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Montserrat Bold" charset="1" panose="00000800000000000000"/>
      <p:regular r:id="rId37"/>
    </p:embeddedFont>
    <p:embeddedFont>
      <p:font typeface="Montserrat" charset="1" panose="00000500000000000000"/>
      <p:regular r:id="rId38"/>
    </p:embeddedFont>
    <p:embeddedFont>
      <p:font typeface="Montserrat Bold Italics" charset="1" panose="00000800000000000000"/>
      <p:regular r:id="rId40"/>
    </p:embeddedFont>
    <p:embeddedFont>
      <p:font typeface="Arial MT Pro" charset="1" panose="020B0502020202020204"/>
      <p:regular r:id="rId42"/>
    </p:embeddedFont>
    <p:embeddedFont>
      <p:font typeface="Montserrat Semi-Bold" charset="1" panose="00000700000000000000"/>
      <p:regular r:id="rId46"/>
    </p:embeddedFont>
    <p:embeddedFont>
      <p:font typeface="Canva Sans" charset="1" panose="020B0503030501040103"/>
      <p:regular r:id="rId47"/>
    </p:embeddedFont>
    <p:embeddedFont>
      <p:font typeface="Montserrat Italics" charset="1" panose="00000500000000000000"/>
      <p:regular r:id="rId57"/>
    </p:embeddedFont>
    <p:embeddedFont>
      <p:font typeface="Arimo" charset="1" panose="020B0604020202020204"/>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notesMasters/notesMaster1.xml" Type="http://schemas.openxmlformats.org/officeDocument/2006/relationships/notesMaster"/><Relationship Id="rId35" Target="theme/theme2.xml" Type="http://schemas.openxmlformats.org/officeDocument/2006/relationships/theme"/><Relationship Id="rId36" Target="notesSlides/notesSlide1.xml" Type="http://schemas.openxmlformats.org/officeDocument/2006/relationships/notesSlide"/><Relationship Id="rId37" Target="fonts/font37.fntdata" Type="http://schemas.openxmlformats.org/officeDocument/2006/relationships/font"/><Relationship Id="rId38" Target="fonts/font38.fntdata" Type="http://schemas.openxmlformats.org/officeDocument/2006/relationships/font"/><Relationship Id="rId39" Target="notesSlides/notesSlide2.xml" Type="http://schemas.openxmlformats.org/officeDocument/2006/relationships/notesSlide"/><Relationship Id="rId4" Target="theme/theme1.xml" Type="http://schemas.openxmlformats.org/officeDocument/2006/relationships/theme"/><Relationship Id="rId40" Target="fonts/font40.fntdata" Type="http://schemas.openxmlformats.org/officeDocument/2006/relationships/font"/><Relationship Id="rId41" Target="notesSlides/notesSlide3.xml" Type="http://schemas.openxmlformats.org/officeDocument/2006/relationships/notesSlide"/><Relationship Id="rId42" Target="fonts/font42.fntdata" Type="http://schemas.openxmlformats.org/officeDocument/2006/relationships/font"/><Relationship Id="rId43" Target="notesSlides/notesSlide4.xml" Type="http://schemas.openxmlformats.org/officeDocument/2006/relationships/notesSlide"/><Relationship Id="rId44" Target="notesSlides/notesSlide5.xml" Type="http://schemas.openxmlformats.org/officeDocument/2006/relationships/notesSlide"/><Relationship Id="rId45" Target="notesSlides/notesSlide6.xml" Type="http://schemas.openxmlformats.org/officeDocument/2006/relationships/notesSlide"/><Relationship Id="rId46" Target="fonts/font46.fntdata" Type="http://schemas.openxmlformats.org/officeDocument/2006/relationships/font"/><Relationship Id="rId47" Target="fonts/font47.fntdata" Type="http://schemas.openxmlformats.org/officeDocument/2006/relationships/font"/><Relationship Id="rId48" Target="notesSlides/notesSlide7.xml" Type="http://schemas.openxmlformats.org/officeDocument/2006/relationships/notesSlide"/><Relationship Id="rId49" Target="notesSlides/notesSlide8.xml" Type="http://schemas.openxmlformats.org/officeDocument/2006/relationships/notesSlide"/><Relationship Id="rId5" Target="tableStyles.xml" Type="http://schemas.openxmlformats.org/officeDocument/2006/relationships/tableStyles"/><Relationship Id="rId50" Target="notesSlides/notesSlide9.xml" Type="http://schemas.openxmlformats.org/officeDocument/2006/relationships/notesSlide"/><Relationship Id="rId51" Target="notesSlides/notesSlide10.xml" Type="http://schemas.openxmlformats.org/officeDocument/2006/relationships/notesSlide"/><Relationship Id="rId52" Target="notesSlides/notesSlide11.xml" Type="http://schemas.openxmlformats.org/officeDocument/2006/relationships/notesSlide"/><Relationship Id="rId53" Target="notesSlides/notesSlide12.xml" Type="http://schemas.openxmlformats.org/officeDocument/2006/relationships/notesSlide"/><Relationship Id="rId54" Target="notesSlides/notesSlide13.xml" Type="http://schemas.openxmlformats.org/officeDocument/2006/relationships/notesSlide"/><Relationship Id="rId55" Target="notesSlides/notesSlide14.xml" Type="http://schemas.openxmlformats.org/officeDocument/2006/relationships/notesSlide"/><Relationship Id="rId56" Target="notesSlides/notesSlide15.xml" Type="http://schemas.openxmlformats.org/officeDocument/2006/relationships/notesSlide"/><Relationship Id="rId57" Target="fonts/font57.fntdata" Type="http://schemas.openxmlformats.org/officeDocument/2006/relationships/font"/><Relationship Id="rId58" Target="notesSlides/notesSlide16.xml" Type="http://schemas.openxmlformats.org/officeDocument/2006/relationships/notesSlide"/><Relationship Id="rId59" Target="notesSlides/notesSlide17.xml" Type="http://schemas.openxmlformats.org/officeDocument/2006/relationships/notesSlide"/><Relationship Id="rId6" Target="slides/slide1.xml" Type="http://schemas.openxmlformats.org/officeDocument/2006/relationships/slide"/><Relationship Id="rId60" Target="notesSlides/notesSlide18.xml" Type="http://schemas.openxmlformats.org/officeDocument/2006/relationships/notesSlide"/><Relationship Id="rId61" Target="notesSlides/notesSlide19.xml" Type="http://schemas.openxmlformats.org/officeDocument/2006/relationships/notesSlide"/><Relationship Id="rId62" Target="notesSlides/notesSlide20.xml" Type="http://schemas.openxmlformats.org/officeDocument/2006/relationships/notesSlide"/><Relationship Id="rId63" Target="notesSlides/notesSlide21.xml" Type="http://schemas.openxmlformats.org/officeDocument/2006/relationships/notesSlide"/><Relationship Id="rId64" Target="notesSlides/notesSlide22.xml" Type="http://schemas.openxmlformats.org/officeDocument/2006/relationships/notesSlide"/><Relationship Id="rId65" Target="notesSlides/notesSlide23.xml" Type="http://schemas.openxmlformats.org/officeDocument/2006/relationships/notesSlide"/><Relationship Id="rId66" Target="notesSlides/notesSlide24.xml" Type="http://schemas.openxmlformats.org/officeDocument/2006/relationships/notesSlide"/><Relationship Id="rId67" Target="notesSlides/notesSlide25.xml" Type="http://schemas.openxmlformats.org/officeDocument/2006/relationships/notesSlide"/><Relationship Id="rId68" Target="fonts/font68.fntdata" Type="http://schemas.openxmlformats.org/officeDocument/2006/relationships/font"/><Relationship Id="rId69" Target="notesSlides/notesSlide26.xml" Type="http://schemas.openxmlformats.org/officeDocument/2006/relationships/notesSlide"/><Relationship Id="rId7" Target="slides/slide2.xml" Type="http://schemas.openxmlformats.org/officeDocument/2006/relationships/slide"/><Relationship Id="rId70" Target="notesSlides/notesSlide27.xml" Type="http://schemas.openxmlformats.org/officeDocument/2006/relationships/notesSlide"/><Relationship Id="rId71" Target="notesSlides/notesSlide28.xml" Type="http://schemas.openxmlformats.org/officeDocument/2006/relationships/note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Bienvenue à toutes et à tous à notre session « Rencontrez les membres de votre Cercle » pour Diriger en élevant les autres 2024 !</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Prenons un moment pour réviser les règles de base et les valeurs des Cercles, ainsi que les règles de base et les valeurs des participants (retrouver sur la diapositive suivante) :</a:t>
            </a:r>
          </a:p>
          <a:p>
            <a:r>
              <a:rPr lang="en-US"/>
              <a:t>Égalité : Chaque membre participe de manière égale </a:t>
            </a:r>
          </a:p>
          <a:p>
            <a:r>
              <a:rPr lang="en-US"/>
              <a:t>Substance : Partager ce qui est important </a:t>
            </a:r>
          </a:p>
          <a:p>
            <a:r>
              <a:rPr lang="en-US"/>
              <a:t>Ouverture : Écouter sans juger</a:t>
            </a:r>
          </a:p>
          <a:p>
            <a:r>
              <a:rPr lang="en-US"/>
              <a:t>Respect : Traiter les autres comme ils aimeraient être traités </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Prenons le temps de passer en revue les règles de base et les valeurs des participants : </a:t>
            </a:r>
          </a:p>
          <a:p>
            <a:r>
              <a:rPr lang="en-US"/>
              <a:t>Confidentialité - la confiance est essentielle.</a:t>
            </a:r>
          </a:p>
          <a:p>
            <a:r>
              <a:rPr lang="en-US"/>
              <a:t>Apportez votre pleine entièreté de soi et votre mentalité de débutant à chaque session. Venez bien nourrit et buvez assez d'eau.</a:t>
            </a:r>
          </a:p>
          <a:p>
            <a:r>
              <a:rPr lang="en-US"/>
              <a:t>Gardez votre caméra allumée pour que tout le monde se sente en sécurité et connecté. Soyez franc et honnête - écouter avec empathie. </a:t>
            </a:r>
          </a:p>
          <a:p>
            <a:r>
              <a:rPr lang="en-US"/>
              <a:t>Soyez prêt à vous engager avec vos pairs.</a:t>
            </a:r>
          </a:p>
          <a:p>
            <a:r>
              <a:rPr lang="en-US"/>
              <a:t>Éliminez les distractions externes.</a:t>
            </a:r>
          </a:p>
          <a:p>
            <a:r>
              <a:rPr lang="en-US"/>
              <a:t>Ne pas activer votre microphone, sauf pour poser des questions et contribuer à la discussion.</a:t>
            </a:r>
          </a:p>
          <a:p>
            <a:r>
              <a:rPr lang="en-US"/>
              <a:t>Soyez pleinement présent et assistez aux cinq semaines - pas de multitâche.</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Nous valorisons et défendons l'égalité, la substance, la transparence et le respect. Des commentaires discriminatoire, de l'énergie négative constante et des observations insultantes pourraient résulter dans un blocage d'accès au reste des réunions et aux autres sessions du programme à l'avenir.</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Ensemble, engageons-nous à respecter ces règles de base : </a:t>
            </a:r>
          </a:p>
          <a:p>
            <a:r>
              <a:rPr lang="en-US"/>
              <a:t>-Tout le monde peut s'exprimer sur un pied d'égalité</a:t>
            </a:r>
          </a:p>
          <a:p>
            <a:r>
              <a:rPr lang="en-US"/>
              <a:t>-Chacun respecte les opinions, les perspectives et les idées des autres.</a:t>
            </a:r>
          </a:p>
          <a:p>
            <a:r>
              <a:rPr lang="en-US"/>
              <a:t>-Chacun est libre de demander ce dont il a besoin.</a:t>
            </a:r>
          </a:p>
          <a:p>
            <a:r>
              <a:rPr lang="en-US"/>
              <a:t>-Personne n'a tort</a:t>
            </a:r>
          </a:p>
          <a:p>
            <a:r>
              <a:rPr lang="en-US"/>
              <a:t>-Nous aborderons nos cercles avec curiosité, sans jugement ni parti pris.</a:t>
            </a:r>
          </a:p>
          <a:p>
            <a:r>
              <a:rPr lang="en-US"/>
              <a:t>-Nous respecterons la confidentialité de chacun et de tout ce qui est partagé dans notre Cercle.</a:t>
            </a:r>
          </a:p>
          <a:p>
            <a:r>
              <a:rPr lang="en-US"/>
              <a:t/>
            </a:r>
          </a:p>
          <a:p>
            <a:r>
              <a:rPr lang="en-US"/>
              <a:t>Dans l'ensemble du DEAPCM, posons-nous les questions suivantes :</a:t>
            </a:r>
          </a:p>
          <a:p>
            <a:r>
              <a:rPr lang="en-US"/>
              <a:t>Comment pouvons-nous nous soutenir au mieux les uns les autres au cours de ce voyage ?</a:t>
            </a:r>
          </a:p>
          <a:p>
            <a:r>
              <a:rPr lang="en-US"/>
              <a:t>De quoi avez-vous besoin pour réussir dans cette aventure ?</a:t>
            </a:r>
          </a:p>
          <a:p>
            <a:r>
              <a:rPr lang="en-US"/>
              <a:t>Qu'attendons-nous les uns des autres en matière de préparation, d'assiduité et de participation au cercle ? </a:t>
            </a:r>
          </a:p>
          <a:p>
            <a:r>
              <a:rPr lang="en-US"/>
              <a:t>Comment pouvons-nous nous tenir mutuellement responsables de la préparation et de la participation à notre cercle ?</a:t>
            </a:r>
          </a:p>
          <a:p>
            <a:r>
              <a:rPr lang="en-US"/>
              <a:t>-Quelles sont les attentes à l'égard d'une personne qui doit s'absenter d'un cercle ou qui sera en retard ? (c.-à-d. combien de temps à l'avance ? possibilité de reporter la séance ? etc.)</a:t>
            </a:r>
          </a:p>
          <a:p>
            <a:r>
              <a:rPr lang="en-US"/>
              <a:t>-Comment se dire des vérités dures les uns aux autres ?</a:t>
            </a:r>
          </a:p>
          <a:p>
            <a:r>
              <a:rPr lang="en-US"/>
              <a:t>Qu'espérez-vous réaliser dans le cadre de ce cercle ?</a:t>
            </a:r>
          </a:p>
          <a:p>
            <a:r>
              <a:rPr lang="en-US"/>
              <a:t>Comment pouvons-nous nous soutenir au mieux les uns les autres au cours de ce voyage ?</a:t>
            </a:r>
          </a:p>
          <a:p>
            <a:r>
              <a:rPr lang="en-US"/>
              <a:t>De quoi avez-vous besoin pour réussir ce parcours ?</a:t>
            </a:r>
          </a:p>
          <a:p>
            <a:r>
              <a:rPr lang="en-US"/>
              <a:t>-Quelles sont nos attentes les uns envers les autres en ce qui concerne la préparation, l'assiduité et la participation au cercle ? </a:t>
            </a:r>
          </a:p>
          <a:p>
            <a:r>
              <a:rPr lang="en-US"/>
              <a:t>Comment pouvons-nous nous tenir mutuellement responsables de la préparation et de la participation à notre cercle ?</a:t>
            </a:r>
          </a:p>
          <a:p>
            <a:r>
              <a:rPr lang="en-US"/>
              <a:t>-Quelles sont les attentes à l'égard d'une personne qui doit s'absenter d'un cercle ou qui sera en retard ? (c.-à-d. combien de temps à l'avance ? possibilité de reporter la séance ? etc.)</a:t>
            </a:r>
          </a:p>
          <a:p>
            <a:r>
              <a:rPr lang="en-US"/>
              <a:t>-Comment se dire des vérités dures les uns aux autres ?</a:t>
            </a:r>
          </a:p>
          <a:p>
            <a:r>
              <a:rPr lang="en-US"/>
              <a:t>Qu'espérez-vous réaliser dans le cadre de ce cercle ?</a:t>
            </a:r>
          </a:p>
          <a:p>
            <a:r>
              <a:rPr lang="en-US"/>
              <a:t/>
            </a:r>
          </a:p>
          <a:p>
            <a:r>
              <a:rPr lang="en-US"/>
              <a:t>Pratiquez l'auto-réflexion :</a:t>
            </a:r>
          </a:p>
          <a:p>
            <a:r>
              <a:rPr lang="en-US"/>
              <a:t>Qui est-ce que je veux être lorsque je participe à notre cercle ?</a:t>
            </a:r>
          </a:p>
          <a:p>
            <a:r>
              <a:rPr lang="en-US"/>
              <a:t>Quel sera le rôle de mon critique intérieur ?</a:t>
            </a:r>
          </a:p>
          <a:p>
            <a:r>
              <a:rPr lang="en-US"/>
              <a:t>Qu'est-ce que je veux créer/changer dans ce domaine de ma vie ?</a:t>
            </a:r>
          </a:p>
          <a:p>
            <a:r>
              <a:rPr lang="en-US"/>
              <a:t>Suis-je ouvert à la remise en question de mes hypothèses ?</a:t>
            </a:r>
          </a:p>
          <a:p>
            <a:r>
              <a:rPr lang="en-US"/>
              <a:t/>
            </a:r>
          </a:p>
          <a:p>
            <a:r>
              <a:rPr lang="en-US"/>
              <a:t>Et un rappel pour nous de faire ce que nous pouvons dans les cercles, nous n'avons pas besoin d'aller jusqu'au bout. Nous utiliserons notre meilleur jugement !</a:t>
            </a:r>
          </a:p>
          <a:p>
            <a:r>
              <a:rPr lang="en-US"/>
              <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Exigences du programme</a:t>
            </a:r>
          </a:p>
          <a:p>
            <a:r>
              <a:rPr lang="en-US"/>
              <a:t>Participer activement aux 5 réunions de Cercle </a:t>
            </a:r>
          </a:p>
          <a:p>
            <a:r>
              <a:rPr lang="en-US"/>
              <a:t>(programmé par votre groupe Cercle)</a:t>
            </a:r>
          </a:p>
          <a:p>
            <a:r>
              <a:rPr lang="en-US"/>
              <a:t>Participez aux Classes de maître pour enrichir votre expérience et votre apprentissage. </a:t>
            </a:r>
          </a:p>
          <a:p>
            <a:r>
              <a:rPr lang="en-US"/>
              <a:t>(invitations dans vos calendriers)</a:t>
            </a:r>
          </a:p>
          <a:p>
            <a:r>
              <a:rPr lang="en-US"/>
              <a:t>Compléter les 6 formulaires écrites</a:t>
            </a:r>
          </a:p>
          <a:p>
            <a:r>
              <a:rPr lang="en-US"/>
              <a:t>(rappels dans vos calendriers)</a:t>
            </a:r>
          </a:p>
          <a:p>
            <a:r>
              <a:rPr lang="en-US"/>
              <a:t>Avantages facultatifs du DEAPCM</a:t>
            </a:r>
          </a:p>
          <a:p>
            <a:r>
              <a:rPr lang="en-US"/>
              <a:t>Salon hebdomadaire DEAPCM (invitations dans vos calendriers)</a:t>
            </a:r>
          </a:p>
          <a:p>
            <a:r>
              <a:rPr lang="en-US"/>
              <a:t>Événements locaux en personne (organisés par des membres bénévoles du DEAPCM à travers le Canada)</a:t>
            </a:r>
          </a:p>
          <a:p>
            <a:r>
              <a:rPr lang="en-US"/>
              <a:t>Engagements en ligne (LinkedIn, MS Teams)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Bienvenue dans Diriger en élevant les autres : Programme des cercles de mentorat (DEAPCM) ! Ce guide a pour but de vous guider dans les premières étapes que vous allez franchir en tant que Cercle. Le Bureau de la diversité et de l'inclusion du Groupe des matériels espère que cette session donnera à chacun l'occasion de se présenter, de déterminer l'heure des séances du cercle et de se porter volontaire pour être chef de cercle ou chef de cercle adjoint pour l'une des cinq réunions du Cercle.</a:t>
            </a:r>
          </a:p>
          <a:p>
            <a:r>
              <a:rPr lang="en-US"/>
              <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Instructions: Chaque membre est invité à partager une « identité » ou un « carré » provenant du tableau de la diapositive suivante pendant le temps qui lui est imparti. Utilisez cette activité créative pour partager votre histoire unique.</a:t>
            </a:r>
          </a:p>
          <a:p>
            <a:r>
              <a:rPr lang="en-US"/>
              <a:t>(1 minute par membre)</a:t>
            </a:r>
          </a:p>
          <a:p>
            <a:r>
              <a:rPr lang="en-US"/>
              <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[1 minute par member]</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Une étape importante pour cultiver la connexion au sein de nos Cercles est de réfléchir sur les motivations qui nous poussent à participer dans ces activités. Dans un esprit de dialogue, nous sommes encouragés à partager notre RAISON avec notre Cercle et à explorer nos aspirations en ce qui concerne les perspectives indispensables offertes par ces Guides.</a:t>
            </a:r>
          </a:p>
          <a:p>
            <a:r>
              <a:rPr lang="en-US"/>
              <a:t/>
            </a:r>
          </a:p>
          <a:p>
            <a:r>
              <a:rPr lang="en-US"/>
              <a:t>Cette prochaine activité vise à favoriser la compréhension, la connexion et un sens commun de notre but, alors que nous explorons l'importance de nos efforts individuels et collectifs au sein de la communauté DEAPCM.</a:t>
            </a:r>
          </a:p>
          <a:p>
            <a:r>
              <a:rPr lang="en-US"/>
              <a:t/>
            </a:r>
          </a:p>
          <a:p>
            <a:r>
              <a:rPr lang="en-US"/>
              <a:t>Instructions : Chaque membre du Cercle prendra une minute pour partager leur réponse à une des questions suivantes :</a:t>
            </a:r>
          </a:p>
          <a:p>
            <a:r>
              <a:rPr lang="en-US"/>
              <a:t>Pourquoi avez-vous rejoint DEAPCM?</a:t>
            </a:r>
          </a:p>
          <a:p>
            <a:r>
              <a:rPr lang="en-US"/>
              <a:t>Comment espérez-vous que DEAPCM vous permettra d'enrichir vos connaissances et d'ajouter à votre boîte à outils de leadership?</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Chaque Cercle est responsable pour :</a:t>
            </a:r>
          </a:p>
          <a:p>
            <a:r>
              <a:rPr lang="en-US"/>
              <a:t>Choisir les animateur(rice)s de Cercle et les adjoint(e)s aux animateur(rice)s de Cercle</a:t>
            </a:r>
          </a:p>
          <a:p>
            <a:r>
              <a:rPr lang="en-US"/>
              <a:t>Établir le calendrier pour les 5 réunions de Cercle</a:t>
            </a:r>
          </a:p>
          <a:p>
            <a:r>
              <a:rPr lang="en-US"/>
              <a:t>Participer activement à toutes les activités de Cercle</a:t>
            </a:r>
          </a:p>
          <a:p>
            <a:r>
              <a:rPr lang="en-US"/>
              <a:t>Examiner chaque Guide de discussion et chaque vidéo (le cas échéant) avant les réunions de Cercle</a:t>
            </a:r>
          </a:p>
          <a:p>
            <a:r>
              <a:rPr lang="en-US"/>
              <a:t>Réalisation de toutes les activités après le Cercle, y compris les formulaires écrites bihebdomadaires</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Bienvenue dans Diriger en élevant les autres : Programme des cercles de mentorat (DEAPCM) ! Ce guide a pour but de vous guider dans les premières étapes que vous allez franchir en tant que Cercle. Le Bureau de la diversité et de l'inclusion du Groupe des matériels espère que cette session donnera à chacun l'occasion de se présenter, de déterminer l'heure des séances du cercle et de se porter volontaire pour être chef de cercle ou chef de cercle adjoint pour l'une des cinq réunions du Cercle.</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Les Animateurs de Cercle et les Animateurs de Cercle Adjoints font partie intégrante de nos prochaines sessions de Cercle. Se porter volontaire pour ces responsabilités va au-delà de la participation ; c'est s'engager à façonner le parcours et à cultiver le leadership. Chaque session du cercle demande à différents membres d'assumer les responsabilités du leadership. Pour la prochaine étape de la session « Rencontrez les membres de votre cercle », nous vous demandons d'assumer un rôle de leader en vous portant volontaire pour être Animateur de Cercle ou Animateur de Cercle Adjoint pour l'une des cinq sessions du Cercle. [passer à la diapositive suivante]</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Pour vous aider à choisir un rôle, voici les responsabilités qui incombent à l'animateur(rice) de Cercle et à l'animateur(rice) adjoint(e) de Cercle pendant le programme :</a:t>
            </a:r>
          </a:p>
          <a:p>
            <a:r>
              <a:rPr lang="en-US"/>
              <a:t/>
            </a:r>
          </a:p>
          <a:p>
            <a:r>
              <a:rPr lang="en-US"/>
              <a:t>Animateur(rice) de Cercle</a:t>
            </a:r>
          </a:p>
          <a:p>
            <a:r>
              <a:rPr lang="en-US"/>
              <a:t>Apporter une énergie positive</a:t>
            </a:r>
          </a:p>
          <a:p>
            <a:r>
              <a:rPr lang="en-US"/>
              <a:t>Renforcer les règles et les attentes</a:t>
            </a:r>
          </a:p>
          <a:p>
            <a:r>
              <a:rPr lang="en-US"/>
              <a:t>Rester conscient(e) de votre vitesse d'élocution</a:t>
            </a:r>
          </a:p>
          <a:p>
            <a:r>
              <a:rPr lang="en-US"/>
              <a:t>Établir le rapport au sein du Cercle</a:t>
            </a:r>
          </a:p>
          <a:p>
            <a:r>
              <a:rPr lang="en-US"/>
              <a:t>Assurer la logistique de la session</a:t>
            </a:r>
          </a:p>
          <a:p>
            <a:r>
              <a:rPr lang="en-US"/>
              <a:t>Être un point de contact avec les membres de votre Cercle</a:t>
            </a:r>
          </a:p>
          <a:p>
            <a:r>
              <a:rPr lang="en-US"/>
              <a:t/>
            </a:r>
          </a:p>
          <a:p>
            <a:r>
              <a:rPr lang="en-US"/>
              <a:t>Animateur(rice) adjoint(e) de Cercle</a:t>
            </a:r>
          </a:p>
          <a:p>
            <a:r>
              <a:rPr lang="en-US"/>
              <a:t>Suivre le temps pendant les réunions de Cercle</a:t>
            </a:r>
          </a:p>
          <a:p>
            <a:r>
              <a:rPr lang="en-US"/>
              <a:t>Fournir de l'assistance technique</a:t>
            </a:r>
          </a:p>
          <a:p>
            <a:r>
              <a:rPr lang="en-US"/>
              <a:t>Apporter une énergie positive</a:t>
            </a:r>
          </a:p>
          <a:p>
            <a:r>
              <a:rPr lang="en-US"/>
              <a:t>Renforcer les règles et les attentes</a:t>
            </a:r>
          </a:p>
          <a:p>
            <a:r>
              <a:rPr lang="en-US"/>
              <a:t/>
            </a:r>
          </a:p>
          <a:p>
            <a:r>
              <a:rPr lang="en-US"/>
              <a:t>[En tant que groupe, choisissez maintenant les Animateurs et les Animateurs adjoints pour les 5 réunions en Cercle. S'il n'y a pas assez de temps, veillez à choisir au moins un Animateur et un Animateur adjoint pour la première session du Cercle.]</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Chaque Cercle a été formé sur la base de plusieurs facteurs, y compris le bloc horaire préféré indiqué par chaque membre sur nos formulaires d'inscription. C'est le moment de choisir une période de 90 minutes (120 minutes pour la cinquième réunion de Cercle) à l'intérieur de ce bloc horaire qui convient à ce groupe.</a:t>
            </a:r>
          </a:p>
          <a:p>
            <a:r>
              <a:rPr lang="en-US"/>
              <a:t/>
            </a:r>
          </a:p>
          <a:p>
            <a:r>
              <a:rPr lang="en-US"/>
              <a:t>Instructions : Confirmer que tous les membres du Cercle sont disponibles pour le bloc horaire indiqué dans le courriel envoyé par l'équipe du programme DEAPCM et travailler ensemble pour déterminer le meilleur moment pour tous les membres. </a:t>
            </a:r>
          </a:p>
          <a:p>
            <a:r>
              <a:rPr lang="en-US"/>
              <a:t/>
            </a:r>
          </a:p>
          <a:p>
            <a:r>
              <a:rPr lang="en-US"/>
              <a:t>Demandez à un membre du Cercle d'établir les cinq réunions de Cercle pendant les 90 minutes choisies (120 minutes pour la cinquième réunion de Cercle) et d'envoyer les invitations aux autres membres du Cercle figurant sur la liste (y compris ceux qui n'assistent pas à cette session).</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Merci à tous pour votre participation active à cette séance de Rencontrez les membres de votre Cercle. Après avoir partagé certaines de nos identités et nos « raisons » de rejoindre le programme, nous espérons que nous nous sentons tous prêts à apprendre et à grandir alors que nous commençons notre parcours au sein de DEAPCM.</a:t>
            </a:r>
          </a:p>
          <a:p>
            <a:r>
              <a:rPr lang="en-US"/>
              <a:t/>
            </a:r>
          </a:p>
          <a:p>
            <a:r>
              <a:rPr lang="en-US"/>
              <a:t>Launch : DEAPCM 2024 débutera officiellement avec le lancement du programme qui aura lieu le mardi 17 septembre à 13 h 00 ET! Consultez votre courriel ou votre calendrier pour plus de renseignements sur cette session.</a:t>
            </a:r>
          </a:p>
          <a:p>
            <a:r>
              <a:rPr lang="en-US"/>
              <a:t>Classe de maître : Notre première Classe de maître aura lieu le lundi 23 septembre à 13 h 00 ET. Cette Classe de maître de 90 minutes est un cours de coaching pratique sur le parrainage et le développement de carrière. Les invitations aux cinq Classes de maître vous ont été envoyées avant le début de cette cohorte DEAPCM. Veuillez consulter votre calendrier pour plus de détails.</a:t>
            </a:r>
          </a:p>
          <a:p>
            <a:r>
              <a:rPr lang="en-US"/>
              <a:t>Le prochain Cercle : La première réunion de Cercle sera consacrée au parrainage et au développement de carrière. Nous explorerons le concept de parrainage : un changement des règles du jeu qui va au-delà du mentorat traditionnel et qui a le potentiel d'avoir un impact positif sur nos carrières.</a:t>
            </a:r>
          </a:p>
          <a:p>
            <a:r>
              <a:rPr lang="en-US"/>
              <a:t>Merci à toutes et à tous! Portez-vous bien, prenez soin de vous et on se reverra au lancement du programme le mardi 17 septembre, de 13 h 00 à 14 h 30.</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Voici un message des fondateurs du programme si vous souhaitez le lire dans votre Guide de discussion PDF [première des deux diapositives].</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Voici un message des fondateurs du programme si vous souhaitez le lire dans votre Guide de discussion PDF [deuxième des deux diapositives].</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Le DEAPCM est une initiative qui se fonde dans les Engagements 2020-2021 des sous-ministres en matière de diversité et d’inclusion et tente de développer l’Appel à l’action du greffier pour mieux soutenir la formation du leadership dans l'équité, l'inclusion et la lutte contre le racisme dans la fonction publique fédérale. Le programme DEAPCM vous offre donc un espace innovant ainsi que la possibilité de participer activement à l’effort de rendre votre lieu de travail plus inclusif.</a:t>
            </a:r>
          </a:p>
          <a:p>
            <a:r>
              <a:rPr lang="en-US"/>
              <a:t>Ce programme de dix semaines, composé de cinq sessions du Cercle et de cinq Classes de maître, offre aux membres une plateforme pour établir des contacts avec des collègues et des dirigeants de l'ensemble de la fonction publique fédérale, tout en développant des compétences interpersonnelles, en se familiarisant avec des compétences clés en matière de leadership et de culture et en trouvant des occasions de développement de carrière. </a:t>
            </a:r>
          </a:p>
          <a:p>
            <a:r>
              <a:rPr lang="en-US"/>
              <a:t>En vous engageant activement auprès des membres de votre Cercle, en partageant votre histoire, vos connaissances et vos questions et en favorisant les connexions au sein du réseau DEAPCM, vous ouvrirez des perspectives de croissance personnelle et professionnelle. Les connaissances que vous acquerrez grâce à ces interactions vous permettront de progresser dans votre carrière.</a:t>
            </a:r>
          </a:p>
          <a:p>
            <a:r>
              <a:rPr lang="en-US"/>
              <a:t>Le DEAPCM est un appel à l'action pour que vous deveniez des réformateurs en partageant ce que vous avez appris avec les membres de votre organisation et en l'intégrant dans vos actions quotidiennes. En participant à ce programme, vous vous engagez à utiliser ce que vous avez appris pour créer un lieu de travail psychologiquement plus sûr pour tous, en particulier pour les membres des groupes qui méritent l'équité.</a:t>
            </a:r>
          </a:p>
          <a:p>
            <a:r>
              <a:rPr lang="en-US"/>
              <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Regardons de plus près le programme de 2024. Les enseignants des Classes de maître de cette année sont :</a:t>
            </a:r>
          </a:p>
          <a:p>
            <a:r>
              <a:rPr lang="en-US"/>
              <a:t>Gérard Étienne pour Le pouvoir du parrainage : Naviguer pour avancer dans votre carrière</a:t>
            </a:r>
          </a:p>
          <a:p>
            <a:r>
              <a:rPr lang="en-US"/>
              <a:t>Ritu Bhasin pour Leadership inclusif : Construire des cultures d’appartenance</a:t>
            </a:r>
          </a:p>
          <a:p>
            <a:r>
              <a:rPr lang="en-US"/>
              <a:t>Fotini Iconomopoulos pour Dites moins, obtenez plus :  Maîtriser la négociation efficace</a:t>
            </a:r>
          </a:p>
          <a:p>
            <a:r>
              <a:rPr lang="en-US"/>
              <a:t>Richard Sharpe pour Les valeurs et l’éthique du travail sur les droits de la personne dans la fonction publique fédérale</a:t>
            </a:r>
          </a:p>
          <a:p>
            <a:r>
              <a:rPr lang="en-US"/>
              <a:t>Alejandro Gonzalez et Ginette Bailey pour Autocompassion et neuroplasticité</a:t>
            </a:r>
          </a:p>
          <a:p>
            <a:r>
              <a:rPr lang="en-US"/>
              <a:t>Les Classes de maître sont enregistrées et peuvent être visionnées ultérieurement si vous n'êtes pas en mesure d'y assister en direct. Cette année, les professeurs viendront au Salon DEAPCM le jeudi suivant leur Classe de maître pour une discussion plus intime avec nous tous.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 cinq thèmes des Cercles pour la cohorte 4 du DEAPCM sont :</a:t>
            </a:r>
          </a:p>
          <a:p>
            <a:r>
              <a:rPr lang="en-US"/>
              <a:t>Parrainage et développement de carrière</a:t>
            </a:r>
          </a:p>
          <a:p>
            <a:r>
              <a:rPr lang="en-US"/>
              <a:t>Leadership inclusif</a:t>
            </a:r>
          </a:p>
          <a:p>
            <a:r>
              <a:rPr lang="en-US"/>
              <a:t>Maîtriser l'art de la négociation</a:t>
            </a:r>
          </a:p>
          <a:p>
            <a:r>
              <a:rPr lang="en-US"/>
              <a:t>Diversité, équité, inclusion et accessibilité : Une approche non performative</a:t>
            </a:r>
          </a:p>
          <a:p>
            <a:r>
              <a:rPr lang="en-US"/>
              <a:t>Autocompassion et neuroplasticité</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Ce programme présente plusieurs avantages pour élargir votre boîte à outils professionnelle :</a:t>
            </a:r>
          </a:p>
          <a:p>
            <a:r>
              <a:rPr lang="en-US"/>
              <a:t>Classes de maître avec des experts dans la matière</a:t>
            </a:r>
          </a:p>
          <a:p>
            <a:r>
              <a:rPr lang="en-US"/>
              <a:t>Guides de discussion</a:t>
            </a:r>
          </a:p>
          <a:p>
            <a:r>
              <a:rPr lang="en-US"/>
              <a:t>Meilleures pratiques de mise en réseau</a:t>
            </a:r>
          </a:p>
          <a:p>
            <a:r>
              <a:rPr lang="en-US"/>
              <a:t>Salon hebdomadaire DEAPCM </a:t>
            </a:r>
          </a:p>
          <a:p>
            <a:r>
              <a:rPr lang="en-US"/>
              <a:t>Formulaire écrits</a:t>
            </a:r>
          </a:p>
          <a:p>
            <a:r>
              <a:rPr lang="en-US"/>
              <a:t>Courriels</a:t>
            </a:r>
          </a:p>
          <a:p>
            <a:r>
              <a:rPr lang="en-US"/>
              <a:t>Engagements en ligne (c.-à-d. : LinkedIn, MS Teams)</a:t>
            </a:r>
          </a:p>
          <a:p>
            <a:r>
              <a:rPr lang="en-US"/>
              <a:t>Événements locaux en personne (facultatifs ; organisés par des membres bénévoles du DEAPCM à travers le Canada)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Logistique du Cercle :</a:t>
            </a:r>
          </a:p>
          <a:p>
            <a:r>
              <a:rPr lang="en-US"/>
              <a:t>90 minutes et 120 minutes pour la cinquième réunion Cercle</a:t>
            </a:r>
          </a:p>
          <a:p>
            <a:r>
              <a:rPr lang="en-US"/>
              <a:t>Pour une collaboration maximale et des attentes claires</a:t>
            </a:r>
          </a:p>
          <a:p>
            <a:r>
              <a:rPr lang="en-US"/>
              <a:t>Les réunions Cercles auront comme montant optimale de 6 à 8 membres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4.png" Type="http://schemas.openxmlformats.org/officeDocument/2006/relationships/image"/><Relationship Id="rId4" Target="../media/image20.jpeg" Type="http://schemas.openxmlformats.org/officeDocument/2006/relationships/image"/><Relationship Id="rId5"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4.png" Type="http://schemas.openxmlformats.org/officeDocument/2006/relationships/image"/><Relationship Id="rId4" Target="../media/image20.jpeg" Type="http://schemas.openxmlformats.org/officeDocument/2006/relationships/image"/><Relationship Id="rId5" Target="../media/image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4.png" Type="http://schemas.openxmlformats.org/officeDocument/2006/relationships/image"/><Relationship Id="rId4" Target="../media/image21.jpeg" Type="http://schemas.openxmlformats.org/officeDocument/2006/relationships/image"/><Relationship Id="rId5" Target="../media/image1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4.png" Type="http://schemas.openxmlformats.org/officeDocument/2006/relationships/image"/><Relationship Id="rId4" Target="../media/image12.png" Type="http://schemas.openxmlformats.org/officeDocument/2006/relationships/image"/><Relationship Id="rId5" Target="../media/image2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4.png" Type="http://schemas.openxmlformats.org/officeDocument/2006/relationships/image"/><Relationship Id="rId4" Target="../media/image21.jpeg" Type="http://schemas.openxmlformats.org/officeDocument/2006/relationships/image"/><Relationship Id="rId5" Target="../media/image23.png" Type="http://schemas.openxmlformats.org/officeDocument/2006/relationships/image"/><Relationship Id="rId6" Target="../media/image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4.png" Type="http://schemas.openxmlformats.org/officeDocument/2006/relationships/image"/><Relationship Id="rId4" Target="../media/image24.jpeg" Type="http://schemas.openxmlformats.org/officeDocument/2006/relationships/image"/><Relationship Id="rId5" Target="../media/image25.png" Type="http://schemas.openxmlformats.org/officeDocument/2006/relationships/image"/><Relationship Id="rId6" Target="../media/image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4.png" Type="http://schemas.openxmlformats.org/officeDocument/2006/relationships/image"/><Relationship Id="rId4" Target="../media/image25.png" Type="http://schemas.openxmlformats.org/officeDocument/2006/relationships/image"/><Relationship Id="rId5" Target="../media/image12.png" Type="http://schemas.openxmlformats.org/officeDocument/2006/relationships/image"/><Relationship Id="rId6" Target="../media/image26.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4.png" Type="http://schemas.openxmlformats.org/officeDocument/2006/relationships/image"/><Relationship Id="rId4" Target="../media/image27.jpeg" Type="http://schemas.openxmlformats.org/officeDocument/2006/relationships/image"/><Relationship Id="rId5" Target="../media/image25.png" Type="http://schemas.openxmlformats.org/officeDocument/2006/relationships/image"/><Relationship Id="rId6" Target="../media/image1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4.png" Type="http://schemas.openxmlformats.org/officeDocument/2006/relationships/image"/><Relationship Id="rId4" Target="../media/image28.jpeg" Type="http://schemas.openxmlformats.org/officeDocument/2006/relationships/image"/><Relationship Id="rId5" Target="../media/image12.png" Type="http://schemas.openxmlformats.org/officeDocument/2006/relationships/image"/><Relationship Id="rId6" Target="../media/image2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png" Type="http://schemas.openxmlformats.org/officeDocument/2006/relationships/image"/><Relationship Id="rId4" Target="../media/image28.jpeg" Type="http://schemas.openxmlformats.org/officeDocument/2006/relationships/image"/><Relationship Id="rId5" Target="../media/image12.png" Type="http://schemas.openxmlformats.org/officeDocument/2006/relationships/image"/><Relationship Id="rId6" Target="../media/image2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2.png" Type="http://schemas.openxmlformats.org/officeDocument/2006/relationships/image"/><Relationship Id="rId4" Target="../media/image4.png" Type="http://schemas.openxmlformats.org/officeDocument/2006/relationships/image"/><Relationship Id="rId5" Target="../media/image29.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4.png" Type="http://schemas.openxmlformats.org/officeDocument/2006/relationships/image"/><Relationship Id="rId4" Target="../media/image29.jpeg" Type="http://schemas.openxmlformats.org/officeDocument/2006/relationships/image"/><Relationship Id="rId5" Target="../media/image12.png" Type="http://schemas.openxmlformats.org/officeDocument/2006/relationships/image"/><Relationship Id="rId6" Target="../media/image25.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4.png" Type="http://schemas.openxmlformats.org/officeDocument/2006/relationships/image"/><Relationship Id="rId4" Target="../media/image30.jpeg" Type="http://schemas.openxmlformats.org/officeDocument/2006/relationships/image"/><Relationship Id="rId5" Target="../media/image12.png" Type="http://schemas.openxmlformats.org/officeDocument/2006/relationships/image"/><Relationship Id="rId6" Target="../media/image25.png" Type="http://schemas.openxmlformats.org/officeDocument/2006/relationships/image"/><Relationship Id="rId7" Target="https://www.ted.com/talks/simon_sinek_why_good_leaders_make_you_feel_safe?language=en"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png" Type="http://schemas.openxmlformats.org/officeDocument/2006/relationships/image"/><Relationship Id="rId11" Target="https://wiki.gccollab.ca/Biblioth%C3%A8que_d%27apprentissage" TargetMode="External" Type="http://schemas.openxmlformats.org/officeDocument/2006/relationships/hyperlink"/><Relationship Id="rId2" Target="../notesSlides/notesSlide24.xml" Type="http://schemas.openxmlformats.org/officeDocument/2006/relationships/notesSlide"/><Relationship Id="rId3" Target="../media/image31.png" Type="http://schemas.openxmlformats.org/officeDocument/2006/relationships/image"/><Relationship Id="rId4" Target="../media/image32.svg" Type="http://schemas.openxmlformats.org/officeDocument/2006/relationships/image"/><Relationship Id="rId5" Target="../media/image33.png" Type="http://schemas.openxmlformats.org/officeDocument/2006/relationships/image"/><Relationship Id="rId6" Target="../media/image34.svg" Type="http://schemas.openxmlformats.org/officeDocument/2006/relationships/image"/><Relationship Id="rId7" Target="https://wiki.gccollab.ca/L%27aper%C3%A7u_du_programme_DEAPCM_Cohorte_4" TargetMode="External" Type="http://schemas.openxmlformats.org/officeDocument/2006/relationships/hyperlink"/><Relationship Id="rId8" Target="https://www.linkedin.com/groups/12904569/" TargetMode="External" Type="http://schemas.openxmlformats.org/officeDocument/2006/relationships/hyperlink"/><Relationship Id="rId9" Target="../media/image5.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https://www.linkedin.com/groups/12904569/" TargetMode="External" Type="http://schemas.openxmlformats.org/officeDocument/2006/relationships/hyperlink"/><Relationship Id="rId2" Target="../notesSlides/notesSlide25.xml" Type="http://schemas.openxmlformats.org/officeDocument/2006/relationships/notesSlide"/><Relationship Id="rId3" Target="../media/image4.png" Type="http://schemas.openxmlformats.org/officeDocument/2006/relationships/image"/><Relationship Id="rId4" Target="../media/image35.jpeg" Type="http://schemas.openxmlformats.org/officeDocument/2006/relationships/image"/><Relationship Id="rId5" Target="../media/image5.png" Type="http://schemas.openxmlformats.org/officeDocument/2006/relationships/image"/><Relationship Id="rId6" Target="../media/image36.png" Type="http://schemas.openxmlformats.org/officeDocument/2006/relationships/image"/><Relationship Id="rId7" Target="https://forms.office.com/r/VuHtwkFKL8" TargetMode="External" Type="http://schemas.openxmlformats.org/officeDocument/2006/relationships/hyperlink"/><Relationship Id="rId8" Target="../media/image37.png" Type="http://schemas.openxmlformats.org/officeDocument/2006/relationships/image"/><Relationship Id="rId9" Target="https://wiki.gccollab.ca/Biblioth%C3%A8que_d%27apprentissage"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4.png" Type="http://schemas.openxmlformats.org/officeDocument/2006/relationships/image"/><Relationship Id="rId4" Target="../media/image39.jpeg" Type="http://schemas.openxmlformats.org/officeDocument/2006/relationships/image"/><Relationship Id="rId5" Target="https://www.canada.ca/fr/gouvernement/fonctionpublique/mieux-etre-inclusion-diversite-fonction-publique/programme-aide-employes.html" TargetMode="External" Type="http://schemas.openxmlformats.org/officeDocument/2006/relationships/hyperlink"/><Relationship Id="rId6" Target="https://www.canada.ca/fr/gouvernement/fonctionpublique/mieux-etre-inclusion-diversite-fonction-publique/programme-aide-employes.html" TargetMode="External" Type="http://schemas.openxmlformats.org/officeDocument/2006/relationships/hyperlink"/><Relationship Id="rId7" Target="https://www.espoirpourlemieuxetre.ca/" TargetMode="External" Type="http://schemas.openxmlformats.org/officeDocument/2006/relationships/hyperlink"/><Relationship Id="rId8" Target="https://www.canada.ca/fr/ministere-defense-nationale/services/avantages-militaires/sante-soutien/services-aide-militaires-famille.html" TargetMode="External" Type="http://schemas.openxmlformats.org/officeDocument/2006/relationships/hyperlink"/><Relationship Id="rId9" Target="../media/image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40.jpeg" Type="http://schemas.openxmlformats.org/officeDocument/2006/relationships/image"/><Relationship Id="rId4" Target="https://www.canada.ca/fr/ministere-defense-nationale/services/avantages-militaires/sante-soutien/intervention-inconduite-sexuelle.html" TargetMode="External" Type="http://schemas.openxmlformats.org/officeDocument/2006/relationships/hyperlink"/><Relationship Id="rId5" Target="https://988.ca/fr" TargetMode="External" Type="http://schemas.openxmlformats.org/officeDocument/2006/relationships/hyperlink"/><Relationship Id="rId6" Target="https://wellnesstogether.ca/fr/" TargetMode="External" Type="http://schemas.openxmlformats.org/officeDocument/2006/relationships/hyperlink"/><Relationship Id="rId7" Target="../media/image5.png" Type="http://schemas.openxmlformats.org/officeDocument/2006/relationships/image"/><Relationship Id="rId8" Target="../media/image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4.pn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 Id="rId6"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4.png" Type="http://schemas.openxmlformats.org/officeDocument/2006/relationships/image"/><Relationship Id="rId4" Target="../media/image6.jpeg" Type="http://schemas.openxmlformats.org/officeDocument/2006/relationships/image"/><Relationship Id="rId5" Target="../media/image7.jpeg" Type="http://schemas.openxmlformats.org/officeDocument/2006/relationships/image"/><Relationship Id="rId6"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4.png" Type="http://schemas.openxmlformats.org/officeDocument/2006/relationships/image"/><Relationship Id="rId4" Target="../media/image8.jpeg" Type="http://schemas.openxmlformats.org/officeDocument/2006/relationships/image"/><Relationship Id="rId5" Target="../media/image9.jpeg" Type="http://schemas.openxmlformats.org/officeDocument/2006/relationships/image"/><Relationship Id="rId6" Target="../media/image10.jpeg" Type="http://schemas.openxmlformats.org/officeDocument/2006/relationships/image"/><Relationship Id="rId7"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png" Type="http://schemas.openxmlformats.org/officeDocument/2006/relationships/image"/><Relationship Id="rId8" Target="../media/image16.png" Type="http://schemas.openxmlformats.org/officeDocument/2006/relationships/image"/><Relationship Id="rId9" Target="../media/image1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4.png" Type="http://schemas.openxmlformats.org/officeDocument/2006/relationships/image"/><Relationship Id="rId4" Target="../media/image18.jpeg" Type="http://schemas.openxmlformats.org/officeDocument/2006/relationships/image"/><Relationship Id="rId5"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4.png" Type="http://schemas.openxmlformats.org/officeDocument/2006/relationships/image"/><Relationship Id="rId4" Target="https://wiki.gccollab.ca/images/f/f1/Diriger_en_%C3%89levant_les_Autres_Programme_des_Cercles_de_Mentorat_Meilleures_pratiques_de_mise_en_r%C3%A9seau.docx.pdf" TargetMode="External" Type="http://schemas.openxmlformats.org/officeDocument/2006/relationships/hyperlink"/><Relationship Id="rId5" Target="https://www.linkedin.com/groups/12904569/" TargetMode="External" Type="http://schemas.openxmlformats.org/officeDocument/2006/relationships/hyperlink"/><Relationship Id="rId6" Target="../media/image19.jpeg" Type="http://schemas.openxmlformats.org/officeDocument/2006/relationships/image"/><Relationship Id="rId7"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9.jpeg" Type="http://schemas.openxmlformats.org/officeDocument/2006/relationships/image"/><Relationship Id="rId4" Target="../media/image5.png" Type="http://schemas.openxmlformats.org/officeDocument/2006/relationships/image"/><Relationship Id="rId5"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266980" cy="10226580"/>
          </a:xfrm>
          <a:custGeom>
            <a:avLst/>
            <a:gdLst/>
            <a:ahLst/>
            <a:cxnLst/>
            <a:rect r="r" b="b" t="t" l="l"/>
            <a:pathLst>
              <a:path h="10226580" w="12266980">
                <a:moveTo>
                  <a:pt x="0" y="0"/>
                </a:moveTo>
                <a:lnTo>
                  <a:pt x="12266980" y="0"/>
                </a:lnTo>
                <a:lnTo>
                  <a:pt x="12266980" y="10226580"/>
                </a:lnTo>
                <a:lnTo>
                  <a:pt x="0" y="10226580"/>
                </a:lnTo>
                <a:lnTo>
                  <a:pt x="0" y="0"/>
                </a:lnTo>
                <a:close/>
              </a:path>
            </a:pathLst>
          </a:custGeom>
          <a:blipFill>
            <a:blip r:embed="rId3">
              <a:alphaModFix amt="5000"/>
            </a:blip>
            <a:stretch>
              <a:fillRect l="0" t="0" r="0" b="0"/>
            </a:stretch>
          </a:blipFill>
        </p:spPr>
      </p:sp>
      <p:grpSp>
        <p:nvGrpSpPr>
          <p:cNvPr name="Group 3" id="3"/>
          <p:cNvGrpSpPr/>
          <p:nvPr/>
        </p:nvGrpSpPr>
        <p:grpSpPr>
          <a:xfrm rot="0">
            <a:off x="0" y="0"/>
            <a:ext cx="18288000" cy="10287000"/>
            <a:chOff x="0" y="0"/>
            <a:chExt cx="9429163" cy="5303904"/>
          </a:xfrm>
        </p:grpSpPr>
        <p:sp>
          <p:nvSpPr>
            <p:cNvPr name="Freeform 4" id="4"/>
            <p:cNvSpPr/>
            <p:nvPr/>
          </p:nvSpPr>
          <p:spPr>
            <a:xfrm flipH="false" flipV="false" rot="0">
              <a:off x="0" y="0"/>
              <a:ext cx="9429163" cy="5303904"/>
            </a:xfrm>
            <a:custGeom>
              <a:avLst/>
              <a:gdLst/>
              <a:ahLst/>
              <a:cxnLst/>
              <a:rect r="r" b="b" t="t" l="l"/>
              <a:pathLst>
                <a:path h="5303904" w="9429163">
                  <a:moveTo>
                    <a:pt x="0" y="0"/>
                  </a:moveTo>
                  <a:lnTo>
                    <a:pt x="9429163" y="0"/>
                  </a:lnTo>
                  <a:lnTo>
                    <a:pt x="9429163" y="5303904"/>
                  </a:lnTo>
                  <a:lnTo>
                    <a:pt x="0" y="5303904"/>
                  </a:lnTo>
                  <a:close/>
                </a:path>
              </a:pathLst>
            </a:custGeom>
            <a:gradFill rotWithShape="true">
              <a:gsLst>
                <a:gs pos="0">
                  <a:srgbClr val="FFFFFF">
                    <a:alpha val="0"/>
                  </a:srgbClr>
                </a:gs>
                <a:gs pos="100000">
                  <a:srgbClr val="000000">
                    <a:alpha val="100000"/>
                  </a:srgbClr>
                </a:gs>
              </a:gsLst>
              <a:lin ang="5400000"/>
            </a:gradFill>
          </p:spPr>
        </p:sp>
        <p:sp>
          <p:nvSpPr>
            <p:cNvPr name="TextBox 5" id="5"/>
            <p:cNvSpPr txBox="true"/>
            <p:nvPr/>
          </p:nvSpPr>
          <p:spPr>
            <a:xfrm>
              <a:off x="0" y="-19050"/>
              <a:ext cx="9429163" cy="5322954"/>
            </a:xfrm>
            <a:prstGeom prst="rect">
              <a:avLst/>
            </a:prstGeom>
          </p:spPr>
          <p:txBody>
            <a:bodyPr anchor="ctr" rtlCol="false" tIns="35310" lIns="35310" bIns="35310" rIns="35310"/>
            <a:lstStyle/>
            <a:p>
              <a:pPr algn="ctr">
                <a:lnSpc>
                  <a:spcPts val="1362"/>
                </a:lnSpc>
              </a:pPr>
            </a:p>
          </p:txBody>
        </p:sp>
      </p:grpSp>
      <p:sp>
        <p:nvSpPr>
          <p:cNvPr name="Freeform 6" id="6"/>
          <p:cNvSpPr/>
          <p:nvPr/>
        </p:nvSpPr>
        <p:spPr>
          <a:xfrm flipH="false" flipV="false" rot="0">
            <a:off x="-12891707" y="-4899154"/>
            <a:ext cx="27840814" cy="15660458"/>
          </a:xfrm>
          <a:custGeom>
            <a:avLst/>
            <a:gdLst/>
            <a:ahLst/>
            <a:cxnLst/>
            <a:rect r="r" b="b" t="t" l="l"/>
            <a:pathLst>
              <a:path h="15660458" w="27840814">
                <a:moveTo>
                  <a:pt x="0" y="0"/>
                </a:moveTo>
                <a:lnTo>
                  <a:pt x="27840814" y="0"/>
                </a:lnTo>
                <a:lnTo>
                  <a:pt x="27840814" y="15660458"/>
                </a:lnTo>
                <a:lnTo>
                  <a:pt x="0" y="15660458"/>
                </a:lnTo>
                <a:lnTo>
                  <a:pt x="0" y="0"/>
                </a:lnTo>
                <a:close/>
              </a:path>
            </a:pathLst>
          </a:custGeom>
          <a:blipFill>
            <a:blip r:embed="rId4"/>
            <a:stretch>
              <a:fillRect l="-20527" t="-15813" r="-27974" b="-32688"/>
            </a:stretch>
          </a:blipFill>
        </p:spPr>
      </p:sp>
      <p:sp>
        <p:nvSpPr>
          <p:cNvPr name="TextBox 7" id="7"/>
          <p:cNvSpPr txBox="true"/>
          <p:nvPr/>
        </p:nvSpPr>
        <p:spPr>
          <a:xfrm rot="0">
            <a:off x="10491995" y="5497934"/>
            <a:ext cx="7282793" cy="2701925"/>
          </a:xfrm>
          <a:prstGeom prst="rect">
            <a:avLst/>
          </a:prstGeom>
        </p:spPr>
        <p:txBody>
          <a:bodyPr anchor="t" rtlCol="false" tIns="0" lIns="0" bIns="0" rIns="0">
            <a:spAutoFit/>
          </a:bodyPr>
          <a:lstStyle/>
          <a:p>
            <a:pPr algn="ctr">
              <a:lnSpc>
                <a:spcPts val="6999"/>
              </a:lnSpc>
            </a:pPr>
            <a:r>
              <a:rPr lang="en-US" b="true" sz="6999">
                <a:solidFill>
                  <a:srgbClr val="FFFFFF"/>
                </a:solidFill>
                <a:latin typeface="Montserrat Bold"/>
                <a:ea typeface="Montserrat Bold"/>
                <a:cs typeface="Montserrat Bold"/>
                <a:sym typeface="Montserrat Bold"/>
              </a:rPr>
              <a:t>Rencontrez les membres de  votre Cercle</a:t>
            </a:r>
          </a:p>
        </p:txBody>
      </p:sp>
      <p:sp>
        <p:nvSpPr>
          <p:cNvPr name="TextBox 8" id="8"/>
          <p:cNvSpPr txBox="true"/>
          <p:nvPr/>
        </p:nvSpPr>
        <p:spPr>
          <a:xfrm rot="0">
            <a:off x="13865245" y="8352416"/>
            <a:ext cx="1064865" cy="678565"/>
          </a:xfrm>
          <a:prstGeom prst="rect">
            <a:avLst/>
          </a:prstGeom>
        </p:spPr>
        <p:txBody>
          <a:bodyPr anchor="t" rtlCol="false" tIns="0" lIns="0" bIns="0" rIns="0">
            <a:spAutoFit/>
          </a:bodyPr>
          <a:lstStyle/>
          <a:p>
            <a:pPr algn="ctr">
              <a:lnSpc>
                <a:spcPts val="5710"/>
              </a:lnSpc>
            </a:pPr>
            <a:r>
              <a:rPr lang="en-US" sz="3399">
                <a:solidFill>
                  <a:srgbClr val="FFFFFF"/>
                </a:solidFill>
                <a:latin typeface="Montserrat"/>
                <a:ea typeface="Montserrat"/>
                <a:cs typeface="Montserrat"/>
                <a:sym typeface="Montserrat"/>
              </a:rPr>
              <a:t>2025</a:t>
            </a:r>
          </a:p>
        </p:txBody>
      </p:sp>
      <p:sp>
        <p:nvSpPr>
          <p:cNvPr name="Freeform 9" id="9"/>
          <p:cNvSpPr/>
          <p:nvPr/>
        </p:nvSpPr>
        <p:spPr>
          <a:xfrm flipH="false" flipV="false" rot="0">
            <a:off x="9763766" y="569716"/>
            <a:ext cx="8202957" cy="4314169"/>
          </a:xfrm>
          <a:custGeom>
            <a:avLst/>
            <a:gdLst/>
            <a:ahLst/>
            <a:cxnLst/>
            <a:rect r="r" b="b" t="t" l="l"/>
            <a:pathLst>
              <a:path h="4314169" w="8202957">
                <a:moveTo>
                  <a:pt x="0" y="0"/>
                </a:moveTo>
                <a:lnTo>
                  <a:pt x="8202958" y="0"/>
                </a:lnTo>
                <a:lnTo>
                  <a:pt x="8202958" y="4314169"/>
                </a:lnTo>
                <a:lnTo>
                  <a:pt x="0" y="4314169"/>
                </a:lnTo>
                <a:lnTo>
                  <a:pt x="0" y="0"/>
                </a:lnTo>
                <a:close/>
              </a:path>
            </a:pathLst>
          </a:custGeom>
          <a:blipFill>
            <a:blip r:embed="rId5"/>
            <a:stretch>
              <a:fillRect l="0" t="-3412" r="0" b="-3412"/>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123398" y="1096194"/>
            <a:ext cx="13329000" cy="893325"/>
          </a:xfrm>
          <a:prstGeom prst="rect">
            <a:avLst/>
          </a:prstGeom>
        </p:spPr>
        <p:txBody>
          <a:bodyPr anchor="t" rtlCol="false" tIns="0" lIns="0" bIns="0" rIns="0">
            <a:spAutoFit/>
          </a:bodyPr>
          <a:lstStyle/>
          <a:p>
            <a:pPr algn="l">
              <a:lnSpc>
                <a:spcPts val="7318"/>
              </a:lnSpc>
            </a:pPr>
            <a:r>
              <a:rPr lang="en-US" b="true" sz="4999">
                <a:solidFill>
                  <a:srgbClr val="000000"/>
                </a:solidFill>
                <a:latin typeface="Montserrat Bold"/>
                <a:ea typeface="Montserrat Bold"/>
                <a:cs typeface="Montserrat Bold"/>
                <a:sym typeface="Montserrat Bold"/>
              </a:rPr>
              <a:t>Règles de base et valeurs du Cercle</a:t>
            </a:r>
          </a:p>
        </p:txBody>
      </p:sp>
      <p:grpSp>
        <p:nvGrpSpPr>
          <p:cNvPr name="Group 5" id="5"/>
          <p:cNvGrpSpPr/>
          <p:nvPr/>
        </p:nvGrpSpPr>
        <p:grpSpPr>
          <a:xfrm rot="0">
            <a:off x="13523401" y="2139928"/>
            <a:ext cx="4516107" cy="4516088"/>
            <a:chOff x="0" y="0"/>
            <a:chExt cx="6021476" cy="6021451"/>
          </a:xfrm>
        </p:grpSpPr>
        <p:sp>
          <p:nvSpPr>
            <p:cNvPr name="Freeform 6" id="6"/>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13499" t="0" r="-13500" b="0"/>
              </a:stretch>
            </a:blipFill>
          </p:spPr>
        </p:sp>
      </p:grpSp>
      <p:sp>
        <p:nvSpPr>
          <p:cNvPr name="TextBox 7" id="7"/>
          <p:cNvSpPr txBox="true"/>
          <p:nvPr/>
        </p:nvSpPr>
        <p:spPr>
          <a:xfrm rot="0">
            <a:off x="634231" y="2497143"/>
            <a:ext cx="17019600" cy="6865275"/>
          </a:xfrm>
          <a:prstGeom prst="rect">
            <a:avLst/>
          </a:prstGeom>
        </p:spPr>
        <p:txBody>
          <a:bodyPr anchor="t" rtlCol="false" tIns="0" lIns="0" bIns="0" rIns="0">
            <a:spAutoFit/>
          </a:bodyPr>
          <a:lstStyle/>
          <a:p>
            <a:pPr algn="l" marL="1007934" indent="-335978" lvl="2">
              <a:lnSpc>
                <a:spcPts val="6084"/>
              </a:lnSpc>
              <a:buFont typeface="Arial"/>
              <a:buChar char="⚬"/>
            </a:pPr>
            <a:r>
              <a:rPr lang="en-US" b="true" sz="4409">
                <a:solidFill>
                  <a:srgbClr val="000000"/>
                </a:solidFill>
                <a:latin typeface="Montserrat Bold"/>
                <a:ea typeface="Montserrat Bold"/>
                <a:cs typeface="Montserrat Bold"/>
                <a:sym typeface="Montserrat Bold"/>
              </a:rPr>
              <a:t>Égalité : </a:t>
            </a:r>
            <a:r>
              <a:rPr lang="en-US" sz="4409">
                <a:solidFill>
                  <a:srgbClr val="000000"/>
                </a:solidFill>
                <a:latin typeface="Montserrat"/>
                <a:ea typeface="Montserrat"/>
                <a:cs typeface="Montserrat"/>
                <a:sym typeface="Montserrat"/>
              </a:rPr>
              <a:t>Chaque membre participe de </a:t>
            </a:r>
          </a:p>
          <a:p>
            <a:pPr algn="l" marL="1007934" indent="-335978" lvl="2">
              <a:lnSpc>
                <a:spcPts val="6084"/>
              </a:lnSpc>
            </a:pPr>
            <a:r>
              <a:rPr lang="en-US" sz="4409">
                <a:solidFill>
                  <a:srgbClr val="000000"/>
                </a:solidFill>
                <a:latin typeface="Montserrat"/>
                <a:ea typeface="Montserrat"/>
                <a:cs typeface="Montserrat"/>
                <a:sym typeface="Montserrat"/>
              </a:rPr>
              <a:t>manière égale</a:t>
            </a:r>
          </a:p>
          <a:p>
            <a:pPr algn="l" marL="320052" indent="-106684" lvl="2">
              <a:lnSpc>
                <a:spcPts val="1787"/>
              </a:lnSpc>
            </a:pPr>
          </a:p>
          <a:p>
            <a:pPr algn="l" marL="1007934" indent="-335978" lvl="2">
              <a:lnSpc>
                <a:spcPts val="6084"/>
              </a:lnSpc>
              <a:buFont typeface="Arial"/>
              <a:buChar char="⚬"/>
            </a:pPr>
            <a:r>
              <a:rPr lang="en-US" b="true" sz="4409">
                <a:solidFill>
                  <a:srgbClr val="000000"/>
                </a:solidFill>
                <a:latin typeface="Montserrat Bold"/>
                <a:ea typeface="Montserrat Bold"/>
                <a:cs typeface="Montserrat Bold"/>
                <a:sym typeface="Montserrat Bold"/>
              </a:rPr>
              <a:t>Substance : </a:t>
            </a:r>
            <a:r>
              <a:rPr lang="en-US" sz="4409">
                <a:solidFill>
                  <a:srgbClr val="000000"/>
                </a:solidFill>
                <a:latin typeface="Montserrat"/>
                <a:ea typeface="Montserrat"/>
                <a:cs typeface="Montserrat"/>
                <a:sym typeface="Montserrat"/>
              </a:rPr>
              <a:t>Partager ce qui est </a:t>
            </a:r>
          </a:p>
          <a:p>
            <a:pPr algn="l" marL="1007934" indent="-335978" lvl="2">
              <a:lnSpc>
                <a:spcPts val="6084"/>
              </a:lnSpc>
            </a:pPr>
            <a:r>
              <a:rPr lang="en-US" sz="4409">
                <a:solidFill>
                  <a:srgbClr val="000000"/>
                </a:solidFill>
                <a:latin typeface="Montserrat"/>
                <a:ea typeface="Montserrat"/>
                <a:cs typeface="Montserrat"/>
                <a:sym typeface="Montserrat"/>
              </a:rPr>
              <a:t>important </a:t>
            </a:r>
          </a:p>
          <a:p>
            <a:pPr algn="l" marL="320052" indent="-106684" lvl="2">
              <a:lnSpc>
                <a:spcPts val="1787"/>
              </a:lnSpc>
            </a:pPr>
          </a:p>
          <a:p>
            <a:pPr algn="l" marL="1007934" indent="-335978" lvl="2">
              <a:lnSpc>
                <a:spcPts val="8095"/>
              </a:lnSpc>
              <a:buFont typeface="Arial"/>
              <a:buChar char="⚬"/>
            </a:pPr>
            <a:r>
              <a:rPr lang="en-US" b="true" sz="4409">
                <a:solidFill>
                  <a:srgbClr val="000000"/>
                </a:solidFill>
                <a:latin typeface="Montserrat Bold"/>
                <a:ea typeface="Montserrat Bold"/>
                <a:cs typeface="Montserrat Bold"/>
                <a:sym typeface="Montserrat Bold"/>
              </a:rPr>
              <a:t>Ouverture : </a:t>
            </a:r>
            <a:r>
              <a:rPr lang="en-US" sz="4409">
                <a:solidFill>
                  <a:srgbClr val="000000"/>
                </a:solidFill>
                <a:latin typeface="Montserrat"/>
                <a:ea typeface="Montserrat"/>
                <a:cs typeface="Montserrat"/>
                <a:sym typeface="Montserrat"/>
              </a:rPr>
              <a:t>Écouter sans juger</a:t>
            </a:r>
          </a:p>
          <a:p>
            <a:pPr algn="l" marL="320052" indent="-106684" lvl="2">
              <a:lnSpc>
                <a:spcPts val="1787"/>
              </a:lnSpc>
            </a:pPr>
          </a:p>
          <a:p>
            <a:pPr algn="l" marL="1007934" indent="-335978" lvl="2">
              <a:lnSpc>
                <a:spcPts val="6084"/>
              </a:lnSpc>
              <a:buFont typeface="Arial"/>
              <a:buChar char="⚬"/>
            </a:pPr>
            <a:r>
              <a:rPr lang="en-US" b="true" sz="4409">
                <a:solidFill>
                  <a:srgbClr val="000000"/>
                </a:solidFill>
                <a:latin typeface="Montserrat Bold"/>
                <a:ea typeface="Montserrat Bold"/>
                <a:cs typeface="Montserrat Bold"/>
                <a:sym typeface="Montserrat Bold"/>
              </a:rPr>
              <a:t>Respect : </a:t>
            </a:r>
            <a:r>
              <a:rPr lang="en-US" sz="4409">
                <a:solidFill>
                  <a:srgbClr val="000000"/>
                </a:solidFill>
                <a:latin typeface="Montserrat"/>
                <a:ea typeface="Montserrat"/>
                <a:cs typeface="Montserrat"/>
                <a:sym typeface="Montserrat"/>
              </a:rPr>
              <a:t>Traiter les autres comme ils aimeraient être traités</a:t>
            </a:r>
          </a:p>
        </p:txBody>
      </p:sp>
      <p:grpSp>
        <p:nvGrpSpPr>
          <p:cNvPr name="Group 8" id="8"/>
          <p:cNvGrpSpPr>
            <a:grpSpLocks noChangeAspect="true"/>
          </p:cNvGrpSpPr>
          <p:nvPr/>
        </p:nvGrpSpPr>
        <p:grpSpPr>
          <a:xfrm rot="0">
            <a:off x="293000" y="841788"/>
            <a:ext cx="1830401" cy="1525966"/>
            <a:chOff x="0" y="0"/>
            <a:chExt cx="2440535" cy="2034621"/>
          </a:xfrm>
        </p:grpSpPr>
        <p:sp>
          <p:nvSpPr>
            <p:cNvPr name="Freeform 9" id="9"/>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5"/>
              <a:stretch>
                <a:fillRect l="0" t="0" r="0" b="2"/>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123398" y="1115244"/>
            <a:ext cx="13329000" cy="766575"/>
          </a:xfrm>
          <a:prstGeom prst="rect">
            <a:avLst/>
          </a:prstGeom>
        </p:spPr>
        <p:txBody>
          <a:bodyPr anchor="t" rtlCol="false" tIns="0" lIns="0" bIns="0" rIns="0">
            <a:spAutoFit/>
          </a:bodyPr>
          <a:lstStyle/>
          <a:p>
            <a:pPr algn="l">
              <a:lnSpc>
                <a:spcPts val="6295"/>
              </a:lnSpc>
            </a:pPr>
            <a:r>
              <a:rPr lang="en-US" b="true" sz="4300">
                <a:solidFill>
                  <a:srgbClr val="000000"/>
                </a:solidFill>
                <a:latin typeface="Montserrat Bold"/>
                <a:ea typeface="Montserrat Bold"/>
                <a:cs typeface="Montserrat Bold"/>
                <a:sym typeface="Montserrat Bold"/>
              </a:rPr>
              <a:t>Règles de base et valeurs des participants</a:t>
            </a:r>
          </a:p>
        </p:txBody>
      </p:sp>
      <p:grpSp>
        <p:nvGrpSpPr>
          <p:cNvPr name="Group 5" id="5"/>
          <p:cNvGrpSpPr/>
          <p:nvPr/>
        </p:nvGrpSpPr>
        <p:grpSpPr>
          <a:xfrm rot="0">
            <a:off x="13523401" y="2139928"/>
            <a:ext cx="4516107" cy="4516088"/>
            <a:chOff x="0" y="0"/>
            <a:chExt cx="6021476" cy="6021451"/>
          </a:xfrm>
        </p:grpSpPr>
        <p:sp>
          <p:nvSpPr>
            <p:cNvPr name="Freeform 6" id="6"/>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13499" t="0" r="-13500" b="0"/>
              </a:stretch>
            </a:blipFill>
          </p:spPr>
        </p:sp>
      </p:grpSp>
      <p:sp>
        <p:nvSpPr>
          <p:cNvPr name="TextBox 7" id="7"/>
          <p:cNvSpPr txBox="true"/>
          <p:nvPr/>
        </p:nvSpPr>
        <p:spPr>
          <a:xfrm rot="0">
            <a:off x="483118" y="2490833"/>
            <a:ext cx="17428500" cy="6723525"/>
          </a:xfrm>
          <a:prstGeom prst="rect">
            <a:avLst/>
          </a:prstGeom>
        </p:spPr>
        <p:txBody>
          <a:bodyPr anchor="t" rtlCol="false" tIns="0" lIns="0" bIns="0" rIns="0">
            <a:spAutoFit/>
          </a:bodyPr>
          <a:lstStyle/>
          <a:p>
            <a:pPr algn="l" marL="842962" indent="-421481" lvl="1">
              <a:lnSpc>
                <a:spcPts val="3794"/>
              </a:lnSpc>
              <a:buFont typeface="Arial"/>
              <a:buChar char="•"/>
            </a:pPr>
            <a:r>
              <a:rPr lang="en-US" sz="2750">
                <a:solidFill>
                  <a:srgbClr val="000000"/>
                </a:solidFill>
                <a:latin typeface="Montserrat"/>
                <a:ea typeface="Montserrat"/>
                <a:cs typeface="Montserrat"/>
                <a:sym typeface="Montserrat"/>
              </a:rPr>
              <a:t>Confidentialité - la confiance est essentielle.</a:t>
            </a:r>
          </a:p>
          <a:p>
            <a:pPr algn="l" marL="842962" indent="-421481" lvl="1">
              <a:lnSpc>
                <a:spcPts val="3794"/>
              </a:lnSpc>
              <a:buFont typeface="Arial"/>
              <a:buChar char="•"/>
            </a:pPr>
            <a:r>
              <a:rPr lang="en-US" sz="2750">
                <a:solidFill>
                  <a:srgbClr val="000000"/>
                </a:solidFill>
                <a:latin typeface="Montserrat"/>
                <a:ea typeface="Montserrat"/>
                <a:cs typeface="Montserrat"/>
                <a:sym typeface="Montserrat"/>
              </a:rPr>
              <a:t>Apportez votre pleine entièreté de soi et votre mentalité de débutant </a:t>
            </a:r>
          </a:p>
          <a:p>
            <a:pPr algn="l" marL="842962" indent="-421481" lvl="1">
              <a:lnSpc>
                <a:spcPts val="3794"/>
              </a:lnSpc>
            </a:pPr>
            <a:r>
              <a:rPr lang="en-US" sz="2750">
                <a:solidFill>
                  <a:srgbClr val="000000"/>
                </a:solidFill>
                <a:latin typeface="Montserrat"/>
                <a:ea typeface="Montserrat"/>
                <a:cs typeface="Montserrat"/>
                <a:sym typeface="Montserrat"/>
              </a:rPr>
              <a:t>à chaque session. Venez bien nourrit et buvez </a:t>
            </a:r>
          </a:p>
          <a:p>
            <a:pPr algn="l" marL="842962" indent="-421481" lvl="1">
              <a:lnSpc>
                <a:spcPts val="3794"/>
              </a:lnSpc>
            </a:pPr>
            <a:r>
              <a:rPr lang="en-US" sz="2750">
                <a:solidFill>
                  <a:srgbClr val="000000"/>
                </a:solidFill>
                <a:latin typeface="Montserrat"/>
                <a:ea typeface="Montserrat"/>
                <a:cs typeface="Montserrat"/>
                <a:sym typeface="Montserrat"/>
              </a:rPr>
              <a:t>assez d'eau.</a:t>
            </a:r>
          </a:p>
          <a:p>
            <a:pPr algn="l" marL="842962" indent="-421481" lvl="1">
              <a:lnSpc>
                <a:spcPts val="3794"/>
              </a:lnSpc>
              <a:buFont typeface="Arial"/>
              <a:buChar char="•"/>
            </a:pPr>
            <a:r>
              <a:rPr lang="en-US" sz="2750">
                <a:solidFill>
                  <a:srgbClr val="000000"/>
                </a:solidFill>
                <a:latin typeface="Montserrat"/>
                <a:ea typeface="Montserrat"/>
                <a:cs typeface="Montserrat"/>
                <a:sym typeface="Montserrat"/>
              </a:rPr>
              <a:t>Gardez votre caméra allumée pour que tout le monde se </a:t>
            </a:r>
          </a:p>
          <a:p>
            <a:pPr algn="l" marL="842962" indent="-421481" lvl="1">
              <a:lnSpc>
                <a:spcPts val="3794"/>
              </a:lnSpc>
            </a:pPr>
            <a:r>
              <a:rPr lang="en-US" sz="2750">
                <a:solidFill>
                  <a:srgbClr val="000000"/>
                </a:solidFill>
                <a:latin typeface="Montserrat"/>
                <a:ea typeface="Montserrat"/>
                <a:cs typeface="Montserrat"/>
                <a:sym typeface="Montserrat"/>
              </a:rPr>
              <a:t>sente en sécurité et connecté. </a:t>
            </a:r>
          </a:p>
          <a:p>
            <a:pPr algn="l" marL="842962" indent="-421481" lvl="1">
              <a:lnSpc>
                <a:spcPts val="3794"/>
              </a:lnSpc>
              <a:buFont typeface="Arial"/>
              <a:buChar char="•"/>
            </a:pPr>
            <a:r>
              <a:rPr lang="en-US" sz="2750">
                <a:solidFill>
                  <a:srgbClr val="000000"/>
                </a:solidFill>
                <a:latin typeface="Montserrat"/>
                <a:ea typeface="Montserrat"/>
                <a:cs typeface="Montserrat"/>
                <a:sym typeface="Montserrat"/>
              </a:rPr>
              <a:t>Soyez franc et honnête - écouter avec empathie. </a:t>
            </a:r>
          </a:p>
          <a:p>
            <a:pPr algn="l" marL="842962" indent="-421481" lvl="1">
              <a:lnSpc>
                <a:spcPts val="3794"/>
              </a:lnSpc>
              <a:buFont typeface="Arial"/>
              <a:buChar char="•"/>
            </a:pPr>
            <a:r>
              <a:rPr lang="en-US" sz="2750">
                <a:solidFill>
                  <a:srgbClr val="000000"/>
                </a:solidFill>
                <a:latin typeface="Montserrat"/>
                <a:ea typeface="Montserrat"/>
                <a:cs typeface="Montserrat"/>
                <a:sym typeface="Montserrat"/>
              </a:rPr>
              <a:t>Soyez prêt à vous engager avec vos pairs.</a:t>
            </a:r>
          </a:p>
          <a:p>
            <a:pPr algn="l" marL="842962" indent="-421481" lvl="1">
              <a:lnSpc>
                <a:spcPts val="3794"/>
              </a:lnSpc>
              <a:buFont typeface="Arial"/>
              <a:buChar char="•"/>
            </a:pPr>
            <a:r>
              <a:rPr lang="en-US" sz="2750">
                <a:solidFill>
                  <a:srgbClr val="000000"/>
                </a:solidFill>
                <a:latin typeface="Montserrat"/>
                <a:ea typeface="Montserrat"/>
                <a:cs typeface="Montserrat"/>
                <a:sym typeface="Montserrat"/>
              </a:rPr>
              <a:t>Éliminez les distractions externes.</a:t>
            </a:r>
          </a:p>
          <a:p>
            <a:pPr algn="l" marL="842962" indent="-421481" lvl="1">
              <a:lnSpc>
                <a:spcPts val="3794"/>
              </a:lnSpc>
              <a:buFont typeface="Arial"/>
              <a:buChar char="•"/>
            </a:pPr>
            <a:r>
              <a:rPr lang="en-US" sz="2750">
                <a:solidFill>
                  <a:srgbClr val="000000"/>
                </a:solidFill>
                <a:latin typeface="Montserrat"/>
                <a:ea typeface="Montserrat"/>
                <a:cs typeface="Montserrat"/>
                <a:sym typeface="Montserrat"/>
              </a:rPr>
              <a:t>Ne pas activer votre microphone, sauf pour poser des questions et contribuer à </a:t>
            </a:r>
          </a:p>
          <a:p>
            <a:pPr algn="l" marL="842962" indent="-421481" lvl="1">
              <a:lnSpc>
                <a:spcPts val="3794"/>
              </a:lnSpc>
            </a:pPr>
            <a:r>
              <a:rPr lang="en-US" sz="2750">
                <a:solidFill>
                  <a:srgbClr val="000000"/>
                </a:solidFill>
                <a:latin typeface="Montserrat"/>
                <a:ea typeface="Montserrat"/>
                <a:cs typeface="Montserrat"/>
                <a:sym typeface="Montserrat"/>
              </a:rPr>
              <a:t>la discussion.</a:t>
            </a:r>
          </a:p>
          <a:p>
            <a:pPr algn="l" marL="842962" indent="-421481" lvl="1">
              <a:lnSpc>
                <a:spcPts val="3794"/>
              </a:lnSpc>
              <a:buFont typeface="Arial"/>
              <a:buChar char="•"/>
            </a:pPr>
            <a:r>
              <a:rPr lang="en-US" sz="2750">
                <a:solidFill>
                  <a:srgbClr val="000000"/>
                </a:solidFill>
                <a:latin typeface="Montserrat"/>
                <a:ea typeface="Montserrat"/>
                <a:cs typeface="Montserrat"/>
                <a:sym typeface="Montserrat"/>
              </a:rPr>
              <a:t>Soyez pleinement présent et assistez aux cinq semaines - pas de multitâche.</a:t>
            </a:r>
          </a:p>
        </p:txBody>
      </p:sp>
      <p:grpSp>
        <p:nvGrpSpPr>
          <p:cNvPr name="Group 8" id="8"/>
          <p:cNvGrpSpPr>
            <a:grpSpLocks noChangeAspect="true"/>
          </p:cNvGrpSpPr>
          <p:nvPr/>
        </p:nvGrpSpPr>
        <p:grpSpPr>
          <a:xfrm rot="0">
            <a:off x="293000" y="841788"/>
            <a:ext cx="1830401" cy="1525966"/>
            <a:chOff x="0" y="0"/>
            <a:chExt cx="2440535" cy="2034621"/>
          </a:xfrm>
        </p:grpSpPr>
        <p:sp>
          <p:nvSpPr>
            <p:cNvPr name="Freeform 9" id="9"/>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5"/>
              <a:stretch>
                <a:fillRect l="0" t="0" r="0" b="2"/>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5326" t="0" r="-25326" b="0"/>
              </a:stretch>
            </a:blipFill>
          </p:spPr>
        </p:sp>
      </p:grpSp>
      <p:sp>
        <p:nvSpPr>
          <p:cNvPr name="TextBox 6" id="6"/>
          <p:cNvSpPr txBox="true"/>
          <p:nvPr/>
        </p:nvSpPr>
        <p:spPr>
          <a:xfrm rot="0">
            <a:off x="483118" y="1404762"/>
            <a:ext cx="16776300" cy="5420850"/>
          </a:xfrm>
          <a:prstGeom prst="rect">
            <a:avLst/>
          </a:prstGeom>
        </p:spPr>
        <p:txBody>
          <a:bodyPr anchor="t" rtlCol="false" tIns="0" lIns="0" bIns="0" rIns="0">
            <a:spAutoFit/>
          </a:bodyPr>
          <a:lstStyle/>
          <a:p>
            <a:pPr algn="l">
              <a:lnSpc>
                <a:spcPts val="7526"/>
              </a:lnSpc>
            </a:pPr>
            <a:r>
              <a:rPr lang="en-US" b="true" sz="4099">
                <a:solidFill>
                  <a:srgbClr val="000000"/>
                </a:solidFill>
                <a:latin typeface="Montserrat Bold"/>
                <a:ea typeface="Montserrat Bold"/>
                <a:cs typeface="Montserrat Bold"/>
                <a:sym typeface="Montserrat Bold"/>
              </a:rPr>
              <a:t>Critères de tolérance zéro</a:t>
            </a:r>
          </a:p>
          <a:p>
            <a:pPr algn="l">
              <a:lnSpc>
                <a:spcPts val="5588"/>
              </a:lnSpc>
            </a:pPr>
            <a:r>
              <a:rPr lang="en-US" sz="4050">
                <a:solidFill>
                  <a:srgbClr val="000000"/>
                </a:solidFill>
                <a:latin typeface="Montserrat"/>
                <a:ea typeface="Montserrat"/>
                <a:cs typeface="Montserrat"/>
                <a:sym typeface="Montserrat"/>
              </a:rPr>
              <a:t>Nous valorisons et défendons l'égalité, la </a:t>
            </a:r>
          </a:p>
          <a:p>
            <a:pPr algn="l">
              <a:lnSpc>
                <a:spcPts val="5588"/>
              </a:lnSpc>
            </a:pPr>
            <a:r>
              <a:rPr lang="en-US" sz="4050">
                <a:solidFill>
                  <a:srgbClr val="000000"/>
                </a:solidFill>
                <a:latin typeface="Montserrat"/>
                <a:ea typeface="Montserrat"/>
                <a:cs typeface="Montserrat"/>
                <a:sym typeface="Montserrat"/>
              </a:rPr>
              <a:t>substance, la transparence et le respect. Des </a:t>
            </a:r>
          </a:p>
          <a:p>
            <a:pPr algn="l">
              <a:lnSpc>
                <a:spcPts val="5588"/>
              </a:lnSpc>
            </a:pPr>
            <a:r>
              <a:rPr lang="en-US" sz="4050">
                <a:solidFill>
                  <a:srgbClr val="000000"/>
                </a:solidFill>
                <a:latin typeface="Montserrat"/>
                <a:ea typeface="Montserrat"/>
                <a:cs typeface="Montserrat"/>
                <a:sym typeface="Montserrat"/>
              </a:rPr>
              <a:t>commentaires discriminatoire, de l'énergie </a:t>
            </a:r>
          </a:p>
          <a:p>
            <a:pPr algn="l">
              <a:lnSpc>
                <a:spcPts val="5588"/>
              </a:lnSpc>
            </a:pPr>
            <a:r>
              <a:rPr lang="en-US" sz="4050">
                <a:solidFill>
                  <a:srgbClr val="000000"/>
                </a:solidFill>
                <a:latin typeface="Montserrat"/>
                <a:ea typeface="Montserrat"/>
                <a:cs typeface="Montserrat"/>
                <a:sym typeface="Montserrat"/>
              </a:rPr>
              <a:t>négative constante et des observations insultantes </a:t>
            </a:r>
          </a:p>
          <a:p>
            <a:pPr algn="l">
              <a:lnSpc>
                <a:spcPts val="5588"/>
              </a:lnSpc>
            </a:pPr>
            <a:r>
              <a:rPr lang="en-US" sz="4050">
                <a:solidFill>
                  <a:srgbClr val="000000"/>
                </a:solidFill>
                <a:latin typeface="Montserrat"/>
                <a:ea typeface="Montserrat"/>
                <a:cs typeface="Montserrat"/>
                <a:sym typeface="Montserrat"/>
              </a:rPr>
              <a:t>pourraient résulter dans un blocage d'accès au reste des réunions et aux autres sessions du programme à l'avenir.</a:t>
            </a:r>
          </a:p>
        </p:txBody>
      </p:sp>
      <p:grpSp>
        <p:nvGrpSpPr>
          <p:cNvPr name="Group 7" id="7"/>
          <p:cNvGrpSpPr/>
          <p:nvPr/>
        </p:nvGrpSpPr>
        <p:grpSpPr>
          <a:xfrm rot="0">
            <a:off x="5169477" y="-350693"/>
            <a:ext cx="7949045" cy="1937402"/>
            <a:chOff x="0" y="0"/>
            <a:chExt cx="10598727" cy="2583203"/>
          </a:xfrm>
        </p:grpSpPr>
        <p:sp>
          <p:nvSpPr>
            <p:cNvPr name="Freeform 8" id="8"/>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406918" y="1585737"/>
            <a:ext cx="16776300" cy="5078475"/>
          </a:xfrm>
          <a:prstGeom prst="rect">
            <a:avLst/>
          </a:prstGeom>
        </p:spPr>
        <p:txBody>
          <a:bodyPr anchor="t" rtlCol="false" tIns="0" lIns="0" bIns="0" rIns="0">
            <a:spAutoFit/>
          </a:bodyPr>
          <a:lstStyle/>
          <a:p>
            <a:pPr algn="l">
              <a:lnSpc>
                <a:spcPts val="5656"/>
              </a:lnSpc>
            </a:pPr>
            <a:r>
              <a:rPr lang="en-US" b="true" sz="4099">
                <a:solidFill>
                  <a:srgbClr val="000000"/>
                </a:solidFill>
                <a:latin typeface="Montserrat Bold"/>
                <a:ea typeface="Montserrat Bold"/>
                <a:cs typeface="Montserrat Bold"/>
                <a:sym typeface="Montserrat Bold"/>
              </a:rPr>
              <a:t>Comment allons-nous nous tenir mutuellement </a:t>
            </a:r>
          </a:p>
          <a:p>
            <a:pPr algn="l">
              <a:lnSpc>
                <a:spcPts val="5656"/>
              </a:lnSpc>
            </a:pPr>
            <a:r>
              <a:rPr lang="en-US" b="true" sz="4099">
                <a:solidFill>
                  <a:srgbClr val="000000"/>
                </a:solidFill>
                <a:latin typeface="Montserrat Bold"/>
                <a:ea typeface="Montserrat Bold"/>
                <a:cs typeface="Montserrat Bold"/>
                <a:sym typeface="Montserrat Bold"/>
              </a:rPr>
              <a:t>responsables ?</a:t>
            </a:r>
          </a:p>
          <a:p>
            <a:pPr algn="l" marL="937133" indent="-312378" lvl="2">
              <a:lnSpc>
                <a:spcPts val="7526"/>
              </a:lnSpc>
              <a:buFont typeface="Arial"/>
              <a:buChar char="⚬"/>
            </a:pPr>
            <a:r>
              <a:rPr lang="en-US" sz="4099">
                <a:solidFill>
                  <a:srgbClr val="000000"/>
                </a:solidFill>
                <a:latin typeface="Montserrat"/>
                <a:ea typeface="Montserrat"/>
                <a:cs typeface="Montserrat"/>
                <a:sym typeface="Montserrat"/>
              </a:rPr>
              <a:t>S'engager à respecter les règles de base</a:t>
            </a:r>
          </a:p>
          <a:p>
            <a:pPr algn="l" marL="937133" indent="-312378" lvl="2">
              <a:lnSpc>
                <a:spcPts val="5656"/>
              </a:lnSpc>
              <a:buFont typeface="Arial"/>
              <a:buChar char="⚬"/>
            </a:pPr>
            <a:r>
              <a:rPr lang="en-US" sz="4099">
                <a:solidFill>
                  <a:srgbClr val="000000"/>
                </a:solidFill>
                <a:latin typeface="Montserrat"/>
                <a:ea typeface="Montserrat"/>
                <a:cs typeface="Montserrat"/>
                <a:sym typeface="Montserrat"/>
              </a:rPr>
              <a:t>Réfléchir à la manière dont nous pouvons </a:t>
            </a:r>
          </a:p>
          <a:p>
            <a:pPr algn="l" marL="937133" indent="-312378" lvl="2">
              <a:lnSpc>
                <a:spcPts val="5656"/>
              </a:lnSpc>
            </a:pPr>
            <a:r>
              <a:rPr lang="en-US" sz="4099">
                <a:solidFill>
                  <a:srgbClr val="000000"/>
                </a:solidFill>
                <a:latin typeface="Montserrat"/>
                <a:ea typeface="Montserrat"/>
                <a:cs typeface="Montserrat"/>
                <a:sym typeface="Montserrat"/>
              </a:rPr>
              <a:t>nous soutenir mutuellement</a:t>
            </a:r>
          </a:p>
          <a:p>
            <a:pPr algn="l" marL="937133" indent="-312378" lvl="2">
              <a:lnSpc>
                <a:spcPts val="7525"/>
              </a:lnSpc>
              <a:buFont typeface="Arial"/>
              <a:buChar char="⚬"/>
            </a:pPr>
            <a:r>
              <a:rPr lang="en-US" sz="4099">
                <a:solidFill>
                  <a:srgbClr val="000000"/>
                </a:solidFill>
                <a:latin typeface="Montserrat"/>
                <a:ea typeface="Montserrat"/>
                <a:cs typeface="Montserrat"/>
                <a:sym typeface="Montserrat"/>
              </a:rPr>
              <a:t>Pratiquer l'autoréflexion</a:t>
            </a:r>
          </a:p>
        </p:txBody>
      </p:sp>
      <p:grpSp>
        <p:nvGrpSpPr>
          <p:cNvPr name="Group 5" id="5"/>
          <p:cNvGrpSpPr/>
          <p:nvPr/>
        </p:nvGrpSpPr>
        <p:grpSpPr>
          <a:xfrm rot="0">
            <a:off x="5169477" y="-350693"/>
            <a:ext cx="7949045" cy="1937402"/>
            <a:chOff x="0" y="0"/>
            <a:chExt cx="10598727" cy="2583203"/>
          </a:xfrm>
        </p:grpSpPr>
        <p:sp>
          <p:nvSpPr>
            <p:cNvPr name="Freeform 6" id="6"/>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4"/>
              <a:stretch>
                <a:fillRect l="0" t="-53599" r="0" b="-53600"/>
              </a:stretch>
            </a:blipFill>
          </p:spPr>
        </p:sp>
      </p:grpSp>
      <p:grpSp>
        <p:nvGrpSpPr>
          <p:cNvPr name="Group 7" id="7"/>
          <p:cNvGrpSpPr/>
          <p:nvPr/>
        </p:nvGrpSpPr>
        <p:grpSpPr>
          <a:xfrm rot="0">
            <a:off x="13504545" y="695325"/>
            <a:ext cx="4515802" cy="4515783"/>
            <a:chOff x="0" y="0"/>
            <a:chExt cx="6021069" cy="6021044"/>
          </a:xfrm>
        </p:grpSpPr>
        <p:sp>
          <p:nvSpPr>
            <p:cNvPr name="Freeform 8" id="8"/>
            <p:cNvSpPr/>
            <p:nvPr/>
          </p:nvSpPr>
          <p:spPr>
            <a:xfrm flipH="false" flipV="false" rot="0">
              <a:off x="0" y="0"/>
              <a:ext cx="6021070" cy="6021070"/>
            </a:xfrm>
            <a:custGeom>
              <a:avLst/>
              <a:gdLst/>
              <a:ahLst/>
              <a:cxnLst/>
              <a:rect r="r" b="b" t="t" l="l"/>
              <a:pathLst>
                <a:path h="6021070" w="6021070">
                  <a:moveTo>
                    <a:pt x="6021070" y="3010535"/>
                  </a:moveTo>
                  <a:cubicBezTo>
                    <a:pt x="6021070" y="4673092"/>
                    <a:pt x="4673219" y="6021070"/>
                    <a:pt x="3010535" y="6021070"/>
                  </a:cubicBezTo>
                  <a:cubicBezTo>
                    <a:pt x="1347851" y="6021070"/>
                    <a:pt x="0" y="4673219"/>
                    <a:pt x="0" y="3010535"/>
                  </a:cubicBezTo>
                  <a:cubicBezTo>
                    <a:pt x="0" y="1347851"/>
                    <a:pt x="1347851" y="0"/>
                    <a:pt x="3010535" y="0"/>
                  </a:cubicBezTo>
                  <a:cubicBezTo>
                    <a:pt x="4673219" y="0"/>
                    <a:pt x="6021070" y="1347851"/>
                    <a:pt x="6021070" y="3010535"/>
                  </a:cubicBezTo>
                  <a:close/>
                </a:path>
              </a:pathLst>
            </a:custGeom>
            <a:blipFill>
              <a:blip r:embed="rId5"/>
              <a:stretch>
                <a:fillRect l="-24979" t="0" r="-24979" b="0"/>
              </a:stretch>
            </a:blipFill>
          </p:spPr>
        </p:sp>
      </p:grpSp>
      <p:sp>
        <p:nvSpPr>
          <p:cNvPr name="TextBox 9" id="9"/>
          <p:cNvSpPr txBox="true"/>
          <p:nvPr/>
        </p:nvSpPr>
        <p:spPr>
          <a:xfrm rot="0">
            <a:off x="406918" y="6915959"/>
            <a:ext cx="17537100" cy="2260875"/>
          </a:xfrm>
          <a:prstGeom prst="rect">
            <a:avLst/>
          </a:prstGeom>
        </p:spPr>
        <p:txBody>
          <a:bodyPr anchor="t" rtlCol="false" tIns="0" lIns="0" bIns="0" rIns="0">
            <a:spAutoFit/>
          </a:bodyPr>
          <a:lstStyle/>
          <a:p>
            <a:pPr algn="ctr">
              <a:lnSpc>
                <a:spcPts val="5656"/>
              </a:lnSpc>
            </a:pPr>
            <a:r>
              <a:rPr lang="en-US" b="true" sz="4099">
                <a:solidFill>
                  <a:srgbClr val="000000"/>
                </a:solidFill>
                <a:latin typeface="Montserrat Bold"/>
                <a:ea typeface="Montserrat Bold"/>
                <a:cs typeface="Montserrat Bold"/>
                <a:sym typeface="Montserrat Bold"/>
              </a:rPr>
              <a:t>Un Rappel :</a:t>
            </a:r>
          </a:p>
          <a:p>
            <a:pPr algn="ctr">
              <a:lnSpc>
                <a:spcPts val="5588"/>
              </a:lnSpc>
            </a:pPr>
            <a:r>
              <a:rPr lang="en-US" sz="4050">
                <a:solidFill>
                  <a:srgbClr val="000000"/>
                </a:solidFill>
                <a:latin typeface="Montserrat"/>
                <a:ea typeface="Montserrat"/>
                <a:cs typeface="Montserrat"/>
                <a:sym typeface="Montserrat"/>
              </a:rPr>
              <a:t>Faites de votre mieux dans les réunions Cercles, vous n'avez pas besoin de tout faire. Utilisez votre bon jugement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206731" y="1086669"/>
            <a:ext cx="13329000" cy="893325"/>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Exigences du programme</a:t>
            </a:r>
          </a:p>
        </p:txBody>
      </p:sp>
      <p:grpSp>
        <p:nvGrpSpPr>
          <p:cNvPr name="Group 5" id="5"/>
          <p:cNvGrpSpPr/>
          <p:nvPr/>
        </p:nvGrpSpPr>
        <p:grpSpPr>
          <a:xfrm rot="0">
            <a:off x="13504456" y="694865"/>
            <a:ext cx="4516107" cy="4516088"/>
            <a:chOff x="0" y="0"/>
            <a:chExt cx="6021476" cy="6021451"/>
          </a:xfrm>
        </p:grpSpPr>
        <p:sp>
          <p:nvSpPr>
            <p:cNvPr name="Freeform 6" id="6"/>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5326" t="0" r="-25326" b="0"/>
              </a:stretch>
            </a:blipFill>
          </p:spPr>
        </p:sp>
      </p:grpSp>
      <p:grpSp>
        <p:nvGrpSpPr>
          <p:cNvPr name="Group 7" id="7"/>
          <p:cNvGrpSpPr/>
          <p:nvPr/>
        </p:nvGrpSpPr>
        <p:grpSpPr>
          <a:xfrm rot="0">
            <a:off x="483118" y="6473535"/>
            <a:ext cx="587118" cy="743188"/>
            <a:chOff x="0" y="0"/>
            <a:chExt cx="782824" cy="990917"/>
          </a:xfrm>
        </p:grpSpPr>
        <p:sp>
          <p:nvSpPr>
            <p:cNvPr name="Freeform 8" id="8"/>
            <p:cNvSpPr/>
            <p:nvPr/>
          </p:nvSpPr>
          <p:spPr>
            <a:xfrm flipH="false" flipV="false" rot="0">
              <a:off x="0" y="0"/>
              <a:ext cx="782828" cy="990854"/>
            </a:xfrm>
            <a:custGeom>
              <a:avLst/>
              <a:gdLst/>
              <a:ahLst/>
              <a:cxnLst/>
              <a:rect r="r" b="b" t="t" l="l"/>
              <a:pathLst>
                <a:path h="990854" w="782828">
                  <a:moveTo>
                    <a:pt x="0" y="0"/>
                  </a:moveTo>
                  <a:lnTo>
                    <a:pt x="782828" y="0"/>
                  </a:lnTo>
                  <a:lnTo>
                    <a:pt x="782828" y="990854"/>
                  </a:lnTo>
                  <a:lnTo>
                    <a:pt x="0" y="990854"/>
                  </a:lnTo>
                  <a:lnTo>
                    <a:pt x="0" y="0"/>
                  </a:lnTo>
                  <a:close/>
                </a:path>
              </a:pathLst>
            </a:custGeom>
            <a:blipFill>
              <a:blip r:embed="rId5"/>
              <a:stretch>
                <a:fillRect l="0" t="-44" r="0" b="-50"/>
              </a:stretch>
            </a:blipFill>
          </p:spPr>
        </p:sp>
      </p:grpSp>
      <p:sp>
        <p:nvSpPr>
          <p:cNvPr name="TextBox 9" id="9"/>
          <p:cNvSpPr txBox="true"/>
          <p:nvPr/>
        </p:nvSpPr>
        <p:spPr>
          <a:xfrm rot="0">
            <a:off x="483118" y="2530364"/>
            <a:ext cx="16776300" cy="3592500"/>
          </a:xfrm>
          <a:prstGeom prst="rect">
            <a:avLst/>
          </a:prstGeom>
        </p:spPr>
        <p:txBody>
          <a:bodyPr anchor="t" rtlCol="false" tIns="0" lIns="0" bIns="0" rIns="0">
            <a:spAutoFit/>
          </a:bodyPr>
          <a:lstStyle/>
          <a:p>
            <a:pPr algn="l" marL="582807" indent="-194269" lvl="2">
              <a:lnSpc>
                <a:spcPts val="3310"/>
              </a:lnSpc>
              <a:buFont typeface="Arial"/>
              <a:buChar char="⚬"/>
            </a:pPr>
            <a:r>
              <a:rPr lang="en-US" sz="2399">
                <a:solidFill>
                  <a:srgbClr val="000000"/>
                </a:solidFill>
                <a:latin typeface="Montserrat"/>
                <a:ea typeface="Montserrat"/>
                <a:cs typeface="Montserrat"/>
                <a:sym typeface="Montserrat"/>
              </a:rPr>
              <a:t>Participer activement aux 5 réunions Cercles</a:t>
            </a:r>
          </a:p>
          <a:p>
            <a:pPr algn="l" marL="582807" indent="-194269" lvl="2">
              <a:lnSpc>
                <a:spcPts val="3310"/>
              </a:lnSpc>
            </a:pPr>
            <a:r>
              <a:rPr lang="en-US" sz="2399">
                <a:solidFill>
                  <a:srgbClr val="000000"/>
                </a:solidFill>
                <a:latin typeface="Montserrat"/>
                <a:ea typeface="Montserrat"/>
                <a:cs typeface="Montserrat"/>
                <a:sym typeface="Montserrat"/>
              </a:rPr>
              <a:t>      </a:t>
            </a:r>
            <a:r>
              <a:rPr lang="en-US" b="true" sz="2399">
                <a:solidFill>
                  <a:srgbClr val="000000"/>
                </a:solidFill>
                <a:latin typeface="Montserrat Bold"/>
                <a:ea typeface="Montserrat Bold"/>
                <a:cs typeface="Montserrat Bold"/>
                <a:sym typeface="Montserrat Bold"/>
              </a:rPr>
              <a:t>(programmé par votre groupe Cercle)</a:t>
            </a:r>
          </a:p>
          <a:p>
            <a:pPr algn="l" marL="340113" indent="-113371" lvl="2">
              <a:lnSpc>
                <a:spcPts val="1931"/>
              </a:lnSpc>
            </a:pPr>
          </a:p>
          <a:p>
            <a:pPr algn="l" marL="582807" indent="-194269" lvl="2">
              <a:lnSpc>
                <a:spcPts val="3310"/>
              </a:lnSpc>
              <a:buFont typeface="Arial"/>
              <a:buChar char="⚬"/>
            </a:pPr>
            <a:r>
              <a:rPr lang="en-US" sz="2399">
                <a:solidFill>
                  <a:srgbClr val="000000"/>
                </a:solidFill>
                <a:latin typeface="Montserrat"/>
                <a:ea typeface="Montserrat"/>
                <a:cs typeface="Montserrat"/>
                <a:sym typeface="Montserrat"/>
              </a:rPr>
              <a:t>Participez aux Classes de maître pour enrichir votre expérience et votre </a:t>
            </a:r>
          </a:p>
          <a:p>
            <a:pPr algn="l" marL="582807" indent="-194269" lvl="2">
              <a:lnSpc>
                <a:spcPts val="3310"/>
              </a:lnSpc>
            </a:pPr>
            <a:r>
              <a:rPr lang="en-US" sz="2399">
                <a:solidFill>
                  <a:srgbClr val="000000"/>
                </a:solidFill>
                <a:latin typeface="Montserrat"/>
                <a:ea typeface="Montserrat"/>
                <a:cs typeface="Montserrat"/>
                <a:sym typeface="Montserrat"/>
              </a:rPr>
              <a:t>       apprentissage. </a:t>
            </a:r>
          </a:p>
          <a:p>
            <a:pPr algn="l" marL="582807" indent="-194269" lvl="2">
              <a:lnSpc>
                <a:spcPts val="3310"/>
              </a:lnSpc>
            </a:pPr>
            <a:r>
              <a:rPr lang="en-US" sz="2399">
                <a:solidFill>
                  <a:srgbClr val="000000"/>
                </a:solidFill>
                <a:latin typeface="Montserrat"/>
                <a:ea typeface="Montserrat"/>
                <a:cs typeface="Montserrat"/>
                <a:sym typeface="Montserrat"/>
              </a:rPr>
              <a:t>       </a:t>
            </a:r>
            <a:r>
              <a:rPr lang="en-US" b="true" sz="2399">
                <a:solidFill>
                  <a:srgbClr val="000000"/>
                </a:solidFill>
                <a:latin typeface="Montserrat Bold"/>
                <a:ea typeface="Montserrat Bold"/>
                <a:cs typeface="Montserrat Bold"/>
                <a:sym typeface="Montserrat Bold"/>
              </a:rPr>
              <a:t>(invitations dans vos calendriers)</a:t>
            </a:r>
          </a:p>
          <a:p>
            <a:pPr algn="l" marL="340113" indent="-113371" lvl="2">
              <a:lnSpc>
                <a:spcPts val="1931"/>
              </a:lnSpc>
            </a:pPr>
          </a:p>
          <a:p>
            <a:pPr algn="l" marL="582807" indent="-194269" lvl="2">
              <a:lnSpc>
                <a:spcPts val="3310"/>
              </a:lnSpc>
              <a:buFont typeface="Arial"/>
              <a:buChar char="⚬"/>
            </a:pPr>
            <a:r>
              <a:rPr lang="en-US" sz="2399">
                <a:solidFill>
                  <a:srgbClr val="000000"/>
                </a:solidFill>
                <a:latin typeface="Montserrat"/>
                <a:ea typeface="Montserrat"/>
                <a:cs typeface="Montserrat"/>
                <a:sym typeface="Montserrat"/>
              </a:rPr>
              <a:t>Compléter les 6 formulaires écrites</a:t>
            </a:r>
          </a:p>
          <a:p>
            <a:pPr algn="l" marL="582807" indent="-194269" lvl="2">
              <a:lnSpc>
                <a:spcPts val="3310"/>
              </a:lnSpc>
            </a:pPr>
            <a:r>
              <a:rPr lang="en-US" sz="2399">
                <a:solidFill>
                  <a:srgbClr val="000000"/>
                </a:solidFill>
                <a:latin typeface="Montserrat"/>
                <a:ea typeface="Montserrat"/>
                <a:cs typeface="Montserrat"/>
                <a:sym typeface="Montserrat"/>
              </a:rPr>
              <a:t>      </a:t>
            </a:r>
            <a:r>
              <a:rPr lang="en-US" b="true" sz="2399">
                <a:solidFill>
                  <a:srgbClr val="000000"/>
                </a:solidFill>
                <a:latin typeface="Montserrat Bold"/>
                <a:ea typeface="Montserrat Bold"/>
                <a:cs typeface="Montserrat Bold"/>
                <a:sym typeface="Montserrat Bold"/>
              </a:rPr>
              <a:t>(rappels dans vos calendriers)</a:t>
            </a:r>
          </a:p>
        </p:txBody>
      </p:sp>
      <p:sp>
        <p:nvSpPr>
          <p:cNvPr name="TextBox 10" id="10"/>
          <p:cNvSpPr txBox="true"/>
          <p:nvPr/>
        </p:nvSpPr>
        <p:spPr>
          <a:xfrm rot="0">
            <a:off x="1205023" y="6408975"/>
            <a:ext cx="8958000" cy="588450"/>
          </a:xfrm>
          <a:prstGeom prst="rect">
            <a:avLst/>
          </a:prstGeom>
        </p:spPr>
        <p:txBody>
          <a:bodyPr anchor="t" rtlCol="false" tIns="0" lIns="0" bIns="0" rIns="0">
            <a:spAutoFit/>
          </a:bodyPr>
          <a:lstStyle/>
          <a:p>
            <a:pPr algn="l">
              <a:lnSpc>
                <a:spcPts val="4966"/>
              </a:lnSpc>
            </a:pPr>
            <a:r>
              <a:rPr lang="en-US" b="true" sz="2956">
                <a:solidFill>
                  <a:srgbClr val="000000"/>
                </a:solidFill>
                <a:latin typeface="Montserrat Bold"/>
                <a:ea typeface="Montserrat Bold"/>
                <a:cs typeface="Montserrat Bold"/>
                <a:sym typeface="Montserrat Bold"/>
              </a:rPr>
              <a:t>Avantages facultatifs du DEAPCM</a:t>
            </a:r>
          </a:p>
        </p:txBody>
      </p:sp>
      <p:sp>
        <p:nvSpPr>
          <p:cNvPr name="TextBox 11" id="11"/>
          <p:cNvSpPr txBox="true"/>
          <p:nvPr/>
        </p:nvSpPr>
        <p:spPr>
          <a:xfrm rot="0">
            <a:off x="483118" y="7338440"/>
            <a:ext cx="16776300" cy="2750700"/>
          </a:xfrm>
          <a:prstGeom prst="rect">
            <a:avLst/>
          </a:prstGeom>
        </p:spPr>
        <p:txBody>
          <a:bodyPr anchor="t" rtlCol="false" tIns="0" lIns="0" bIns="0" rIns="0">
            <a:spAutoFit/>
          </a:bodyPr>
          <a:lstStyle/>
          <a:p>
            <a:pPr algn="l" marL="570107" indent="-190036" lvl="2">
              <a:lnSpc>
                <a:spcPts val="3310"/>
              </a:lnSpc>
              <a:buFont typeface="Arial"/>
              <a:buChar char="⚬"/>
            </a:pPr>
            <a:r>
              <a:rPr lang="en-US" sz="2399">
                <a:solidFill>
                  <a:srgbClr val="000000"/>
                </a:solidFill>
                <a:latin typeface="Montserrat"/>
                <a:ea typeface="Montserrat"/>
                <a:cs typeface="Montserrat"/>
                <a:sym typeface="Montserrat"/>
              </a:rPr>
              <a:t>Salon hebdomadaire DEAPCM </a:t>
            </a:r>
            <a:r>
              <a:rPr lang="en-US" b="true" sz="2399">
                <a:solidFill>
                  <a:srgbClr val="000000"/>
                </a:solidFill>
                <a:latin typeface="Montserrat Bold"/>
                <a:ea typeface="Montserrat Bold"/>
                <a:cs typeface="Montserrat Bold"/>
                <a:sym typeface="Montserrat Bold"/>
              </a:rPr>
              <a:t>(invitations dans vos calendriers)</a:t>
            </a:r>
          </a:p>
          <a:p>
            <a:pPr algn="l" marL="332701" indent="-110900" lvl="2">
              <a:lnSpc>
                <a:spcPts val="1931"/>
              </a:lnSpc>
            </a:pPr>
          </a:p>
          <a:p>
            <a:pPr algn="l" marL="598460" indent="-199487" lvl="2">
              <a:lnSpc>
                <a:spcPts val="3634"/>
              </a:lnSpc>
              <a:buFont typeface="Arial"/>
              <a:buChar char="⚬"/>
            </a:pPr>
            <a:r>
              <a:rPr lang="en-US" sz="2633">
                <a:solidFill>
                  <a:srgbClr val="000000"/>
                </a:solidFill>
                <a:latin typeface="Montserrat"/>
                <a:ea typeface="Montserrat"/>
                <a:cs typeface="Montserrat"/>
                <a:sym typeface="Montserrat"/>
              </a:rPr>
              <a:t>Événements locaux en personne </a:t>
            </a:r>
            <a:r>
              <a:rPr lang="en-US" b="true" sz="2633">
                <a:solidFill>
                  <a:srgbClr val="000000"/>
                </a:solidFill>
                <a:latin typeface="Montserrat Bold"/>
                <a:ea typeface="Montserrat Bold"/>
                <a:cs typeface="Montserrat Bold"/>
                <a:sym typeface="Montserrat Bold"/>
              </a:rPr>
              <a:t>(organisés par des membres bénévoles de DEAPCM à travers le Canada)</a:t>
            </a:r>
          </a:p>
          <a:p>
            <a:pPr algn="l" marL="318088" indent="-106029" lvl="2">
              <a:lnSpc>
                <a:spcPts val="1931"/>
              </a:lnSpc>
            </a:pPr>
          </a:p>
          <a:p>
            <a:pPr algn="l" marL="594237" indent="-198079" lvl="2">
              <a:lnSpc>
                <a:spcPts val="3586"/>
              </a:lnSpc>
              <a:buFont typeface="Arial"/>
              <a:buChar char="⚬"/>
            </a:pPr>
            <a:r>
              <a:rPr lang="en-US" sz="2599">
                <a:solidFill>
                  <a:srgbClr val="000000"/>
                </a:solidFill>
                <a:latin typeface="Montserrat"/>
                <a:ea typeface="Montserrat"/>
                <a:cs typeface="Montserrat"/>
                <a:sym typeface="Montserrat"/>
              </a:rPr>
              <a:t>Engagements en ligne </a:t>
            </a:r>
            <a:r>
              <a:rPr lang="en-US" b="true" sz="2599">
                <a:solidFill>
                  <a:srgbClr val="000000"/>
                </a:solidFill>
                <a:latin typeface="Montserrat Bold"/>
                <a:ea typeface="Montserrat Bold"/>
                <a:cs typeface="Montserrat Bold"/>
                <a:sym typeface="Montserrat Bold"/>
              </a:rPr>
              <a:t>(LinkedIn, MS Teams)</a:t>
            </a:r>
          </a:p>
        </p:txBody>
      </p:sp>
      <p:grpSp>
        <p:nvGrpSpPr>
          <p:cNvPr name="Group 12" id="12"/>
          <p:cNvGrpSpPr>
            <a:grpSpLocks noChangeAspect="true"/>
          </p:cNvGrpSpPr>
          <p:nvPr/>
        </p:nvGrpSpPr>
        <p:grpSpPr>
          <a:xfrm rot="0">
            <a:off x="293000" y="841788"/>
            <a:ext cx="1830401" cy="1525966"/>
            <a:chOff x="0" y="0"/>
            <a:chExt cx="2440535" cy="2034621"/>
          </a:xfrm>
        </p:grpSpPr>
        <p:sp>
          <p:nvSpPr>
            <p:cNvPr name="Freeform 13" id="13"/>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6"/>
              <a:stretch>
                <a:fillRect l="0" t="0" r="0" b="2"/>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123398" y="674469"/>
            <a:ext cx="13329000" cy="1730700"/>
          </a:xfrm>
          <a:prstGeom prst="rect">
            <a:avLst/>
          </a:prstGeom>
        </p:spPr>
        <p:txBody>
          <a:bodyPr anchor="t" rtlCol="false" tIns="0" lIns="0" bIns="0" rIns="0">
            <a:spAutoFit/>
          </a:bodyPr>
          <a:lstStyle/>
          <a:p>
            <a:pPr algn="l">
              <a:lnSpc>
                <a:spcPts val="6898"/>
              </a:lnSpc>
            </a:pPr>
            <a:r>
              <a:rPr lang="en-US" b="true" sz="4999">
                <a:solidFill>
                  <a:srgbClr val="000000"/>
                </a:solidFill>
                <a:latin typeface="Montserrat Bold"/>
                <a:ea typeface="Montserrat Bold"/>
                <a:cs typeface="Montserrat Bold"/>
                <a:sym typeface="Montserrat Bold"/>
              </a:rPr>
              <a:t>Rencontrez les membres de votre Cercle</a:t>
            </a:r>
          </a:p>
        </p:txBody>
      </p:sp>
      <p:grpSp>
        <p:nvGrpSpPr>
          <p:cNvPr name="Group 5" id="5"/>
          <p:cNvGrpSpPr/>
          <p:nvPr/>
        </p:nvGrpSpPr>
        <p:grpSpPr>
          <a:xfrm rot="0">
            <a:off x="13504456" y="694865"/>
            <a:ext cx="4516107" cy="4516088"/>
            <a:chOff x="0" y="0"/>
            <a:chExt cx="6021476" cy="6021451"/>
          </a:xfrm>
        </p:grpSpPr>
        <p:sp>
          <p:nvSpPr>
            <p:cNvPr name="Freeform 6" id="6"/>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14313" t="-21501" r="-67032" b="0"/>
              </a:stretch>
            </a:blipFill>
          </p:spPr>
        </p:sp>
      </p:grpSp>
      <p:graphicFrame>
        <p:nvGraphicFramePr>
          <p:cNvPr name="Table 7" id="7"/>
          <p:cNvGraphicFramePr>
            <a:graphicFrameLocks noGrp="true"/>
          </p:cNvGraphicFramePr>
          <p:nvPr/>
        </p:nvGraphicFramePr>
        <p:xfrm>
          <a:off x="483118" y="2576960"/>
          <a:ext cx="12814300" cy="1828800"/>
        </p:xfrm>
        <a:graphic>
          <a:graphicData uri="http://schemas.openxmlformats.org/drawingml/2006/table">
            <a:tbl>
              <a:tblPr/>
              <a:tblGrid>
                <a:gridCol w="12814300"/>
              </a:tblGrid>
              <a:tr h="1828800">
                <a:tc>
                  <a:txBody>
                    <a:bodyPr anchor="t" rtlCol="false"/>
                    <a:lstStyle/>
                    <a:p>
                      <a:pPr algn="ctr">
                        <a:lnSpc>
                          <a:spcPts val="4534"/>
                        </a:lnSpc>
                        <a:defRPr/>
                      </a:pPr>
                      <a:r>
                        <a:rPr lang="en-US" sz="2699">
                          <a:solidFill>
                            <a:srgbClr val="000000"/>
                          </a:solidFill>
                          <a:latin typeface="Montserrat"/>
                          <a:ea typeface="Montserrat"/>
                          <a:cs typeface="Montserrat"/>
                          <a:sym typeface="Montserrat"/>
                        </a:rPr>
                        <a:t>Message de l'équipe du programme Diriger en élevant les autres : </a:t>
                      </a:r>
                      <a:endParaRPr lang="en-US" sz="1100"/>
                    </a:p>
                    <a:p>
                      <a:pPr algn="ctr">
                        <a:lnSpc>
                          <a:spcPts val="2760"/>
                        </a:lnSpc>
                      </a:pPr>
                      <a:r>
                        <a:rPr lang="en-US" sz="2000" i="true">
                          <a:solidFill>
                            <a:srgbClr val="000000"/>
                          </a:solidFill>
                          <a:latin typeface="Montserrat Italics"/>
                          <a:ea typeface="Montserrat Italics"/>
                          <a:cs typeface="Montserrat Italics"/>
                          <a:sym typeface="Montserrat Italics"/>
                        </a:rPr>
                        <a:t>Les diapositives suivantes montrent à quoi ressemblent tous les Guides de discussion à l’avenir.</a:t>
                      </a:r>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r>
            </a:tbl>
          </a:graphicData>
        </a:graphic>
      </p:graphicFrame>
      <p:sp>
        <p:nvSpPr>
          <p:cNvPr name="TextBox 8" id="8"/>
          <p:cNvSpPr txBox="true"/>
          <p:nvPr/>
        </p:nvSpPr>
        <p:spPr>
          <a:xfrm rot="0">
            <a:off x="483131" y="4566150"/>
            <a:ext cx="4089000" cy="1068450"/>
          </a:xfrm>
          <a:prstGeom prst="rect">
            <a:avLst/>
          </a:prstGeom>
        </p:spPr>
        <p:txBody>
          <a:bodyPr anchor="t" rtlCol="false" tIns="0" lIns="0" bIns="0" rIns="0">
            <a:spAutoFit/>
          </a:bodyPr>
          <a:lstStyle/>
          <a:p>
            <a:pPr algn="l">
              <a:lnSpc>
                <a:spcPts val="4217"/>
              </a:lnSpc>
            </a:pPr>
            <a:r>
              <a:rPr lang="en-US" b="true" sz="3056">
                <a:solidFill>
                  <a:srgbClr val="000000"/>
                </a:solidFill>
                <a:latin typeface="Montserrat Bold"/>
                <a:ea typeface="Montserrat Bold"/>
                <a:cs typeface="Montserrat Bold"/>
                <a:sym typeface="Montserrat Bold"/>
              </a:rPr>
              <a:t>1. Bienvenue</a:t>
            </a:r>
          </a:p>
          <a:p>
            <a:pPr algn="l">
              <a:lnSpc>
                <a:spcPts val="5134"/>
              </a:lnSpc>
            </a:pPr>
            <a:r>
              <a:rPr lang="en-US" b="true" sz="3056">
                <a:solidFill>
                  <a:srgbClr val="000000"/>
                </a:solidFill>
                <a:latin typeface="Montserrat Bold"/>
                <a:ea typeface="Montserrat Bold"/>
                <a:cs typeface="Montserrat Bold"/>
                <a:sym typeface="Montserrat Bold"/>
              </a:rPr>
              <a:t>(1 minute)</a:t>
            </a:r>
          </a:p>
        </p:txBody>
      </p:sp>
      <p:grpSp>
        <p:nvGrpSpPr>
          <p:cNvPr name="Group 9" id="9"/>
          <p:cNvGrpSpPr/>
          <p:nvPr/>
        </p:nvGrpSpPr>
        <p:grpSpPr>
          <a:xfrm rot="0">
            <a:off x="2561263" y="5147716"/>
            <a:ext cx="361446" cy="476673"/>
            <a:chOff x="0" y="0"/>
            <a:chExt cx="481928" cy="635564"/>
          </a:xfrm>
        </p:grpSpPr>
        <p:sp>
          <p:nvSpPr>
            <p:cNvPr name="Freeform 10" id="10"/>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5"/>
              <a:stretch>
                <a:fillRect l="0" t="0" r="7" b="-8"/>
              </a:stretch>
            </a:blipFill>
          </p:spPr>
        </p:sp>
      </p:grpSp>
      <p:sp>
        <p:nvSpPr>
          <p:cNvPr name="TextBox 11" id="11"/>
          <p:cNvSpPr txBox="true"/>
          <p:nvPr/>
        </p:nvSpPr>
        <p:spPr>
          <a:xfrm rot="0">
            <a:off x="483118" y="5848058"/>
            <a:ext cx="17537400" cy="3242691"/>
          </a:xfrm>
          <a:prstGeom prst="rect">
            <a:avLst/>
          </a:prstGeom>
        </p:spPr>
        <p:txBody>
          <a:bodyPr anchor="t" rtlCol="false" tIns="0" lIns="0" bIns="0" rIns="0">
            <a:spAutoFit/>
          </a:bodyPr>
          <a:lstStyle/>
          <a:p>
            <a:pPr algn="l">
              <a:lnSpc>
                <a:spcPts val="4347"/>
              </a:lnSpc>
            </a:pPr>
            <a:r>
              <a:rPr lang="en-US" sz="3150">
                <a:solidFill>
                  <a:srgbClr val="000000"/>
                </a:solidFill>
                <a:latin typeface="Montserrat"/>
                <a:ea typeface="Montserrat"/>
                <a:cs typeface="Montserrat"/>
                <a:sym typeface="Montserrat"/>
              </a:rPr>
              <a:t>Bienvenue dans Diriger en élevant les autres : Programme des cercles de mentorat (DEAPCM) ! Ce Guide a pour but de vous guider dans vos premières démarches en tant que Cercle de mentorat. Le Bureau de la diversité et de l'inclusion du Groupe des matériels espère que cette séance donnera à chacun(e) l'occasion de se présenter, de déterminer l'heure des séances du Cercle et de se porter volontaire pour être animateur(rice) ou animateur(rice) adjoint(e) de l'une des cinq séances du Cercle.</a:t>
            </a:r>
          </a:p>
        </p:txBody>
      </p:sp>
      <p:grpSp>
        <p:nvGrpSpPr>
          <p:cNvPr name="Group 12" id="12"/>
          <p:cNvGrpSpPr>
            <a:grpSpLocks noChangeAspect="true"/>
          </p:cNvGrpSpPr>
          <p:nvPr/>
        </p:nvGrpSpPr>
        <p:grpSpPr>
          <a:xfrm rot="0">
            <a:off x="293000" y="841788"/>
            <a:ext cx="1830401" cy="1525966"/>
            <a:chOff x="0" y="0"/>
            <a:chExt cx="2440535" cy="2034621"/>
          </a:xfrm>
        </p:grpSpPr>
        <p:sp>
          <p:nvSpPr>
            <p:cNvPr name="Freeform 13" id="13"/>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6"/>
              <a:stretch>
                <a:fillRect l="0" t="0" r="0" b="2"/>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375274" y="1472400"/>
            <a:ext cx="12284400" cy="1025925"/>
          </a:xfrm>
          <a:prstGeom prst="rect">
            <a:avLst/>
          </a:prstGeom>
        </p:spPr>
        <p:txBody>
          <a:bodyPr anchor="t" rtlCol="false" tIns="0" lIns="0" bIns="0" rIns="0">
            <a:spAutoFit/>
          </a:bodyPr>
          <a:lstStyle/>
          <a:p>
            <a:pPr algn="l">
              <a:lnSpc>
                <a:spcPts val="4079"/>
              </a:lnSpc>
            </a:pPr>
            <a:r>
              <a:rPr lang="en-US" b="true" sz="2956">
                <a:solidFill>
                  <a:srgbClr val="000000"/>
                </a:solidFill>
                <a:latin typeface="Montserrat Bold"/>
                <a:ea typeface="Montserrat Bold"/>
                <a:cs typeface="Montserrat Bold"/>
                <a:sym typeface="Montserrat Bold"/>
              </a:rPr>
              <a:t>2. Activité Brise-glace - Partager vos identités</a:t>
            </a:r>
          </a:p>
          <a:p>
            <a:pPr algn="l">
              <a:lnSpc>
                <a:spcPts val="4079"/>
              </a:lnSpc>
            </a:pPr>
            <a:r>
              <a:rPr lang="en-US" b="true" sz="2956">
                <a:solidFill>
                  <a:srgbClr val="000000"/>
                </a:solidFill>
                <a:latin typeface="Montserrat Bold"/>
                <a:ea typeface="Montserrat Bold"/>
                <a:cs typeface="Montserrat Bold"/>
                <a:sym typeface="Montserrat Bold"/>
              </a:rPr>
              <a:t>(10 minutes)</a:t>
            </a:r>
          </a:p>
        </p:txBody>
      </p:sp>
      <p:grpSp>
        <p:nvGrpSpPr>
          <p:cNvPr name="Group 5" id="5"/>
          <p:cNvGrpSpPr/>
          <p:nvPr/>
        </p:nvGrpSpPr>
        <p:grpSpPr>
          <a:xfrm rot="0">
            <a:off x="2966467" y="1982359"/>
            <a:ext cx="361446" cy="476673"/>
            <a:chOff x="0" y="0"/>
            <a:chExt cx="481928" cy="635564"/>
          </a:xfrm>
        </p:grpSpPr>
        <p:sp>
          <p:nvSpPr>
            <p:cNvPr name="Freeform 6" id="6"/>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4"/>
              <a:stretch>
                <a:fillRect l="0" t="0" r="7" b="-8"/>
              </a:stretch>
            </a:blipFill>
          </p:spPr>
        </p:sp>
      </p:grpSp>
      <p:grpSp>
        <p:nvGrpSpPr>
          <p:cNvPr name="Group 7" id="7"/>
          <p:cNvGrpSpPr/>
          <p:nvPr/>
        </p:nvGrpSpPr>
        <p:grpSpPr>
          <a:xfrm rot="0">
            <a:off x="5169477" y="-350693"/>
            <a:ext cx="7949045" cy="1937402"/>
            <a:chOff x="0" y="0"/>
            <a:chExt cx="10598727" cy="2583203"/>
          </a:xfrm>
        </p:grpSpPr>
        <p:sp>
          <p:nvSpPr>
            <p:cNvPr name="Freeform 8" id="8"/>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graphicFrame>
        <p:nvGraphicFramePr>
          <p:cNvPr name="Table 9" id="9"/>
          <p:cNvGraphicFramePr>
            <a:graphicFrameLocks noGrp="true"/>
          </p:cNvGraphicFramePr>
          <p:nvPr/>
        </p:nvGraphicFramePr>
        <p:xfrm>
          <a:off x="375275" y="2820975"/>
          <a:ext cx="16383000" cy="3114360"/>
        </p:xfrm>
        <a:graphic>
          <a:graphicData uri="http://schemas.openxmlformats.org/drawingml/2006/table">
            <a:tbl>
              <a:tblPr/>
              <a:tblGrid>
                <a:gridCol w="16383000"/>
              </a:tblGrid>
              <a:tr h="3114360">
                <a:tc>
                  <a:txBody>
                    <a:bodyPr anchor="t" rtlCol="false"/>
                    <a:lstStyle/>
                    <a:p>
                      <a:pPr algn="l">
                        <a:lnSpc>
                          <a:spcPts val="4070"/>
                        </a:lnSpc>
                        <a:defRPr/>
                      </a:pPr>
                      <a:r>
                        <a:rPr lang="en-US" b="true" sz="2949">
                          <a:solidFill>
                            <a:srgbClr val="000000"/>
                          </a:solidFill>
                          <a:latin typeface="Montserrat Bold"/>
                          <a:ea typeface="Montserrat Bold"/>
                          <a:cs typeface="Montserrat Bold"/>
                          <a:sym typeface="Montserrat Bold"/>
                        </a:rPr>
                        <a:t>Instructions: </a:t>
                      </a:r>
                      <a:r>
                        <a:rPr lang="en-US" sz="2949">
                          <a:solidFill>
                            <a:srgbClr val="000000"/>
                          </a:solidFill>
                          <a:latin typeface="Montserrat"/>
                          <a:ea typeface="Montserrat"/>
                          <a:cs typeface="Montserrat"/>
                          <a:sym typeface="Montserrat"/>
                        </a:rPr>
                        <a:t>Chaque membre est invité à partager une « identité » </a:t>
                      </a:r>
                      <a:endParaRPr lang="en-US" sz="1100"/>
                    </a:p>
                    <a:p>
                      <a:pPr algn="l">
                        <a:lnSpc>
                          <a:spcPts val="4070"/>
                        </a:lnSpc>
                      </a:pPr>
                      <a:r>
                        <a:rPr lang="en-US" sz="2949">
                          <a:solidFill>
                            <a:srgbClr val="000000"/>
                          </a:solidFill>
                          <a:latin typeface="Montserrat"/>
                          <a:ea typeface="Montserrat"/>
                          <a:cs typeface="Montserrat"/>
                          <a:sym typeface="Montserrat"/>
                        </a:rPr>
                        <a:t>ou un « carré » provenant du tableau de la diapositive suivante </a:t>
                      </a:r>
                    </a:p>
                    <a:p>
                      <a:pPr algn="l">
                        <a:lnSpc>
                          <a:spcPts val="4070"/>
                        </a:lnSpc>
                      </a:pPr>
                      <a:r>
                        <a:rPr lang="en-US" sz="2949">
                          <a:solidFill>
                            <a:srgbClr val="000000"/>
                          </a:solidFill>
                          <a:latin typeface="Montserrat"/>
                          <a:ea typeface="Montserrat"/>
                          <a:cs typeface="Montserrat"/>
                          <a:sym typeface="Montserrat"/>
                        </a:rPr>
                        <a:t>pendant le temps qui lui est imparti. Utilisez cette activité créative </a:t>
                      </a:r>
                    </a:p>
                    <a:p>
                      <a:pPr algn="l">
                        <a:lnSpc>
                          <a:spcPts val="4070"/>
                        </a:lnSpc>
                      </a:pPr>
                      <a:r>
                        <a:rPr lang="en-US" sz="2949">
                          <a:solidFill>
                            <a:srgbClr val="000000"/>
                          </a:solidFill>
                          <a:latin typeface="Montserrat"/>
                          <a:ea typeface="Montserrat"/>
                          <a:cs typeface="Montserrat"/>
                          <a:sym typeface="Montserrat"/>
                        </a:rPr>
                        <a:t>pour partager votre histoire unique. </a:t>
                      </a:r>
                    </a:p>
                    <a:p>
                      <a:pPr algn="l">
                        <a:lnSpc>
                          <a:spcPts val="4138"/>
                        </a:lnSpc>
                      </a:pPr>
                      <a:r>
                        <a:rPr lang="en-US" sz="2999">
                          <a:solidFill>
                            <a:srgbClr val="000000"/>
                          </a:solidFill>
                          <a:latin typeface="Montserrat"/>
                          <a:ea typeface="Montserrat"/>
                          <a:cs typeface="Montserrat"/>
                          <a:sym typeface="Montserrat"/>
                        </a:rPr>
                        <a:t>(1 minute par membre)</a:t>
                      </a:r>
                    </a:p>
                  </a:txBody>
                  <a:tcPr marL="91425" marR="91425" marT="91425" marB="914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grpSp>
        <p:nvGrpSpPr>
          <p:cNvPr name="Group 10" id="10"/>
          <p:cNvGrpSpPr/>
          <p:nvPr/>
        </p:nvGrpSpPr>
        <p:grpSpPr>
          <a:xfrm rot="0">
            <a:off x="13504456" y="694865"/>
            <a:ext cx="4516107" cy="4516088"/>
            <a:chOff x="0" y="0"/>
            <a:chExt cx="6021476" cy="6021451"/>
          </a:xfrm>
        </p:grpSpPr>
        <p:sp>
          <p:nvSpPr>
            <p:cNvPr name="Freeform 11" id="11"/>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6"/>
              <a:stretch>
                <a:fillRect l="-25123" t="0" r="-25124"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169477" y="-350693"/>
            <a:ext cx="7949045" cy="1937402"/>
            <a:chOff x="0" y="0"/>
            <a:chExt cx="10598727" cy="2583203"/>
          </a:xfrm>
        </p:grpSpPr>
        <p:sp>
          <p:nvSpPr>
            <p:cNvPr name="Freeform 3" id="3"/>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3"/>
              <a:stretch>
                <a:fillRect l="0" t="-53599" r="0" b="-53600"/>
              </a:stretch>
            </a:blipFill>
          </p:spPr>
        </p:sp>
      </p:grpSp>
      <p:graphicFrame>
        <p:nvGraphicFramePr>
          <p:cNvPr name="Table 4" id="4"/>
          <p:cNvGraphicFramePr>
            <a:graphicFrameLocks noGrp="true"/>
          </p:cNvGraphicFramePr>
          <p:nvPr/>
        </p:nvGraphicFramePr>
        <p:xfrm>
          <a:off x="442326" y="1416203"/>
          <a:ext cx="17462500" cy="8445500"/>
        </p:xfrm>
        <a:graphic>
          <a:graphicData uri="http://schemas.openxmlformats.org/drawingml/2006/table">
            <a:tbl>
              <a:tblPr/>
              <a:tblGrid>
                <a:gridCol w="3492500"/>
                <a:gridCol w="3492500"/>
                <a:gridCol w="3492500"/>
                <a:gridCol w="3492500"/>
                <a:gridCol w="3492500"/>
              </a:tblGrid>
              <a:tr h="1763361">
                <a:tc>
                  <a:txBody>
                    <a:bodyPr anchor="t" rtlCol="false"/>
                    <a:lstStyle/>
                    <a:p>
                      <a:pPr algn="ctr">
                        <a:lnSpc>
                          <a:spcPts val="2879"/>
                        </a:lnSpc>
                        <a:defRPr/>
                      </a:pPr>
                      <a:r>
                        <a:rPr lang="en-US" sz="2400">
                          <a:solidFill>
                            <a:srgbClr val="000000"/>
                          </a:solidFill>
                          <a:latin typeface="Montserrat"/>
                          <a:ea typeface="Montserrat"/>
                          <a:cs typeface="Montserrat"/>
                          <a:sym typeface="Montserrat"/>
                        </a:rPr>
                        <a:t>J'ai plus de 49 ans</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fais du bénévolat</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J'appartiens à un groupe d'équité en matière d'emploi</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parle une langue autre que l'anglais ou le français</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J'ai moins de 30 ans</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r>
              <a:tr h="1701788">
                <a:tc>
                  <a:txBody>
                    <a:bodyPr anchor="t" rtlCol="false"/>
                    <a:lstStyle/>
                    <a:p>
                      <a:pPr algn="ctr">
                        <a:lnSpc>
                          <a:spcPts val="2879"/>
                        </a:lnSpc>
                        <a:defRPr/>
                      </a:pPr>
                      <a:r>
                        <a:rPr lang="en-US" sz="2400">
                          <a:solidFill>
                            <a:srgbClr val="000000"/>
                          </a:solidFill>
                          <a:latin typeface="Montserrat"/>
                          <a:ea typeface="Montserrat"/>
                          <a:cs typeface="Montserrat"/>
                          <a:sym typeface="Montserrat"/>
                        </a:rPr>
                        <a:t>J'ai de l'expérience militaire</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suis dans la première génération d'une famille qui a immigré au Canada</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vis/j'ai vécu sur une île</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J'ai suivi des études de niveau supérieure</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suis gaucher(ère)</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r>
              <a:tr h="1824934">
                <a:tc>
                  <a:txBody>
                    <a:bodyPr anchor="t" rtlCol="false"/>
                    <a:lstStyle/>
                    <a:p>
                      <a:pPr algn="ctr">
                        <a:lnSpc>
                          <a:spcPts val="2879"/>
                        </a:lnSpc>
                        <a:defRPr/>
                      </a:pPr>
                      <a:r>
                        <a:rPr lang="en-US" sz="2400">
                          <a:solidFill>
                            <a:srgbClr val="000000"/>
                          </a:solidFill>
                          <a:latin typeface="Montserrat"/>
                          <a:ea typeface="Montserrat"/>
                          <a:cs typeface="Montserrat"/>
                          <a:sym typeface="Montserrat"/>
                        </a:rPr>
                        <a:t>J'ai des cheveux gris</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J'ai vécu dans un autre pays</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b="true" sz="2400">
                          <a:solidFill>
                            <a:srgbClr val="000000"/>
                          </a:solidFill>
                          <a:latin typeface="Montserrat Bold"/>
                          <a:ea typeface="Montserrat Bold"/>
                          <a:cs typeface="Montserrat Bold"/>
                          <a:sym typeface="Montserrat Bold"/>
                        </a:rPr>
                        <a:t>Espace libre : choisissez et partager une de vos propres identités</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J'ai immigré au Canada</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suis une personne autochtone</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r>
              <a:tr h="1577709">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vis/j'ai vécu dans un territoire du Canada</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pratique un rite quotidien</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suis gestionnaire</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J'ai des difficultés auditoire</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n’ai pas suivi des études de niveau supérieure</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r>
              <a:tr h="1577709">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suis religieux ou spirituel</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connais la langue des signes québécoise (LSQ)</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porte des lunettes ou des verres de contact</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fais partie des communautés 2ELGBTQIA+</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c>
                  <a:txBody>
                    <a:bodyPr anchor="t" rtlCol="false"/>
                    <a:lstStyle/>
                    <a:p>
                      <a:pPr algn="ctr">
                        <a:lnSpc>
                          <a:spcPts val="2879"/>
                        </a:lnSpc>
                        <a:defRPr/>
                      </a:pPr>
                      <a:r>
                        <a:rPr lang="en-US" sz="2400">
                          <a:solidFill>
                            <a:srgbClr val="000000"/>
                          </a:solidFill>
                          <a:latin typeface="Montserrat"/>
                          <a:ea typeface="Montserrat"/>
                          <a:cs typeface="Montserrat"/>
                          <a:sym typeface="Montserrat"/>
                        </a:rPr>
                        <a:t>Je suis parent unique</a:t>
                      </a:r>
                      <a:endParaRPr lang="en-US" sz="1100"/>
                    </a:p>
                  </a:txBody>
                  <a:tcPr marL="63500" marR="63500" marT="63500" marB="63500" anchor="ctr">
                    <a:lnL cmpd="sng" algn="ctr" cap="flat" w="12700">
                      <a:solidFill>
                        <a:srgbClr val="000000"/>
                      </a:solidFill>
                      <a:prstDash val="solid"/>
                      <a:round/>
                      <a:headEnd type="none" w="med" len="med"/>
                      <a:tailEnd type="none" w="med" len="med"/>
                    </a:lnL>
                    <a:lnR cmpd="sng" algn="ctr" cap="flat" w="12700">
                      <a:solidFill>
                        <a:srgbClr val="000000"/>
                      </a:solidFill>
                      <a:prstDash val="solid"/>
                      <a:round/>
                      <a:headEnd type="none" w="med" len="med"/>
                      <a:tailEnd type="none" w="med" len="med"/>
                    </a:lnR>
                    <a:lnT cmpd="sng" algn="ctr" cap="flat" w="12700">
                      <a:solidFill>
                        <a:srgbClr val="000000"/>
                      </a:solidFill>
                      <a:prstDash val="solid"/>
                      <a:round/>
                      <a:headEnd type="none" w="med" len="med"/>
                      <a:tailEnd type="none" w="med" len="med"/>
                    </a:lnT>
                    <a:lnB cmpd="sng" algn="ctr" cap="flat" w="12700">
                      <a:solidFill>
                        <a:srgbClr val="000000"/>
                      </a:solidFill>
                      <a:prstDash val="solid"/>
                      <a:round/>
                      <a:headEnd type="none" w="med" len="med"/>
                      <a:tailEnd type="none" w="med" len="med"/>
                    </a:lnB>
                  </a:tcPr>
                </a:tc>
              </a:tr>
            </a:tbl>
          </a:graphicData>
        </a:graphic>
      </p:graphicFrame>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3592" t="0" r="-23593" b="0"/>
              </a:stretch>
            </a:blipFill>
          </p:spPr>
        </p:sp>
      </p:grpSp>
      <p:sp>
        <p:nvSpPr>
          <p:cNvPr name="TextBox 6" id="6"/>
          <p:cNvSpPr txBox="true"/>
          <p:nvPr/>
        </p:nvSpPr>
        <p:spPr>
          <a:xfrm rot="0">
            <a:off x="483125" y="1472400"/>
            <a:ext cx="5218200" cy="1025925"/>
          </a:xfrm>
          <a:prstGeom prst="rect">
            <a:avLst/>
          </a:prstGeom>
        </p:spPr>
        <p:txBody>
          <a:bodyPr anchor="t" rtlCol="false" tIns="0" lIns="0" bIns="0" rIns="0">
            <a:spAutoFit/>
          </a:bodyPr>
          <a:lstStyle/>
          <a:p>
            <a:pPr algn="l">
              <a:lnSpc>
                <a:spcPts val="4079"/>
              </a:lnSpc>
            </a:pPr>
            <a:r>
              <a:rPr lang="en-US" b="true" sz="2956">
                <a:solidFill>
                  <a:srgbClr val="000000"/>
                </a:solidFill>
                <a:latin typeface="Montserrat Bold"/>
                <a:ea typeface="Montserrat Bold"/>
                <a:cs typeface="Montserrat Bold"/>
                <a:sym typeface="Montserrat Bold"/>
              </a:rPr>
              <a:t>3. Partager son « raison » </a:t>
            </a:r>
          </a:p>
          <a:p>
            <a:pPr algn="l">
              <a:lnSpc>
                <a:spcPts val="4966"/>
              </a:lnSpc>
            </a:pPr>
            <a:r>
              <a:rPr lang="en-US" b="true" sz="2956">
                <a:solidFill>
                  <a:srgbClr val="000000"/>
                </a:solidFill>
                <a:latin typeface="Montserrat Bold"/>
                <a:ea typeface="Montserrat Bold"/>
                <a:cs typeface="Montserrat Bold"/>
                <a:sym typeface="Montserrat Bold"/>
              </a:rPr>
              <a:t>(10 minutes)</a:t>
            </a:r>
          </a:p>
        </p:txBody>
      </p:sp>
      <p:grpSp>
        <p:nvGrpSpPr>
          <p:cNvPr name="Group 7" id="7"/>
          <p:cNvGrpSpPr/>
          <p:nvPr/>
        </p:nvGrpSpPr>
        <p:grpSpPr>
          <a:xfrm rot="0">
            <a:off x="3055762" y="1982359"/>
            <a:ext cx="361446" cy="476673"/>
            <a:chOff x="0" y="0"/>
            <a:chExt cx="481928" cy="635564"/>
          </a:xfrm>
        </p:grpSpPr>
        <p:sp>
          <p:nvSpPr>
            <p:cNvPr name="Freeform 8" id="8"/>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5"/>
              <a:stretch>
                <a:fillRect l="0" t="0" r="7" b="-8"/>
              </a:stretch>
            </a:blipFill>
          </p:spPr>
        </p:sp>
      </p:grpSp>
      <p:sp>
        <p:nvSpPr>
          <p:cNvPr name="TextBox 9" id="9"/>
          <p:cNvSpPr txBox="true"/>
          <p:nvPr/>
        </p:nvSpPr>
        <p:spPr>
          <a:xfrm rot="0">
            <a:off x="483118" y="2867184"/>
            <a:ext cx="17537400" cy="2982468"/>
          </a:xfrm>
          <a:prstGeom prst="rect">
            <a:avLst/>
          </a:prstGeom>
        </p:spPr>
        <p:txBody>
          <a:bodyPr anchor="t" rtlCol="false" tIns="0" lIns="0" bIns="0" rIns="0">
            <a:spAutoFit/>
          </a:bodyPr>
          <a:lstStyle/>
          <a:p>
            <a:pPr algn="l">
              <a:lnSpc>
                <a:spcPts val="3380"/>
              </a:lnSpc>
            </a:pPr>
            <a:r>
              <a:rPr lang="en-US" sz="2450">
                <a:solidFill>
                  <a:srgbClr val="000000"/>
                </a:solidFill>
                <a:latin typeface="Montserrat"/>
                <a:ea typeface="Montserrat"/>
                <a:cs typeface="Montserrat"/>
                <a:sym typeface="Montserrat"/>
              </a:rPr>
              <a:t>Une étape importante pour cultiver la connexion au sein de nos Cercles est de </a:t>
            </a:r>
          </a:p>
          <a:p>
            <a:pPr algn="l">
              <a:lnSpc>
                <a:spcPts val="3380"/>
              </a:lnSpc>
            </a:pPr>
            <a:r>
              <a:rPr lang="en-US" sz="2450">
                <a:solidFill>
                  <a:srgbClr val="000000"/>
                </a:solidFill>
                <a:latin typeface="Montserrat"/>
                <a:ea typeface="Montserrat"/>
                <a:cs typeface="Montserrat"/>
                <a:sym typeface="Montserrat"/>
              </a:rPr>
              <a:t>réfléchir sur les motivations qui nous poussent à participer dans ces activités. Dans </a:t>
            </a:r>
          </a:p>
          <a:p>
            <a:pPr algn="l">
              <a:lnSpc>
                <a:spcPts val="3380"/>
              </a:lnSpc>
            </a:pPr>
            <a:r>
              <a:rPr lang="en-US" sz="2450">
                <a:solidFill>
                  <a:srgbClr val="000000"/>
                </a:solidFill>
                <a:latin typeface="Montserrat"/>
                <a:ea typeface="Montserrat"/>
                <a:cs typeface="Montserrat"/>
                <a:sym typeface="Montserrat"/>
              </a:rPr>
              <a:t>un esprit de dialogue, nous sommes encouragés à partager notre RAISON avec </a:t>
            </a:r>
          </a:p>
          <a:p>
            <a:pPr algn="l">
              <a:lnSpc>
                <a:spcPts val="3380"/>
              </a:lnSpc>
            </a:pPr>
            <a:r>
              <a:rPr lang="en-US" sz="2450">
                <a:solidFill>
                  <a:srgbClr val="000000"/>
                </a:solidFill>
                <a:latin typeface="Montserrat"/>
                <a:ea typeface="Montserrat"/>
                <a:cs typeface="Montserrat"/>
                <a:sym typeface="Montserrat"/>
              </a:rPr>
              <a:t>notre Cercle et à explorer nos aspirations en ce qui concerne les perspectives </a:t>
            </a:r>
          </a:p>
          <a:p>
            <a:pPr algn="l">
              <a:lnSpc>
                <a:spcPts val="3381"/>
              </a:lnSpc>
            </a:pPr>
            <a:r>
              <a:rPr lang="en-US" sz="2450">
                <a:solidFill>
                  <a:srgbClr val="000000"/>
                </a:solidFill>
                <a:latin typeface="Montserrat"/>
                <a:ea typeface="Montserrat"/>
                <a:cs typeface="Montserrat"/>
                <a:sym typeface="Montserrat"/>
              </a:rPr>
              <a:t>indispensables offertes par ces Guides. Cette prochaine activité vise à favoriser la </a:t>
            </a:r>
          </a:p>
          <a:p>
            <a:pPr algn="l">
              <a:lnSpc>
                <a:spcPts val="3381"/>
              </a:lnSpc>
            </a:pPr>
            <a:r>
              <a:rPr lang="en-US" sz="2450">
                <a:solidFill>
                  <a:srgbClr val="000000"/>
                </a:solidFill>
                <a:latin typeface="Montserrat"/>
                <a:ea typeface="Montserrat"/>
                <a:cs typeface="Montserrat"/>
                <a:sym typeface="Montserrat"/>
              </a:rPr>
              <a:t>compréhension, la connexion et un sens commun de notre but, alors que nous explorons </a:t>
            </a:r>
          </a:p>
          <a:p>
            <a:pPr algn="l">
              <a:lnSpc>
                <a:spcPts val="3380"/>
              </a:lnSpc>
            </a:pPr>
            <a:r>
              <a:rPr lang="en-US" sz="2450">
                <a:solidFill>
                  <a:srgbClr val="000000"/>
                </a:solidFill>
                <a:latin typeface="Montserrat"/>
                <a:ea typeface="Montserrat"/>
                <a:cs typeface="Montserrat"/>
                <a:sym typeface="Montserrat"/>
              </a:rPr>
              <a:t>l'importance de nos efforts individuels et collectifs au sein de la communauté DEAPCM.</a:t>
            </a:r>
          </a:p>
        </p:txBody>
      </p:sp>
      <p:grpSp>
        <p:nvGrpSpPr>
          <p:cNvPr name="Group 10" id="10"/>
          <p:cNvGrpSpPr/>
          <p:nvPr/>
        </p:nvGrpSpPr>
        <p:grpSpPr>
          <a:xfrm rot="0">
            <a:off x="5169477" y="-350693"/>
            <a:ext cx="7949045" cy="1937402"/>
            <a:chOff x="0" y="0"/>
            <a:chExt cx="10598727" cy="2583203"/>
          </a:xfrm>
        </p:grpSpPr>
        <p:sp>
          <p:nvSpPr>
            <p:cNvPr name="Freeform 11" id="11"/>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6"/>
              <a:stretch>
                <a:fillRect l="0" t="-53599" r="0" b="-53600"/>
              </a:stretch>
            </a:blipFill>
          </p:spPr>
        </p:sp>
      </p:grpSp>
      <p:graphicFrame>
        <p:nvGraphicFramePr>
          <p:cNvPr name="Table 12" id="12"/>
          <p:cNvGraphicFramePr>
            <a:graphicFrameLocks noGrp="true"/>
          </p:cNvGraphicFramePr>
          <p:nvPr/>
        </p:nvGraphicFramePr>
        <p:xfrm>
          <a:off x="483125" y="6172137"/>
          <a:ext cx="17437100" cy="2700975"/>
        </p:xfrm>
        <a:graphic>
          <a:graphicData uri="http://schemas.openxmlformats.org/drawingml/2006/table">
            <a:tbl>
              <a:tblPr/>
              <a:tblGrid>
                <a:gridCol w="17437100"/>
              </a:tblGrid>
              <a:tr h="2700975">
                <a:tc>
                  <a:txBody>
                    <a:bodyPr anchor="t" rtlCol="false"/>
                    <a:lstStyle/>
                    <a:p>
                      <a:pPr algn="l">
                        <a:lnSpc>
                          <a:spcPts val="3656"/>
                        </a:lnSpc>
                        <a:defRPr/>
                      </a:pPr>
                      <a:r>
                        <a:rPr lang="en-US" b="true" sz="2649">
                          <a:solidFill>
                            <a:srgbClr val="000000"/>
                          </a:solidFill>
                          <a:latin typeface="Montserrat Bold"/>
                          <a:ea typeface="Montserrat Bold"/>
                          <a:cs typeface="Montserrat Bold"/>
                          <a:sym typeface="Montserrat Bold"/>
                        </a:rPr>
                        <a:t>Instructions:</a:t>
                      </a:r>
                      <a:r>
                        <a:rPr lang="en-US" sz="2649">
                          <a:solidFill>
                            <a:srgbClr val="000000"/>
                          </a:solidFill>
                          <a:latin typeface="Montserrat"/>
                          <a:ea typeface="Montserrat"/>
                          <a:cs typeface="Montserrat"/>
                          <a:sym typeface="Montserrat"/>
                        </a:rPr>
                        <a:t> Chaque membre du Cercle prendra une minute pour partager leur réponse à une des questions suivantes :</a:t>
                      </a:r>
                      <a:endParaRPr lang="en-US" sz="1100"/>
                    </a:p>
                    <a:p>
                      <a:pPr algn="l" marL="617098" indent="-205699" lvl="2">
                        <a:lnSpc>
                          <a:spcPts val="3724"/>
                        </a:lnSpc>
                        <a:buFont typeface="Arial"/>
                        <a:buChar char="⚬"/>
                      </a:pPr>
                      <a:r>
                        <a:rPr lang="en-US" sz="2699">
                          <a:solidFill>
                            <a:srgbClr val="000000"/>
                          </a:solidFill>
                          <a:latin typeface="Montserrat"/>
                          <a:ea typeface="Montserrat"/>
                          <a:cs typeface="Montserrat"/>
                          <a:sym typeface="Montserrat"/>
                        </a:rPr>
                        <a:t>Pourquoi avez-vous rejoint DEAPCM ? </a:t>
                      </a:r>
                    </a:p>
                    <a:p>
                      <a:pPr algn="l" marL="617098" indent="-205699" lvl="2">
                        <a:lnSpc>
                          <a:spcPts val="3724"/>
                        </a:lnSpc>
                        <a:buFont typeface="Arial"/>
                        <a:buChar char="⚬"/>
                      </a:pPr>
                      <a:r>
                        <a:rPr lang="en-US" sz="2699">
                          <a:solidFill>
                            <a:srgbClr val="000000"/>
                          </a:solidFill>
                          <a:latin typeface="Montserrat"/>
                          <a:ea typeface="Montserrat"/>
                          <a:cs typeface="Montserrat"/>
                          <a:sym typeface="Montserrat"/>
                        </a:rPr>
                        <a:t>Comment espérez-vous que DEAPCM vous permettra d'enrichir vos connaissances et d'ajouter à votre boîte à outils de leadership ?</a:t>
                      </a:r>
                    </a:p>
                  </a:txBody>
                  <a:tcPr marL="91425" marR="91425" marT="91425" marB="914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5029" t="0" r="-25029" b="0"/>
              </a:stretch>
            </a:blipFill>
          </p:spPr>
        </p:sp>
      </p:grpSp>
      <p:grpSp>
        <p:nvGrpSpPr>
          <p:cNvPr name="Group 6" id="6"/>
          <p:cNvGrpSpPr/>
          <p:nvPr/>
        </p:nvGrpSpPr>
        <p:grpSpPr>
          <a:xfrm rot="0">
            <a:off x="5169477" y="-350693"/>
            <a:ext cx="7949045" cy="1937402"/>
            <a:chOff x="0" y="0"/>
            <a:chExt cx="10598727" cy="2583203"/>
          </a:xfrm>
        </p:grpSpPr>
        <p:sp>
          <p:nvSpPr>
            <p:cNvPr name="Freeform 7" id="7"/>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sp>
        <p:nvSpPr>
          <p:cNvPr name="TextBox 8" id="8"/>
          <p:cNvSpPr txBox="true"/>
          <p:nvPr/>
        </p:nvSpPr>
        <p:spPr>
          <a:xfrm rot="0">
            <a:off x="375293" y="2753604"/>
            <a:ext cx="17537400" cy="6295084"/>
          </a:xfrm>
          <a:prstGeom prst="rect">
            <a:avLst/>
          </a:prstGeom>
        </p:spPr>
        <p:txBody>
          <a:bodyPr anchor="t" rtlCol="false" tIns="0" lIns="0" bIns="0" rIns="0">
            <a:spAutoFit/>
          </a:bodyPr>
          <a:lstStyle/>
          <a:p>
            <a:pPr algn="l">
              <a:lnSpc>
                <a:spcPts val="4690"/>
              </a:lnSpc>
            </a:pPr>
            <a:r>
              <a:rPr lang="en-US" sz="3399">
                <a:solidFill>
                  <a:srgbClr val="000000"/>
                </a:solidFill>
                <a:latin typeface="Montserrat"/>
                <a:ea typeface="Montserrat"/>
                <a:cs typeface="Montserrat"/>
                <a:sym typeface="Montserrat"/>
              </a:rPr>
              <a:t>Chaque Cercle est responsable de :</a:t>
            </a:r>
          </a:p>
          <a:p>
            <a:pPr algn="l">
              <a:lnSpc>
                <a:spcPts val="1931"/>
              </a:lnSpc>
            </a:pPr>
          </a:p>
          <a:p>
            <a:pPr algn="l" marL="723266" indent="-361633" lvl="1">
              <a:lnSpc>
                <a:spcPts val="4623"/>
              </a:lnSpc>
              <a:buFont typeface="Arial"/>
              <a:buChar char="•"/>
            </a:pPr>
            <a:r>
              <a:rPr lang="en-US" sz="3350">
                <a:solidFill>
                  <a:srgbClr val="000000"/>
                </a:solidFill>
                <a:latin typeface="Montserrat"/>
                <a:ea typeface="Montserrat"/>
                <a:cs typeface="Montserrat"/>
                <a:sym typeface="Montserrat"/>
              </a:rPr>
              <a:t>Choisir les animateur(rice)s de Cercle et les adjoint(e)s </a:t>
            </a:r>
          </a:p>
          <a:p>
            <a:pPr algn="l">
              <a:lnSpc>
                <a:spcPts val="4623"/>
              </a:lnSpc>
            </a:pPr>
            <a:r>
              <a:rPr lang="en-US" sz="3350">
                <a:solidFill>
                  <a:srgbClr val="000000"/>
                </a:solidFill>
                <a:latin typeface="Montserrat"/>
                <a:ea typeface="Montserrat"/>
                <a:cs typeface="Montserrat"/>
                <a:sym typeface="Montserrat"/>
              </a:rPr>
              <a:t>aux animateur(rice)s de Cercle</a:t>
            </a:r>
          </a:p>
          <a:p>
            <a:pPr algn="l">
              <a:lnSpc>
                <a:spcPts val="1655"/>
              </a:lnSpc>
            </a:pPr>
          </a:p>
          <a:p>
            <a:pPr algn="l" marL="723266" indent="-361633" lvl="1">
              <a:lnSpc>
                <a:spcPts val="4623"/>
              </a:lnSpc>
              <a:buFont typeface="Arial"/>
              <a:buChar char="•"/>
            </a:pPr>
            <a:r>
              <a:rPr lang="en-US" sz="3350">
                <a:solidFill>
                  <a:srgbClr val="000000"/>
                </a:solidFill>
                <a:latin typeface="Montserrat"/>
                <a:ea typeface="Montserrat"/>
                <a:cs typeface="Montserrat"/>
                <a:sym typeface="Montserrat"/>
              </a:rPr>
              <a:t>Établir le calendrier pour les 5 réunions de Cercle</a:t>
            </a:r>
          </a:p>
          <a:p>
            <a:pPr algn="l">
              <a:lnSpc>
                <a:spcPts val="1655"/>
              </a:lnSpc>
            </a:pPr>
          </a:p>
          <a:p>
            <a:pPr algn="l" marL="723266" indent="-361633" lvl="1">
              <a:lnSpc>
                <a:spcPts val="4623"/>
              </a:lnSpc>
              <a:buFont typeface="Arial"/>
              <a:buChar char="•"/>
            </a:pPr>
            <a:r>
              <a:rPr lang="en-US" sz="3350">
                <a:solidFill>
                  <a:srgbClr val="000000"/>
                </a:solidFill>
                <a:latin typeface="Montserrat"/>
                <a:ea typeface="Montserrat"/>
                <a:cs typeface="Montserrat"/>
                <a:sym typeface="Montserrat"/>
              </a:rPr>
              <a:t>Participer activement à toutes les activités de Cercle</a:t>
            </a:r>
          </a:p>
          <a:p>
            <a:pPr algn="l">
              <a:lnSpc>
                <a:spcPts val="1655"/>
              </a:lnSpc>
            </a:pPr>
          </a:p>
          <a:p>
            <a:pPr algn="l" marL="723266" indent="-361633" lvl="1">
              <a:lnSpc>
                <a:spcPts val="4623"/>
              </a:lnSpc>
              <a:buFont typeface="Arial"/>
              <a:buChar char="•"/>
            </a:pPr>
            <a:r>
              <a:rPr lang="en-US" sz="3350">
                <a:solidFill>
                  <a:srgbClr val="000000"/>
                </a:solidFill>
                <a:latin typeface="Montserrat"/>
                <a:ea typeface="Montserrat"/>
                <a:cs typeface="Montserrat"/>
                <a:sym typeface="Montserrat"/>
              </a:rPr>
              <a:t>Examiner chaque Guide de discussion et chaque vidéo (le cas échéant) avant les réunions de Cercle</a:t>
            </a:r>
          </a:p>
          <a:p>
            <a:pPr algn="l">
              <a:lnSpc>
                <a:spcPts val="1655"/>
              </a:lnSpc>
            </a:pPr>
          </a:p>
          <a:p>
            <a:pPr algn="l" marL="723265" indent="-361632" lvl="1">
              <a:lnSpc>
                <a:spcPts val="4623"/>
              </a:lnSpc>
              <a:buFont typeface="Arial"/>
              <a:buChar char="•"/>
            </a:pPr>
            <a:r>
              <a:rPr lang="en-US" sz="3350">
                <a:solidFill>
                  <a:srgbClr val="000000"/>
                </a:solidFill>
                <a:latin typeface="Montserrat"/>
                <a:ea typeface="Montserrat"/>
                <a:cs typeface="Montserrat"/>
                <a:sym typeface="Montserrat"/>
              </a:rPr>
              <a:t>Réalisation de toutes les activités après le Cercle, y compris les formulaires écrites bihebdomadaires</a:t>
            </a:r>
          </a:p>
        </p:txBody>
      </p:sp>
      <p:sp>
        <p:nvSpPr>
          <p:cNvPr name="TextBox 9" id="9"/>
          <p:cNvSpPr txBox="true"/>
          <p:nvPr/>
        </p:nvSpPr>
        <p:spPr>
          <a:xfrm rot="0">
            <a:off x="483124" y="1472400"/>
            <a:ext cx="8033400" cy="1025925"/>
          </a:xfrm>
          <a:prstGeom prst="rect">
            <a:avLst/>
          </a:prstGeom>
        </p:spPr>
        <p:txBody>
          <a:bodyPr anchor="t" rtlCol="false" tIns="0" lIns="0" bIns="0" rIns="0">
            <a:spAutoFit/>
          </a:bodyPr>
          <a:lstStyle/>
          <a:p>
            <a:pPr algn="l">
              <a:lnSpc>
                <a:spcPts val="4079"/>
              </a:lnSpc>
            </a:pPr>
            <a:r>
              <a:rPr lang="en-US" b="true" sz="2956">
                <a:solidFill>
                  <a:srgbClr val="000000"/>
                </a:solidFill>
                <a:latin typeface="Montserrat Bold"/>
                <a:ea typeface="Montserrat Bold"/>
                <a:cs typeface="Montserrat Bold"/>
                <a:sym typeface="Montserrat Bold"/>
              </a:rPr>
              <a:t>4. Préparation pour les Cercle</a:t>
            </a:r>
          </a:p>
          <a:p>
            <a:pPr algn="l">
              <a:lnSpc>
                <a:spcPts val="4966"/>
              </a:lnSpc>
            </a:pPr>
            <a:r>
              <a:rPr lang="en-US" b="true" sz="2956">
                <a:solidFill>
                  <a:srgbClr val="000000"/>
                </a:solidFill>
                <a:latin typeface="Montserrat Bold"/>
                <a:ea typeface="Montserrat Bold"/>
                <a:cs typeface="Montserrat Bold"/>
                <a:sym typeface="Montserrat Bold"/>
              </a:rPr>
              <a:t>(10 minutes)</a:t>
            </a:r>
          </a:p>
        </p:txBody>
      </p:sp>
      <p:grpSp>
        <p:nvGrpSpPr>
          <p:cNvPr name="Group 10" id="10"/>
          <p:cNvGrpSpPr/>
          <p:nvPr/>
        </p:nvGrpSpPr>
        <p:grpSpPr>
          <a:xfrm rot="0">
            <a:off x="3055762" y="2058559"/>
            <a:ext cx="361446" cy="476673"/>
            <a:chOff x="0" y="0"/>
            <a:chExt cx="481928" cy="635564"/>
          </a:xfrm>
        </p:grpSpPr>
        <p:sp>
          <p:nvSpPr>
            <p:cNvPr name="Freeform 11" id="11"/>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6"/>
              <a:stretch>
                <a:fillRect l="0" t="0" r="7" b="-8"/>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041588" y="1143825"/>
            <a:ext cx="14378400" cy="845700"/>
          </a:xfrm>
          <a:prstGeom prst="rect">
            <a:avLst/>
          </a:prstGeom>
        </p:spPr>
        <p:txBody>
          <a:bodyPr anchor="t" rtlCol="false" tIns="0" lIns="0" bIns="0" rIns="0">
            <a:spAutoFit/>
          </a:bodyPr>
          <a:lstStyle/>
          <a:p>
            <a:pPr algn="l">
              <a:lnSpc>
                <a:spcPts val="6898"/>
              </a:lnSpc>
            </a:pPr>
            <a:r>
              <a:rPr lang="en-US" b="true" sz="4999">
                <a:solidFill>
                  <a:srgbClr val="000000"/>
                </a:solidFill>
                <a:latin typeface="Montserrat Bold"/>
                <a:ea typeface="Montserrat Bold"/>
                <a:cs typeface="Montserrat Bold"/>
                <a:sym typeface="Montserrat Bold"/>
              </a:rPr>
              <a:t>Rencontrez les membres de votre Cercle</a:t>
            </a:r>
          </a:p>
        </p:txBody>
      </p:sp>
      <p:graphicFrame>
        <p:nvGraphicFramePr>
          <p:cNvPr name="Table 5" id="5"/>
          <p:cNvGraphicFramePr>
            <a:graphicFrameLocks noGrp="true"/>
          </p:cNvGraphicFramePr>
          <p:nvPr/>
        </p:nvGraphicFramePr>
        <p:xfrm>
          <a:off x="518543" y="3573110"/>
          <a:ext cx="17424400" cy="1828800"/>
        </p:xfrm>
        <a:graphic>
          <a:graphicData uri="http://schemas.openxmlformats.org/drawingml/2006/table">
            <a:tbl>
              <a:tblPr/>
              <a:tblGrid>
                <a:gridCol w="17424400"/>
              </a:tblGrid>
              <a:tr h="1828800">
                <a:tc>
                  <a:txBody>
                    <a:bodyPr anchor="t" rtlCol="false"/>
                    <a:lstStyle/>
                    <a:p>
                      <a:pPr algn="ctr">
                        <a:lnSpc>
                          <a:spcPts val="7727"/>
                        </a:lnSpc>
                        <a:defRPr/>
                      </a:pPr>
                      <a:r>
                        <a:rPr lang="en-US" sz="4599">
                          <a:solidFill>
                            <a:srgbClr val="000000"/>
                          </a:solidFill>
                          <a:latin typeface="Montserrat"/>
                          <a:ea typeface="Montserrat"/>
                          <a:cs typeface="Montserrat"/>
                          <a:sym typeface="Montserrat"/>
                        </a:rPr>
                        <a:t>Message de l'équipe du programme </a:t>
                      </a:r>
                      <a:endParaRPr lang="en-US" sz="1100"/>
                    </a:p>
                    <a:p>
                      <a:pPr algn="ctr">
                        <a:lnSpc>
                          <a:spcPts val="7727"/>
                        </a:lnSpc>
                      </a:pPr>
                      <a:r>
                        <a:rPr lang="en-US" sz="4599">
                          <a:solidFill>
                            <a:srgbClr val="000000"/>
                          </a:solidFill>
                          <a:latin typeface="Montserrat"/>
                          <a:ea typeface="Montserrat"/>
                          <a:cs typeface="Montserrat"/>
                          <a:sym typeface="Montserrat"/>
                        </a:rPr>
                        <a:t>Diriger en élevant les autres : </a:t>
                      </a:r>
                    </a:p>
                    <a:p>
                      <a:pPr algn="ctr">
                        <a:lnSpc>
                          <a:spcPts val="5381"/>
                        </a:lnSpc>
                      </a:pPr>
                      <a:r>
                        <a:rPr lang="en-US" b="true" sz="3900" i="true">
                          <a:solidFill>
                            <a:srgbClr val="000000"/>
                          </a:solidFill>
                          <a:latin typeface="Montserrat Bold Italics"/>
                          <a:ea typeface="Montserrat Bold Italics"/>
                          <a:cs typeface="Montserrat Bold Italics"/>
                          <a:sym typeface="Montserrat Bold Italics"/>
                        </a:rPr>
                        <a:t>Recherche - Quelqu'un de volontaire pour être le premier Animateur de Cercle et animer ce Guide de discussion.</a:t>
                      </a:r>
                    </a:p>
                  </a:txBody>
                  <a:tcPr marL="126650" marR="126650" marT="126650" marB="126650" anchor="ctr">
                    <a:lnL cmpd="sng" algn="ctr" cap="flat" w="19475">
                      <a:solidFill>
                        <a:srgbClr val="000000"/>
                      </a:solidFill>
                      <a:prstDash val="solid"/>
                      <a:round/>
                      <a:headEnd type="none" w="med" len="med"/>
                      <a:tailEnd type="none" w="med" len="med"/>
                    </a:lnL>
                    <a:lnR cmpd="sng" algn="ctr" cap="flat" w="19475">
                      <a:solidFill>
                        <a:srgbClr val="000000"/>
                      </a:solidFill>
                      <a:prstDash val="solid"/>
                      <a:round/>
                      <a:headEnd type="none" w="med" len="med"/>
                      <a:tailEnd type="none" w="med" len="med"/>
                    </a:lnR>
                    <a:lnT cmpd="sng" algn="ctr" cap="flat" w="19475">
                      <a:solidFill>
                        <a:srgbClr val="000000"/>
                      </a:solidFill>
                      <a:prstDash val="solid"/>
                      <a:round/>
                      <a:headEnd type="none" w="med" len="med"/>
                      <a:tailEnd type="none" w="med" len="med"/>
                    </a:lnT>
                    <a:lnB cmpd="sng" algn="ctr" cap="flat" w="19475">
                      <a:solidFill>
                        <a:srgbClr val="000000"/>
                      </a:solidFill>
                      <a:prstDash val="solid"/>
                      <a:round/>
                      <a:headEnd type="none" w="med" len="med"/>
                      <a:tailEnd type="none" w="med" len="med"/>
                    </a:lnB>
                  </a:tcPr>
                </a:tc>
              </a:tr>
            </a:tbl>
          </a:graphicData>
        </a:graphic>
      </p:graphicFrame>
      <p:grpSp>
        <p:nvGrpSpPr>
          <p:cNvPr name="Group 6" id="6"/>
          <p:cNvGrpSpPr>
            <a:grpSpLocks noChangeAspect="true"/>
          </p:cNvGrpSpPr>
          <p:nvPr/>
        </p:nvGrpSpPr>
        <p:grpSpPr>
          <a:xfrm rot="0">
            <a:off x="293000" y="841788"/>
            <a:ext cx="1830401" cy="1525966"/>
            <a:chOff x="0" y="0"/>
            <a:chExt cx="2440535" cy="2034621"/>
          </a:xfrm>
        </p:grpSpPr>
        <p:sp>
          <p:nvSpPr>
            <p:cNvPr name="Freeform 7" id="7"/>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4"/>
              <a:stretch>
                <a:fillRect l="0" t="0" r="0" b="2"/>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80656" y="618665"/>
            <a:ext cx="4508500" cy="4508482"/>
            <a:chOff x="0" y="0"/>
            <a:chExt cx="6011333" cy="6011309"/>
          </a:xfrm>
        </p:grpSpPr>
        <p:sp>
          <p:nvSpPr>
            <p:cNvPr name="Freeform 5" id="5"/>
            <p:cNvSpPr/>
            <p:nvPr/>
          </p:nvSpPr>
          <p:spPr>
            <a:xfrm flipH="false" flipV="false" rot="0">
              <a:off x="0" y="0"/>
              <a:ext cx="6011291" cy="6011291"/>
            </a:xfrm>
            <a:custGeom>
              <a:avLst/>
              <a:gdLst/>
              <a:ahLst/>
              <a:cxnLst/>
              <a:rect r="r" b="b" t="t" l="l"/>
              <a:pathLst>
                <a:path h="6011291" w="6011291">
                  <a:moveTo>
                    <a:pt x="6011291" y="3005709"/>
                  </a:moveTo>
                  <a:cubicBezTo>
                    <a:pt x="6011291" y="4665599"/>
                    <a:pt x="4665599" y="6011291"/>
                    <a:pt x="3005582" y="6011291"/>
                  </a:cubicBezTo>
                  <a:cubicBezTo>
                    <a:pt x="1345565" y="6011291"/>
                    <a:pt x="0" y="4665599"/>
                    <a:pt x="0" y="3005709"/>
                  </a:cubicBezTo>
                  <a:cubicBezTo>
                    <a:pt x="0" y="1345819"/>
                    <a:pt x="1345692" y="0"/>
                    <a:pt x="3005709" y="0"/>
                  </a:cubicBezTo>
                  <a:cubicBezTo>
                    <a:pt x="4665726" y="0"/>
                    <a:pt x="6011291" y="1345692"/>
                    <a:pt x="6011291" y="3005709"/>
                  </a:cubicBezTo>
                  <a:close/>
                </a:path>
              </a:pathLst>
            </a:custGeom>
            <a:blipFill>
              <a:blip r:embed="rId4"/>
              <a:stretch>
                <a:fillRect l="-25029" t="0" r="-25030" b="0"/>
              </a:stretch>
            </a:blipFill>
          </p:spPr>
        </p:sp>
      </p:grpSp>
      <p:grpSp>
        <p:nvGrpSpPr>
          <p:cNvPr name="Group 6" id="6"/>
          <p:cNvGrpSpPr/>
          <p:nvPr/>
        </p:nvGrpSpPr>
        <p:grpSpPr>
          <a:xfrm rot="0">
            <a:off x="5169477" y="-350693"/>
            <a:ext cx="7949045" cy="1937402"/>
            <a:chOff x="0" y="0"/>
            <a:chExt cx="10598727" cy="2583203"/>
          </a:xfrm>
        </p:grpSpPr>
        <p:sp>
          <p:nvSpPr>
            <p:cNvPr name="Freeform 7" id="7"/>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sp>
        <p:nvSpPr>
          <p:cNvPr name="TextBox 8" id="8"/>
          <p:cNvSpPr txBox="true"/>
          <p:nvPr/>
        </p:nvSpPr>
        <p:spPr>
          <a:xfrm rot="0">
            <a:off x="452675" y="1462875"/>
            <a:ext cx="14243100" cy="1643600"/>
          </a:xfrm>
          <a:prstGeom prst="rect">
            <a:avLst/>
          </a:prstGeom>
        </p:spPr>
        <p:txBody>
          <a:bodyPr anchor="t" rtlCol="false" tIns="0" lIns="0" bIns="0" rIns="0">
            <a:spAutoFit/>
          </a:bodyPr>
          <a:lstStyle/>
          <a:p>
            <a:pPr algn="l">
              <a:lnSpc>
                <a:spcPts val="4209"/>
              </a:lnSpc>
            </a:pPr>
            <a:r>
              <a:rPr lang="en-US" b="true" sz="3050">
                <a:solidFill>
                  <a:srgbClr val="000000"/>
                </a:solidFill>
                <a:latin typeface="Montserrat Bold"/>
                <a:ea typeface="Montserrat Bold"/>
                <a:cs typeface="Montserrat Bold"/>
                <a:sym typeface="Montserrat Bold"/>
              </a:rPr>
              <a:t>4.1 Sélection de l'animateur(rice) de Cercle et de l'animateur(rice) adjoint(e) de Cercle</a:t>
            </a:r>
          </a:p>
          <a:p>
            <a:pPr algn="l">
              <a:lnSpc>
                <a:spcPts val="5134"/>
              </a:lnSpc>
            </a:pPr>
            <a:r>
              <a:rPr lang="en-US" b="true" sz="3056">
                <a:solidFill>
                  <a:srgbClr val="000000"/>
                </a:solidFill>
                <a:latin typeface="Montserrat Bold"/>
                <a:ea typeface="Montserrat Bold"/>
                <a:cs typeface="Montserrat Bold"/>
                <a:sym typeface="Montserrat Bold"/>
              </a:rPr>
              <a:t>(5 minutes)</a:t>
            </a:r>
          </a:p>
        </p:txBody>
      </p:sp>
      <p:grpSp>
        <p:nvGrpSpPr>
          <p:cNvPr name="Group 9" id="9"/>
          <p:cNvGrpSpPr/>
          <p:nvPr/>
        </p:nvGrpSpPr>
        <p:grpSpPr>
          <a:xfrm rot="0">
            <a:off x="2903497" y="2696734"/>
            <a:ext cx="361446" cy="476673"/>
            <a:chOff x="0" y="0"/>
            <a:chExt cx="481928" cy="635564"/>
          </a:xfrm>
        </p:grpSpPr>
        <p:sp>
          <p:nvSpPr>
            <p:cNvPr name="Freeform 10" id="10"/>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6"/>
              <a:stretch>
                <a:fillRect l="0" t="0" r="7" b="-8"/>
              </a:stretch>
            </a:blipFill>
          </p:spPr>
        </p:sp>
      </p:grpSp>
      <p:sp>
        <p:nvSpPr>
          <p:cNvPr name="TextBox 11" id="11"/>
          <p:cNvSpPr txBox="true"/>
          <p:nvPr/>
        </p:nvSpPr>
        <p:spPr>
          <a:xfrm rot="0">
            <a:off x="375303" y="3570709"/>
            <a:ext cx="17537400" cy="4788027"/>
          </a:xfrm>
          <a:prstGeom prst="rect">
            <a:avLst/>
          </a:prstGeom>
        </p:spPr>
        <p:txBody>
          <a:bodyPr anchor="t" rtlCol="false" tIns="0" lIns="0" bIns="0" rIns="0">
            <a:spAutoFit/>
          </a:bodyPr>
          <a:lstStyle/>
          <a:p>
            <a:pPr algn="l">
              <a:lnSpc>
                <a:spcPts val="4209"/>
              </a:lnSpc>
            </a:pPr>
            <a:r>
              <a:rPr lang="en-US" sz="3050">
                <a:solidFill>
                  <a:srgbClr val="000000"/>
                </a:solidFill>
                <a:latin typeface="Montserrat"/>
                <a:ea typeface="Montserrat"/>
                <a:cs typeface="Montserrat"/>
                <a:sym typeface="Montserrat"/>
              </a:rPr>
              <a:t>Les animateur(rice)s de Cercle et les animateur(rice)s adjoint(e)s de </a:t>
            </a:r>
          </a:p>
          <a:p>
            <a:pPr algn="l">
              <a:lnSpc>
                <a:spcPts val="4209"/>
              </a:lnSpc>
            </a:pPr>
            <a:r>
              <a:rPr lang="en-US" sz="3050">
                <a:solidFill>
                  <a:srgbClr val="000000"/>
                </a:solidFill>
                <a:latin typeface="Montserrat"/>
                <a:ea typeface="Montserrat"/>
                <a:cs typeface="Montserrat"/>
                <a:sym typeface="Montserrat"/>
              </a:rPr>
              <a:t>Cercle font partie intégrante de nos prochaines sessions de Cercle. </a:t>
            </a:r>
          </a:p>
          <a:p>
            <a:pPr algn="l">
              <a:lnSpc>
                <a:spcPts val="4209"/>
              </a:lnSpc>
            </a:pPr>
            <a:r>
              <a:rPr lang="en-US" sz="3050">
                <a:solidFill>
                  <a:srgbClr val="000000"/>
                </a:solidFill>
                <a:latin typeface="Montserrat"/>
                <a:ea typeface="Montserrat"/>
                <a:cs typeface="Montserrat"/>
                <a:sym typeface="Montserrat"/>
              </a:rPr>
              <a:t>Se porter volontaire pour ces responsabilités va au-delà de </a:t>
            </a:r>
          </a:p>
          <a:p>
            <a:pPr algn="l">
              <a:lnSpc>
                <a:spcPts val="4209"/>
              </a:lnSpc>
            </a:pPr>
            <a:r>
              <a:rPr lang="en-US" sz="3050">
                <a:solidFill>
                  <a:srgbClr val="000000"/>
                </a:solidFill>
                <a:latin typeface="Montserrat"/>
                <a:ea typeface="Montserrat"/>
                <a:cs typeface="Montserrat"/>
                <a:sym typeface="Montserrat"/>
              </a:rPr>
              <a:t>la participation : c'est une occasion de façonner le parcours des Cercles et de cultiver vos compétences en leadership. Des membres différents vont assumer les responsabilités de direction à chaque réunion de Cercle. Pour la prochaine étape de cette session </a:t>
            </a:r>
          </a:p>
          <a:p>
            <a:pPr algn="l">
              <a:lnSpc>
                <a:spcPts val="4209"/>
              </a:lnSpc>
            </a:pPr>
            <a:r>
              <a:rPr lang="en-US" sz="3050">
                <a:solidFill>
                  <a:srgbClr val="000000"/>
                </a:solidFill>
                <a:latin typeface="Montserrat"/>
                <a:ea typeface="Montserrat"/>
                <a:cs typeface="Montserrat"/>
                <a:sym typeface="Montserrat"/>
              </a:rPr>
              <a:t>« Rencontrez les membres de votre Cercle », nous vous demandons d'assumer un rôle de leader en vous portant volontaire pour être animateur(rice) de Cercle ou animateur(rice) adjoint(e) de Cercle pour l'une des cinq sessions de Cercle.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169477" y="-350693"/>
            <a:ext cx="7949045" cy="1937402"/>
            <a:chOff x="0" y="0"/>
            <a:chExt cx="10598727" cy="2583203"/>
          </a:xfrm>
        </p:grpSpPr>
        <p:sp>
          <p:nvSpPr>
            <p:cNvPr name="Freeform 3" id="3"/>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3"/>
              <a:stretch>
                <a:fillRect l="0" t="-53599" r="0" b="-53600"/>
              </a:stretch>
            </a:blipFill>
          </p:spPr>
        </p:sp>
      </p:grpSp>
      <p:grpSp>
        <p:nvGrpSpPr>
          <p:cNvPr name="Group 4" id="4"/>
          <p:cNvGrpSpPr>
            <a:grpSpLocks noChangeAspect="true"/>
          </p:cNvGrpSpPr>
          <p:nvPr/>
        </p:nvGrpSpPr>
        <p:grpSpPr>
          <a:xfrm rot="0">
            <a:off x="12295075" y="7416525"/>
            <a:ext cx="6069125" cy="2913175"/>
            <a:chOff x="0" y="0"/>
            <a:chExt cx="8092167" cy="3884233"/>
          </a:xfrm>
        </p:grpSpPr>
        <p:sp>
          <p:nvSpPr>
            <p:cNvPr name="Freeform 5" id="5"/>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4"/>
              <a:stretch>
                <a:fillRect l="0" t="0" r="0" b="1"/>
              </a:stretch>
            </a:blipFill>
          </p:spPr>
        </p:sp>
      </p:grpSp>
      <p:graphicFrame>
        <p:nvGraphicFramePr>
          <p:cNvPr name="Table 6" id="6"/>
          <p:cNvGraphicFramePr>
            <a:graphicFrameLocks noGrp="true"/>
          </p:cNvGraphicFramePr>
          <p:nvPr/>
        </p:nvGraphicFramePr>
        <p:xfrm>
          <a:off x="330718" y="3483572"/>
          <a:ext cx="14147800" cy="6321388"/>
        </p:xfrm>
        <a:graphic>
          <a:graphicData uri="http://schemas.openxmlformats.org/drawingml/2006/table">
            <a:tbl>
              <a:tblPr/>
              <a:tblGrid>
                <a:gridCol w="7073900"/>
                <a:gridCol w="7073900"/>
              </a:tblGrid>
              <a:tr h="1353082">
                <a:tc>
                  <a:txBody>
                    <a:bodyPr anchor="t" rtlCol="false"/>
                    <a:lstStyle/>
                    <a:p>
                      <a:pPr algn="ctr">
                        <a:lnSpc>
                          <a:spcPts val="3656"/>
                        </a:lnSpc>
                        <a:defRPr/>
                      </a:pPr>
                      <a:r>
                        <a:rPr lang="en-US" b="true" sz="2649">
                          <a:solidFill>
                            <a:srgbClr val="000000"/>
                          </a:solidFill>
                          <a:latin typeface="Montserrat Bold"/>
                          <a:ea typeface="Montserrat Bold"/>
                          <a:cs typeface="Montserrat Bold"/>
                          <a:sym typeface="Montserrat Bold"/>
                        </a:rPr>
                        <a:t>Animateur(rice) de Cercle</a:t>
                      </a:r>
                      <a:endParaRPr lang="en-US" sz="1100"/>
                    </a:p>
                  </a:txBody>
                  <a:tcPr marL="126650" marR="126650" marT="126650" marB="126650" anchor="ctr">
                    <a:lnL cmpd="sng" algn="ctr" cap="flat" w="19475">
                      <a:solidFill>
                        <a:srgbClr val="FFFFFF"/>
                      </a:solidFill>
                      <a:prstDash val="solid"/>
                      <a:round/>
                      <a:headEnd type="none" w="med" len="med"/>
                      <a:tailEnd type="none" w="med" len="med"/>
                    </a:lnL>
                    <a:lnR cmpd="sng" algn="ctr" cap="flat" w="19475">
                      <a:solidFill>
                        <a:srgbClr val="000000"/>
                      </a:solidFill>
                      <a:prstDash val="dash"/>
                      <a:round/>
                      <a:headEnd type="none" w="med" len="med"/>
                      <a:tailEnd type="none" w="med" len="med"/>
                    </a:lnR>
                    <a:lnT cmpd="sng" algn="ctr" cap="flat" w="19475">
                      <a:solidFill>
                        <a:srgbClr val="FFFFFF"/>
                      </a:solidFill>
                      <a:prstDash val="solid"/>
                      <a:round/>
                      <a:headEnd type="none" w="med" len="med"/>
                      <a:tailEnd type="none" w="med" len="med"/>
                    </a:lnT>
                    <a:lnB cmpd="sng" algn="ctr" cap="flat" w="19475">
                      <a:solidFill>
                        <a:srgbClr val="FFFFFF"/>
                      </a:solidFill>
                      <a:prstDash val="solid"/>
                      <a:round/>
                      <a:headEnd type="none" w="med" len="med"/>
                      <a:tailEnd type="none" w="med" len="med"/>
                    </a:lnB>
                  </a:tcPr>
                </a:tc>
                <a:tc>
                  <a:txBody>
                    <a:bodyPr anchor="t" rtlCol="false"/>
                    <a:lstStyle/>
                    <a:p>
                      <a:pPr algn="ctr">
                        <a:lnSpc>
                          <a:spcPts val="3724"/>
                        </a:lnSpc>
                        <a:defRPr/>
                      </a:pPr>
                      <a:r>
                        <a:rPr lang="en-US" b="true" sz="2699">
                          <a:solidFill>
                            <a:srgbClr val="000000"/>
                          </a:solidFill>
                          <a:latin typeface="Montserrat Bold"/>
                          <a:ea typeface="Montserrat Bold"/>
                          <a:cs typeface="Montserrat Bold"/>
                          <a:sym typeface="Montserrat Bold"/>
                        </a:rPr>
                        <a:t>Animateur de Cercle adjoint</a:t>
                      </a:r>
                      <a:endParaRPr lang="en-US" sz="1100"/>
                    </a:p>
                  </a:txBody>
                  <a:tcPr marL="126650" marR="126650" marT="126650" marB="126650" anchor="ctr">
                    <a:lnL cmpd="sng" algn="ctr" cap="flat" w="19475">
                      <a:solidFill>
                        <a:srgbClr val="000000"/>
                      </a:solidFill>
                      <a:prstDash val="dash"/>
                      <a:round/>
                      <a:headEnd type="none" w="med" len="med"/>
                      <a:tailEnd type="none" w="med" len="med"/>
                    </a:lnL>
                    <a:lnR cmpd="sng" algn="ctr" cap="flat" w="19475">
                      <a:solidFill>
                        <a:srgbClr val="FFFFFF"/>
                      </a:solidFill>
                      <a:prstDash val="solid"/>
                      <a:round/>
                      <a:headEnd type="none" w="med" len="med"/>
                      <a:tailEnd type="none" w="med" len="med"/>
                    </a:lnR>
                    <a:lnT cmpd="sng" algn="ctr" cap="flat" w="19475">
                      <a:solidFill>
                        <a:srgbClr val="FFFFFF"/>
                      </a:solidFill>
                      <a:prstDash val="solid"/>
                      <a:round/>
                      <a:headEnd type="none" w="med" len="med"/>
                      <a:tailEnd type="none" w="med" len="med"/>
                    </a:lnT>
                    <a:lnB cmpd="sng" algn="ctr" cap="flat" w="19475">
                      <a:solidFill>
                        <a:srgbClr val="FFFFFF"/>
                      </a:solidFill>
                      <a:prstDash val="solid"/>
                      <a:round/>
                      <a:headEnd type="none" w="med" len="med"/>
                      <a:tailEnd type="none" w="med" len="med"/>
                    </a:lnB>
                  </a:tcPr>
                </a:tc>
              </a:tr>
              <a:tr h="4968306">
                <a:tc>
                  <a:txBody>
                    <a:bodyPr anchor="t" rtlCol="false"/>
                    <a:lstStyle/>
                    <a:p>
                      <a:pPr algn="l" marL="371552" indent="-185776" lvl="1">
                        <a:lnSpc>
                          <a:spcPts val="3657"/>
                        </a:lnSpc>
                        <a:buFont typeface="Arial"/>
                        <a:buChar char="•"/>
                        <a:defRPr/>
                      </a:pPr>
                      <a:r>
                        <a:rPr lang="en-US" sz="2650">
                          <a:solidFill>
                            <a:srgbClr val="000000"/>
                          </a:solidFill>
                          <a:latin typeface="Montserrat"/>
                          <a:ea typeface="Montserrat"/>
                          <a:cs typeface="Montserrat"/>
                          <a:sym typeface="Montserrat"/>
                        </a:rPr>
                        <a:t>Apporter une énergie positive</a:t>
                      </a:r>
                      <a:endParaRPr lang="en-US" sz="1100"/>
                    </a:p>
                    <a:p>
                      <a:pPr algn="l">
                        <a:lnSpc>
                          <a:spcPts val="1518"/>
                        </a:lnSpc>
                      </a:pPr>
                    </a:p>
                    <a:p>
                      <a:pPr algn="l" marL="371552" indent="-185776" lvl="1">
                        <a:lnSpc>
                          <a:spcPts val="3657"/>
                        </a:lnSpc>
                        <a:buFont typeface="Arial"/>
                        <a:buChar char="•"/>
                      </a:pPr>
                      <a:r>
                        <a:rPr lang="en-US" sz="2650">
                          <a:solidFill>
                            <a:srgbClr val="000000"/>
                          </a:solidFill>
                          <a:latin typeface="Montserrat"/>
                          <a:ea typeface="Montserrat"/>
                          <a:cs typeface="Montserrat"/>
                          <a:sym typeface="Montserrat"/>
                        </a:rPr>
                        <a:t>Renforcer les règles et les attentes</a:t>
                      </a:r>
                    </a:p>
                    <a:p>
                      <a:pPr algn="l">
                        <a:lnSpc>
                          <a:spcPts val="1518"/>
                        </a:lnSpc>
                      </a:pPr>
                    </a:p>
                    <a:p>
                      <a:pPr algn="l" marL="371552" indent="-185776" lvl="1">
                        <a:lnSpc>
                          <a:spcPts val="3657"/>
                        </a:lnSpc>
                        <a:buFont typeface="Arial"/>
                        <a:buChar char="•"/>
                      </a:pPr>
                      <a:r>
                        <a:rPr lang="en-US" sz="2650">
                          <a:solidFill>
                            <a:srgbClr val="000000"/>
                          </a:solidFill>
                          <a:latin typeface="Montserrat"/>
                          <a:ea typeface="Montserrat"/>
                          <a:cs typeface="Montserrat"/>
                          <a:sym typeface="Montserrat"/>
                        </a:rPr>
                        <a:t>Rester conscient(e) de votre vitesse d'élocution</a:t>
                      </a:r>
                    </a:p>
                    <a:p>
                      <a:pPr algn="l">
                        <a:lnSpc>
                          <a:spcPts val="1518"/>
                        </a:lnSpc>
                      </a:pPr>
                    </a:p>
                    <a:p>
                      <a:pPr algn="l" marL="371552" indent="-185776" lvl="1">
                        <a:lnSpc>
                          <a:spcPts val="3657"/>
                        </a:lnSpc>
                        <a:buFont typeface="Arial"/>
                        <a:buChar char="•"/>
                      </a:pPr>
                      <a:r>
                        <a:rPr lang="en-US" sz="2650">
                          <a:solidFill>
                            <a:srgbClr val="000000"/>
                          </a:solidFill>
                          <a:latin typeface="Montserrat"/>
                          <a:ea typeface="Montserrat"/>
                          <a:cs typeface="Montserrat"/>
                          <a:sym typeface="Montserrat"/>
                        </a:rPr>
                        <a:t>Établir le rapport au sein du Cercle</a:t>
                      </a:r>
                    </a:p>
                    <a:p>
                      <a:pPr algn="l">
                        <a:lnSpc>
                          <a:spcPts val="1518"/>
                        </a:lnSpc>
                      </a:pPr>
                    </a:p>
                    <a:p>
                      <a:pPr algn="l" marL="371552" indent="-185776" lvl="1">
                        <a:lnSpc>
                          <a:spcPts val="3657"/>
                        </a:lnSpc>
                        <a:buFont typeface="Arial"/>
                        <a:buChar char="•"/>
                      </a:pPr>
                      <a:r>
                        <a:rPr lang="en-US" sz="2650">
                          <a:solidFill>
                            <a:srgbClr val="000000"/>
                          </a:solidFill>
                          <a:latin typeface="Montserrat"/>
                          <a:ea typeface="Montserrat"/>
                          <a:cs typeface="Montserrat"/>
                          <a:sym typeface="Montserrat"/>
                        </a:rPr>
                        <a:t>Assurer la logistique de la session</a:t>
                      </a:r>
                    </a:p>
                    <a:p>
                      <a:pPr algn="l">
                        <a:lnSpc>
                          <a:spcPts val="1518"/>
                        </a:lnSpc>
                      </a:pPr>
                    </a:p>
                    <a:p>
                      <a:pPr algn="l" marL="371552" indent="-185776" lvl="1">
                        <a:lnSpc>
                          <a:spcPts val="3657"/>
                        </a:lnSpc>
                        <a:buFont typeface="Arial"/>
                        <a:buChar char="•"/>
                      </a:pPr>
                      <a:r>
                        <a:rPr lang="en-US" sz="2650">
                          <a:solidFill>
                            <a:srgbClr val="000000"/>
                          </a:solidFill>
                          <a:latin typeface="Montserrat"/>
                          <a:ea typeface="Montserrat"/>
                          <a:cs typeface="Montserrat"/>
                          <a:sym typeface="Montserrat"/>
                        </a:rPr>
                        <a:t>Être un point de contact avec les membres de votre Cercle</a:t>
                      </a:r>
                    </a:p>
                  </a:txBody>
                  <a:tcPr marL="126650" marR="126650" marT="126650" marB="126650" anchor="ctr">
                    <a:lnL cmpd="sng" algn="ctr" cap="flat" w="19475">
                      <a:solidFill>
                        <a:srgbClr val="FFFFFF"/>
                      </a:solidFill>
                      <a:prstDash val="solid"/>
                      <a:round/>
                      <a:headEnd type="none" w="med" len="med"/>
                      <a:tailEnd type="none" w="med" len="med"/>
                    </a:lnL>
                    <a:lnR cmpd="sng" algn="ctr" cap="flat" w="19475">
                      <a:solidFill>
                        <a:srgbClr val="000000"/>
                      </a:solidFill>
                      <a:prstDash val="dash"/>
                      <a:round/>
                      <a:headEnd type="none" w="med" len="med"/>
                      <a:tailEnd type="none" w="med" len="med"/>
                    </a:lnR>
                    <a:lnT cmpd="sng" algn="ctr" cap="flat" w="19475">
                      <a:solidFill>
                        <a:srgbClr val="FFFFFF"/>
                      </a:solidFill>
                      <a:prstDash val="solid"/>
                      <a:round/>
                      <a:headEnd type="none" w="med" len="med"/>
                      <a:tailEnd type="none" w="med" len="med"/>
                    </a:lnT>
                    <a:lnB cmpd="sng" algn="ctr" cap="flat" w="19475">
                      <a:solidFill>
                        <a:srgbClr val="FFFFFF"/>
                      </a:solidFill>
                      <a:prstDash val="solid"/>
                      <a:round/>
                      <a:headEnd type="none" w="med" len="med"/>
                      <a:tailEnd type="none" w="med" len="med"/>
                    </a:lnB>
                  </a:tcPr>
                </a:tc>
                <a:tc>
                  <a:txBody>
                    <a:bodyPr anchor="t" rtlCol="false"/>
                    <a:lstStyle/>
                    <a:p>
                      <a:pPr algn="l" marL="371552" indent="-185776" lvl="1">
                        <a:lnSpc>
                          <a:spcPts val="3657"/>
                        </a:lnSpc>
                        <a:buFont typeface="Arial"/>
                        <a:buChar char="•"/>
                        <a:defRPr/>
                      </a:pPr>
                      <a:r>
                        <a:rPr lang="en-US" sz="2650">
                          <a:solidFill>
                            <a:srgbClr val="000000"/>
                          </a:solidFill>
                          <a:latin typeface="Montserrat"/>
                          <a:ea typeface="Montserrat"/>
                          <a:cs typeface="Montserrat"/>
                          <a:sym typeface="Montserrat"/>
                        </a:rPr>
                        <a:t>Ten</a:t>
                      </a:r>
                      <a:r>
                        <a:rPr lang="en-US" sz="2650">
                          <a:solidFill>
                            <a:srgbClr val="000000"/>
                          </a:solidFill>
                          <a:latin typeface="Montserrat"/>
                          <a:ea typeface="Montserrat"/>
                          <a:cs typeface="Montserrat"/>
                          <a:sym typeface="Montserrat"/>
                        </a:rPr>
                        <a:t>ir compte du temps passé</a:t>
                      </a:r>
                      <a:endParaRPr lang="en-US" sz="1100"/>
                    </a:p>
                    <a:p>
                      <a:pPr algn="l">
                        <a:lnSpc>
                          <a:spcPts val="1518"/>
                        </a:lnSpc>
                      </a:pPr>
                    </a:p>
                    <a:p>
                      <a:pPr algn="l" marL="371552" indent="-185776" lvl="1">
                        <a:lnSpc>
                          <a:spcPts val="3657"/>
                        </a:lnSpc>
                        <a:buFont typeface="Arial"/>
                        <a:buChar char="•"/>
                      </a:pPr>
                      <a:r>
                        <a:rPr lang="en-US" sz="2650">
                          <a:solidFill>
                            <a:srgbClr val="000000"/>
                          </a:solidFill>
                          <a:latin typeface="Montserrat"/>
                          <a:ea typeface="Montserrat"/>
                          <a:cs typeface="Montserrat"/>
                          <a:sym typeface="Montserrat"/>
                        </a:rPr>
                        <a:t>Fournir une assistance technique</a:t>
                      </a:r>
                    </a:p>
                    <a:p>
                      <a:pPr algn="l">
                        <a:lnSpc>
                          <a:spcPts val="1518"/>
                        </a:lnSpc>
                      </a:pPr>
                    </a:p>
                    <a:p>
                      <a:pPr algn="l" marL="371551" indent="-185775" lvl="1">
                        <a:lnSpc>
                          <a:spcPts val="3656"/>
                        </a:lnSpc>
                        <a:buFont typeface="Arial"/>
                        <a:buChar char="•"/>
                      </a:pPr>
                      <a:r>
                        <a:rPr lang="en-US" sz="2649">
                          <a:solidFill>
                            <a:srgbClr val="000000"/>
                          </a:solidFill>
                          <a:latin typeface="Montserrat"/>
                          <a:ea typeface="Montserrat"/>
                          <a:cs typeface="Montserrat"/>
                          <a:sym typeface="Montserrat"/>
                        </a:rPr>
                        <a:t>Participer aux réunions d'avant-session</a:t>
                      </a:r>
                    </a:p>
                  </a:txBody>
                  <a:tcPr marL="126650" marR="126650" marT="126650" marB="126650" anchor="ctr">
                    <a:lnL cmpd="sng" algn="ctr" cap="flat" w="19475">
                      <a:solidFill>
                        <a:srgbClr val="000000"/>
                      </a:solidFill>
                      <a:prstDash val="dash"/>
                      <a:round/>
                      <a:headEnd type="none" w="med" len="med"/>
                      <a:tailEnd type="none" w="med" len="med"/>
                    </a:lnL>
                    <a:lnR cmpd="sng" algn="ctr" cap="flat" w="19475">
                      <a:solidFill>
                        <a:srgbClr val="FFFFFF"/>
                      </a:solidFill>
                      <a:prstDash val="solid"/>
                      <a:round/>
                      <a:headEnd type="none" w="med" len="med"/>
                      <a:tailEnd type="none" w="med" len="med"/>
                    </a:lnR>
                    <a:lnT cmpd="sng" algn="ctr" cap="flat" w="19475">
                      <a:solidFill>
                        <a:srgbClr val="FFFFFF"/>
                      </a:solidFill>
                      <a:prstDash val="solid"/>
                      <a:round/>
                      <a:headEnd type="none" w="med" len="med"/>
                      <a:tailEnd type="none" w="med" len="med"/>
                    </a:lnT>
                    <a:lnB cmpd="sng" algn="ctr" cap="flat" w="19475">
                      <a:solidFill>
                        <a:srgbClr val="FFFFFF"/>
                      </a:solidFill>
                      <a:prstDash val="solid"/>
                      <a:round/>
                      <a:headEnd type="none" w="med" len="med"/>
                      <a:tailEnd type="none" w="med" len="med"/>
                    </a:lnB>
                  </a:tcPr>
                </a:tc>
              </a:tr>
            </a:tbl>
          </a:graphicData>
        </a:graphic>
      </p:graphicFrame>
      <p:grpSp>
        <p:nvGrpSpPr>
          <p:cNvPr name="Group 7" id="7"/>
          <p:cNvGrpSpPr/>
          <p:nvPr/>
        </p:nvGrpSpPr>
        <p:grpSpPr>
          <a:xfrm rot="0">
            <a:off x="13504456" y="694865"/>
            <a:ext cx="4516107" cy="4516088"/>
            <a:chOff x="0" y="0"/>
            <a:chExt cx="6021476" cy="6021451"/>
          </a:xfrm>
        </p:grpSpPr>
        <p:sp>
          <p:nvSpPr>
            <p:cNvPr name="Freeform 8" id="8"/>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5"/>
              <a:stretch>
                <a:fillRect l="-24980" t="0" r="-24981" b="0"/>
              </a:stretch>
            </a:blipFill>
          </p:spPr>
        </p:sp>
      </p:grpSp>
      <p:sp>
        <p:nvSpPr>
          <p:cNvPr name="TextBox 9" id="9"/>
          <p:cNvSpPr txBox="true"/>
          <p:nvPr/>
        </p:nvSpPr>
        <p:spPr>
          <a:xfrm rot="0">
            <a:off x="483118" y="1367634"/>
            <a:ext cx="17537400" cy="1657050"/>
          </a:xfrm>
          <a:prstGeom prst="rect">
            <a:avLst/>
          </a:prstGeom>
        </p:spPr>
        <p:txBody>
          <a:bodyPr anchor="t" rtlCol="false" tIns="0" lIns="0" bIns="0" rIns="0">
            <a:spAutoFit/>
          </a:bodyPr>
          <a:lstStyle/>
          <a:p>
            <a:pPr algn="l">
              <a:lnSpc>
                <a:spcPts val="4347"/>
              </a:lnSpc>
            </a:pPr>
            <a:r>
              <a:rPr lang="en-US" b="true" sz="3150">
                <a:solidFill>
                  <a:srgbClr val="000000"/>
                </a:solidFill>
                <a:latin typeface="Montserrat Bold"/>
                <a:ea typeface="Montserrat Bold"/>
                <a:cs typeface="Montserrat Bold"/>
                <a:sym typeface="Montserrat Bold"/>
              </a:rPr>
              <a:t>Pour vous aider à choisir un rôle, voici les responsabilités qui </a:t>
            </a:r>
          </a:p>
          <a:p>
            <a:pPr algn="l">
              <a:lnSpc>
                <a:spcPts val="4347"/>
              </a:lnSpc>
            </a:pPr>
            <a:r>
              <a:rPr lang="en-US" b="true" sz="3150">
                <a:solidFill>
                  <a:srgbClr val="000000"/>
                </a:solidFill>
                <a:latin typeface="Montserrat Bold"/>
                <a:ea typeface="Montserrat Bold"/>
                <a:cs typeface="Montserrat Bold"/>
                <a:sym typeface="Montserrat Bold"/>
              </a:rPr>
              <a:t>incombent à l'animateur(rice) de Cercle et à l'animateur(rice) </a:t>
            </a:r>
          </a:p>
          <a:p>
            <a:pPr algn="l">
              <a:lnSpc>
                <a:spcPts val="4347"/>
              </a:lnSpc>
            </a:pPr>
            <a:r>
              <a:rPr lang="en-US" b="true" sz="3150">
                <a:solidFill>
                  <a:srgbClr val="000000"/>
                </a:solidFill>
                <a:latin typeface="Montserrat Bold"/>
                <a:ea typeface="Montserrat Bold"/>
                <a:cs typeface="Montserrat Bold"/>
                <a:sym typeface="Montserrat Bold"/>
              </a:rPr>
              <a:t>adjoint(e) de Cercle pendant le programme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4980" t="0" r="-24981" b="0"/>
              </a:stretch>
            </a:blipFill>
          </p:spPr>
        </p:sp>
      </p:grpSp>
      <p:grpSp>
        <p:nvGrpSpPr>
          <p:cNvPr name="Group 6" id="6"/>
          <p:cNvGrpSpPr/>
          <p:nvPr/>
        </p:nvGrpSpPr>
        <p:grpSpPr>
          <a:xfrm rot="0">
            <a:off x="5169477" y="-350693"/>
            <a:ext cx="7949045" cy="1937402"/>
            <a:chOff x="0" y="0"/>
            <a:chExt cx="10598727" cy="2583203"/>
          </a:xfrm>
        </p:grpSpPr>
        <p:sp>
          <p:nvSpPr>
            <p:cNvPr name="Freeform 7" id="7"/>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sp>
        <p:nvSpPr>
          <p:cNvPr name="TextBox 8" id="8"/>
          <p:cNvSpPr txBox="true"/>
          <p:nvPr/>
        </p:nvSpPr>
        <p:spPr>
          <a:xfrm rot="0">
            <a:off x="375275" y="1462875"/>
            <a:ext cx="11257500" cy="1068450"/>
          </a:xfrm>
          <a:prstGeom prst="rect">
            <a:avLst/>
          </a:prstGeom>
        </p:spPr>
        <p:txBody>
          <a:bodyPr anchor="t" rtlCol="false" tIns="0" lIns="0" bIns="0" rIns="0">
            <a:spAutoFit/>
          </a:bodyPr>
          <a:lstStyle/>
          <a:p>
            <a:pPr algn="l">
              <a:lnSpc>
                <a:spcPts val="4217"/>
              </a:lnSpc>
            </a:pPr>
            <a:r>
              <a:rPr lang="en-US" b="true" sz="3056">
                <a:solidFill>
                  <a:srgbClr val="000000"/>
                </a:solidFill>
                <a:latin typeface="Montserrat Bold"/>
                <a:ea typeface="Montserrat Bold"/>
                <a:cs typeface="Montserrat Bold"/>
                <a:sym typeface="Montserrat Bold"/>
              </a:rPr>
              <a:t>4.2 Établir le calendrier pour vos session de Cercle</a:t>
            </a:r>
          </a:p>
          <a:p>
            <a:pPr algn="l">
              <a:lnSpc>
                <a:spcPts val="5134"/>
              </a:lnSpc>
            </a:pPr>
            <a:r>
              <a:rPr lang="en-US" b="true" sz="3056">
                <a:solidFill>
                  <a:srgbClr val="000000"/>
                </a:solidFill>
                <a:latin typeface="Montserrat Bold"/>
                <a:ea typeface="Montserrat Bold"/>
                <a:cs typeface="Montserrat Bold"/>
                <a:sym typeface="Montserrat Bold"/>
              </a:rPr>
              <a:t>(5 minutes)</a:t>
            </a:r>
          </a:p>
        </p:txBody>
      </p:sp>
      <p:grpSp>
        <p:nvGrpSpPr>
          <p:cNvPr name="Group 9" id="9"/>
          <p:cNvGrpSpPr/>
          <p:nvPr/>
        </p:nvGrpSpPr>
        <p:grpSpPr>
          <a:xfrm rot="0">
            <a:off x="2798722" y="1982359"/>
            <a:ext cx="361446" cy="476673"/>
            <a:chOff x="0" y="0"/>
            <a:chExt cx="481928" cy="635564"/>
          </a:xfrm>
        </p:grpSpPr>
        <p:sp>
          <p:nvSpPr>
            <p:cNvPr name="Freeform 10" id="10"/>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6"/>
              <a:stretch>
                <a:fillRect l="0" t="0" r="7" b="-8"/>
              </a:stretch>
            </a:blipFill>
          </p:spPr>
        </p:sp>
      </p:grpSp>
      <p:graphicFrame>
        <p:nvGraphicFramePr>
          <p:cNvPr name="Table 11" id="11"/>
          <p:cNvGraphicFramePr>
            <a:graphicFrameLocks noGrp="true"/>
          </p:cNvGraphicFramePr>
          <p:nvPr/>
        </p:nvGraphicFramePr>
        <p:xfrm>
          <a:off x="375275" y="5744350"/>
          <a:ext cx="16383000" cy="4093198"/>
        </p:xfrm>
        <a:graphic>
          <a:graphicData uri="http://schemas.openxmlformats.org/drawingml/2006/table">
            <a:tbl>
              <a:tblPr/>
              <a:tblGrid>
                <a:gridCol w="16383000"/>
              </a:tblGrid>
              <a:tr h="4093198">
                <a:tc>
                  <a:txBody>
                    <a:bodyPr anchor="t" rtlCol="false"/>
                    <a:lstStyle/>
                    <a:p>
                      <a:pPr algn="l">
                        <a:lnSpc>
                          <a:spcPts val="3794"/>
                        </a:lnSpc>
                        <a:defRPr/>
                      </a:pPr>
                      <a:r>
                        <a:rPr lang="en-US" b="true" sz="2750">
                          <a:solidFill>
                            <a:srgbClr val="000000"/>
                          </a:solidFill>
                          <a:latin typeface="Montserrat Bold"/>
                          <a:ea typeface="Montserrat Bold"/>
                          <a:cs typeface="Montserrat Bold"/>
                          <a:sym typeface="Montserrat Bold"/>
                        </a:rPr>
                        <a:t>Instructions</a:t>
                      </a:r>
                      <a:r>
                        <a:rPr lang="en-US" sz="2750">
                          <a:solidFill>
                            <a:srgbClr val="000000"/>
                          </a:solidFill>
                          <a:latin typeface="Montserrat"/>
                          <a:ea typeface="Montserrat"/>
                          <a:cs typeface="Montserrat"/>
                          <a:sym typeface="Montserrat"/>
                        </a:rPr>
                        <a:t>: Confirmer que tous les membres du Cercle sont disponibles pour le bloc horaire indiqué dans le courriel envoyé par l'équipe du programme DEAPCM et travailler ensemble pour déterminer le meilleur moment pour tous les membres. </a:t>
                      </a:r>
                      <a:endParaRPr lang="en-US" sz="1100"/>
                    </a:p>
                    <a:p>
                      <a:pPr algn="l">
                        <a:lnSpc>
                          <a:spcPts val="1931"/>
                        </a:lnSpc>
                      </a:pPr>
                    </a:p>
                    <a:p>
                      <a:pPr algn="l">
                        <a:lnSpc>
                          <a:spcPts val="3794"/>
                        </a:lnSpc>
                      </a:pPr>
                      <a:r>
                        <a:rPr lang="en-US" sz="2750">
                          <a:solidFill>
                            <a:srgbClr val="000000"/>
                          </a:solidFill>
                          <a:latin typeface="Montserrat"/>
                          <a:ea typeface="Montserrat"/>
                          <a:cs typeface="Montserrat"/>
                          <a:sym typeface="Montserrat"/>
                        </a:rPr>
                        <a:t>Demandez à un membre du Cercle d'établir les cinq réunions de Cercle pendant les 90 minutes choisies (120 minutes pour la cinquième réunion de Cercle) et d'envoyer les invitations aux autres membres du Cercle figurant sur la liste </a:t>
                      </a:r>
                    </a:p>
                    <a:p>
                      <a:pPr algn="l">
                        <a:lnSpc>
                          <a:spcPts val="3794"/>
                        </a:lnSpc>
                      </a:pPr>
                      <a:r>
                        <a:rPr lang="en-US" sz="2750">
                          <a:solidFill>
                            <a:srgbClr val="000000"/>
                          </a:solidFill>
                          <a:latin typeface="Montserrat"/>
                          <a:ea typeface="Montserrat"/>
                          <a:cs typeface="Montserrat"/>
                          <a:sym typeface="Montserrat"/>
                        </a:rPr>
                        <a:t>(y compris ceux qui n'assistent pas à cette session).</a:t>
                      </a:r>
                    </a:p>
                  </a:txBody>
                  <a:tcPr marL="91425" marR="91425" marT="91425" marB="91425" anchor="ctr">
                    <a:lnL cmpd="sng" algn="ctr" cap="flat" w="19050">
                      <a:solidFill>
                        <a:srgbClr val="000000"/>
                      </a:solidFill>
                      <a:prstDash val="solid"/>
                      <a:round/>
                      <a:headEnd type="none" w="med" len="med"/>
                      <a:tailEnd type="none" w="med" len="med"/>
                    </a:lnL>
                    <a:lnR cmpd="sng" algn="ctr" cap="flat" w="19050">
                      <a:solidFill>
                        <a:srgbClr val="000000"/>
                      </a:solidFill>
                      <a:prstDash val="solid"/>
                      <a:round/>
                      <a:headEnd type="none" w="med" len="med"/>
                      <a:tailEnd type="none" w="med" len="med"/>
                    </a:lnR>
                    <a:lnT cmpd="sng" algn="ctr" cap="flat" w="19050">
                      <a:solidFill>
                        <a:srgbClr val="000000"/>
                      </a:solidFill>
                      <a:prstDash val="solid"/>
                      <a:round/>
                      <a:headEnd type="none" w="med" len="med"/>
                      <a:tailEnd type="none" w="med" len="med"/>
                    </a:lnT>
                    <a:lnB cmpd="sng" algn="ctr" cap="flat" w="19050">
                      <a:solidFill>
                        <a:srgbClr val="000000"/>
                      </a:solidFill>
                      <a:prstDash val="solid"/>
                      <a:round/>
                      <a:headEnd type="none" w="med" len="med"/>
                      <a:tailEnd type="none" w="med" len="med"/>
                    </a:lnB>
                  </a:tcPr>
                </a:tc>
              </a:tr>
            </a:tbl>
          </a:graphicData>
        </a:graphic>
      </p:graphicFrame>
      <p:sp>
        <p:nvSpPr>
          <p:cNvPr name="TextBox 12" id="12"/>
          <p:cNvSpPr txBox="true"/>
          <p:nvPr/>
        </p:nvSpPr>
        <p:spPr>
          <a:xfrm rot="0">
            <a:off x="375278" y="2959272"/>
            <a:ext cx="17537400" cy="2417925"/>
          </a:xfrm>
          <a:prstGeom prst="rect">
            <a:avLst/>
          </a:prstGeom>
        </p:spPr>
        <p:txBody>
          <a:bodyPr anchor="t" rtlCol="false" tIns="0" lIns="0" bIns="0" rIns="0">
            <a:spAutoFit/>
          </a:bodyPr>
          <a:lstStyle/>
          <a:p>
            <a:pPr algn="l">
              <a:lnSpc>
                <a:spcPts val="3794"/>
              </a:lnSpc>
            </a:pPr>
            <a:r>
              <a:rPr lang="en-US" sz="2750">
                <a:solidFill>
                  <a:srgbClr val="000000"/>
                </a:solidFill>
                <a:latin typeface="Montserrat"/>
                <a:ea typeface="Montserrat"/>
                <a:cs typeface="Montserrat"/>
                <a:sym typeface="Montserrat"/>
              </a:rPr>
              <a:t>Chaque Cercle a été formé sur la base de plusieurs facteurs, y compris le </a:t>
            </a:r>
          </a:p>
          <a:p>
            <a:pPr algn="l">
              <a:lnSpc>
                <a:spcPts val="3794"/>
              </a:lnSpc>
            </a:pPr>
            <a:r>
              <a:rPr lang="en-US" sz="2750">
                <a:solidFill>
                  <a:srgbClr val="000000"/>
                </a:solidFill>
                <a:latin typeface="Montserrat"/>
                <a:ea typeface="Montserrat"/>
                <a:cs typeface="Montserrat"/>
                <a:sym typeface="Montserrat"/>
              </a:rPr>
              <a:t>bloc horaire préféré indiqué par chaque membre sur nos formulaires </a:t>
            </a:r>
          </a:p>
          <a:p>
            <a:pPr algn="l">
              <a:lnSpc>
                <a:spcPts val="3794"/>
              </a:lnSpc>
            </a:pPr>
            <a:r>
              <a:rPr lang="en-US" sz="2750">
                <a:solidFill>
                  <a:srgbClr val="000000"/>
                </a:solidFill>
                <a:latin typeface="Montserrat"/>
                <a:ea typeface="Montserrat"/>
                <a:cs typeface="Montserrat"/>
                <a:sym typeface="Montserrat"/>
              </a:rPr>
              <a:t>d'inscription. C'est le moment de choisir une période de 90 minutes </a:t>
            </a:r>
          </a:p>
          <a:p>
            <a:pPr algn="l">
              <a:lnSpc>
                <a:spcPts val="3794"/>
              </a:lnSpc>
            </a:pPr>
            <a:r>
              <a:rPr lang="en-US" sz="2750">
                <a:solidFill>
                  <a:srgbClr val="000000"/>
                </a:solidFill>
                <a:latin typeface="Montserrat"/>
                <a:ea typeface="Montserrat"/>
                <a:cs typeface="Montserrat"/>
                <a:sym typeface="Montserrat"/>
              </a:rPr>
              <a:t>(120 minutes pour la cinquième réunion de Cercle) à l'intérieur de ce bloc </a:t>
            </a:r>
          </a:p>
          <a:p>
            <a:pPr algn="l">
              <a:lnSpc>
                <a:spcPts val="3794"/>
              </a:lnSpc>
            </a:pPr>
            <a:r>
              <a:rPr lang="en-US" sz="2750">
                <a:solidFill>
                  <a:srgbClr val="000000"/>
                </a:solidFill>
                <a:latin typeface="Montserrat"/>
                <a:ea typeface="Montserrat"/>
                <a:cs typeface="Montserrat"/>
                <a:sym typeface="Montserrat"/>
              </a:rPr>
              <a:t>horaire qui convient à ce groupe.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5046" t="0" r="-25046" b="0"/>
              </a:stretch>
            </a:blipFill>
          </p:spPr>
        </p:sp>
      </p:grpSp>
      <p:grpSp>
        <p:nvGrpSpPr>
          <p:cNvPr name="Group 6" id="6"/>
          <p:cNvGrpSpPr/>
          <p:nvPr/>
        </p:nvGrpSpPr>
        <p:grpSpPr>
          <a:xfrm rot="0">
            <a:off x="5169477" y="-350693"/>
            <a:ext cx="7949045" cy="1937402"/>
            <a:chOff x="0" y="0"/>
            <a:chExt cx="10598727" cy="2583203"/>
          </a:xfrm>
        </p:grpSpPr>
        <p:sp>
          <p:nvSpPr>
            <p:cNvPr name="Freeform 7" id="7"/>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5"/>
              <a:stretch>
                <a:fillRect l="0" t="-53599" r="0" b="-53600"/>
              </a:stretch>
            </a:blipFill>
          </p:spPr>
        </p:sp>
      </p:grpSp>
      <p:sp>
        <p:nvSpPr>
          <p:cNvPr name="TextBox 8" id="8"/>
          <p:cNvSpPr txBox="true"/>
          <p:nvPr/>
        </p:nvSpPr>
        <p:spPr>
          <a:xfrm rot="0">
            <a:off x="375274" y="1320000"/>
            <a:ext cx="13129200" cy="1025925"/>
          </a:xfrm>
          <a:prstGeom prst="rect">
            <a:avLst/>
          </a:prstGeom>
        </p:spPr>
        <p:txBody>
          <a:bodyPr anchor="t" rtlCol="false" tIns="0" lIns="0" bIns="0" rIns="0">
            <a:spAutoFit/>
          </a:bodyPr>
          <a:lstStyle/>
          <a:p>
            <a:pPr algn="l">
              <a:lnSpc>
                <a:spcPts val="4079"/>
              </a:lnSpc>
            </a:pPr>
            <a:r>
              <a:rPr lang="en-US" b="true" sz="2956">
                <a:solidFill>
                  <a:srgbClr val="000000"/>
                </a:solidFill>
                <a:latin typeface="Montserrat Bold"/>
                <a:ea typeface="Montserrat Bold"/>
                <a:cs typeface="Montserrat Bold"/>
                <a:sym typeface="Montserrat Bold"/>
              </a:rPr>
              <a:t>5. Synthèse : Prochaines étapes et quelques mots de conclusion</a:t>
            </a:r>
          </a:p>
          <a:p>
            <a:pPr algn="l">
              <a:lnSpc>
                <a:spcPts val="4966"/>
              </a:lnSpc>
            </a:pPr>
            <a:r>
              <a:rPr lang="en-US" b="true" sz="2956">
                <a:solidFill>
                  <a:srgbClr val="000000"/>
                </a:solidFill>
                <a:latin typeface="Montserrat Bold"/>
                <a:ea typeface="Montserrat Bold"/>
                <a:cs typeface="Montserrat Bold"/>
                <a:sym typeface="Montserrat Bold"/>
              </a:rPr>
              <a:t>(4 minutes)</a:t>
            </a:r>
          </a:p>
        </p:txBody>
      </p:sp>
      <p:grpSp>
        <p:nvGrpSpPr>
          <p:cNvPr name="Group 9" id="9"/>
          <p:cNvGrpSpPr/>
          <p:nvPr/>
        </p:nvGrpSpPr>
        <p:grpSpPr>
          <a:xfrm rot="0">
            <a:off x="2770147" y="1829959"/>
            <a:ext cx="361446" cy="476673"/>
            <a:chOff x="0" y="0"/>
            <a:chExt cx="481928" cy="635564"/>
          </a:xfrm>
        </p:grpSpPr>
        <p:sp>
          <p:nvSpPr>
            <p:cNvPr name="Freeform 10" id="10"/>
            <p:cNvSpPr/>
            <p:nvPr/>
          </p:nvSpPr>
          <p:spPr>
            <a:xfrm flipH="false" flipV="false" rot="0">
              <a:off x="0" y="0"/>
              <a:ext cx="481965" cy="635508"/>
            </a:xfrm>
            <a:custGeom>
              <a:avLst/>
              <a:gdLst/>
              <a:ahLst/>
              <a:cxnLst/>
              <a:rect r="r" b="b" t="t" l="l"/>
              <a:pathLst>
                <a:path h="635508" w="481965">
                  <a:moveTo>
                    <a:pt x="0" y="0"/>
                  </a:moveTo>
                  <a:lnTo>
                    <a:pt x="481965" y="0"/>
                  </a:lnTo>
                  <a:lnTo>
                    <a:pt x="481965" y="635508"/>
                  </a:lnTo>
                  <a:lnTo>
                    <a:pt x="0" y="635508"/>
                  </a:lnTo>
                  <a:lnTo>
                    <a:pt x="0" y="0"/>
                  </a:lnTo>
                  <a:close/>
                </a:path>
              </a:pathLst>
            </a:custGeom>
            <a:blipFill>
              <a:blip r:embed="rId6"/>
              <a:stretch>
                <a:fillRect l="0" t="0" r="7" b="-8"/>
              </a:stretch>
            </a:blipFill>
          </p:spPr>
        </p:sp>
      </p:grpSp>
      <p:sp>
        <p:nvSpPr>
          <p:cNvPr name="TextBox 11" id="11"/>
          <p:cNvSpPr txBox="true"/>
          <p:nvPr/>
        </p:nvSpPr>
        <p:spPr>
          <a:xfrm rot="0">
            <a:off x="375303" y="2613584"/>
            <a:ext cx="17537400" cy="6094476"/>
          </a:xfrm>
          <a:prstGeom prst="rect">
            <a:avLst/>
          </a:prstGeom>
        </p:spPr>
        <p:txBody>
          <a:bodyPr anchor="t" rtlCol="false" tIns="0" lIns="0" bIns="0" rIns="0">
            <a:spAutoFit/>
          </a:bodyPr>
          <a:lstStyle/>
          <a:p>
            <a:pPr algn="l">
              <a:lnSpc>
                <a:spcPts val="2967"/>
              </a:lnSpc>
            </a:pPr>
            <a:r>
              <a:rPr lang="en-US" sz="2150">
                <a:solidFill>
                  <a:srgbClr val="000000"/>
                </a:solidFill>
                <a:latin typeface="Montserrat"/>
                <a:ea typeface="Montserrat"/>
                <a:cs typeface="Montserrat"/>
                <a:sym typeface="Montserrat"/>
              </a:rPr>
              <a:t>Merci à tous pour votre participation active à cette séance de Rencontrez les membres de </a:t>
            </a:r>
          </a:p>
          <a:p>
            <a:pPr algn="l">
              <a:lnSpc>
                <a:spcPts val="2967"/>
              </a:lnSpc>
            </a:pPr>
            <a:r>
              <a:rPr lang="en-US" sz="2150">
                <a:solidFill>
                  <a:srgbClr val="000000"/>
                </a:solidFill>
                <a:latin typeface="Montserrat"/>
                <a:ea typeface="Montserrat"/>
                <a:cs typeface="Montserrat"/>
                <a:sym typeface="Montserrat"/>
              </a:rPr>
              <a:t>votre Cercle. Après avoir partagé certaines de nos identités et nos « raisons » de rejoindre le </a:t>
            </a:r>
          </a:p>
          <a:p>
            <a:pPr algn="l">
              <a:lnSpc>
                <a:spcPts val="2967"/>
              </a:lnSpc>
            </a:pPr>
            <a:r>
              <a:rPr lang="en-US" sz="2150">
                <a:solidFill>
                  <a:srgbClr val="000000"/>
                </a:solidFill>
                <a:latin typeface="Montserrat"/>
                <a:ea typeface="Montserrat"/>
                <a:cs typeface="Montserrat"/>
                <a:sym typeface="Montserrat"/>
              </a:rPr>
              <a:t>programme, nous espérons que nous nous sentons tous prêts à apprendre et à grandir alors </a:t>
            </a:r>
          </a:p>
          <a:p>
            <a:pPr algn="l">
              <a:lnSpc>
                <a:spcPts val="2967"/>
              </a:lnSpc>
            </a:pPr>
            <a:r>
              <a:rPr lang="en-US" sz="2150">
                <a:solidFill>
                  <a:srgbClr val="000000"/>
                </a:solidFill>
                <a:latin typeface="Montserrat"/>
                <a:ea typeface="Montserrat"/>
                <a:cs typeface="Montserrat"/>
                <a:sym typeface="Montserrat"/>
              </a:rPr>
              <a:t>que nous commençons notre parcours au sein de DEAPCM.</a:t>
            </a:r>
          </a:p>
          <a:p>
            <a:pPr algn="l">
              <a:lnSpc>
                <a:spcPts val="1241"/>
              </a:lnSpc>
            </a:pPr>
          </a:p>
          <a:p>
            <a:pPr algn="l" marL="464186" indent="-232093" lvl="1">
              <a:lnSpc>
                <a:spcPts val="2967"/>
              </a:lnSpc>
              <a:buFont typeface="Arial"/>
              <a:buChar char="•"/>
            </a:pPr>
            <a:r>
              <a:rPr lang="en-US" b="true" sz="2150">
                <a:solidFill>
                  <a:srgbClr val="000000"/>
                </a:solidFill>
                <a:latin typeface="Montserrat Bold"/>
                <a:ea typeface="Montserrat Bold"/>
                <a:cs typeface="Montserrat Bold"/>
                <a:sym typeface="Montserrat Bold"/>
              </a:rPr>
              <a:t>Launch :</a:t>
            </a:r>
            <a:r>
              <a:rPr lang="en-US" sz="2150">
                <a:solidFill>
                  <a:srgbClr val="000000"/>
                </a:solidFill>
                <a:latin typeface="Montserrat"/>
                <a:ea typeface="Montserrat"/>
                <a:cs typeface="Montserrat"/>
                <a:sym typeface="Montserrat"/>
              </a:rPr>
              <a:t> Le programme DEAPCM 2025 débutera officiellement avec le lancement du </a:t>
            </a:r>
          </a:p>
          <a:p>
            <a:pPr algn="l">
              <a:lnSpc>
                <a:spcPts val="2967"/>
              </a:lnSpc>
            </a:pPr>
            <a:r>
              <a:rPr lang="en-US" sz="2150">
                <a:solidFill>
                  <a:srgbClr val="000000"/>
                </a:solidFill>
                <a:latin typeface="Montserrat"/>
                <a:ea typeface="Montserrat"/>
                <a:cs typeface="Montserrat"/>
                <a:sym typeface="Montserrat"/>
              </a:rPr>
              <a:t>programme qui aura lieu le </a:t>
            </a:r>
            <a:r>
              <a:rPr lang="en-US" b="true" sz="2150">
                <a:solidFill>
                  <a:srgbClr val="000000"/>
                </a:solidFill>
                <a:latin typeface="Montserrat Bold"/>
                <a:ea typeface="Montserrat Bold"/>
                <a:cs typeface="Montserrat Bold"/>
                <a:sym typeface="Montserrat Bold"/>
              </a:rPr>
              <a:t>mardi 9 septembre à 13h</a:t>
            </a:r>
            <a:r>
              <a:rPr lang="en-US" sz="2150">
                <a:solidFill>
                  <a:srgbClr val="000000"/>
                </a:solidFill>
                <a:latin typeface="Montserrat"/>
                <a:ea typeface="Montserrat"/>
                <a:cs typeface="Montserrat"/>
                <a:sym typeface="Montserrat"/>
              </a:rPr>
              <a:t> </a:t>
            </a:r>
            <a:r>
              <a:rPr lang="en-US" sz="2150">
                <a:solidFill>
                  <a:srgbClr val="000000"/>
                </a:solidFill>
                <a:latin typeface="Montserrat"/>
                <a:ea typeface="Montserrat"/>
                <a:cs typeface="Montserrat"/>
                <a:sym typeface="Montserrat"/>
              </a:rPr>
              <a:t>! Consultez votre courrier électronique ou </a:t>
            </a:r>
          </a:p>
          <a:p>
            <a:pPr algn="l">
              <a:lnSpc>
                <a:spcPts val="2967"/>
              </a:lnSpc>
            </a:pPr>
            <a:r>
              <a:rPr lang="en-US" sz="2150">
                <a:solidFill>
                  <a:srgbClr val="000000"/>
                </a:solidFill>
                <a:latin typeface="Montserrat"/>
                <a:ea typeface="Montserrat"/>
                <a:cs typeface="Montserrat"/>
                <a:sym typeface="Montserrat"/>
              </a:rPr>
              <a:t>votre calendrier pour plus d'informations sur cette session.</a:t>
            </a:r>
          </a:p>
          <a:p>
            <a:pPr algn="l">
              <a:lnSpc>
                <a:spcPts val="1518"/>
              </a:lnSpc>
            </a:pPr>
          </a:p>
          <a:p>
            <a:pPr algn="l" marL="464186" indent="-232093" lvl="1">
              <a:lnSpc>
                <a:spcPts val="2967"/>
              </a:lnSpc>
              <a:buFont typeface="Arial"/>
              <a:buChar char="•"/>
            </a:pPr>
            <a:r>
              <a:rPr lang="en-US" b="true" sz="2150">
                <a:solidFill>
                  <a:srgbClr val="000000"/>
                </a:solidFill>
                <a:latin typeface="Montserrat Bold"/>
                <a:ea typeface="Montserrat Bold"/>
                <a:cs typeface="Montserrat Bold"/>
                <a:sym typeface="Montserrat Bold"/>
              </a:rPr>
              <a:t>Classe de maître :</a:t>
            </a:r>
            <a:r>
              <a:rPr lang="en-US" sz="2150">
                <a:solidFill>
                  <a:srgbClr val="000000"/>
                </a:solidFill>
                <a:latin typeface="Montserrat"/>
                <a:ea typeface="Montserrat"/>
                <a:cs typeface="Montserrat"/>
                <a:sym typeface="Montserrat"/>
              </a:rPr>
              <a:t> Notre première classe de maître a lieu le</a:t>
            </a:r>
            <a:r>
              <a:rPr lang="en-US" sz="2150">
                <a:solidFill>
                  <a:srgbClr val="000000"/>
                </a:solidFill>
                <a:latin typeface="Montserrat"/>
                <a:ea typeface="Montserrat"/>
                <a:cs typeface="Montserrat"/>
                <a:sym typeface="Montserrat"/>
              </a:rPr>
              <a:t> </a:t>
            </a:r>
            <a:r>
              <a:rPr lang="en-US" b="true" sz="2150">
                <a:solidFill>
                  <a:srgbClr val="000000"/>
                </a:solidFill>
                <a:latin typeface="Montserrat Bold"/>
                <a:ea typeface="Montserrat Bold"/>
                <a:cs typeface="Montserrat Bold"/>
                <a:sym typeface="Montserrat Bold"/>
              </a:rPr>
              <a:t>lundi 22 septembre 2025</a:t>
            </a:r>
            <a:r>
              <a:rPr lang="en-US" sz="2150">
                <a:solidFill>
                  <a:srgbClr val="000000"/>
                </a:solidFill>
                <a:latin typeface="Montserrat"/>
                <a:ea typeface="Montserrat"/>
                <a:cs typeface="Montserrat"/>
                <a:sym typeface="Montserrat"/>
              </a:rPr>
              <a:t>, </a:t>
            </a:r>
            <a:r>
              <a:rPr lang="en-US" sz="2150">
                <a:solidFill>
                  <a:srgbClr val="000000"/>
                </a:solidFill>
                <a:latin typeface="Montserrat"/>
                <a:ea typeface="Montserrat"/>
                <a:cs typeface="Montserrat"/>
                <a:sym typeface="Montserrat"/>
              </a:rPr>
              <a:t>à 13 h</a:t>
            </a:r>
            <a:r>
              <a:rPr lang="en-US" sz="2150">
                <a:solidFill>
                  <a:srgbClr val="000000"/>
                </a:solidFill>
                <a:latin typeface="Montserrat"/>
                <a:ea typeface="Montserrat"/>
                <a:cs typeface="Montserrat"/>
                <a:sym typeface="Montserrat"/>
              </a:rPr>
              <a:t>,</a:t>
            </a:r>
            <a:r>
              <a:rPr lang="en-US" sz="2150">
                <a:solidFill>
                  <a:srgbClr val="000000"/>
                </a:solidFill>
                <a:latin typeface="Montserrat"/>
                <a:ea typeface="Montserrat"/>
                <a:cs typeface="Montserrat"/>
                <a:sym typeface="Montserrat"/>
              </a:rPr>
              <a:t> </a:t>
            </a:r>
            <a:r>
              <a:rPr lang="en-US" sz="2150">
                <a:solidFill>
                  <a:srgbClr val="000000"/>
                </a:solidFill>
                <a:latin typeface="Montserrat"/>
                <a:ea typeface="Montserrat"/>
                <a:cs typeface="Montserrat"/>
                <a:sym typeface="Montserrat"/>
              </a:rPr>
              <a:t>heure</a:t>
            </a:r>
            <a:r>
              <a:rPr lang="en-US" sz="2150">
                <a:solidFill>
                  <a:srgbClr val="000000"/>
                </a:solidFill>
                <a:latin typeface="Montserrat"/>
                <a:ea typeface="Montserrat"/>
                <a:cs typeface="Montserrat"/>
                <a:sym typeface="Montserrat"/>
              </a:rPr>
              <a:t> </a:t>
            </a:r>
            <a:r>
              <a:rPr lang="en-US" sz="2150">
                <a:solidFill>
                  <a:srgbClr val="000000"/>
                </a:solidFill>
                <a:latin typeface="Montserrat"/>
                <a:ea typeface="Montserrat"/>
                <a:cs typeface="Montserrat"/>
                <a:sym typeface="Montserrat"/>
              </a:rPr>
              <a:t>de l'</a:t>
            </a:r>
            <a:r>
              <a:rPr lang="en-US" sz="2150">
                <a:solidFill>
                  <a:srgbClr val="000000"/>
                </a:solidFill>
                <a:latin typeface="Montserrat"/>
                <a:ea typeface="Montserrat"/>
                <a:cs typeface="Montserrat"/>
                <a:sym typeface="Montserrat"/>
              </a:rPr>
              <a:t>E</a:t>
            </a:r>
            <a:r>
              <a:rPr lang="en-US" sz="2150">
                <a:solidFill>
                  <a:srgbClr val="000000"/>
                </a:solidFill>
                <a:latin typeface="Montserrat"/>
                <a:ea typeface="Montserrat"/>
                <a:cs typeface="Montserrat"/>
                <a:sym typeface="Montserrat"/>
              </a:rPr>
              <a:t>st. Cette Masterclass de 90 minutes est une classe de maître pratique sur le leadership inclusif : La sécurité psychologique et l'appartenance comme avenir du travail. Les invitations aux 5 classes de maître vous ont été envoyées avant le début de cette cohorte DEAPCM. Veuillez consulter votre calendrier pour plus de détails.</a:t>
            </a:r>
          </a:p>
          <a:p>
            <a:pPr algn="l">
              <a:lnSpc>
                <a:spcPts val="1518"/>
              </a:lnSpc>
            </a:pPr>
          </a:p>
          <a:p>
            <a:pPr algn="l" marL="464186" indent="-232093" lvl="1">
              <a:lnSpc>
                <a:spcPts val="2967"/>
              </a:lnSpc>
              <a:buFont typeface="Arial"/>
              <a:buChar char="•"/>
            </a:pPr>
            <a:r>
              <a:rPr lang="en-US" b="true" sz="2150">
                <a:solidFill>
                  <a:srgbClr val="000000"/>
                </a:solidFill>
                <a:latin typeface="Montserrat Bold"/>
                <a:ea typeface="Montserrat Bold"/>
                <a:cs typeface="Montserrat Bold"/>
                <a:sym typeface="Montserrat Bold"/>
              </a:rPr>
              <a:t>Le prochain Cercle :</a:t>
            </a:r>
            <a:r>
              <a:rPr lang="en-US" sz="2150">
                <a:solidFill>
                  <a:srgbClr val="000000"/>
                </a:solidFill>
                <a:latin typeface="Montserrat"/>
                <a:ea typeface="Montserrat"/>
                <a:cs typeface="Montserrat"/>
                <a:sym typeface="Montserrat"/>
              </a:rPr>
              <a:t> La prochaine session du Cercle sera consacrée au leadership inclusif. Nous découvrirons les caractéristiques des leaders inclusifs et la manière dont nous pouvons appliquer ces connaissances sur le lieu de travail. Veuillez revoir le Guide de discussion n°1 et regarder le TedTalk de Simon Sinek, « </a:t>
            </a:r>
            <a:r>
              <a:rPr lang="en-US" sz="2150">
                <a:solidFill>
                  <a:srgbClr val="004AAD"/>
                </a:solidFill>
                <a:latin typeface="Montserrat"/>
                <a:ea typeface="Montserrat"/>
                <a:cs typeface="Montserrat"/>
                <a:sym typeface="Montserrat"/>
                <a:hlinkClick r:id="rId7" tooltip="https://www.ted.com/talks/simon_sinek_why_good_leaders_make_you_feel_safe?language=en"/>
              </a:rPr>
              <a:t>Why Good Leaders Make You Feel Safe</a:t>
            </a:r>
            <a:r>
              <a:rPr lang="en-US" sz="2150">
                <a:solidFill>
                  <a:srgbClr val="000000"/>
                </a:solidFill>
                <a:latin typeface="Montserrat"/>
                <a:ea typeface="Montserrat"/>
                <a:cs typeface="Montserrat"/>
                <a:sym typeface="Montserrat"/>
              </a:rPr>
              <a:t> » (sou-titres français disponible) avant la deuxième séance du cercle.</a:t>
            </a:r>
          </a:p>
        </p:txBody>
      </p:sp>
      <p:sp>
        <p:nvSpPr>
          <p:cNvPr name="TextBox 12" id="12"/>
          <p:cNvSpPr txBox="true"/>
          <p:nvPr/>
        </p:nvSpPr>
        <p:spPr>
          <a:xfrm rot="0">
            <a:off x="3090675" y="8965235"/>
            <a:ext cx="12106650" cy="777240"/>
          </a:xfrm>
          <a:prstGeom prst="rect">
            <a:avLst/>
          </a:prstGeom>
        </p:spPr>
        <p:txBody>
          <a:bodyPr anchor="t" rtlCol="false" tIns="0" lIns="0" bIns="0" rIns="0">
            <a:spAutoFit/>
          </a:bodyPr>
          <a:lstStyle/>
          <a:p>
            <a:pPr algn="ctr">
              <a:lnSpc>
                <a:spcPts val="3104"/>
              </a:lnSpc>
            </a:pPr>
            <a:r>
              <a:rPr lang="en-US" b="true" sz="2250">
                <a:solidFill>
                  <a:srgbClr val="000000"/>
                </a:solidFill>
                <a:latin typeface="Montserrat Bold"/>
                <a:ea typeface="Montserrat Bold"/>
                <a:cs typeface="Montserrat Bold"/>
                <a:sym typeface="Montserrat Bold"/>
              </a:rPr>
              <a:t>Merci à tous ! Portez-vous bien, prenez soin de vous et rendez-vous au lancement du programme le mardi 9 septembre, de 13h00 à 14h30.</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091998" y="881482"/>
            <a:ext cx="15533700" cy="1446600"/>
          </a:xfrm>
          <a:prstGeom prst="rect">
            <a:avLst/>
          </a:prstGeom>
        </p:spPr>
        <p:txBody>
          <a:bodyPr anchor="t" rtlCol="false" tIns="0" lIns="0" bIns="0" rIns="0">
            <a:spAutoFit/>
          </a:bodyPr>
          <a:lstStyle/>
          <a:p>
            <a:pPr algn="l">
              <a:lnSpc>
                <a:spcPts val="5638"/>
              </a:lnSpc>
            </a:pPr>
            <a:r>
              <a:rPr lang="en-US" b="true" sz="4699">
                <a:solidFill>
                  <a:srgbClr val="000000"/>
                </a:solidFill>
                <a:latin typeface="Montserrat Bold"/>
                <a:ea typeface="Montserrat Bold"/>
                <a:cs typeface="Montserrat Bold"/>
                <a:sym typeface="Montserrat Bold"/>
              </a:rPr>
              <a:t>Liste de tâches à faire : </a:t>
            </a:r>
          </a:p>
          <a:p>
            <a:pPr algn="l">
              <a:lnSpc>
                <a:spcPts val="5638"/>
              </a:lnSpc>
            </a:pPr>
            <a:r>
              <a:rPr lang="en-US" b="true" sz="4699">
                <a:solidFill>
                  <a:srgbClr val="000000"/>
                </a:solidFill>
                <a:latin typeface="Montserrat Bold"/>
                <a:ea typeface="Montserrat Bold"/>
                <a:cs typeface="Montserrat Bold"/>
                <a:sym typeface="Montserrat Bold"/>
              </a:rPr>
              <a:t>Une coup d’œil sur la première réunion de Cercle</a:t>
            </a:r>
          </a:p>
        </p:txBody>
      </p:sp>
      <p:sp>
        <p:nvSpPr>
          <p:cNvPr name="Freeform 3" id="3"/>
          <p:cNvSpPr/>
          <p:nvPr/>
        </p:nvSpPr>
        <p:spPr>
          <a:xfrm flipH="false" flipV="false" rot="0">
            <a:off x="1433481" y="2954592"/>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33481" y="4788852"/>
            <a:ext cx="480700" cy="723717"/>
          </a:xfrm>
          <a:custGeom>
            <a:avLst/>
            <a:gdLst/>
            <a:ahLst/>
            <a:cxnLst/>
            <a:rect r="r" b="b" t="t" l="l"/>
            <a:pathLst>
              <a:path h="723717" w="480700">
                <a:moveTo>
                  <a:pt x="0" y="0"/>
                </a:moveTo>
                <a:lnTo>
                  <a:pt x="480700" y="0"/>
                </a:lnTo>
                <a:lnTo>
                  <a:pt x="480700" y="723717"/>
                </a:lnTo>
                <a:lnTo>
                  <a:pt x="0" y="7237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433481" y="6626179"/>
            <a:ext cx="480700" cy="723717"/>
          </a:xfrm>
          <a:custGeom>
            <a:avLst/>
            <a:gdLst/>
            <a:ahLst/>
            <a:cxnLst/>
            <a:rect r="r" b="b" t="t" l="l"/>
            <a:pathLst>
              <a:path h="723717" w="480700">
                <a:moveTo>
                  <a:pt x="0" y="0"/>
                </a:moveTo>
                <a:lnTo>
                  <a:pt x="480700" y="0"/>
                </a:lnTo>
                <a:lnTo>
                  <a:pt x="480700" y="723717"/>
                </a:lnTo>
                <a:lnTo>
                  <a:pt x="0" y="7237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2301203" y="3148410"/>
            <a:ext cx="6794100" cy="1262507"/>
          </a:xfrm>
          <a:prstGeom prst="rect">
            <a:avLst/>
          </a:prstGeom>
        </p:spPr>
        <p:txBody>
          <a:bodyPr anchor="t" rtlCol="false" tIns="0" lIns="0" bIns="0" rIns="0">
            <a:spAutoFit/>
          </a:bodyPr>
          <a:lstStyle/>
          <a:p>
            <a:pPr algn="l">
              <a:lnSpc>
                <a:spcPts val="3387"/>
              </a:lnSpc>
            </a:pPr>
            <a:r>
              <a:rPr lang="en-US" sz="2420">
                <a:solidFill>
                  <a:srgbClr val="000000"/>
                </a:solidFill>
                <a:latin typeface="Montserrat"/>
                <a:ea typeface="Montserrat"/>
                <a:cs typeface="Montserrat"/>
                <a:sym typeface="Montserrat"/>
              </a:rPr>
              <a:t>Consultez la page Wiki du </a:t>
            </a:r>
            <a:r>
              <a:rPr lang="en-US" sz="2420" u="sng">
                <a:solidFill>
                  <a:srgbClr val="0000FF"/>
                </a:solidFill>
                <a:latin typeface="Montserrat"/>
                <a:ea typeface="Montserrat"/>
                <a:cs typeface="Montserrat"/>
                <a:sym typeface="Montserrat"/>
                <a:hlinkClick r:id="rId7" tooltip="https://wiki.gccollab.ca/L%27aper%C3%A7u_du_programme_DEAPCM_Cohorte_4"/>
              </a:rPr>
              <a:t>Aperçu du programme DEAPCM</a:t>
            </a:r>
            <a:r>
              <a:rPr lang="en-US" sz="2420">
                <a:solidFill>
                  <a:srgbClr val="000000"/>
                </a:solidFill>
                <a:latin typeface="Montserrat"/>
                <a:ea typeface="Montserrat"/>
                <a:cs typeface="Montserrat"/>
                <a:sym typeface="Montserrat"/>
              </a:rPr>
              <a:t> pour tous les liens de la liste de tâches</a:t>
            </a:r>
          </a:p>
        </p:txBody>
      </p:sp>
      <p:sp>
        <p:nvSpPr>
          <p:cNvPr name="TextBox 7" id="7"/>
          <p:cNvSpPr txBox="true"/>
          <p:nvPr/>
        </p:nvSpPr>
        <p:spPr>
          <a:xfrm rot="0">
            <a:off x="2301203" y="4982672"/>
            <a:ext cx="6474600" cy="1262507"/>
          </a:xfrm>
          <a:prstGeom prst="rect">
            <a:avLst/>
          </a:prstGeom>
        </p:spPr>
        <p:txBody>
          <a:bodyPr anchor="t" rtlCol="false" tIns="0" lIns="0" bIns="0" rIns="0">
            <a:spAutoFit/>
          </a:bodyPr>
          <a:lstStyle/>
          <a:p>
            <a:pPr algn="l">
              <a:lnSpc>
                <a:spcPts val="3387"/>
              </a:lnSpc>
            </a:pPr>
            <a:r>
              <a:rPr lang="en-US" sz="2420">
                <a:solidFill>
                  <a:srgbClr val="000000"/>
                </a:solidFill>
                <a:latin typeface="Montserrat"/>
                <a:ea typeface="Montserrat"/>
                <a:cs typeface="Montserrat"/>
                <a:sym typeface="Montserrat"/>
              </a:rPr>
              <a:t>Remplir la liste des membres du Cercle (sur le fichier PDF du Guide de discussion)</a:t>
            </a:r>
          </a:p>
        </p:txBody>
      </p:sp>
      <p:sp>
        <p:nvSpPr>
          <p:cNvPr name="TextBox 8" id="8"/>
          <p:cNvSpPr txBox="true"/>
          <p:nvPr/>
        </p:nvSpPr>
        <p:spPr>
          <a:xfrm rot="0">
            <a:off x="2301203" y="6819999"/>
            <a:ext cx="6474600" cy="815340"/>
          </a:xfrm>
          <a:prstGeom prst="rect">
            <a:avLst/>
          </a:prstGeom>
        </p:spPr>
        <p:txBody>
          <a:bodyPr anchor="t" rtlCol="false" tIns="0" lIns="0" bIns="0" rIns="0">
            <a:spAutoFit/>
          </a:bodyPr>
          <a:lstStyle/>
          <a:p>
            <a:pPr algn="l">
              <a:lnSpc>
                <a:spcPts val="3359"/>
              </a:lnSpc>
            </a:pPr>
            <a:r>
              <a:rPr lang="en-US" sz="2400">
                <a:solidFill>
                  <a:srgbClr val="000000"/>
                </a:solidFill>
                <a:latin typeface="Montserrat"/>
                <a:ea typeface="Montserrat"/>
                <a:cs typeface="Montserrat"/>
                <a:sym typeface="Montserrat"/>
              </a:rPr>
              <a:t>Réviser le premier Guide de discussion sur le Leadership inclusif</a:t>
            </a:r>
          </a:p>
        </p:txBody>
      </p:sp>
      <p:sp>
        <p:nvSpPr>
          <p:cNvPr name="TextBox 9" id="9"/>
          <p:cNvSpPr txBox="true"/>
          <p:nvPr/>
        </p:nvSpPr>
        <p:spPr>
          <a:xfrm rot="0">
            <a:off x="10352848" y="4567174"/>
            <a:ext cx="6474600" cy="405257"/>
          </a:xfrm>
          <a:prstGeom prst="rect">
            <a:avLst/>
          </a:prstGeom>
        </p:spPr>
        <p:txBody>
          <a:bodyPr anchor="t" rtlCol="false" tIns="0" lIns="0" bIns="0" rIns="0">
            <a:spAutoFit/>
          </a:bodyPr>
          <a:lstStyle/>
          <a:p>
            <a:pPr algn="l">
              <a:lnSpc>
                <a:spcPts val="3387"/>
              </a:lnSpc>
            </a:pPr>
            <a:r>
              <a:rPr lang="en-US" sz="2420">
                <a:solidFill>
                  <a:srgbClr val="000000"/>
                </a:solidFill>
                <a:latin typeface="Montserrat"/>
                <a:ea typeface="Montserrat"/>
                <a:cs typeface="Montserrat"/>
                <a:sym typeface="Montserrat"/>
              </a:rPr>
              <a:t>Assister au Salon DEAPCM (facultatif)</a:t>
            </a:r>
          </a:p>
        </p:txBody>
      </p:sp>
      <p:sp>
        <p:nvSpPr>
          <p:cNvPr name="TextBox 10" id="10"/>
          <p:cNvSpPr txBox="true"/>
          <p:nvPr/>
        </p:nvSpPr>
        <p:spPr>
          <a:xfrm rot="0">
            <a:off x="10352848" y="5904401"/>
            <a:ext cx="6474600" cy="833882"/>
          </a:xfrm>
          <a:prstGeom prst="rect">
            <a:avLst/>
          </a:prstGeom>
        </p:spPr>
        <p:txBody>
          <a:bodyPr anchor="t" rtlCol="false" tIns="0" lIns="0" bIns="0" rIns="0">
            <a:spAutoFit/>
          </a:bodyPr>
          <a:lstStyle/>
          <a:p>
            <a:pPr algn="l">
              <a:lnSpc>
                <a:spcPts val="3387"/>
              </a:lnSpc>
            </a:pPr>
            <a:r>
              <a:rPr lang="en-US" sz="2420">
                <a:solidFill>
                  <a:srgbClr val="000000"/>
                </a:solidFill>
                <a:latin typeface="Montserrat"/>
                <a:ea typeface="Montserrat"/>
                <a:cs typeface="Montserrat"/>
                <a:sym typeface="Montserrat"/>
              </a:rPr>
              <a:t>Rejoignez le </a:t>
            </a:r>
            <a:r>
              <a:rPr lang="en-US" sz="2420" u="sng">
                <a:solidFill>
                  <a:srgbClr val="0000FF"/>
                </a:solidFill>
                <a:latin typeface="Montserrat"/>
                <a:ea typeface="Montserrat"/>
                <a:cs typeface="Montserrat"/>
                <a:sym typeface="Montserrat"/>
                <a:hlinkClick r:id="rId8" tooltip="https://www.linkedin.com/groups/12904569/"/>
              </a:rPr>
              <a:t>groupe LinkedIn de DEAPCM</a:t>
            </a:r>
          </a:p>
        </p:txBody>
      </p:sp>
      <p:sp>
        <p:nvSpPr>
          <p:cNvPr name="TextBox 11" id="11"/>
          <p:cNvSpPr txBox="true"/>
          <p:nvPr/>
        </p:nvSpPr>
        <p:spPr>
          <a:xfrm rot="0">
            <a:off x="10352848" y="3148410"/>
            <a:ext cx="6474600" cy="833882"/>
          </a:xfrm>
          <a:prstGeom prst="rect">
            <a:avLst/>
          </a:prstGeom>
        </p:spPr>
        <p:txBody>
          <a:bodyPr anchor="t" rtlCol="false" tIns="0" lIns="0" bIns="0" rIns="0">
            <a:spAutoFit/>
          </a:bodyPr>
          <a:lstStyle/>
          <a:p>
            <a:pPr algn="l">
              <a:lnSpc>
                <a:spcPts val="3387"/>
              </a:lnSpc>
            </a:pPr>
            <a:r>
              <a:rPr lang="en-US" sz="2420">
                <a:solidFill>
                  <a:srgbClr val="000000"/>
                </a:solidFill>
                <a:latin typeface="Montserrat"/>
                <a:ea typeface="Montserrat"/>
                <a:cs typeface="Montserrat"/>
                <a:sym typeface="Montserrat"/>
              </a:rPr>
              <a:t>Assistez à la Classe de maître le 22 septembre à 13 h 00 heure de l'Est</a:t>
            </a:r>
          </a:p>
        </p:txBody>
      </p:sp>
      <p:sp>
        <p:nvSpPr>
          <p:cNvPr name="Freeform 12" id="12"/>
          <p:cNvSpPr/>
          <p:nvPr/>
        </p:nvSpPr>
        <p:spPr>
          <a:xfrm flipH="false" flipV="false" rot="0">
            <a:off x="9618499" y="2954592"/>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9618499" y="4333785"/>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9618499" y="5712978"/>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5" id="15"/>
          <p:cNvGrpSpPr>
            <a:grpSpLocks noChangeAspect="true"/>
          </p:cNvGrpSpPr>
          <p:nvPr/>
        </p:nvGrpSpPr>
        <p:grpSpPr>
          <a:xfrm rot="0">
            <a:off x="293000" y="841788"/>
            <a:ext cx="1830401" cy="1525966"/>
            <a:chOff x="0" y="0"/>
            <a:chExt cx="2440535" cy="2034621"/>
          </a:xfrm>
        </p:grpSpPr>
        <p:sp>
          <p:nvSpPr>
            <p:cNvPr name="Freeform 16" id="16"/>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9"/>
              <a:stretch>
                <a:fillRect l="0" t="0" r="0" b="2"/>
              </a:stretch>
            </a:blipFill>
          </p:spPr>
        </p:sp>
      </p:grpSp>
      <p:grpSp>
        <p:nvGrpSpPr>
          <p:cNvPr name="Group 17" id="17"/>
          <p:cNvGrpSpPr>
            <a:grpSpLocks noChangeAspect="true"/>
          </p:cNvGrpSpPr>
          <p:nvPr/>
        </p:nvGrpSpPr>
        <p:grpSpPr>
          <a:xfrm rot="0">
            <a:off x="12295075" y="7416525"/>
            <a:ext cx="6069125" cy="2913175"/>
            <a:chOff x="0" y="0"/>
            <a:chExt cx="8092167" cy="3884233"/>
          </a:xfrm>
        </p:grpSpPr>
        <p:sp>
          <p:nvSpPr>
            <p:cNvPr name="Freeform 18" id="18"/>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10"/>
              <a:stretch>
                <a:fillRect l="0" t="0" r="0" b="1"/>
              </a:stretch>
            </a:blipFill>
          </p:spPr>
        </p:sp>
      </p:grpSp>
      <p:sp>
        <p:nvSpPr>
          <p:cNvPr name="TextBox 19" id="19"/>
          <p:cNvSpPr txBox="true"/>
          <p:nvPr/>
        </p:nvSpPr>
        <p:spPr>
          <a:xfrm rot="0">
            <a:off x="10352848" y="7282131"/>
            <a:ext cx="6906452" cy="833882"/>
          </a:xfrm>
          <a:prstGeom prst="rect">
            <a:avLst/>
          </a:prstGeom>
        </p:spPr>
        <p:txBody>
          <a:bodyPr anchor="t" rtlCol="false" tIns="0" lIns="0" bIns="0" rIns="0">
            <a:spAutoFit/>
          </a:bodyPr>
          <a:lstStyle/>
          <a:p>
            <a:pPr algn="l">
              <a:lnSpc>
                <a:spcPts val="3387"/>
              </a:lnSpc>
            </a:pPr>
            <a:r>
              <a:rPr lang="en-US" sz="2420">
                <a:solidFill>
                  <a:srgbClr val="000000"/>
                </a:solidFill>
                <a:latin typeface="Montserrat"/>
                <a:ea typeface="Montserrat"/>
                <a:cs typeface="Montserrat"/>
                <a:sym typeface="Montserrat"/>
              </a:rPr>
              <a:t>C</a:t>
            </a:r>
            <a:r>
              <a:rPr lang="en-US" sz="2420">
                <a:solidFill>
                  <a:srgbClr val="000000"/>
                </a:solidFill>
                <a:latin typeface="Montserrat"/>
                <a:ea typeface="Montserrat"/>
                <a:cs typeface="Montserrat"/>
                <a:sym typeface="Montserrat"/>
              </a:rPr>
              <a:t>onsultez la </a:t>
            </a:r>
            <a:r>
              <a:rPr lang="en-US" sz="2420" u="sng">
                <a:solidFill>
                  <a:srgbClr val="0000FF"/>
                </a:solidFill>
                <a:latin typeface="Montserrat"/>
                <a:ea typeface="Montserrat"/>
                <a:cs typeface="Montserrat"/>
                <a:sym typeface="Montserrat"/>
                <a:hlinkClick r:id="rId11" tooltip="https://wiki.gccollab.ca/Biblioth%C3%A8que_d%27apprentissage"/>
              </a:rPr>
              <a:t>bibliothèque d'apprentissage</a:t>
            </a:r>
            <a:r>
              <a:rPr lang="en-US" sz="2420" u="none">
                <a:solidFill>
                  <a:srgbClr val="000000"/>
                </a:solidFill>
                <a:latin typeface="Montserrat"/>
                <a:ea typeface="Montserrat"/>
                <a:cs typeface="Montserrat"/>
                <a:sym typeface="Montserrat"/>
              </a:rPr>
              <a:t> d</a:t>
            </a:r>
            <a:r>
              <a:rPr lang="en-US" sz="2420">
                <a:solidFill>
                  <a:srgbClr val="000000"/>
                </a:solidFill>
                <a:latin typeface="Montserrat"/>
                <a:ea typeface="Montserrat"/>
                <a:cs typeface="Montserrat"/>
                <a:sym typeface="Montserrat"/>
              </a:rPr>
              <a:t>u</a:t>
            </a:r>
            <a:r>
              <a:rPr lang="en-US" sz="2420" u="none">
                <a:solidFill>
                  <a:srgbClr val="000000"/>
                </a:solidFill>
                <a:latin typeface="Montserrat"/>
                <a:ea typeface="Montserrat"/>
                <a:cs typeface="Montserrat"/>
                <a:sym typeface="Montserrat"/>
              </a:rPr>
              <a:t> DEAPCM</a:t>
            </a:r>
          </a:p>
        </p:txBody>
      </p:sp>
      <p:sp>
        <p:nvSpPr>
          <p:cNvPr name="Freeform 20" id="20"/>
          <p:cNvSpPr/>
          <p:nvPr/>
        </p:nvSpPr>
        <p:spPr>
          <a:xfrm flipH="false" flipV="false" rot="0">
            <a:off x="9618499" y="7090708"/>
            <a:ext cx="480697" cy="723713"/>
          </a:xfrm>
          <a:custGeom>
            <a:avLst/>
            <a:gdLst/>
            <a:ahLst/>
            <a:cxnLst/>
            <a:rect r="r" b="b" t="t" l="l"/>
            <a:pathLst>
              <a:path h="723713" w="480697">
                <a:moveTo>
                  <a:pt x="0" y="0"/>
                </a:moveTo>
                <a:lnTo>
                  <a:pt x="480697" y="0"/>
                </a:lnTo>
                <a:lnTo>
                  <a:pt x="480697" y="723713"/>
                </a:lnTo>
                <a:lnTo>
                  <a:pt x="0" y="723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123398" y="1096194"/>
            <a:ext cx="13329000" cy="880113"/>
          </a:xfrm>
          <a:prstGeom prst="rect">
            <a:avLst/>
          </a:prstGeom>
        </p:spPr>
        <p:txBody>
          <a:bodyPr anchor="t" rtlCol="false" tIns="0" lIns="0" bIns="0" rIns="0">
            <a:spAutoFit/>
          </a:bodyPr>
          <a:lstStyle/>
          <a:p>
            <a:pPr algn="l">
              <a:lnSpc>
                <a:spcPts val="7318"/>
              </a:lnSpc>
            </a:pPr>
            <a:r>
              <a:rPr lang="en-US" b="true" sz="4999">
                <a:solidFill>
                  <a:srgbClr val="000000"/>
                </a:solidFill>
                <a:latin typeface="Montserrat Bold"/>
                <a:ea typeface="Montserrat Bold"/>
                <a:cs typeface="Montserrat Bold"/>
                <a:sym typeface="Montserrat Bold"/>
              </a:rPr>
              <a:t>Liens importants</a:t>
            </a:r>
          </a:p>
        </p:txBody>
      </p:sp>
      <p:grpSp>
        <p:nvGrpSpPr>
          <p:cNvPr name="Group 5" id="5"/>
          <p:cNvGrpSpPr/>
          <p:nvPr/>
        </p:nvGrpSpPr>
        <p:grpSpPr>
          <a:xfrm rot="0">
            <a:off x="13617314" y="225196"/>
            <a:ext cx="3966574" cy="3966558"/>
            <a:chOff x="0" y="0"/>
            <a:chExt cx="6011333" cy="6011309"/>
          </a:xfrm>
        </p:grpSpPr>
        <p:sp>
          <p:nvSpPr>
            <p:cNvPr name="Freeform 6" id="6"/>
            <p:cNvSpPr/>
            <p:nvPr/>
          </p:nvSpPr>
          <p:spPr>
            <a:xfrm flipH="false" flipV="false" rot="0">
              <a:off x="0" y="0"/>
              <a:ext cx="6011291" cy="6011291"/>
            </a:xfrm>
            <a:custGeom>
              <a:avLst/>
              <a:gdLst/>
              <a:ahLst/>
              <a:cxnLst/>
              <a:rect r="r" b="b" t="t" l="l"/>
              <a:pathLst>
                <a:path h="6011291" w="6011291">
                  <a:moveTo>
                    <a:pt x="6011291" y="3005709"/>
                  </a:moveTo>
                  <a:cubicBezTo>
                    <a:pt x="6011291" y="4665599"/>
                    <a:pt x="4665599" y="6011291"/>
                    <a:pt x="3005582" y="6011291"/>
                  </a:cubicBezTo>
                  <a:cubicBezTo>
                    <a:pt x="1345565" y="6011291"/>
                    <a:pt x="0" y="4665599"/>
                    <a:pt x="0" y="3005709"/>
                  </a:cubicBezTo>
                  <a:cubicBezTo>
                    <a:pt x="0" y="1345819"/>
                    <a:pt x="1345692" y="0"/>
                    <a:pt x="3005709" y="0"/>
                  </a:cubicBezTo>
                  <a:cubicBezTo>
                    <a:pt x="4665726" y="0"/>
                    <a:pt x="6011291" y="1345692"/>
                    <a:pt x="6011291" y="3005709"/>
                  </a:cubicBezTo>
                  <a:close/>
                </a:path>
              </a:pathLst>
            </a:custGeom>
            <a:blipFill>
              <a:blip r:embed="rId4"/>
              <a:stretch>
                <a:fillRect l="0" t="0" r="0" b="0"/>
              </a:stretch>
            </a:blipFill>
          </p:spPr>
        </p:sp>
      </p:grpSp>
      <p:grpSp>
        <p:nvGrpSpPr>
          <p:cNvPr name="Group 7" id="7"/>
          <p:cNvGrpSpPr/>
          <p:nvPr/>
        </p:nvGrpSpPr>
        <p:grpSpPr>
          <a:xfrm rot="0">
            <a:off x="293000" y="841788"/>
            <a:ext cx="1830401" cy="1525966"/>
            <a:chOff x="0" y="0"/>
            <a:chExt cx="2440535" cy="2034621"/>
          </a:xfrm>
        </p:grpSpPr>
        <p:sp>
          <p:nvSpPr>
            <p:cNvPr name="Freeform 8" id="8"/>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5"/>
              <a:stretch>
                <a:fillRect l="0" t="0" r="0" b="2"/>
              </a:stretch>
            </a:blipFill>
          </p:spPr>
        </p:sp>
      </p:grpSp>
      <p:pic>
        <p:nvPicPr>
          <p:cNvPr name="Picture 9" id="9"/>
          <p:cNvPicPr>
            <a:picLocks noChangeAspect="true"/>
          </p:cNvPicPr>
          <p:nvPr/>
        </p:nvPicPr>
        <p:blipFill>
          <a:blip r:embed="rId6"/>
          <a:stretch>
            <a:fillRect/>
          </a:stretch>
        </p:blipFill>
        <p:spPr>
          <a:xfrm rot="0">
            <a:off x="1600908" y="3962560"/>
            <a:ext cx="3779045" cy="3779045"/>
          </a:xfrm>
          <a:prstGeom prst="rect">
            <a:avLst/>
          </a:prstGeom>
        </p:spPr>
      </p:pic>
      <p:sp>
        <p:nvSpPr>
          <p:cNvPr name="TextBox 10" id="10"/>
          <p:cNvSpPr txBox="true"/>
          <p:nvPr/>
        </p:nvSpPr>
        <p:spPr>
          <a:xfrm rot="0">
            <a:off x="1472264" y="7607748"/>
            <a:ext cx="4036333" cy="1253490"/>
          </a:xfrm>
          <a:prstGeom prst="rect">
            <a:avLst/>
          </a:prstGeom>
        </p:spPr>
        <p:txBody>
          <a:bodyPr anchor="t" rtlCol="false" tIns="0" lIns="0" bIns="0" rIns="0">
            <a:spAutoFit/>
          </a:bodyPr>
          <a:lstStyle/>
          <a:p>
            <a:pPr algn="ctr">
              <a:lnSpc>
                <a:spcPts val="3359"/>
              </a:lnSpc>
            </a:pPr>
            <a:r>
              <a:rPr lang="en-US" sz="2400">
                <a:solidFill>
                  <a:srgbClr val="000000"/>
                </a:solidFill>
                <a:latin typeface="Arimo"/>
                <a:ea typeface="Arimo"/>
                <a:cs typeface="Arimo"/>
                <a:sym typeface="Arimo"/>
              </a:rPr>
              <a:t>Contactez-nous s</a:t>
            </a:r>
            <a:r>
              <a:rPr lang="en-US" sz="2400" u="none">
                <a:solidFill>
                  <a:srgbClr val="000000"/>
                </a:solidFill>
                <a:latin typeface="Arimo"/>
                <a:ea typeface="Arimo"/>
                <a:cs typeface="Arimo"/>
                <a:sym typeface="Arimo"/>
              </a:rPr>
              <a:t>ur </a:t>
            </a:r>
            <a:r>
              <a:rPr lang="en-US" sz="2400">
                <a:solidFill>
                  <a:srgbClr val="000000"/>
                </a:solidFill>
                <a:latin typeface="Arimo"/>
                <a:ea typeface="Arimo"/>
                <a:cs typeface="Arimo"/>
                <a:sym typeface="Arimo"/>
              </a:rPr>
              <a:t>le </a:t>
            </a:r>
            <a:r>
              <a:rPr lang="en-US" sz="2400" u="sng">
                <a:solidFill>
                  <a:srgbClr val="004AAD"/>
                </a:solidFill>
                <a:latin typeface="Arimo"/>
                <a:ea typeface="Arimo"/>
                <a:cs typeface="Arimo"/>
                <a:sym typeface="Arimo"/>
                <a:hlinkClick r:id="rId7" tooltip="https://forms.office.com/r/VuHtwkFKL8"/>
              </a:rPr>
              <a:t>formulaire d’aide</a:t>
            </a:r>
            <a:r>
              <a:rPr lang="en-US" sz="2400">
                <a:solidFill>
                  <a:srgbClr val="000000"/>
                </a:solidFill>
                <a:latin typeface="Arimo"/>
                <a:ea typeface="Arimo"/>
                <a:cs typeface="Arimo"/>
                <a:sym typeface="Arimo"/>
              </a:rPr>
              <a:t> du DEAPCM</a:t>
            </a:r>
          </a:p>
        </p:txBody>
      </p:sp>
      <p:pic>
        <p:nvPicPr>
          <p:cNvPr name="Picture 11" id="11"/>
          <p:cNvPicPr>
            <a:picLocks noChangeAspect="true"/>
          </p:cNvPicPr>
          <p:nvPr/>
        </p:nvPicPr>
        <p:blipFill>
          <a:blip r:embed="rId8"/>
          <a:stretch>
            <a:fillRect/>
          </a:stretch>
        </p:blipFill>
        <p:spPr>
          <a:xfrm rot="0">
            <a:off x="7272856" y="3967449"/>
            <a:ext cx="3720370" cy="3720370"/>
          </a:xfrm>
          <a:prstGeom prst="rect">
            <a:avLst/>
          </a:prstGeom>
        </p:spPr>
      </p:pic>
      <p:sp>
        <p:nvSpPr>
          <p:cNvPr name="TextBox 12" id="12"/>
          <p:cNvSpPr txBox="true"/>
          <p:nvPr/>
        </p:nvSpPr>
        <p:spPr>
          <a:xfrm rot="0">
            <a:off x="6989013" y="7607748"/>
            <a:ext cx="4309973" cy="834390"/>
          </a:xfrm>
          <a:prstGeom prst="rect">
            <a:avLst/>
          </a:prstGeom>
        </p:spPr>
        <p:txBody>
          <a:bodyPr anchor="t" rtlCol="false" tIns="0" lIns="0" bIns="0" rIns="0">
            <a:spAutoFit/>
          </a:bodyPr>
          <a:lstStyle/>
          <a:p>
            <a:pPr algn="ctr">
              <a:lnSpc>
                <a:spcPts val="3359"/>
              </a:lnSpc>
            </a:pPr>
            <a:r>
              <a:rPr lang="en-US" sz="2400">
                <a:solidFill>
                  <a:srgbClr val="000000"/>
                </a:solidFill>
                <a:latin typeface="Arimo"/>
                <a:ea typeface="Arimo"/>
                <a:cs typeface="Arimo"/>
                <a:sym typeface="Arimo"/>
              </a:rPr>
              <a:t>Visitez la </a:t>
            </a:r>
            <a:r>
              <a:rPr lang="en-US" sz="2400" u="sng">
                <a:solidFill>
                  <a:srgbClr val="004AAD"/>
                </a:solidFill>
                <a:latin typeface="Arimo"/>
                <a:ea typeface="Arimo"/>
                <a:cs typeface="Arimo"/>
                <a:sym typeface="Arimo"/>
                <a:hlinkClick r:id="rId9" tooltip="https://wiki.gccollab.ca/Biblioth%C3%A8que_d%27apprentissage"/>
              </a:rPr>
              <a:t>bibliothèque d'apprentissage</a:t>
            </a:r>
            <a:r>
              <a:rPr lang="en-US" sz="2400" u="none">
                <a:solidFill>
                  <a:srgbClr val="000000"/>
                </a:solidFill>
                <a:latin typeface="Arimo"/>
                <a:ea typeface="Arimo"/>
                <a:cs typeface="Arimo"/>
                <a:sym typeface="Arimo"/>
              </a:rPr>
              <a:t> </a:t>
            </a:r>
            <a:r>
              <a:rPr lang="en-US" sz="2400">
                <a:solidFill>
                  <a:srgbClr val="000000"/>
                </a:solidFill>
                <a:latin typeface="Arimo"/>
                <a:ea typeface="Arimo"/>
                <a:cs typeface="Arimo"/>
                <a:sym typeface="Arimo"/>
              </a:rPr>
              <a:t>du DEAPCM</a:t>
            </a:r>
          </a:p>
        </p:txBody>
      </p:sp>
      <p:pic>
        <p:nvPicPr>
          <p:cNvPr name="Picture 13" id="13"/>
          <p:cNvPicPr>
            <a:picLocks noChangeAspect="true"/>
          </p:cNvPicPr>
          <p:nvPr/>
        </p:nvPicPr>
        <p:blipFill>
          <a:blip r:embed="rId10"/>
          <a:stretch>
            <a:fillRect/>
          </a:stretch>
        </p:blipFill>
        <p:spPr>
          <a:xfrm rot="0">
            <a:off x="12882875" y="3962560"/>
            <a:ext cx="3779045" cy="3779045"/>
          </a:xfrm>
          <a:prstGeom prst="rect">
            <a:avLst/>
          </a:prstGeom>
        </p:spPr>
      </p:pic>
      <p:sp>
        <p:nvSpPr>
          <p:cNvPr name="TextBox 14" id="14"/>
          <p:cNvSpPr txBox="true"/>
          <p:nvPr/>
        </p:nvSpPr>
        <p:spPr>
          <a:xfrm rot="0">
            <a:off x="12640033" y="7607748"/>
            <a:ext cx="4264730" cy="834390"/>
          </a:xfrm>
          <a:prstGeom prst="rect">
            <a:avLst/>
          </a:prstGeom>
        </p:spPr>
        <p:txBody>
          <a:bodyPr anchor="t" rtlCol="false" tIns="0" lIns="0" bIns="0" rIns="0">
            <a:spAutoFit/>
          </a:bodyPr>
          <a:lstStyle/>
          <a:p>
            <a:pPr algn="ctr">
              <a:lnSpc>
                <a:spcPts val="3359"/>
              </a:lnSpc>
            </a:pPr>
            <a:r>
              <a:rPr lang="en-US" sz="2400">
                <a:solidFill>
                  <a:srgbClr val="000000"/>
                </a:solidFill>
                <a:latin typeface="Arimo"/>
                <a:ea typeface="Arimo"/>
                <a:cs typeface="Arimo"/>
                <a:sym typeface="Arimo"/>
              </a:rPr>
              <a:t>Rejoignez le </a:t>
            </a:r>
            <a:r>
              <a:rPr lang="en-US" sz="2400" u="sng">
                <a:solidFill>
                  <a:srgbClr val="004AAD"/>
                </a:solidFill>
                <a:latin typeface="Arimo"/>
                <a:ea typeface="Arimo"/>
                <a:cs typeface="Arimo"/>
                <a:sym typeface="Arimo"/>
                <a:hlinkClick r:id="rId11" tooltip="https://www.linkedin.com/groups/12904569/"/>
              </a:rPr>
              <a:t>groupe LinkedIn</a:t>
            </a:r>
            <a:r>
              <a:rPr lang="en-US" sz="2400" u="none">
                <a:solidFill>
                  <a:srgbClr val="000000"/>
                </a:solidFill>
                <a:latin typeface="Arimo"/>
                <a:ea typeface="Arimo"/>
                <a:cs typeface="Arimo"/>
                <a:sym typeface="Arimo"/>
              </a:rPr>
              <a:t> </a:t>
            </a:r>
            <a:r>
              <a:rPr lang="en-US" sz="2400">
                <a:solidFill>
                  <a:srgbClr val="000000"/>
                </a:solidFill>
                <a:latin typeface="Arimo"/>
                <a:ea typeface="Arimo"/>
                <a:cs typeface="Arimo"/>
                <a:sym typeface="Arimo"/>
              </a:rPr>
              <a:t>d</a:t>
            </a:r>
            <a:r>
              <a:rPr lang="en-US" sz="2400" u="none">
                <a:solidFill>
                  <a:srgbClr val="000000"/>
                </a:solidFill>
                <a:latin typeface="Arimo"/>
                <a:ea typeface="Arimo"/>
                <a:cs typeface="Arimo"/>
                <a:sym typeface="Arimo"/>
              </a:rPr>
              <a:t>u</a:t>
            </a:r>
            <a:r>
              <a:rPr lang="en-US" sz="2400">
                <a:solidFill>
                  <a:srgbClr val="000000"/>
                </a:solidFill>
                <a:latin typeface="Arimo"/>
                <a:ea typeface="Arimo"/>
                <a:cs typeface="Arimo"/>
                <a:sym typeface="Arimo"/>
              </a:rPr>
              <a:t> DEAPCM</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123398" y="1096194"/>
            <a:ext cx="13329000" cy="893325"/>
          </a:xfrm>
          <a:prstGeom prst="rect">
            <a:avLst/>
          </a:prstGeom>
        </p:spPr>
        <p:txBody>
          <a:bodyPr anchor="t" rtlCol="false" tIns="0" lIns="0" bIns="0" rIns="0">
            <a:spAutoFit/>
          </a:bodyPr>
          <a:lstStyle/>
          <a:p>
            <a:pPr algn="l">
              <a:lnSpc>
                <a:spcPts val="7318"/>
              </a:lnSpc>
            </a:pPr>
            <a:r>
              <a:rPr lang="en-US" b="true" sz="4999">
                <a:solidFill>
                  <a:srgbClr val="000000"/>
                </a:solidFill>
                <a:latin typeface="Montserrat Bold"/>
                <a:ea typeface="Montserrat Bold"/>
                <a:cs typeface="Montserrat Bold"/>
                <a:sym typeface="Montserrat Bold"/>
              </a:rPr>
              <a:t>Soutien</a:t>
            </a:r>
          </a:p>
        </p:txBody>
      </p:sp>
      <p:grpSp>
        <p:nvGrpSpPr>
          <p:cNvPr name="Group 5" id="5"/>
          <p:cNvGrpSpPr/>
          <p:nvPr/>
        </p:nvGrpSpPr>
        <p:grpSpPr>
          <a:xfrm rot="0">
            <a:off x="13504456" y="694865"/>
            <a:ext cx="4508500" cy="4508482"/>
            <a:chOff x="0" y="0"/>
            <a:chExt cx="6011333" cy="6011309"/>
          </a:xfrm>
        </p:grpSpPr>
        <p:sp>
          <p:nvSpPr>
            <p:cNvPr name="Freeform 6" id="6"/>
            <p:cNvSpPr/>
            <p:nvPr/>
          </p:nvSpPr>
          <p:spPr>
            <a:xfrm flipH="false" flipV="false" rot="0">
              <a:off x="0" y="0"/>
              <a:ext cx="6011291" cy="6011291"/>
            </a:xfrm>
            <a:custGeom>
              <a:avLst/>
              <a:gdLst/>
              <a:ahLst/>
              <a:cxnLst/>
              <a:rect r="r" b="b" t="t" l="l"/>
              <a:pathLst>
                <a:path h="6011291" w="6011291">
                  <a:moveTo>
                    <a:pt x="6011291" y="3005709"/>
                  </a:moveTo>
                  <a:cubicBezTo>
                    <a:pt x="6011291" y="4665599"/>
                    <a:pt x="4665599" y="6011291"/>
                    <a:pt x="3005582" y="6011291"/>
                  </a:cubicBezTo>
                  <a:cubicBezTo>
                    <a:pt x="1345565" y="6011291"/>
                    <a:pt x="0" y="4665599"/>
                    <a:pt x="0" y="3005709"/>
                  </a:cubicBezTo>
                  <a:cubicBezTo>
                    <a:pt x="0" y="1345819"/>
                    <a:pt x="1345692" y="0"/>
                    <a:pt x="3005709" y="0"/>
                  </a:cubicBezTo>
                  <a:cubicBezTo>
                    <a:pt x="4665726" y="0"/>
                    <a:pt x="6011291" y="1345692"/>
                    <a:pt x="6011291" y="3005709"/>
                  </a:cubicBezTo>
                  <a:close/>
                </a:path>
              </a:pathLst>
            </a:custGeom>
            <a:blipFill>
              <a:blip r:embed="rId4"/>
              <a:stretch>
                <a:fillRect l="-26586" t="0" r="-26587" b="0"/>
              </a:stretch>
            </a:blipFill>
          </p:spPr>
        </p:sp>
      </p:grpSp>
      <p:sp>
        <p:nvSpPr>
          <p:cNvPr name="TextBox 7" id="7"/>
          <p:cNvSpPr txBox="true"/>
          <p:nvPr/>
        </p:nvSpPr>
        <p:spPr>
          <a:xfrm rot="0">
            <a:off x="483118" y="2543334"/>
            <a:ext cx="17537400" cy="6708975"/>
          </a:xfrm>
          <a:prstGeom prst="rect">
            <a:avLst/>
          </a:prstGeom>
        </p:spPr>
        <p:txBody>
          <a:bodyPr anchor="t" rtlCol="false" tIns="0" lIns="0" bIns="0" rIns="0">
            <a:spAutoFit/>
          </a:bodyPr>
          <a:lstStyle/>
          <a:p>
            <a:pPr algn="l">
              <a:lnSpc>
                <a:spcPts val="2760"/>
              </a:lnSpc>
            </a:pPr>
            <a:r>
              <a:rPr lang="en-US" b="true" sz="2000">
                <a:solidFill>
                  <a:srgbClr val="000000"/>
                </a:solidFill>
                <a:latin typeface="Montserrat Bold"/>
                <a:ea typeface="Montserrat Bold"/>
                <a:cs typeface="Montserrat Bold"/>
                <a:sym typeface="Montserrat Bold"/>
              </a:rPr>
              <a:t>Programme d'aide aux employés (PAE)</a:t>
            </a:r>
          </a:p>
          <a:p>
            <a:pPr algn="l">
              <a:lnSpc>
                <a:spcPts val="2760"/>
              </a:lnSpc>
            </a:pPr>
            <a:r>
              <a:rPr lang="en-US" sz="2000">
                <a:solidFill>
                  <a:srgbClr val="000000"/>
                </a:solidFill>
                <a:latin typeface="Montserrat"/>
                <a:ea typeface="Montserrat"/>
                <a:cs typeface="Montserrat"/>
                <a:sym typeface="Montserrat"/>
              </a:rPr>
              <a:t>Le PAE offre des conseils gratuits à court terme pour des problèmes personnels ou professionnels, </a:t>
            </a:r>
          </a:p>
          <a:p>
            <a:pPr algn="l">
              <a:lnSpc>
                <a:spcPts val="2760"/>
              </a:lnSpc>
            </a:pPr>
            <a:r>
              <a:rPr lang="en-US" sz="2000">
                <a:solidFill>
                  <a:srgbClr val="000000"/>
                </a:solidFill>
                <a:latin typeface="Montserrat"/>
                <a:ea typeface="Montserrat"/>
                <a:cs typeface="Montserrat"/>
                <a:sym typeface="Montserrat"/>
              </a:rPr>
              <a:t>ainsi que des conseils en cas de crise.</a:t>
            </a:r>
          </a:p>
          <a:p>
            <a:pPr algn="l">
              <a:lnSpc>
                <a:spcPts val="2760"/>
              </a:lnSpc>
            </a:pPr>
            <a:r>
              <a:rPr lang="en-US" sz="2000">
                <a:solidFill>
                  <a:srgbClr val="000000"/>
                </a:solidFill>
                <a:latin typeface="Montserrat"/>
                <a:ea typeface="Montserrat"/>
                <a:cs typeface="Montserrat"/>
                <a:sym typeface="Montserrat"/>
              </a:rPr>
              <a:t>Sans frais : 1-800-268-7708 </a:t>
            </a:r>
          </a:p>
          <a:p>
            <a:pPr algn="l">
              <a:lnSpc>
                <a:spcPts val="2760"/>
              </a:lnSpc>
            </a:pPr>
            <a:r>
              <a:rPr lang="en-US" sz="2000">
                <a:solidFill>
                  <a:srgbClr val="000000"/>
                </a:solidFill>
                <a:latin typeface="Montserrat"/>
                <a:ea typeface="Montserrat"/>
                <a:cs typeface="Montserrat"/>
                <a:sym typeface="Montserrat"/>
              </a:rPr>
              <a:t>TTY (pour les personnes malentendantes) : 1-800-567-5803 </a:t>
            </a:r>
          </a:p>
          <a:p>
            <a:pPr algn="l">
              <a:lnSpc>
                <a:spcPts val="2760"/>
              </a:lnSpc>
            </a:pPr>
            <a:r>
              <a:rPr lang="en-US" sz="2000" u="sng">
                <a:solidFill>
                  <a:srgbClr val="0000FF"/>
                </a:solidFill>
                <a:latin typeface="Montserrat"/>
                <a:ea typeface="Montserrat"/>
                <a:cs typeface="Montserrat"/>
                <a:sym typeface="Montserrat"/>
                <a:hlinkClick r:id="rId5" tooltip="https://www.canada.ca/fr/gouvernement/fonctionpublique/mieux-etre-inclusion-diversite-fonction-publique/programme-aide-employes.html"/>
              </a:rPr>
              <a:t>https://www.canada.ca/fr/gouvernement/fonctionpublique/mieux-etre-inclusion-diversite-fonction-</a:t>
            </a:r>
          </a:p>
          <a:p>
            <a:pPr algn="l">
              <a:lnSpc>
                <a:spcPts val="2760"/>
              </a:lnSpc>
            </a:pPr>
            <a:r>
              <a:rPr lang="en-US" sz="2000" u="sng">
                <a:solidFill>
                  <a:srgbClr val="0000FF"/>
                </a:solidFill>
                <a:latin typeface="Montserrat"/>
                <a:ea typeface="Montserrat"/>
                <a:cs typeface="Montserrat"/>
                <a:sym typeface="Montserrat"/>
                <a:hlinkClick r:id="rId6" tooltip="https://www.canada.ca/fr/gouvernement/fonctionpublique/mieux-etre-inclusion-diversite-fonction-publique/programme-aide-employes.html"/>
              </a:rPr>
              <a:t>publique/programme-aide-employes.html</a:t>
            </a:r>
          </a:p>
          <a:p>
            <a:pPr algn="l">
              <a:lnSpc>
                <a:spcPts val="1931"/>
              </a:lnSpc>
            </a:pPr>
          </a:p>
          <a:p>
            <a:pPr algn="l">
              <a:lnSpc>
                <a:spcPts val="2760"/>
              </a:lnSpc>
            </a:pPr>
            <a:r>
              <a:rPr lang="en-US" b="true" sz="2000">
                <a:solidFill>
                  <a:srgbClr val="000000"/>
                </a:solidFill>
                <a:latin typeface="Montserrat Bold"/>
                <a:ea typeface="Montserrat Bold"/>
                <a:cs typeface="Montserrat Bold"/>
                <a:sym typeface="Montserrat Bold"/>
              </a:rPr>
              <a:t>Ligne d'écoute Espoir pour le mieux-être</a:t>
            </a:r>
          </a:p>
          <a:p>
            <a:pPr algn="l">
              <a:lnSpc>
                <a:spcPts val="2760"/>
              </a:lnSpc>
            </a:pPr>
            <a:r>
              <a:rPr lang="en-US" sz="2000">
                <a:solidFill>
                  <a:srgbClr val="000000"/>
                </a:solidFill>
                <a:latin typeface="Montserrat"/>
                <a:ea typeface="Montserrat"/>
                <a:cs typeface="Montserrat"/>
                <a:sym typeface="Montserrat"/>
              </a:rPr>
              <a:t>Accès 24 heures sur 24 et 7 jours sur 7 à des conseillers autochtones.</a:t>
            </a:r>
          </a:p>
          <a:p>
            <a:pPr algn="l">
              <a:lnSpc>
                <a:spcPts val="2760"/>
              </a:lnSpc>
            </a:pPr>
            <a:r>
              <a:rPr lang="en-US" sz="2000">
                <a:solidFill>
                  <a:srgbClr val="000000"/>
                </a:solidFill>
                <a:latin typeface="Montserrat"/>
                <a:ea typeface="Montserrat"/>
                <a:cs typeface="Montserrat"/>
                <a:sym typeface="Montserrat"/>
              </a:rPr>
              <a:t>Disponible en français et en anglais et, sur demande, en ojibway, en cri et en inuktituk.</a:t>
            </a:r>
          </a:p>
          <a:p>
            <a:pPr algn="l">
              <a:lnSpc>
                <a:spcPts val="2760"/>
              </a:lnSpc>
            </a:pPr>
            <a:r>
              <a:rPr lang="en-US" sz="2000">
                <a:solidFill>
                  <a:srgbClr val="000000"/>
                </a:solidFill>
                <a:latin typeface="Montserrat"/>
                <a:ea typeface="Montserrat"/>
                <a:cs typeface="Montserrat"/>
                <a:sym typeface="Montserrat"/>
              </a:rPr>
              <a:t>1-855-242-3310 </a:t>
            </a:r>
          </a:p>
          <a:p>
            <a:pPr algn="l">
              <a:lnSpc>
                <a:spcPts val="2760"/>
              </a:lnSpc>
            </a:pPr>
            <a:r>
              <a:rPr lang="en-US" sz="2000">
                <a:solidFill>
                  <a:srgbClr val="000000"/>
                </a:solidFill>
                <a:latin typeface="Montserrat"/>
                <a:ea typeface="Montserrat"/>
                <a:cs typeface="Montserrat"/>
                <a:sym typeface="Montserrat"/>
              </a:rPr>
              <a:t>Ligne de chat via : </a:t>
            </a:r>
            <a:r>
              <a:rPr lang="en-US" sz="2000" u="sng">
                <a:solidFill>
                  <a:srgbClr val="0000FF"/>
                </a:solidFill>
                <a:latin typeface="Montserrat"/>
                <a:ea typeface="Montserrat"/>
                <a:cs typeface="Montserrat"/>
                <a:sym typeface="Montserrat"/>
                <a:hlinkClick r:id="rId7" tooltip="https://www.espoirpourlemieuxetre.ca/"/>
              </a:rPr>
              <a:t>https://www.espoirpourlemieuxetre.ca/</a:t>
            </a:r>
            <a:r>
              <a:rPr lang="en-US" sz="2000">
                <a:solidFill>
                  <a:srgbClr val="0000FF"/>
                </a:solidFill>
                <a:latin typeface="Montserrat"/>
                <a:ea typeface="Montserrat"/>
                <a:cs typeface="Montserrat"/>
                <a:sym typeface="Montserrat"/>
              </a:rPr>
              <a:t> </a:t>
            </a:r>
          </a:p>
          <a:p>
            <a:pPr algn="l">
              <a:lnSpc>
                <a:spcPts val="1931"/>
              </a:lnSpc>
            </a:pPr>
          </a:p>
          <a:p>
            <a:pPr algn="l">
              <a:lnSpc>
                <a:spcPts val="2760"/>
              </a:lnSpc>
            </a:pPr>
            <a:r>
              <a:rPr lang="en-US" b="true" sz="2000">
                <a:solidFill>
                  <a:srgbClr val="000000"/>
                </a:solidFill>
                <a:latin typeface="Montserrat Bold"/>
                <a:ea typeface="Montserrat Bold"/>
                <a:cs typeface="Montserrat Bold"/>
                <a:sym typeface="Montserrat Bold"/>
              </a:rPr>
              <a:t>Services d'assistance aux membres et aux familles (Forces armées canadiennes)</a:t>
            </a:r>
          </a:p>
          <a:p>
            <a:pPr algn="l">
              <a:lnSpc>
                <a:spcPts val="2760"/>
              </a:lnSpc>
            </a:pPr>
            <a:r>
              <a:rPr lang="en-US" sz="2000">
                <a:solidFill>
                  <a:srgbClr val="000000"/>
                </a:solidFill>
                <a:latin typeface="Montserrat"/>
                <a:ea typeface="Montserrat"/>
                <a:cs typeface="Montserrat"/>
                <a:sym typeface="Montserrat"/>
              </a:rPr>
              <a:t>Le service d'assistance aux membres et aux familles est un service de conseil bilingue par téléphone et en personne, disponible 24 heures sur 24 et 7 jours sur 7. Ce service est volontaire, confidentiel et disponible pour les membres des Forces armées canadiennes (FAC) et leurs familles qui ont des préoccupations personnelles qui affectent leur bien-être et/ou leur performance au travail.</a:t>
            </a:r>
          </a:p>
          <a:p>
            <a:pPr algn="l">
              <a:lnSpc>
                <a:spcPts val="2760"/>
              </a:lnSpc>
            </a:pPr>
            <a:r>
              <a:rPr lang="en-US" sz="2000" u="sng">
                <a:solidFill>
                  <a:srgbClr val="0000FF"/>
                </a:solidFill>
                <a:latin typeface="Montserrat"/>
                <a:ea typeface="Montserrat"/>
                <a:cs typeface="Montserrat"/>
                <a:sym typeface="Montserrat"/>
                <a:hlinkClick r:id="rId8" tooltip="https://www.canada.ca/fr/ministere-defense-nationale/services/avantages-militaires/sante-soutien/services-aide-militaires-famille.html"/>
              </a:rPr>
              <a:t>https://www.canada.ca/fr/ministere-defense-nationale/services/avantages-militaires/sante-soutien/services-aide-militaires-famille.html</a:t>
            </a:r>
          </a:p>
        </p:txBody>
      </p:sp>
      <p:grpSp>
        <p:nvGrpSpPr>
          <p:cNvPr name="Group 8" id="8"/>
          <p:cNvGrpSpPr>
            <a:grpSpLocks noChangeAspect="true"/>
          </p:cNvGrpSpPr>
          <p:nvPr/>
        </p:nvGrpSpPr>
        <p:grpSpPr>
          <a:xfrm rot="0">
            <a:off x="293000" y="841788"/>
            <a:ext cx="1830401" cy="1525966"/>
            <a:chOff x="0" y="0"/>
            <a:chExt cx="2440535" cy="2034621"/>
          </a:xfrm>
        </p:grpSpPr>
        <p:sp>
          <p:nvSpPr>
            <p:cNvPr name="Freeform 9" id="9"/>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9"/>
              <a:stretch>
                <a:fillRect l="0" t="0" r="0" b="2"/>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123398" y="1096194"/>
            <a:ext cx="13329000" cy="893325"/>
          </a:xfrm>
          <a:prstGeom prst="rect">
            <a:avLst/>
          </a:prstGeom>
        </p:spPr>
        <p:txBody>
          <a:bodyPr anchor="t" rtlCol="false" tIns="0" lIns="0" bIns="0" rIns="0">
            <a:spAutoFit/>
          </a:bodyPr>
          <a:lstStyle/>
          <a:p>
            <a:pPr algn="l">
              <a:lnSpc>
                <a:spcPts val="7318"/>
              </a:lnSpc>
            </a:pPr>
            <a:r>
              <a:rPr lang="en-US" b="true" sz="4999">
                <a:solidFill>
                  <a:srgbClr val="000000"/>
                </a:solidFill>
                <a:latin typeface="Montserrat Bold"/>
                <a:ea typeface="Montserrat Bold"/>
                <a:cs typeface="Montserrat Bold"/>
                <a:sym typeface="Montserrat Bold"/>
              </a:rPr>
              <a:t>Soutien</a:t>
            </a:r>
          </a:p>
        </p:txBody>
      </p:sp>
      <p:grpSp>
        <p:nvGrpSpPr>
          <p:cNvPr name="Group 3" id="3"/>
          <p:cNvGrpSpPr/>
          <p:nvPr/>
        </p:nvGrpSpPr>
        <p:grpSpPr>
          <a:xfrm rot="0">
            <a:off x="13504456" y="694865"/>
            <a:ext cx="4508500" cy="4508482"/>
            <a:chOff x="0" y="0"/>
            <a:chExt cx="6011333" cy="6011309"/>
          </a:xfrm>
        </p:grpSpPr>
        <p:sp>
          <p:nvSpPr>
            <p:cNvPr name="Freeform 4" id="4"/>
            <p:cNvSpPr/>
            <p:nvPr/>
          </p:nvSpPr>
          <p:spPr>
            <a:xfrm flipH="false" flipV="false" rot="0">
              <a:off x="0" y="0"/>
              <a:ext cx="6011291" cy="6011291"/>
            </a:xfrm>
            <a:custGeom>
              <a:avLst/>
              <a:gdLst/>
              <a:ahLst/>
              <a:cxnLst/>
              <a:rect r="r" b="b" t="t" l="l"/>
              <a:pathLst>
                <a:path h="6011291" w="6011291">
                  <a:moveTo>
                    <a:pt x="6011291" y="3005709"/>
                  </a:moveTo>
                  <a:cubicBezTo>
                    <a:pt x="6011291" y="4665599"/>
                    <a:pt x="4665599" y="6011291"/>
                    <a:pt x="3005582" y="6011291"/>
                  </a:cubicBezTo>
                  <a:cubicBezTo>
                    <a:pt x="1345565" y="6011291"/>
                    <a:pt x="0" y="4665599"/>
                    <a:pt x="0" y="3005709"/>
                  </a:cubicBezTo>
                  <a:cubicBezTo>
                    <a:pt x="0" y="1345819"/>
                    <a:pt x="1345692" y="0"/>
                    <a:pt x="3005709" y="0"/>
                  </a:cubicBezTo>
                  <a:cubicBezTo>
                    <a:pt x="4665726" y="0"/>
                    <a:pt x="6011291" y="1345692"/>
                    <a:pt x="6011291" y="3005709"/>
                  </a:cubicBezTo>
                  <a:close/>
                </a:path>
              </a:pathLst>
            </a:custGeom>
            <a:blipFill>
              <a:blip r:embed="rId3"/>
              <a:stretch>
                <a:fillRect l="-37873" t="0" r="-37874" b="0"/>
              </a:stretch>
            </a:blipFill>
          </p:spPr>
        </p:sp>
      </p:grpSp>
      <p:sp>
        <p:nvSpPr>
          <p:cNvPr name="TextBox 5" id="5"/>
          <p:cNvSpPr txBox="true"/>
          <p:nvPr/>
        </p:nvSpPr>
        <p:spPr>
          <a:xfrm rot="0">
            <a:off x="475543" y="2745247"/>
            <a:ext cx="17537400" cy="6354975"/>
          </a:xfrm>
          <a:prstGeom prst="rect">
            <a:avLst/>
          </a:prstGeom>
        </p:spPr>
        <p:txBody>
          <a:bodyPr anchor="t" rtlCol="false" tIns="0" lIns="0" bIns="0" rIns="0">
            <a:spAutoFit/>
          </a:bodyPr>
          <a:lstStyle/>
          <a:p>
            <a:pPr algn="l">
              <a:lnSpc>
                <a:spcPts val="2760"/>
              </a:lnSpc>
            </a:pPr>
            <a:r>
              <a:rPr lang="en-US" b="true" sz="2000">
                <a:solidFill>
                  <a:srgbClr val="000000"/>
                </a:solidFill>
                <a:latin typeface="Montserrat Bold"/>
                <a:ea typeface="Montserrat Bold"/>
                <a:cs typeface="Montserrat Bold"/>
                <a:sym typeface="Montserrat Bold"/>
              </a:rPr>
              <a:t>Centre de soutien et de ressources sur l'inconduite sexuelle (Défense nationale)</a:t>
            </a:r>
          </a:p>
          <a:p>
            <a:pPr algn="l">
              <a:lnSpc>
                <a:spcPts val="2760"/>
              </a:lnSpc>
            </a:pPr>
            <a:r>
              <a:rPr lang="en-US" sz="2000">
                <a:solidFill>
                  <a:srgbClr val="000000"/>
                </a:solidFill>
                <a:latin typeface="Montserrat"/>
                <a:ea typeface="Montserrat"/>
                <a:cs typeface="Montserrat"/>
                <a:sym typeface="Montserrat"/>
              </a:rPr>
              <a:t>Le Centre de ressources et de soutien en matière d'inconduite sexuelle (SMSRC) a été créé par le </a:t>
            </a:r>
          </a:p>
          <a:p>
            <a:pPr algn="l">
              <a:lnSpc>
                <a:spcPts val="2760"/>
              </a:lnSpc>
            </a:pPr>
            <a:r>
              <a:rPr lang="en-US" sz="2000">
                <a:solidFill>
                  <a:srgbClr val="000000"/>
                </a:solidFill>
                <a:latin typeface="Montserrat"/>
                <a:ea typeface="Montserrat"/>
                <a:cs typeface="Montserrat"/>
                <a:sym typeface="Montserrat"/>
              </a:rPr>
              <a:t>ministère de la Défense nationale, mais il est indépendant de la chaîne de commandement des FAC </a:t>
            </a:r>
          </a:p>
          <a:p>
            <a:pPr algn="l">
              <a:lnSpc>
                <a:spcPts val="2760"/>
              </a:lnSpc>
            </a:pPr>
            <a:r>
              <a:rPr lang="en-US" sz="2000">
                <a:solidFill>
                  <a:srgbClr val="000000"/>
                </a:solidFill>
                <a:latin typeface="Montserrat"/>
                <a:ea typeface="Montserrat"/>
                <a:cs typeface="Montserrat"/>
                <a:sym typeface="Montserrat"/>
              </a:rPr>
              <a:t>et n'est pas tenu de signaler les incidents d'inconduite sexuelle aux FAC. Services de soutien pour les </a:t>
            </a:r>
          </a:p>
          <a:p>
            <a:pPr algn="l">
              <a:lnSpc>
                <a:spcPts val="2760"/>
              </a:lnSpc>
            </a:pPr>
            <a:r>
              <a:rPr lang="en-US" sz="2000">
                <a:solidFill>
                  <a:srgbClr val="000000"/>
                </a:solidFill>
                <a:latin typeface="Montserrat"/>
                <a:ea typeface="Montserrat"/>
                <a:cs typeface="Montserrat"/>
                <a:sym typeface="Montserrat"/>
              </a:rPr>
              <a:t>membres des FAC, les employés de la fonction publique de la Défense nationale, les cadets et les </a:t>
            </a:r>
          </a:p>
          <a:p>
            <a:pPr algn="l">
              <a:lnSpc>
                <a:spcPts val="2760"/>
              </a:lnSpc>
            </a:pPr>
            <a:r>
              <a:rPr lang="en-US" sz="2000">
                <a:solidFill>
                  <a:srgbClr val="000000"/>
                </a:solidFill>
                <a:latin typeface="Montserrat"/>
                <a:ea typeface="Montserrat"/>
                <a:cs typeface="Montserrat"/>
                <a:sym typeface="Montserrat"/>
              </a:rPr>
              <a:t>Rangers juniors canadiens touchés par l'inconduite sexuelle et leur famille, âgés de 16 ans et plus. Des </a:t>
            </a:r>
          </a:p>
          <a:p>
            <a:pPr algn="l">
              <a:lnSpc>
                <a:spcPts val="2760"/>
              </a:lnSpc>
            </a:pPr>
            <a:r>
              <a:rPr lang="en-US" sz="2000">
                <a:solidFill>
                  <a:srgbClr val="000000"/>
                </a:solidFill>
                <a:latin typeface="Montserrat"/>
                <a:ea typeface="Montserrat"/>
                <a:cs typeface="Montserrat"/>
                <a:sym typeface="Montserrat"/>
              </a:rPr>
              <a:t>conseils et un soutien aux dirigeants et à la direction sur la manière de traiter les cas d'inconduite sexuelle. </a:t>
            </a:r>
          </a:p>
          <a:p>
            <a:pPr algn="l">
              <a:lnSpc>
                <a:spcPts val="2760"/>
              </a:lnSpc>
            </a:pPr>
            <a:r>
              <a:rPr lang="en-US" sz="2000" u="sng">
                <a:solidFill>
                  <a:srgbClr val="0000FF"/>
                </a:solidFill>
                <a:latin typeface="Montserrat"/>
                <a:ea typeface="Montserrat"/>
                <a:cs typeface="Montserrat"/>
                <a:sym typeface="Montserrat"/>
                <a:hlinkClick r:id="rId4" tooltip="https://www.canada.ca/fr/ministere-defense-nationale/services/avantages-militaires/sante-soutien/intervention-inconduite-sexuelle.html"/>
              </a:rPr>
              <a:t>https://www.canada.ca/fr/ministere-defense-nationale/services/avantages-militaires/sante-soutien/intervention-inconduite-sexuelle.html</a:t>
            </a:r>
          </a:p>
          <a:p>
            <a:pPr algn="l">
              <a:lnSpc>
                <a:spcPts val="1931"/>
              </a:lnSpc>
            </a:pPr>
          </a:p>
          <a:p>
            <a:pPr algn="l">
              <a:lnSpc>
                <a:spcPts val="2760"/>
              </a:lnSpc>
            </a:pPr>
            <a:r>
              <a:rPr lang="en-US" b="true" sz="2000">
                <a:solidFill>
                  <a:srgbClr val="000000"/>
                </a:solidFill>
                <a:latin typeface="Montserrat Bold"/>
                <a:ea typeface="Montserrat Bold"/>
                <a:cs typeface="Montserrat Bold"/>
                <a:sym typeface="Montserrat Bold"/>
              </a:rPr>
              <a:t>Ligne d’aide en cas de crise de suicide</a:t>
            </a:r>
          </a:p>
          <a:p>
            <a:pPr algn="l">
              <a:lnSpc>
                <a:spcPts val="2760"/>
              </a:lnSpc>
            </a:pPr>
            <a:r>
              <a:rPr lang="en-US" sz="2000">
                <a:solidFill>
                  <a:srgbClr val="000000"/>
                </a:solidFill>
                <a:latin typeface="Montserrat"/>
                <a:ea typeface="Montserrat"/>
                <a:cs typeface="Montserrat"/>
                <a:sym typeface="Montserrat"/>
              </a:rPr>
              <a:t>Talk Suicide Canada offre un soutien bilingue à l'échelle nationale, 24 heures sur 24, à toute personne confrontée au suicide.</a:t>
            </a:r>
          </a:p>
          <a:p>
            <a:pPr algn="l">
              <a:lnSpc>
                <a:spcPts val="2760"/>
              </a:lnSpc>
            </a:pPr>
            <a:r>
              <a:rPr lang="en-US" sz="2000">
                <a:solidFill>
                  <a:srgbClr val="000000"/>
                </a:solidFill>
                <a:latin typeface="Montserrat"/>
                <a:ea typeface="Montserrat"/>
                <a:cs typeface="Montserrat"/>
                <a:sym typeface="Montserrat"/>
              </a:rPr>
              <a:t>Sans frais : 1-833-456-4566. </a:t>
            </a:r>
          </a:p>
          <a:p>
            <a:pPr algn="l">
              <a:lnSpc>
                <a:spcPts val="2760"/>
              </a:lnSpc>
            </a:pPr>
            <a:r>
              <a:rPr lang="en-US" sz="2000" u="sng">
                <a:solidFill>
                  <a:srgbClr val="0000FF"/>
                </a:solidFill>
                <a:latin typeface="Montserrat"/>
                <a:ea typeface="Montserrat"/>
                <a:cs typeface="Montserrat"/>
                <a:sym typeface="Montserrat"/>
                <a:hlinkClick r:id="rId5" tooltip="https://988.ca/fr"/>
              </a:rPr>
              <a:t>https://988.ca/fr</a:t>
            </a:r>
          </a:p>
          <a:p>
            <a:pPr algn="l">
              <a:lnSpc>
                <a:spcPts val="1931"/>
              </a:lnSpc>
            </a:pPr>
          </a:p>
          <a:p>
            <a:pPr algn="l">
              <a:lnSpc>
                <a:spcPts val="2760"/>
              </a:lnSpc>
            </a:pPr>
            <a:r>
              <a:rPr lang="en-US" b="true" sz="2000">
                <a:solidFill>
                  <a:srgbClr val="000000"/>
                </a:solidFill>
                <a:latin typeface="Montserrat Bold"/>
                <a:ea typeface="Montserrat Bold"/>
                <a:cs typeface="Montserrat Bold"/>
                <a:sym typeface="Montserrat Bold"/>
              </a:rPr>
              <a:t>Espace Mieux-Être Canada</a:t>
            </a:r>
          </a:p>
          <a:p>
            <a:pPr algn="l">
              <a:lnSpc>
                <a:spcPts val="2760"/>
              </a:lnSpc>
            </a:pPr>
            <a:r>
              <a:rPr lang="en-US" sz="2000">
                <a:solidFill>
                  <a:srgbClr val="000000"/>
                </a:solidFill>
                <a:latin typeface="Montserrat"/>
                <a:ea typeface="Montserrat"/>
                <a:cs typeface="Montserrat"/>
                <a:sym typeface="Montserrat"/>
              </a:rPr>
              <a:t>Soutien en matière de santé mentale et d'abus de substances. </a:t>
            </a:r>
          </a:p>
          <a:p>
            <a:pPr algn="l">
              <a:lnSpc>
                <a:spcPts val="2760"/>
              </a:lnSpc>
            </a:pPr>
            <a:r>
              <a:rPr lang="en-US" sz="2000">
                <a:solidFill>
                  <a:srgbClr val="000000"/>
                </a:solidFill>
                <a:latin typeface="Montserrat"/>
                <a:ea typeface="Montserrat"/>
                <a:cs typeface="Montserrat"/>
                <a:sym typeface="Montserrat"/>
              </a:rPr>
              <a:t>Sans frais : 1-866-585-0445  </a:t>
            </a:r>
          </a:p>
          <a:p>
            <a:pPr algn="l">
              <a:lnSpc>
                <a:spcPts val="2760"/>
              </a:lnSpc>
            </a:pPr>
            <a:r>
              <a:rPr lang="en-US" sz="2000" u="sng">
                <a:solidFill>
                  <a:srgbClr val="0000FF"/>
                </a:solidFill>
                <a:latin typeface="Montserrat"/>
                <a:ea typeface="Montserrat"/>
                <a:cs typeface="Montserrat"/>
                <a:sym typeface="Montserrat"/>
                <a:hlinkClick r:id="rId6" tooltip="https://wellnesstogether.ca/fr/"/>
              </a:rPr>
              <a:t>https://wellnesstogether.ca/fr/</a:t>
            </a:r>
          </a:p>
        </p:txBody>
      </p:sp>
      <p:grpSp>
        <p:nvGrpSpPr>
          <p:cNvPr name="Group 6" id="6"/>
          <p:cNvGrpSpPr>
            <a:grpSpLocks noChangeAspect="true"/>
          </p:cNvGrpSpPr>
          <p:nvPr/>
        </p:nvGrpSpPr>
        <p:grpSpPr>
          <a:xfrm rot="0">
            <a:off x="293000" y="841788"/>
            <a:ext cx="1830401" cy="1525966"/>
            <a:chOff x="0" y="0"/>
            <a:chExt cx="2440535" cy="2034621"/>
          </a:xfrm>
        </p:grpSpPr>
        <p:sp>
          <p:nvSpPr>
            <p:cNvPr name="Freeform 7" id="7"/>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7"/>
              <a:stretch>
                <a:fillRect l="0" t="0" r="0" b="2"/>
              </a:stretch>
            </a:blipFill>
          </p:spPr>
        </p:sp>
      </p:grpSp>
      <p:grpSp>
        <p:nvGrpSpPr>
          <p:cNvPr name="Group 8" id="8"/>
          <p:cNvGrpSpPr>
            <a:grpSpLocks noChangeAspect="true"/>
          </p:cNvGrpSpPr>
          <p:nvPr/>
        </p:nvGrpSpPr>
        <p:grpSpPr>
          <a:xfrm rot="0">
            <a:off x="12295075" y="7416525"/>
            <a:ext cx="6069125" cy="2913175"/>
            <a:chOff x="0" y="0"/>
            <a:chExt cx="8092167" cy="3884233"/>
          </a:xfrm>
        </p:grpSpPr>
        <p:sp>
          <p:nvSpPr>
            <p:cNvPr name="Freeform 9" id="9"/>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8"/>
              <a:stretch>
                <a:fillRect l="0" t="0" r="0" b="1"/>
              </a:stretch>
            </a:blipFill>
          </p:spPr>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9429163" cy="5303904"/>
          </a:xfrm>
        </p:grpSpPr>
        <p:sp>
          <p:nvSpPr>
            <p:cNvPr name="Freeform 3" id="3"/>
            <p:cNvSpPr/>
            <p:nvPr/>
          </p:nvSpPr>
          <p:spPr>
            <a:xfrm flipH="false" flipV="false" rot="0">
              <a:off x="0" y="0"/>
              <a:ext cx="9429163" cy="5303904"/>
            </a:xfrm>
            <a:custGeom>
              <a:avLst/>
              <a:gdLst/>
              <a:ahLst/>
              <a:cxnLst/>
              <a:rect r="r" b="b" t="t" l="l"/>
              <a:pathLst>
                <a:path h="5303904" w="9429163">
                  <a:moveTo>
                    <a:pt x="0" y="0"/>
                  </a:moveTo>
                  <a:lnTo>
                    <a:pt x="9429163" y="0"/>
                  </a:lnTo>
                  <a:lnTo>
                    <a:pt x="9429163" y="5303904"/>
                  </a:lnTo>
                  <a:lnTo>
                    <a:pt x="0" y="5303904"/>
                  </a:lnTo>
                  <a:close/>
                </a:path>
              </a:pathLst>
            </a:custGeom>
            <a:gradFill rotWithShape="true">
              <a:gsLst>
                <a:gs pos="0">
                  <a:srgbClr val="FFFFFF">
                    <a:alpha val="0"/>
                  </a:srgbClr>
                </a:gs>
                <a:gs pos="100000">
                  <a:srgbClr val="000000">
                    <a:alpha val="100000"/>
                  </a:srgbClr>
                </a:gs>
              </a:gsLst>
              <a:lin ang="5400000"/>
            </a:gradFill>
          </p:spPr>
        </p:sp>
        <p:sp>
          <p:nvSpPr>
            <p:cNvPr name="TextBox 4" id="4"/>
            <p:cNvSpPr txBox="true"/>
            <p:nvPr/>
          </p:nvSpPr>
          <p:spPr>
            <a:xfrm>
              <a:off x="0" y="-19050"/>
              <a:ext cx="9429163" cy="5322954"/>
            </a:xfrm>
            <a:prstGeom prst="rect">
              <a:avLst/>
            </a:prstGeom>
          </p:spPr>
          <p:txBody>
            <a:bodyPr anchor="ctr" rtlCol="false" tIns="35310" lIns="35310" bIns="35310" rIns="35310"/>
            <a:lstStyle/>
            <a:p>
              <a:pPr algn="ctr">
                <a:lnSpc>
                  <a:spcPts val="1362"/>
                </a:lnSpc>
              </a:pPr>
            </a:p>
          </p:txBody>
        </p:sp>
      </p:grpSp>
      <p:sp>
        <p:nvSpPr>
          <p:cNvPr name="TextBox 5" id="5"/>
          <p:cNvSpPr txBox="true"/>
          <p:nvPr/>
        </p:nvSpPr>
        <p:spPr>
          <a:xfrm rot="0">
            <a:off x="10512473" y="5442916"/>
            <a:ext cx="7342283" cy="3659506"/>
          </a:xfrm>
          <a:prstGeom prst="rect">
            <a:avLst/>
          </a:prstGeom>
        </p:spPr>
        <p:txBody>
          <a:bodyPr anchor="t" rtlCol="false" tIns="0" lIns="0" bIns="0" rIns="0">
            <a:spAutoFit/>
          </a:bodyPr>
          <a:lstStyle/>
          <a:p>
            <a:pPr algn="ctr">
              <a:lnSpc>
                <a:spcPts val="7309"/>
              </a:lnSpc>
            </a:pPr>
            <a:r>
              <a:rPr lang="en-US" b="true" sz="5297">
                <a:solidFill>
                  <a:srgbClr val="FFFFFF"/>
                </a:solidFill>
                <a:latin typeface="Montserrat Bold"/>
                <a:ea typeface="Montserrat Bold"/>
                <a:cs typeface="Montserrat Bold"/>
                <a:sym typeface="Montserrat Bold"/>
              </a:rPr>
              <a:t>Merci à</a:t>
            </a:r>
            <a:r>
              <a:rPr lang="en-US" b="true" sz="5297">
                <a:solidFill>
                  <a:srgbClr val="FFFFFF"/>
                </a:solidFill>
                <a:latin typeface="Montserrat Bold"/>
                <a:ea typeface="Montserrat Bold"/>
                <a:cs typeface="Montserrat Bold"/>
                <a:sym typeface="Montserrat Bold"/>
              </a:rPr>
              <a:t> tous pour votre participation !</a:t>
            </a:r>
          </a:p>
          <a:p>
            <a:pPr algn="ctr">
              <a:lnSpc>
                <a:spcPts val="7309"/>
              </a:lnSpc>
            </a:pPr>
            <a:r>
              <a:rPr lang="en-US" b="true" sz="5297">
                <a:solidFill>
                  <a:srgbClr val="FFFFFF"/>
                </a:solidFill>
                <a:latin typeface="Montserrat Bold"/>
                <a:ea typeface="Montserrat Bold"/>
                <a:cs typeface="Montserrat Bold"/>
                <a:sym typeface="Montserrat Bold"/>
              </a:rPr>
              <a:t>Portez-vous bien et prenez soin de vous.</a:t>
            </a:r>
          </a:p>
        </p:txBody>
      </p:sp>
      <p:sp>
        <p:nvSpPr>
          <p:cNvPr name="Freeform 6" id="6"/>
          <p:cNvSpPr/>
          <p:nvPr/>
        </p:nvSpPr>
        <p:spPr>
          <a:xfrm flipH="false" flipV="false" rot="0">
            <a:off x="0" y="0"/>
            <a:ext cx="12266980" cy="10226580"/>
          </a:xfrm>
          <a:custGeom>
            <a:avLst/>
            <a:gdLst/>
            <a:ahLst/>
            <a:cxnLst/>
            <a:rect r="r" b="b" t="t" l="l"/>
            <a:pathLst>
              <a:path h="10226580" w="12266980">
                <a:moveTo>
                  <a:pt x="0" y="0"/>
                </a:moveTo>
                <a:lnTo>
                  <a:pt x="12266980" y="0"/>
                </a:lnTo>
                <a:lnTo>
                  <a:pt x="12266980" y="10226580"/>
                </a:lnTo>
                <a:lnTo>
                  <a:pt x="0" y="10226580"/>
                </a:lnTo>
                <a:lnTo>
                  <a:pt x="0" y="0"/>
                </a:lnTo>
                <a:close/>
              </a:path>
            </a:pathLst>
          </a:custGeom>
          <a:blipFill>
            <a:blip r:embed="rId3">
              <a:alphaModFix amt="5000"/>
            </a:blip>
            <a:stretch>
              <a:fillRect l="0" t="0" r="0" b="0"/>
            </a:stretch>
          </a:blipFill>
        </p:spPr>
      </p:sp>
      <p:sp>
        <p:nvSpPr>
          <p:cNvPr name="Freeform 7" id="7"/>
          <p:cNvSpPr/>
          <p:nvPr/>
        </p:nvSpPr>
        <p:spPr>
          <a:xfrm flipH="false" flipV="false" rot="0">
            <a:off x="-12891707" y="-4899154"/>
            <a:ext cx="27840814" cy="15660458"/>
          </a:xfrm>
          <a:custGeom>
            <a:avLst/>
            <a:gdLst/>
            <a:ahLst/>
            <a:cxnLst/>
            <a:rect r="r" b="b" t="t" l="l"/>
            <a:pathLst>
              <a:path h="15660458" w="27840814">
                <a:moveTo>
                  <a:pt x="0" y="0"/>
                </a:moveTo>
                <a:lnTo>
                  <a:pt x="27840814" y="0"/>
                </a:lnTo>
                <a:lnTo>
                  <a:pt x="27840814" y="15660458"/>
                </a:lnTo>
                <a:lnTo>
                  <a:pt x="0" y="15660458"/>
                </a:lnTo>
                <a:lnTo>
                  <a:pt x="0" y="0"/>
                </a:lnTo>
                <a:close/>
              </a:path>
            </a:pathLst>
          </a:custGeom>
          <a:blipFill>
            <a:blip r:embed="rId4"/>
            <a:stretch>
              <a:fillRect l="-20527" t="-15813" r="-27974" b="-32688"/>
            </a:stretch>
          </a:blipFill>
        </p:spPr>
      </p:sp>
      <p:sp>
        <p:nvSpPr>
          <p:cNvPr name="Freeform 8" id="8"/>
          <p:cNvSpPr/>
          <p:nvPr/>
        </p:nvSpPr>
        <p:spPr>
          <a:xfrm flipH="false" flipV="false" rot="0">
            <a:off x="9763766" y="569716"/>
            <a:ext cx="8202957" cy="4314169"/>
          </a:xfrm>
          <a:custGeom>
            <a:avLst/>
            <a:gdLst/>
            <a:ahLst/>
            <a:cxnLst/>
            <a:rect r="r" b="b" t="t" l="l"/>
            <a:pathLst>
              <a:path h="4314169" w="8202957">
                <a:moveTo>
                  <a:pt x="0" y="0"/>
                </a:moveTo>
                <a:lnTo>
                  <a:pt x="8202958" y="0"/>
                </a:lnTo>
                <a:lnTo>
                  <a:pt x="8202958" y="4314169"/>
                </a:lnTo>
                <a:lnTo>
                  <a:pt x="0" y="4314169"/>
                </a:lnTo>
                <a:lnTo>
                  <a:pt x="0" y="0"/>
                </a:lnTo>
                <a:close/>
              </a:path>
            </a:pathLst>
          </a:custGeom>
          <a:blipFill>
            <a:blip r:embed="rId5"/>
            <a:stretch>
              <a:fillRect l="0" t="-3412" r="0" b="-3412"/>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3977700" y="1813580"/>
            <a:ext cx="13727700" cy="7529668"/>
          </a:xfrm>
          <a:prstGeom prst="rect">
            <a:avLst/>
          </a:prstGeom>
        </p:spPr>
        <p:txBody>
          <a:bodyPr anchor="t" rtlCol="false" tIns="0" lIns="0" bIns="0" rIns="0">
            <a:spAutoFit/>
          </a:bodyPr>
          <a:lstStyle/>
          <a:p>
            <a:pPr algn="l">
              <a:lnSpc>
                <a:spcPts val="2898"/>
              </a:lnSpc>
            </a:pPr>
            <a:r>
              <a:rPr lang="en-US" sz="2100" spc="14">
                <a:solidFill>
                  <a:srgbClr val="000000"/>
                </a:solidFill>
                <a:latin typeface="Montserrat"/>
                <a:ea typeface="Montserrat"/>
                <a:cs typeface="Montserrat"/>
                <a:sym typeface="Montserrat"/>
              </a:rPr>
              <a:t>« Merci</a:t>
            </a:r>
            <a:r>
              <a:rPr lang="en-US" sz="2100" spc="14">
                <a:solidFill>
                  <a:srgbClr val="000000"/>
                </a:solidFill>
                <a:latin typeface="Montserrat"/>
                <a:ea typeface="Montserrat"/>
                <a:cs typeface="Montserrat"/>
                <a:sym typeface="Montserrat"/>
              </a:rPr>
              <a:t> » n’est pas suffisant pour décrire à quel point nous sommes heureux que vous ayez pris l’engagement de vous joindre à Diriger en élevant les autres : Programme des cercles de mentorat (DEAPCM), 5e édition, organisé par le Bureau de la diversité et de l’inclusion du Groupe des matériels, Défense nationale. Ouvert à tous les membres de la fonction publique fédérale et aux militaires. Vous faites maintenant partie d’un réseau diversifié de plus de 1 500 dirigeants soucieux de l’inclusion provenant de plus de 60 ministères, sociétés d’État et organismes gouvernementaux du Canada qui apprennent ensemble à appliquer, en temps réel, des compétences en leadership inclusif. </a:t>
            </a:r>
          </a:p>
          <a:p>
            <a:pPr algn="l">
              <a:lnSpc>
                <a:spcPts val="1380"/>
              </a:lnSpc>
            </a:pPr>
          </a:p>
          <a:p>
            <a:pPr algn="l">
              <a:lnSpc>
                <a:spcPts val="2898"/>
              </a:lnSpc>
            </a:pPr>
            <a:r>
              <a:rPr lang="en-US" sz="2100" spc="14">
                <a:solidFill>
                  <a:srgbClr val="000000"/>
                </a:solidFill>
                <a:latin typeface="Montserrat"/>
                <a:ea typeface="Montserrat"/>
                <a:cs typeface="Montserrat"/>
                <a:sym typeface="Montserrat"/>
              </a:rPr>
              <a:t>Ce qui a commencé comme une simple idée à la suite de nos consultations est devenu un réseau florissant, répondant au désir d’un réseautage significatif et d’une croissance professionnelle. </a:t>
            </a:r>
          </a:p>
          <a:p>
            <a:pPr algn="l">
              <a:lnSpc>
                <a:spcPts val="1380"/>
              </a:lnSpc>
            </a:pPr>
          </a:p>
          <a:p>
            <a:pPr algn="l">
              <a:lnSpc>
                <a:spcPts val="2898"/>
              </a:lnSpc>
            </a:pPr>
            <a:r>
              <a:rPr lang="en-US" b="true" sz="2100" spc="14">
                <a:solidFill>
                  <a:srgbClr val="000000"/>
                </a:solidFill>
                <a:latin typeface="Montserrat Bold"/>
                <a:ea typeface="Montserrat Bold"/>
                <a:cs typeface="Montserrat Bold"/>
                <a:sym typeface="Montserrat Bold"/>
              </a:rPr>
              <a:t>Il y a du</a:t>
            </a:r>
            <a:r>
              <a:rPr lang="en-US" b="true" sz="2100" spc="14">
                <a:solidFill>
                  <a:srgbClr val="000000"/>
                </a:solidFill>
                <a:latin typeface="Montserrat Bold"/>
                <a:ea typeface="Montserrat Bold"/>
                <a:cs typeface="Montserrat Bold"/>
                <a:sym typeface="Montserrat Bold"/>
              </a:rPr>
              <a:t> pouvoir dans les gens qui se rassemblent</a:t>
            </a:r>
          </a:p>
          <a:p>
            <a:pPr algn="l">
              <a:lnSpc>
                <a:spcPts val="966"/>
              </a:lnSpc>
            </a:pPr>
          </a:p>
          <a:p>
            <a:pPr algn="l">
              <a:lnSpc>
                <a:spcPts val="2898"/>
              </a:lnSpc>
            </a:pPr>
            <a:r>
              <a:rPr lang="en-US" sz="2100" spc="14">
                <a:solidFill>
                  <a:srgbClr val="000000"/>
                </a:solidFill>
                <a:latin typeface="Montserrat"/>
                <a:ea typeface="Montserrat"/>
                <a:cs typeface="Montserrat"/>
                <a:sym typeface="Montserrat"/>
              </a:rPr>
              <a:t>V</a:t>
            </a:r>
            <a:r>
              <a:rPr lang="en-US" sz="2100" spc="14">
                <a:solidFill>
                  <a:srgbClr val="000000"/>
                </a:solidFill>
                <a:latin typeface="Montserrat"/>
                <a:ea typeface="Montserrat"/>
                <a:cs typeface="Montserrat"/>
                <a:sym typeface="Montserrat"/>
              </a:rPr>
              <a:t>ous avez été affecté à un cercle de mentorat de groupe : un petit groupe de confiance pour l’atteinte des objectifs dans un espace sécuritaire. En interagissant activement avec votre cercle, en témoignant de vos expériences et en favorisant l’établissement de liens, vous ouvrirez des possibilités d’épanouissement personnel et professionnel. Ce cercle vous permettra d’apprendre de l’expérience des autres et de leurs divers points de vue, en élargissant vos connaissances et vos compétences tactiques. </a:t>
            </a:r>
          </a:p>
          <a:p>
            <a:pPr algn="l">
              <a:lnSpc>
                <a:spcPts val="1518"/>
              </a:lnSpc>
            </a:pPr>
          </a:p>
          <a:p>
            <a:pPr algn="l">
              <a:lnSpc>
                <a:spcPts val="2898"/>
              </a:lnSpc>
            </a:pPr>
            <a:r>
              <a:rPr lang="en-US" sz="2100" spc="14">
                <a:solidFill>
                  <a:srgbClr val="000000"/>
                </a:solidFill>
                <a:latin typeface="Montserrat"/>
                <a:ea typeface="Montserrat"/>
                <a:cs typeface="Montserrat"/>
                <a:sym typeface="Montserrat"/>
              </a:rPr>
              <a:t>Ce programme offre une occasion unique à chacun de se sentir valorisé et respecté pour ses contributions. Les relations que vous établirez accéléreront les progrès et favoriseront la responsabilisation. </a:t>
            </a:r>
          </a:p>
        </p:txBody>
      </p:sp>
      <p:grpSp>
        <p:nvGrpSpPr>
          <p:cNvPr name="Group 5" id="5"/>
          <p:cNvGrpSpPr/>
          <p:nvPr/>
        </p:nvGrpSpPr>
        <p:grpSpPr>
          <a:xfrm rot="0">
            <a:off x="603224" y="243755"/>
            <a:ext cx="2691457" cy="3361331"/>
            <a:chOff x="0" y="0"/>
            <a:chExt cx="3588609" cy="4481775"/>
          </a:xfrm>
        </p:grpSpPr>
        <p:sp>
          <p:nvSpPr>
            <p:cNvPr name="Freeform 6" id="6"/>
            <p:cNvSpPr/>
            <p:nvPr/>
          </p:nvSpPr>
          <p:spPr>
            <a:xfrm flipH="false" flipV="false" rot="0">
              <a:off x="0" y="0"/>
              <a:ext cx="3588639" cy="4481830"/>
            </a:xfrm>
            <a:custGeom>
              <a:avLst/>
              <a:gdLst/>
              <a:ahLst/>
              <a:cxnLst/>
              <a:rect r="r" b="b" t="t" l="l"/>
              <a:pathLst>
                <a:path h="4481830" w="3588639">
                  <a:moveTo>
                    <a:pt x="0" y="0"/>
                  </a:moveTo>
                  <a:lnTo>
                    <a:pt x="3588639" y="0"/>
                  </a:lnTo>
                  <a:lnTo>
                    <a:pt x="3588639" y="4481830"/>
                  </a:lnTo>
                  <a:lnTo>
                    <a:pt x="0" y="4481830"/>
                  </a:lnTo>
                  <a:lnTo>
                    <a:pt x="0" y="0"/>
                  </a:lnTo>
                  <a:close/>
                </a:path>
              </a:pathLst>
            </a:custGeom>
            <a:blipFill>
              <a:blip r:embed="rId4"/>
              <a:stretch>
                <a:fillRect l="-37598" t="0" r="-18751" b="-56487"/>
              </a:stretch>
            </a:blipFill>
          </p:spPr>
        </p:sp>
      </p:grpSp>
      <p:grpSp>
        <p:nvGrpSpPr>
          <p:cNvPr name="Group 7" id="7"/>
          <p:cNvGrpSpPr/>
          <p:nvPr/>
        </p:nvGrpSpPr>
        <p:grpSpPr>
          <a:xfrm rot="0">
            <a:off x="603224" y="5291959"/>
            <a:ext cx="2691457" cy="3361331"/>
            <a:chOff x="0" y="0"/>
            <a:chExt cx="3588609" cy="4481775"/>
          </a:xfrm>
        </p:grpSpPr>
        <p:sp>
          <p:nvSpPr>
            <p:cNvPr name="Freeform 8" id="8"/>
            <p:cNvSpPr/>
            <p:nvPr/>
          </p:nvSpPr>
          <p:spPr>
            <a:xfrm flipH="false" flipV="false" rot="0">
              <a:off x="0" y="0"/>
              <a:ext cx="3588639" cy="4481830"/>
            </a:xfrm>
            <a:custGeom>
              <a:avLst/>
              <a:gdLst/>
              <a:ahLst/>
              <a:cxnLst/>
              <a:rect r="r" b="b" t="t" l="l"/>
              <a:pathLst>
                <a:path h="4481830" w="3588639">
                  <a:moveTo>
                    <a:pt x="0" y="0"/>
                  </a:moveTo>
                  <a:lnTo>
                    <a:pt x="3588639" y="0"/>
                  </a:lnTo>
                  <a:lnTo>
                    <a:pt x="3588639" y="4481830"/>
                  </a:lnTo>
                  <a:lnTo>
                    <a:pt x="0" y="4481830"/>
                  </a:lnTo>
                  <a:lnTo>
                    <a:pt x="0" y="0"/>
                  </a:lnTo>
                  <a:close/>
                </a:path>
              </a:pathLst>
            </a:custGeom>
            <a:blipFill>
              <a:blip r:embed="rId5"/>
              <a:stretch>
                <a:fillRect l="0" t="-10074" r="0" b="-10073"/>
              </a:stretch>
            </a:blipFill>
          </p:spPr>
        </p:sp>
      </p:grpSp>
      <p:sp>
        <p:nvSpPr>
          <p:cNvPr name="TextBox 9" id="9"/>
          <p:cNvSpPr txBox="true"/>
          <p:nvPr/>
        </p:nvSpPr>
        <p:spPr>
          <a:xfrm rot="0">
            <a:off x="1181446" y="3792869"/>
            <a:ext cx="1535100" cy="294589"/>
          </a:xfrm>
          <a:prstGeom prst="rect">
            <a:avLst/>
          </a:prstGeom>
        </p:spPr>
        <p:txBody>
          <a:bodyPr anchor="t" rtlCol="false" tIns="0" lIns="0" bIns="0" rIns="0">
            <a:spAutoFit/>
          </a:bodyPr>
          <a:lstStyle/>
          <a:p>
            <a:pPr algn="ctr">
              <a:lnSpc>
                <a:spcPts val="2150"/>
              </a:lnSpc>
            </a:pPr>
            <a:r>
              <a:rPr lang="en-US" sz="1600">
                <a:solidFill>
                  <a:srgbClr val="000000"/>
                </a:solidFill>
                <a:latin typeface="Arial MT Pro"/>
                <a:ea typeface="Arial MT Pro"/>
                <a:cs typeface="Arial MT Pro"/>
                <a:sym typeface="Arial MT Pro"/>
              </a:rPr>
              <a:t>Judith Bennett</a:t>
            </a:r>
          </a:p>
        </p:txBody>
      </p:sp>
      <p:sp>
        <p:nvSpPr>
          <p:cNvPr name="TextBox 10" id="10"/>
          <p:cNvSpPr txBox="true"/>
          <p:nvPr/>
        </p:nvSpPr>
        <p:spPr>
          <a:xfrm rot="0">
            <a:off x="695076" y="8843790"/>
            <a:ext cx="2507700" cy="303450"/>
          </a:xfrm>
          <a:prstGeom prst="rect">
            <a:avLst/>
          </a:prstGeom>
        </p:spPr>
        <p:txBody>
          <a:bodyPr anchor="t" rtlCol="false" tIns="0" lIns="0" bIns="0" rIns="0">
            <a:spAutoFit/>
          </a:bodyPr>
          <a:lstStyle/>
          <a:p>
            <a:pPr algn="ctr">
              <a:lnSpc>
                <a:spcPts val="2150"/>
              </a:lnSpc>
            </a:pPr>
            <a:r>
              <a:rPr lang="en-US" sz="1600">
                <a:solidFill>
                  <a:srgbClr val="000000"/>
                </a:solidFill>
                <a:latin typeface="Arial MT Pro"/>
                <a:ea typeface="Arial MT Pro"/>
                <a:cs typeface="Arial MT Pro"/>
                <a:sym typeface="Arial MT Pro"/>
              </a:rPr>
              <a:t>Samantha Moonsammy</a:t>
            </a:r>
          </a:p>
        </p:txBody>
      </p:sp>
      <p:sp>
        <p:nvSpPr>
          <p:cNvPr name="TextBox 11" id="11"/>
          <p:cNvSpPr txBox="true"/>
          <p:nvPr/>
        </p:nvSpPr>
        <p:spPr>
          <a:xfrm rot="0">
            <a:off x="896326" y="4149575"/>
            <a:ext cx="2105400" cy="727177"/>
          </a:xfrm>
          <a:prstGeom prst="rect">
            <a:avLst/>
          </a:prstGeom>
        </p:spPr>
        <p:txBody>
          <a:bodyPr anchor="t" rtlCol="false" tIns="0" lIns="0" bIns="0" rIns="0">
            <a:spAutoFit/>
          </a:bodyPr>
          <a:lstStyle/>
          <a:p>
            <a:pPr algn="ctr">
              <a:lnSpc>
                <a:spcPts val="2013"/>
              </a:lnSpc>
            </a:pPr>
            <a:r>
              <a:rPr lang="en-US" sz="1200">
                <a:solidFill>
                  <a:srgbClr val="000000"/>
                </a:solidFill>
                <a:latin typeface="Montserrat"/>
                <a:ea typeface="Montserrat"/>
                <a:cs typeface="Montserrat"/>
                <a:sym typeface="Montserrat"/>
              </a:rPr>
              <a:t>Sous-ministre adjo</a:t>
            </a:r>
            <a:r>
              <a:rPr lang="en-US" sz="1200">
                <a:solidFill>
                  <a:srgbClr val="000000"/>
                </a:solidFill>
                <a:latin typeface="Montserrat"/>
                <a:ea typeface="Montserrat"/>
                <a:cs typeface="Montserrat"/>
                <a:sym typeface="Montserrat"/>
              </a:rPr>
              <a:t>inte déléguée, Matériels, </a:t>
            </a:r>
          </a:p>
          <a:p>
            <a:pPr algn="ctr">
              <a:lnSpc>
                <a:spcPts val="2014"/>
              </a:lnSpc>
            </a:pPr>
            <a:r>
              <a:rPr lang="en-US" sz="1200">
                <a:solidFill>
                  <a:srgbClr val="000000"/>
                </a:solidFill>
                <a:latin typeface="Montserrat"/>
                <a:ea typeface="Montserrat"/>
                <a:cs typeface="Montserrat"/>
                <a:sym typeface="Montserrat"/>
              </a:rPr>
              <a:t>Défense n</a:t>
            </a:r>
            <a:r>
              <a:rPr lang="en-US" sz="1200">
                <a:solidFill>
                  <a:srgbClr val="000000"/>
                </a:solidFill>
                <a:latin typeface="Montserrat"/>
                <a:ea typeface="Montserrat"/>
                <a:cs typeface="Montserrat"/>
                <a:sym typeface="Montserrat"/>
              </a:rPr>
              <a:t>ationale</a:t>
            </a:r>
          </a:p>
        </p:txBody>
      </p:sp>
      <p:sp>
        <p:nvSpPr>
          <p:cNvPr name="TextBox 12" id="12"/>
          <p:cNvSpPr txBox="true"/>
          <p:nvPr/>
        </p:nvSpPr>
        <p:spPr>
          <a:xfrm rot="0">
            <a:off x="530036" y="9257424"/>
            <a:ext cx="2838000" cy="479527"/>
          </a:xfrm>
          <a:prstGeom prst="rect">
            <a:avLst/>
          </a:prstGeom>
        </p:spPr>
        <p:txBody>
          <a:bodyPr anchor="t" rtlCol="false" tIns="0" lIns="0" bIns="0" rIns="0">
            <a:spAutoFit/>
          </a:bodyPr>
          <a:lstStyle/>
          <a:p>
            <a:pPr algn="ctr">
              <a:lnSpc>
                <a:spcPts val="2013"/>
              </a:lnSpc>
            </a:pPr>
            <a:r>
              <a:rPr lang="en-US" sz="1200">
                <a:solidFill>
                  <a:srgbClr val="000000"/>
                </a:solidFill>
                <a:latin typeface="Montserrat"/>
                <a:ea typeface="Montserrat"/>
                <a:cs typeface="Montserrat"/>
                <a:sym typeface="Montserrat"/>
              </a:rPr>
              <a:t>DEAPCM Fondatrice, </a:t>
            </a:r>
            <a:r>
              <a:rPr lang="en-US" sz="1200">
                <a:solidFill>
                  <a:srgbClr val="000000"/>
                </a:solidFill>
                <a:latin typeface="Montserrat"/>
                <a:ea typeface="Montserrat"/>
                <a:cs typeface="Montserrat"/>
                <a:sym typeface="Montserrat"/>
              </a:rPr>
              <a:t>Matériel, </a:t>
            </a:r>
          </a:p>
          <a:p>
            <a:pPr algn="ctr">
              <a:lnSpc>
                <a:spcPts val="2014"/>
              </a:lnSpc>
            </a:pPr>
            <a:r>
              <a:rPr lang="en-US" sz="1200">
                <a:solidFill>
                  <a:srgbClr val="000000"/>
                </a:solidFill>
                <a:latin typeface="Montserrat"/>
                <a:ea typeface="Montserrat"/>
                <a:cs typeface="Montserrat"/>
                <a:sym typeface="Montserrat"/>
              </a:rPr>
              <a:t>Défense nationale</a:t>
            </a:r>
          </a:p>
        </p:txBody>
      </p:sp>
      <p:sp>
        <p:nvSpPr>
          <p:cNvPr name="TextBox 13" id="13"/>
          <p:cNvSpPr txBox="true"/>
          <p:nvPr/>
        </p:nvSpPr>
        <p:spPr>
          <a:xfrm rot="0">
            <a:off x="5387176" y="527313"/>
            <a:ext cx="13329000" cy="1025525"/>
          </a:xfrm>
          <a:prstGeom prst="rect">
            <a:avLst/>
          </a:prstGeom>
        </p:spPr>
        <p:txBody>
          <a:bodyPr anchor="t" rtlCol="false" tIns="0" lIns="0" bIns="0" rIns="0">
            <a:spAutoFit/>
          </a:bodyPr>
          <a:lstStyle/>
          <a:p>
            <a:pPr algn="l">
              <a:lnSpc>
                <a:spcPts val="3999"/>
              </a:lnSpc>
            </a:pPr>
            <a:r>
              <a:rPr lang="en-US" b="true" sz="3999" spc="647">
                <a:solidFill>
                  <a:srgbClr val="000000"/>
                </a:solidFill>
                <a:latin typeface="Montserrat Bold"/>
                <a:ea typeface="Montserrat Bold"/>
                <a:cs typeface="Montserrat Bold"/>
                <a:sym typeface="Montserrat Bold"/>
              </a:rPr>
              <a:t>Message d</a:t>
            </a:r>
            <a:r>
              <a:rPr lang="en-US" b="true" sz="3999" spc="647">
                <a:solidFill>
                  <a:srgbClr val="000000"/>
                </a:solidFill>
                <a:latin typeface="Montserrat Bold"/>
                <a:ea typeface="Montserrat Bold"/>
                <a:cs typeface="Montserrat Bold"/>
                <a:sym typeface="Montserrat Bold"/>
              </a:rPr>
              <a:t>u fondatrice </a:t>
            </a:r>
          </a:p>
          <a:p>
            <a:pPr algn="l">
              <a:lnSpc>
                <a:spcPts val="3999"/>
              </a:lnSpc>
            </a:pPr>
            <a:r>
              <a:rPr lang="en-US" b="true" sz="3999" spc="647">
                <a:solidFill>
                  <a:srgbClr val="000000"/>
                </a:solidFill>
                <a:latin typeface="Montserrat Bold"/>
                <a:ea typeface="Montserrat Bold"/>
                <a:cs typeface="Montserrat Bold"/>
                <a:sym typeface="Montserrat Bold"/>
              </a:rPr>
              <a:t>aux participants de DEAPCM</a:t>
            </a:r>
          </a:p>
        </p:txBody>
      </p:sp>
      <p:grpSp>
        <p:nvGrpSpPr>
          <p:cNvPr name="Group 14" id="14"/>
          <p:cNvGrpSpPr/>
          <p:nvPr/>
        </p:nvGrpSpPr>
        <p:grpSpPr>
          <a:xfrm rot="0">
            <a:off x="3423425" y="234230"/>
            <a:ext cx="1830401" cy="1525966"/>
            <a:chOff x="0" y="0"/>
            <a:chExt cx="2440535" cy="2034621"/>
          </a:xfrm>
        </p:grpSpPr>
        <p:sp>
          <p:nvSpPr>
            <p:cNvPr name="Freeform 15" id="15"/>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6"/>
              <a:stretch>
                <a:fillRect l="0" t="0" r="0" b="2"/>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4062975" y="1908375"/>
            <a:ext cx="13528800" cy="6095619"/>
          </a:xfrm>
          <a:prstGeom prst="rect">
            <a:avLst/>
          </a:prstGeom>
        </p:spPr>
        <p:txBody>
          <a:bodyPr anchor="t" rtlCol="false" tIns="0" lIns="0" bIns="0" rIns="0">
            <a:spAutoFit/>
          </a:bodyPr>
          <a:lstStyle/>
          <a:p>
            <a:pPr algn="l">
              <a:lnSpc>
                <a:spcPts val="2897"/>
              </a:lnSpc>
            </a:pPr>
            <a:r>
              <a:rPr lang="en-US" b="true" sz="2100" spc="14">
                <a:solidFill>
                  <a:srgbClr val="000000"/>
                </a:solidFill>
                <a:latin typeface="Montserrat Bold"/>
                <a:ea typeface="Montserrat Bold"/>
                <a:cs typeface="Montserrat Bold"/>
                <a:sym typeface="Montserrat Bold"/>
              </a:rPr>
              <a:t>Il</a:t>
            </a:r>
            <a:r>
              <a:rPr lang="en-US" b="true" sz="2100" spc="14">
                <a:solidFill>
                  <a:srgbClr val="000000"/>
                </a:solidFill>
                <a:latin typeface="Montserrat Bold"/>
                <a:ea typeface="Montserrat Bold"/>
                <a:cs typeface="Montserrat Bold"/>
                <a:sym typeface="Montserrat Bold"/>
              </a:rPr>
              <a:t> est temps d’agir!</a:t>
            </a:r>
          </a:p>
          <a:p>
            <a:pPr algn="l">
              <a:lnSpc>
                <a:spcPts val="1379"/>
              </a:lnSpc>
            </a:pPr>
          </a:p>
          <a:p>
            <a:pPr algn="l">
              <a:lnSpc>
                <a:spcPts val="2897"/>
              </a:lnSpc>
            </a:pPr>
            <a:r>
              <a:rPr lang="en-US" sz="2100" spc="14">
                <a:solidFill>
                  <a:srgbClr val="000000"/>
                </a:solidFill>
                <a:latin typeface="Montserrat"/>
                <a:ea typeface="Montserrat"/>
                <a:cs typeface="Montserrat"/>
                <a:sym typeface="Montserrat"/>
              </a:rPr>
              <a:t>Merci d’</a:t>
            </a:r>
            <a:r>
              <a:rPr lang="en-US" sz="2100" spc="14">
                <a:solidFill>
                  <a:srgbClr val="000000"/>
                </a:solidFill>
                <a:latin typeface="Montserrat"/>
                <a:ea typeface="Montserrat"/>
                <a:cs typeface="Montserrat"/>
                <a:sym typeface="Montserrat"/>
              </a:rPr>
              <a:t>avoir répondu à l’appel à l’action et de vous être engagés à créer des milieux de travail plus sécuritaires sur le plan psychologique pour tous et en particulier les personnes appartenant à des groupes en quête d’équité. C’est une question de responsabilité personnelle à l’égard de nos actes. Le but est de faire preuve d’initiative : faire le petit effort supplémentaire que personne n’a demandé, mais qui est souvent nécessaire pour assurer le succès d’un projet. </a:t>
            </a:r>
          </a:p>
          <a:p>
            <a:pPr algn="l">
              <a:lnSpc>
                <a:spcPts val="1379"/>
              </a:lnSpc>
            </a:pPr>
          </a:p>
          <a:p>
            <a:pPr algn="l">
              <a:lnSpc>
                <a:spcPts val="2897"/>
              </a:lnSpc>
            </a:pPr>
            <a:r>
              <a:rPr lang="en-US" sz="2100" spc="14">
                <a:solidFill>
                  <a:srgbClr val="000000"/>
                </a:solidFill>
                <a:latin typeface="Montserrat"/>
                <a:ea typeface="Montserrat"/>
                <a:cs typeface="Montserrat"/>
                <a:sym typeface="Montserrat"/>
              </a:rPr>
              <a:t>N</a:t>
            </a:r>
            <a:r>
              <a:rPr lang="en-US" sz="2100" spc="14">
                <a:solidFill>
                  <a:srgbClr val="000000"/>
                </a:solidFill>
                <a:latin typeface="Montserrat"/>
                <a:ea typeface="Montserrat"/>
                <a:cs typeface="Montserrat"/>
                <a:sym typeface="Montserrat"/>
              </a:rPr>
              <a:t>ous espérons que vous ressentirez un changement réel et fondamental tout au long du programme. Ensemble, nous célébrerons tout le travail que vous avez accompli dans cette expérience. Merci de vous présenter pour vous-même, votre famille, votre organisation et les collectivités que vous êtes appelés à servir. </a:t>
            </a:r>
          </a:p>
          <a:p>
            <a:pPr algn="l">
              <a:lnSpc>
                <a:spcPts val="1379"/>
              </a:lnSpc>
            </a:pPr>
          </a:p>
          <a:p>
            <a:pPr algn="l">
              <a:lnSpc>
                <a:spcPts val="2897"/>
              </a:lnSpc>
            </a:pPr>
            <a:r>
              <a:rPr lang="en-US" sz="2100" spc="14">
                <a:solidFill>
                  <a:srgbClr val="000000"/>
                </a:solidFill>
                <a:latin typeface="Montserrat"/>
                <a:ea typeface="Montserrat"/>
                <a:cs typeface="Montserrat"/>
                <a:sym typeface="Montserrat"/>
              </a:rPr>
              <a:t>À</a:t>
            </a:r>
            <a:r>
              <a:rPr lang="en-US" sz="2100" spc="14">
                <a:solidFill>
                  <a:srgbClr val="000000"/>
                </a:solidFill>
                <a:latin typeface="Montserrat"/>
                <a:ea typeface="Montserrat"/>
                <a:cs typeface="Montserrat"/>
                <a:sym typeface="Montserrat"/>
              </a:rPr>
              <a:t> l’avenir, tirez parti de tout le réseautage qui aura lieu et rencontrez les nouveaux membres du programme dans l’application Teams de Microsoft et sur LinkedIn. Appuyez-vous sur les cours de maître. Essayez de rester cohérent avec cette version améliorée de vous. Nous avons confiance en vous. </a:t>
            </a:r>
          </a:p>
          <a:p>
            <a:pPr algn="l">
              <a:lnSpc>
                <a:spcPts val="1379"/>
              </a:lnSpc>
            </a:pPr>
          </a:p>
          <a:p>
            <a:pPr algn="l">
              <a:lnSpc>
                <a:spcPts val="2897"/>
              </a:lnSpc>
            </a:pPr>
            <a:r>
              <a:rPr lang="en-US" sz="2100" spc="14">
                <a:solidFill>
                  <a:srgbClr val="000000"/>
                </a:solidFill>
                <a:latin typeface="Montserrat"/>
                <a:ea typeface="Montserrat"/>
                <a:cs typeface="Montserrat"/>
                <a:sym typeface="Montserrat"/>
              </a:rPr>
              <a:t>Soy</a:t>
            </a:r>
            <a:r>
              <a:rPr lang="en-US" sz="2100" spc="14">
                <a:solidFill>
                  <a:srgbClr val="000000"/>
                </a:solidFill>
                <a:latin typeface="Montserrat"/>
                <a:ea typeface="Montserrat"/>
                <a:cs typeface="Montserrat"/>
                <a:sym typeface="Montserrat"/>
              </a:rPr>
              <a:t>ez fiers. Soyez fiers du travail que vous accomplissez et fiers de servir le Canada et sa population.</a:t>
            </a:r>
          </a:p>
        </p:txBody>
      </p:sp>
      <p:grpSp>
        <p:nvGrpSpPr>
          <p:cNvPr name="Group 5" id="5"/>
          <p:cNvGrpSpPr/>
          <p:nvPr/>
        </p:nvGrpSpPr>
        <p:grpSpPr>
          <a:xfrm rot="0">
            <a:off x="603224" y="243755"/>
            <a:ext cx="2691457" cy="3361331"/>
            <a:chOff x="0" y="0"/>
            <a:chExt cx="3588609" cy="4481775"/>
          </a:xfrm>
        </p:grpSpPr>
        <p:sp>
          <p:nvSpPr>
            <p:cNvPr name="Freeform 6" id="6"/>
            <p:cNvSpPr/>
            <p:nvPr/>
          </p:nvSpPr>
          <p:spPr>
            <a:xfrm flipH="false" flipV="false" rot="0">
              <a:off x="0" y="0"/>
              <a:ext cx="3588639" cy="4481830"/>
            </a:xfrm>
            <a:custGeom>
              <a:avLst/>
              <a:gdLst/>
              <a:ahLst/>
              <a:cxnLst/>
              <a:rect r="r" b="b" t="t" l="l"/>
              <a:pathLst>
                <a:path h="4481830" w="3588639">
                  <a:moveTo>
                    <a:pt x="0" y="0"/>
                  </a:moveTo>
                  <a:lnTo>
                    <a:pt x="3588639" y="0"/>
                  </a:lnTo>
                  <a:lnTo>
                    <a:pt x="3588639" y="4481830"/>
                  </a:lnTo>
                  <a:lnTo>
                    <a:pt x="0" y="4481830"/>
                  </a:lnTo>
                  <a:lnTo>
                    <a:pt x="0" y="0"/>
                  </a:lnTo>
                  <a:close/>
                </a:path>
              </a:pathLst>
            </a:custGeom>
            <a:blipFill>
              <a:blip r:embed="rId4"/>
              <a:stretch>
                <a:fillRect l="-37598" t="0" r="-18751" b="-56487"/>
              </a:stretch>
            </a:blipFill>
          </p:spPr>
        </p:sp>
      </p:grpSp>
      <p:grpSp>
        <p:nvGrpSpPr>
          <p:cNvPr name="Group 7" id="7"/>
          <p:cNvGrpSpPr/>
          <p:nvPr/>
        </p:nvGrpSpPr>
        <p:grpSpPr>
          <a:xfrm rot="0">
            <a:off x="603224" y="5291959"/>
            <a:ext cx="2691457" cy="3361331"/>
            <a:chOff x="0" y="0"/>
            <a:chExt cx="3588609" cy="4481775"/>
          </a:xfrm>
        </p:grpSpPr>
        <p:sp>
          <p:nvSpPr>
            <p:cNvPr name="Freeform 8" id="8"/>
            <p:cNvSpPr/>
            <p:nvPr/>
          </p:nvSpPr>
          <p:spPr>
            <a:xfrm flipH="false" flipV="false" rot="0">
              <a:off x="0" y="0"/>
              <a:ext cx="3588639" cy="4481830"/>
            </a:xfrm>
            <a:custGeom>
              <a:avLst/>
              <a:gdLst/>
              <a:ahLst/>
              <a:cxnLst/>
              <a:rect r="r" b="b" t="t" l="l"/>
              <a:pathLst>
                <a:path h="4481830" w="3588639">
                  <a:moveTo>
                    <a:pt x="0" y="0"/>
                  </a:moveTo>
                  <a:lnTo>
                    <a:pt x="3588639" y="0"/>
                  </a:lnTo>
                  <a:lnTo>
                    <a:pt x="3588639" y="4481830"/>
                  </a:lnTo>
                  <a:lnTo>
                    <a:pt x="0" y="4481830"/>
                  </a:lnTo>
                  <a:lnTo>
                    <a:pt x="0" y="0"/>
                  </a:lnTo>
                  <a:close/>
                </a:path>
              </a:pathLst>
            </a:custGeom>
            <a:blipFill>
              <a:blip r:embed="rId5"/>
              <a:stretch>
                <a:fillRect l="0" t="-10074" r="0" b="-10073"/>
              </a:stretch>
            </a:blipFill>
          </p:spPr>
        </p:sp>
      </p:grpSp>
      <p:sp>
        <p:nvSpPr>
          <p:cNvPr name="TextBox 9" id="9"/>
          <p:cNvSpPr txBox="true"/>
          <p:nvPr/>
        </p:nvSpPr>
        <p:spPr>
          <a:xfrm rot="0">
            <a:off x="1181446" y="3792869"/>
            <a:ext cx="1535100" cy="294589"/>
          </a:xfrm>
          <a:prstGeom prst="rect">
            <a:avLst/>
          </a:prstGeom>
        </p:spPr>
        <p:txBody>
          <a:bodyPr anchor="t" rtlCol="false" tIns="0" lIns="0" bIns="0" rIns="0">
            <a:spAutoFit/>
          </a:bodyPr>
          <a:lstStyle/>
          <a:p>
            <a:pPr algn="ctr">
              <a:lnSpc>
                <a:spcPts val="2150"/>
              </a:lnSpc>
            </a:pPr>
            <a:r>
              <a:rPr lang="en-US" sz="1600">
                <a:solidFill>
                  <a:srgbClr val="000000"/>
                </a:solidFill>
                <a:latin typeface="Arial MT Pro"/>
                <a:ea typeface="Arial MT Pro"/>
                <a:cs typeface="Arial MT Pro"/>
                <a:sym typeface="Arial MT Pro"/>
              </a:rPr>
              <a:t>Judith Bennett</a:t>
            </a:r>
          </a:p>
        </p:txBody>
      </p:sp>
      <p:sp>
        <p:nvSpPr>
          <p:cNvPr name="TextBox 10" id="10"/>
          <p:cNvSpPr txBox="true"/>
          <p:nvPr/>
        </p:nvSpPr>
        <p:spPr>
          <a:xfrm rot="0">
            <a:off x="695076" y="8843790"/>
            <a:ext cx="2507700" cy="303450"/>
          </a:xfrm>
          <a:prstGeom prst="rect">
            <a:avLst/>
          </a:prstGeom>
        </p:spPr>
        <p:txBody>
          <a:bodyPr anchor="t" rtlCol="false" tIns="0" lIns="0" bIns="0" rIns="0">
            <a:spAutoFit/>
          </a:bodyPr>
          <a:lstStyle/>
          <a:p>
            <a:pPr algn="ctr">
              <a:lnSpc>
                <a:spcPts val="2150"/>
              </a:lnSpc>
            </a:pPr>
            <a:r>
              <a:rPr lang="en-US" sz="1600">
                <a:solidFill>
                  <a:srgbClr val="000000"/>
                </a:solidFill>
                <a:latin typeface="Arial MT Pro"/>
                <a:ea typeface="Arial MT Pro"/>
                <a:cs typeface="Arial MT Pro"/>
                <a:sym typeface="Arial MT Pro"/>
              </a:rPr>
              <a:t>Samantha Moonsammy</a:t>
            </a:r>
          </a:p>
        </p:txBody>
      </p:sp>
      <p:sp>
        <p:nvSpPr>
          <p:cNvPr name="TextBox 11" id="11"/>
          <p:cNvSpPr txBox="true"/>
          <p:nvPr/>
        </p:nvSpPr>
        <p:spPr>
          <a:xfrm rot="0">
            <a:off x="896326" y="4149575"/>
            <a:ext cx="2105400" cy="727177"/>
          </a:xfrm>
          <a:prstGeom prst="rect">
            <a:avLst/>
          </a:prstGeom>
        </p:spPr>
        <p:txBody>
          <a:bodyPr anchor="t" rtlCol="false" tIns="0" lIns="0" bIns="0" rIns="0">
            <a:spAutoFit/>
          </a:bodyPr>
          <a:lstStyle/>
          <a:p>
            <a:pPr algn="ctr">
              <a:lnSpc>
                <a:spcPts val="2013"/>
              </a:lnSpc>
            </a:pPr>
            <a:r>
              <a:rPr lang="en-US" sz="1200">
                <a:solidFill>
                  <a:srgbClr val="000000"/>
                </a:solidFill>
                <a:latin typeface="Montserrat"/>
                <a:ea typeface="Montserrat"/>
                <a:cs typeface="Montserrat"/>
                <a:sym typeface="Montserrat"/>
              </a:rPr>
              <a:t>Sous-ministre adjo</a:t>
            </a:r>
            <a:r>
              <a:rPr lang="en-US" sz="1200">
                <a:solidFill>
                  <a:srgbClr val="000000"/>
                </a:solidFill>
                <a:latin typeface="Montserrat"/>
                <a:ea typeface="Montserrat"/>
                <a:cs typeface="Montserrat"/>
                <a:sym typeface="Montserrat"/>
              </a:rPr>
              <a:t>inte déléguée, Matériels, </a:t>
            </a:r>
          </a:p>
          <a:p>
            <a:pPr algn="ctr">
              <a:lnSpc>
                <a:spcPts val="2014"/>
              </a:lnSpc>
            </a:pPr>
            <a:r>
              <a:rPr lang="en-US" sz="1200">
                <a:solidFill>
                  <a:srgbClr val="000000"/>
                </a:solidFill>
                <a:latin typeface="Montserrat"/>
                <a:ea typeface="Montserrat"/>
                <a:cs typeface="Montserrat"/>
                <a:sym typeface="Montserrat"/>
              </a:rPr>
              <a:t>Défense n</a:t>
            </a:r>
            <a:r>
              <a:rPr lang="en-US" sz="1200">
                <a:solidFill>
                  <a:srgbClr val="000000"/>
                </a:solidFill>
                <a:latin typeface="Montserrat"/>
                <a:ea typeface="Montserrat"/>
                <a:cs typeface="Montserrat"/>
                <a:sym typeface="Montserrat"/>
              </a:rPr>
              <a:t>ationale</a:t>
            </a:r>
          </a:p>
        </p:txBody>
      </p:sp>
      <p:sp>
        <p:nvSpPr>
          <p:cNvPr name="TextBox 12" id="12"/>
          <p:cNvSpPr txBox="true"/>
          <p:nvPr/>
        </p:nvSpPr>
        <p:spPr>
          <a:xfrm rot="0">
            <a:off x="530036" y="9257424"/>
            <a:ext cx="2838000" cy="479527"/>
          </a:xfrm>
          <a:prstGeom prst="rect">
            <a:avLst/>
          </a:prstGeom>
        </p:spPr>
        <p:txBody>
          <a:bodyPr anchor="t" rtlCol="false" tIns="0" lIns="0" bIns="0" rIns="0">
            <a:spAutoFit/>
          </a:bodyPr>
          <a:lstStyle/>
          <a:p>
            <a:pPr algn="ctr">
              <a:lnSpc>
                <a:spcPts val="2013"/>
              </a:lnSpc>
            </a:pPr>
            <a:r>
              <a:rPr lang="en-US" sz="1200">
                <a:solidFill>
                  <a:srgbClr val="000000"/>
                </a:solidFill>
                <a:latin typeface="Montserrat"/>
                <a:ea typeface="Montserrat"/>
                <a:cs typeface="Montserrat"/>
                <a:sym typeface="Montserrat"/>
              </a:rPr>
              <a:t>DEAPCM Fondatrice, </a:t>
            </a:r>
            <a:r>
              <a:rPr lang="en-US" sz="1200">
                <a:solidFill>
                  <a:srgbClr val="000000"/>
                </a:solidFill>
                <a:latin typeface="Montserrat"/>
                <a:ea typeface="Montserrat"/>
                <a:cs typeface="Montserrat"/>
                <a:sym typeface="Montserrat"/>
              </a:rPr>
              <a:t>Matériel, </a:t>
            </a:r>
          </a:p>
          <a:p>
            <a:pPr algn="ctr">
              <a:lnSpc>
                <a:spcPts val="2014"/>
              </a:lnSpc>
            </a:pPr>
            <a:r>
              <a:rPr lang="en-US" sz="1200">
                <a:solidFill>
                  <a:srgbClr val="000000"/>
                </a:solidFill>
                <a:latin typeface="Montserrat"/>
                <a:ea typeface="Montserrat"/>
                <a:cs typeface="Montserrat"/>
                <a:sym typeface="Montserrat"/>
              </a:rPr>
              <a:t>Défense nationale</a:t>
            </a:r>
          </a:p>
        </p:txBody>
      </p:sp>
      <p:sp>
        <p:nvSpPr>
          <p:cNvPr name="TextBox 13" id="13"/>
          <p:cNvSpPr txBox="true"/>
          <p:nvPr/>
        </p:nvSpPr>
        <p:spPr>
          <a:xfrm rot="0">
            <a:off x="5387176" y="527313"/>
            <a:ext cx="13329000" cy="1025525"/>
          </a:xfrm>
          <a:prstGeom prst="rect">
            <a:avLst/>
          </a:prstGeom>
        </p:spPr>
        <p:txBody>
          <a:bodyPr anchor="t" rtlCol="false" tIns="0" lIns="0" bIns="0" rIns="0">
            <a:spAutoFit/>
          </a:bodyPr>
          <a:lstStyle/>
          <a:p>
            <a:pPr algn="l">
              <a:lnSpc>
                <a:spcPts val="3999"/>
              </a:lnSpc>
            </a:pPr>
            <a:r>
              <a:rPr lang="en-US" b="true" sz="3999" spc="647">
                <a:solidFill>
                  <a:srgbClr val="000000"/>
                </a:solidFill>
                <a:latin typeface="Montserrat Bold"/>
                <a:ea typeface="Montserrat Bold"/>
                <a:cs typeface="Montserrat Bold"/>
                <a:sym typeface="Montserrat Bold"/>
              </a:rPr>
              <a:t>Message d</a:t>
            </a:r>
            <a:r>
              <a:rPr lang="en-US" b="true" sz="3999" spc="647">
                <a:solidFill>
                  <a:srgbClr val="000000"/>
                </a:solidFill>
                <a:latin typeface="Montserrat Bold"/>
                <a:ea typeface="Montserrat Bold"/>
                <a:cs typeface="Montserrat Bold"/>
                <a:sym typeface="Montserrat Bold"/>
              </a:rPr>
              <a:t>u fondatrice </a:t>
            </a:r>
          </a:p>
          <a:p>
            <a:pPr algn="l">
              <a:lnSpc>
                <a:spcPts val="3999"/>
              </a:lnSpc>
            </a:pPr>
            <a:r>
              <a:rPr lang="en-US" b="true" sz="3999" spc="647">
                <a:solidFill>
                  <a:srgbClr val="000000"/>
                </a:solidFill>
                <a:latin typeface="Montserrat Bold"/>
                <a:ea typeface="Montserrat Bold"/>
                <a:cs typeface="Montserrat Bold"/>
                <a:sym typeface="Montserrat Bold"/>
              </a:rPr>
              <a:t>aux participants de DEAPCM</a:t>
            </a:r>
          </a:p>
        </p:txBody>
      </p:sp>
      <p:grpSp>
        <p:nvGrpSpPr>
          <p:cNvPr name="Group 14" id="14"/>
          <p:cNvGrpSpPr/>
          <p:nvPr/>
        </p:nvGrpSpPr>
        <p:grpSpPr>
          <a:xfrm rot="0">
            <a:off x="3423425" y="234230"/>
            <a:ext cx="1830401" cy="1525966"/>
            <a:chOff x="0" y="0"/>
            <a:chExt cx="2440535" cy="2034621"/>
          </a:xfrm>
        </p:grpSpPr>
        <p:sp>
          <p:nvSpPr>
            <p:cNvPr name="Freeform 15" id="15"/>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6"/>
              <a:stretch>
                <a:fillRect l="0" t="0" r="0" b="2"/>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313500" y="1086675"/>
            <a:ext cx="14613000" cy="893325"/>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Description du programme</a:t>
            </a:r>
          </a:p>
        </p:txBody>
      </p:sp>
      <p:grpSp>
        <p:nvGrpSpPr>
          <p:cNvPr name="Group 5" id="5"/>
          <p:cNvGrpSpPr/>
          <p:nvPr/>
        </p:nvGrpSpPr>
        <p:grpSpPr>
          <a:xfrm rot="0">
            <a:off x="1358247" y="2492521"/>
            <a:ext cx="4578060" cy="4578059"/>
            <a:chOff x="0" y="0"/>
            <a:chExt cx="6104080" cy="6104079"/>
          </a:xfrm>
        </p:grpSpPr>
        <p:sp>
          <p:nvSpPr>
            <p:cNvPr name="Freeform 6" id="6"/>
            <p:cNvSpPr/>
            <p:nvPr/>
          </p:nvSpPr>
          <p:spPr>
            <a:xfrm flipH="false" flipV="false" rot="0">
              <a:off x="25400" y="25400"/>
              <a:ext cx="6066028" cy="6066028"/>
            </a:xfrm>
            <a:custGeom>
              <a:avLst/>
              <a:gdLst/>
              <a:ahLst/>
              <a:cxnLst/>
              <a:rect r="r" b="b" t="t" l="l"/>
              <a:pathLst>
                <a:path h="6066028" w="6066028">
                  <a:moveTo>
                    <a:pt x="3033014" y="0"/>
                  </a:moveTo>
                  <a:cubicBezTo>
                    <a:pt x="1357884" y="0"/>
                    <a:pt x="0" y="1357884"/>
                    <a:pt x="0" y="3033014"/>
                  </a:cubicBezTo>
                  <a:cubicBezTo>
                    <a:pt x="0" y="4708144"/>
                    <a:pt x="1357884" y="6066028"/>
                    <a:pt x="3033014" y="6066028"/>
                  </a:cubicBezTo>
                  <a:cubicBezTo>
                    <a:pt x="4708144" y="6066028"/>
                    <a:pt x="6066028" y="4708017"/>
                    <a:pt x="6066028" y="3033014"/>
                  </a:cubicBezTo>
                  <a:cubicBezTo>
                    <a:pt x="6066028" y="1358011"/>
                    <a:pt x="4708017" y="0"/>
                    <a:pt x="3033014" y="0"/>
                  </a:cubicBezTo>
                  <a:close/>
                </a:path>
              </a:pathLst>
            </a:custGeom>
            <a:blipFill>
              <a:blip r:embed="rId4"/>
              <a:stretch>
                <a:fillRect l="-25557" t="-418" r="-25347" b="-208"/>
              </a:stretch>
            </a:blipFill>
          </p:spPr>
        </p:sp>
        <p:sp>
          <p:nvSpPr>
            <p:cNvPr name="Freeform 7" id="7"/>
            <p:cNvSpPr/>
            <p:nvPr/>
          </p:nvSpPr>
          <p:spPr>
            <a:xfrm flipH="false" flipV="false" rot="0">
              <a:off x="0" y="0"/>
              <a:ext cx="6116828" cy="6116828"/>
            </a:xfrm>
            <a:custGeom>
              <a:avLst/>
              <a:gdLst/>
              <a:ahLst/>
              <a:cxnLst/>
              <a:rect r="r" b="b" t="t" l="l"/>
              <a:pathLst>
                <a:path h="6116828" w="6116828">
                  <a:moveTo>
                    <a:pt x="3058414" y="50800"/>
                  </a:moveTo>
                  <a:cubicBezTo>
                    <a:pt x="1397381" y="50800"/>
                    <a:pt x="50800" y="1397381"/>
                    <a:pt x="50800" y="3058414"/>
                  </a:cubicBezTo>
                  <a:lnTo>
                    <a:pt x="25400" y="3058414"/>
                  </a:lnTo>
                  <a:lnTo>
                    <a:pt x="50800" y="3058414"/>
                  </a:lnTo>
                  <a:cubicBezTo>
                    <a:pt x="50800" y="4719447"/>
                    <a:pt x="1397381" y="6066028"/>
                    <a:pt x="3058414" y="6066028"/>
                  </a:cubicBezTo>
                  <a:lnTo>
                    <a:pt x="3058414" y="6091428"/>
                  </a:lnTo>
                  <a:lnTo>
                    <a:pt x="3058414" y="6066028"/>
                  </a:lnTo>
                  <a:cubicBezTo>
                    <a:pt x="4719447" y="6066028"/>
                    <a:pt x="6066028" y="4719447"/>
                    <a:pt x="6066028" y="3058414"/>
                  </a:cubicBezTo>
                  <a:lnTo>
                    <a:pt x="6091428" y="3058414"/>
                  </a:lnTo>
                  <a:lnTo>
                    <a:pt x="6066028" y="3058414"/>
                  </a:lnTo>
                  <a:cubicBezTo>
                    <a:pt x="6066028" y="1397381"/>
                    <a:pt x="4719447" y="50800"/>
                    <a:pt x="3058414" y="50800"/>
                  </a:cubicBezTo>
                  <a:lnTo>
                    <a:pt x="3058414" y="25400"/>
                  </a:lnTo>
                  <a:lnTo>
                    <a:pt x="3058414" y="50800"/>
                  </a:lnTo>
                  <a:moveTo>
                    <a:pt x="3058414" y="0"/>
                  </a:moveTo>
                  <a:cubicBezTo>
                    <a:pt x="4747514" y="0"/>
                    <a:pt x="6116828" y="1369314"/>
                    <a:pt x="6116828" y="3058414"/>
                  </a:cubicBezTo>
                  <a:cubicBezTo>
                    <a:pt x="6116828" y="4747514"/>
                    <a:pt x="4747514" y="6116828"/>
                    <a:pt x="3058414" y="6116828"/>
                  </a:cubicBezTo>
                  <a:cubicBezTo>
                    <a:pt x="1369314" y="6116828"/>
                    <a:pt x="0" y="4747514"/>
                    <a:pt x="0" y="3058414"/>
                  </a:cubicBezTo>
                  <a:cubicBezTo>
                    <a:pt x="0" y="1369314"/>
                    <a:pt x="1369314" y="0"/>
                    <a:pt x="3058414" y="0"/>
                  </a:cubicBezTo>
                  <a:close/>
                </a:path>
              </a:pathLst>
            </a:custGeom>
            <a:solidFill>
              <a:srgbClr val="D36151"/>
            </a:solidFill>
          </p:spPr>
        </p:sp>
      </p:grpSp>
      <p:sp>
        <p:nvSpPr>
          <p:cNvPr name="TextBox 8" id="8"/>
          <p:cNvSpPr txBox="true"/>
          <p:nvPr/>
        </p:nvSpPr>
        <p:spPr>
          <a:xfrm rot="0">
            <a:off x="2293563" y="7142800"/>
            <a:ext cx="2707425" cy="749430"/>
          </a:xfrm>
          <a:prstGeom prst="rect">
            <a:avLst/>
          </a:prstGeom>
        </p:spPr>
        <p:txBody>
          <a:bodyPr anchor="t" rtlCol="false" tIns="0" lIns="0" bIns="0" rIns="0">
            <a:spAutoFit/>
          </a:bodyPr>
          <a:lstStyle/>
          <a:p>
            <a:pPr algn="l">
              <a:lnSpc>
                <a:spcPts val="6382"/>
              </a:lnSpc>
            </a:pPr>
            <a:r>
              <a:rPr lang="en-US" b="true" sz="3798">
                <a:solidFill>
                  <a:srgbClr val="000000"/>
                </a:solidFill>
                <a:latin typeface="Montserrat Bold"/>
                <a:ea typeface="Montserrat Bold"/>
                <a:cs typeface="Montserrat Bold"/>
                <a:sym typeface="Montserrat Bold"/>
              </a:rPr>
              <a:t>Connecter</a:t>
            </a:r>
          </a:p>
        </p:txBody>
      </p:sp>
      <p:sp>
        <p:nvSpPr>
          <p:cNvPr name="TextBox 9" id="9"/>
          <p:cNvSpPr txBox="true"/>
          <p:nvPr/>
        </p:nvSpPr>
        <p:spPr>
          <a:xfrm rot="0">
            <a:off x="1361546" y="8388349"/>
            <a:ext cx="4571550" cy="668655"/>
          </a:xfrm>
          <a:prstGeom prst="rect">
            <a:avLst/>
          </a:prstGeom>
        </p:spPr>
        <p:txBody>
          <a:bodyPr anchor="t" rtlCol="false" tIns="0" lIns="0" bIns="0" rIns="0">
            <a:spAutoFit/>
          </a:bodyPr>
          <a:lstStyle/>
          <a:p>
            <a:pPr algn="ctr">
              <a:lnSpc>
                <a:spcPts val="2760"/>
              </a:lnSpc>
            </a:pPr>
            <a:r>
              <a:rPr lang="en-US" sz="2000">
                <a:solidFill>
                  <a:srgbClr val="000000"/>
                </a:solidFill>
                <a:latin typeface="Montserrat"/>
                <a:ea typeface="Montserrat"/>
                <a:cs typeface="Montserrat"/>
                <a:sym typeface="Montserrat"/>
              </a:rPr>
              <a:t>Le réseautage à travers la fonction publique fédérale</a:t>
            </a:r>
          </a:p>
        </p:txBody>
      </p:sp>
      <p:grpSp>
        <p:nvGrpSpPr>
          <p:cNvPr name="Group 10" id="10"/>
          <p:cNvGrpSpPr/>
          <p:nvPr/>
        </p:nvGrpSpPr>
        <p:grpSpPr>
          <a:xfrm rot="0">
            <a:off x="6854970" y="2492520"/>
            <a:ext cx="4578060" cy="4578060"/>
            <a:chOff x="0" y="0"/>
            <a:chExt cx="6104080" cy="6104080"/>
          </a:xfrm>
        </p:grpSpPr>
        <p:sp>
          <p:nvSpPr>
            <p:cNvPr name="Freeform 11" id="11"/>
            <p:cNvSpPr/>
            <p:nvPr/>
          </p:nvSpPr>
          <p:spPr>
            <a:xfrm flipH="false" flipV="false" rot="0">
              <a:off x="25400" y="25400"/>
              <a:ext cx="6066028" cy="6066028"/>
            </a:xfrm>
            <a:custGeom>
              <a:avLst/>
              <a:gdLst/>
              <a:ahLst/>
              <a:cxnLst/>
              <a:rect r="r" b="b" t="t" l="l"/>
              <a:pathLst>
                <a:path h="6066028" w="6066028">
                  <a:moveTo>
                    <a:pt x="3033014" y="0"/>
                  </a:moveTo>
                  <a:cubicBezTo>
                    <a:pt x="1357884" y="0"/>
                    <a:pt x="0" y="1357884"/>
                    <a:pt x="0" y="3033014"/>
                  </a:cubicBezTo>
                  <a:cubicBezTo>
                    <a:pt x="0" y="4708144"/>
                    <a:pt x="1357884" y="6066028"/>
                    <a:pt x="3033014" y="6066028"/>
                  </a:cubicBezTo>
                  <a:cubicBezTo>
                    <a:pt x="4708144" y="6066028"/>
                    <a:pt x="6066028" y="4708017"/>
                    <a:pt x="6066028" y="3033014"/>
                  </a:cubicBezTo>
                  <a:cubicBezTo>
                    <a:pt x="6066028" y="1358011"/>
                    <a:pt x="4708017" y="0"/>
                    <a:pt x="3033014" y="0"/>
                  </a:cubicBezTo>
                  <a:close/>
                </a:path>
              </a:pathLst>
            </a:custGeom>
            <a:blipFill>
              <a:blip r:embed="rId5"/>
              <a:stretch>
                <a:fillRect l="-418" t="-2774" r="-208" b="-2563"/>
              </a:stretch>
            </a:blipFill>
          </p:spPr>
        </p:sp>
        <p:sp>
          <p:nvSpPr>
            <p:cNvPr name="Freeform 12" id="12"/>
            <p:cNvSpPr/>
            <p:nvPr/>
          </p:nvSpPr>
          <p:spPr>
            <a:xfrm flipH="false" flipV="false" rot="0">
              <a:off x="0" y="0"/>
              <a:ext cx="6116828" cy="6116828"/>
            </a:xfrm>
            <a:custGeom>
              <a:avLst/>
              <a:gdLst/>
              <a:ahLst/>
              <a:cxnLst/>
              <a:rect r="r" b="b" t="t" l="l"/>
              <a:pathLst>
                <a:path h="6116828" w="6116828">
                  <a:moveTo>
                    <a:pt x="3058414" y="50800"/>
                  </a:moveTo>
                  <a:cubicBezTo>
                    <a:pt x="1397381" y="50800"/>
                    <a:pt x="50800" y="1397381"/>
                    <a:pt x="50800" y="3058414"/>
                  </a:cubicBezTo>
                  <a:lnTo>
                    <a:pt x="25400" y="3058414"/>
                  </a:lnTo>
                  <a:lnTo>
                    <a:pt x="50800" y="3058414"/>
                  </a:lnTo>
                  <a:cubicBezTo>
                    <a:pt x="50800" y="4719447"/>
                    <a:pt x="1397381" y="6066028"/>
                    <a:pt x="3058414" y="6066028"/>
                  </a:cubicBezTo>
                  <a:lnTo>
                    <a:pt x="3058414" y="6091428"/>
                  </a:lnTo>
                  <a:lnTo>
                    <a:pt x="3058414" y="6066028"/>
                  </a:lnTo>
                  <a:cubicBezTo>
                    <a:pt x="4719447" y="6066028"/>
                    <a:pt x="6066028" y="4719447"/>
                    <a:pt x="6066028" y="3058414"/>
                  </a:cubicBezTo>
                  <a:lnTo>
                    <a:pt x="6091428" y="3058414"/>
                  </a:lnTo>
                  <a:lnTo>
                    <a:pt x="6066028" y="3058414"/>
                  </a:lnTo>
                  <a:cubicBezTo>
                    <a:pt x="6066028" y="1397381"/>
                    <a:pt x="4719447" y="50800"/>
                    <a:pt x="3058414" y="50800"/>
                  </a:cubicBezTo>
                  <a:lnTo>
                    <a:pt x="3058414" y="25400"/>
                  </a:lnTo>
                  <a:lnTo>
                    <a:pt x="3058414" y="50800"/>
                  </a:lnTo>
                  <a:moveTo>
                    <a:pt x="3058414" y="0"/>
                  </a:moveTo>
                  <a:cubicBezTo>
                    <a:pt x="4747514" y="0"/>
                    <a:pt x="6116828" y="1369314"/>
                    <a:pt x="6116828" y="3058414"/>
                  </a:cubicBezTo>
                  <a:cubicBezTo>
                    <a:pt x="6116828" y="4747514"/>
                    <a:pt x="4747514" y="6116828"/>
                    <a:pt x="3058414" y="6116828"/>
                  </a:cubicBezTo>
                  <a:cubicBezTo>
                    <a:pt x="1369314" y="6116828"/>
                    <a:pt x="0" y="4747514"/>
                    <a:pt x="0" y="3058414"/>
                  </a:cubicBezTo>
                  <a:cubicBezTo>
                    <a:pt x="0" y="1369314"/>
                    <a:pt x="1369314" y="0"/>
                    <a:pt x="3058414" y="0"/>
                  </a:cubicBezTo>
                  <a:close/>
                </a:path>
              </a:pathLst>
            </a:custGeom>
            <a:solidFill>
              <a:srgbClr val="E8C243"/>
            </a:solidFill>
          </p:spPr>
        </p:sp>
      </p:grpSp>
      <p:sp>
        <p:nvSpPr>
          <p:cNvPr name="TextBox 13" id="13"/>
          <p:cNvSpPr txBox="true"/>
          <p:nvPr/>
        </p:nvSpPr>
        <p:spPr>
          <a:xfrm rot="0">
            <a:off x="8152225" y="7097885"/>
            <a:ext cx="1923750" cy="781050"/>
          </a:xfrm>
          <a:prstGeom prst="rect">
            <a:avLst/>
          </a:prstGeom>
        </p:spPr>
        <p:txBody>
          <a:bodyPr anchor="t" rtlCol="false" tIns="0" lIns="0" bIns="0" rIns="0">
            <a:spAutoFit/>
          </a:bodyPr>
          <a:lstStyle/>
          <a:p>
            <a:pPr algn="ctr">
              <a:lnSpc>
                <a:spcPts val="6550"/>
              </a:lnSpc>
            </a:pPr>
            <a:r>
              <a:rPr lang="en-US" b="true" sz="3898">
                <a:solidFill>
                  <a:srgbClr val="000000"/>
                </a:solidFill>
                <a:latin typeface="Montserrat Bold"/>
                <a:ea typeface="Montserrat Bold"/>
                <a:cs typeface="Montserrat Bold"/>
                <a:sym typeface="Montserrat Bold"/>
              </a:rPr>
              <a:t>Élever</a:t>
            </a:r>
          </a:p>
        </p:txBody>
      </p:sp>
      <p:sp>
        <p:nvSpPr>
          <p:cNvPr name="TextBox 14" id="14"/>
          <p:cNvSpPr txBox="true"/>
          <p:nvPr/>
        </p:nvSpPr>
        <p:spPr>
          <a:xfrm rot="0">
            <a:off x="6858269" y="8358201"/>
            <a:ext cx="4571550" cy="382856"/>
          </a:xfrm>
          <a:prstGeom prst="rect">
            <a:avLst/>
          </a:prstGeom>
        </p:spPr>
        <p:txBody>
          <a:bodyPr anchor="t" rtlCol="false" tIns="0" lIns="0" bIns="0" rIns="0">
            <a:spAutoFit/>
          </a:bodyPr>
          <a:lstStyle/>
          <a:p>
            <a:pPr algn="ctr">
              <a:lnSpc>
                <a:spcPts val="3360"/>
              </a:lnSpc>
            </a:pPr>
            <a:r>
              <a:rPr lang="en-US" sz="2000">
                <a:solidFill>
                  <a:srgbClr val="000000"/>
                </a:solidFill>
                <a:latin typeface="Montserrat"/>
                <a:ea typeface="Montserrat"/>
                <a:cs typeface="Montserrat"/>
                <a:sym typeface="Montserrat"/>
              </a:rPr>
              <a:t>L'appel à l'action du greffier</a:t>
            </a:r>
          </a:p>
        </p:txBody>
      </p:sp>
      <p:grpSp>
        <p:nvGrpSpPr>
          <p:cNvPr name="Group 15" id="15"/>
          <p:cNvGrpSpPr/>
          <p:nvPr/>
        </p:nvGrpSpPr>
        <p:grpSpPr>
          <a:xfrm rot="0">
            <a:off x="12351692" y="2492521"/>
            <a:ext cx="4578060" cy="4578059"/>
            <a:chOff x="0" y="0"/>
            <a:chExt cx="6104080" cy="6104079"/>
          </a:xfrm>
        </p:grpSpPr>
        <p:sp>
          <p:nvSpPr>
            <p:cNvPr name="Freeform 16" id="16"/>
            <p:cNvSpPr/>
            <p:nvPr/>
          </p:nvSpPr>
          <p:spPr>
            <a:xfrm flipH="false" flipV="false" rot="0">
              <a:off x="25400" y="25400"/>
              <a:ext cx="6066028" cy="6066028"/>
            </a:xfrm>
            <a:custGeom>
              <a:avLst/>
              <a:gdLst/>
              <a:ahLst/>
              <a:cxnLst/>
              <a:rect r="r" b="b" t="t" l="l"/>
              <a:pathLst>
                <a:path h="6066028" w="6066028">
                  <a:moveTo>
                    <a:pt x="3033014" y="0"/>
                  </a:moveTo>
                  <a:cubicBezTo>
                    <a:pt x="1357884" y="0"/>
                    <a:pt x="0" y="1357884"/>
                    <a:pt x="0" y="3033014"/>
                  </a:cubicBezTo>
                  <a:cubicBezTo>
                    <a:pt x="0" y="4708144"/>
                    <a:pt x="1357884" y="6066028"/>
                    <a:pt x="3033014" y="6066028"/>
                  </a:cubicBezTo>
                  <a:cubicBezTo>
                    <a:pt x="4708144" y="6066028"/>
                    <a:pt x="6066028" y="4708017"/>
                    <a:pt x="6066028" y="3033014"/>
                  </a:cubicBezTo>
                  <a:cubicBezTo>
                    <a:pt x="6066028" y="1358011"/>
                    <a:pt x="4708017" y="0"/>
                    <a:pt x="3033014" y="0"/>
                  </a:cubicBezTo>
                  <a:close/>
                </a:path>
              </a:pathLst>
            </a:custGeom>
            <a:blipFill>
              <a:blip r:embed="rId6"/>
              <a:stretch>
                <a:fillRect l="-25575" t="-418" r="-25365" b="-208"/>
              </a:stretch>
            </a:blipFill>
          </p:spPr>
        </p:sp>
        <p:sp>
          <p:nvSpPr>
            <p:cNvPr name="Freeform 17" id="17"/>
            <p:cNvSpPr/>
            <p:nvPr/>
          </p:nvSpPr>
          <p:spPr>
            <a:xfrm flipH="false" flipV="false" rot="0">
              <a:off x="0" y="0"/>
              <a:ext cx="6116828" cy="6116828"/>
            </a:xfrm>
            <a:custGeom>
              <a:avLst/>
              <a:gdLst/>
              <a:ahLst/>
              <a:cxnLst/>
              <a:rect r="r" b="b" t="t" l="l"/>
              <a:pathLst>
                <a:path h="6116828" w="6116828">
                  <a:moveTo>
                    <a:pt x="3058414" y="50800"/>
                  </a:moveTo>
                  <a:cubicBezTo>
                    <a:pt x="1397381" y="50800"/>
                    <a:pt x="50800" y="1397381"/>
                    <a:pt x="50800" y="3058414"/>
                  </a:cubicBezTo>
                  <a:lnTo>
                    <a:pt x="25400" y="3058414"/>
                  </a:lnTo>
                  <a:lnTo>
                    <a:pt x="50800" y="3058414"/>
                  </a:lnTo>
                  <a:cubicBezTo>
                    <a:pt x="50800" y="4719447"/>
                    <a:pt x="1397381" y="6066028"/>
                    <a:pt x="3058414" y="6066028"/>
                  </a:cubicBezTo>
                  <a:lnTo>
                    <a:pt x="3058414" y="6091428"/>
                  </a:lnTo>
                  <a:lnTo>
                    <a:pt x="3058414" y="6066028"/>
                  </a:lnTo>
                  <a:cubicBezTo>
                    <a:pt x="4719447" y="6066028"/>
                    <a:pt x="6066028" y="4719447"/>
                    <a:pt x="6066028" y="3058414"/>
                  </a:cubicBezTo>
                  <a:lnTo>
                    <a:pt x="6091428" y="3058414"/>
                  </a:lnTo>
                  <a:lnTo>
                    <a:pt x="6066028" y="3058414"/>
                  </a:lnTo>
                  <a:cubicBezTo>
                    <a:pt x="6066028" y="1397381"/>
                    <a:pt x="4719447" y="50800"/>
                    <a:pt x="3058414" y="50800"/>
                  </a:cubicBezTo>
                  <a:lnTo>
                    <a:pt x="3058414" y="25400"/>
                  </a:lnTo>
                  <a:lnTo>
                    <a:pt x="3058414" y="50800"/>
                  </a:lnTo>
                  <a:moveTo>
                    <a:pt x="3058414" y="0"/>
                  </a:moveTo>
                  <a:cubicBezTo>
                    <a:pt x="4747514" y="0"/>
                    <a:pt x="6116828" y="1369314"/>
                    <a:pt x="6116828" y="3058414"/>
                  </a:cubicBezTo>
                  <a:cubicBezTo>
                    <a:pt x="6116828" y="4747514"/>
                    <a:pt x="4747514" y="6116828"/>
                    <a:pt x="3058414" y="6116828"/>
                  </a:cubicBezTo>
                  <a:cubicBezTo>
                    <a:pt x="1369314" y="6116828"/>
                    <a:pt x="0" y="4747514"/>
                    <a:pt x="0" y="3058414"/>
                  </a:cubicBezTo>
                  <a:cubicBezTo>
                    <a:pt x="0" y="1369314"/>
                    <a:pt x="1369314" y="0"/>
                    <a:pt x="3058414" y="0"/>
                  </a:cubicBezTo>
                  <a:close/>
                </a:path>
              </a:pathLst>
            </a:custGeom>
            <a:solidFill>
              <a:srgbClr val="61B0A5"/>
            </a:solidFill>
          </p:spPr>
        </p:sp>
      </p:grpSp>
      <p:sp>
        <p:nvSpPr>
          <p:cNvPr name="TextBox 18" id="18"/>
          <p:cNvSpPr txBox="true"/>
          <p:nvPr/>
        </p:nvSpPr>
        <p:spPr>
          <a:xfrm rot="0">
            <a:off x="13620288" y="7115549"/>
            <a:ext cx="2040975" cy="781050"/>
          </a:xfrm>
          <a:prstGeom prst="rect">
            <a:avLst/>
          </a:prstGeom>
        </p:spPr>
        <p:txBody>
          <a:bodyPr anchor="t" rtlCol="false" tIns="0" lIns="0" bIns="0" rIns="0">
            <a:spAutoFit/>
          </a:bodyPr>
          <a:lstStyle/>
          <a:p>
            <a:pPr algn="l">
              <a:lnSpc>
                <a:spcPts val="6550"/>
              </a:lnSpc>
            </a:pPr>
            <a:r>
              <a:rPr lang="en-US" b="true" sz="3898">
                <a:solidFill>
                  <a:srgbClr val="000000"/>
                </a:solidFill>
                <a:latin typeface="Montserrat Bold"/>
                <a:ea typeface="Montserrat Bold"/>
                <a:cs typeface="Montserrat Bold"/>
                <a:sym typeface="Montserrat Bold"/>
              </a:rPr>
              <a:t>Inspirer</a:t>
            </a:r>
          </a:p>
        </p:txBody>
      </p:sp>
      <p:sp>
        <p:nvSpPr>
          <p:cNvPr name="TextBox 19" id="19"/>
          <p:cNvSpPr txBox="true"/>
          <p:nvPr/>
        </p:nvSpPr>
        <p:spPr>
          <a:xfrm rot="0">
            <a:off x="12354991" y="8358200"/>
            <a:ext cx="4571550" cy="382916"/>
          </a:xfrm>
          <a:prstGeom prst="rect">
            <a:avLst/>
          </a:prstGeom>
        </p:spPr>
        <p:txBody>
          <a:bodyPr anchor="t" rtlCol="false" tIns="0" lIns="0" bIns="0" rIns="0">
            <a:spAutoFit/>
          </a:bodyPr>
          <a:lstStyle/>
          <a:p>
            <a:pPr algn="ctr">
              <a:lnSpc>
                <a:spcPts val="3358"/>
              </a:lnSpc>
            </a:pPr>
            <a:r>
              <a:rPr lang="en-US" sz="1999">
                <a:solidFill>
                  <a:srgbClr val="000000"/>
                </a:solidFill>
                <a:latin typeface="Montserrat"/>
                <a:ea typeface="Montserrat"/>
                <a:cs typeface="Montserrat"/>
                <a:sym typeface="Montserrat"/>
              </a:rPr>
              <a:t>Leadership inclusif avec intention</a:t>
            </a:r>
          </a:p>
        </p:txBody>
      </p:sp>
      <p:grpSp>
        <p:nvGrpSpPr>
          <p:cNvPr name="Group 20" id="20"/>
          <p:cNvGrpSpPr>
            <a:grpSpLocks noChangeAspect="true"/>
          </p:cNvGrpSpPr>
          <p:nvPr/>
        </p:nvGrpSpPr>
        <p:grpSpPr>
          <a:xfrm rot="0">
            <a:off x="293000" y="841788"/>
            <a:ext cx="1830401" cy="1525966"/>
            <a:chOff x="0" y="0"/>
            <a:chExt cx="2440535" cy="2034621"/>
          </a:xfrm>
        </p:grpSpPr>
        <p:sp>
          <p:nvSpPr>
            <p:cNvPr name="Freeform 21" id="21"/>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7"/>
              <a:stretch>
                <a:fillRect l="0" t="0" r="0" b="2"/>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0088" y="-19929"/>
            <a:ext cx="19066677" cy="10326857"/>
            <a:chOff x="0" y="0"/>
            <a:chExt cx="25422236" cy="13769143"/>
          </a:xfrm>
        </p:grpSpPr>
        <p:sp>
          <p:nvSpPr>
            <p:cNvPr name="Freeform 3" id="3"/>
            <p:cNvSpPr/>
            <p:nvPr/>
          </p:nvSpPr>
          <p:spPr>
            <a:xfrm flipH="false" flipV="false" rot="0">
              <a:off x="0" y="0"/>
              <a:ext cx="25422225" cy="13769087"/>
            </a:xfrm>
            <a:custGeom>
              <a:avLst/>
              <a:gdLst/>
              <a:ahLst/>
              <a:cxnLst/>
              <a:rect r="r" b="b" t="t" l="l"/>
              <a:pathLst>
                <a:path h="13769087" w="25422225">
                  <a:moveTo>
                    <a:pt x="0" y="0"/>
                  </a:moveTo>
                  <a:lnTo>
                    <a:pt x="25422225" y="0"/>
                  </a:lnTo>
                  <a:lnTo>
                    <a:pt x="25422225" y="13769087"/>
                  </a:lnTo>
                  <a:lnTo>
                    <a:pt x="0" y="13769087"/>
                  </a:lnTo>
                  <a:lnTo>
                    <a:pt x="0" y="0"/>
                  </a:lnTo>
                  <a:close/>
                </a:path>
              </a:pathLst>
            </a:custGeom>
            <a:blipFill>
              <a:blip r:embed="rId3">
                <a:alphaModFix amt="15000"/>
              </a:blip>
              <a:stretch>
                <a:fillRect l="-18478" t="0" r="-18478" b="0"/>
              </a:stretch>
            </a:blipFill>
          </p:spPr>
        </p:sp>
      </p:grpSp>
      <p:sp>
        <p:nvSpPr>
          <p:cNvPr name="TextBox 4" id="4"/>
          <p:cNvSpPr txBox="true"/>
          <p:nvPr/>
        </p:nvSpPr>
        <p:spPr>
          <a:xfrm rot="0">
            <a:off x="3237783" y="1405734"/>
            <a:ext cx="11241900" cy="798274"/>
          </a:xfrm>
          <a:prstGeom prst="rect">
            <a:avLst/>
          </a:prstGeom>
        </p:spPr>
        <p:txBody>
          <a:bodyPr anchor="t" rtlCol="false" tIns="0" lIns="0" bIns="0" rIns="0">
            <a:spAutoFit/>
          </a:bodyPr>
          <a:lstStyle/>
          <a:p>
            <a:pPr algn="ctr">
              <a:lnSpc>
                <a:spcPts val="6872"/>
              </a:lnSpc>
            </a:pPr>
            <a:r>
              <a:rPr lang="en-US" b="true" sz="4090">
                <a:solidFill>
                  <a:srgbClr val="000000"/>
                </a:solidFill>
                <a:latin typeface="Montserrat Bold"/>
                <a:ea typeface="Montserrat Bold"/>
                <a:cs typeface="Montserrat Bold"/>
                <a:sym typeface="Montserrat Bold"/>
              </a:rPr>
              <a:t>Enseign</a:t>
            </a:r>
            <a:r>
              <a:rPr lang="en-US" b="true" sz="4090">
                <a:solidFill>
                  <a:srgbClr val="000000"/>
                </a:solidFill>
                <a:latin typeface="Montserrat Bold"/>
                <a:ea typeface="Montserrat Bold"/>
                <a:cs typeface="Montserrat Bold"/>
                <a:sym typeface="Montserrat Bold"/>
              </a:rPr>
              <a:t>ants des Classes de maître 2025</a:t>
            </a:r>
          </a:p>
        </p:txBody>
      </p:sp>
      <p:grpSp>
        <p:nvGrpSpPr>
          <p:cNvPr name="Group 5" id="5"/>
          <p:cNvGrpSpPr/>
          <p:nvPr/>
        </p:nvGrpSpPr>
        <p:grpSpPr>
          <a:xfrm rot="0">
            <a:off x="5169477" y="-350693"/>
            <a:ext cx="7949045" cy="1937402"/>
            <a:chOff x="0" y="0"/>
            <a:chExt cx="10598727" cy="2583203"/>
          </a:xfrm>
        </p:grpSpPr>
        <p:sp>
          <p:nvSpPr>
            <p:cNvPr name="Freeform 6" id="6"/>
            <p:cNvSpPr/>
            <p:nvPr/>
          </p:nvSpPr>
          <p:spPr>
            <a:xfrm flipH="false" flipV="false" rot="0">
              <a:off x="0" y="0"/>
              <a:ext cx="10598785" cy="2583180"/>
            </a:xfrm>
            <a:custGeom>
              <a:avLst/>
              <a:gdLst/>
              <a:ahLst/>
              <a:cxnLst/>
              <a:rect r="r" b="b" t="t" l="l"/>
              <a:pathLst>
                <a:path h="2583180" w="10598785">
                  <a:moveTo>
                    <a:pt x="0" y="0"/>
                  </a:moveTo>
                  <a:lnTo>
                    <a:pt x="10598785" y="0"/>
                  </a:lnTo>
                  <a:lnTo>
                    <a:pt x="10598785" y="2583180"/>
                  </a:lnTo>
                  <a:lnTo>
                    <a:pt x="0" y="2583180"/>
                  </a:lnTo>
                  <a:lnTo>
                    <a:pt x="0" y="0"/>
                  </a:lnTo>
                  <a:close/>
                </a:path>
              </a:pathLst>
            </a:custGeom>
            <a:blipFill>
              <a:blip r:embed="rId4"/>
              <a:stretch>
                <a:fillRect l="0" t="-53599" r="0" b="-53600"/>
              </a:stretch>
            </a:blipFill>
          </p:spPr>
        </p:sp>
      </p:grpSp>
      <p:grpSp>
        <p:nvGrpSpPr>
          <p:cNvPr name="Group 7" id="7"/>
          <p:cNvGrpSpPr/>
          <p:nvPr/>
        </p:nvGrpSpPr>
        <p:grpSpPr>
          <a:xfrm rot="0">
            <a:off x="483576" y="3367853"/>
            <a:ext cx="3304300" cy="4416622"/>
            <a:chOff x="0" y="0"/>
            <a:chExt cx="4405733" cy="5888830"/>
          </a:xfrm>
        </p:grpSpPr>
        <p:grpSp>
          <p:nvGrpSpPr>
            <p:cNvPr name="Group 8" id="8"/>
            <p:cNvGrpSpPr/>
            <p:nvPr/>
          </p:nvGrpSpPr>
          <p:grpSpPr>
            <a:xfrm rot="0">
              <a:off x="673365" y="1552"/>
              <a:ext cx="3059648" cy="3028717"/>
              <a:chOff x="0" y="0"/>
              <a:chExt cx="646237" cy="639704"/>
            </a:xfrm>
          </p:grpSpPr>
          <p:sp>
            <p:nvSpPr>
              <p:cNvPr name="Freeform 9" id="9"/>
              <p:cNvSpPr/>
              <p:nvPr/>
            </p:nvSpPr>
            <p:spPr>
              <a:xfrm flipH="false" flipV="false" rot="0">
                <a:off x="0" y="0"/>
                <a:ext cx="646237" cy="639704"/>
              </a:xfrm>
              <a:custGeom>
                <a:avLst/>
                <a:gdLst/>
                <a:ahLst/>
                <a:cxnLst/>
                <a:rect r="r" b="b" t="t" l="l"/>
                <a:pathLst>
                  <a:path h="639704" w="646237">
                    <a:moveTo>
                      <a:pt x="323118" y="0"/>
                    </a:moveTo>
                    <a:cubicBezTo>
                      <a:pt x="144665" y="0"/>
                      <a:pt x="0" y="143203"/>
                      <a:pt x="0" y="319852"/>
                    </a:cubicBezTo>
                    <a:cubicBezTo>
                      <a:pt x="0" y="496501"/>
                      <a:pt x="144665" y="639704"/>
                      <a:pt x="323118" y="639704"/>
                    </a:cubicBezTo>
                    <a:cubicBezTo>
                      <a:pt x="501572" y="639704"/>
                      <a:pt x="646237" y="496501"/>
                      <a:pt x="646237" y="319852"/>
                    </a:cubicBezTo>
                    <a:cubicBezTo>
                      <a:pt x="646237" y="143203"/>
                      <a:pt x="501572" y="0"/>
                      <a:pt x="323118" y="0"/>
                    </a:cubicBezTo>
                    <a:close/>
                  </a:path>
                </a:pathLst>
              </a:custGeom>
              <a:solidFill>
                <a:srgbClr val="000000">
                  <a:alpha val="0"/>
                </a:srgbClr>
              </a:solidFill>
              <a:ln w="57150" cap="sq">
                <a:solidFill>
                  <a:srgbClr val="E7C242"/>
                </a:solidFill>
                <a:prstDash val="solid"/>
                <a:miter/>
              </a:ln>
            </p:spPr>
          </p:sp>
          <p:sp>
            <p:nvSpPr>
              <p:cNvPr name="TextBox 10" id="10"/>
              <p:cNvSpPr txBox="true"/>
              <p:nvPr/>
            </p:nvSpPr>
            <p:spPr>
              <a:xfrm>
                <a:off x="60585" y="59972"/>
                <a:ext cx="525067" cy="519759"/>
              </a:xfrm>
              <a:prstGeom prst="rect">
                <a:avLst/>
              </a:prstGeom>
            </p:spPr>
            <p:txBody>
              <a:bodyPr anchor="ctr" rtlCol="false" tIns="50800" lIns="50800" bIns="50800" rIns="50800"/>
              <a:lstStyle/>
              <a:p>
                <a:pPr algn="ctr">
                  <a:lnSpc>
                    <a:spcPts val="1581"/>
                  </a:lnSpc>
                </a:pPr>
              </a:p>
            </p:txBody>
          </p:sp>
        </p:grpSp>
        <p:grpSp>
          <p:nvGrpSpPr>
            <p:cNvPr name="Group 11" id="11"/>
            <p:cNvGrpSpPr/>
            <p:nvPr/>
          </p:nvGrpSpPr>
          <p:grpSpPr>
            <a:xfrm rot="0">
              <a:off x="673042" y="0"/>
              <a:ext cx="3059648" cy="3028717"/>
              <a:chOff x="0" y="0"/>
              <a:chExt cx="6214243" cy="6151420"/>
            </a:xfrm>
          </p:grpSpPr>
          <p:sp>
            <p:nvSpPr>
              <p:cNvPr name="Freeform 12" id="12"/>
              <p:cNvSpPr/>
              <p:nvPr/>
            </p:nvSpPr>
            <p:spPr>
              <a:xfrm flipH="false" flipV="false" rot="0">
                <a:off x="0" y="0"/>
                <a:ext cx="6214243" cy="6151420"/>
              </a:xfrm>
              <a:custGeom>
                <a:avLst/>
                <a:gdLst/>
                <a:ahLst/>
                <a:cxnLst/>
                <a:rect r="r" b="b" t="t" l="l"/>
                <a:pathLst>
                  <a:path h="6151420" w="6214243">
                    <a:moveTo>
                      <a:pt x="6214243" y="3075747"/>
                    </a:moveTo>
                    <a:cubicBezTo>
                      <a:pt x="6214243" y="4774345"/>
                      <a:pt x="4823110" y="6151420"/>
                      <a:pt x="3107122" y="6151420"/>
                    </a:cubicBezTo>
                    <a:cubicBezTo>
                      <a:pt x="1391108" y="6151420"/>
                      <a:pt x="0" y="4774345"/>
                      <a:pt x="0" y="3075747"/>
                    </a:cubicBezTo>
                    <a:cubicBezTo>
                      <a:pt x="0" y="1377062"/>
                      <a:pt x="1391108" y="0"/>
                      <a:pt x="3107122" y="0"/>
                    </a:cubicBezTo>
                    <a:cubicBezTo>
                      <a:pt x="4823135" y="0"/>
                      <a:pt x="6214243" y="1377062"/>
                      <a:pt x="6214243" y="3075747"/>
                    </a:cubicBezTo>
                    <a:close/>
                  </a:path>
                </a:pathLst>
              </a:custGeom>
              <a:blipFill>
                <a:blip r:embed="rId5"/>
                <a:stretch>
                  <a:fillRect l="-176065" t="-4026" r="-190617" b="-81124"/>
                </a:stretch>
              </a:blipFill>
            </p:spPr>
          </p:sp>
        </p:grpSp>
        <p:sp>
          <p:nvSpPr>
            <p:cNvPr name="TextBox 13" id="13"/>
            <p:cNvSpPr txBox="true"/>
            <p:nvPr/>
          </p:nvSpPr>
          <p:spPr>
            <a:xfrm rot="0">
              <a:off x="24425" y="3838285"/>
              <a:ext cx="4381309" cy="1306505"/>
            </a:xfrm>
            <a:prstGeom prst="rect">
              <a:avLst/>
            </a:prstGeom>
          </p:spPr>
          <p:txBody>
            <a:bodyPr anchor="t" rtlCol="false" tIns="0" lIns="0" bIns="0" rIns="0">
              <a:spAutoFit/>
            </a:bodyPr>
            <a:lstStyle/>
            <a:p>
              <a:pPr algn="ctr">
                <a:lnSpc>
                  <a:spcPts val="1963"/>
                </a:lnSpc>
              </a:pPr>
              <a:r>
                <a:rPr lang="en-US" b="true" sz="1636" spc="14">
                  <a:solidFill>
                    <a:srgbClr val="000000"/>
                  </a:solidFill>
                  <a:latin typeface="Montserrat Semi-Bold"/>
                  <a:ea typeface="Montserrat Semi-Bold"/>
                  <a:cs typeface="Montserrat Semi-Bold"/>
                  <a:sym typeface="Montserrat Semi-Bold"/>
                </a:rPr>
                <a:t>Leadership inclusif :</a:t>
              </a:r>
            </a:p>
            <a:p>
              <a:pPr algn="ctr">
                <a:lnSpc>
                  <a:spcPts val="1963"/>
                </a:lnSpc>
              </a:pPr>
              <a:r>
                <a:rPr lang="en-US" b="true" sz="1636" spc="14">
                  <a:solidFill>
                    <a:srgbClr val="000000"/>
                  </a:solidFill>
                  <a:latin typeface="Montserrat Semi-Bold"/>
                  <a:ea typeface="Montserrat Semi-Bold"/>
                  <a:cs typeface="Montserrat Semi-Bold"/>
                  <a:sym typeface="Montserrat Semi-Bold"/>
                </a:rPr>
                <a:t>La sécurité psychologique </a:t>
              </a:r>
            </a:p>
            <a:p>
              <a:pPr algn="ctr">
                <a:lnSpc>
                  <a:spcPts val="1963"/>
                </a:lnSpc>
              </a:pPr>
              <a:r>
                <a:rPr lang="en-US" b="true" sz="1636" spc="14">
                  <a:solidFill>
                    <a:srgbClr val="000000"/>
                  </a:solidFill>
                  <a:latin typeface="Montserrat Semi-Bold"/>
                  <a:ea typeface="Montserrat Semi-Bold"/>
                  <a:cs typeface="Montserrat Semi-Bold"/>
                  <a:sym typeface="Montserrat Semi-Bold"/>
                </a:rPr>
                <a:t>et l'appartenance comme avenir du travail</a:t>
              </a:r>
            </a:p>
          </p:txBody>
        </p:sp>
        <p:sp>
          <p:nvSpPr>
            <p:cNvPr name="TextBox 14" id="14"/>
            <p:cNvSpPr txBox="true"/>
            <p:nvPr/>
          </p:nvSpPr>
          <p:spPr>
            <a:xfrm rot="0">
              <a:off x="0" y="3271878"/>
              <a:ext cx="4366547" cy="417940"/>
            </a:xfrm>
            <a:prstGeom prst="rect">
              <a:avLst/>
            </a:prstGeom>
          </p:spPr>
          <p:txBody>
            <a:bodyPr anchor="t" rtlCol="false" tIns="0" lIns="0" bIns="0" rIns="0">
              <a:spAutoFit/>
            </a:bodyPr>
            <a:lstStyle/>
            <a:p>
              <a:pPr algn="ctr">
                <a:lnSpc>
                  <a:spcPts val="2455"/>
                </a:lnSpc>
              </a:pPr>
              <a:r>
                <a:rPr lang="en-US" b="true" sz="2104" spc="2">
                  <a:solidFill>
                    <a:srgbClr val="D66252"/>
                  </a:solidFill>
                  <a:latin typeface="Montserrat Bold"/>
                  <a:ea typeface="Montserrat Bold"/>
                  <a:cs typeface="Montserrat Bold"/>
                  <a:sym typeface="Montserrat Bold"/>
                </a:rPr>
                <a:t>Dr. Jody Carrington</a:t>
              </a:r>
            </a:p>
          </p:txBody>
        </p:sp>
        <p:sp>
          <p:nvSpPr>
            <p:cNvPr name="TextBox 15" id="15"/>
            <p:cNvSpPr txBox="true"/>
            <p:nvPr/>
          </p:nvSpPr>
          <p:spPr>
            <a:xfrm rot="0">
              <a:off x="754746" y="5255396"/>
              <a:ext cx="2857055" cy="633434"/>
            </a:xfrm>
            <a:prstGeom prst="rect">
              <a:avLst/>
            </a:prstGeom>
          </p:spPr>
          <p:txBody>
            <a:bodyPr anchor="t" rtlCol="false" tIns="0" lIns="0" bIns="0" rIns="0">
              <a:spAutoFit/>
            </a:bodyPr>
            <a:lstStyle/>
            <a:p>
              <a:pPr algn="ctr">
                <a:lnSpc>
                  <a:spcPts val="1849"/>
                </a:lnSpc>
              </a:pPr>
              <a:r>
                <a:rPr lang="en-US" sz="1636">
                  <a:solidFill>
                    <a:srgbClr val="000000"/>
                  </a:solidFill>
                  <a:latin typeface="Canva Sans"/>
                  <a:ea typeface="Canva Sans"/>
                  <a:cs typeface="Canva Sans"/>
                  <a:sym typeface="Canva Sans"/>
                </a:rPr>
                <a:t>22 septembre 2025</a:t>
              </a:r>
            </a:p>
            <a:p>
              <a:pPr algn="ctr">
                <a:lnSpc>
                  <a:spcPts val="1849"/>
                </a:lnSpc>
              </a:pPr>
              <a:r>
                <a:rPr lang="en-US" sz="1636">
                  <a:solidFill>
                    <a:srgbClr val="000000"/>
                  </a:solidFill>
                  <a:latin typeface="Canva Sans"/>
                  <a:ea typeface="Canva Sans"/>
                  <a:cs typeface="Canva Sans"/>
                  <a:sym typeface="Canva Sans"/>
                </a:rPr>
                <a:t>13h00 - 14h30 HE</a:t>
              </a:r>
            </a:p>
          </p:txBody>
        </p:sp>
      </p:grpSp>
      <p:grpSp>
        <p:nvGrpSpPr>
          <p:cNvPr name="Group 16" id="16"/>
          <p:cNvGrpSpPr/>
          <p:nvPr/>
        </p:nvGrpSpPr>
        <p:grpSpPr>
          <a:xfrm rot="0">
            <a:off x="7444003" y="3539966"/>
            <a:ext cx="3270895" cy="4106351"/>
            <a:chOff x="0" y="0"/>
            <a:chExt cx="4361193" cy="5475135"/>
          </a:xfrm>
        </p:grpSpPr>
        <p:grpSp>
          <p:nvGrpSpPr>
            <p:cNvPr name="Group 17" id="17"/>
            <p:cNvGrpSpPr/>
            <p:nvPr/>
          </p:nvGrpSpPr>
          <p:grpSpPr>
            <a:xfrm rot="0">
              <a:off x="663922" y="0"/>
              <a:ext cx="3028717" cy="3028717"/>
              <a:chOff x="0" y="0"/>
              <a:chExt cx="639704" cy="639704"/>
            </a:xfrm>
          </p:grpSpPr>
          <p:sp>
            <p:nvSpPr>
              <p:cNvPr name="Freeform 18" id="18"/>
              <p:cNvSpPr/>
              <p:nvPr/>
            </p:nvSpPr>
            <p:spPr>
              <a:xfrm flipH="false" flipV="false" rot="0">
                <a:off x="0" y="0"/>
                <a:ext cx="639704" cy="639704"/>
              </a:xfrm>
              <a:custGeom>
                <a:avLst/>
                <a:gdLst/>
                <a:ahLst/>
                <a:cxnLst/>
                <a:rect r="r" b="b" t="t" l="l"/>
                <a:pathLst>
                  <a:path h="639704" w="639704">
                    <a:moveTo>
                      <a:pt x="319852" y="0"/>
                    </a:moveTo>
                    <a:cubicBezTo>
                      <a:pt x="143203" y="0"/>
                      <a:pt x="0" y="143203"/>
                      <a:pt x="0" y="319852"/>
                    </a:cubicBezTo>
                    <a:cubicBezTo>
                      <a:pt x="0" y="496501"/>
                      <a:pt x="143203" y="639704"/>
                      <a:pt x="319852" y="639704"/>
                    </a:cubicBezTo>
                    <a:cubicBezTo>
                      <a:pt x="496501" y="639704"/>
                      <a:pt x="639704" y="496501"/>
                      <a:pt x="639704" y="319852"/>
                    </a:cubicBezTo>
                    <a:cubicBezTo>
                      <a:pt x="639704" y="143203"/>
                      <a:pt x="496501" y="0"/>
                      <a:pt x="319852" y="0"/>
                    </a:cubicBezTo>
                    <a:close/>
                  </a:path>
                </a:pathLst>
              </a:custGeom>
              <a:solidFill>
                <a:srgbClr val="000000">
                  <a:alpha val="0"/>
                </a:srgbClr>
              </a:solidFill>
              <a:ln w="57150" cap="sq">
                <a:solidFill>
                  <a:srgbClr val="E7C242"/>
                </a:solidFill>
                <a:prstDash val="solid"/>
                <a:miter/>
              </a:ln>
            </p:spPr>
          </p:sp>
          <p:sp>
            <p:nvSpPr>
              <p:cNvPr name="TextBox 19" id="19"/>
              <p:cNvSpPr txBox="true"/>
              <p:nvPr/>
            </p:nvSpPr>
            <p:spPr>
              <a:xfrm>
                <a:off x="59972" y="59972"/>
                <a:ext cx="519759" cy="519759"/>
              </a:xfrm>
              <a:prstGeom prst="rect">
                <a:avLst/>
              </a:prstGeom>
            </p:spPr>
            <p:txBody>
              <a:bodyPr anchor="ctr" rtlCol="false" tIns="50800" lIns="50800" bIns="50800" rIns="50800"/>
              <a:lstStyle/>
              <a:p>
                <a:pPr algn="ctr">
                  <a:lnSpc>
                    <a:spcPts val="1581"/>
                  </a:lnSpc>
                </a:pPr>
              </a:p>
            </p:txBody>
          </p:sp>
        </p:grpSp>
        <p:grpSp>
          <p:nvGrpSpPr>
            <p:cNvPr name="Group 20" id="20"/>
            <p:cNvGrpSpPr/>
            <p:nvPr/>
          </p:nvGrpSpPr>
          <p:grpSpPr>
            <a:xfrm rot="0">
              <a:off x="666238" y="2012"/>
              <a:ext cx="3028717" cy="3028717"/>
              <a:chOff x="0" y="0"/>
              <a:chExt cx="6151420" cy="6151420"/>
            </a:xfrm>
          </p:grpSpPr>
          <p:sp>
            <p:nvSpPr>
              <p:cNvPr name="Freeform 21" id="21"/>
              <p:cNvSpPr/>
              <p:nvPr/>
            </p:nvSpPr>
            <p:spPr>
              <a:xfrm flipH="false" flipV="false" rot="0">
                <a:off x="0" y="0"/>
                <a:ext cx="6151420" cy="6151420"/>
              </a:xfrm>
              <a:custGeom>
                <a:avLst/>
                <a:gdLst/>
                <a:ahLst/>
                <a:cxnLst/>
                <a:rect r="r" b="b" t="t" l="l"/>
                <a:pathLst>
                  <a:path h="6151420" w="6151420">
                    <a:moveTo>
                      <a:pt x="6151420" y="3075747"/>
                    </a:moveTo>
                    <a:cubicBezTo>
                      <a:pt x="6151420" y="4774345"/>
                      <a:pt x="4774351" y="6151420"/>
                      <a:pt x="3075710" y="6151420"/>
                    </a:cubicBezTo>
                    <a:cubicBezTo>
                      <a:pt x="1377045" y="6151420"/>
                      <a:pt x="0" y="4774345"/>
                      <a:pt x="0" y="3075747"/>
                    </a:cubicBezTo>
                    <a:cubicBezTo>
                      <a:pt x="0" y="1377062"/>
                      <a:pt x="1377045" y="0"/>
                      <a:pt x="3075710" y="0"/>
                    </a:cubicBezTo>
                    <a:cubicBezTo>
                      <a:pt x="4774376" y="0"/>
                      <a:pt x="6151420" y="1377062"/>
                      <a:pt x="6151420" y="3075747"/>
                    </a:cubicBezTo>
                    <a:close/>
                  </a:path>
                </a:pathLst>
              </a:custGeom>
              <a:blipFill>
                <a:blip r:embed="rId6"/>
                <a:stretch>
                  <a:fillRect l="-40294" t="-47601" r="-28896" b="-106646"/>
                </a:stretch>
              </a:blipFill>
            </p:spPr>
          </p:sp>
        </p:grpSp>
        <p:sp>
          <p:nvSpPr>
            <p:cNvPr name="TextBox 22" id="22"/>
            <p:cNvSpPr txBox="true"/>
            <p:nvPr/>
          </p:nvSpPr>
          <p:spPr>
            <a:xfrm rot="0">
              <a:off x="24178" y="3751216"/>
              <a:ext cx="4337016" cy="979879"/>
            </a:xfrm>
            <a:prstGeom prst="rect">
              <a:avLst/>
            </a:prstGeom>
          </p:spPr>
          <p:txBody>
            <a:bodyPr anchor="t" rtlCol="false" tIns="0" lIns="0" bIns="0" rIns="0">
              <a:spAutoFit/>
            </a:bodyPr>
            <a:lstStyle/>
            <a:p>
              <a:pPr algn="ctr">
                <a:lnSpc>
                  <a:spcPts val="1963"/>
                </a:lnSpc>
              </a:pPr>
              <a:r>
                <a:rPr lang="en-US" b="true" sz="1636" spc="14">
                  <a:solidFill>
                    <a:srgbClr val="000000"/>
                  </a:solidFill>
                  <a:latin typeface="Montserrat Semi-Bold"/>
                  <a:ea typeface="Montserrat Semi-Bold"/>
                  <a:cs typeface="Montserrat Semi-Bold"/>
                  <a:sym typeface="Montserrat Semi-Bold"/>
                </a:rPr>
                <a:t>Le pouvoir du parrainage :</a:t>
              </a:r>
            </a:p>
            <a:p>
              <a:pPr algn="ctr">
                <a:lnSpc>
                  <a:spcPts val="1963"/>
                </a:lnSpc>
              </a:pPr>
              <a:r>
                <a:rPr lang="en-US" b="true" sz="1636" spc="14">
                  <a:solidFill>
                    <a:srgbClr val="000000"/>
                  </a:solidFill>
                  <a:latin typeface="Montserrat Semi-Bold"/>
                  <a:ea typeface="Montserrat Semi-Bold"/>
                  <a:cs typeface="Montserrat Semi-Bold"/>
                  <a:sym typeface="Montserrat Semi-Bold"/>
                </a:rPr>
                <a:t>Transformer les liens en dynamique de carrière</a:t>
              </a:r>
            </a:p>
          </p:txBody>
        </p:sp>
        <p:sp>
          <p:nvSpPr>
            <p:cNvPr name="TextBox 23" id="23"/>
            <p:cNvSpPr txBox="true"/>
            <p:nvPr/>
          </p:nvSpPr>
          <p:spPr>
            <a:xfrm rot="0">
              <a:off x="0" y="3184810"/>
              <a:ext cx="4322404" cy="417940"/>
            </a:xfrm>
            <a:prstGeom prst="rect">
              <a:avLst/>
            </a:prstGeom>
          </p:spPr>
          <p:txBody>
            <a:bodyPr anchor="t" rtlCol="false" tIns="0" lIns="0" bIns="0" rIns="0">
              <a:spAutoFit/>
            </a:bodyPr>
            <a:lstStyle/>
            <a:p>
              <a:pPr algn="ctr">
                <a:lnSpc>
                  <a:spcPts val="2455"/>
                </a:lnSpc>
              </a:pPr>
              <a:r>
                <a:rPr lang="en-US" b="true" sz="2104" spc="2">
                  <a:solidFill>
                    <a:srgbClr val="D66252"/>
                  </a:solidFill>
                  <a:latin typeface="Montserrat Bold"/>
                  <a:ea typeface="Montserrat Bold"/>
                  <a:cs typeface="Montserrat Bold"/>
                  <a:sym typeface="Montserrat Bold"/>
                </a:rPr>
                <a:t>Jenny Chen</a:t>
              </a:r>
            </a:p>
          </p:txBody>
        </p:sp>
        <p:sp>
          <p:nvSpPr>
            <p:cNvPr name="TextBox 24" id="24"/>
            <p:cNvSpPr txBox="true"/>
            <p:nvPr/>
          </p:nvSpPr>
          <p:spPr>
            <a:xfrm rot="0">
              <a:off x="747116" y="4841701"/>
              <a:ext cx="2828171" cy="633434"/>
            </a:xfrm>
            <a:prstGeom prst="rect">
              <a:avLst/>
            </a:prstGeom>
          </p:spPr>
          <p:txBody>
            <a:bodyPr anchor="t" rtlCol="false" tIns="0" lIns="0" bIns="0" rIns="0">
              <a:spAutoFit/>
            </a:bodyPr>
            <a:lstStyle/>
            <a:p>
              <a:pPr algn="ctr">
                <a:lnSpc>
                  <a:spcPts val="1849"/>
                </a:lnSpc>
              </a:pPr>
              <a:r>
                <a:rPr lang="en-US" sz="1636">
                  <a:solidFill>
                    <a:srgbClr val="000000"/>
                  </a:solidFill>
                  <a:latin typeface="Canva Sans"/>
                  <a:ea typeface="Canva Sans"/>
                  <a:cs typeface="Canva Sans"/>
                  <a:sym typeface="Canva Sans"/>
                </a:rPr>
                <a:t>20 octobre 2025</a:t>
              </a:r>
            </a:p>
            <a:p>
              <a:pPr algn="ctr">
                <a:lnSpc>
                  <a:spcPts val="1849"/>
                </a:lnSpc>
              </a:pPr>
              <a:r>
                <a:rPr lang="en-US" sz="1636">
                  <a:solidFill>
                    <a:srgbClr val="000000"/>
                  </a:solidFill>
                  <a:latin typeface="Canva Sans"/>
                  <a:ea typeface="Canva Sans"/>
                  <a:cs typeface="Canva Sans"/>
                  <a:sym typeface="Canva Sans"/>
                </a:rPr>
                <a:t>13h00 - 14h30 HE</a:t>
              </a:r>
            </a:p>
          </p:txBody>
        </p:sp>
      </p:grpSp>
      <p:grpSp>
        <p:nvGrpSpPr>
          <p:cNvPr name="Group 25" id="25"/>
          <p:cNvGrpSpPr/>
          <p:nvPr/>
        </p:nvGrpSpPr>
        <p:grpSpPr>
          <a:xfrm rot="0">
            <a:off x="3978752" y="3506011"/>
            <a:ext cx="3270895" cy="4140306"/>
            <a:chOff x="0" y="0"/>
            <a:chExt cx="4361193" cy="5520408"/>
          </a:xfrm>
        </p:grpSpPr>
        <p:grpSp>
          <p:nvGrpSpPr>
            <p:cNvPr name="Group 26" id="26"/>
            <p:cNvGrpSpPr/>
            <p:nvPr/>
          </p:nvGrpSpPr>
          <p:grpSpPr>
            <a:xfrm rot="0">
              <a:off x="666083" y="2515"/>
              <a:ext cx="3028717" cy="3028717"/>
              <a:chOff x="0" y="0"/>
              <a:chExt cx="639704" cy="639704"/>
            </a:xfrm>
          </p:grpSpPr>
          <p:sp>
            <p:nvSpPr>
              <p:cNvPr name="Freeform 27" id="27"/>
              <p:cNvSpPr/>
              <p:nvPr/>
            </p:nvSpPr>
            <p:spPr>
              <a:xfrm flipH="false" flipV="false" rot="0">
                <a:off x="0" y="0"/>
                <a:ext cx="639704" cy="639704"/>
              </a:xfrm>
              <a:custGeom>
                <a:avLst/>
                <a:gdLst/>
                <a:ahLst/>
                <a:cxnLst/>
                <a:rect r="r" b="b" t="t" l="l"/>
                <a:pathLst>
                  <a:path h="639704" w="639704">
                    <a:moveTo>
                      <a:pt x="319852" y="0"/>
                    </a:moveTo>
                    <a:cubicBezTo>
                      <a:pt x="143203" y="0"/>
                      <a:pt x="0" y="143203"/>
                      <a:pt x="0" y="319852"/>
                    </a:cubicBezTo>
                    <a:cubicBezTo>
                      <a:pt x="0" y="496501"/>
                      <a:pt x="143203" y="639704"/>
                      <a:pt x="319852" y="639704"/>
                    </a:cubicBezTo>
                    <a:cubicBezTo>
                      <a:pt x="496501" y="639704"/>
                      <a:pt x="639704" y="496501"/>
                      <a:pt x="639704" y="319852"/>
                    </a:cubicBezTo>
                    <a:cubicBezTo>
                      <a:pt x="639704" y="143203"/>
                      <a:pt x="496501" y="0"/>
                      <a:pt x="319852" y="0"/>
                    </a:cubicBezTo>
                    <a:close/>
                  </a:path>
                </a:pathLst>
              </a:custGeom>
              <a:solidFill>
                <a:srgbClr val="000000">
                  <a:alpha val="0"/>
                </a:srgbClr>
              </a:solidFill>
              <a:ln w="57150" cap="sq">
                <a:solidFill>
                  <a:srgbClr val="E7C242"/>
                </a:solidFill>
                <a:prstDash val="solid"/>
                <a:miter/>
              </a:ln>
            </p:spPr>
          </p:sp>
          <p:sp>
            <p:nvSpPr>
              <p:cNvPr name="TextBox 28" id="28"/>
              <p:cNvSpPr txBox="true"/>
              <p:nvPr/>
            </p:nvSpPr>
            <p:spPr>
              <a:xfrm>
                <a:off x="59972" y="59972"/>
                <a:ext cx="519759" cy="519759"/>
              </a:xfrm>
              <a:prstGeom prst="rect">
                <a:avLst/>
              </a:prstGeom>
            </p:spPr>
            <p:txBody>
              <a:bodyPr anchor="ctr" rtlCol="false" tIns="50800" lIns="50800" bIns="50800" rIns="50800"/>
              <a:lstStyle/>
              <a:p>
                <a:pPr algn="ctr">
                  <a:lnSpc>
                    <a:spcPts val="1581"/>
                  </a:lnSpc>
                </a:pPr>
              </a:p>
            </p:txBody>
          </p:sp>
        </p:grpSp>
        <p:grpSp>
          <p:nvGrpSpPr>
            <p:cNvPr name="Group 29" id="29"/>
            <p:cNvGrpSpPr/>
            <p:nvPr/>
          </p:nvGrpSpPr>
          <p:grpSpPr>
            <a:xfrm rot="0">
              <a:off x="666238" y="0"/>
              <a:ext cx="3028717" cy="3028717"/>
              <a:chOff x="0" y="0"/>
              <a:chExt cx="6151420" cy="6151420"/>
            </a:xfrm>
          </p:grpSpPr>
          <p:sp>
            <p:nvSpPr>
              <p:cNvPr name="Freeform 30" id="30"/>
              <p:cNvSpPr/>
              <p:nvPr/>
            </p:nvSpPr>
            <p:spPr>
              <a:xfrm flipH="false" flipV="false" rot="0">
                <a:off x="0" y="0"/>
                <a:ext cx="6151420" cy="6151420"/>
              </a:xfrm>
              <a:custGeom>
                <a:avLst/>
                <a:gdLst/>
                <a:ahLst/>
                <a:cxnLst/>
                <a:rect r="r" b="b" t="t" l="l"/>
                <a:pathLst>
                  <a:path h="6151420" w="6151420">
                    <a:moveTo>
                      <a:pt x="6151420" y="3075747"/>
                    </a:moveTo>
                    <a:cubicBezTo>
                      <a:pt x="6151420" y="4774345"/>
                      <a:pt x="4774351" y="6151420"/>
                      <a:pt x="3075710" y="6151420"/>
                    </a:cubicBezTo>
                    <a:cubicBezTo>
                      <a:pt x="1377045" y="6151420"/>
                      <a:pt x="0" y="4774345"/>
                      <a:pt x="0" y="3075747"/>
                    </a:cubicBezTo>
                    <a:cubicBezTo>
                      <a:pt x="0" y="1377062"/>
                      <a:pt x="1377045" y="0"/>
                      <a:pt x="3075710" y="0"/>
                    </a:cubicBezTo>
                    <a:cubicBezTo>
                      <a:pt x="4774376" y="0"/>
                      <a:pt x="6151420" y="1377062"/>
                      <a:pt x="6151420" y="3075747"/>
                    </a:cubicBezTo>
                    <a:close/>
                  </a:path>
                </a:pathLst>
              </a:custGeom>
              <a:blipFill>
                <a:blip r:embed="rId7"/>
                <a:stretch>
                  <a:fillRect l="-50461" t="-5200" r="-61034" b="-104758"/>
                </a:stretch>
              </a:blipFill>
            </p:spPr>
          </p:sp>
        </p:grpSp>
        <p:sp>
          <p:nvSpPr>
            <p:cNvPr name="TextBox 31" id="31"/>
            <p:cNvSpPr txBox="true"/>
            <p:nvPr/>
          </p:nvSpPr>
          <p:spPr>
            <a:xfrm rot="0">
              <a:off x="24178" y="3796490"/>
              <a:ext cx="4337016" cy="979879"/>
            </a:xfrm>
            <a:prstGeom prst="rect">
              <a:avLst/>
            </a:prstGeom>
          </p:spPr>
          <p:txBody>
            <a:bodyPr anchor="t" rtlCol="false" tIns="0" lIns="0" bIns="0" rIns="0">
              <a:spAutoFit/>
            </a:bodyPr>
            <a:lstStyle/>
            <a:p>
              <a:pPr algn="ctr">
                <a:lnSpc>
                  <a:spcPts val="1963"/>
                </a:lnSpc>
              </a:pPr>
              <a:r>
                <a:rPr lang="en-US" b="true" sz="1636" spc="14">
                  <a:solidFill>
                    <a:srgbClr val="000000"/>
                  </a:solidFill>
                  <a:latin typeface="Montserrat Semi-Bold"/>
                  <a:ea typeface="Montserrat Semi-Bold"/>
                  <a:cs typeface="Montserrat Semi-Bold"/>
                  <a:sym typeface="Montserrat Semi-Bold"/>
                </a:rPr>
                <a:t>Dites moins, obtenez plus :</a:t>
              </a:r>
            </a:p>
            <a:p>
              <a:pPr algn="ctr">
                <a:lnSpc>
                  <a:spcPts val="1963"/>
                </a:lnSpc>
              </a:pPr>
              <a:r>
                <a:rPr lang="en-US" b="true" sz="1636" spc="14">
                  <a:solidFill>
                    <a:srgbClr val="000000"/>
                  </a:solidFill>
                  <a:latin typeface="Montserrat Semi-Bold"/>
                  <a:ea typeface="Montserrat Semi-Bold"/>
                  <a:cs typeface="Montserrat Semi-Bold"/>
                  <a:sym typeface="Montserrat Semi-Bold"/>
                </a:rPr>
                <a:t>Maîtriser une </a:t>
              </a:r>
            </a:p>
            <a:p>
              <a:pPr algn="ctr">
                <a:lnSpc>
                  <a:spcPts val="1963"/>
                </a:lnSpc>
              </a:pPr>
              <a:r>
                <a:rPr lang="en-US" b="true" sz="1636" spc="14">
                  <a:solidFill>
                    <a:srgbClr val="000000"/>
                  </a:solidFill>
                  <a:latin typeface="Montserrat Semi-Bold"/>
                  <a:ea typeface="Montserrat Semi-Bold"/>
                  <a:cs typeface="Montserrat Semi-Bold"/>
                  <a:sym typeface="Montserrat Semi-Bold"/>
                </a:rPr>
                <a:t>négociation efficace</a:t>
              </a:r>
            </a:p>
          </p:txBody>
        </p:sp>
        <p:sp>
          <p:nvSpPr>
            <p:cNvPr name="TextBox 32" id="32"/>
            <p:cNvSpPr txBox="true"/>
            <p:nvPr/>
          </p:nvSpPr>
          <p:spPr>
            <a:xfrm rot="0">
              <a:off x="0" y="3230083"/>
              <a:ext cx="4322404" cy="417940"/>
            </a:xfrm>
            <a:prstGeom prst="rect">
              <a:avLst/>
            </a:prstGeom>
          </p:spPr>
          <p:txBody>
            <a:bodyPr anchor="t" rtlCol="false" tIns="0" lIns="0" bIns="0" rIns="0">
              <a:spAutoFit/>
            </a:bodyPr>
            <a:lstStyle/>
            <a:p>
              <a:pPr algn="ctr">
                <a:lnSpc>
                  <a:spcPts val="2455"/>
                </a:lnSpc>
              </a:pPr>
              <a:r>
                <a:rPr lang="en-US" b="true" sz="2104" spc="2">
                  <a:solidFill>
                    <a:srgbClr val="D66252"/>
                  </a:solidFill>
                  <a:latin typeface="Montserrat Bold"/>
                  <a:ea typeface="Montserrat Bold"/>
                  <a:cs typeface="Montserrat Bold"/>
                  <a:sym typeface="Montserrat Bold"/>
                </a:rPr>
                <a:t>Fotini Iconomopoulos</a:t>
              </a:r>
            </a:p>
          </p:txBody>
        </p:sp>
        <p:sp>
          <p:nvSpPr>
            <p:cNvPr name="TextBox 33" id="33"/>
            <p:cNvSpPr txBox="true"/>
            <p:nvPr/>
          </p:nvSpPr>
          <p:spPr>
            <a:xfrm rot="0">
              <a:off x="766511" y="4886974"/>
              <a:ext cx="2828171" cy="633434"/>
            </a:xfrm>
            <a:prstGeom prst="rect">
              <a:avLst/>
            </a:prstGeom>
          </p:spPr>
          <p:txBody>
            <a:bodyPr anchor="t" rtlCol="false" tIns="0" lIns="0" bIns="0" rIns="0">
              <a:spAutoFit/>
            </a:bodyPr>
            <a:lstStyle/>
            <a:p>
              <a:pPr algn="ctr">
                <a:lnSpc>
                  <a:spcPts val="1849"/>
                </a:lnSpc>
              </a:pPr>
              <a:r>
                <a:rPr lang="en-US" sz="1636">
                  <a:solidFill>
                    <a:srgbClr val="000000"/>
                  </a:solidFill>
                  <a:latin typeface="Canva Sans"/>
                  <a:ea typeface="Canva Sans"/>
                  <a:cs typeface="Canva Sans"/>
                  <a:sym typeface="Canva Sans"/>
                </a:rPr>
                <a:t>6 octobre 2025</a:t>
              </a:r>
            </a:p>
            <a:p>
              <a:pPr algn="ctr">
                <a:lnSpc>
                  <a:spcPts val="1849"/>
                </a:lnSpc>
              </a:pPr>
              <a:r>
                <a:rPr lang="en-US" sz="1636">
                  <a:solidFill>
                    <a:srgbClr val="000000"/>
                  </a:solidFill>
                  <a:latin typeface="Canva Sans"/>
                  <a:ea typeface="Canva Sans"/>
                  <a:cs typeface="Canva Sans"/>
                  <a:sym typeface="Canva Sans"/>
                </a:rPr>
                <a:t>13h00 - 14h30 HE</a:t>
              </a:r>
            </a:p>
          </p:txBody>
        </p:sp>
      </p:grpSp>
      <p:grpSp>
        <p:nvGrpSpPr>
          <p:cNvPr name="Group 34" id="34"/>
          <p:cNvGrpSpPr/>
          <p:nvPr/>
        </p:nvGrpSpPr>
        <p:grpSpPr>
          <a:xfrm rot="0">
            <a:off x="10909255" y="3443265"/>
            <a:ext cx="3270895" cy="4265799"/>
            <a:chOff x="0" y="0"/>
            <a:chExt cx="4361193" cy="5687732"/>
          </a:xfrm>
        </p:grpSpPr>
        <p:grpSp>
          <p:nvGrpSpPr>
            <p:cNvPr name="Group 35" id="35"/>
            <p:cNvGrpSpPr/>
            <p:nvPr/>
          </p:nvGrpSpPr>
          <p:grpSpPr>
            <a:xfrm rot="0">
              <a:off x="645446" y="1916"/>
              <a:ext cx="3028717" cy="3028717"/>
              <a:chOff x="0" y="0"/>
              <a:chExt cx="639704" cy="639704"/>
            </a:xfrm>
          </p:grpSpPr>
          <p:sp>
            <p:nvSpPr>
              <p:cNvPr name="Freeform 36" id="36"/>
              <p:cNvSpPr/>
              <p:nvPr/>
            </p:nvSpPr>
            <p:spPr>
              <a:xfrm flipH="false" flipV="false" rot="0">
                <a:off x="0" y="0"/>
                <a:ext cx="639704" cy="639704"/>
              </a:xfrm>
              <a:custGeom>
                <a:avLst/>
                <a:gdLst/>
                <a:ahLst/>
                <a:cxnLst/>
                <a:rect r="r" b="b" t="t" l="l"/>
                <a:pathLst>
                  <a:path h="639704" w="639704">
                    <a:moveTo>
                      <a:pt x="319852" y="0"/>
                    </a:moveTo>
                    <a:cubicBezTo>
                      <a:pt x="143203" y="0"/>
                      <a:pt x="0" y="143203"/>
                      <a:pt x="0" y="319852"/>
                    </a:cubicBezTo>
                    <a:cubicBezTo>
                      <a:pt x="0" y="496501"/>
                      <a:pt x="143203" y="639704"/>
                      <a:pt x="319852" y="639704"/>
                    </a:cubicBezTo>
                    <a:cubicBezTo>
                      <a:pt x="496501" y="639704"/>
                      <a:pt x="639704" y="496501"/>
                      <a:pt x="639704" y="319852"/>
                    </a:cubicBezTo>
                    <a:cubicBezTo>
                      <a:pt x="639704" y="143203"/>
                      <a:pt x="496501" y="0"/>
                      <a:pt x="319852" y="0"/>
                    </a:cubicBezTo>
                    <a:close/>
                  </a:path>
                </a:pathLst>
              </a:custGeom>
              <a:solidFill>
                <a:srgbClr val="000000">
                  <a:alpha val="0"/>
                </a:srgbClr>
              </a:solidFill>
              <a:ln w="57150" cap="sq">
                <a:solidFill>
                  <a:srgbClr val="E7C242"/>
                </a:solidFill>
                <a:prstDash val="solid"/>
                <a:miter/>
              </a:ln>
            </p:spPr>
          </p:sp>
          <p:sp>
            <p:nvSpPr>
              <p:cNvPr name="TextBox 37" id="37"/>
              <p:cNvSpPr txBox="true"/>
              <p:nvPr/>
            </p:nvSpPr>
            <p:spPr>
              <a:xfrm>
                <a:off x="59972" y="59972"/>
                <a:ext cx="519759" cy="519759"/>
              </a:xfrm>
              <a:prstGeom prst="rect">
                <a:avLst/>
              </a:prstGeom>
            </p:spPr>
            <p:txBody>
              <a:bodyPr anchor="ctr" rtlCol="false" tIns="50800" lIns="50800" bIns="50800" rIns="50800"/>
              <a:lstStyle/>
              <a:p>
                <a:pPr algn="ctr">
                  <a:lnSpc>
                    <a:spcPts val="1581"/>
                  </a:lnSpc>
                </a:pPr>
              </a:p>
            </p:txBody>
          </p:sp>
        </p:grpSp>
        <p:grpSp>
          <p:nvGrpSpPr>
            <p:cNvPr name="Group 38" id="38"/>
            <p:cNvGrpSpPr/>
            <p:nvPr/>
          </p:nvGrpSpPr>
          <p:grpSpPr>
            <a:xfrm rot="0">
              <a:off x="646843" y="0"/>
              <a:ext cx="3028717" cy="3028717"/>
              <a:chOff x="0" y="0"/>
              <a:chExt cx="6151420" cy="6151420"/>
            </a:xfrm>
          </p:grpSpPr>
          <p:sp>
            <p:nvSpPr>
              <p:cNvPr name="Freeform 39" id="39"/>
              <p:cNvSpPr/>
              <p:nvPr/>
            </p:nvSpPr>
            <p:spPr>
              <a:xfrm flipH="false" flipV="false" rot="0">
                <a:off x="0" y="0"/>
                <a:ext cx="6151420" cy="6151420"/>
              </a:xfrm>
              <a:custGeom>
                <a:avLst/>
                <a:gdLst/>
                <a:ahLst/>
                <a:cxnLst/>
                <a:rect r="r" b="b" t="t" l="l"/>
                <a:pathLst>
                  <a:path h="6151420" w="6151420">
                    <a:moveTo>
                      <a:pt x="6151420" y="3075747"/>
                    </a:moveTo>
                    <a:cubicBezTo>
                      <a:pt x="6151420" y="4774345"/>
                      <a:pt x="4774351" y="6151420"/>
                      <a:pt x="3075710" y="6151420"/>
                    </a:cubicBezTo>
                    <a:cubicBezTo>
                      <a:pt x="1377045" y="6151420"/>
                      <a:pt x="0" y="4774345"/>
                      <a:pt x="0" y="3075747"/>
                    </a:cubicBezTo>
                    <a:cubicBezTo>
                      <a:pt x="0" y="1377062"/>
                      <a:pt x="1377045" y="0"/>
                      <a:pt x="3075710" y="0"/>
                    </a:cubicBezTo>
                    <a:cubicBezTo>
                      <a:pt x="4774376" y="0"/>
                      <a:pt x="6151420" y="1377062"/>
                      <a:pt x="6151420" y="3075747"/>
                    </a:cubicBezTo>
                    <a:close/>
                  </a:path>
                </a:pathLst>
              </a:custGeom>
              <a:blipFill>
                <a:blip r:embed="rId8"/>
                <a:stretch>
                  <a:fillRect l="-112869" t="-19933" r="-193645" b="-184952"/>
                </a:stretch>
              </a:blipFill>
            </p:spPr>
          </p:sp>
        </p:grpSp>
        <p:sp>
          <p:nvSpPr>
            <p:cNvPr name="TextBox 40" id="40"/>
            <p:cNvSpPr txBox="true"/>
            <p:nvPr/>
          </p:nvSpPr>
          <p:spPr>
            <a:xfrm rot="0">
              <a:off x="24178" y="3834771"/>
              <a:ext cx="4337016" cy="979879"/>
            </a:xfrm>
            <a:prstGeom prst="rect">
              <a:avLst/>
            </a:prstGeom>
          </p:spPr>
          <p:txBody>
            <a:bodyPr anchor="t" rtlCol="false" tIns="0" lIns="0" bIns="0" rIns="0">
              <a:spAutoFit/>
            </a:bodyPr>
            <a:lstStyle/>
            <a:p>
              <a:pPr algn="ctr">
                <a:lnSpc>
                  <a:spcPts val="1963"/>
                </a:lnSpc>
              </a:pPr>
              <a:r>
                <a:rPr lang="en-US" b="true" sz="1636" spc="14">
                  <a:solidFill>
                    <a:srgbClr val="000000"/>
                  </a:solidFill>
                  <a:latin typeface="Montserrat Semi-Bold"/>
                  <a:ea typeface="Montserrat Semi-Bold"/>
                  <a:cs typeface="Montserrat Semi-Bold"/>
                  <a:sym typeface="Montserrat Semi-Bold"/>
                </a:rPr>
                <a:t>Innies et Outies : </a:t>
              </a:r>
            </a:p>
            <a:p>
              <a:pPr algn="ctr">
                <a:lnSpc>
                  <a:spcPts val="1963"/>
                </a:lnSpc>
              </a:pPr>
              <a:r>
                <a:rPr lang="en-US" b="true" sz="1636" spc="14">
                  <a:solidFill>
                    <a:srgbClr val="000000"/>
                  </a:solidFill>
                  <a:latin typeface="Montserrat Semi-Bold"/>
                  <a:ea typeface="Montserrat Semi-Bold"/>
                  <a:cs typeface="Montserrat Semi-Bold"/>
                  <a:sym typeface="Montserrat Semi-Bold"/>
                </a:rPr>
                <a:t>Maintenir notre humanité à l'ère de l'IA</a:t>
              </a:r>
            </a:p>
          </p:txBody>
        </p:sp>
        <p:sp>
          <p:nvSpPr>
            <p:cNvPr name="TextBox 41" id="41"/>
            <p:cNvSpPr txBox="true"/>
            <p:nvPr/>
          </p:nvSpPr>
          <p:spPr>
            <a:xfrm rot="0">
              <a:off x="0" y="3268365"/>
              <a:ext cx="4322404" cy="417940"/>
            </a:xfrm>
            <a:prstGeom prst="rect">
              <a:avLst/>
            </a:prstGeom>
          </p:spPr>
          <p:txBody>
            <a:bodyPr anchor="t" rtlCol="false" tIns="0" lIns="0" bIns="0" rIns="0">
              <a:spAutoFit/>
            </a:bodyPr>
            <a:lstStyle/>
            <a:p>
              <a:pPr algn="ctr">
                <a:lnSpc>
                  <a:spcPts val="2455"/>
                </a:lnSpc>
              </a:pPr>
              <a:r>
                <a:rPr lang="en-US" b="true" sz="2104" spc="2">
                  <a:solidFill>
                    <a:srgbClr val="D66252"/>
                  </a:solidFill>
                  <a:latin typeface="Montserrat Bold"/>
                  <a:ea typeface="Montserrat Bold"/>
                  <a:cs typeface="Montserrat Bold"/>
                  <a:sym typeface="Montserrat Bold"/>
                </a:rPr>
                <a:t>Richard Sharpe</a:t>
              </a:r>
            </a:p>
          </p:txBody>
        </p:sp>
        <p:sp>
          <p:nvSpPr>
            <p:cNvPr name="TextBox 42" id="42"/>
            <p:cNvSpPr txBox="true"/>
            <p:nvPr/>
          </p:nvSpPr>
          <p:spPr>
            <a:xfrm rot="0">
              <a:off x="564003" y="5054298"/>
              <a:ext cx="3257366" cy="633434"/>
            </a:xfrm>
            <a:prstGeom prst="rect">
              <a:avLst/>
            </a:prstGeom>
          </p:spPr>
          <p:txBody>
            <a:bodyPr anchor="t" rtlCol="false" tIns="0" lIns="0" bIns="0" rIns="0">
              <a:spAutoFit/>
            </a:bodyPr>
            <a:lstStyle/>
            <a:p>
              <a:pPr algn="ctr">
                <a:lnSpc>
                  <a:spcPts val="1849"/>
                </a:lnSpc>
              </a:pPr>
              <a:r>
                <a:rPr lang="en-US" sz="1636">
                  <a:solidFill>
                    <a:srgbClr val="000000"/>
                  </a:solidFill>
                  <a:latin typeface="Canva Sans"/>
                  <a:ea typeface="Canva Sans"/>
                  <a:cs typeface="Canva Sans"/>
                  <a:sym typeface="Canva Sans"/>
                </a:rPr>
                <a:t>3 novembre 2025</a:t>
              </a:r>
            </a:p>
            <a:p>
              <a:pPr algn="ctr">
                <a:lnSpc>
                  <a:spcPts val="1849"/>
                </a:lnSpc>
              </a:pPr>
              <a:r>
                <a:rPr lang="en-US" sz="1636">
                  <a:solidFill>
                    <a:srgbClr val="000000"/>
                  </a:solidFill>
                  <a:latin typeface="Canva Sans"/>
                  <a:ea typeface="Canva Sans"/>
                  <a:cs typeface="Canva Sans"/>
                  <a:sym typeface="Canva Sans"/>
                </a:rPr>
                <a:t>13h00 - 14h30 HE</a:t>
              </a:r>
            </a:p>
          </p:txBody>
        </p:sp>
      </p:grpSp>
      <p:grpSp>
        <p:nvGrpSpPr>
          <p:cNvPr name="Group 43" id="43"/>
          <p:cNvGrpSpPr/>
          <p:nvPr/>
        </p:nvGrpSpPr>
        <p:grpSpPr>
          <a:xfrm rot="0">
            <a:off x="14374506" y="3518676"/>
            <a:ext cx="3429917" cy="4483390"/>
            <a:chOff x="0" y="0"/>
            <a:chExt cx="4573223" cy="5977853"/>
          </a:xfrm>
        </p:grpSpPr>
        <p:grpSp>
          <p:nvGrpSpPr>
            <p:cNvPr name="Group 44" id="44"/>
            <p:cNvGrpSpPr/>
            <p:nvPr/>
          </p:nvGrpSpPr>
          <p:grpSpPr>
            <a:xfrm rot="0">
              <a:off x="676826" y="1916"/>
              <a:ext cx="3175965" cy="3028717"/>
              <a:chOff x="0" y="0"/>
              <a:chExt cx="670804" cy="639704"/>
            </a:xfrm>
          </p:grpSpPr>
          <p:sp>
            <p:nvSpPr>
              <p:cNvPr name="Freeform 45" id="45"/>
              <p:cNvSpPr/>
              <p:nvPr/>
            </p:nvSpPr>
            <p:spPr>
              <a:xfrm flipH="false" flipV="false" rot="0">
                <a:off x="0" y="0"/>
                <a:ext cx="670804" cy="639704"/>
              </a:xfrm>
              <a:custGeom>
                <a:avLst/>
                <a:gdLst/>
                <a:ahLst/>
                <a:cxnLst/>
                <a:rect r="r" b="b" t="t" l="l"/>
                <a:pathLst>
                  <a:path h="639704" w="670804">
                    <a:moveTo>
                      <a:pt x="335402" y="0"/>
                    </a:moveTo>
                    <a:cubicBezTo>
                      <a:pt x="150165" y="0"/>
                      <a:pt x="0" y="143203"/>
                      <a:pt x="0" y="319852"/>
                    </a:cubicBezTo>
                    <a:cubicBezTo>
                      <a:pt x="0" y="496501"/>
                      <a:pt x="150165" y="639704"/>
                      <a:pt x="335402" y="639704"/>
                    </a:cubicBezTo>
                    <a:cubicBezTo>
                      <a:pt x="520640" y="639704"/>
                      <a:pt x="670804" y="496501"/>
                      <a:pt x="670804" y="319852"/>
                    </a:cubicBezTo>
                    <a:cubicBezTo>
                      <a:pt x="670804" y="143203"/>
                      <a:pt x="520640" y="0"/>
                      <a:pt x="335402" y="0"/>
                    </a:cubicBezTo>
                    <a:close/>
                  </a:path>
                </a:pathLst>
              </a:custGeom>
              <a:solidFill>
                <a:srgbClr val="000000">
                  <a:alpha val="0"/>
                </a:srgbClr>
              </a:solidFill>
              <a:ln w="57150" cap="sq">
                <a:solidFill>
                  <a:srgbClr val="E7C242"/>
                </a:solidFill>
                <a:prstDash val="solid"/>
                <a:miter/>
              </a:ln>
            </p:spPr>
          </p:sp>
          <p:sp>
            <p:nvSpPr>
              <p:cNvPr name="TextBox 46" id="46"/>
              <p:cNvSpPr txBox="true"/>
              <p:nvPr/>
            </p:nvSpPr>
            <p:spPr>
              <a:xfrm>
                <a:off x="62888" y="59972"/>
                <a:ext cx="545029" cy="519759"/>
              </a:xfrm>
              <a:prstGeom prst="rect">
                <a:avLst/>
              </a:prstGeom>
            </p:spPr>
            <p:txBody>
              <a:bodyPr anchor="ctr" rtlCol="false" tIns="50800" lIns="50800" bIns="50800" rIns="50800"/>
              <a:lstStyle/>
              <a:p>
                <a:pPr algn="ctr">
                  <a:lnSpc>
                    <a:spcPts val="1581"/>
                  </a:lnSpc>
                </a:pPr>
              </a:p>
            </p:txBody>
          </p:sp>
        </p:grpSp>
        <p:grpSp>
          <p:nvGrpSpPr>
            <p:cNvPr name="Group 47" id="47"/>
            <p:cNvGrpSpPr/>
            <p:nvPr/>
          </p:nvGrpSpPr>
          <p:grpSpPr>
            <a:xfrm rot="0">
              <a:off x="678291" y="0"/>
              <a:ext cx="3175965" cy="3028717"/>
              <a:chOff x="0" y="0"/>
              <a:chExt cx="6450486" cy="6151420"/>
            </a:xfrm>
          </p:grpSpPr>
          <p:sp>
            <p:nvSpPr>
              <p:cNvPr name="Freeform 48" id="48"/>
              <p:cNvSpPr/>
              <p:nvPr/>
            </p:nvSpPr>
            <p:spPr>
              <a:xfrm flipH="false" flipV="false" rot="0">
                <a:off x="0" y="0"/>
                <a:ext cx="6450486" cy="6151420"/>
              </a:xfrm>
              <a:custGeom>
                <a:avLst/>
                <a:gdLst/>
                <a:ahLst/>
                <a:cxnLst/>
                <a:rect r="r" b="b" t="t" l="l"/>
                <a:pathLst>
                  <a:path h="6151420" w="6450486">
                    <a:moveTo>
                      <a:pt x="6450486" y="3075747"/>
                    </a:moveTo>
                    <a:cubicBezTo>
                      <a:pt x="6450486" y="4774345"/>
                      <a:pt x="5006467" y="6151420"/>
                      <a:pt x="3225243" y="6151420"/>
                    </a:cubicBezTo>
                    <a:cubicBezTo>
                      <a:pt x="1443993" y="6151420"/>
                      <a:pt x="0" y="4774345"/>
                      <a:pt x="0" y="3075747"/>
                    </a:cubicBezTo>
                    <a:cubicBezTo>
                      <a:pt x="0" y="1377062"/>
                      <a:pt x="1443993" y="0"/>
                      <a:pt x="3225243" y="0"/>
                    </a:cubicBezTo>
                    <a:cubicBezTo>
                      <a:pt x="5006493" y="0"/>
                      <a:pt x="6450486" y="1377062"/>
                      <a:pt x="6450486" y="3075747"/>
                    </a:cubicBezTo>
                    <a:close/>
                  </a:path>
                </a:pathLst>
              </a:custGeom>
              <a:blipFill>
                <a:blip r:embed="rId9"/>
                <a:stretch>
                  <a:fillRect l="-16400" t="-5033" r="-19760" b="-37747"/>
                </a:stretch>
              </a:blipFill>
            </p:spPr>
          </p:sp>
        </p:grpSp>
        <p:sp>
          <p:nvSpPr>
            <p:cNvPr name="TextBox 49" id="49"/>
            <p:cNvSpPr txBox="true"/>
            <p:nvPr/>
          </p:nvSpPr>
          <p:spPr>
            <a:xfrm rot="0">
              <a:off x="25353" y="3834771"/>
              <a:ext cx="4547870" cy="1270000"/>
            </a:xfrm>
            <a:prstGeom prst="rect">
              <a:avLst/>
            </a:prstGeom>
          </p:spPr>
          <p:txBody>
            <a:bodyPr anchor="t" rtlCol="false" tIns="0" lIns="0" bIns="0" rIns="0">
              <a:spAutoFit/>
            </a:bodyPr>
            <a:lstStyle/>
            <a:p>
              <a:pPr algn="ctr">
                <a:lnSpc>
                  <a:spcPts val="1919"/>
                </a:lnSpc>
              </a:pPr>
              <a:r>
                <a:rPr lang="en-US" b="true" sz="1599" spc="14">
                  <a:solidFill>
                    <a:srgbClr val="000000"/>
                  </a:solidFill>
                  <a:latin typeface="Montserrat Semi-Bold"/>
                  <a:ea typeface="Montserrat Semi-Bold"/>
                  <a:cs typeface="Montserrat Semi-Bold"/>
                  <a:sym typeface="Montserrat Semi-Bold"/>
                </a:rPr>
                <a:t>La confiance : </a:t>
              </a:r>
            </a:p>
            <a:p>
              <a:pPr algn="ctr">
                <a:lnSpc>
                  <a:spcPts val="1919"/>
                </a:lnSpc>
              </a:pPr>
              <a:r>
                <a:rPr lang="en-US" b="true" sz="1599" spc="14">
                  <a:solidFill>
                    <a:srgbClr val="000000"/>
                  </a:solidFill>
                  <a:latin typeface="Montserrat Semi-Bold"/>
                  <a:ea typeface="Montserrat Semi-Bold"/>
                  <a:cs typeface="Montserrat Semi-Bold"/>
                  <a:sym typeface="Montserrat Semi-Bold"/>
                </a:rPr>
                <a:t>Renforcez votre état d'esprit pour réussir votre carrière et votre leadership</a:t>
              </a:r>
            </a:p>
          </p:txBody>
        </p:sp>
        <p:sp>
          <p:nvSpPr>
            <p:cNvPr name="TextBox 50" id="50"/>
            <p:cNvSpPr txBox="true"/>
            <p:nvPr/>
          </p:nvSpPr>
          <p:spPr>
            <a:xfrm rot="0">
              <a:off x="0" y="3268365"/>
              <a:ext cx="4532548" cy="417940"/>
            </a:xfrm>
            <a:prstGeom prst="rect">
              <a:avLst/>
            </a:prstGeom>
          </p:spPr>
          <p:txBody>
            <a:bodyPr anchor="t" rtlCol="false" tIns="0" lIns="0" bIns="0" rIns="0">
              <a:spAutoFit/>
            </a:bodyPr>
            <a:lstStyle/>
            <a:p>
              <a:pPr algn="ctr">
                <a:lnSpc>
                  <a:spcPts val="2455"/>
                </a:lnSpc>
              </a:pPr>
              <a:r>
                <a:rPr lang="en-US" b="true" sz="2104" spc="2">
                  <a:solidFill>
                    <a:srgbClr val="D66252"/>
                  </a:solidFill>
                  <a:latin typeface="Montserrat Bold"/>
                  <a:ea typeface="Montserrat Bold"/>
                  <a:cs typeface="Montserrat Bold"/>
                  <a:sym typeface="Montserrat Bold"/>
                </a:rPr>
                <a:t>Charles Achampong</a:t>
              </a:r>
            </a:p>
          </p:txBody>
        </p:sp>
        <p:sp>
          <p:nvSpPr>
            <p:cNvPr name="TextBox 51" id="51"/>
            <p:cNvSpPr txBox="true"/>
            <p:nvPr/>
          </p:nvSpPr>
          <p:spPr>
            <a:xfrm rot="0">
              <a:off x="591423" y="5344419"/>
              <a:ext cx="3415731" cy="633434"/>
            </a:xfrm>
            <a:prstGeom prst="rect">
              <a:avLst/>
            </a:prstGeom>
          </p:spPr>
          <p:txBody>
            <a:bodyPr anchor="t" rtlCol="false" tIns="0" lIns="0" bIns="0" rIns="0">
              <a:spAutoFit/>
            </a:bodyPr>
            <a:lstStyle/>
            <a:p>
              <a:pPr algn="ctr">
                <a:lnSpc>
                  <a:spcPts val="1849"/>
                </a:lnSpc>
              </a:pPr>
              <a:r>
                <a:rPr lang="en-US" sz="1636">
                  <a:solidFill>
                    <a:srgbClr val="000000"/>
                  </a:solidFill>
                  <a:latin typeface="Canva Sans"/>
                  <a:ea typeface="Canva Sans"/>
                  <a:cs typeface="Canva Sans"/>
                  <a:sym typeface="Canva Sans"/>
                </a:rPr>
                <a:t>17 novembre 2025</a:t>
              </a:r>
            </a:p>
            <a:p>
              <a:pPr algn="ctr">
                <a:lnSpc>
                  <a:spcPts val="1849"/>
                </a:lnSpc>
              </a:pPr>
              <a:r>
                <a:rPr lang="en-US" sz="1636">
                  <a:solidFill>
                    <a:srgbClr val="000000"/>
                  </a:solidFill>
                  <a:latin typeface="Canva Sans"/>
                  <a:ea typeface="Canva Sans"/>
                  <a:cs typeface="Canva Sans"/>
                  <a:sym typeface="Canva Sans"/>
                </a:rPr>
                <a:t>13h00 - 14h30 HE</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483118" y="2108169"/>
            <a:ext cx="16776300" cy="6768930"/>
          </a:xfrm>
          <a:prstGeom prst="rect">
            <a:avLst/>
          </a:prstGeom>
        </p:spPr>
        <p:txBody>
          <a:bodyPr anchor="t" rtlCol="false" tIns="0" lIns="0" bIns="0" rIns="0">
            <a:spAutoFit/>
          </a:bodyPr>
          <a:lstStyle/>
          <a:p>
            <a:pPr algn="ctr">
              <a:lnSpc>
                <a:spcPts val="4405"/>
              </a:lnSpc>
            </a:pPr>
            <a:r>
              <a:rPr lang="en-US" b="true" sz="2399">
                <a:solidFill>
                  <a:srgbClr val="000000"/>
                </a:solidFill>
                <a:latin typeface="Montserrat Bold"/>
                <a:ea typeface="Montserrat Bold"/>
                <a:cs typeface="Montserrat Bold"/>
                <a:sym typeface="Montserrat Bold"/>
              </a:rPr>
              <a:t>L</a:t>
            </a:r>
            <a:r>
              <a:rPr lang="en-US" b="true" sz="2399">
                <a:solidFill>
                  <a:srgbClr val="000000"/>
                </a:solidFill>
                <a:latin typeface="Montserrat Bold"/>
                <a:ea typeface="Montserrat Bold"/>
                <a:cs typeface="Montserrat Bold"/>
                <a:sym typeface="Montserrat Bold"/>
              </a:rPr>
              <a:t>eadership inclusif</a:t>
            </a:r>
          </a:p>
          <a:p>
            <a:pPr algn="ctr">
              <a:lnSpc>
                <a:spcPts val="4405"/>
              </a:lnSpc>
            </a:pPr>
            <a:r>
              <a:rPr lang="en-US" sz="2399">
                <a:solidFill>
                  <a:srgbClr val="000000"/>
                </a:solidFill>
                <a:latin typeface="Montserrat"/>
                <a:ea typeface="Montserrat"/>
                <a:cs typeface="Montserrat"/>
                <a:sym typeface="Montserrat"/>
              </a:rPr>
              <a:t>septembre 30 ou octobre 1</a:t>
            </a:r>
          </a:p>
          <a:p>
            <a:pPr algn="ctr">
              <a:lnSpc>
                <a:spcPts val="2570"/>
              </a:lnSpc>
            </a:pPr>
          </a:p>
          <a:p>
            <a:pPr algn="ctr">
              <a:lnSpc>
                <a:spcPts val="4405"/>
              </a:lnSpc>
            </a:pPr>
            <a:r>
              <a:rPr lang="en-US" b="true" sz="2399">
                <a:solidFill>
                  <a:srgbClr val="000000"/>
                </a:solidFill>
                <a:latin typeface="Montserrat Bold"/>
                <a:ea typeface="Montserrat Bold"/>
                <a:cs typeface="Montserrat Bold"/>
                <a:sym typeface="Montserrat Bold"/>
              </a:rPr>
              <a:t>Maîtris</a:t>
            </a:r>
            <a:r>
              <a:rPr lang="en-US" b="true" sz="2399">
                <a:solidFill>
                  <a:srgbClr val="000000"/>
                </a:solidFill>
                <a:latin typeface="Montserrat Bold"/>
                <a:ea typeface="Montserrat Bold"/>
                <a:cs typeface="Montserrat Bold"/>
                <a:sym typeface="Montserrat Bold"/>
              </a:rPr>
              <a:t>er l'art de la négociation</a:t>
            </a:r>
          </a:p>
          <a:p>
            <a:pPr algn="ctr">
              <a:lnSpc>
                <a:spcPts val="4405"/>
              </a:lnSpc>
            </a:pPr>
            <a:r>
              <a:rPr lang="en-US" sz="2399">
                <a:solidFill>
                  <a:srgbClr val="000000"/>
                </a:solidFill>
                <a:latin typeface="Montserrat"/>
                <a:ea typeface="Montserrat"/>
                <a:cs typeface="Montserrat"/>
                <a:sym typeface="Montserrat"/>
              </a:rPr>
              <a:t>octobre 14 ou 15</a:t>
            </a:r>
          </a:p>
          <a:p>
            <a:pPr algn="ctr">
              <a:lnSpc>
                <a:spcPts val="2570"/>
              </a:lnSpc>
            </a:pPr>
          </a:p>
          <a:p>
            <a:pPr algn="ctr">
              <a:lnSpc>
                <a:spcPts val="4405"/>
              </a:lnSpc>
            </a:pPr>
            <a:r>
              <a:rPr lang="en-US" b="true" sz="2399">
                <a:solidFill>
                  <a:srgbClr val="000000"/>
                </a:solidFill>
                <a:latin typeface="Montserrat Bold"/>
                <a:ea typeface="Montserrat Bold"/>
                <a:cs typeface="Montserrat Bold"/>
                <a:sym typeface="Montserrat Bold"/>
              </a:rPr>
              <a:t>P</a:t>
            </a:r>
            <a:r>
              <a:rPr lang="en-US" b="true" sz="2399">
                <a:solidFill>
                  <a:srgbClr val="000000"/>
                </a:solidFill>
                <a:latin typeface="Montserrat Bold"/>
                <a:ea typeface="Montserrat Bold"/>
                <a:cs typeface="Montserrat Bold"/>
                <a:sym typeface="Montserrat Bold"/>
              </a:rPr>
              <a:t>arrainage et développement de carrière</a:t>
            </a:r>
          </a:p>
          <a:p>
            <a:pPr algn="ctr">
              <a:lnSpc>
                <a:spcPts val="4405"/>
              </a:lnSpc>
            </a:pPr>
            <a:r>
              <a:rPr lang="en-US" sz="2399">
                <a:solidFill>
                  <a:srgbClr val="000000"/>
                </a:solidFill>
                <a:latin typeface="Montserrat"/>
                <a:ea typeface="Montserrat"/>
                <a:cs typeface="Montserrat"/>
                <a:sym typeface="Montserrat"/>
              </a:rPr>
              <a:t>octobre 28 ou 29</a:t>
            </a:r>
          </a:p>
          <a:p>
            <a:pPr algn="ctr">
              <a:lnSpc>
                <a:spcPts val="2570"/>
              </a:lnSpc>
            </a:pPr>
          </a:p>
          <a:p>
            <a:pPr algn="ctr">
              <a:lnSpc>
                <a:spcPts val="4405"/>
              </a:lnSpc>
            </a:pPr>
            <a:r>
              <a:rPr lang="en-US" b="true" sz="2399">
                <a:solidFill>
                  <a:srgbClr val="000000"/>
                </a:solidFill>
                <a:latin typeface="Montserrat Bold"/>
                <a:ea typeface="Montserrat Bold"/>
                <a:cs typeface="Montserrat Bold"/>
                <a:sym typeface="Montserrat Bold"/>
              </a:rPr>
              <a:t>Diversité, équité, inclusion et accessibilité : Une approche non performative</a:t>
            </a:r>
          </a:p>
          <a:p>
            <a:pPr algn="ctr">
              <a:lnSpc>
                <a:spcPts val="4405"/>
              </a:lnSpc>
            </a:pPr>
            <a:r>
              <a:rPr lang="en-US" sz="2399">
                <a:solidFill>
                  <a:srgbClr val="000000"/>
                </a:solidFill>
                <a:latin typeface="Montserrat"/>
                <a:ea typeface="Montserrat"/>
                <a:cs typeface="Montserrat"/>
                <a:sym typeface="Montserrat"/>
              </a:rPr>
              <a:t>novembre 11 ou 12</a:t>
            </a:r>
          </a:p>
          <a:p>
            <a:pPr algn="ctr">
              <a:lnSpc>
                <a:spcPts val="2570"/>
              </a:lnSpc>
            </a:pPr>
          </a:p>
          <a:p>
            <a:pPr algn="ctr">
              <a:lnSpc>
                <a:spcPts val="4405"/>
              </a:lnSpc>
            </a:pPr>
            <a:r>
              <a:rPr lang="en-US" b="true" sz="2399">
                <a:solidFill>
                  <a:srgbClr val="000000"/>
                </a:solidFill>
                <a:latin typeface="Montserrat Bold"/>
                <a:ea typeface="Montserrat Bold"/>
                <a:cs typeface="Montserrat Bold"/>
                <a:sym typeface="Montserrat Bold"/>
              </a:rPr>
              <a:t>La c</a:t>
            </a:r>
            <a:r>
              <a:rPr lang="en-US" b="true" sz="2399">
                <a:solidFill>
                  <a:srgbClr val="000000"/>
                </a:solidFill>
                <a:latin typeface="Montserrat Bold"/>
                <a:ea typeface="Montserrat Bold"/>
                <a:cs typeface="Montserrat Bold"/>
                <a:sym typeface="Montserrat Bold"/>
              </a:rPr>
              <a:t>onfiance : Renforcez votre état d'esprit pour réussir votre carrière et votre leadership</a:t>
            </a:r>
          </a:p>
          <a:p>
            <a:pPr algn="ctr">
              <a:lnSpc>
                <a:spcPts val="4405"/>
              </a:lnSpc>
            </a:pPr>
            <a:r>
              <a:rPr lang="en-US" sz="2399">
                <a:solidFill>
                  <a:srgbClr val="000000"/>
                </a:solidFill>
                <a:latin typeface="Montserrat"/>
                <a:ea typeface="Montserrat"/>
                <a:cs typeface="Montserrat"/>
                <a:sym typeface="Montserrat"/>
              </a:rPr>
              <a:t>novembre 25 ou 26</a:t>
            </a:r>
          </a:p>
        </p:txBody>
      </p:sp>
      <p:sp>
        <p:nvSpPr>
          <p:cNvPr name="TextBox 5" id="5"/>
          <p:cNvSpPr txBox="true"/>
          <p:nvPr/>
        </p:nvSpPr>
        <p:spPr>
          <a:xfrm rot="0">
            <a:off x="2313502" y="1086669"/>
            <a:ext cx="13329000" cy="893325"/>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Thèmes du Cercle</a:t>
            </a:r>
          </a:p>
        </p:txBody>
      </p:sp>
      <p:grpSp>
        <p:nvGrpSpPr>
          <p:cNvPr name="Group 6" id="6"/>
          <p:cNvGrpSpPr/>
          <p:nvPr/>
        </p:nvGrpSpPr>
        <p:grpSpPr>
          <a:xfrm rot="0">
            <a:off x="13504456" y="694865"/>
            <a:ext cx="4516107" cy="4516088"/>
            <a:chOff x="0" y="0"/>
            <a:chExt cx="6021476" cy="6021451"/>
          </a:xfrm>
        </p:grpSpPr>
        <p:sp>
          <p:nvSpPr>
            <p:cNvPr name="Freeform 7" id="7"/>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4"/>
              <a:stretch>
                <a:fillRect l="-24999" t="0" r="-25000" b="0"/>
              </a:stretch>
            </a:blipFill>
          </p:spPr>
        </p:sp>
      </p:grpSp>
      <p:grpSp>
        <p:nvGrpSpPr>
          <p:cNvPr name="Group 8" id="8"/>
          <p:cNvGrpSpPr>
            <a:grpSpLocks noChangeAspect="true"/>
          </p:cNvGrpSpPr>
          <p:nvPr/>
        </p:nvGrpSpPr>
        <p:grpSpPr>
          <a:xfrm rot="0">
            <a:off x="293000" y="841788"/>
            <a:ext cx="1830401" cy="1525966"/>
            <a:chOff x="0" y="0"/>
            <a:chExt cx="2440535" cy="2034621"/>
          </a:xfrm>
        </p:grpSpPr>
        <p:sp>
          <p:nvSpPr>
            <p:cNvPr name="Freeform 9" id="9"/>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5"/>
              <a:stretch>
                <a:fillRect l="0" t="0" r="0" b="2"/>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295075" y="7416525"/>
            <a:ext cx="6069125" cy="2913175"/>
            <a:chOff x="0" y="0"/>
            <a:chExt cx="8092167" cy="3884233"/>
          </a:xfrm>
        </p:grpSpPr>
        <p:sp>
          <p:nvSpPr>
            <p:cNvPr name="Freeform 3" id="3"/>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3"/>
              <a:stretch>
                <a:fillRect l="0" t="0" r="0" b="1"/>
              </a:stretch>
            </a:blipFill>
          </p:spPr>
        </p:sp>
      </p:grpSp>
      <p:sp>
        <p:nvSpPr>
          <p:cNvPr name="TextBox 4" id="4"/>
          <p:cNvSpPr txBox="true"/>
          <p:nvPr/>
        </p:nvSpPr>
        <p:spPr>
          <a:xfrm rot="0">
            <a:off x="2206731" y="1086669"/>
            <a:ext cx="13329000" cy="893325"/>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Avantages et Boîte à outils</a:t>
            </a:r>
          </a:p>
        </p:txBody>
      </p:sp>
      <p:graphicFrame>
        <p:nvGraphicFramePr>
          <p:cNvPr name="Table 5" id="5"/>
          <p:cNvGraphicFramePr>
            <a:graphicFrameLocks noGrp="true"/>
          </p:cNvGraphicFramePr>
          <p:nvPr/>
        </p:nvGraphicFramePr>
        <p:xfrm>
          <a:off x="445393" y="2762409"/>
          <a:ext cx="16624300" cy="7187976"/>
        </p:xfrm>
        <a:graphic>
          <a:graphicData uri="http://schemas.openxmlformats.org/drawingml/2006/table">
            <a:tbl>
              <a:tblPr/>
              <a:tblGrid>
                <a:gridCol w="16624300"/>
              </a:tblGrid>
              <a:tr h="7187976">
                <a:tc>
                  <a:txBody>
                    <a:bodyPr anchor="t" rtlCol="false"/>
                    <a:lstStyle/>
                    <a:p>
                      <a:pPr algn="l" marL="636430" indent="-212143" lvl="2">
                        <a:lnSpc>
                          <a:spcPts val="6584"/>
                        </a:lnSpc>
                        <a:buFont typeface="Arial"/>
                        <a:buChar char="⚬"/>
                        <a:defRPr/>
                      </a:pPr>
                      <a:r>
                        <a:rPr lang="en-US" sz="2633">
                          <a:solidFill>
                            <a:srgbClr val="000000"/>
                          </a:solidFill>
                          <a:latin typeface="Montserrat"/>
                          <a:ea typeface="Montserrat"/>
                          <a:cs typeface="Montserrat"/>
                          <a:sym typeface="Montserrat"/>
                        </a:rPr>
                        <a:t>Classes de maître </a:t>
                      </a:r>
                      <a:r>
                        <a:rPr lang="en-US" sz="2633">
                          <a:solidFill>
                            <a:srgbClr val="000000"/>
                          </a:solidFill>
                          <a:latin typeface="Montserrat"/>
                          <a:ea typeface="Montserrat"/>
                          <a:cs typeface="Montserrat"/>
                          <a:sym typeface="Montserrat"/>
                        </a:rPr>
                        <a:t>avec des experts dans la matière</a:t>
                      </a:r>
                      <a:endParaRPr lang="en-US" sz="1100"/>
                    </a:p>
                    <a:p>
                      <a:pPr algn="l" marL="636430" indent="-212143" lvl="2">
                        <a:lnSpc>
                          <a:spcPts val="6584"/>
                        </a:lnSpc>
                        <a:buFont typeface="Arial"/>
                        <a:buChar char="⚬"/>
                      </a:pPr>
                      <a:r>
                        <a:rPr lang="en-US" sz="2633">
                          <a:solidFill>
                            <a:srgbClr val="000000"/>
                          </a:solidFill>
                          <a:latin typeface="Montserrat"/>
                          <a:ea typeface="Montserrat"/>
                          <a:cs typeface="Montserrat"/>
                          <a:sym typeface="Montserrat"/>
                        </a:rPr>
                        <a:t>Guides de discussion</a:t>
                      </a:r>
                    </a:p>
                    <a:p>
                      <a:pPr algn="l" marL="636430" indent="-212143" lvl="2">
                        <a:lnSpc>
                          <a:spcPts val="6584"/>
                        </a:lnSpc>
                        <a:buFont typeface="Arial"/>
                        <a:buChar char="⚬"/>
                      </a:pPr>
                      <a:r>
                        <a:rPr lang="en-US" sz="2633" u="sng">
                          <a:solidFill>
                            <a:srgbClr val="0000FF"/>
                          </a:solidFill>
                          <a:latin typeface="Montserrat"/>
                          <a:ea typeface="Montserrat"/>
                          <a:cs typeface="Montserrat"/>
                          <a:sym typeface="Montserrat"/>
                          <a:hlinkClick r:id="rId4" tooltip="https://wiki.gccollab.ca/images/f/f1/Diriger_en_%C3%89levant_les_Autres_Programme_des_Cercles_de_Mentorat_Meilleures_pratiques_de_mise_en_r%C3%A9seau.docx.pdf"/>
                        </a:rPr>
                        <a:t>Meilleures pratiques de mise en réseau</a:t>
                      </a:r>
                    </a:p>
                    <a:p>
                      <a:pPr algn="l" marL="636430" indent="-212143" lvl="2">
                        <a:lnSpc>
                          <a:spcPts val="6584"/>
                        </a:lnSpc>
                        <a:buFont typeface="Arial"/>
                        <a:buChar char="⚬"/>
                      </a:pPr>
                      <a:r>
                        <a:rPr lang="en-US" sz="2633">
                          <a:solidFill>
                            <a:srgbClr val="000000"/>
                          </a:solidFill>
                          <a:latin typeface="Montserrat"/>
                          <a:ea typeface="Montserrat"/>
                          <a:cs typeface="Montserrat"/>
                          <a:sym typeface="Montserrat"/>
                        </a:rPr>
                        <a:t>Salon bihebdomadaire DEAPCM</a:t>
                      </a:r>
                    </a:p>
                    <a:p>
                      <a:pPr algn="l" marL="636430" indent="-212143" lvl="2">
                        <a:lnSpc>
                          <a:spcPts val="6584"/>
                        </a:lnSpc>
                        <a:buFont typeface="Arial"/>
                        <a:buChar char="⚬"/>
                      </a:pPr>
                      <a:r>
                        <a:rPr lang="en-US" sz="2633">
                          <a:solidFill>
                            <a:srgbClr val="000000"/>
                          </a:solidFill>
                          <a:latin typeface="Montserrat"/>
                          <a:ea typeface="Montserrat"/>
                          <a:cs typeface="Montserrat"/>
                          <a:sym typeface="Montserrat"/>
                        </a:rPr>
                        <a:t>Formulaire écrits</a:t>
                      </a:r>
                    </a:p>
                    <a:p>
                      <a:pPr algn="l" marL="636430" indent="-212143" lvl="2">
                        <a:lnSpc>
                          <a:spcPts val="6584"/>
                        </a:lnSpc>
                        <a:buFont typeface="Arial"/>
                        <a:buChar char="⚬"/>
                      </a:pPr>
                      <a:r>
                        <a:rPr lang="en-US" sz="2633">
                          <a:solidFill>
                            <a:srgbClr val="000000"/>
                          </a:solidFill>
                          <a:latin typeface="Montserrat"/>
                          <a:ea typeface="Montserrat"/>
                          <a:cs typeface="Montserrat"/>
                          <a:sym typeface="Montserrat"/>
                        </a:rPr>
                        <a:t>Courriels</a:t>
                      </a:r>
                    </a:p>
                    <a:p>
                      <a:pPr algn="l" marL="636430" indent="-212143" lvl="2">
                        <a:lnSpc>
                          <a:spcPts val="6584"/>
                        </a:lnSpc>
                        <a:buFont typeface="Arial"/>
                        <a:buChar char="⚬"/>
                      </a:pPr>
                      <a:r>
                        <a:rPr lang="en-US" sz="2633">
                          <a:solidFill>
                            <a:srgbClr val="000000"/>
                          </a:solidFill>
                          <a:latin typeface="Montserrat"/>
                          <a:ea typeface="Montserrat"/>
                          <a:cs typeface="Montserrat"/>
                          <a:sym typeface="Montserrat"/>
                        </a:rPr>
                        <a:t>Engagements en ligne (c.-àd. : </a:t>
                      </a:r>
                      <a:r>
                        <a:rPr lang="en-US" sz="2633" u="sng">
                          <a:solidFill>
                            <a:srgbClr val="0000FF"/>
                          </a:solidFill>
                          <a:latin typeface="Montserrat"/>
                          <a:ea typeface="Montserrat"/>
                          <a:cs typeface="Montserrat"/>
                          <a:sym typeface="Montserrat"/>
                          <a:hlinkClick r:id="rId5" tooltip="https://www.linkedin.com/groups/12904569/"/>
                        </a:rPr>
                        <a:t>LinkedIn</a:t>
                      </a:r>
                      <a:r>
                        <a:rPr lang="en-US" sz="2633">
                          <a:solidFill>
                            <a:srgbClr val="000000"/>
                          </a:solidFill>
                          <a:latin typeface="Montserrat"/>
                          <a:ea typeface="Montserrat"/>
                          <a:cs typeface="Montserrat"/>
                          <a:sym typeface="Montserrat"/>
                        </a:rPr>
                        <a:t>, MS Teams)</a:t>
                      </a:r>
                    </a:p>
                    <a:p>
                      <a:pPr algn="l" marL="636430" indent="-212143" lvl="2">
                        <a:lnSpc>
                          <a:spcPts val="3634"/>
                        </a:lnSpc>
                        <a:buFont typeface="Arial"/>
                        <a:buChar char="⚬"/>
                      </a:pPr>
                      <a:r>
                        <a:rPr lang="en-US" sz="2633">
                          <a:solidFill>
                            <a:srgbClr val="000000"/>
                          </a:solidFill>
                          <a:latin typeface="Montserrat"/>
                          <a:ea typeface="Montserrat"/>
                          <a:cs typeface="Montserrat"/>
                          <a:sym typeface="Montserrat"/>
                        </a:rPr>
                        <a:t>Événements locaux en personne (facultatifs ; organisés par des membres bénévoles du DEAPCM à travers le Canada)</a:t>
                      </a:r>
                    </a:p>
                  </a:txBody>
                  <a:tcPr marL="190500" marR="190500" marT="190500" marB="190500" anchor="ctr">
                    <a:lnL cmpd="sng" algn="ctr" cap="flat" w="9525">
                      <a:solidFill>
                        <a:srgbClr val="FFFFFF"/>
                      </a:solidFill>
                      <a:prstDash val="dash"/>
                      <a:round/>
                      <a:headEnd type="none" w="med" len="med"/>
                      <a:tailEnd type="none" w="med" len="med"/>
                    </a:lnL>
                    <a:lnR cmpd="sng" algn="ctr" cap="flat" w="9725">
                      <a:solidFill>
                        <a:srgbClr val="FFFFFF"/>
                      </a:solidFill>
                      <a:prstDash val="dash"/>
                      <a:round/>
                      <a:headEnd type="none" w="med" len="med"/>
                      <a:tailEnd type="none" w="med" len="med"/>
                    </a:lnR>
                    <a:lnT cmpd="sng" algn="ctr" cap="flat" w="9525">
                      <a:solidFill>
                        <a:srgbClr val="FFFFFF"/>
                      </a:solidFill>
                      <a:prstDash val="dash"/>
                      <a:round/>
                      <a:headEnd type="none" w="med" len="med"/>
                      <a:tailEnd type="none" w="med" len="med"/>
                    </a:lnT>
                    <a:lnB cmpd="sng" algn="ctr" cap="flat" w="9525">
                      <a:solidFill>
                        <a:srgbClr val="FFFFFF"/>
                      </a:solidFill>
                      <a:prstDash val="dash"/>
                      <a:round/>
                      <a:headEnd type="none" w="med" len="med"/>
                      <a:tailEnd type="none" w="med" len="med"/>
                    </a:lnB>
                  </a:tcPr>
                </a:tc>
              </a:tr>
            </a:tbl>
          </a:graphicData>
        </a:graphic>
      </p:graphicFrame>
      <p:grpSp>
        <p:nvGrpSpPr>
          <p:cNvPr name="Group 6" id="6"/>
          <p:cNvGrpSpPr/>
          <p:nvPr/>
        </p:nvGrpSpPr>
        <p:grpSpPr>
          <a:xfrm rot="0">
            <a:off x="13504456" y="694865"/>
            <a:ext cx="4516107" cy="4516088"/>
            <a:chOff x="0" y="0"/>
            <a:chExt cx="6021476" cy="6021451"/>
          </a:xfrm>
        </p:grpSpPr>
        <p:sp>
          <p:nvSpPr>
            <p:cNvPr name="Freeform 7" id="7"/>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6"/>
              <a:stretch>
                <a:fillRect l="-24976" t="0" r="-24977" b="0"/>
              </a:stretch>
            </a:blipFill>
          </p:spPr>
        </p:sp>
      </p:grpSp>
      <p:grpSp>
        <p:nvGrpSpPr>
          <p:cNvPr name="Group 8" id="8"/>
          <p:cNvGrpSpPr>
            <a:grpSpLocks noChangeAspect="true"/>
          </p:cNvGrpSpPr>
          <p:nvPr/>
        </p:nvGrpSpPr>
        <p:grpSpPr>
          <a:xfrm rot="0">
            <a:off x="445400" y="994188"/>
            <a:ext cx="1830401" cy="1525966"/>
            <a:chOff x="0" y="0"/>
            <a:chExt cx="2440535" cy="2034621"/>
          </a:xfrm>
        </p:grpSpPr>
        <p:sp>
          <p:nvSpPr>
            <p:cNvPr name="Freeform 9" id="9"/>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7"/>
              <a:stretch>
                <a:fillRect l="0" t="0" r="0" b="2"/>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206731" y="1086669"/>
            <a:ext cx="13329000" cy="893325"/>
          </a:xfrm>
          <a:prstGeom prst="rect">
            <a:avLst/>
          </a:prstGeom>
        </p:spPr>
        <p:txBody>
          <a:bodyPr anchor="t" rtlCol="false" tIns="0" lIns="0" bIns="0" rIns="0">
            <a:spAutoFit/>
          </a:bodyPr>
          <a:lstStyle/>
          <a:p>
            <a:pPr algn="l">
              <a:lnSpc>
                <a:spcPts val="7319"/>
              </a:lnSpc>
            </a:pPr>
            <a:r>
              <a:rPr lang="en-US" b="true" sz="4999">
                <a:solidFill>
                  <a:srgbClr val="000000"/>
                </a:solidFill>
                <a:latin typeface="Montserrat Bold"/>
                <a:ea typeface="Montserrat Bold"/>
                <a:cs typeface="Montserrat Bold"/>
                <a:sym typeface="Montserrat Bold"/>
              </a:rPr>
              <a:t>Logistique</a:t>
            </a:r>
          </a:p>
        </p:txBody>
      </p:sp>
      <p:graphicFrame>
        <p:nvGraphicFramePr>
          <p:cNvPr name="Table 3" id="3"/>
          <p:cNvGraphicFramePr>
            <a:graphicFrameLocks noGrp="true"/>
          </p:cNvGraphicFramePr>
          <p:nvPr/>
        </p:nvGraphicFramePr>
        <p:xfrm>
          <a:off x="483118" y="3227653"/>
          <a:ext cx="13792200" cy="6400800"/>
        </p:xfrm>
        <a:graphic>
          <a:graphicData uri="http://schemas.openxmlformats.org/drawingml/2006/table">
            <a:tbl>
              <a:tblPr/>
              <a:tblGrid>
                <a:gridCol w="6896200"/>
                <a:gridCol w="6896000"/>
              </a:tblGrid>
              <a:tr h="1323689">
                <a:tc>
                  <a:txBody>
                    <a:bodyPr anchor="t" rtlCol="false"/>
                    <a:lstStyle/>
                    <a:p>
                      <a:pPr algn="ctr">
                        <a:lnSpc>
                          <a:spcPts val="6135"/>
                        </a:lnSpc>
                        <a:defRPr/>
                      </a:pPr>
                      <a:r>
                        <a:rPr lang="en-US" b="true" sz="3652">
                          <a:solidFill>
                            <a:srgbClr val="000000"/>
                          </a:solidFill>
                          <a:latin typeface="Montserrat Bold"/>
                          <a:ea typeface="Montserrat Bold"/>
                          <a:cs typeface="Montserrat Bold"/>
                          <a:sym typeface="Montserrat Bold"/>
                        </a:rPr>
                        <a:t>Délai des réunions Cercles</a:t>
                      </a:r>
                      <a:endParaRPr lang="en-US" sz="1100"/>
                    </a:p>
                  </a:txBody>
                  <a:tcPr marL="190500" marR="190500" marT="190500" marB="190500" anchor="ctr">
                    <a:lnL cmpd="sng" algn="ctr" cap="flat" w="9725">
                      <a:solidFill>
                        <a:srgbClr val="FFFFFF"/>
                      </a:solidFill>
                      <a:prstDash val="dash"/>
                      <a:round/>
                      <a:headEnd type="none" w="med" len="med"/>
                      <a:tailEnd type="none" w="med" len="med"/>
                    </a:lnL>
                    <a:lnR cmpd="sng" algn="ctr" cap="flat" w="9725">
                      <a:solidFill>
                        <a:srgbClr val="000000"/>
                      </a:solidFill>
                      <a:prstDash val="dash"/>
                      <a:round/>
                      <a:headEnd type="none" w="med" len="med"/>
                      <a:tailEnd type="none" w="med" len="med"/>
                    </a:lnR>
                    <a:lnT cmpd="sng" algn="ctr" cap="flat" w="9725">
                      <a:solidFill>
                        <a:srgbClr val="FFFFFF"/>
                      </a:solidFill>
                      <a:prstDash val="dash"/>
                      <a:round/>
                      <a:headEnd type="none" w="med" len="med"/>
                      <a:tailEnd type="none" w="med" len="med"/>
                    </a:lnT>
                    <a:lnB cmpd="sng" algn="ctr" cap="flat" w="9525">
                      <a:solidFill>
                        <a:srgbClr val="FFFFFF"/>
                      </a:solidFill>
                      <a:prstDash val="solid"/>
                      <a:round/>
                      <a:headEnd type="none" w="med" len="med"/>
                      <a:tailEnd type="none" w="med" len="med"/>
                    </a:lnB>
                  </a:tcPr>
                </a:tc>
                <a:tc>
                  <a:txBody>
                    <a:bodyPr anchor="t" rtlCol="false"/>
                    <a:lstStyle/>
                    <a:p>
                      <a:pPr algn="ctr">
                        <a:lnSpc>
                          <a:spcPts val="4382"/>
                        </a:lnSpc>
                        <a:defRPr/>
                      </a:pPr>
                      <a:r>
                        <a:rPr lang="en-US" b="true" sz="3652">
                          <a:solidFill>
                            <a:srgbClr val="000000"/>
                          </a:solidFill>
                          <a:latin typeface="Montserrat Bold"/>
                          <a:ea typeface="Montserrat Bold"/>
                          <a:cs typeface="Montserrat Bold"/>
                          <a:sym typeface="Montserrat Bold"/>
                        </a:rPr>
                        <a:t>Taille de groupe</a:t>
                      </a:r>
                      <a:endParaRPr lang="en-US" sz="1100"/>
                    </a:p>
                    <a:p>
                      <a:pPr algn="ctr">
                        <a:lnSpc>
                          <a:spcPts val="4382"/>
                        </a:lnSpc>
                      </a:pPr>
                      <a:r>
                        <a:rPr lang="en-US" b="true" sz="3652">
                          <a:solidFill>
                            <a:srgbClr val="000000"/>
                          </a:solidFill>
                          <a:latin typeface="Montserrat Bold"/>
                          <a:ea typeface="Montserrat Bold"/>
                          <a:cs typeface="Montserrat Bold"/>
                          <a:sym typeface="Montserrat Bold"/>
                        </a:rPr>
                        <a:t>des réunions Cercles</a:t>
                      </a:r>
                    </a:p>
                  </a:txBody>
                  <a:tcPr marL="190500" marR="190500" marT="190500" marB="190500" anchor="ctr">
                    <a:lnL cmpd="sng" algn="ctr" cap="flat" w="9725">
                      <a:solidFill>
                        <a:srgbClr val="000000"/>
                      </a:solidFill>
                      <a:prstDash val="dash"/>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r>
              <a:tr h="5077111">
                <a:tc>
                  <a:txBody>
                    <a:bodyPr anchor="t" rtlCol="false"/>
                    <a:lstStyle/>
                    <a:p>
                      <a:pPr algn="l" marL="647853" indent="-215951" lvl="2">
                        <a:lnSpc>
                          <a:spcPts val="3910"/>
                        </a:lnSpc>
                        <a:buFont typeface="Arial"/>
                        <a:buChar char="⚬"/>
                        <a:defRPr/>
                      </a:pPr>
                      <a:r>
                        <a:rPr lang="en-US" sz="2834">
                          <a:solidFill>
                            <a:srgbClr val="000000"/>
                          </a:solidFill>
                          <a:latin typeface="Montserrat"/>
                          <a:ea typeface="Montserrat"/>
                          <a:cs typeface="Montserrat"/>
                          <a:sym typeface="Montserrat"/>
                        </a:rPr>
                        <a:t>90 minutes et 120 minutes pour la cinquième réunion Cercle</a:t>
                      </a:r>
                      <a:endParaRPr lang="en-US" sz="1100"/>
                    </a:p>
                    <a:p>
                      <a:pPr algn="l">
                        <a:lnSpc>
                          <a:spcPts val="3910"/>
                        </a:lnSpc>
                      </a:pPr>
                    </a:p>
                    <a:p>
                      <a:pPr algn="l" marL="647860" indent="-215953" lvl="2">
                        <a:lnSpc>
                          <a:spcPts val="3910"/>
                        </a:lnSpc>
                        <a:buFont typeface="Arial"/>
                        <a:buChar char="⚬"/>
                      </a:pPr>
                      <a:r>
                        <a:rPr lang="en-US" sz="2833">
                          <a:solidFill>
                            <a:srgbClr val="000000"/>
                          </a:solidFill>
                          <a:latin typeface="Montserrat"/>
                          <a:ea typeface="Montserrat"/>
                          <a:cs typeface="Montserrat"/>
                          <a:sym typeface="Montserrat"/>
                        </a:rPr>
                        <a:t>Pour une collaboration maximale et des attentes claires</a:t>
                      </a:r>
                    </a:p>
                  </a:txBody>
                  <a:tcPr marL="190500" marR="190500" marT="190500" marB="190500" anchor="ctr">
                    <a:lnL cmpd="sng" algn="ctr" cap="flat" w="9725">
                      <a:solidFill>
                        <a:srgbClr val="FFFFFF"/>
                      </a:solidFill>
                      <a:prstDash val="dash"/>
                      <a:round/>
                      <a:headEnd type="none" w="med" len="med"/>
                      <a:tailEnd type="none" w="med" len="med"/>
                    </a:lnL>
                    <a:lnR cmpd="sng" algn="ctr" cap="flat" w="9725">
                      <a:solidFill>
                        <a:srgbClr val="000000"/>
                      </a:solidFill>
                      <a:prstDash val="dash"/>
                      <a:round/>
                      <a:headEnd type="none" w="med" len="med"/>
                      <a:tailEnd type="none" w="med" len="med"/>
                    </a:lnR>
                    <a:lnT cmpd="sng" algn="ctr" cap="flat" w="9525">
                      <a:solidFill>
                        <a:srgbClr val="FFFFFF"/>
                      </a:solidFill>
                      <a:prstDash val="solid"/>
                      <a:round/>
                      <a:headEnd type="none" w="med" len="med"/>
                      <a:tailEnd type="none" w="med" len="med"/>
                    </a:lnT>
                    <a:lnB cmpd="sng" algn="ctr" cap="flat" w="9725">
                      <a:solidFill>
                        <a:srgbClr val="FFFFFF"/>
                      </a:solidFill>
                      <a:prstDash val="dash"/>
                      <a:round/>
                      <a:headEnd type="none" w="med" len="med"/>
                      <a:tailEnd type="none" w="med" len="med"/>
                    </a:lnB>
                  </a:tcPr>
                </a:tc>
                <a:tc>
                  <a:txBody>
                    <a:bodyPr anchor="t" rtlCol="false"/>
                    <a:lstStyle/>
                    <a:p>
                      <a:pPr algn="l" marL="647860" indent="-215953" lvl="2">
                        <a:lnSpc>
                          <a:spcPts val="3910"/>
                        </a:lnSpc>
                        <a:buFont typeface="Arial"/>
                        <a:buChar char="⚬"/>
                        <a:defRPr/>
                      </a:pPr>
                      <a:r>
                        <a:rPr lang="en-US" sz="2833">
                          <a:solidFill>
                            <a:srgbClr val="000000"/>
                          </a:solidFill>
                          <a:latin typeface="Montserrat"/>
                          <a:ea typeface="Montserrat"/>
                          <a:cs typeface="Montserrat"/>
                          <a:sym typeface="Montserrat"/>
                        </a:rPr>
                        <a:t>Les réunions Cercles auront comme montant optimale de 6 à 8 membres</a:t>
                      </a:r>
                      <a:endParaRPr lang="en-US" sz="1100"/>
                    </a:p>
                  </a:txBody>
                  <a:tcPr marL="190500" marR="190500" marT="190500" marB="190500" anchor="ctr">
                    <a:lnL cmpd="sng" algn="ctr" cap="flat" w="9725">
                      <a:solidFill>
                        <a:srgbClr val="000000"/>
                      </a:solidFill>
                      <a:prstDash val="dash"/>
                      <a:round/>
                      <a:headEnd type="none" w="med" len="med"/>
                      <a:tailEnd type="none" w="med" len="med"/>
                    </a:lnL>
                    <a:lnR cmpd="sng" algn="ctr" cap="flat" w="9525">
                      <a:solidFill>
                        <a:srgbClr val="FFFFFF"/>
                      </a:solidFill>
                      <a:prstDash val="solid"/>
                      <a:round/>
                      <a:headEnd type="none" w="med" len="med"/>
                      <a:tailEnd type="none" w="med" len="med"/>
                    </a:lnR>
                    <a:lnT cmpd="sng" algn="ctr" cap="flat" w="9525">
                      <a:solidFill>
                        <a:srgbClr val="FFFFFF"/>
                      </a:solidFill>
                      <a:prstDash val="solid"/>
                      <a:round/>
                      <a:headEnd type="none" w="med" len="med"/>
                      <a:tailEnd type="none" w="med" len="med"/>
                    </a:lnT>
                    <a:lnB cmpd="sng" algn="ctr" cap="flat" w="9525">
                      <a:solidFill>
                        <a:srgbClr val="FFFFFF"/>
                      </a:solidFill>
                      <a:prstDash val="solid"/>
                      <a:round/>
                      <a:headEnd type="none" w="med" len="med"/>
                      <a:tailEnd type="none" w="med" len="med"/>
                    </a:lnB>
                  </a:tcPr>
                </a:tc>
              </a:tr>
            </a:tbl>
          </a:graphicData>
        </a:graphic>
      </p:graphicFrame>
      <p:grpSp>
        <p:nvGrpSpPr>
          <p:cNvPr name="Group 4" id="4"/>
          <p:cNvGrpSpPr/>
          <p:nvPr/>
        </p:nvGrpSpPr>
        <p:grpSpPr>
          <a:xfrm rot="0">
            <a:off x="13504456" y="694865"/>
            <a:ext cx="4516107" cy="4516088"/>
            <a:chOff x="0" y="0"/>
            <a:chExt cx="6021476" cy="6021451"/>
          </a:xfrm>
        </p:grpSpPr>
        <p:sp>
          <p:nvSpPr>
            <p:cNvPr name="Freeform 5" id="5"/>
            <p:cNvSpPr/>
            <p:nvPr/>
          </p:nvSpPr>
          <p:spPr>
            <a:xfrm flipH="false" flipV="false" rot="0">
              <a:off x="0" y="0"/>
              <a:ext cx="6021451" cy="6021451"/>
            </a:xfrm>
            <a:custGeom>
              <a:avLst/>
              <a:gdLst/>
              <a:ahLst/>
              <a:cxnLst/>
              <a:rect r="r" b="b" t="t" l="l"/>
              <a:pathLst>
                <a:path h="6021451" w="6021451">
                  <a:moveTo>
                    <a:pt x="6021451" y="3010789"/>
                  </a:moveTo>
                  <a:cubicBezTo>
                    <a:pt x="6021451" y="4673473"/>
                    <a:pt x="4673473" y="6021451"/>
                    <a:pt x="3010662" y="6021451"/>
                  </a:cubicBezTo>
                  <a:cubicBezTo>
                    <a:pt x="1347851" y="6021451"/>
                    <a:pt x="0" y="4673473"/>
                    <a:pt x="0" y="3010789"/>
                  </a:cubicBezTo>
                  <a:cubicBezTo>
                    <a:pt x="0" y="1348105"/>
                    <a:pt x="1347978" y="0"/>
                    <a:pt x="3010789" y="0"/>
                  </a:cubicBezTo>
                  <a:cubicBezTo>
                    <a:pt x="4673600" y="0"/>
                    <a:pt x="6021451" y="1347978"/>
                    <a:pt x="6021451" y="3010789"/>
                  </a:cubicBezTo>
                  <a:close/>
                </a:path>
              </a:pathLst>
            </a:custGeom>
            <a:blipFill>
              <a:blip r:embed="rId3"/>
              <a:stretch>
                <a:fillRect l="-24976" t="0" r="-24977" b="0"/>
              </a:stretch>
            </a:blipFill>
          </p:spPr>
        </p:sp>
      </p:grpSp>
      <p:grpSp>
        <p:nvGrpSpPr>
          <p:cNvPr name="Group 6" id="6"/>
          <p:cNvGrpSpPr>
            <a:grpSpLocks noChangeAspect="true"/>
          </p:cNvGrpSpPr>
          <p:nvPr/>
        </p:nvGrpSpPr>
        <p:grpSpPr>
          <a:xfrm rot="0">
            <a:off x="293000" y="841788"/>
            <a:ext cx="1830401" cy="1525966"/>
            <a:chOff x="0" y="0"/>
            <a:chExt cx="2440535" cy="2034621"/>
          </a:xfrm>
        </p:grpSpPr>
        <p:sp>
          <p:nvSpPr>
            <p:cNvPr name="Freeform 7" id="7"/>
            <p:cNvSpPr/>
            <p:nvPr/>
          </p:nvSpPr>
          <p:spPr>
            <a:xfrm flipH="false" flipV="false" rot="0">
              <a:off x="0" y="0"/>
              <a:ext cx="2440559" cy="2034667"/>
            </a:xfrm>
            <a:custGeom>
              <a:avLst/>
              <a:gdLst/>
              <a:ahLst/>
              <a:cxnLst/>
              <a:rect r="r" b="b" t="t" l="l"/>
              <a:pathLst>
                <a:path h="2034667" w="2440559">
                  <a:moveTo>
                    <a:pt x="0" y="0"/>
                  </a:moveTo>
                  <a:lnTo>
                    <a:pt x="2440559" y="0"/>
                  </a:lnTo>
                  <a:lnTo>
                    <a:pt x="2440559" y="2034667"/>
                  </a:lnTo>
                  <a:lnTo>
                    <a:pt x="0" y="2034667"/>
                  </a:lnTo>
                  <a:lnTo>
                    <a:pt x="0" y="0"/>
                  </a:lnTo>
                  <a:close/>
                </a:path>
              </a:pathLst>
            </a:custGeom>
            <a:blipFill>
              <a:blip r:embed="rId4"/>
              <a:stretch>
                <a:fillRect l="0" t="0" r="0" b="2"/>
              </a:stretch>
            </a:blipFill>
          </p:spPr>
        </p:sp>
      </p:grpSp>
      <p:grpSp>
        <p:nvGrpSpPr>
          <p:cNvPr name="Group 8" id="8"/>
          <p:cNvGrpSpPr>
            <a:grpSpLocks noChangeAspect="true"/>
          </p:cNvGrpSpPr>
          <p:nvPr/>
        </p:nvGrpSpPr>
        <p:grpSpPr>
          <a:xfrm rot="0">
            <a:off x="12295075" y="7416525"/>
            <a:ext cx="6069125" cy="2913175"/>
            <a:chOff x="0" y="0"/>
            <a:chExt cx="8092167" cy="3884233"/>
          </a:xfrm>
        </p:grpSpPr>
        <p:sp>
          <p:nvSpPr>
            <p:cNvPr name="Freeform 9" id="9"/>
            <p:cNvSpPr/>
            <p:nvPr/>
          </p:nvSpPr>
          <p:spPr>
            <a:xfrm flipH="true" flipV="false" rot="0">
              <a:off x="0" y="0"/>
              <a:ext cx="8092186" cy="3884295"/>
            </a:xfrm>
            <a:custGeom>
              <a:avLst/>
              <a:gdLst/>
              <a:ahLst/>
              <a:cxnLst/>
              <a:rect r="r" b="b" t="t" l="l"/>
              <a:pathLst>
                <a:path h="3884295" w="8092186">
                  <a:moveTo>
                    <a:pt x="8092186" y="0"/>
                  </a:moveTo>
                  <a:lnTo>
                    <a:pt x="0" y="0"/>
                  </a:lnTo>
                  <a:lnTo>
                    <a:pt x="0" y="3884295"/>
                  </a:lnTo>
                  <a:lnTo>
                    <a:pt x="8092186" y="3884295"/>
                  </a:lnTo>
                  <a:lnTo>
                    <a:pt x="8092186" y="0"/>
                  </a:lnTo>
                  <a:close/>
                </a:path>
              </a:pathLst>
            </a:custGeom>
            <a:blipFill>
              <a:blip r:embed="rId5"/>
              <a:stretch>
                <a:fillRect l="0" t="0" r="0" b="1"/>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DAGwbWB5Zf0</dc:identifier>
  <dcterms:modified xsi:type="dcterms:W3CDTF">2011-08-01T06:04:30Z</dcterms:modified>
  <cp:revision>1</cp:revision>
  <dc:title>2025 DEAPCM Guide de Rencontre des membres du Cercle (Presentation).pptx</dc:title>
</cp:coreProperties>
</file>