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B4438D-932B-4E79-BE1A-62069B130AE3}">
  <a:tblStyle styleId="{22B4438D-932B-4E79-BE1A-62069B130A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DC1ECC-1274-4858-ABAF-FE55B4308A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4ae7310a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4ae7310a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da3b159c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dda3b159c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af635c3a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daf635c3a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af635c3a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daf635c3a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af635c3a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4" name="Google Shape;184;g2daf635c3a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af635c3a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daf635c3a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383de466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b383de466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383de466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b383de466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ddea7ac9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dddea7ac9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ddea7ac9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dddea7ac9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ddea7ac9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dddea7ac9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ddea7ac9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dddea7ac9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383de466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b383de466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383de466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b383de466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383de466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b383de466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ddea7ac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dddea7ac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383de4663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b383de466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ddea7ac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ddea7ac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af635c3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a Personal tax return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task was added June 2023 so FY 22-23 Q4 data doesn't exist.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Q1 from this year was 58.3%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for this task.  Need to review the same Q4 data or Q4 vs. Q1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daf635c3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af635c3a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daf635c3a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19667" y="4540039"/>
            <a:ext cx="60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_Mountains_002">
  <p:cSld name="Cover_Slide_E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84618" y="4905375"/>
            <a:ext cx="2454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(Header+Text Small)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1218175" y="1710575"/>
            <a:ext cx="171000" cy="1663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1660500" y="1604395"/>
            <a:ext cx="5061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1660500" y="2335825"/>
            <a:ext cx="4933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9"/>
          <p:cNvGrpSpPr/>
          <p:nvPr/>
        </p:nvGrpSpPr>
        <p:grpSpPr>
          <a:xfrm>
            <a:off x="0" y="4461933"/>
            <a:ext cx="9144000" cy="681600"/>
            <a:chOff x="0" y="4461933"/>
            <a:chExt cx="9144000" cy="681600"/>
          </a:xfrm>
        </p:grpSpPr>
        <p:sp>
          <p:nvSpPr>
            <p:cNvPr id="75" name="Google Shape;75;p19"/>
            <p:cNvSpPr/>
            <p:nvPr/>
          </p:nvSpPr>
          <p:spPr>
            <a:xfrm>
              <a:off x="0" y="4461933"/>
              <a:ext cx="9144000" cy="68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" name="Google Shape;76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67" y="4685688"/>
              <a:ext cx="957833" cy="219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2000" y="4685688"/>
              <a:ext cx="1171661" cy="21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9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asic_Slide_F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0" y="4461933"/>
            <a:ext cx="9144000" cy="6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4685688"/>
            <a:ext cx="1171661" cy="2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167" y="4685688"/>
            <a:ext cx="957833" cy="2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20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Green_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2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Title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3"/>
          <p:cNvSpPr/>
          <p:nvPr/>
        </p:nvSpPr>
        <p:spPr>
          <a:xfrm rot="5400000">
            <a:off x="4524300" y="2400225"/>
            <a:ext cx="95400" cy="1309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Government_of_Canada_Task_Success_Survey_repor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-viewer.tbs.alpha.canada.ca/login?lang=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survey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 idx="4294967295"/>
          </p:nvPr>
        </p:nvSpPr>
        <p:spPr>
          <a:xfrm>
            <a:off x="677550" y="1483563"/>
            <a:ext cx="76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 Task Success Survey: 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23-24 Annual Results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2024 | GCWP, Web Executive Board</a:t>
            </a:r>
            <a:endParaRPr sz="4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1660500" y="2289900"/>
            <a:ext cx="7483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/>
              <a:t>Annual results 23-24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the GC’s results for 2023-24 FY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501,923 visitors </a:t>
            </a: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the survey.</a:t>
            </a: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71.2% of respondents said that they were able to complete their task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received a total of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283,449 comments</a:t>
            </a: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survey respondents.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34"/>
          <p:cNvGraphicFramePr/>
          <p:nvPr/>
        </p:nvGraphicFramePr>
        <p:xfrm>
          <a:off x="126000" y="92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587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Dept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FY 23-24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Pension payment dates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95.20%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Employment Insurance (EI) - Submit an Employment Insurance Report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90.60%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Find language information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PSPC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89.60%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Calculate payroll deductions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86.80%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Travel advice and advisories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GAC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85.90%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Get current and forecasted weather for your location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ECCC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85.50%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Find out the symptoms or risks for a disease or condition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PHAC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85.30%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Find your National Occupational Classification (NOC)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84.80%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Find the next benefit payment date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84.50%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My Service Canada Account (MSCA) - View payment information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82.80%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FY 23-24 - Highest completion scores in the top 50 tasks</a:t>
            </a:r>
            <a:b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the response rate was reliable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35"/>
          <p:cNvGraphicFramePr/>
          <p:nvPr/>
        </p:nvGraphicFramePr>
        <p:xfrm>
          <a:off x="126000" y="92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501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Dept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FY 23-24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Open a My Account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43.40%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My Service Canada Account (MSCA) - Register for an account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48.30%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My Service Canada Account (MSCA) - Check your CPP/OAS application status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50.10%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Change my address with the Canada Revenue Agency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51.70%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Canada Pension Plan (CPP) - Apply for Canada Pension Plan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52.20%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Old Age Security (OAS) - Apply for Old Age Security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53.00%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Get, renew or replace a permanent resident card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55.10%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Access My Account (CRA)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59.20%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IRCC secure account - register, sign in, help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59.90%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Access My Business Account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60.80%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FY 23-24 - Lowest completion scores in the top 50 tasks</a:t>
            </a:r>
            <a:b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the response rate was reliable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7002875" y="2091900"/>
            <a:ext cx="2087400" cy="11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All</a:t>
            </a:r>
            <a:br>
              <a:rPr lang="en" sz="2000"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of these tasks are account related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Biggest annual improvements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FY 22-23 and FY 23-24 response rates were reliable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7" name="Google Shape;187;p36"/>
          <p:cNvGraphicFramePr/>
          <p:nvPr/>
        </p:nvGraphicFramePr>
        <p:xfrm>
          <a:off x="126000" y="92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518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 = Significant change</a:t>
                      </a:r>
                      <a:endParaRPr sz="9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Dept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FY 22-23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FY 23-24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Change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Renew a Canadian passport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55.10%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75.50%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Apply for a new Canadian passport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55.80%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75.00%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19%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IRCC secure account - register, sign in, help </a:t>
                      </a:r>
                      <a:br>
                        <a:rPr lang="en" sz="1100" b="1"/>
                      </a:br>
                      <a:r>
                        <a:rPr lang="en" sz="1100" i="1">
                          <a:solidFill>
                            <a:schemeClr val="dk1"/>
                          </a:solidFill>
                          <a:highlight>
                            <a:srgbClr val="CFE2F3"/>
                          </a:highlight>
                        </a:rPr>
                        <a:t>New sign-in page pattern launched Dec 7/23</a:t>
                      </a:r>
                      <a:endParaRPr sz="1100" i="1">
                        <a:highlight>
                          <a:srgbClr val="CFE2F3"/>
                        </a:highlight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42.70%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59.90%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17%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How to extend your stay in Canada  </a:t>
                      </a:r>
                      <a:endParaRPr sz="1100" b="1">
                        <a:highlight>
                          <a:schemeClr val="accent6"/>
                        </a:highlight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55.00%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69.30%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14%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ArriveCAN - Make a customs and immigration declaration before flying into Canada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CBSA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61.60%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75.70%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14%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Canada Pension Plan (CPP) - Apply for Canada Pension Plan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41.30%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52.20%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11%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Check your application status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65.80%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76.50%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11%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Apply for a work permit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70.30%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80.50%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Apply for the Canada Child Benefit (CCB)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CRA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56.90%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66.10%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Pay your fees online (IRCC)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55.30%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63.90%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My Service Canada Account (MSCA) - Check your estimated monthly Canada Pension Plan (CPP) benefits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58.80%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67.30%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Biggest annual decreases in success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FY 22-23 and FY 23-24 response rates were reliable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3" name="Google Shape;193;p37"/>
          <p:cNvGraphicFramePr/>
          <p:nvPr/>
        </p:nvGraphicFramePr>
        <p:xfrm>
          <a:off x="126000" y="8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479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 = Significant change |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  <a:highlight>
                            <a:srgbClr val="FFF2CC"/>
                          </a:highlight>
                        </a:rPr>
                        <a:t>None were significant 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Dept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FY 22-23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FY 23-24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Change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Find a term or abbreviation in another language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PSPC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91.60%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77.90%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-14%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Make a payment to the Canada Revenue Agency </a:t>
                      </a:r>
                      <a:br>
                        <a:rPr lang="en" sz="1000">
                          <a:solidFill>
                            <a:schemeClr val="dk1"/>
                          </a:solidFill>
                        </a:rPr>
                      </a:br>
                      <a:r>
                        <a:rPr lang="en" sz="800" i="1">
                          <a:solidFill>
                            <a:schemeClr val="dk1"/>
                          </a:solidFill>
                          <a:highlight>
                            <a:srgbClr val="CFE2F3"/>
                          </a:highlight>
                        </a:rPr>
                        <a:t>(Improvements went live in March)</a:t>
                      </a:r>
                      <a:endParaRPr sz="800" i="1">
                        <a:solidFill>
                          <a:schemeClr val="dk1"/>
                        </a:solidFill>
                        <a:highlight>
                          <a:srgbClr val="CFE2F3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70.20%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64.00%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-6%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Check the balance owing on a corporate income tax account  </a:t>
                      </a:r>
                      <a:br>
                        <a:rPr lang="en" sz="1000">
                          <a:solidFill>
                            <a:schemeClr val="dk1"/>
                          </a:solidFill>
                        </a:rPr>
                      </a:br>
                      <a:r>
                        <a:rPr lang="en" sz="800" i="1">
                          <a:solidFill>
                            <a:schemeClr val="dk1"/>
                          </a:solidFill>
                          <a:highlight>
                            <a:srgbClr val="CFE2F3"/>
                          </a:highlight>
                        </a:rPr>
                        <a:t>(Improvements went live in March)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75.00%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69.80%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-5%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Access your pay (MyGCPay, CWA, Phoenix)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PSPC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72.10%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67.30%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-5% 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Get current and forecasted weather for your location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ECCC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89.10%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85.50%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-4%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Check online mail (CRA)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78.50%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75.50%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-3% 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Find my Tax-free savings Account (TFSA) contribution limit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76.80%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73.80%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-3%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B7B7B7"/>
                          </a:solidFill>
                        </a:rPr>
                        <a:t>Jobs in the military (Canadian Armed Forces)</a:t>
                      </a:r>
                      <a:endParaRPr sz="1000">
                        <a:solidFill>
                          <a:srgbClr val="B7B7B7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B7B7B7"/>
                          </a:solidFill>
                        </a:rPr>
                        <a:t>DND</a:t>
                      </a:r>
                      <a:endParaRPr sz="1000">
                        <a:solidFill>
                          <a:srgbClr val="B7B7B7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B7B7B7"/>
                          </a:solidFill>
                        </a:rPr>
                        <a:t>81.40%</a:t>
                      </a:r>
                      <a:endParaRPr sz="1000">
                        <a:solidFill>
                          <a:srgbClr val="B7B7B7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B7B7B7"/>
                          </a:solidFill>
                        </a:rPr>
                        <a:t>78.50%</a:t>
                      </a:r>
                      <a:endParaRPr sz="1000">
                        <a:solidFill>
                          <a:srgbClr val="B7B7B7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B7B7B7"/>
                          </a:solidFill>
                        </a:rPr>
                        <a:t>-3%</a:t>
                      </a:r>
                      <a:endParaRPr sz="1000">
                        <a:solidFill>
                          <a:srgbClr val="B7B7B7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Get a copy of a notice of assessment or reassessment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73.10%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70.70%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-2%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Access My Account (CRA)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61.30%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59.20%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-2%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 annual and quarterly reports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119425" y="997975"/>
            <a:ext cx="3000000" cy="3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spreadsheet from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 Task Success Survey reports on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GCpedia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225" y="997985"/>
            <a:ext cx="5152102" cy="28854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Raw qualitative responses and feedback are available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119425" y="997975"/>
            <a:ext cx="2953200" cy="12006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raw survey responses and comments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Feedback Viewer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025" y="995400"/>
            <a:ext cx="5766574" cy="30903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Qualitative data also available in the TSS Results Navigator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16" name="Google Shape;216;p40"/>
          <p:cNvSpPr txBox="1"/>
          <p:nvPr/>
        </p:nvSpPr>
        <p:spPr>
          <a:xfrm>
            <a:off x="119425" y="997975"/>
            <a:ext cx="2953200" cy="3329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TSS Results Navigator is a new online tool that combines qualitative and quantitative quarterly data.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tool pre-analyzes feedback into clusters to assist with open text analysis.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launching this month.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025" y="995400"/>
            <a:ext cx="5766574" cy="29593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next for analysis and reporting?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1"/>
          <p:cNvSpPr txBox="1"/>
          <p:nvPr/>
        </p:nvSpPr>
        <p:spPr>
          <a:xfrm>
            <a:off x="119425" y="921775"/>
            <a:ext cx="90246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reports would benefit from integrating more feedback and insights.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Figuring out how to rapidly analyze feedback from large datasets &amp; document the process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 set of core common tasks to report on each quarter.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tailoring reports based seasonal or smaller tasks when needed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Methodology: Reviewing the impacts of increasing our success metrics.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" name="Google Shape;224;p41"/>
          <p:cNvGraphicFramePr/>
          <p:nvPr/>
        </p:nvGraphicFramePr>
        <p:xfrm>
          <a:off x="2100275" y="351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{22B4438D-932B-4E79-BE1A-62069B130AE3}</a:tableStyleId>
              </a:tblPr>
              <a:tblGrid>
                <a:gridCol w="304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Current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Proposed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Green: 70% +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Green: 75% +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Yellow: 50 - 70%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Yellow: 55 - 75%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Red: Under 50%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Red: Under 55%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is the TSS working for you?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119425" y="921775"/>
            <a:ext cx="8858100" cy="2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studies! 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you’ve used the TSS to help prioritize or understand a task better, let us know.  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We’d like to highlight how people have been using data each quarter.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insights led to changes on your website?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you triangulating TSS data with other datapoints?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works well when sharing data within your organization?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1660500" y="2289900"/>
            <a:ext cx="7422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/>
              <a:t>Q4 Results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the GC’s results for Q4 of 2023-24 FY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140,507 visitors </a:t>
            </a: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the survey.</a:t>
            </a: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71.8% of respondents said that they were able to complete their task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received a total of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80,685</a:t>
            </a: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  <a:r>
              <a:rPr lang="en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survey respondents.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36" name="Google Shape;236;p43"/>
          <p:cNvSpPr/>
          <p:nvPr/>
        </p:nvSpPr>
        <p:spPr>
          <a:xfrm>
            <a:off x="2375" y="0"/>
            <a:ext cx="9144000" cy="4546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3"/>
          <p:cNvSpPr txBox="1"/>
          <p:nvPr/>
        </p:nvSpPr>
        <p:spPr>
          <a:xfrm>
            <a:off x="4349550" y="472355"/>
            <a:ext cx="43179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 Stewart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A/Supervisor Data and Performance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Transformation Office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Canada Digital Service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lana.stewart@cds-snc.ca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343-551-5967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 </a:t>
            </a: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Beaudoin-Rach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A/Manager, Analytics Services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 Publisher</a:t>
            </a:r>
            <a:b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Canada 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lindsay.beaudoin@servicecanada.gc.ca</a:t>
            </a: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time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 Task Success Survey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Distribution of top 50 tasks by completion scores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83" y="1081950"/>
            <a:ext cx="6962769" cy="371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/>
          <p:nvPr/>
        </p:nvSpPr>
        <p:spPr>
          <a:xfrm>
            <a:off x="6851025" y="941150"/>
            <a:ext cx="2189400" cy="4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distribution of “successful” tasks had more stability this year.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Last FY 22-23 was very influenced by pandemic response tasks.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tasks remain the same each quarter - but there is </a:t>
            </a:r>
            <a:r>
              <a:rPr lang="en" b="1"/>
              <a:t>variation due to seasonality of tasks</a:t>
            </a:r>
            <a:r>
              <a:rPr lang="en"/>
              <a:t>. In Q4 we see more tax tasks.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>
                <a:solidFill>
                  <a:schemeClr val="dk1"/>
                </a:solidFill>
                <a:highlight>
                  <a:srgbClr val="FFFF00"/>
                </a:highlight>
              </a:rPr>
            </a:br>
            <a:r>
              <a:rPr lang="en" sz="1300"/>
              <a:t>Going forward it may be useful to also report on a common set of tasks each quarter.</a:t>
            </a:r>
            <a:endParaRPr sz="1300"/>
          </a:p>
        </p:txBody>
      </p:sp>
      <p:cxnSp>
        <p:nvCxnSpPr>
          <p:cNvPr id="117" name="Google Shape;117;p26"/>
          <p:cNvCxnSpPr/>
          <p:nvPr/>
        </p:nvCxnSpPr>
        <p:spPr>
          <a:xfrm>
            <a:off x="1128800" y="4738825"/>
            <a:ext cx="272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26"/>
          <p:cNvSpPr txBox="1"/>
          <p:nvPr/>
        </p:nvSpPr>
        <p:spPr>
          <a:xfrm>
            <a:off x="2172400" y="4645475"/>
            <a:ext cx="8625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FY 22-23</a:t>
            </a:r>
            <a:endParaRPr sz="1000" b="1"/>
          </a:p>
        </p:txBody>
      </p:sp>
      <p:cxnSp>
        <p:nvCxnSpPr>
          <p:cNvPr id="119" name="Google Shape;119;p26"/>
          <p:cNvCxnSpPr/>
          <p:nvPr/>
        </p:nvCxnSpPr>
        <p:spPr>
          <a:xfrm>
            <a:off x="3985900" y="4738825"/>
            <a:ext cx="272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26"/>
          <p:cNvSpPr txBox="1"/>
          <p:nvPr/>
        </p:nvSpPr>
        <p:spPr>
          <a:xfrm>
            <a:off x="5029500" y="4645475"/>
            <a:ext cx="8625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FY 23-24</a:t>
            </a:r>
            <a:endParaRPr sz="1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 title="Chart"/>
          <p:cNvPicPr preferRelativeResize="0"/>
          <p:nvPr/>
        </p:nvPicPr>
        <p:blipFill rotWithShape="1">
          <a:blip r:embed="rId3">
            <a:alphaModFix/>
          </a:blip>
          <a:srcRect b="27849"/>
          <a:stretch/>
        </p:blipFill>
        <p:spPr>
          <a:xfrm>
            <a:off x="252000" y="941500"/>
            <a:ext cx="8398552" cy="32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50 tasks: Q4 (23-24) - By number of responses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1142975" y="1151275"/>
            <a:ext cx="23457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for a work permit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1276075" y="23947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My Account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142975" y="4314650"/>
            <a:ext cx="338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&gt; 2000 responses: 12 tasks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1000-2000 responses: 11 tasks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&lt; 1000 responses: 26 tasks</a:t>
            </a:r>
            <a:endParaRPr sz="1200"/>
          </a:p>
        </p:txBody>
      </p:sp>
      <p:sp>
        <p:nvSpPr>
          <p:cNvPr id="130" name="Google Shape;130;p27"/>
          <p:cNvSpPr txBox="1"/>
          <p:nvPr/>
        </p:nvSpPr>
        <p:spPr>
          <a:xfrm>
            <a:off x="5237775" y="1099925"/>
            <a:ext cx="3614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Most of the top 25 tasks had a 70%+ score suggesting that we should increase our success metric to 75%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Tasks that entered and exited the top 50 in Q4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Google Shape;136;p28"/>
          <p:cNvGraphicFramePr/>
          <p:nvPr/>
        </p:nvGraphicFramePr>
        <p:xfrm>
          <a:off x="2538000" y="93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{22B4438D-932B-4E79-BE1A-62069B130AE3}</a:tableStyleId>
              </a:tblPr>
              <a:tblGrid>
                <a:gridCol w="326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Tasks that dropped out of top 50 in Q4</a:t>
                      </a:r>
                      <a:endParaRPr sz="12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Tasks that entered top 50 in Q4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Canada Pension Plan (CPP) - Check payment information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View or download T4 and other tax slips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Travel advice and advisories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Find out when I can expect my tax refund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Service Canada Account (MSCA) - Check your estimated monthly Canada Pension Plan (CPP) benefits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Find out which tax deductions, credits, or expenses I can claim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Service Canada Account (MSCA) - Register for an account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Dental insurance (eligibility, apply)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How to extend your stay in Canada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Find my Registered Retirement Savings Plan (RRSP) contribution limit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Apply for the Canada Child Benefit (CCB)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File an employer information return (T4 Summary)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Symptoms or risks for a disease or condition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 the status of a passport application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Access your pay (MyGCPay, CWA, Phoenix)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Get an income tax form and guide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Service Canada Account (MSCA) - Check your CPP/OAS application status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Open a My Account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Find a designated learning institution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Disability tax credit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Vaccines and treatment</a:t>
                      </a:r>
                      <a:endParaRPr sz="1000"/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Access My Business Account</a:t>
                      </a:r>
                      <a:endParaRPr sz="1000"/>
                    </a:p>
                  </a:txBody>
                  <a:tcPr marL="28575" marR="28575" marT="19050" marB="19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7" name="Google Shape;137;p28"/>
          <p:cNvSpPr txBox="1"/>
          <p:nvPr/>
        </p:nvSpPr>
        <p:spPr>
          <a:xfrm>
            <a:off x="123600" y="931425"/>
            <a:ext cx="2255700" cy="123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11 of the top 50 tasks are different compared to Q3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(22% of tasks)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11 tasks entered the top 50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/>
              <a:t>9 were tax related</a:t>
            </a:r>
            <a:br>
              <a:rPr lang="en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Bumped 11 tasks related to benefits, travel, health and immigration out of the top 50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Q4 - Highest completion scores in the top 50 tasks</a:t>
            </a:r>
            <a:b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the Q4 response rate was reliable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119400" y="994500"/>
            <a:ext cx="2716200" cy="3975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Takeaways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the most successful tasks can receive important page feedback that can improve the user experience.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benefits payments dates calendar page still includes feedback with pension questions.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performs well overall but still has important feedback about the new radar map.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" name="Google Shape;144;p29"/>
          <p:cNvGraphicFramePr/>
          <p:nvPr/>
        </p:nvGraphicFramePr>
        <p:xfrm>
          <a:off x="2935025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470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Pension payment dates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95.80%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Get current and forecasted weather for your location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ECCC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90.30%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Employment Insurance (EI) - Submit an Employment Insurance Report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89.60%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Calculate payroll deductions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86.10%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Check processing times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84.40%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My Service Canada Account (MSCA) - View payment information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82.20%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Apply for a work permit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81.80%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Employment Insurance (EI) - Apply for Employment Insurance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81.30%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Apply for an Electronic Travel Authorization (eTA)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81.00%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Study in Canada – for non-Canadians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80.00%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Q4 - Lowest completion scores in the top 50 tasks</a:t>
            </a:r>
            <a:b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the Q4 response rate was reliable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119400" y="1070700"/>
            <a:ext cx="27162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all tasks are directly related to accounts or require sign in to complete.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consistently see account tasks with lower completion scores.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30"/>
          <p:cNvGraphicFramePr/>
          <p:nvPr/>
        </p:nvGraphicFramePr>
        <p:xfrm>
          <a:off x="2920375" y="107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459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Open a My Account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46.90%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Get, renew or replace a permanent resident card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54.20%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Access My Business Account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57.60%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Access My Account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CRA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59.60%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Benefits for people with disabilities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63.00%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Find an IRCC application package or form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63.10%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Check the status of a passport application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63.70%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Sponsor your family members to immigrate to Canada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64.30%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My Service Canada Account (MSCA) - Sign in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ESDC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65.40%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Contact Immigration, Refugees and Citizenship Canada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IRCC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65.60%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Biggest improvements in the top 50: Q3 v Q4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Q3 and Q4 response rates were reliable  (** add min # responses)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Google Shape;157;p31"/>
          <p:cNvGraphicFramePr/>
          <p:nvPr/>
        </p:nvGraphicFramePr>
        <p:xfrm>
          <a:off x="126000" y="85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479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✅ = Significant change</a:t>
                      </a:r>
                      <a:endParaRPr sz="1100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Dept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Q3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Q4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Change</a:t>
                      </a:r>
                      <a:endParaRPr sz="11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File a Personal tax return  </a:t>
                      </a:r>
                      <a:endParaRPr sz="1000" b="1">
                        <a:highlight>
                          <a:schemeClr val="accent6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CRA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62.30%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70.80%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8.50% ✅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Apply for a new Canadian passport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IRCC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70.90%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78.50%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7.60%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Check online mail (CRA)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CRA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70.90%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75.10%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4.20%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My Service Canada Account (MSCA) - </a:t>
                      </a:r>
                      <a:br>
                        <a:rPr lang="en" sz="1000">
                          <a:solidFill>
                            <a:srgbClr val="999999"/>
                          </a:solidFill>
                        </a:rPr>
                      </a:b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Check your Employment Insurance (EI) claim status and correspondence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ESDC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72.50%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75.20%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2.70%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Immigrate through Express Entry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IRCC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69.70%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72.30%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2.60%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Contact Immigration, Refugees and Citizenship Canada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IRCC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63.00%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65.60%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2.60%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Get a copy of a notice of assessment or reassessment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CRA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66.60%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68.60%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2.00%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Find an IRCC application package or form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IRCC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61.20%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63.10%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1.90%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Calculate payroll deductions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CRA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84.50%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86.10%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1.60%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Pension payment dates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ESDC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94.40%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95.80%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1.40%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Biggest decreases in the top 50: Q3 v Q4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Where Q3 and Q4 response rates were reliable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3" name="Google Shape;163;p32"/>
          <p:cNvGraphicFramePr/>
          <p:nvPr/>
        </p:nvGraphicFramePr>
        <p:xfrm>
          <a:off x="126000" y="92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{86DC1ECC-1274-4858-ABAF-FE55B4308A05}</a:tableStyleId>
              </a:tblPr>
              <a:tblGrid>
                <a:gridCol w="479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✅ = Significant change |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2CC"/>
                          </a:highlight>
                        </a:rPr>
                        <a:t>None were significant this quarter</a:t>
                      </a:r>
                      <a:endParaRPr sz="1000">
                        <a:highlight>
                          <a:srgbClr val="FFF2CC"/>
                        </a:highlight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Dept</a:t>
                      </a:r>
                      <a:endParaRPr sz="10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Q3</a:t>
                      </a:r>
                      <a:endParaRPr sz="10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Q4</a:t>
                      </a:r>
                      <a:endParaRPr sz="10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Change</a:t>
                      </a:r>
                      <a:endParaRPr sz="1000" b="1"/>
                    </a:p>
                  </a:txBody>
                  <a:tcPr marL="91425" marR="91425" marT="0" marB="0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Old Age Security (OAS) - View payment amounts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ESDC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77.90%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70.40%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-7.50%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Find a visa application centre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77.30%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72.60%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-4.70%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</a:rPr>
                        <a:t>✅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Find my Tax-free savings Account (TFSA) contribution limit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CRA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74.20%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71.30%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-2.90%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Apply for an Electronic Travel Authorization (eTA)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IRCC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83.40%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81.00%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-2.40%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My Service Canada Account (MSCA) - Sign in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ESDC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67.50%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65.40%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-2.10%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Get, renew or replace a permanent resident card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IRCC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56.00%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54.20%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-1.80%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Immigrate as a provincial nominee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IRCC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71.70%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70.10%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-1.60%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Benefits for people with disabilities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ESDC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64.50%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63.00%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-1.50%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Employment Insurance (EI) - Submit an Employment Insurance Report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ESDC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90.90%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89.60%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-1.30%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Check if you need a visa or electronic travel authorization (eTA) to travel to Canada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IRCC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79.90%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78.70%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</a:rPr>
                        <a:t>-1.20%</a:t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Application>Microsoft Office PowerPoint</Application>
  <PresentationFormat>On-screen Show (16:9)</PresentationFormat>
  <Paragraphs>491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 Neue</vt:lpstr>
      <vt:lpstr>Simple Light</vt:lpstr>
      <vt:lpstr>Simple Light</vt:lpstr>
      <vt:lpstr> GC Task Success Survey:  23-24 Annual Results  May 2024 | GCWP, Web Executive Board</vt:lpstr>
      <vt:lpstr>Q4 Results Overview of the GC’s results for Q4 of 2023-24 FY 140,507 visitors completed the survey. 71.8% of respondents said that they were able to complete their task We received a total of 80,685 comments from survey respondents.</vt:lpstr>
      <vt:lpstr>Distribution of top 50 tasks by completion scores</vt:lpstr>
      <vt:lpstr>Top 50 tasks: Q4 (23-24) - By number of responses</vt:lpstr>
      <vt:lpstr>Tasks that entered and exited the top 50 in Q4</vt:lpstr>
      <vt:lpstr>Q4 - Highest completion scores in the top 50 tasks * Where the Q4 response rate was reliable</vt:lpstr>
      <vt:lpstr>Q4 - Lowest completion scores in the top 50 tasks * Where the Q4 response rate was reliable</vt:lpstr>
      <vt:lpstr>Biggest improvements in the top 50: Q3 v Q4  * Where Q3 and Q4 response rates were reliable  (** add min # responses)</vt:lpstr>
      <vt:lpstr>Biggest decreases in the top 50: Q3 v Q4  * Where Q3 and Q4 response rates were reliable</vt:lpstr>
      <vt:lpstr>Annual results 23-24 Overview of the GC’s results for 2023-24 FY 501,923 visitors completed the survey. 71.2% of respondents said that they were able to complete their task We received a total of 283,449 comments from survey respondents.</vt:lpstr>
      <vt:lpstr>FY 23-24 - Highest completion scores in the top 50 tasks * Where the response rate was reliable</vt:lpstr>
      <vt:lpstr>FY 23-24 - Lowest completion scores in the top 50 tasks * Where the response rate was reliable</vt:lpstr>
      <vt:lpstr>Biggest annual improvements * Where FY 22-23 and FY 23-24 response rates were reliable</vt:lpstr>
      <vt:lpstr>Biggest annual decreases in success * Where FY 22-23 and FY 23-24 response rates were reliable</vt:lpstr>
      <vt:lpstr>Full annual and quarterly reports</vt:lpstr>
      <vt:lpstr>Raw qualitative responses and feedback are available</vt:lpstr>
      <vt:lpstr>Qualitative data also available in the TSS Results Navigator</vt:lpstr>
      <vt:lpstr>What’s next for analysis and reporting?</vt:lpstr>
      <vt:lpstr>How is the TSS working for you?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Rob Boudreau</cp:lastModifiedBy>
  <cp:revision>1</cp:revision>
  <dcterms:modified xsi:type="dcterms:W3CDTF">2024-06-12T16:57:43Z</dcterms:modified>
</cp:coreProperties>
</file>