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0B87FB-1846-4587-A646-99B3568A86A9}">
  <a:tblStyle styleId="{BD0B87FB-1846-4587-A646-99B3568A8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8AD1DC-BD74-4FF9-8DED-FEF1887C26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d8bf164d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d8bf164d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Apply for a work permit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0.73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3.20%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Check your application status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4.30%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Employment Insurance (EI) - Submit an Employment Insurance Report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0.02309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0.87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2.70%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My Service Canada Account (MSCA) - Check your Employment Insurance (EI) claim status and correspondence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0.0092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0.67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4.90%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d8bf16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d8bf16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changed?</a:t>
            </a:r>
            <a:br>
              <a:rPr lang="en"/>
            </a:br>
            <a:r>
              <a:rPr lang="en"/>
              <a:t>9 tasks dropped out of top 50 including 5 tax-related tasks that were in the top 50 in Q1 were not present in Q2 including: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Change my address with the Canada Revenue Agency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File an employer information return, such as a T4 Summary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out which tax deductions, credits, or expenses I can claim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Get an income tax form and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See my T4 information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tasks entered the top 50 (plus one new task was added for eTA that was missing in the Travel theme):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Access your pay (MyGCPay, CWA, Phoenix)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Apply for an Electronic Travel Authorization (eTA)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Apply for the Canada Child Benefit (CCB)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Benefits for people with disabilities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Canada Pension Plan (CPP) - Check payment information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File a Personal tax return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a designated learning institution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Old Age Security (OAS) - View payment amounts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Pension payment dates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Sign up for direct deposit or update your banking information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604e1a0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604e1a0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Lots of green in the first part of the chart - 15 of the top 20 tasks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Red tasks relegated to the lower reaches of the top 50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d8bf164d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d8bf164d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Top 50 tasks are calculated based on number of responses.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6 of these tasks that have seen consistent increases each quarter since January 2023 (I didn’t look back before this date)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Pension payment dates from 92.3% to 96.4%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Submit and EI report 87.4% to 92%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MSCA View payment information from 79.8% to 83.9%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CPP Check payment information from 81.1% to 83.8%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IRCC Check processing times from 80.6% to 82.7%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Apply for a work permit from 73.4% to 81.7%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Pension payment dates was high in Q1 just not in the top 50 tasks by responses (checking with Maria)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Apply for a work permit was #12 in Q1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Find a job in the private sector was #11 in Q1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d8bf164d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d8bf164d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04e1a07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04e1a07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Next steps - departments should look at their tasks to identify if there was service improvements (on the web or other channels) that contributed to these increases.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Q1 saw labour disruptions for two weeks between </a:t>
            </a:r>
            <a:r>
              <a:rPr lang="en" b="1">
                <a:solidFill>
                  <a:schemeClr val="dk1"/>
                </a:solidFill>
              </a:rPr>
              <a:t>April 19 and May 3, 2023 - this may have negatively affected Q1 results</a:t>
            </a:r>
            <a:r>
              <a:rPr lang="en">
                <a:solidFill>
                  <a:schemeClr val="dk1"/>
                </a:solidFill>
              </a:rPr>
              <a:t>.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604e1a07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604e1a07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d8bf164d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5d8bf164d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CCC32-27CE-2298-3AAF-41CD97BB8D4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56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Government_of_Canada_Task_Success_Survey_re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-viewer.tbs.alpha.canada.ca/login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survey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Q2 TSS results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• #CanadaDotCa • October 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11686" y="2990650"/>
            <a:ext cx="473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2023-24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Quarterly comparison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50 tasks: Small increase in green tasks last quarter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410800" y="1988575"/>
            <a:ext cx="25740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tasks in the top 50 shift between quarters.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why we see slight shifts in tasks by completion rate.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 Q1 included more tax-related tasks in the top 50 that are not present in Q2’s top 50.</a:t>
            </a:r>
            <a:endParaRPr/>
          </a:p>
        </p:txBody>
      </p:sp>
      <p:pic>
        <p:nvPicPr>
          <p:cNvPr id="70" name="Google Shape;70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5225"/>
            <a:ext cx="6106000" cy="299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 50 tasks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Q4 (22-23) : Q1 (23-24) : Q2 (23-24)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9" name="Google Shape;79;p15"/>
          <p:cNvGraphicFramePr/>
          <p:nvPr/>
        </p:nvGraphicFramePr>
        <p:xfrm>
          <a:off x="311688" y="195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{BD0B87FB-1846-4587-A646-99B3568A86A9}</a:tableStyleId>
              </a:tblPr>
              <a:tblGrid>
                <a:gridCol w="392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Q4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Q1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Q2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 completion average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72.1%</a:t>
                      </a:r>
                      <a:endParaRPr sz="1800" b="1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69.2%</a:t>
                      </a:r>
                      <a:endParaRPr sz="1800" b="1"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</a:rPr>
                        <a:t>71.58%</a:t>
                      </a:r>
                      <a:endParaRPr sz="1800" b="1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green (over 70%)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orange (50%-70%)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red (below 50%)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 50 tasks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Q2 (23-24) - By number of responses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44" y="1945225"/>
            <a:ext cx="8339512" cy="304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</a:t>
            </a:r>
            <a:b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performers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 the top 50 tasks - these tasks had the highest completion percentage in Q2.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7" name="Google Shape;97;p17"/>
          <p:cNvGraphicFramePr/>
          <p:nvPr/>
        </p:nvGraphicFramePr>
        <p:xfrm>
          <a:off x="38133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{178AD1DC-BD74-4FF9-8DED-FEF1887C26E6}</a:tableStyleId>
              </a:tblPr>
              <a:tblGrid>
                <a:gridCol w="44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Pension payment dates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96.40%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Calculate payroll deductions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92.80%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Employment Insurance (EI) - Submit an Employment Insurance Report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92.00%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 current and forecasted weather for your location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85.60%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 advice and advisories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85.10%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View payment information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83.90%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 Pension Plan (CPP) - Check payment information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83.80%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processing times (IRCC)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82.70%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 for a work permit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81.70%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 job in the private sector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81.20%</a:t>
                      </a:r>
                      <a:endParaRPr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43100" y="6425"/>
            <a:ext cx="3730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20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Biggest improvements in the top 50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2876700"/>
            <a:ext cx="3114000" cy="20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50 tasks in Q2 (23-24) with the greatest improvement in completion percentage compared to Q1 (23-24)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456976" y="25589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6" name="Google Shape;106;p18"/>
          <p:cNvGraphicFramePr/>
          <p:nvPr/>
        </p:nvGraphicFramePr>
        <p:xfrm>
          <a:off x="3796650" y="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{178AD1DC-BD74-4FF9-8DED-FEF1887C26E6}</a:tableStyleId>
              </a:tblPr>
              <a:tblGrid>
                <a:gridCol w="44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 for a new Canadian passport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+9.7 %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Benefits for people with disabilities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+9.3 %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extend your stay in Canada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+8.5 %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Calculate payroll deductions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+7.7 %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 current and forecasted weather for your location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+6.8 %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 visa application centre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+6.7 %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if you need a visa or electronic travel authorization (eTA) to travel to Canada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+5.1 %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 for a visitor visa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+5.0 % pts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-43100" y="6425"/>
            <a:ext cx="3730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20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Full report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657500"/>
            <a:ext cx="3114000" cy="20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Download the spreadsheet from </a:t>
            </a:r>
            <a:br>
              <a:rPr lang="en"/>
            </a:br>
            <a:r>
              <a:rPr lang="en" sz="20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 Task Success Survey reports on GCpedia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456976" y="1263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500" y="1129010"/>
            <a:ext cx="5152102" cy="28854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43100" y="6425"/>
            <a:ext cx="3730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20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Qualitative data also available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2876700"/>
            <a:ext cx="3114000" cy="20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Download comments from the</a:t>
            </a:r>
            <a:b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1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 viewer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456976" y="25589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500" y="152400"/>
            <a:ext cx="5152101" cy="46323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84100" y="-8400"/>
            <a:ext cx="9060000" cy="5156100"/>
          </a:xfrm>
          <a:prstGeom prst="rect">
            <a:avLst/>
          </a:prstGeom>
          <a:solidFill>
            <a:srgbClr val="AF3C4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Arial"/>
              <a:buNone/>
            </a:pPr>
            <a:endParaRPr sz="24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0" y="-125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349550" y="695230"/>
            <a:ext cx="43179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Peter Smith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Chief, Canada.ca Product Design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Peter.Smith@tbs-sct.gc.ca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613-979-0525</a:t>
            </a:r>
            <a:endParaRPr sz="24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 Pjontek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Manager, Analytics Services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Principal Publisher</a:t>
            </a:r>
            <a:b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Service Canada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Nicolas.Pjontek@servicecanada.gc.ca 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rPr lang="en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Thank you for your time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 Task Success Survey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456976" y="18731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On-screen Show (16:9)</PresentationFormat>
  <Paragraphs>141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Lato</vt:lpstr>
      <vt:lpstr>Arial</vt:lpstr>
      <vt:lpstr>Calibri</vt:lpstr>
      <vt:lpstr>Open Sans</vt:lpstr>
      <vt:lpstr>Simple Light</vt:lpstr>
      <vt:lpstr>Q2 TSS results</vt:lpstr>
      <vt:lpstr>Quarterly comparison </vt:lpstr>
      <vt:lpstr>Top 50 tasks  </vt:lpstr>
      <vt:lpstr>Top 50 tasks  </vt:lpstr>
      <vt:lpstr>Top performers</vt:lpstr>
      <vt:lpstr>Biggest improvements in the top 50</vt:lpstr>
      <vt:lpstr>Full report</vt:lpstr>
      <vt:lpstr>Qualitative data also available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Q2 TSS results</dc:title>
  <dc:creator>Boudreau, Rob</dc:creator>
  <cp:lastModifiedBy>Boudreau, Rob</cp:lastModifiedBy>
  <cp:revision>1</cp:revision>
  <dcterms:modified xsi:type="dcterms:W3CDTF">2023-11-17T15:15:05Z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2023-11-17T15:14:15Z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3b4cc6e7-52ae-4ad7-a727-2e479939eec3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