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e Dick-Belisle" initials="ED" lastIdx="4" clrIdx="0">
    <p:extLst>
      <p:ext uri="{19B8F6BF-5375-455C-9EA6-DF929625EA0E}">
        <p15:presenceInfo xmlns:p15="http://schemas.microsoft.com/office/powerpoint/2012/main" userId="S::Emilie.Dick-Belisle@tpsgc-pwgsc.gc.ca::df8b0ed3-6a33-4731-83b9-a3fbec7bbc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5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E629-E5A6-4F8F-AC47-A9F2D0FC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5467D-217F-42C4-B49F-DFD2C2ADD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F002-8974-4367-962A-11BBDFFF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71C0-FDD5-4BC7-8A87-2806C872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DFDA-B90C-4032-95A8-02D8F952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FFDD-DE7D-4C7D-978D-39415C97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D1165-E9E6-44DE-89AB-8A72CA200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5A7C-7F5D-4790-8208-239C38EF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0746-A4EC-40B9-A3A8-7143A0D3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5A1F-188D-495E-817F-6B8D2E06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7D11D-8F35-46B3-AC64-C7B05B88C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2A2D-0BEA-404A-894D-A86F0DDCA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796A-C7A6-47F7-9244-8DA18040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5577-21D8-41EA-AABC-36EF5CA3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6B2C-F177-4D1B-A16E-FF9475D6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DB5A-6863-467A-987E-92B5A7CF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5379-EA8C-4DE7-B2BE-D5A00ABE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FB53-9860-4261-9B0C-69C03259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33845-CAF3-4CB7-B20F-6C57C991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EB9B-CCB9-4051-AE04-2D12FC3C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5E3C-B5F2-41B6-BB07-1498D118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2E56-2313-4B48-8AE5-529EDCC8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0230-2209-46FF-B8D6-D0B0A164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4F30-E23F-4B31-840D-B3FA93F6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52AD-162A-4542-82C8-E6DF9CC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CA79-D38D-4698-9244-70EB07AD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4D89-8987-4F89-B723-2BD74F1EB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4AEDF-4615-45EC-A366-6C307737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8F441-917F-4DB5-96D1-8D28F87E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31E7-4F8E-48F6-832C-FFABEFA3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7D24-2746-482C-97BF-C5C1E9F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CAF-BC36-4B64-87FC-28C3ABD2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7F00B-0662-4F01-968E-D59DD843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3F3A6-81A4-4ECB-9F58-C0AEFA8D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64155-A1ED-4664-861F-D1575B22A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CA2AC-2C99-49DA-855C-31BA3D7D0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97AA-505D-4108-A022-32A81404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98089-5604-4E7E-BFCA-7181A398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556E8-0B73-4EE5-9A76-EF95D53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CB2B-B64A-4749-B784-9AB72990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75931-1FDE-4CC6-9DF3-50654583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DCBE-2AF5-40A4-BCC9-7932F52F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75538-B361-41E2-97A8-6BB2DEAC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09873-958D-4AF4-9C05-9552C30B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77A7D-2726-4567-8A76-654B3481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AA55B-5B03-4CF0-A808-4EE5CF5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C665-80AE-49B1-B3AB-F081466F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28B0-967B-4EBC-B7A1-1BB0A11C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D2349-CCF0-46BF-B3B8-144B9AF6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9DFB0-194E-4DB1-B1AE-381D1CB0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D3DA-8912-447D-BF04-0F62514F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174F-1BE5-46D3-8EF8-864F53C8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B6D14-4526-4ADE-82DC-695B2A14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8BA1B-35E5-4504-89EF-38637354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1E5C-6FFC-4D33-B0A8-BE0EC4BA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56E2D-E6CA-4C16-B1BD-F4EC23E6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DC0CB-B631-47A2-8781-4ED4C833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47C0-4E1D-468E-9735-2DC0E15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2F82F-BA3F-44B8-BCFA-44D4DA43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EBB2E-E421-42E0-9448-79542A696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5D65-F350-407B-A302-F92B81EBE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29B4-821B-4639-99C7-1BC8DD0D4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1BEF-A018-497D-BE77-7081757E2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4B91-302F-40DF-8211-B63E331A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5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1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image" Target="../media/image4.svg"/><Relationship Id="rId47" Type="http://schemas.openxmlformats.org/officeDocument/2006/relationships/hyperlink" Target="https://intranet.atssc-scdata.gc.ca/hr-benefits/forms/employee-arrival-form-fr.html" TargetMode="External"/><Relationship Id="rId50" Type="http://schemas.openxmlformats.org/officeDocument/2006/relationships/hyperlink" Target="https://catalogue.csps-efpc.gc.ca/product?catalog=COR451&amp;cm_locale=fr" TargetMode="Externa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slideLayout" Target="../slideLayouts/slideLayout7.xml"/><Relationship Id="rId46" Type="http://schemas.openxmlformats.org/officeDocument/2006/relationships/image" Target="../media/image8.sv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image" Target="../media/image2.svg"/><Relationship Id="rId45" Type="http://schemas.openxmlformats.org/officeDocument/2006/relationships/image" Target="../media/image7.png"/><Relationship Id="rId53" Type="http://schemas.openxmlformats.org/officeDocument/2006/relationships/hyperlink" Target="https://catalogue.csps-efpc.gc.ca/product?catalog=COR254&amp;cm_locale=fr" TargetMode="Externa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hyperlink" Target="https://catalogue.csps-efpc.gc.ca/product?catalog=COR250&amp;cm_locale=fr" TargetMode="Externa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image" Target="../media/image6.svg"/><Relationship Id="rId52" Type="http://schemas.openxmlformats.org/officeDocument/2006/relationships/hyperlink" Target="https://catalogue.csps-efpc.gc.ca/product?catalog=COR253&amp;cm_locale=fr" TargetMode="Externa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image" Target="../media/image5.png"/><Relationship Id="rId48" Type="http://schemas.openxmlformats.org/officeDocument/2006/relationships/hyperlink" Target="mailto:Training-Formation@tribunal.gc.ca" TargetMode="External"/><Relationship Id="rId8" Type="http://schemas.openxmlformats.org/officeDocument/2006/relationships/tags" Target="../tags/tag8.xml"/><Relationship Id="rId51" Type="http://schemas.openxmlformats.org/officeDocument/2006/relationships/hyperlink" Target="https://catalogue.csps-efpc.gc.ca/product?catalog=COR152&amp;cm_locale=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C770B-33C7-43FE-86FC-E472824C063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30119" y="1177155"/>
            <a:ext cx="2049517" cy="257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25CA86-B692-419B-9B8A-C85F81380F6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14166" y="1177157"/>
            <a:ext cx="2049517" cy="257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1FD33-F556-4411-B1C7-B92B141F4DA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139560" y="1177157"/>
            <a:ext cx="2049517" cy="2571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03634-6D63-4103-AACB-60C1FE035B6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524520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709A-2DAD-4C37-8D18-AA424CB2DA9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848194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2" name="Graphic 11" descr="Call center outline">
            <a:extLst>
              <a:ext uri="{FF2B5EF4-FFF2-40B4-BE49-F238E27FC236}">
                <a16:creationId xmlns:a16="http://schemas.microsoft.com/office/drawing/2014/main" id="{0070E7C9-0F42-4402-839E-F4C631D01BFD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8232256" y="1101530"/>
            <a:ext cx="582960" cy="582960"/>
          </a:xfrm>
          <a:prstGeom prst="rect">
            <a:avLst/>
          </a:prstGeom>
        </p:spPr>
      </p:pic>
      <p:pic>
        <p:nvPicPr>
          <p:cNvPr id="18" name="Graphic 17" descr="Desk outline">
            <a:extLst>
              <a:ext uri="{FF2B5EF4-FFF2-40B4-BE49-F238E27FC236}">
                <a16:creationId xmlns:a16="http://schemas.microsoft.com/office/drawing/2014/main" id="{F7EF2FB3-3C32-4E68-9DEF-EF22A3E7598F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0532099" y="1061545"/>
            <a:ext cx="692949" cy="692949"/>
          </a:xfrm>
          <a:prstGeom prst="rect">
            <a:avLst/>
          </a:prstGeom>
        </p:spPr>
      </p:pic>
      <p:pic>
        <p:nvPicPr>
          <p:cNvPr id="27" name="Graphic 26" descr="Office worker female outline">
            <a:extLst>
              <a:ext uri="{FF2B5EF4-FFF2-40B4-BE49-F238E27FC236}">
                <a16:creationId xmlns:a16="http://schemas.microsoft.com/office/drawing/2014/main" id="{9B685C34-5FBC-4986-BD9E-1BBB55CA5015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1198912" y="1095387"/>
            <a:ext cx="692949" cy="692949"/>
          </a:xfrm>
          <a:prstGeom prst="rect">
            <a:avLst/>
          </a:prstGeom>
        </p:spPr>
      </p:pic>
      <p:pic>
        <p:nvPicPr>
          <p:cNvPr id="35" name="Graphic 34" descr="User outline">
            <a:extLst>
              <a:ext uri="{FF2B5EF4-FFF2-40B4-BE49-F238E27FC236}">
                <a16:creationId xmlns:a16="http://schemas.microsoft.com/office/drawing/2014/main" id="{821A7F3E-287B-41B4-9586-BAC519A3A356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3498756" y="1106998"/>
            <a:ext cx="692949" cy="692949"/>
          </a:xfrm>
          <a:prstGeom prst="rect">
            <a:avLst/>
          </a:prstGeom>
        </p:spPr>
      </p:pic>
      <p:pic>
        <p:nvPicPr>
          <p:cNvPr id="54" name="Graphic 53" descr="Office worker female outline">
            <a:extLst>
              <a:ext uri="{FF2B5EF4-FFF2-40B4-BE49-F238E27FC236}">
                <a16:creationId xmlns:a16="http://schemas.microsoft.com/office/drawing/2014/main" id="{E39A0A8D-A1EB-437F-A35D-72CBBDDA0C59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5817843" y="1129024"/>
            <a:ext cx="692949" cy="6929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4AC5BFA-C267-41AB-BCB2-923D23B3E570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837266" y="166046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Gestionnaire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DF1E7E-759F-4334-B873-E37F91DFE4BE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5462572" y="1673147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Gestionnaire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453F7B-8136-4F97-A543-735B7453C89B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3298462" y="1653908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Employé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04226C-BCDA-484E-BAB1-D5812B360A71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7637778" y="1602584"/>
            <a:ext cx="1855928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CA" b="1" dirty="0">
                <a:solidFill>
                  <a:srgbClr val="00CCFF"/>
                </a:solidFill>
              </a:rPr>
              <a:t>Coordonnateur de la formation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F960693-B89F-4D9C-A1F4-DDE01970D4E6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144549" y="1682538"/>
            <a:ext cx="1517332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CA" b="1" dirty="0">
                <a:solidFill>
                  <a:srgbClr val="00CCFF"/>
                </a:solidFill>
              </a:rPr>
              <a:t>Responsables des finances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5B27A68-66FF-479F-BB09-95A0E75ADF5A}"/>
              </a:ext>
            </a:extLst>
          </p:cNvPr>
          <p:cNvGrpSpPr/>
          <p:nvPr>
            <p:custDataLst>
              <p:tags r:id="rId16"/>
            </p:custDataLst>
          </p:nvPr>
        </p:nvGrpSpPr>
        <p:grpSpPr>
          <a:xfrm>
            <a:off x="2467308" y="2134303"/>
            <a:ext cx="317935" cy="137832"/>
            <a:chOff x="7136527" y="4467705"/>
            <a:chExt cx="317935" cy="137832"/>
          </a:xfrm>
        </p:grpSpPr>
        <p:sp>
          <p:nvSpPr>
            <p:cNvPr id="62" name="Arrow: Chevron 61">
              <a:extLst>
                <a:ext uri="{FF2B5EF4-FFF2-40B4-BE49-F238E27FC236}">
                  <a16:creationId xmlns:a16="http://schemas.microsoft.com/office/drawing/2014/main" id="{373C7AE1-704E-475D-8B97-AE70E026E161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63" name="Arrow: Chevron 62">
              <a:extLst>
                <a:ext uri="{FF2B5EF4-FFF2-40B4-BE49-F238E27FC236}">
                  <a16:creationId xmlns:a16="http://schemas.microsoft.com/office/drawing/2014/main" id="{AF23EB26-2F4A-4735-83BC-979A627C82C3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19B3271-4769-4AA4-936A-2B3CD7214946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325821" y="2196661"/>
            <a:ext cx="11676993" cy="0"/>
          </a:xfrm>
          <a:prstGeom prst="line">
            <a:avLst/>
          </a:prstGeom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61A405E-DA92-478A-B3AB-5E172C4746AA}"/>
              </a:ext>
            </a:extLst>
          </p:cNvPr>
          <p:cNvGrpSpPr/>
          <p:nvPr>
            <p:custDataLst>
              <p:tags r:id="rId18"/>
            </p:custDataLst>
          </p:nvPr>
        </p:nvGrpSpPr>
        <p:grpSpPr>
          <a:xfrm>
            <a:off x="4833449" y="2118527"/>
            <a:ext cx="317935" cy="137832"/>
            <a:chOff x="7136527" y="4467705"/>
            <a:chExt cx="317935" cy="137832"/>
          </a:xfrm>
        </p:grpSpPr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57DBB058-07AC-428C-9542-1C8C814030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69" name="Arrow: Chevron 68">
              <a:extLst>
                <a:ext uri="{FF2B5EF4-FFF2-40B4-BE49-F238E27FC236}">
                  <a16:creationId xmlns:a16="http://schemas.microsoft.com/office/drawing/2014/main" id="{2BE7E8AF-AAB4-4195-BC67-3C11168655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5E231A-EEC9-49FD-B30F-D1089F2E35EC}"/>
              </a:ext>
            </a:extLst>
          </p:cNvPr>
          <p:cNvGrpSpPr/>
          <p:nvPr>
            <p:custDataLst>
              <p:tags r:id="rId19"/>
            </p:custDataLst>
          </p:nvPr>
        </p:nvGrpSpPr>
        <p:grpSpPr>
          <a:xfrm>
            <a:off x="7195062" y="2119820"/>
            <a:ext cx="317935" cy="137832"/>
            <a:chOff x="7136527" y="4467705"/>
            <a:chExt cx="317935" cy="137832"/>
          </a:xfrm>
        </p:grpSpPr>
        <p:sp>
          <p:nvSpPr>
            <p:cNvPr id="71" name="Arrow: Chevron 70">
              <a:extLst>
                <a:ext uri="{FF2B5EF4-FFF2-40B4-BE49-F238E27FC236}">
                  <a16:creationId xmlns:a16="http://schemas.microsoft.com/office/drawing/2014/main" id="{C811B051-D488-40EF-8897-ADDE42CE1744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2" name="Arrow: Chevron 71">
              <a:extLst>
                <a:ext uri="{FF2B5EF4-FFF2-40B4-BE49-F238E27FC236}">
                  <a16:creationId xmlns:a16="http://schemas.microsoft.com/office/drawing/2014/main" id="{3DD3F0FB-C91C-491C-B57D-DE74D3713548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7B8767-091B-4BE9-BB66-2C9A71CAE902}"/>
              </a:ext>
            </a:extLst>
          </p:cNvPr>
          <p:cNvGrpSpPr/>
          <p:nvPr>
            <p:custDataLst>
              <p:tags r:id="rId20"/>
            </p:custDataLst>
          </p:nvPr>
        </p:nvGrpSpPr>
        <p:grpSpPr>
          <a:xfrm>
            <a:off x="9540345" y="2126431"/>
            <a:ext cx="317935" cy="137832"/>
            <a:chOff x="7136527" y="4467705"/>
            <a:chExt cx="317935" cy="137832"/>
          </a:xfrm>
        </p:grpSpPr>
        <p:sp>
          <p:nvSpPr>
            <p:cNvPr id="74" name="Arrow: Chevron 73">
              <a:extLst>
                <a:ext uri="{FF2B5EF4-FFF2-40B4-BE49-F238E27FC236}">
                  <a16:creationId xmlns:a16="http://schemas.microsoft.com/office/drawing/2014/main" id="{97BB77A5-DB4D-4140-9AB7-61E8DBF5FC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735D212F-F829-44A8-9D00-F6082CBF17F0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B032E1-9B3D-4E9D-8C0B-20E04A2888D3}"/>
              </a:ext>
            </a:extLst>
          </p:cNvPr>
          <p:cNvGrpSpPr/>
          <p:nvPr>
            <p:custDataLst>
              <p:tags r:id="rId21"/>
            </p:custDataLst>
          </p:nvPr>
        </p:nvGrpSpPr>
        <p:grpSpPr>
          <a:xfrm>
            <a:off x="11785382" y="2119160"/>
            <a:ext cx="317935" cy="137832"/>
            <a:chOff x="7136527" y="4467705"/>
            <a:chExt cx="317935" cy="137832"/>
          </a:xfrm>
        </p:grpSpPr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E9D32C59-3BCF-4077-BD7A-10792125CCA7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8" name="Arrow: Chevron 77">
              <a:extLst>
                <a:ext uri="{FF2B5EF4-FFF2-40B4-BE49-F238E27FC236}">
                  <a16:creationId xmlns:a16="http://schemas.microsoft.com/office/drawing/2014/main" id="{34545774-8069-4EAD-BA59-F78ABE7140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73B02682-5819-475D-AE18-51337523E14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481305" y="2135663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15AA78F-174E-4022-9DFB-065B1B47810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0872952" y="2141302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B944765-C0B9-445A-BD04-937836D5772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483795" y="213505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EE0CEC8-F506-4050-89B1-6645774FCB1A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133877" y="213954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FB0FE7D-33BC-473E-8066-D3C936D9B44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778471" y="2135705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FE9C4E-5135-4DBE-ADDE-A8A7B2F9FC52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41338" y="2271542"/>
            <a:ext cx="204951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5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Demandez </a:t>
            </a:r>
            <a:r>
              <a:rPr lang="fr-CA" sz="1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à ce que l’employé obtienne la délégation du pouvoir de signer des documents financiers au moyen du </a:t>
            </a:r>
            <a:r>
              <a:rPr lang="fr-CA" sz="115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7"/>
              </a:rPr>
              <a:t>Formulaire d’arrivée</a:t>
            </a:r>
            <a:r>
              <a:rPr lang="fr-CA" sz="1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ou faites parvenir un courriel à l’adresse </a:t>
            </a:r>
            <a:r>
              <a:rPr lang="fr-CA" sz="115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8"/>
              </a:rPr>
              <a:t>Training-Formation@tribunal.gc.ca</a:t>
            </a:r>
            <a:r>
              <a:rPr lang="fr-CA" sz="1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A" sz="1150" dirty="0"/>
          </a:p>
          <a:p>
            <a:endParaRPr lang="fr-CA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A1F372-EC74-4BD5-8899-9F00732BEE45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2826395" y="2260145"/>
            <a:ext cx="204951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Suivez les cours pertinents du programme de formation sur la délégation de pouvoirs et envoyez vos certificats à l’adresse </a:t>
            </a:r>
            <a:r>
              <a:rPr lang="fr-CA" sz="13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8"/>
              </a:rPr>
              <a:t>Training-Formation@tribunal.gc.ca</a:t>
            </a:r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A" sz="1300" dirty="0"/>
          </a:p>
          <a:p>
            <a:endParaRPr lang="fr-CA" sz="1300" dirty="0"/>
          </a:p>
          <a:p>
            <a:endParaRPr lang="fr-CA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0FA0C82-DA50-4423-AC23-4A94691E8FE4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187585" y="2200938"/>
            <a:ext cx="204951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Faites parvenir un courriel au </a:t>
            </a:r>
            <a:r>
              <a:rPr lang="fr-CA" sz="125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8"/>
              </a:rPr>
              <a:t>coordonnateur de la formation obligatoire</a:t>
            </a:r>
            <a:r>
              <a:rPr lang="fr-CA" sz="1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250" dirty="0">
                <a:ea typeface="Calibri" panose="020F0502020204030204" pitchFamily="34" charset="0"/>
                <a:cs typeface="Times New Roman" panose="02020603050405020304" pitchFamily="18" charset="0"/>
              </a:rPr>
              <a:t>pour confirmer qu’</a:t>
            </a:r>
            <a:r>
              <a:rPr lang="fr-CA" sz="1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CA" sz="1250" dirty="0">
                <a:cs typeface="Times New Roman" panose="02020603050405020304" pitchFamily="18" charset="0"/>
              </a:rPr>
              <a:t>délégation du pouvoir de signer des documents financiers est nécessaire pour votre employé.</a:t>
            </a:r>
          </a:p>
          <a:p>
            <a:endParaRPr lang="fr-CA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783F51-E8BC-42DF-B28B-09DD256C4843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7593565" y="2390792"/>
            <a:ext cx="2049517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Transmettez le courriel du gestionnaire ainsi que les certificats de cours de l'employé à l'équipe des politiques financières</a:t>
            </a:r>
            <a:r>
              <a:rPr lang="fr-CA" sz="1300" dirty="0"/>
              <a:t>.</a:t>
            </a:r>
          </a:p>
          <a:p>
            <a:endParaRPr lang="fr-CA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268F78-898D-42A6-9B6E-1B1C348C5043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9894832" y="2392951"/>
            <a:ext cx="20495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Émettez une </a:t>
            </a:r>
            <a:r>
              <a:rPr lang="fr-CA" sz="1300" dirty="0"/>
              <a:t>carte de spécimen de signature </a:t>
            </a:r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(nécessaire pour </a:t>
            </a:r>
            <a:r>
              <a:rPr lang="fr-CA" sz="1300" dirty="0"/>
              <a:t>exercer la délégation du pouvoir de signer des documents financiers</a:t>
            </a:r>
            <a:r>
              <a:rPr lang="fr-CA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fr-CA" sz="13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9D472B-6659-44B4-93AB-205B5F69D8BA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5229625" y="4022440"/>
            <a:ext cx="364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FORMATION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829593CE-5FF6-4E2A-8C2C-E9BC2A91814C}"/>
              </a:ext>
            </a:extLst>
          </p:cNvPr>
          <p:cNvGraphicFramePr>
            <a:graphicFrameLocks noGrp="1"/>
          </p:cNvGraphicFramePr>
          <p:nvPr>
            <p:custDataLst>
              <p:tags r:id="rId33"/>
            </p:custDataLst>
            <p:extLst>
              <p:ext uri="{D42A27DB-BD31-4B8C-83A1-F6EECF244321}">
                <p14:modId xmlns:p14="http://schemas.microsoft.com/office/powerpoint/2010/main" val="4212132206"/>
              </p:ext>
            </p:extLst>
          </p:nvPr>
        </p:nvGraphicFramePr>
        <p:xfrm>
          <a:off x="530119" y="4981903"/>
          <a:ext cx="5382677" cy="165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2677">
                  <a:extLst>
                    <a:ext uri="{9D8B030D-6E8A-4147-A177-3AD203B41FA5}">
                      <a16:colId xmlns:a16="http://schemas.microsoft.com/office/drawing/2014/main" val="3666747356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Formation sur la délégation de pouvoirs : Utiliser les fonds publics de manière responsable (COR250) (anciennement G380)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1431557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Formation sur la délégation de pouvoirs : Pratiquer l’approvisionnement responsable (COR451) (anciennement G381)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5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 </a:t>
                      </a:r>
                      <a:endParaRPr lang="fr-CA" sz="1100" b="1" i="0" u="sng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8633133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Formation sur la délégation de pouvoirs : Gérer les personnes de manière efficace (COR152) (anciennement G382)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5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125693"/>
                  </a:ext>
                </a:extLst>
              </a:tr>
            </a:tbl>
          </a:graphicData>
        </a:graphic>
      </p:graphicFrame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0858518E-B0EA-46E5-B883-6D0286054827}"/>
              </a:ext>
            </a:extLst>
          </p:cNvPr>
          <p:cNvGraphicFramePr>
            <a:graphicFrameLocks noGrp="1"/>
          </p:cNvGraphicFramePr>
          <p:nvPr>
            <p:custDataLst>
              <p:tags r:id="rId34"/>
            </p:custDataLst>
            <p:extLst>
              <p:ext uri="{D42A27DB-BD31-4B8C-83A1-F6EECF244321}">
                <p14:modId xmlns:p14="http://schemas.microsoft.com/office/powerpoint/2010/main" val="2043132488"/>
              </p:ext>
            </p:extLst>
          </p:nvPr>
        </p:nvGraphicFramePr>
        <p:xfrm>
          <a:off x="6333571" y="5021773"/>
          <a:ext cx="5328309" cy="1353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8309">
                  <a:extLst>
                    <a:ext uri="{9D8B030D-6E8A-4147-A177-3AD203B41FA5}">
                      <a16:colId xmlns:a16="http://schemas.microsoft.com/office/drawing/2014/main" val="83878328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Validation des connaissances relatives à la délégation de pouvoirs pour les cadres (COR253) (anciennement G610)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(prérequis : COR250, COR451 et COR152 ou l’équivalent)</a:t>
                      </a:r>
                      <a:b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5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956389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  <a:hlinkClick r:id="rId53"/>
                        </a:rPr>
                        <a:t>Revalidation des connaissances relatives à la délégation de pouvoirs pour les cadres</a:t>
                      </a:r>
                      <a: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</a:rPr>
                        <a:t> (COR254) (anciennement G610-1)</a:t>
                      </a:r>
                      <a:br>
                        <a:rPr lang="fr-CA" sz="1100" u="sng" strike="noStrike" noProof="0" dirty="0">
                          <a:solidFill>
                            <a:srgbClr val="0563C1"/>
                          </a:solidFill>
                          <a:effectLst/>
                        </a:rPr>
                      </a:br>
                      <a: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(prérequis : COR253)</a:t>
                      </a:r>
                      <a:br>
                        <a:rPr lang="fr-CA" sz="1100" u="sng" strike="noStrike" noProof="0" dirty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fr-CA" sz="1100" u="sng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5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 revalidation est obligatoire tous les cinq ans</a:t>
                      </a:r>
                      <a:endParaRPr lang="fr-CA" sz="1100" b="1" i="0" u="sng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100537"/>
                  </a:ext>
                </a:extLst>
              </a:tr>
            </a:tbl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D5A76A5B-2C54-469B-8BD2-F9D2FAF386BD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530119" y="4572808"/>
            <a:ext cx="538267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/>
              <a:t>Superviseurs et gestionnaires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2EB286E-963F-403A-BA2E-88EA43810243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27225" y="4606438"/>
            <a:ext cx="532830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/>
              <a:t>Cadres supérieurs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8D6114-7C82-475B-9074-6A22068BEF5E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25821" y="232040"/>
            <a:ext cx="11618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Délégation du pouvoir de signer des documents financiers</a:t>
            </a:r>
          </a:p>
        </p:txBody>
      </p:sp>
    </p:spTree>
    <p:extLst>
      <p:ext uri="{BB962C8B-B14F-4D97-AF65-F5344CB8AC3E}">
        <p14:creationId xmlns:p14="http://schemas.microsoft.com/office/powerpoint/2010/main" val="42307805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312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Stevenson, Stéphanie</dc:creator>
  <cp:lastModifiedBy>Stevenson, Stéphanie</cp:lastModifiedBy>
  <cp:revision>42</cp:revision>
  <dcterms:created xsi:type="dcterms:W3CDTF">2022-02-24T12:07:28Z</dcterms:created>
  <dcterms:modified xsi:type="dcterms:W3CDTF">2022-04-25T13:19:25Z</dcterms:modified>
</cp:coreProperties>
</file>