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3.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4.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56" r:id="rId5"/>
    <p:sldId id="259" r:id="rId6"/>
    <p:sldId id="257" r:id="rId7"/>
    <p:sldId id="547" r:id="rId8"/>
    <p:sldId id="260" r:id="rId9"/>
    <p:sldId id="545" r:id="rId10"/>
    <p:sldId id="548" r:id="rId11"/>
    <p:sldId id="258" r:id="rId12"/>
    <p:sldId id="546" r:id="rId13"/>
    <p:sldId id="549" r:id="rId14"/>
    <p:sldId id="543" r:id="rId15"/>
  </p:sldIdLst>
  <p:sldSz cx="12192000" cy="6858000"/>
  <p:notesSz cx="6858000" cy="9144000"/>
  <p:defaultTextStyle>
    <a:defPPr rtl="0">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9AA9D6-E618-48A7-812B-AD3A31509C54}" v="5" dt="2023-02-01T20:25:16.6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59358" autoAdjust="0"/>
  </p:normalViewPr>
  <p:slideViewPr>
    <p:cSldViewPr snapToGrid="0">
      <p:cViewPr varScale="1">
        <p:scale>
          <a:sx n="68" d="100"/>
          <a:sy n="68" d="100"/>
        </p:scale>
        <p:origin x="78" y="15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loé Thorneloe-Paré" userId="7049a6e0-7eca-4a74-be42-3f734a80303b" providerId="ADAL" clId="{D09AA9D6-E618-48A7-812B-AD3A31509C54}"/>
    <pc:docChg chg="custSel modSld">
      <pc:chgData name="Chloé Thorneloe-Paré" userId="7049a6e0-7eca-4a74-be42-3f734a80303b" providerId="ADAL" clId="{D09AA9D6-E618-48A7-812B-AD3A31509C54}" dt="2023-02-01T20:27:53.386" v="89" actId="20577"/>
      <pc:docMkLst>
        <pc:docMk/>
      </pc:docMkLst>
      <pc:sldChg chg="modSp mod">
        <pc:chgData name="Chloé Thorneloe-Paré" userId="7049a6e0-7eca-4a74-be42-3f734a80303b" providerId="ADAL" clId="{D09AA9D6-E618-48A7-812B-AD3A31509C54}" dt="2023-02-01T20:27:53.386" v="89" actId="20577"/>
        <pc:sldMkLst>
          <pc:docMk/>
          <pc:sldMk cId="1204701950" sldId="256"/>
        </pc:sldMkLst>
        <pc:spChg chg="mod replST">
          <ac:chgData name="Chloé Thorneloe-Paré" userId="7049a6e0-7eca-4a74-be42-3f734a80303b" providerId="ADAL" clId="{D09AA9D6-E618-48A7-812B-AD3A31509C54}" dt="2023-02-01T20:25:39.373" v="45"/>
          <ac:spMkLst>
            <pc:docMk/>
            <pc:sldMk cId="1204701950" sldId="256"/>
            <ac:spMk id="2" creationId="{870F6A37-4CF4-426F-8823-0BAEC4B672C4}"/>
          </ac:spMkLst>
        </pc:spChg>
        <pc:spChg chg="mod replST">
          <ac:chgData name="Chloé Thorneloe-Paré" userId="7049a6e0-7eca-4a74-be42-3f734a80303b" providerId="ADAL" clId="{D09AA9D6-E618-48A7-812B-AD3A31509C54}" dt="2023-02-01T20:27:53.386" v="89" actId="20577"/>
          <ac:spMkLst>
            <pc:docMk/>
            <pc:sldMk cId="1204701950" sldId="256"/>
            <ac:spMk id="4" creationId="{2CFD63E8-4631-4619-83B4-4B0EB3066F58}"/>
          </ac:spMkLst>
        </pc:spChg>
      </pc:sldChg>
      <pc:sldChg chg="modSp mod">
        <pc:chgData name="Chloé Thorneloe-Paré" userId="7049a6e0-7eca-4a74-be42-3f734a80303b" providerId="ADAL" clId="{D09AA9D6-E618-48A7-812B-AD3A31509C54}" dt="2023-02-01T20:25:39.409" v="50"/>
        <pc:sldMkLst>
          <pc:docMk/>
          <pc:sldMk cId="1318384844" sldId="257"/>
        </pc:sldMkLst>
        <pc:spChg chg="mod replST">
          <ac:chgData name="Chloé Thorneloe-Paré" userId="7049a6e0-7eca-4a74-be42-3f734a80303b" providerId="ADAL" clId="{D09AA9D6-E618-48A7-812B-AD3A31509C54}" dt="2023-02-01T20:25:39.405" v="49"/>
          <ac:spMkLst>
            <pc:docMk/>
            <pc:sldMk cId="1318384844" sldId="257"/>
            <ac:spMk id="2" creationId="{D5D85FBD-51F7-4A37-9299-73F9416F3514}"/>
          </ac:spMkLst>
        </pc:spChg>
        <pc:spChg chg="mod replST">
          <ac:chgData name="Chloé Thorneloe-Paré" userId="7049a6e0-7eca-4a74-be42-3f734a80303b" providerId="ADAL" clId="{D09AA9D6-E618-48A7-812B-AD3A31509C54}" dt="2023-02-01T20:25:39.409" v="50"/>
          <ac:spMkLst>
            <pc:docMk/>
            <pc:sldMk cId="1318384844" sldId="257"/>
            <ac:spMk id="3" creationId="{37CB3B7F-6A20-4337-ADE8-6A2E4859B663}"/>
          </ac:spMkLst>
        </pc:spChg>
      </pc:sldChg>
      <pc:sldChg chg="modSp mod">
        <pc:chgData name="Chloé Thorneloe-Paré" userId="7049a6e0-7eca-4a74-be42-3f734a80303b" providerId="ADAL" clId="{D09AA9D6-E618-48A7-812B-AD3A31509C54}" dt="2023-02-01T20:26:33.186" v="79" actId="20577"/>
        <pc:sldMkLst>
          <pc:docMk/>
          <pc:sldMk cId="3880103426" sldId="258"/>
        </pc:sldMkLst>
        <pc:spChg chg="mod replST">
          <ac:chgData name="Chloé Thorneloe-Paré" userId="7049a6e0-7eca-4a74-be42-3f734a80303b" providerId="ADAL" clId="{D09AA9D6-E618-48A7-812B-AD3A31509C54}" dt="2023-02-01T20:25:39.443" v="60"/>
          <ac:spMkLst>
            <pc:docMk/>
            <pc:sldMk cId="3880103426" sldId="258"/>
            <ac:spMk id="2" creationId="{511A603A-EE5F-4EE5-A96F-0F1B68EC369D}"/>
          </ac:spMkLst>
        </pc:spChg>
        <pc:spChg chg="mod replST">
          <ac:chgData name="Chloé Thorneloe-Paré" userId="7049a6e0-7eca-4a74-be42-3f734a80303b" providerId="ADAL" clId="{D09AA9D6-E618-48A7-812B-AD3A31509C54}" dt="2023-02-01T20:26:33.186" v="79" actId="20577"/>
          <ac:spMkLst>
            <pc:docMk/>
            <pc:sldMk cId="3880103426" sldId="258"/>
            <ac:spMk id="3" creationId="{89899286-9937-4BE7-8763-7BC72E19A959}"/>
          </ac:spMkLst>
        </pc:spChg>
      </pc:sldChg>
      <pc:sldChg chg="modSp mod">
        <pc:chgData name="Chloé Thorneloe-Paré" userId="7049a6e0-7eca-4a74-be42-3f734a80303b" providerId="ADAL" clId="{D09AA9D6-E618-48A7-812B-AD3A31509C54}" dt="2023-02-01T20:25:39.398" v="48"/>
        <pc:sldMkLst>
          <pc:docMk/>
          <pc:sldMk cId="450256588" sldId="259"/>
        </pc:sldMkLst>
        <pc:spChg chg="mod replST">
          <ac:chgData name="Chloé Thorneloe-Paré" userId="7049a6e0-7eca-4a74-be42-3f734a80303b" providerId="ADAL" clId="{D09AA9D6-E618-48A7-812B-AD3A31509C54}" dt="2023-02-01T20:25:39.393" v="47"/>
          <ac:spMkLst>
            <pc:docMk/>
            <pc:sldMk cId="450256588" sldId="259"/>
            <ac:spMk id="2" creationId="{9A19E9C1-0F8F-4B64-9150-C9F2355C7EC6}"/>
          </ac:spMkLst>
        </pc:spChg>
        <pc:spChg chg="mod replST">
          <ac:chgData name="Chloé Thorneloe-Paré" userId="7049a6e0-7eca-4a74-be42-3f734a80303b" providerId="ADAL" clId="{D09AA9D6-E618-48A7-812B-AD3A31509C54}" dt="2023-02-01T20:25:39.398" v="48"/>
          <ac:spMkLst>
            <pc:docMk/>
            <pc:sldMk cId="450256588" sldId="259"/>
            <ac:spMk id="3" creationId="{E136416A-214A-4B6F-9B29-C87E1528E808}"/>
          </ac:spMkLst>
        </pc:spChg>
      </pc:sldChg>
      <pc:sldChg chg="modSp mod">
        <pc:chgData name="Chloé Thorneloe-Paré" userId="7049a6e0-7eca-4a74-be42-3f734a80303b" providerId="ADAL" clId="{D09AA9D6-E618-48A7-812B-AD3A31509C54}" dt="2023-02-01T20:27:51.276" v="88" actId="20577"/>
        <pc:sldMkLst>
          <pc:docMk/>
          <pc:sldMk cId="2170554771" sldId="260"/>
        </pc:sldMkLst>
        <pc:spChg chg="mod replST">
          <ac:chgData name="Chloé Thorneloe-Paré" userId="7049a6e0-7eca-4a74-be42-3f734a80303b" providerId="ADAL" clId="{D09AA9D6-E618-48A7-812B-AD3A31509C54}" dt="2023-02-01T20:25:39.422" v="53"/>
          <ac:spMkLst>
            <pc:docMk/>
            <pc:sldMk cId="2170554771" sldId="260"/>
            <ac:spMk id="2" creationId="{511A603A-EE5F-4EE5-A96F-0F1B68EC369D}"/>
          </ac:spMkLst>
        </pc:spChg>
        <pc:spChg chg="mod replST">
          <ac:chgData name="Chloé Thorneloe-Paré" userId="7049a6e0-7eca-4a74-be42-3f734a80303b" providerId="ADAL" clId="{D09AA9D6-E618-48A7-812B-AD3A31509C54}" dt="2023-02-01T20:27:51.276" v="88" actId="20577"/>
          <ac:spMkLst>
            <pc:docMk/>
            <pc:sldMk cId="2170554771" sldId="260"/>
            <ac:spMk id="3" creationId="{89899286-9937-4BE7-8763-7BC72E19A959}"/>
          </ac:spMkLst>
        </pc:spChg>
      </pc:sldChg>
      <pc:sldChg chg="modSp mod">
        <pc:chgData name="Chloé Thorneloe-Paré" userId="7049a6e0-7eca-4a74-be42-3f734a80303b" providerId="ADAL" clId="{D09AA9D6-E618-48A7-812B-AD3A31509C54}" dt="2023-02-01T20:25:39.477" v="69"/>
        <pc:sldMkLst>
          <pc:docMk/>
          <pc:sldMk cId="3736149658" sldId="543"/>
        </pc:sldMkLst>
        <pc:spChg chg="replST">
          <ac:chgData name="Chloé Thorneloe-Paré" userId="7049a6e0-7eca-4a74-be42-3f734a80303b" providerId="ADAL" clId="{D09AA9D6-E618-48A7-812B-AD3A31509C54}" dt="2023-02-01T20:25:39.473" v="68"/>
          <ac:spMkLst>
            <pc:docMk/>
            <pc:sldMk cId="3736149658" sldId="543"/>
            <ac:spMk id="2" creationId="{00000000-0000-0000-0000-000000000000}"/>
          </ac:spMkLst>
        </pc:spChg>
        <pc:graphicFrameChg chg="replST">
          <ac:chgData name="Chloé Thorneloe-Paré" userId="7049a6e0-7eca-4a74-be42-3f734a80303b" providerId="ADAL" clId="{D09AA9D6-E618-48A7-812B-AD3A31509C54}" dt="2023-02-01T20:25:39.477" v="69"/>
          <ac:graphicFrameMkLst>
            <pc:docMk/>
            <pc:sldMk cId="3736149658" sldId="543"/>
            <ac:graphicFrameMk id="4" creationId="{00000000-0000-0000-0000-000000000000}"/>
          </ac:graphicFrameMkLst>
        </pc:graphicFrameChg>
      </pc:sldChg>
      <pc:sldChg chg="modSp mod">
        <pc:chgData name="Chloé Thorneloe-Paré" userId="7049a6e0-7eca-4a74-be42-3f734a80303b" providerId="ADAL" clId="{D09AA9D6-E618-48A7-812B-AD3A31509C54}" dt="2023-02-01T20:26:29.325" v="78" actId="20577"/>
        <pc:sldMkLst>
          <pc:docMk/>
          <pc:sldMk cId="1816511540" sldId="545"/>
        </pc:sldMkLst>
        <pc:spChg chg="mod replST">
          <ac:chgData name="Chloé Thorneloe-Paré" userId="7049a6e0-7eca-4a74-be42-3f734a80303b" providerId="ADAL" clId="{D09AA9D6-E618-48A7-812B-AD3A31509C54}" dt="2023-02-01T20:25:39.429" v="55"/>
          <ac:spMkLst>
            <pc:docMk/>
            <pc:sldMk cId="1816511540" sldId="545"/>
            <ac:spMk id="2" creationId="{756C29A4-BC4D-4883-875C-FD639C34A3E0}"/>
          </ac:spMkLst>
        </pc:spChg>
        <pc:spChg chg="mod replST">
          <ac:chgData name="Chloé Thorneloe-Paré" userId="7049a6e0-7eca-4a74-be42-3f734a80303b" providerId="ADAL" clId="{D09AA9D6-E618-48A7-812B-AD3A31509C54}" dt="2023-02-01T20:25:39.431" v="56"/>
          <ac:spMkLst>
            <pc:docMk/>
            <pc:sldMk cId="1816511540" sldId="545"/>
            <ac:spMk id="3" creationId="{3385C7D4-1946-4046-BA57-45A3F76227C7}"/>
          </ac:spMkLst>
        </pc:spChg>
        <pc:spChg chg="mod replST">
          <ac:chgData name="Chloé Thorneloe-Paré" userId="7049a6e0-7eca-4a74-be42-3f734a80303b" providerId="ADAL" clId="{D09AA9D6-E618-48A7-812B-AD3A31509C54}" dt="2023-02-01T20:26:29.325" v="78" actId="20577"/>
          <ac:spMkLst>
            <pc:docMk/>
            <pc:sldMk cId="1816511540" sldId="545"/>
            <ac:spMk id="4" creationId="{A5F764F4-D2A7-47F5-BE3D-DCF3BC604CC9}"/>
          </ac:spMkLst>
        </pc:spChg>
      </pc:sldChg>
      <pc:sldChg chg="modSp mod">
        <pc:chgData name="Chloé Thorneloe-Paré" userId="7049a6e0-7eca-4a74-be42-3f734a80303b" providerId="ADAL" clId="{D09AA9D6-E618-48A7-812B-AD3A31509C54}" dt="2023-02-01T20:27:48.608" v="87" actId="20577"/>
        <pc:sldMkLst>
          <pc:docMk/>
          <pc:sldMk cId="582539959" sldId="546"/>
        </pc:sldMkLst>
        <pc:spChg chg="mod replST">
          <ac:chgData name="Chloé Thorneloe-Paré" userId="7049a6e0-7eca-4a74-be42-3f734a80303b" providerId="ADAL" clId="{D09AA9D6-E618-48A7-812B-AD3A31509C54}" dt="2023-02-01T20:25:39.449" v="62"/>
          <ac:spMkLst>
            <pc:docMk/>
            <pc:sldMk cId="582539959" sldId="546"/>
            <ac:spMk id="2" creationId="{756C29A4-BC4D-4883-875C-FD639C34A3E0}"/>
          </ac:spMkLst>
        </pc:spChg>
        <pc:spChg chg="mod replST">
          <ac:chgData name="Chloé Thorneloe-Paré" userId="7049a6e0-7eca-4a74-be42-3f734a80303b" providerId="ADAL" clId="{D09AA9D6-E618-48A7-812B-AD3A31509C54}" dt="2023-02-01T20:26:35.280" v="80" actId="20577"/>
          <ac:spMkLst>
            <pc:docMk/>
            <pc:sldMk cId="582539959" sldId="546"/>
            <ac:spMk id="3" creationId="{3385C7D4-1946-4046-BA57-45A3F76227C7}"/>
          </ac:spMkLst>
        </pc:spChg>
        <pc:spChg chg="mod replST">
          <ac:chgData name="Chloé Thorneloe-Paré" userId="7049a6e0-7eca-4a74-be42-3f734a80303b" providerId="ADAL" clId="{D09AA9D6-E618-48A7-812B-AD3A31509C54}" dt="2023-02-01T20:27:48.608" v="87" actId="20577"/>
          <ac:spMkLst>
            <pc:docMk/>
            <pc:sldMk cId="582539959" sldId="546"/>
            <ac:spMk id="4" creationId="{A5F764F4-D2A7-47F5-BE3D-DCF3BC604CC9}"/>
          </ac:spMkLst>
        </pc:spChg>
        <pc:spChg chg="mod replST">
          <ac:chgData name="Chloé Thorneloe-Paré" userId="7049a6e0-7eca-4a74-be42-3f734a80303b" providerId="ADAL" clId="{D09AA9D6-E618-48A7-812B-AD3A31509C54}" dt="2023-02-01T20:25:39.460" v="65"/>
          <ac:spMkLst>
            <pc:docMk/>
            <pc:sldMk cId="582539959" sldId="546"/>
            <ac:spMk id="5" creationId="{450B7992-B36B-4399-B43F-E35F98A6A300}"/>
          </ac:spMkLst>
        </pc:spChg>
      </pc:sldChg>
      <pc:sldChg chg="modSp mod modNotesTx">
        <pc:chgData name="Chloé Thorneloe-Paré" userId="7049a6e0-7eca-4a74-be42-3f734a80303b" providerId="ADAL" clId="{D09AA9D6-E618-48A7-812B-AD3A31509C54}" dt="2023-02-01T20:25:39.416" v="52"/>
        <pc:sldMkLst>
          <pc:docMk/>
          <pc:sldMk cId="86088742" sldId="547"/>
        </pc:sldMkLst>
        <pc:spChg chg="mod replST">
          <ac:chgData name="Chloé Thorneloe-Paré" userId="7049a6e0-7eca-4a74-be42-3f734a80303b" providerId="ADAL" clId="{D09AA9D6-E618-48A7-812B-AD3A31509C54}" dt="2023-02-01T20:25:39.414" v="51"/>
          <ac:spMkLst>
            <pc:docMk/>
            <pc:sldMk cId="86088742" sldId="547"/>
            <ac:spMk id="2" creationId="{FB865ED0-230B-47FA-89EA-4139D2F18ADF}"/>
          </ac:spMkLst>
        </pc:spChg>
        <pc:spChg chg="mod replST">
          <ac:chgData name="Chloé Thorneloe-Paré" userId="7049a6e0-7eca-4a74-be42-3f734a80303b" providerId="ADAL" clId="{D09AA9D6-E618-48A7-812B-AD3A31509C54}" dt="2023-02-01T20:25:39.416" v="52"/>
          <ac:spMkLst>
            <pc:docMk/>
            <pc:sldMk cId="86088742" sldId="547"/>
            <ac:spMk id="3" creationId="{29CBEF96-CEF3-4F44-9DE0-B72E26758A9E}"/>
          </ac:spMkLst>
        </pc:spChg>
      </pc:sldChg>
      <pc:sldChg chg="modSp mod">
        <pc:chgData name="Chloé Thorneloe-Paré" userId="7049a6e0-7eca-4a74-be42-3f734a80303b" providerId="ADAL" clId="{D09AA9D6-E618-48A7-812B-AD3A31509C54}" dt="2023-02-01T20:25:39.440" v="59"/>
        <pc:sldMkLst>
          <pc:docMk/>
          <pc:sldMk cId="3226922688" sldId="548"/>
        </pc:sldMkLst>
        <pc:spChg chg="mod replST">
          <ac:chgData name="Chloé Thorneloe-Paré" userId="7049a6e0-7eca-4a74-be42-3f734a80303b" providerId="ADAL" clId="{D09AA9D6-E618-48A7-812B-AD3A31509C54}" dt="2023-02-01T20:25:39.437" v="58"/>
          <ac:spMkLst>
            <pc:docMk/>
            <pc:sldMk cId="3226922688" sldId="548"/>
            <ac:spMk id="2" creationId="{7C2FE6A1-2FA4-4066-BE65-31C9D0B273E1}"/>
          </ac:spMkLst>
        </pc:spChg>
        <pc:spChg chg="mod replST">
          <ac:chgData name="Chloé Thorneloe-Paré" userId="7049a6e0-7eca-4a74-be42-3f734a80303b" providerId="ADAL" clId="{D09AA9D6-E618-48A7-812B-AD3A31509C54}" dt="2023-02-01T20:25:39.440" v="59"/>
          <ac:spMkLst>
            <pc:docMk/>
            <pc:sldMk cId="3226922688" sldId="548"/>
            <ac:spMk id="3" creationId="{F6D7C1BA-9031-4667-8063-15D2E8886A1C}"/>
          </ac:spMkLst>
        </pc:spChg>
      </pc:sldChg>
      <pc:sldChg chg="modSp mod">
        <pc:chgData name="Chloé Thorneloe-Paré" userId="7049a6e0-7eca-4a74-be42-3f734a80303b" providerId="ADAL" clId="{D09AA9D6-E618-48A7-812B-AD3A31509C54}" dt="2023-02-01T20:27:31.354" v="86" actId="947"/>
        <pc:sldMkLst>
          <pc:docMk/>
          <pc:sldMk cId="4025354024" sldId="549"/>
        </pc:sldMkLst>
        <pc:spChg chg="mod replST">
          <ac:chgData name="Chloé Thorneloe-Paré" userId="7049a6e0-7eca-4a74-be42-3f734a80303b" providerId="ADAL" clId="{D09AA9D6-E618-48A7-812B-AD3A31509C54}" dt="2023-02-01T20:25:39.465" v="66"/>
          <ac:spMkLst>
            <pc:docMk/>
            <pc:sldMk cId="4025354024" sldId="549"/>
            <ac:spMk id="2" creationId="{7C2FE6A1-2FA4-4066-BE65-31C9D0B273E1}"/>
          </ac:spMkLst>
        </pc:spChg>
        <pc:spChg chg="mod replST">
          <ac:chgData name="Chloé Thorneloe-Paré" userId="7049a6e0-7eca-4a74-be42-3f734a80303b" providerId="ADAL" clId="{D09AA9D6-E618-48A7-812B-AD3A31509C54}" dt="2023-02-01T20:27:31.354" v="86" actId="947"/>
          <ac:spMkLst>
            <pc:docMk/>
            <pc:sldMk cId="4025354024" sldId="549"/>
            <ac:spMk id="3" creationId="{F6D7C1BA-9031-4667-8063-15D2E8886A1C}"/>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CB6AD8-0501-41C9-8AD3-F1B1EC2510DB}" type="doc">
      <dgm:prSet loTypeId="urn:microsoft.com/office/officeart/2018/2/layout/IconVerticalSolidList" loCatId="icon" qsTypeId="urn:microsoft.com/office/officeart/2005/8/quickstyle/simple1" qsCatId="simple" csTypeId="urn:microsoft.com/office/officeart/2005/8/colors/accent1_2" csCatId="accent1" phldr="1"/>
      <dgm:spPr/>
      <dgm:t>
        <a:bodyPr rtlCol="0"/>
        <a:lstStyle/>
        <a:p>
          <a:pPr rtl="0"/>
          <a:endParaRPr lang="en-US"/>
        </a:p>
      </dgm:t>
    </dgm:pt>
    <dgm:pt modelId="{BC9E214B-E8AF-4AA3-B653-C48A741ED7D1}">
      <dgm:prSet phldrT="[Text]"/>
      <dgm:spPr/>
      <dgm:t>
        <a:bodyPr rtlCol="0"/>
        <a:lstStyle/>
        <a:p>
          <a:pPr>
            <a:lnSpc>
              <a:spcPct val="100000"/>
            </a:lnSpc>
          </a:pPr>
          <a:r>
            <a:rPr lang="fr-CA" noProof="0" dirty="0"/>
            <a:t>Si la Première Nation manifeste son intérêt, les critères d’admissibilité préétablis seraient évalués en vue d’approuver le financement dans le cadre de l’approche de financement.</a:t>
          </a:r>
        </a:p>
      </dgm:t>
    </dgm:pt>
    <dgm:pt modelId="{6835DC32-D7FF-4F2E-8692-32A35FC97A0E}" type="parTrans" cxnId="{A175E0F3-D905-4C8F-9C73-67EB589ADF03}">
      <dgm:prSet/>
      <dgm:spPr/>
      <dgm:t>
        <a:bodyPr rtlCol="0"/>
        <a:lstStyle/>
        <a:p>
          <a:pPr rtl="0"/>
          <a:endParaRPr lang="en-US"/>
        </a:p>
      </dgm:t>
    </dgm:pt>
    <dgm:pt modelId="{B1CDB774-4C84-4C98-B16F-F014AAB4A42F}" type="sibTrans" cxnId="{A175E0F3-D905-4C8F-9C73-67EB589ADF03}">
      <dgm:prSet/>
      <dgm:spPr/>
      <dgm:t>
        <a:bodyPr rtlCol="0"/>
        <a:lstStyle/>
        <a:p>
          <a:pPr rtl="0"/>
          <a:endParaRPr lang="en-US"/>
        </a:p>
      </dgm:t>
    </dgm:pt>
    <dgm:pt modelId="{AD6D9BAC-B36E-409C-B1EF-3EAC2B5F37D9}">
      <dgm:prSet phldrT="[Text]"/>
      <dgm:spPr/>
      <dgm:t>
        <a:bodyPr rtlCol="0"/>
        <a:lstStyle/>
        <a:p>
          <a:pPr>
            <a:lnSpc>
              <a:spcPct val="100000"/>
            </a:lnSpc>
          </a:pPr>
          <a:r>
            <a:rPr lang="fr-CA" noProof="0" dirty="0"/>
            <a:t>Une fois approuvé, le financement de l’infrastructure est octroyé par l’entremise de l’approche de financement, qui prévoit la souplesse de dépenser, d’économiser et d’emprunter (investissement/financement du cycle de vie).</a:t>
          </a:r>
        </a:p>
      </dgm:t>
    </dgm:pt>
    <dgm:pt modelId="{BF8398A3-78DB-4963-9453-8D9BD30FA484}" type="parTrans" cxnId="{005EC65E-4018-41AA-8F8E-306ED6E50E08}">
      <dgm:prSet/>
      <dgm:spPr/>
      <dgm:t>
        <a:bodyPr rtlCol="0"/>
        <a:lstStyle/>
        <a:p>
          <a:pPr rtl="0"/>
          <a:endParaRPr lang="en-US"/>
        </a:p>
      </dgm:t>
    </dgm:pt>
    <dgm:pt modelId="{D028DC75-E14C-4901-BF0E-08C0543113CB}" type="sibTrans" cxnId="{005EC65E-4018-41AA-8F8E-306ED6E50E08}">
      <dgm:prSet/>
      <dgm:spPr/>
      <dgm:t>
        <a:bodyPr rtlCol="0"/>
        <a:lstStyle/>
        <a:p>
          <a:pPr rtl="0"/>
          <a:endParaRPr lang="en-US"/>
        </a:p>
      </dgm:t>
    </dgm:pt>
    <dgm:pt modelId="{9CE8879B-B0A7-4D49-87C9-22EB5276E410}">
      <dgm:prSet phldrT="[Text]"/>
      <dgm:spPr/>
      <dgm:t>
        <a:bodyPr rtlCol="0"/>
        <a:lstStyle/>
        <a:p>
          <a:pPr>
            <a:lnSpc>
              <a:spcPct val="100000"/>
            </a:lnSpc>
          </a:pPr>
          <a:r>
            <a:rPr lang="fr-CA" noProof="0" dirty="0"/>
            <a:t>Les inspections du SRECB offrent des rapports </a:t>
          </a:r>
          <a:r>
            <a:rPr lang="fr-CA" noProof="0" dirty="0" err="1"/>
            <a:t>triannuels</a:t>
          </a:r>
          <a:r>
            <a:rPr lang="fr-CA" noProof="0" dirty="0"/>
            <a:t> aux Premières Nations sur l’état et les besoins de la communauté en matière d’infrastructures, et fournissent à SAC les renseignements nécessaires pour rendre compte des résultats du programme, qui sont importés dans le SIGI.</a:t>
          </a:r>
        </a:p>
      </dgm:t>
    </dgm:pt>
    <dgm:pt modelId="{BEBAFBB2-8C68-4B72-AC46-8DD3021F67C8}" type="parTrans" cxnId="{9D8E71E7-BC06-43C7-A2D0-70FD2CCB7CB3}">
      <dgm:prSet/>
      <dgm:spPr/>
      <dgm:t>
        <a:bodyPr rtlCol="0"/>
        <a:lstStyle/>
        <a:p>
          <a:pPr rtl="0"/>
          <a:endParaRPr lang="en-US"/>
        </a:p>
      </dgm:t>
    </dgm:pt>
    <dgm:pt modelId="{989A792C-EF47-4B76-9F2F-D6AA18EA146A}" type="sibTrans" cxnId="{9D8E71E7-BC06-43C7-A2D0-70FD2CCB7CB3}">
      <dgm:prSet/>
      <dgm:spPr/>
      <dgm:t>
        <a:bodyPr rtlCol="0"/>
        <a:lstStyle/>
        <a:p>
          <a:pPr rtl="0"/>
          <a:endParaRPr lang="en-US"/>
        </a:p>
      </dgm:t>
    </dgm:pt>
    <dgm:pt modelId="{5055574E-A7CE-4399-B3DA-A58FBF251F0B}">
      <dgm:prSet phldrT="[Text]"/>
      <dgm:spPr/>
      <dgm:t>
        <a:bodyPr rtlCol="0"/>
        <a:lstStyle/>
        <a:p>
          <a:pPr>
            <a:lnSpc>
              <a:spcPct val="100000"/>
            </a:lnSpc>
          </a:pPr>
          <a:r>
            <a:rPr lang="fr-CA" noProof="0" dirty="0"/>
            <a:t>Dans la mesure du possible, les exigences en matière de rapports portent sur les renseignements auxquels le Ministère a déjà accès. Il faut déterminer si des ICD existants sont nécessaires.</a:t>
          </a:r>
        </a:p>
      </dgm:t>
    </dgm:pt>
    <dgm:pt modelId="{0E27EFFC-3002-4133-95D1-3EC57F917870}" type="parTrans" cxnId="{16B2AB75-A365-44D0-894B-24E25C92513F}">
      <dgm:prSet/>
      <dgm:spPr/>
      <dgm:t>
        <a:bodyPr rtlCol="0"/>
        <a:lstStyle/>
        <a:p>
          <a:pPr rtl="0"/>
          <a:endParaRPr lang="en-US"/>
        </a:p>
      </dgm:t>
    </dgm:pt>
    <dgm:pt modelId="{89522544-B0A3-4D22-AFAC-D1202B6A1B35}" type="sibTrans" cxnId="{16B2AB75-A365-44D0-894B-24E25C92513F}">
      <dgm:prSet/>
      <dgm:spPr/>
      <dgm:t>
        <a:bodyPr rtlCol="0"/>
        <a:lstStyle/>
        <a:p>
          <a:pPr rtl="0"/>
          <a:endParaRPr lang="en-US"/>
        </a:p>
      </dgm:t>
    </dgm:pt>
    <dgm:pt modelId="{F63ECEC9-5E5A-4415-9EFF-907E83A67445}" type="pres">
      <dgm:prSet presAssocID="{EECB6AD8-0501-41C9-8AD3-F1B1EC2510DB}" presName="root" presStyleCnt="0">
        <dgm:presLayoutVars>
          <dgm:dir/>
          <dgm:resizeHandles val="exact"/>
        </dgm:presLayoutVars>
      </dgm:prSet>
      <dgm:spPr/>
    </dgm:pt>
    <dgm:pt modelId="{377142F9-C0A9-44F5-8CC3-A38961A115FC}" type="pres">
      <dgm:prSet presAssocID="{BC9E214B-E8AF-4AA3-B653-C48A741ED7D1}" presName="compNode" presStyleCnt="0"/>
      <dgm:spPr/>
    </dgm:pt>
    <dgm:pt modelId="{D832B35B-21CD-4AEE-B593-408A6E691926}" type="pres">
      <dgm:prSet presAssocID="{BC9E214B-E8AF-4AA3-B653-C48A741ED7D1}" presName="bgRect" presStyleLbl="bgShp" presStyleIdx="0" presStyleCnt="4"/>
      <dgm:spPr/>
    </dgm:pt>
    <dgm:pt modelId="{84FB4A30-C8CA-45D3-8ACF-A4B42DFABE06}" type="pres">
      <dgm:prSet presAssocID="{BC9E214B-E8AF-4AA3-B653-C48A741ED7D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ity"/>
        </a:ext>
      </dgm:extLst>
    </dgm:pt>
    <dgm:pt modelId="{760BE3A4-BC8A-4E0F-8556-EEA0F9EBDBD9}" type="pres">
      <dgm:prSet presAssocID="{BC9E214B-E8AF-4AA3-B653-C48A741ED7D1}" presName="spaceRect" presStyleCnt="0"/>
      <dgm:spPr/>
    </dgm:pt>
    <dgm:pt modelId="{B58380A0-C227-40DD-B15C-A21A408AB6A0}" type="pres">
      <dgm:prSet presAssocID="{BC9E214B-E8AF-4AA3-B653-C48A741ED7D1}" presName="parTx" presStyleLbl="revTx" presStyleIdx="0" presStyleCnt="4">
        <dgm:presLayoutVars>
          <dgm:chMax val="0"/>
          <dgm:chPref val="0"/>
        </dgm:presLayoutVars>
      </dgm:prSet>
      <dgm:spPr/>
    </dgm:pt>
    <dgm:pt modelId="{66B590D3-39DA-4D01-B4AF-3F8B73B7D4C8}" type="pres">
      <dgm:prSet presAssocID="{B1CDB774-4C84-4C98-B16F-F014AAB4A42F}" presName="sibTrans" presStyleCnt="0"/>
      <dgm:spPr/>
    </dgm:pt>
    <dgm:pt modelId="{28F0A5A7-B52A-484A-A767-3AAFBC5D840D}" type="pres">
      <dgm:prSet presAssocID="{AD6D9BAC-B36E-409C-B1EF-3EAC2B5F37D9}" presName="compNode" presStyleCnt="0"/>
      <dgm:spPr/>
    </dgm:pt>
    <dgm:pt modelId="{FF1DEE70-DCB2-4097-A9B2-5293A838F15F}" type="pres">
      <dgm:prSet presAssocID="{AD6D9BAC-B36E-409C-B1EF-3EAC2B5F37D9}" presName="bgRect" presStyleLbl="bgShp" presStyleIdx="1" presStyleCnt="4"/>
      <dgm:spPr/>
    </dgm:pt>
    <dgm:pt modelId="{77315361-DBEC-4713-9E31-66A8B576B280}" type="pres">
      <dgm:prSet presAssocID="{AD6D9BAC-B36E-409C-B1EF-3EAC2B5F37D9}"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Piggy Bank"/>
        </a:ext>
      </dgm:extLst>
    </dgm:pt>
    <dgm:pt modelId="{98129606-4C84-45AF-916B-3F4E90B2CBBA}" type="pres">
      <dgm:prSet presAssocID="{AD6D9BAC-B36E-409C-B1EF-3EAC2B5F37D9}" presName="spaceRect" presStyleCnt="0"/>
      <dgm:spPr/>
    </dgm:pt>
    <dgm:pt modelId="{2427737B-E828-4E0C-8B10-29B9B26CE77D}" type="pres">
      <dgm:prSet presAssocID="{AD6D9BAC-B36E-409C-B1EF-3EAC2B5F37D9}" presName="parTx" presStyleLbl="revTx" presStyleIdx="1" presStyleCnt="4">
        <dgm:presLayoutVars>
          <dgm:chMax val="0"/>
          <dgm:chPref val="0"/>
        </dgm:presLayoutVars>
      </dgm:prSet>
      <dgm:spPr/>
    </dgm:pt>
    <dgm:pt modelId="{DBCC2CA6-0A92-430E-893D-E0806190DA6C}" type="pres">
      <dgm:prSet presAssocID="{D028DC75-E14C-4901-BF0E-08C0543113CB}" presName="sibTrans" presStyleCnt="0"/>
      <dgm:spPr/>
    </dgm:pt>
    <dgm:pt modelId="{370C3309-0C38-45B7-978A-769477F60DD7}" type="pres">
      <dgm:prSet presAssocID="{5055574E-A7CE-4399-B3DA-A58FBF251F0B}" presName="compNode" presStyleCnt="0"/>
      <dgm:spPr/>
    </dgm:pt>
    <dgm:pt modelId="{3F8445FD-8786-4491-8732-E652052E8969}" type="pres">
      <dgm:prSet presAssocID="{5055574E-A7CE-4399-B3DA-A58FBF251F0B}" presName="bgRect" presStyleLbl="bgShp" presStyleIdx="2" presStyleCnt="4"/>
      <dgm:spPr/>
    </dgm:pt>
    <dgm:pt modelId="{91773F24-171A-43B3-ABFF-B5EAB06FD865}" type="pres">
      <dgm:prSet presAssocID="{5055574E-A7CE-4399-B3DA-A58FBF251F0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agnifying glass"/>
        </a:ext>
      </dgm:extLst>
    </dgm:pt>
    <dgm:pt modelId="{EF265C28-66A1-4179-9240-573DDC7B5BBD}" type="pres">
      <dgm:prSet presAssocID="{5055574E-A7CE-4399-B3DA-A58FBF251F0B}" presName="spaceRect" presStyleCnt="0"/>
      <dgm:spPr/>
    </dgm:pt>
    <dgm:pt modelId="{086C5071-9259-47E2-90C7-156DC52D0053}" type="pres">
      <dgm:prSet presAssocID="{5055574E-A7CE-4399-B3DA-A58FBF251F0B}" presName="parTx" presStyleLbl="revTx" presStyleIdx="2" presStyleCnt="4">
        <dgm:presLayoutVars>
          <dgm:chMax val="0"/>
          <dgm:chPref val="0"/>
        </dgm:presLayoutVars>
      </dgm:prSet>
      <dgm:spPr/>
    </dgm:pt>
    <dgm:pt modelId="{26ECC376-E64F-4BBD-AFE5-69F8C1AC9298}" type="pres">
      <dgm:prSet presAssocID="{89522544-B0A3-4D22-AFAC-D1202B6A1B35}" presName="sibTrans" presStyleCnt="0"/>
      <dgm:spPr/>
    </dgm:pt>
    <dgm:pt modelId="{89ACD722-25E1-4B5D-9D43-0E0E50078F19}" type="pres">
      <dgm:prSet presAssocID="{9CE8879B-B0A7-4D49-87C9-22EB5276E410}" presName="compNode" presStyleCnt="0"/>
      <dgm:spPr/>
    </dgm:pt>
    <dgm:pt modelId="{DAE3E537-AB3E-473A-8C91-4DCECD81E29B}" type="pres">
      <dgm:prSet presAssocID="{9CE8879B-B0A7-4D49-87C9-22EB5276E410}" presName="bgRect" presStyleLbl="bgShp" presStyleIdx="3" presStyleCnt="4"/>
      <dgm:spPr/>
    </dgm:pt>
    <dgm:pt modelId="{526B6C96-45E2-4D36-A9AB-CA608EF61B33}" type="pres">
      <dgm:prSet presAssocID="{9CE8879B-B0A7-4D49-87C9-22EB5276E41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Warning"/>
        </a:ext>
      </dgm:extLst>
    </dgm:pt>
    <dgm:pt modelId="{23EC4C08-7866-4069-8499-759261951F7B}" type="pres">
      <dgm:prSet presAssocID="{9CE8879B-B0A7-4D49-87C9-22EB5276E410}" presName="spaceRect" presStyleCnt="0"/>
      <dgm:spPr/>
    </dgm:pt>
    <dgm:pt modelId="{6558C52B-D274-4669-BED5-03765DCCDCB1}" type="pres">
      <dgm:prSet presAssocID="{9CE8879B-B0A7-4D49-87C9-22EB5276E410}" presName="parTx" presStyleLbl="revTx" presStyleIdx="3" presStyleCnt="4">
        <dgm:presLayoutVars>
          <dgm:chMax val="0"/>
          <dgm:chPref val="0"/>
        </dgm:presLayoutVars>
      </dgm:prSet>
      <dgm:spPr/>
    </dgm:pt>
  </dgm:ptLst>
  <dgm:cxnLst>
    <dgm:cxn modelId="{F21AAC1C-5F31-4230-BA50-32D29C959D9C}" type="presOf" srcId="{9CE8879B-B0A7-4D49-87C9-22EB5276E410}" destId="{6558C52B-D274-4669-BED5-03765DCCDCB1}" srcOrd="0" destOrd="0" presId="urn:microsoft.com/office/officeart/2018/2/layout/IconVerticalSolidList"/>
    <dgm:cxn modelId="{38C33D5D-0334-43DB-9B17-B34DFBC70C1F}" type="presOf" srcId="{AD6D9BAC-B36E-409C-B1EF-3EAC2B5F37D9}" destId="{2427737B-E828-4E0C-8B10-29B9B26CE77D}" srcOrd="0" destOrd="0" presId="urn:microsoft.com/office/officeart/2018/2/layout/IconVerticalSolidList"/>
    <dgm:cxn modelId="{005EC65E-4018-41AA-8F8E-306ED6E50E08}" srcId="{EECB6AD8-0501-41C9-8AD3-F1B1EC2510DB}" destId="{AD6D9BAC-B36E-409C-B1EF-3EAC2B5F37D9}" srcOrd="1" destOrd="0" parTransId="{BF8398A3-78DB-4963-9453-8D9BD30FA484}" sibTransId="{D028DC75-E14C-4901-BF0E-08C0543113CB}"/>
    <dgm:cxn modelId="{E0E4F34A-A72C-4475-9C9B-4992633C1F53}" type="presOf" srcId="{BC9E214B-E8AF-4AA3-B653-C48A741ED7D1}" destId="{B58380A0-C227-40DD-B15C-A21A408AB6A0}" srcOrd="0" destOrd="0" presId="urn:microsoft.com/office/officeart/2018/2/layout/IconVerticalSolidList"/>
    <dgm:cxn modelId="{16B2AB75-A365-44D0-894B-24E25C92513F}" srcId="{EECB6AD8-0501-41C9-8AD3-F1B1EC2510DB}" destId="{5055574E-A7CE-4399-B3DA-A58FBF251F0B}" srcOrd="2" destOrd="0" parTransId="{0E27EFFC-3002-4133-95D1-3EC57F917870}" sibTransId="{89522544-B0A3-4D22-AFAC-D1202B6A1B35}"/>
    <dgm:cxn modelId="{D206F081-2095-4253-8A5B-71F7259E0C79}" type="presOf" srcId="{EECB6AD8-0501-41C9-8AD3-F1B1EC2510DB}" destId="{F63ECEC9-5E5A-4415-9EFF-907E83A67445}" srcOrd="0" destOrd="0" presId="urn:microsoft.com/office/officeart/2018/2/layout/IconVerticalSolidList"/>
    <dgm:cxn modelId="{A9420C9C-3EAC-440A-BAA9-C9B8A9C8D45C}" type="presOf" srcId="{5055574E-A7CE-4399-B3DA-A58FBF251F0B}" destId="{086C5071-9259-47E2-90C7-156DC52D0053}" srcOrd="0" destOrd="0" presId="urn:microsoft.com/office/officeart/2018/2/layout/IconVerticalSolidList"/>
    <dgm:cxn modelId="{9D8E71E7-BC06-43C7-A2D0-70FD2CCB7CB3}" srcId="{EECB6AD8-0501-41C9-8AD3-F1B1EC2510DB}" destId="{9CE8879B-B0A7-4D49-87C9-22EB5276E410}" srcOrd="3" destOrd="0" parTransId="{BEBAFBB2-8C68-4B72-AC46-8DD3021F67C8}" sibTransId="{989A792C-EF47-4B76-9F2F-D6AA18EA146A}"/>
    <dgm:cxn modelId="{A175E0F3-D905-4C8F-9C73-67EB589ADF03}" srcId="{EECB6AD8-0501-41C9-8AD3-F1B1EC2510DB}" destId="{BC9E214B-E8AF-4AA3-B653-C48A741ED7D1}" srcOrd="0" destOrd="0" parTransId="{6835DC32-D7FF-4F2E-8692-32A35FC97A0E}" sibTransId="{B1CDB774-4C84-4C98-B16F-F014AAB4A42F}"/>
    <dgm:cxn modelId="{11AF1600-6B3B-4359-B992-958260431159}" type="presParOf" srcId="{F63ECEC9-5E5A-4415-9EFF-907E83A67445}" destId="{377142F9-C0A9-44F5-8CC3-A38961A115FC}" srcOrd="0" destOrd="0" presId="urn:microsoft.com/office/officeart/2018/2/layout/IconVerticalSolidList"/>
    <dgm:cxn modelId="{BF8C4827-E819-4EEC-B48E-E021EE48ED1E}" type="presParOf" srcId="{377142F9-C0A9-44F5-8CC3-A38961A115FC}" destId="{D832B35B-21CD-4AEE-B593-408A6E691926}" srcOrd="0" destOrd="0" presId="urn:microsoft.com/office/officeart/2018/2/layout/IconVerticalSolidList"/>
    <dgm:cxn modelId="{65B3C77D-DD0C-4ED4-98AD-F28F46A4A153}" type="presParOf" srcId="{377142F9-C0A9-44F5-8CC3-A38961A115FC}" destId="{84FB4A30-C8CA-45D3-8ACF-A4B42DFABE06}" srcOrd="1" destOrd="0" presId="urn:microsoft.com/office/officeart/2018/2/layout/IconVerticalSolidList"/>
    <dgm:cxn modelId="{17DB0989-3241-4241-B5C3-C63E4EDDD9AF}" type="presParOf" srcId="{377142F9-C0A9-44F5-8CC3-A38961A115FC}" destId="{760BE3A4-BC8A-4E0F-8556-EEA0F9EBDBD9}" srcOrd="2" destOrd="0" presId="urn:microsoft.com/office/officeart/2018/2/layout/IconVerticalSolidList"/>
    <dgm:cxn modelId="{A367C35D-3F11-4551-B983-6D6342DEFEF0}" type="presParOf" srcId="{377142F9-C0A9-44F5-8CC3-A38961A115FC}" destId="{B58380A0-C227-40DD-B15C-A21A408AB6A0}" srcOrd="3" destOrd="0" presId="urn:microsoft.com/office/officeart/2018/2/layout/IconVerticalSolidList"/>
    <dgm:cxn modelId="{639FBD56-3F6E-4FB9-8954-DDEB405B6B88}" type="presParOf" srcId="{F63ECEC9-5E5A-4415-9EFF-907E83A67445}" destId="{66B590D3-39DA-4D01-B4AF-3F8B73B7D4C8}" srcOrd="1" destOrd="0" presId="urn:microsoft.com/office/officeart/2018/2/layout/IconVerticalSolidList"/>
    <dgm:cxn modelId="{C1B751C3-7228-40D0-9198-378DBA879832}" type="presParOf" srcId="{F63ECEC9-5E5A-4415-9EFF-907E83A67445}" destId="{28F0A5A7-B52A-484A-A767-3AAFBC5D840D}" srcOrd="2" destOrd="0" presId="urn:microsoft.com/office/officeart/2018/2/layout/IconVerticalSolidList"/>
    <dgm:cxn modelId="{E31EF24E-E42C-468E-B69B-B169A41C5320}" type="presParOf" srcId="{28F0A5A7-B52A-484A-A767-3AAFBC5D840D}" destId="{FF1DEE70-DCB2-4097-A9B2-5293A838F15F}" srcOrd="0" destOrd="0" presId="urn:microsoft.com/office/officeart/2018/2/layout/IconVerticalSolidList"/>
    <dgm:cxn modelId="{2A619F97-B5FE-4E31-89EB-6159CAD68D1A}" type="presParOf" srcId="{28F0A5A7-B52A-484A-A767-3AAFBC5D840D}" destId="{77315361-DBEC-4713-9E31-66A8B576B280}" srcOrd="1" destOrd="0" presId="urn:microsoft.com/office/officeart/2018/2/layout/IconVerticalSolidList"/>
    <dgm:cxn modelId="{9E00D307-88B4-4B7D-A1DA-E938BC92E1B3}" type="presParOf" srcId="{28F0A5A7-B52A-484A-A767-3AAFBC5D840D}" destId="{98129606-4C84-45AF-916B-3F4E90B2CBBA}" srcOrd="2" destOrd="0" presId="urn:microsoft.com/office/officeart/2018/2/layout/IconVerticalSolidList"/>
    <dgm:cxn modelId="{7515B2B1-70FA-43BF-BD27-D02C8E89C153}" type="presParOf" srcId="{28F0A5A7-B52A-484A-A767-3AAFBC5D840D}" destId="{2427737B-E828-4E0C-8B10-29B9B26CE77D}" srcOrd="3" destOrd="0" presId="urn:microsoft.com/office/officeart/2018/2/layout/IconVerticalSolidList"/>
    <dgm:cxn modelId="{5996F65F-BEA4-4908-825A-2F466B181EB7}" type="presParOf" srcId="{F63ECEC9-5E5A-4415-9EFF-907E83A67445}" destId="{DBCC2CA6-0A92-430E-893D-E0806190DA6C}" srcOrd="3" destOrd="0" presId="urn:microsoft.com/office/officeart/2018/2/layout/IconVerticalSolidList"/>
    <dgm:cxn modelId="{0797F812-FA6C-4168-8BD6-6693413CEE20}" type="presParOf" srcId="{F63ECEC9-5E5A-4415-9EFF-907E83A67445}" destId="{370C3309-0C38-45B7-978A-769477F60DD7}" srcOrd="4" destOrd="0" presId="urn:microsoft.com/office/officeart/2018/2/layout/IconVerticalSolidList"/>
    <dgm:cxn modelId="{25CC9305-1741-443E-B3DE-B1D39DC4E88C}" type="presParOf" srcId="{370C3309-0C38-45B7-978A-769477F60DD7}" destId="{3F8445FD-8786-4491-8732-E652052E8969}" srcOrd="0" destOrd="0" presId="urn:microsoft.com/office/officeart/2018/2/layout/IconVerticalSolidList"/>
    <dgm:cxn modelId="{4189A46E-3070-4CD1-97A3-43F9A3851C8C}" type="presParOf" srcId="{370C3309-0C38-45B7-978A-769477F60DD7}" destId="{91773F24-171A-43B3-ABFF-B5EAB06FD865}" srcOrd="1" destOrd="0" presId="urn:microsoft.com/office/officeart/2018/2/layout/IconVerticalSolidList"/>
    <dgm:cxn modelId="{4E87CA4F-DD52-48DC-8D37-739EF151F27A}" type="presParOf" srcId="{370C3309-0C38-45B7-978A-769477F60DD7}" destId="{EF265C28-66A1-4179-9240-573DDC7B5BBD}" srcOrd="2" destOrd="0" presId="urn:microsoft.com/office/officeart/2018/2/layout/IconVerticalSolidList"/>
    <dgm:cxn modelId="{22473285-A0DD-4DFF-9B18-622F418C6F19}" type="presParOf" srcId="{370C3309-0C38-45B7-978A-769477F60DD7}" destId="{086C5071-9259-47E2-90C7-156DC52D0053}" srcOrd="3" destOrd="0" presId="urn:microsoft.com/office/officeart/2018/2/layout/IconVerticalSolidList"/>
    <dgm:cxn modelId="{EC9BD093-4E0F-4DB8-A3D4-B53770E14B38}" type="presParOf" srcId="{F63ECEC9-5E5A-4415-9EFF-907E83A67445}" destId="{26ECC376-E64F-4BBD-AFE5-69F8C1AC9298}" srcOrd="5" destOrd="0" presId="urn:microsoft.com/office/officeart/2018/2/layout/IconVerticalSolidList"/>
    <dgm:cxn modelId="{9ACBB80A-B4A8-44FE-B50D-5792844C5614}" type="presParOf" srcId="{F63ECEC9-5E5A-4415-9EFF-907E83A67445}" destId="{89ACD722-25E1-4B5D-9D43-0E0E50078F19}" srcOrd="6" destOrd="0" presId="urn:microsoft.com/office/officeart/2018/2/layout/IconVerticalSolidList"/>
    <dgm:cxn modelId="{AA10D28F-24AC-4C92-AB0B-F35E2CB1B67D}" type="presParOf" srcId="{89ACD722-25E1-4B5D-9D43-0E0E50078F19}" destId="{DAE3E537-AB3E-473A-8C91-4DCECD81E29B}" srcOrd="0" destOrd="0" presId="urn:microsoft.com/office/officeart/2018/2/layout/IconVerticalSolidList"/>
    <dgm:cxn modelId="{94124286-DE2A-44F1-BFC2-6AC97439E38F}" type="presParOf" srcId="{89ACD722-25E1-4B5D-9D43-0E0E50078F19}" destId="{526B6C96-45E2-4D36-A9AB-CA608EF61B33}" srcOrd="1" destOrd="0" presId="urn:microsoft.com/office/officeart/2018/2/layout/IconVerticalSolidList"/>
    <dgm:cxn modelId="{47638F76-3EE7-41A9-B7A4-BF7A342D41F8}" type="presParOf" srcId="{89ACD722-25E1-4B5D-9D43-0E0E50078F19}" destId="{23EC4C08-7866-4069-8499-759261951F7B}" srcOrd="2" destOrd="0" presId="urn:microsoft.com/office/officeart/2018/2/layout/IconVerticalSolidList"/>
    <dgm:cxn modelId="{1A164CE7-F1CE-42E3-BEB3-8E307EFEE7A0}" type="presParOf" srcId="{89ACD722-25E1-4B5D-9D43-0E0E50078F19}" destId="{6558C52B-D274-4669-BED5-03765DCCDCB1}"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32B35B-21CD-4AEE-B593-408A6E691926}">
      <dsp:nvSpPr>
        <dsp:cNvPr id="0" name=""/>
        <dsp:cNvSpPr/>
      </dsp:nvSpPr>
      <dsp:spPr>
        <a:xfrm>
          <a:off x="0" y="2139"/>
          <a:ext cx="10428302" cy="108438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FB4A30-C8CA-45D3-8ACF-A4B42DFABE06}">
      <dsp:nvSpPr>
        <dsp:cNvPr id="0" name=""/>
        <dsp:cNvSpPr/>
      </dsp:nvSpPr>
      <dsp:spPr>
        <a:xfrm>
          <a:off x="328025" y="246125"/>
          <a:ext cx="596410" cy="59641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8380A0-C227-40DD-B15C-A21A408AB6A0}">
      <dsp:nvSpPr>
        <dsp:cNvPr id="0" name=""/>
        <dsp:cNvSpPr/>
      </dsp:nvSpPr>
      <dsp:spPr>
        <a:xfrm>
          <a:off x="1252462" y="2139"/>
          <a:ext cx="9175839" cy="10843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764" tIns="114764" rIns="114764" bIns="114764" numCol="1" spcCol="1270" rtlCol="0" anchor="ctr" anchorCtr="0">
          <a:noAutofit/>
        </a:bodyPr>
        <a:lstStyle/>
        <a:p>
          <a:pPr marL="0" lvl="0" indent="0" algn="l" defTabSz="755650">
            <a:lnSpc>
              <a:spcPct val="100000"/>
            </a:lnSpc>
            <a:spcBef>
              <a:spcPct val="0"/>
            </a:spcBef>
            <a:spcAft>
              <a:spcPct val="35000"/>
            </a:spcAft>
            <a:buNone/>
          </a:pPr>
          <a:r>
            <a:rPr lang="fr-CA" sz="1700" kern="1200" noProof="0" dirty="0"/>
            <a:t>Si la Première Nation manifeste son intérêt, les critères d’admissibilité préétablis seraient évalués en vue d’approuver le financement dans le cadre de l’approche de financement.</a:t>
          </a:r>
        </a:p>
      </dsp:txBody>
      <dsp:txXfrm>
        <a:off x="1252462" y="2139"/>
        <a:ext cx="9175839" cy="1084383"/>
      </dsp:txXfrm>
    </dsp:sp>
    <dsp:sp modelId="{FF1DEE70-DCB2-4097-A9B2-5293A838F15F}">
      <dsp:nvSpPr>
        <dsp:cNvPr id="0" name=""/>
        <dsp:cNvSpPr/>
      </dsp:nvSpPr>
      <dsp:spPr>
        <a:xfrm>
          <a:off x="0" y="1357618"/>
          <a:ext cx="10428302" cy="108438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315361-DBEC-4713-9E31-66A8B576B280}">
      <dsp:nvSpPr>
        <dsp:cNvPr id="0" name=""/>
        <dsp:cNvSpPr/>
      </dsp:nvSpPr>
      <dsp:spPr>
        <a:xfrm>
          <a:off x="328025" y="1601604"/>
          <a:ext cx="596410" cy="59641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27737B-E828-4E0C-8B10-29B9B26CE77D}">
      <dsp:nvSpPr>
        <dsp:cNvPr id="0" name=""/>
        <dsp:cNvSpPr/>
      </dsp:nvSpPr>
      <dsp:spPr>
        <a:xfrm>
          <a:off x="1252462" y="1357618"/>
          <a:ext cx="9175839" cy="10843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764" tIns="114764" rIns="114764" bIns="114764" numCol="1" spcCol="1270" rtlCol="0" anchor="ctr" anchorCtr="0">
          <a:noAutofit/>
        </a:bodyPr>
        <a:lstStyle/>
        <a:p>
          <a:pPr marL="0" lvl="0" indent="0" algn="l" defTabSz="755650">
            <a:lnSpc>
              <a:spcPct val="100000"/>
            </a:lnSpc>
            <a:spcBef>
              <a:spcPct val="0"/>
            </a:spcBef>
            <a:spcAft>
              <a:spcPct val="35000"/>
            </a:spcAft>
            <a:buNone/>
          </a:pPr>
          <a:r>
            <a:rPr lang="fr-CA" sz="1700" kern="1200" noProof="0" dirty="0"/>
            <a:t>Une fois approuvé, le financement de l’infrastructure est octroyé par l’entremise de l’approche de financement, qui prévoit la souplesse de dépenser, d’économiser et d’emprunter (investissement/financement du cycle de vie).</a:t>
          </a:r>
        </a:p>
      </dsp:txBody>
      <dsp:txXfrm>
        <a:off x="1252462" y="1357618"/>
        <a:ext cx="9175839" cy="1084383"/>
      </dsp:txXfrm>
    </dsp:sp>
    <dsp:sp modelId="{3F8445FD-8786-4491-8732-E652052E8969}">
      <dsp:nvSpPr>
        <dsp:cNvPr id="0" name=""/>
        <dsp:cNvSpPr/>
      </dsp:nvSpPr>
      <dsp:spPr>
        <a:xfrm>
          <a:off x="0" y="2713097"/>
          <a:ext cx="10428302" cy="108438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773F24-171A-43B3-ABFF-B5EAB06FD865}">
      <dsp:nvSpPr>
        <dsp:cNvPr id="0" name=""/>
        <dsp:cNvSpPr/>
      </dsp:nvSpPr>
      <dsp:spPr>
        <a:xfrm>
          <a:off x="328025" y="2957084"/>
          <a:ext cx="596410" cy="59641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6C5071-9259-47E2-90C7-156DC52D0053}">
      <dsp:nvSpPr>
        <dsp:cNvPr id="0" name=""/>
        <dsp:cNvSpPr/>
      </dsp:nvSpPr>
      <dsp:spPr>
        <a:xfrm>
          <a:off x="1252462" y="2713097"/>
          <a:ext cx="9175839" cy="10843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764" tIns="114764" rIns="114764" bIns="114764" numCol="1" spcCol="1270" rtlCol="0" anchor="ctr" anchorCtr="0">
          <a:noAutofit/>
        </a:bodyPr>
        <a:lstStyle/>
        <a:p>
          <a:pPr marL="0" lvl="0" indent="0" algn="l" defTabSz="755650">
            <a:lnSpc>
              <a:spcPct val="100000"/>
            </a:lnSpc>
            <a:spcBef>
              <a:spcPct val="0"/>
            </a:spcBef>
            <a:spcAft>
              <a:spcPct val="35000"/>
            </a:spcAft>
            <a:buNone/>
          </a:pPr>
          <a:r>
            <a:rPr lang="fr-CA" sz="1700" kern="1200" noProof="0" dirty="0"/>
            <a:t>Dans la mesure du possible, les exigences en matière de rapports portent sur les renseignements auxquels le Ministère a déjà accès. Il faut déterminer si des ICD existants sont nécessaires.</a:t>
          </a:r>
        </a:p>
      </dsp:txBody>
      <dsp:txXfrm>
        <a:off x="1252462" y="2713097"/>
        <a:ext cx="9175839" cy="1084383"/>
      </dsp:txXfrm>
    </dsp:sp>
    <dsp:sp modelId="{DAE3E537-AB3E-473A-8C91-4DCECD81E29B}">
      <dsp:nvSpPr>
        <dsp:cNvPr id="0" name=""/>
        <dsp:cNvSpPr/>
      </dsp:nvSpPr>
      <dsp:spPr>
        <a:xfrm>
          <a:off x="0" y="4068577"/>
          <a:ext cx="10428302" cy="108438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6B6C96-45E2-4D36-A9AB-CA608EF61B33}">
      <dsp:nvSpPr>
        <dsp:cNvPr id="0" name=""/>
        <dsp:cNvSpPr/>
      </dsp:nvSpPr>
      <dsp:spPr>
        <a:xfrm>
          <a:off x="328025" y="4312563"/>
          <a:ext cx="596410" cy="59641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58C52B-D274-4669-BED5-03765DCCDCB1}">
      <dsp:nvSpPr>
        <dsp:cNvPr id="0" name=""/>
        <dsp:cNvSpPr/>
      </dsp:nvSpPr>
      <dsp:spPr>
        <a:xfrm>
          <a:off x="1252462" y="4068577"/>
          <a:ext cx="9175839" cy="10843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764" tIns="114764" rIns="114764" bIns="114764" numCol="1" spcCol="1270" rtlCol="0" anchor="ctr" anchorCtr="0">
          <a:noAutofit/>
        </a:bodyPr>
        <a:lstStyle/>
        <a:p>
          <a:pPr marL="0" lvl="0" indent="0" algn="l" defTabSz="755650">
            <a:lnSpc>
              <a:spcPct val="100000"/>
            </a:lnSpc>
            <a:spcBef>
              <a:spcPct val="0"/>
            </a:spcBef>
            <a:spcAft>
              <a:spcPct val="35000"/>
            </a:spcAft>
            <a:buNone/>
          </a:pPr>
          <a:r>
            <a:rPr lang="fr-CA" sz="1700" kern="1200" noProof="0" dirty="0"/>
            <a:t>Les inspections du SRECB offrent des rapports </a:t>
          </a:r>
          <a:r>
            <a:rPr lang="fr-CA" sz="1700" kern="1200" noProof="0" dirty="0" err="1"/>
            <a:t>triannuels</a:t>
          </a:r>
          <a:r>
            <a:rPr lang="fr-CA" sz="1700" kern="1200" noProof="0" dirty="0"/>
            <a:t> aux Premières Nations sur l’état et les besoins de la communauté en matière d’infrastructures, et fournissent à SAC les renseignements nécessaires pour rendre compte des résultats du programme, qui sont importés dans le SIGI.</a:t>
          </a:r>
        </a:p>
      </dsp:txBody>
      <dsp:txXfrm>
        <a:off x="1252462" y="4068577"/>
        <a:ext cx="9175839" cy="108438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F1D05DEE-D347-48D3-9B22-049AEAD3AD52}" type="datetimeFigureOut">
              <a:rPr lang="en-US" smtClean="0"/>
              <a:t>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1E7DDB4-EC80-44CE-9B71-BC9D493F99D0}" type="slidenum">
              <a:rPr lang="en-US" smtClean="0"/>
              <a:t>‹N°›</a:t>
            </a:fld>
            <a:endParaRPr lang="en-US"/>
          </a:p>
        </p:txBody>
      </p:sp>
    </p:spTree>
    <p:extLst>
      <p:ext uri="{BB962C8B-B14F-4D97-AF65-F5344CB8AC3E}">
        <p14:creationId xmlns:p14="http://schemas.microsoft.com/office/powerpoint/2010/main" val="1477048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5"/>
          </p:nvPr>
        </p:nvSpPr>
        <p:spPr/>
        <p:txBody>
          <a:bodyPr rtlCol="0"/>
          <a:lstStyle/>
          <a:p>
            <a:pPr rtl="0"/>
            <a:fld id="{01E7DDB4-EC80-44CE-9B71-BC9D493F99D0}" type="slidenum">
              <a:rPr lang="en-US" smtClean="0"/>
              <a:t>3</a:t>
            </a:fld>
            <a:endParaRPr lang="en-US"/>
          </a:p>
        </p:txBody>
      </p:sp>
    </p:spTree>
    <p:extLst>
      <p:ext uri="{BB962C8B-B14F-4D97-AF65-F5344CB8AC3E}">
        <p14:creationId xmlns:p14="http://schemas.microsoft.com/office/powerpoint/2010/main" val="1753057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r>
              <a:rPr lang="fr-CA" noProof="0" dirty="0"/>
              <a:t>REMARQUE : Compte tenu des éléments 12 et 16, dans les prochaines diapositives, nous avons déterminé les sources d’information qui sont déjà à la disposition du Ministère et qui pourraient faciliter l’évaluation de l’admissibilité, ainsi que les renseignements qui pourraient appuyer les considérations relatives à la production de rapports afin de réduire le fardeau administratif associé aux exigences en matière de rapports.  </a:t>
            </a:r>
          </a:p>
        </p:txBody>
      </p:sp>
      <p:sp>
        <p:nvSpPr>
          <p:cNvPr id="4" name="Slide Number Placeholder 3"/>
          <p:cNvSpPr>
            <a:spLocks noGrp="1"/>
          </p:cNvSpPr>
          <p:nvPr>
            <p:ph type="sldNum" sz="quarter" idx="5"/>
          </p:nvPr>
        </p:nvSpPr>
        <p:spPr/>
        <p:txBody>
          <a:bodyPr rtlCol="0"/>
          <a:lstStyle/>
          <a:p>
            <a:pPr rtl="0"/>
            <a:fld id="{01E7DDB4-EC80-44CE-9B71-BC9D493F99D0}" type="slidenum">
              <a:rPr lang="en-US" smtClean="0"/>
              <a:t>4</a:t>
            </a:fld>
            <a:endParaRPr lang="en-US"/>
          </a:p>
        </p:txBody>
      </p:sp>
    </p:spTree>
    <p:extLst>
      <p:ext uri="{BB962C8B-B14F-4D97-AF65-F5344CB8AC3E}">
        <p14:creationId xmlns:p14="http://schemas.microsoft.com/office/powerpoint/2010/main" val="869679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5"/>
          </p:nvPr>
        </p:nvSpPr>
        <p:spPr/>
        <p:txBody>
          <a:bodyPr rtlCol="0"/>
          <a:lstStyle/>
          <a:p>
            <a:pPr rtl="0"/>
            <a:fld id="{01E7DDB4-EC80-44CE-9B71-BC9D493F99D0}" type="slidenum">
              <a:rPr lang="en-US" smtClean="0"/>
              <a:t>6</a:t>
            </a:fld>
            <a:endParaRPr lang="en-US"/>
          </a:p>
        </p:txBody>
      </p:sp>
    </p:spTree>
    <p:extLst>
      <p:ext uri="{BB962C8B-B14F-4D97-AF65-F5344CB8AC3E}">
        <p14:creationId xmlns:p14="http://schemas.microsoft.com/office/powerpoint/2010/main" val="3471811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5"/>
          </p:nvPr>
        </p:nvSpPr>
        <p:spPr/>
        <p:txBody>
          <a:bodyPr rtlCol="0"/>
          <a:lstStyle/>
          <a:p>
            <a:pPr rtl="0"/>
            <a:fld id="{01E7DDB4-EC80-44CE-9B71-BC9D493F99D0}" type="slidenum">
              <a:rPr lang="en-US" smtClean="0"/>
              <a:t>9</a:t>
            </a:fld>
            <a:endParaRPr lang="en-US"/>
          </a:p>
        </p:txBody>
      </p:sp>
    </p:spTree>
    <p:extLst>
      <p:ext uri="{BB962C8B-B14F-4D97-AF65-F5344CB8AC3E}">
        <p14:creationId xmlns:p14="http://schemas.microsoft.com/office/powerpoint/2010/main" val="3308126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rtlCol="0" anchor="b">
            <a:normAutofit/>
          </a:bodyPr>
          <a:lstStyle>
            <a:lvl1pPr algn="l">
              <a:lnSpc>
                <a:spcPct val="85000"/>
              </a:lnSpc>
              <a:defRPr sz="8000" spc="-50" baseline="0">
                <a:solidFill>
                  <a:schemeClr val="tx1">
                    <a:lumMod val="85000"/>
                    <a:lumOff val="15000"/>
                  </a:schemeClr>
                </a:solidFill>
              </a:defRPr>
            </a:lvl1pPr>
          </a:lstStyle>
          <a:p>
            <a:pPr rtl="0"/>
            <a:r>
              <a:rPr lang="fr-fr"/>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rtlCol="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fr-fr"/>
              <a:t>Click to edit Master subtitle style</a:t>
            </a:r>
            <a:endParaRPr lang="en-US" dirty="0"/>
          </a:p>
        </p:txBody>
      </p:sp>
      <p:sp>
        <p:nvSpPr>
          <p:cNvPr id="4" name="Date Placeholder 3"/>
          <p:cNvSpPr>
            <a:spLocks noGrp="1"/>
          </p:cNvSpPr>
          <p:nvPr>
            <p:ph type="dt" sz="half" idx="10"/>
          </p:nvPr>
        </p:nvSpPr>
        <p:spPr/>
        <p:txBody>
          <a:bodyPr rtlCol="0"/>
          <a:lstStyle/>
          <a:p>
            <a:pPr rtl="0"/>
            <a:fld id="{5735FC85-7C1C-4DF1-A2BF-7BA5EA015017}" type="datetimeFigureOut">
              <a:rPr lang="en-US" smtClean="0"/>
              <a:t>2/2/2023</a:t>
            </a:fld>
            <a:endParaRPr lang="en-US"/>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5135A218-E833-48DF-BABA-46CC4937FA78}" type="slidenum">
              <a:rPr lang="en-US" smtClean="0"/>
              <a:t>‹N°›</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5601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r-fr"/>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rtlCol="0"/>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dirty="0"/>
          </a:p>
        </p:txBody>
      </p:sp>
      <p:sp>
        <p:nvSpPr>
          <p:cNvPr id="4" name="Date Placeholder 3"/>
          <p:cNvSpPr>
            <a:spLocks noGrp="1"/>
          </p:cNvSpPr>
          <p:nvPr>
            <p:ph type="dt" sz="half" idx="10"/>
          </p:nvPr>
        </p:nvSpPr>
        <p:spPr/>
        <p:txBody>
          <a:bodyPr rtlCol="0"/>
          <a:lstStyle/>
          <a:p>
            <a:pPr rtl="0"/>
            <a:fld id="{5735FC85-7C1C-4DF1-A2BF-7BA5EA015017}" type="datetimeFigureOut">
              <a:rPr lang="en-US" smtClean="0"/>
              <a:t>2/2/2023</a:t>
            </a:fld>
            <a:endParaRPr lang="en-US"/>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5135A218-E833-48DF-BABA-46CC4937FA78}" type="slidenum">
              <a:rPr lang="en-US" smtClean="0"/>
              <a:t>‹N°›</a:t>
            </a:fld>
            <a:endParaRPr lang="en-US"/>
          </a:p>
        </p:txBody>
      </p:sp>
    </p:spTree>
    <p:extLst>
      <p:ext uri="{BB962C8B-B14F-4D97-AF65-F5344CB8AC3E}">
        <p14:creationId xmlns:p14="http://schemas.microsoft.com/office/powerpoint/2010/main" val="1565783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rtlCol="0"/>
          <a:lstStyle/>
          <a:p>
            <a:pPr rtl="0"/>
            <a:r>
              <a:rPr lang="fr-fr"/>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rtlCol="0"/>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dirty="0"/>
          </a:p>
        </p:txBody>
      </p:sp>
      <p:sp>
        <p:nvSpPr>
          <p:cNvPr id="4" name="Date Placeholder 3"/>
          <p:cNvSpPr>
            <a:spLocks noGrp="1"/>
          </p:cNvSpPr>
          <p:nvPr>
            <p:ph type="dt" sz="half" idx="10"/>
          </p:nvPr>
        </p:nvSpPr>
        <p:spPr/>
        <p:txBody>
          <a:bodyPr rtlCol="0"/>
          <a:lstStyle/>
          <a:p>
            <a:pPr rtl="0"/>
            <a:fld id="{5735FC85-7C1C-4DF1-A2BF-7BA5EA015017}" type="datetimeFigureOut">
              <a:rPr lang="en-US" smtClean="0"/>
              <a:t>2/2/2023</a:t>
            </a:fld>
            <a:endParaRPr lang="en-US"/>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5135A218-E833-48DF-BABA-46CC4937FA78}" type="slidenum">
              <a:rPr lang="en-US" smtClean="0"/>
              <a:t>‹N°›</a:t>
            </a:fld>
            <a:endParaRPr lang="en-US"/>
          </a:p>
        </p:txBody>
      </p:sp>
    </p:spTree>
    <p:extLst>
      <p:ext uri="{BB962C8B-B14F-4D97-AF65-F5344CB8AC3E}">
        <p14:creationId xmlns:p14="http://schemas.microsoft.com/office/powerpoint/2010/main" val="1227037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marL="0">
              <a:defRPr/>
            </a:lvl1pPr>
          </a:lstStyle>
          <a:p>
            <a:pPr rtl="0"/>
            <a:r>
              <a:rPr lang="fr-fr"/>
              <a:t>Click to edit Master title style</a:t>
            </a:r>
            <a:endParaRPr lang="en-US" dirty="0"/>
          </a:p>
        </p:txBody>
      </p:sp>
      <p:sp>
        <p:nvSpPr>
          <p:cNvPr id="3" name="Content Placeholder 2"/>
          <p:cNvSpPr>
            <a:spLocks noGrp="1"/>
          </p:cNvSpPr>
          <p:nvPr>
            <p:ph idx="1"/>
          </p:nvPr>
        </p:nvSpPr>
        <p:spPr/>
        <p:txBody>
          <a:bodyPr rtlCol="0"/>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dirty="0"/>
          </a:p>
        </p:txBody>
      </p:sp>
      <p:sp>
        <p:nvSpPr>
          <p:cNvPr id="4" name="Date Placeholder 3"/>
          <p:cNvSpPr>
            <a:spLocks noGrp="1"/>
          </p:cNvSpPr>
          <p:nvPr>
            <p:ph type="dt" sz="half" idx="10"/>
          </p:nvPr>
        </p:nvSpPr>
        <p:spPr/>
        <p:txBody>
          <a:bodyPr rtlCol="0"/>
          <a:lstStyle/>
          <a:p>
            <a:pPr rtl="0"/>
            <a:fld id="{5735FC85-7C1C-4DF1-A2BF-7BA5EA015017}" type="datetimeFigureOut">
              <a:rPr lang="en-US" smtClean="0"/>
              <a:t>2/2/2023</a:t>
            </a:fld>
            <a:endParaRPr lang="en-US"/>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5135A218-E833-48DF-BABA-46CC4937FA78}" type="slidenum">
              <a:rPr lang="en-US" smtClean="0"/>
              <a:t>‹N°›</a:t>
            </a:fld>
            <a:endParaRPr lang="en-US"/>
          </a:p>
        </p:txBody>
      </p:sp>
    </p:spTree>
    <p:extLst>
      <p:ext uri="{BB962C8B-B14F-4D97-AF65-F5344CB8AC3E}">
        <p14:creationId xmlns:p14="http://schemas.microsoft.com/office/powerpoint/2010/main" val="3665907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rtlCol="0" anchor="b" anchorCtr="0">
            <a:normAutofit/>
          </a:bodyPr>
          <a:lstStyle>
            <a:lvl1pPr>
              <a:lnSpc>
                <a:spcPct val="85000"/>
              </a:lnSpc>
              <a:defRPr sz="8000" b="0">
                <a:solidFill>
                  <a:schemeClr val="tx1">
                    <a:lumMod val="85000"/>
                    <a:lumOff val="15000"/>
                  </a:schemeClr>
                </a:solidFill>
              </a:defRPr>
            </a:lvl1pPr>
          </a:lstStyle>
          <a:p>
            <a:pPr rtl="0"/>
            <a:r>
              <a:rPr lang="fr-fr"/>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rtlCol="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a:t>Click to edit Master text styles</a:t>
            </a:r>
          </a:p>
        </p:txBody>
      </p:sp>
      <p:sp>
        <p:nvSpPr>
          <p:cNvPr id="4" name="Date Placeholder 3"/>
          <p:cNvSpPr>
            <a:spLocks noGrp="1"/>
          </p:cNvSpPr>
          <p:nvPr>
            <p:ph type="dt" sz="half" idx="10"/>
          </p:nvPr>
        </p:nvSpPr>
        <p:spPr/>
        <p:txBody>
          <a:bodyPr rtlCol="0"/>
          <a:lstStyle/>
          <a:p>
            <a:pPr rtl="0"/>
            <a:fld id="{5735FC85-7C1C-4DF1-A2BF-7BA5EA015017}" type="datetimeFigureOut">
              <a:rPr lang="en-US" smtClean="0"/>
              <a:t>2/2/2023</a:t>
            </a:fld>
            <a:endParaRPr lang="en-US"/>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5135A218-E833-48DF-BABA-46CC4937FA78}" type="slidenum">
              <a:rPr lang="en-US" smtClean="0"/>
              <a:t>‹N°›</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9612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rtlCol="0"/>
          <a:lstStyle/>
          <a:p>
            <a:pPr rtl="0"/>
            <a:r>
              <a:rPr lang="fr-fr"/>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rtlCol="0"/>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dirty="0"/>
          </a:p>
        </p:txBody>
      </p:sp>
      <p:sp>
        <p:nvSpPr>
          <p:cNvPr id="4" name="Content Placeholder 3"/>
          <p:cNvSpPr>
            <a:spLocks noGrp="1"/>
          </p:cNvSpPr>
          <p:nvPr>
            <p:ph sz="half" idx="2"/>
          </p:nvPr>
        </p:nvSpPr>
        <p:spPr>
          <a:xfrm>
            <a:off x="6217920" y="1845735"/>
            <a:ext cx="4937760" cy="4023360"/>
          </a:xfrm>
        </p:spPr>
        <p:txBody>
          <a:bodyPr rtlCol="0"/>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dirty="0"/>
          </a:p>
        </p:txBody>
      </p:sp>
      <p:sp>
        <p:nvSpPr>
          <p:cNvPr id="5" name="Date Placeholder 4"/>
          <p:cNvSpPr>
            <a:spLocks noGrp="1"/>
          </p:cNvSpPr>
          <p:nvPr>
            <p:ph type="dt" sz="half" idx="10"/>
          </p:nvPr>
        </p:nvSpPr>
        <p:spPr/>
        <p:txBody>
          <a:bodyPr rtlCol="0"/>
          <a:lstStyle/>
          <a:p>
            <a:pPr rtl="0"/>
            <a:fld id="{5735FC85-7C1C-4DF1-A2BF-7BA5EA015017}" type="datetimeFigureOut">
              <a:rPr lang="en-US" smtClean="0"/>
              <a:t>2/2/2023</a:t>
            </a:fld>
            <a:endParaRPr lang="en-US"/>
          </a:p>
        </p:txBody>
      </p:sp>
      <p:sp>
        <p:nvSpPr>
          <p:cNvPr id="6" name="Footer Placeholder 5"/>
          <p:cNvSpPr>
            <a:spLocks noGrp="1"/>
          </p:cNvSpPr>
          <p:nvPr>
            <p:ph type="ftr" sz="quarter" idx="11"/>
          </p:nvPr>
        </p:nvSpPr>
        <p:spPr/>
        <p:txBody>
          <a:bodyPr rtlCol="0"/>
          <a:lstStyle/>
          <a:p>
            <a:pPr rtl="0"/>
            <a:endParaRPr lang="en-US"/>
          </a:p>
        </p:txBody>
      </p:sp>
      <p:sp>
        <p:nvSpPr>
          <p:cNvPr id="7" name="Slide Number Placeholder 6"/>
          <p:cNvSpPr>
            <a:spLocks noGrp="1"/>
          </p:cNvSpPr>
          <p:nvPr>
            <p:ph type="sldNum" sz="quarter" idx="12"/>
          </p:nvPr>
        </p:nvSpPr>
        <p:spPr/>
        <p:txBody>
          <a:bodyPr rtlCol="0"/>
          <a:lstStyle/>
          <a:p>
            <a:pPr rtl="0"/>
            <a:fld id="{5135A218-E833-48DF-BABA-46CC4937FA78}" type="slidenum">
              <a:rPr lang="en-US" smtClean="0"/>
              <a:t>‹N°›</a:t>
            </a:fld>
            <a:endParaRPr lang="en-US"/>
          </a:p>
        </p:txBody>
      </p:sp>
    </p:spTree>
    <p:extLst>
      <p:ext uri="{BB962C8B-B14F-4D97-AF65-F5344CB8AC3E}">
        <p14:creationId xmlns:p14="http://schemas.microsoft.com/office/powerpoint/2010/main" val="517185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rtlCol="0"/>
          <a:lstStyle/>
          <a:p>
            <a:pPr rtl="0"/>
            <a:r>
              <a:rPr lang="fr-fr"/>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rtlCol="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a:t>Click to edit Master text styles</a:t>
            </a:r>
          </a:p>
        </p:txBody>
      </p:sp>
      <p:sp>
        <p:nvSpPr>
          <p:cNvPr id="4" name="Content Placeholder 3"/>
          <p:cNvSpPr>
            <a:spLocks noGrp="1"/>
          </p:cNvSpPr>
          <p:nvPr>
            <p:ph sz="half" idx="2"/>
          </p:nvPr>
        </p:nvSpPr>
        <p:spPr>
          <a:xfrm>
            <a:off x="1097280" y="2582334"/>
            <a:ext cx="4937760" cy="3378200"/>
          </a:xfrm>
        </p:spPr>
        <p:txBody>
          <a:bodyPr rtlCol="0"/>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rtlCol="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a:t>Click to edit Master text styles</a:t>
            </a:r>
          </a:p>
        </p:txBody>
      </p:sp>
      <p:sp>
        <p:nvSpPr>
          <p:cNvPr id="6" name="Content Placeholder 5"/>
          <p:cNvSpPr>
            <a:spLocks noGrp="1"/>
          </p:cNvSpPr>
          <p:nvPr>
            <p:ph sz="quarter" idx="4"/>
          </p:nvPr>
        </p:nvSpPr>
        <p:spPr>
          <a:xfrm>
            <a:off x="6217920" y="2582334"/>
            <a:ext cx="4937760" cy="3378200"/>
          </a:xfrm>
        </p:spPr>
        <p:txBody>
          <a:bodyPr rtlCol="0"/>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dirty="0"/>
          </a:p>
        </p:txBody>
      </p:sp>
      <p:sp>
        <p:nvSpPr>
          <p:cNvPr id="7" name="Date Placeholder 6"/>
          <p:cNvSpPr>
            <a:spLocks noGrp="1"/>
          </p:cNvSpPr>
          <p:nvPr>
            <p:ph type="dt" sz="half" idx="10"/>
          </p:nvPr>
        </p:nvSpPr>
        <p:spPr/>
        <p:txBody>
          <a:bodyPr rtlCol="0"/>
          <a:lstStyle/>
          <a:p>
            <a:pPr rtl="0"/>
            <a:fld id="{5735FC85-7C1C-4DF1-A2BF-7BA5EA015017}" type="datetimeFigureOut">
              <a:rPr lang="en-US" smtClean="0"/>
              <a:t>2/2/2023</a:t>
            </a:fld>
            <a:endParaRPr lang="en-US"/>
          </a:p>
        </p:txBody>
      </p:sp>
      <p:sp>
        <p:nvSpPr>
          <p:cNvPr id="8" name="Footer Placeholder 7"/>
          <p:cNvSpPr>
            <a:spLocks noGrp="1"/>
          </p:cNvSpPr>
          <p:nvPr>
            <p:ph type="ftr" sz="quarter" idx="11"/>
          </p:nvPr>
        </p:nvSpPr>
        <p:spPr/>
        <p:txBody>
          <a:bodyPr rtlCol="0"/>
          <a:lstStyle/>
          <a:p>
            <a:pPr rtl="0"/>
            <a:endParaRPr lang="en-US"/>
          </a:p>
        </p:txBody>
      </p:sp>
      <p:sp>
        <p:nvSpPr>
          <p:cNvPr id="9" name="Slide Number Placeholder 8"/>
          <p:cNvSpPr>
            <a:spLocks noGrp="1"/>
          </p:cNvSpPr>
          <p:nvPr>
            <p:ph type="sldNum" sz="quarter" idx="12"/>
          </p:nvPr>
        </p:nvSpPr>
        <p:spPr/>
        <p:txBody>
          <a:bodyPr rtlCol="0"/>
          <a:lstStyle/>
          <a:p>
            <a:pPr rtl="0"/>
            <a:fld id="{5135A218-E833-48DF-BABA-46CC4937FA78}" type="slidenum">
              <a:rPr lang="en-US" smtClean="0"/>
              <a:t>‹N°›</a:t>
            </a:fld>
            <a:endParaRPr lang="en-US"/>
          </a:p>
        </p:txBody>
      </p:sp>
    </p:spTree>
    <p:extLst>
      <p:ext uri="{BB962C8B-B14F-4D97-AF65-F5344CB8AC3E}">
        <p14:creationId xmlns:p14="http://schemas.microsoft.com/office/powerpoint/2010/main" val="33868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r-fr"/>
              <a:t>Click to edit Master title style</a:t>
            </a:r>
            <a:endParaRPr lang="en-US" dirty="0"/>
          </a:p>
        </p:txBody>
      </p:sp>
      <p:sp>
        <p:nvSpPr>
          <p:cNvPr id="3" name="Date Placeholder 2"/>
          <p:cNvSpPr>
            <a:spLocks noGrp="1"/>
          </p:cNvSpPr>
          <p:nvPr>
            <p:ph type="dt" sz="half" idx="10"/>
          </p:nvPr>
        </p:nvSpPr>
        <p:spPr/>
        <p:txBody>
          <a:bodyPr rtlCol="0"/>
          <a:lstStyle/>
          <a:p>
            <a:pPr rtl="0"/>
            <a:fld id="{5735FC85-7C1C-4DF1-A2BF-7BA5EA015017}" type="datetimeFigureOut">
              <a:rPr lang="en-US" smtClean="0"/>
              <a:t>2/2/2023</a:t>
            </a:fld>
            <a:endParaRPr lang="en-US"/>
          </a:p>
        </p:txBody>
      </p:sp>
      <p:sp>
        <p:nvSpPr>
          <p:cNvPr id="4" name="Footer Placeholder 3"/>
          <p:cNvSpPr>
            <a:spLocks noGrp="1"/>
          </p:cNvSpPr>
          <p:nvPr>
            <p:ph type="ftr" sz="quarter" idx="11"/>
          </p:nvPr>
        </p:nvSpPr>
        <p:spPr/>
        <p:txBody>
          <a:bodyPr rtlCol="0"/>
          <a:lstStyle/>
          <a:p>
            <a:pPr rtl="0"/>
            <a:endParaRPr lang="en-US"/>
          </a:p>
        </p:txBody>
      </p:sp>
      <p:sp>
        <p:nvSpPr>
          <p:cNvPr id="5" name="Slide Number Placeholder 4"/>
          <p:cNvSpPr>
            <a:spLocks noGrp="1"/>
          </p:cNvSpPr>
          <p:nvPr>
            <p:ph type="sldNum" sz="quarter" idx="12"/>
          </p:nvPr>
        </p:nvSpPr>
        <p:spPr/>
        <p:txBody>
          <a:bodyPr rtlCol="0"/>
          <a:lstStyle/>
          <a:p>
            <a:pPr rtl="0"/>
            <a:fld id="{5135A218-E833-48DF-BABA-46CC4937FA78}" type="slidenum">
              <a:rPr lang="en-US" smtClean="0"/>
              <a:t>‹N°›</a:t>
            </a:fld>
            <a:endParaRPr lang="en-US"/>
          </a:p>
        </p:txBody>
      </p:sp>
    </p:spTree>
    <p:extLst>
      <p:ext uri="{BB962C8B-B14F-4D97-AF65-F5344CB8AC3E}">
        <p14:creationId xmlns:p14="http://schemas.microsoft.com/office/powerpoint/2010/main" val="1165108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rtlCol="0"/>
          <a:lstStyle/>
          <a:p>
            <a:pPr rtl="0"/>
            <a:fld id="{5735FC85-7C1C-4DF1-A2BF-7BA5EA015017}" type="datetimeFigureOut">
              <a:rPr lang="en-US" smtClean="0"/>
              <a:t>2/2/2023</a:t>
            </a:fld>
            <a:endParaRPr lang="en-US"/>
          </a:p>
        </p:txBody>
      </p:sp>
      <p:sp>
        <p:nvSpPr>
          <p:cNvPr id="8" name="Footer Placeholder 7"/>
          <p:cNvSpPr>
            <a:spLocks noGrp="1"/>
          </p:cNvSpPr>
          <p:nvPr>
            <p:ph type="ftr" sz="quarter" idx="11"/>
          </p:nvPr>
        </p:nvSpPr>
        <p:spPr/>
        <p:txBody>
          <a:bodyPr rtlCol="0"/>
          <a:lstStyle>
            <a:lvl1pPr>
              <a:defRPr>
                <a:solidFill>
                  <a:srgbClr val="FFFFFF"/>
                </a:solidFill>
              </a:defRPr>
            </a:lvl1pPr>
          </a:lstStyle>
          <a:p>
            <a:pPr rtl="0"/>
            <a:endParaRPr lang="en-US"/>
          </a:p>
        </p:txBody>
      </p:sp>
      <p:sp>
        <p:nvSpPr>
          <p:cNvPr id="9" name="Slide Number Placeholder 8"/>
          <p:cNvSpPr>
            <a:spLocks noGrp="1"/>
          </p:cNvSpPr>
          <p:nvPr>
            <p:ph type="sldNum" sz="quarter" idx="12"/>
          </p:nvPr>
        </p:nvSpPr>
        <p:spPr/>
        <p:txBody>
          <a:bodyPr rtlCol="0"/>
          <a:lstStyle/>
          <a:p>
            <a:pPr rtl="0"/>
            <a:fld id="{5135A218-E833-48DF-BABA-46CC4937FA78}" type="slidenum">
              <a:rPr lang="en-US" smtClean="0"/>
              <a:t>‹N°›</a:t>
            </a:fld>
            <a:endParaRPr lang="en-US"/>
          </a:p>
        </p:txBody>
      </p:sp>
    </p:spTree>
    <p:extLst>
      <p:ext uri="{BB962C8B-B14F-4D97-AF65-F5344CB8AC3E}">
        <p14:creationId xmlns:p14="http://schemas.microsoft.com/office/powerpoint/2010/main" val="1943955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rtlCol="0" anchor="b">
            <a:normAutofit/>
          </a:bodyPr>
          <a:lstStyle>
            <a:lvl1pPr>
              <a:defRPr sz="3600" b="0">
                <a:solidFill>
                  <a:srgbClr val="FFFFFF"/>
                </a:solidFill>
              </a:defRPr>
            </a:lvl1pPr>
          </a:lstStyle>
          <a:p>
            <a:pPr rtl="0"/>
            <a:r>
              <a:rPr lang="fr-fr"/>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rtlCol="0"/>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rtlCol="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a:t>Click to edit Master text styles</a:t>
            </a:r>
          </a:p>
        </p:txBody>
      </p:sp>
      <p:sp>
        <p:nvSpPr>
          <p:cNvPr id="5" name="Date Placeholder 4"/>
          <p:cNvSpPr>
            <a:spLocks noGrp="1"/>
          </p:cNvSpPr>
          <p:nvPr>
            <p:ph type="dt" sz="half" idx="10"/>
          </p:nvPr>
        </p:nvSpPr>
        <p:spPr>
          <a:xfrm>
            <a:off x="465512" y="6459785"/>
            <a:ext cx="2618510" cy="365125"/>
          </a:xfrm>
        </p:spPr>
        <p:txBody>
          <a:bodyPr rtlCol="0"/>
          <a:lstStyle>
            <a:lvl1pPr algn="l">
              <a:defRPr/>
            </a:lvl1pPr>
          </a:lstStyle>
          <a:p>
            <a:pPr rtl="0"/>
            <a:fld id="{5735FC85-7C1C-4DF1-A2BF-7BA5EA015017}" type="datetimeFigureOut">
              <a:rPr lang="en-US" smtClean="0"/>
              <a:t>2/2/2023</a:t>
            </a:fld>
            <a:endParaRPr lang="en-US"/>
          </a:p>
        </p:txBody>
      </p:sp>
      <p:sp>
        <p:nvSpPr>
          <p:cNvPr id="6" name="Footer Placeholder 5"/>
          <p:cNvSpPr>
            <a:spLocks noGrp="1"/>
          </p:cNvSpPr>
          <p:nvPr>
            <p:ph type="ftr" sz="quarter" idx="11"/>
          </p:nvPr>
        </p:nvSpPr>
        <p:spPr>
          <a:xfrm>
            <a:off x="4800600" y="6459785"/>
            <a:ext cx="4648200" cy="365125"/>
          </a:xfrm>
        </p:spPr>
        <p:txBody>
          <a:bodyPr rtlCol="0"/>
          <a:lstStyle>
            <a:lvl1pPr algn="l">
              <a:defRPr>
                <a:solidFill>
                  <a:schemeClr val="tx2"/>
                </a:solidFill>
              </a:defRPr>
            </a:lvl1pPr>
          </a:lstStyle>
          <a:p>
            <a:pPr rtl="0"/>
            <a:endParaRPr lang="en-US"/>
          </a:p>
        </p:txBody>
      </p:sp>
      <p:sp>
        <p:nvSpPr>
          <p:cNvPr id="7" name="Slide Number Placeholder 6"/>
          <p:cNvSpPr>
            <a:spLocks noGrp="1"/>
          </p:cNvSpPr>
          <p:nvPr>
            <p:ph type="sldNum" sz="quarter" idx="12"/>
          </p:nvPr>
        </p:nvSpPr>
        <p:spPr/>
        <p:txBody>
          <a:bodyPr rtlCol="0"/>
          <a:lstStyle>
            <a:lvl1pPr>
              <a:defRPr>
                <a:solidFill>
                  <a:schemeClr val="tx2"/>
                </a:solidFill>
              </a:defRPr>
            </a:lvl1pPr>
          </a:lstStyle>
          <a:p>
            <a:pPr rtl="0"/>
            <a:fld id="{5135A218-E833-48DF-BABA-46CC4937FA78}" type="slidenum">
              <a:rPr lang="en-US" smtClean="0"/>
              <a:t>‹N°›</a:t>
            </a:fld>
            <a:endParaRPr lang="en-US"/>
          </a:p>
        </p:txBody>
      </p:sp>
    </p:spTree>
    <p:extLst>
      <p:ext uri="{BB962C8B-B14F-4D97-AF65-F5344CB8AC3E}">
        <p14:creationId xmlns:p14="http://schemas.microsoft.com/office/powerpoint/2010/main" val="3470778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rtlCol="0" anchor="b">
            <a:noAutofit/>
          </a:bodyPr>
          <a:lstStyle>
            <a:lvl1pPr>
              <a:defRPr sz="3600" b="0">
                <a:solidFill>
                  <a:srgbClr val="FFFFFF"/>
                </a:solidFill>
              </a:defRPr>
            </a:lvl1pPr>
          </a:lstStyle>
          <a:p>
            <a:pPr rtl="0"/>
            <a:r>
              <a:rPr lang="fr-fr"/>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rtlCol="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r-fr"/>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rtlCol="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a:t>Click to edit Master text styles</a:t>
            </a:r>
          </a:p>
        </p:txBody>
      </p:sp>
      <p:sp>
        <p:nvSpPr>
          <p:cNvPr id="5" name="Date Placeholder 4"/>
          <p:cNvSpPr>
            <a:spLocks noGrp="1"/>
          </p:cNvSpPr>
          <p:nvPr>
            <p:ph type="dt" sz="half" idx="10"/>
          </p:nvPr>
        </p:nvSpPr>
        <p:spPr/>
        <p:txBody>
          <a:bodyPr rtlCol="0"/>
          <a:lstStyle/>
          <a:p>
            <a:pPr rtl="0"/>
            <a:fld id="{5735FC85-7C1C-4DF1-A2BF-7BA5EA015017}" type="datetimeFigureOut">
              <a:rPr lang="en-US" smtClean="0"/>
              <a:t>2/2/2023</a:t>
            </a:fld>
            <a:endParaRPr lang="en-US"/>
          </a:p>
        </p:txBody>
      </p:sp>
      <p:sp>
        <p:nvSpPr>
          <p:cNvPr id="6" name="Footer Placeholder 5"/>
          <p:cNvSpPr>
            <a:spLocks noGrp="1"/>
          </p:cNvSpPr>
          <p:nvPr>
            <p:ph type="ftr" sz="quarter" idx="11"/>
          </p:nvPr>
        </p:nvSpPr>
        <p:spPr/>
        <p:txBody>
          <a:bodyPr rtlCol="0"/>
          <a:lstStyle/>
          <a:p>
            <a:pPr rtl="0"/>
            <a:endParaRPr lang="en-US"/>
          </a:p>
        </p:txBody>
      </p:sp>
      <p:sp>
        <p:nvSpPr>
          <p:cNvPr id="7" name="Slide Number Placeholder 6"/>
          <p:cNvSpPr>
            <a:spLocks noGrp="1"/>
          </p:cNvSpPr>
          <p:nvPr>
            <p:ph type="sldNum" sz="quarter" idx="12"/>
          </p:nvPr>
        </p:nvSpPr>
        <p:spPr/>
        <p:txBody>
          <a:bodyPr rtlCol="0"/>
          <a:lstStyle/>
          <a:p>
            <a:pPr rtl="0"/>
            <a:fld id="{5135A218-E833-48DF-BABA-46CC4937FA78}" type="slidenum">
              <a:rPr lang="en-US" smtClean="0"/>
              <a:t>‹N°›</a:t>
            </a:fld>
            <a:endParaRPr lang="en-US"/>
          </a:p>
        </p:txBody>
      </p:sp>
    </p:spTree>
    <p:extLst>
      <p:ext uri="{BB962C8B-B14F-4D97-AF65-F5344CB8AC3E}">
        <p14:creationId xmlns:p14="http://schemas.microsoft.com/office/powerpoint/2010/main" val="117569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pPr rtl="0"/>
            <a:r>
              <a:rPr lang="fr-fr"/>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rtl="0"/>
            <a:fld id="{5735FC85-7C1C-4DF1-A2BF-7BA5EA015017}" type="datetimeFigureOut">
              <a:rPr lang="en-US" smtClean="0"/>
              <a:t>2/2/2023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rtl="0"/>
            <a:fld id="{5135A218-E833-48DF-BABA-46CC4937FA78}" type="slidenum">
              <a:rPr lang="en-US" smtClean="0"/>
              <a:t>‹N°›</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19396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s>
</file>

<file path=ppt/slides/_rels/slide1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slideLayout" Target="../slideLayouts/slideLayout2.xml"/><Relationship Id="rId7" Type="http://schemas.openxmlformats.org/officeDocument/2006/relationships/diagramColors" Target="../diagrams/colors1.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hyperlink" Target="https://www.tbs-sct.canada.ca/pol/doc-eng.aspx?id=14208#appB" TargetMode="External"/><Relationship Id="rId4"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notesSlide" Target="../notesSlides/notesSlide3.xml"/><Relationship Id="rId4"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s>
</file>

<file path=ppt/slides/_rels/slide9.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notesSlide" Target="../notesSlides/notesSlide4.xml"/><Relationship Id="rId5" Type="http://schemas.openxmlformats.org/officeDocument/2006/relationships/slideLayout" Target="../slideLayouts/slideLayout4.xml"/><Relationship Id="rId4" Type="http://schemas.openxmlformats.org/officeDocument/2006/relationships/tags" Target="../tags/tag2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F6A37-4CF4-426F-8823-0BAEC4B672C4}"/>
              </a:ext>
            </a:extLst>
          </p:cNvPr>
          <p:cNvSpPr>
            <a:spLocks noGrp="1"/>
          </p:cNvSpPr>
          <p:nvPr>
            <p:ph type="ctrTitle"/>
            <p:custDataLst>
              <p:tags r:id="rId1"/>
            </p:custDataLst>
          </p:nvPr>
        </p:nvSpPr>
        <p:spPr>
          <a:xfrm>
            <a:off x="2466976" y="1043285"/>
            <a:ext cx="9216252" cy="2751086"/>
          </a:xfrm>
        </p:spPr>
        <p:txBody>
          <a:bodyPr rtlCol="0">
            <a:normAutofit/>
          </a:bodyPr>
          <a:lstStyle/>
          <a:p>
            <a:pPr algn="r" rtl="0"/>
            <a:br>
              <a:rPr lang="fr-CA" sz="4900" dirty="0"/>
            </a:br>
            <a:r>
              <a:rPr lang="fr-CA" sz="4900" dirty="0"/>
              <a:t>Critères d’admissibilité et</a:t>
            </a:r>
            <a:br>
              <a:rPr lang="fr-CA" sz="4900" dirty="0"/>
            </a:br>
            <a:r>
              <a:rPr lang="fr-CA" sz="4900" dirty="0"/>
              <a:t>production de rapports </a:t>
            </a:r>
            <a:br>
              <a:rPr lang="fr-CA" sz="4900" dirty="0"/>
            </a:br>
            <a:r>
              <a:rPr lang="fr-CA" sz="3600" dirty="0"/>
              <a:t>dans le cadre de l’approche de financement</a:t>
            </a:r>
          </a:p>
        </p:txBody>
      </p:sp>
      <p:sp>
        <p:nvSpPr>
          <p:cNvPr id="4" name="TextBox 3">
            <a:extLst>
              <a:ext uri="{FF2B5EF4-FFF2-40B4-BE49-F238E27FC236}">
                <a16:creationId xmlns:a16="http://schemas.microsoft.com/office/drawing/2014/main" id="{2CFD63E8-4631-4619-83B4-4B0EB3066F58}"/>
              </a:ext>
            </a:extLst>
          </p:cNvPr>
          <p:cNvSpPr txBox="1"/>
          <p:nvPr>
            <p:custDataLst>
              <p:tags r:id="rId2"/>
            </p:custDataLst>
          </p:nvPr>
        </p:nvSpPr>
        <p:spPr>
          <a:xfrm flipH="1">
            <a:off x="612777" y="5128882"/>
            <a:ext cx="3454397" cy="1231106"/>
          </a:xfrm>
          <a:prstGeom prst="rect">
            <a:avLst/>
          </a:prstGeom>
          <a:noFill/>
        </p:spPr>
        <p:txBody>
          <a:bodyPr wrap="square" rtlCol="0">
            <a:spAutoFit/>
          </a:bodyPr>
          <a:lstStyle/>
          <a:p>
            <a:pPr rtl="0"/>
            <a:r>
              <a:rPr lang="fr-CA" sz="2000" b="1" dirty="0"/>
              <a:t>Séance en petits groupes 1</a:t>
            </a:r>
          </a:p>
          <a:p>
            <a:pPr rtl="0"/>
            <a:r>
              <a:rPr lang="fr-CA" dirty="0"/>
              <a:t>Aux fins de discussion et d’utilisation internes seulement </a:t>
            </a:r>
          </a:p>
          <a:p>
            <a:pPr rtl="0"/>
            <a:r>
              <a:rPr lang="fr-CA" dirty="0"/>
              <a:t>Février 2023</a:t>
            </a:r>
          </a:p>
        </p:txBody>
      </p:sp>
    </p:spTree>
    <p:extLst>
      <p:ext uri="{BB962C8B-B14F-4D97-AF65-F5344CB8AC3E}">
        <p14:creationId xmlns:p14="http://schemas.microsoft.com/office/powerpoint/2010/main" val="1204701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FE6A1-2FA4-4066-BE65-31C9D0B273E1}"/>
              </a:ext>
            </a:extLst>
          </p:cNvPr>
          <p:cNvSpPr>
            <a:spLocks noGrp="1"/>
          </p:cNvSpPr>
          <p:nvPr>
            <p:ph type="title"/>
            <p:custDataLst>
              <p:tags r:id="rId1"/>
            </p:custDataLst>
          </p:nvPr>
        </p:nvSpPr>
        <p:spPr/>
        <p:txBody>
          <a:bodyPr rtlCol="0"/>
          <a:lstStyle/>
          <a:p>
            <a:pPr rtl="0"/>
            <a:r>
              <a:rPr lang="fr-CA"/>
              <a:t>Discussion sur les rapports </a:t>
            </a:r>
          </a:p>
        </p:txBody>
      </p:sp>
      <p:sp>
        <p:nvSpPr>
          <p:cNvPr id="3" name="Content Placeholder 2">
            <a:extLst>
              <a:ext uri="{FF2B5EF4-FFF2-40B4-BE49-F238E27FC236}">
                <a16:creationId xmlns:a16="http://schemas.microsoft.com/office/drawing/2014/main" id="{F6D7C1BA-9031-4667-8063-15D2E8886A1C}"/>
              </a:ext>
            </a:extLst>
          </p:cNvPr>
          <p:cNvSpPr>
            <a:spLocks noGrp="1"/>
          </p:cNvSpPr>
          <p:nvPr>
            <p:ph idx="1"/>
            <p:custDataLst>
              <p:tags r:id="rId2"/>
            </p:custDataLst>
          </p:nvPr>
        </p:nvSpPr>
        <p:spPr/>
        <p:txBody>
          <a:bodyPr rtlCol="0">
            <a:normAutofit fontScale="62500" lnSpcReduction="20000"/>
          </a:bodyPr>
          <a:lstStyle/>
          <a:p>
            <a:pPr rtl="0"/>
            <a:r>
              <a:rPr lang="fr-CA" dirty="0"/>
              <a:t>Le fardeau des rapports est une préoccupation de longue date pour plusieurs bénéficiaires. Les travaux antérieurs visant à réduire les rapports à produire ont donné lieu à une réduction de la quantité de rapports requis, et les travaux de réforme présentent une autre occasion pour nous d’examiner la valeur ajoutée des renseignements que nous recueillons actuellement. </a:t>
            </a:r>
          </a:p>
          <a:p>
            <a:pPr rtl="0"/>
            <a:r>
              <a:rPr lang="fr-CA" dirty="0"/>
              <a:t>Ensemble, les trois sources d’information mentionnées à la diapositive précédente pourraient permettre d’obtenir les renseignements demandés par le Ministère pour rendre compte des résultats et déterminer les lacunes présentes dans la prestation des programmes, sans devoir ajouter des rapports supplémentaires et potentiellement retirer certains ICD actuellement requis.  </a:t>
            </a:r>
          </a:p>
          <a:p>
            <a:pPr marL="0" indent="0" rtl="0">
              <a:buNone/>
            </a:pPr>
            <a:r>
              <a:rPr lang="fr-CA" dirty="0"/>
              <a:t>	</a:t>
            </a:r>
            <a:r>
              <a:rPr lang="fr-CA" sz="1500" b="1" dirty="0"/>
              <a:t>Exemple de réduction des ICD </a:t>
            </a:r>
          </a:p>
          <a:p>
            <a:pPr marL="0" indent="0" rtl="0">
              <a:buNone/>
            </a:pPr>
            <a:r>
              <a:rPr lang="fr-CA" sz="1500" dirty="0"/>
              <a:t>	Pour les bénéficiaires d’une subvention au titre de la NRF, plusieurs ICD pour divers programmes ne sont plus requis et ont été remplacés par : </a:t>
            </a:r>
          </a:p>
          <a:p>
            <a:pPr lvl="8" rtl="0">
              <a:buFont typeface="Wingdings" panose="05000000000000000000" pitchFamily="2" charset="2"/>
              <a:buChar char="§"/>
            </a:pPr>
            <a:r>
              <a:rPr lang="fr-CA" dirty="0"/>
              <a:t>le rapport annuel des Premières Nations (NRF partagée n</a:t>
            </a:r>
            <a:r>
              <a:rPr lang="fr-CA" baseline="30000" dirty="0"/>
              <a:t>o</a:t>
            </a:r>
            <a:r>
              <a:rPr lang="fr-CA" dirty="0"/>
              <a:t> 1) </a:t>
            </a:r>
          </a:p>
          <a:p>
            <a:pPr lvl="8" rtl="0">
              <a:buFont typeface="Wingdings" panose="05000000000000000000" pitchFamily="2" charset="2"/>
              <a:buChar char="§"/>
            </a:pPr>
            <a:r>
              <a:rPr lang="fr-CA" dirty="0"/>
              <a:t>le plan financier pluriannuel des Premières Nations (NRF partagée n</a:t>
            </a:r>
            <a:r>
              <a:rPr lang="fr-CA" baseline="30000" dirty="0"/>
              <a:t>o</a:t>
            </a:r>
            <a:r>
              <a:rPr lang="fr-CA" dirty="0"/>
              <a:t> 2) </a:t>
            </a:r>
          </a:p>
          <a:p>
            <a:pPr lvl="8" rtl="0">
              <a:buFont typeface="Wingdings" panose="05000000000000000000" pitchFamily="2" charset="2"/>
              <a:buChar char="§"/>
            </a:pPr>
            <a:r>
              <a:rPr lang="fr-CA" dirty="0"/>
              <a:t>le plan stratégique des Premières Nations (NRF partagée n</a:t>
            </a:r>
            <a:r>
              <a:rPr lang="fr-CA" baseline="30000" dirty="0"/>
              <a:t>o </a:t>
            </a:r>
            <a:r>
              <a:rPr lang="fr-CA" dirty="0"/>
              <a:t>3)</a:t>
            </a:r>
          </a:p>
          <a:p>
            <a:pPr rtl="0"/>
            <a:r>
              <a:rPr lang="fr-CA" dirty="0"/>
              <a:t>__________________________________________________________________________</a:t>
            </a:r>
          </a:p>
          <a:p>
            <a:pPr rtl="0"/>
            <a:r>
              <a:rPr lang="fr-CA" dirty="0"/>
              <a:t>Le PIE a 4 ICD; le PES en a 4, le PSTDE en a 2; le PPCPE en a 2. Est-ce que SAC les exigerait encore avec l’approche de financement? Les ICD relatifs aux grands projets d’immobilisation font l’objet de discussions approfondies dans la séance en petits groupes 3sur les grands projets d’immobilisation. Est-ce que les ICD actuels des programmes comprennent d’autres rapports que ceux pour les grands projets d’immobilisation? </a:t>
            </a:r>
          </a:p>
          <a:p>
            <a:pPr rtl="0"/>
            <a:r>
              <a:rPr lang="fr-CA" dirty="0"/>
              <a:t>Parmi les ICD actuels, devrait-on en prolonger ou en éliminer si le financement est offert en vertu de l’approche de financement? </a:t>
            </a:r>
          </a:p>
          <a:p>
            <a:pPr rtl="0"/>
            <a:r>
              <a:rPr lang="fr-CA" dirty="0"/>
              <a:t>Autres considérations? </a:t>
            </a:r>
          </a:p>
          <a:p>
            <a:pPr rtl="0"/>
            <a:endParaRPr lang="fr-CA" dirty="0"/>
          </a:p>
          <a:p>
            <a:pPr rtl="0"/>
            <a:endParaRPr lang="fr-CA" dirty="0"/>
          </a:p>
          <a:p>
            <a:pPr rtl="0"/>
            <a:endParaRPr lang="fr-CA" dirty="0"/>
          </a:p>
          <a:p>
            <a:pPr rtl="0"/>
            <a:endParaRPr lang="fr-CA" dirty="0"/>
          </a:p>
        </p:txBody>
      </p:sp>
    </p:spTree>
    <p:extLst>
      <p:ext uri="{BB962C8B-B14F-4D97-AF65-F5344CB8AC3E}">
        <p14:creationId xmlns:p14="http://schemas.microsoft.com/office/powerpoint/2010/main" val="4025354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576555" y="75414"/>
            <a:ext cx="10565927" cy="949217"/>
          </a:xfrm>
        </p:spPr>
        <p:txBody>
          <a:bodyPr rtlCol="0">
            <a:noAutofit/>
          </a:bodyPr>
          <a:lstStyle/>
          <a:p>
            <a:pPr algn="r" rtl="0"/>
            <a:r>
              <a:rPr lang="fr-CA" u="sng" dirty="0"/>
              <a:t>En résumé </a:t>
            </a:r>
            <a:r>
              <a:rPr lang="fr-CA" dirty="0"/>
              <a:t> </a:t>
            </a:r>
          </a:p>
        </p:txBody>
      </p:sp>
      <p:graphicFrame>
        <p:nvGraphicFramePr>
          <p:cNvPr id="4" name="Content Placeholder 3"/>
          <p:cNvGraphicFramePr>
            <a:graphicFrameLocks noGrp="1"/>
          </p:cNvGraphicFramePr>
          <p:nvPr>
            <p:ph idx="1"/>
            <p:custDataLst>
              <p:tags r:id="rId2"/>
            </p:custDataLst>
            <p:extLst>
              <p:ext uri="{D42A27DB-BD31-4B8C-83A1-F6EECF244321}">
                <p14:modId xmlns:p14="http://schemas.microsoft.com/office/powerpoint/2010/main" val="1097433951"/>
              </p:ext>
            </p:extLst>
          </p:nvPr>
        </p:nvGraphicFramePr>
        <p:xfrm>
          <a:off x="881849" y="1024632"/>
          <a:ext cx="10428302" cy="51551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36149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E9C1-0F8F-4B64-9150-C9F2355C7EC6}"/>
              </a:ext>
            </a:extLst>
          </p:cNvPr>
          <p:cNvSpPr>
            <a:spLocks noGrp="1"/>
          </p:cNvSpPr>
          <p:nvPr>
            <p:ph type="title"/>
            <p:custDataLst>
              <p:tags r:id="rId1"/>
            </p:custDataLst>
          </p:nvPr>
        </p:nvSpPr>
        <p:spPr/>
        <p:txBody>
          <a:bodyPr rtlCol="0"/>
          <a:lstStyle/>
          <a:p>
            <a:pPr algn="r" rtl="0"/>
            <a:r>
              <a:rPr lang="fr-CA"/>
              <a:t>But </a:t>
            </a:r>
          </a:p>
        </p:txBody>
      </p:sp>
      <p:sp>
        <p:nvSpPr>
          <p:cNvPr id="3" name="Content Placeholder 2">
            <a:extLst>
              <a:ext uri="{FF2B5EF4-FFF2-40B4-BE49-F238E27FC236}">
                <a16:creationId xmlns:a16="http://schemas.microsoft.com/office/drawing/2014/main" id="{E136416A-214A-4B6F-9B29-C87E1528E808}"/>
              </a:ext>
            </a:extLst>
          </p:cNvPr>
          <p:cNvSpPr>
            <a:spLocks noGrp="1"/>
          </p:cNvSpPr>
          <p:nvPr>
            <p:ph idx="1"/>
            <p:custDataLst>
              <p:tags r:id="rId2"/>
            </p:custDataLst>
          </p:nvPr>
        </p:nvSpPr>
        <p:spPr>
          <a:xfrm>
            <a:off x="1233996" y="2322775"/>
            <a:ext cx="10150284" cy="2954193"/>
          </a:xfrm>
        </p:spPr>
        <p:txBody>
          <a:bodyPr rtlCol="0">
            <a:normAutofit fontScale="92500" lnSpcReduction="10000"/>
          </a:bodyPr>
          <a:lstStyle/>
          <a:p>
            <a:pPr lvl="2" rtl="0">
              <a:buFont typeface="Wingdings" panose="05000000000000000000" pitchFamily="2" charset="2"/>
              <a:buChar char="§"/>
            </a:pPr>
            <a:r>
              <a:rPr lang="fr-CA" sz="2800" dirty="0"/>
              <a:t>Donner un aperçu des considérations sur le financement et des éléments de base du CT à prendre en compte dans le cadre du remaniement du programme.</a:t>
            </a:r>
          </a:p>
          <a:p>
            <a:pPr marL="384048" lvl="2" indent="0" rtl="0">
              <a:buNone/>
            </a:pPr>
            <a:endParaRPr lang="fr-CA" sz="2800" dirty="0"/>
          </a:p>
          <a:p>
            <a:pPr lvl="2" rtl="0">
              <a:buFont typeface="Wingdings" panose="05000000000000000000" pitchFamily="2" charset="2"/>
              <a:buChar char="§"/>
            </a:pPr>
            <a:r>
              <a:rPr lang="fr-CA" sz="2800" dirty="0"/>
              <a:t>Voici les éléments de base qui feront l’objet de discussions lors de cet atelier : </a:t>
            </a:r>
          </a:p>
          <a:p>
            <a:pPr lvl="4" rtl="0"/>
            <a:r>
              <a:rPr lang="fr-CA" sz="2600" dirty="0"/>
              <a:t>Critères d’admissibilité </a:t>
            </a:r>
          </a:p>
          <a:p>
            <a:pPr lvl="4" rtl="0"/>
            <a:r>
              <a:rPr lang="fr-CA" sz="2600" dirty="0"/>
              <a:t>Production de rapports</a:t>
            </a:r>
          </a:p>
        </p:txBody>
      </p:sp>
    </p:spTree>
    <p:extLst>
      <p:ext uri="{BB962C8B-B14F-4D97-AF65-F5344CB8AC3E}">
        <p14:creationId xmlns:p14="http://schemas.microsoft.com/office/powerpoint/2010/main" val="450256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85FBD-51F7-4A37-9299-73F9416F3514}"/>
              </a:ext>
            </a:extLst>
          </p:cNvPr>
          <p:cNvSpPr>
            <a:spLocks noGrp="1"/>
          </p:cNvSpPr>
          <p:nvPr>
            <p:ph type="title"/>
            <p:custDataLst>
              <p:tags r:id="rId1"/>
            </p:custDataLst>
          </p:nvPr>
        </p:nvSpPr>
        <p:spPr/>
        <p:txBody>
          <a:bodyPr rtlCol="0"/>
          <a:lstStyle/>
          <a:p>
            <a:pPr algn="r" rtl="0"/>
            <a:r>
              <a:rPr lang="fr-CA" dirty="0"/>
              <a:t>Approche de financement</a:t>
            </a:r>
            <a:br>
              <a:rPr lang="fr-CA" b="1" dirty="0"/>
            </a:br>
            <a:r>
              <a:rPr lang="fr-CA" sz="1800" b="1" i="1" dirty="0">
                <a:solidFill>
                  <a:schemeClr val="accent1"/>
                </a:solidFill>
              </a:rPr>
              <a:t> </a:t>
            </a:r>
          </a:p>
        </p:txBody>
      </p:sp>
      <p:sp>
        <p:nvSpPr>
          <p:cNvPr id="3" name="Content Placeholder 2">
            <a:extLst>
              <a:ext uri="{FF2B5EF4-FFF2-40B4-BE49-F238E27FC236}">
                <a16:creationId xmlns:a16="http://schemas.microsoft.com/office/drawing/2014/main" id="{37CB3B7F-6A20-4337-ADE8-6A2E4859B663}"/>
              </a:ext>
            </a:extLst>
          </p:cNvPr>
          <p:cNvSpPr>
            <a:spLocks noGrp="1"/>
          </p:cNvSpPr>
          <p:nvPr>
            <p:ph idx="1"/>
            <p:custDataLst>
              <p:tags r:id="rId2"/>
            </p:custDataLst>
          </p:nvPr>
        </p:nvSpPr>
        <p:spPr>
          <a:xfrm>
            <a:off x="1473693" y="2103268"/>
            <a:ext cx="9602088" cy="3480786"/>
          </a:xfrm>
        </p:spPr>
        <p:txBody>
          <a:bodyPr rtlCol="0">
            <a:normAutofit/>
          </a:bodyPr>
          <a:lstStyle/>
          <a:p>
            <a:pPr marL="0" indent="0" rtl="0">
              <a:buNone/>
            </a:pPr>
            <a:r>
              <a:rPr lang="fr-CA" sz="2400"/>
              <a:t>Considérations relatives au flux de trésorerie</a:t>
            </a:r>
          </a:p>
          <a:p>
            <a:pPr lvl="1" rtl="0">
              <a:buFont typeface="Wingdings" panose="05000000000000000000" pitchFamily="2" charset="2"/>
              <a:buChar char="§"/>
            </a:pPr>
            <a:endParaRPr lang="fr-CA" sz="2000"/>
          </a:p>
          <a:p>
            <a:pPr lvl="1" rtl="0">
              <a:buFont typeface="Wingdings" panose="05000000000000000000" pitchFamily="2" charset="2"/>
              <a:buChar char="§"/>
            </a:pPr>
            <a:r>
              <a:rPr lang="fr-CA" sz="2000"/>
              <a:t>Paiements anticipés par l’entremise d’ententes de financement pluriannuel</a:t>
            </a:r>
          </a:p>
          <a:p>
            <a:pPr lvl="1" rtl="0">
              <a:buFont typeface="Wingdings" panose="05000000000000000000" pitchFamily="2" charset="2"/>
              <a:buChar char="§"/>
            </a:pPr>
            <a:r>
              <a:rPr lang="fr-CA" sz="2000"/>
              <a:t>Offre d’un volet de financement suffisant et prévisible fondé sur les coûts du cycle de vie    </a:t>
            </a:r>
          </a:p>
          <a:p>
            <a:pPr lvl="1" rtl="0">
              <a:buFont typeface="Wingdings" panose="05000000000000000000" pitchFamily="2" charset="2"/>
              <a:buChar char="§"/>
            </a:pPr>
            <a:r>
              <a:rPr lang="fr-CA" sz="2000"/>
              <a:t>Capacité de reporter les surplus pour investir et économiser pour les dépenses, plans et priorités des exercices ultérieurs  </a:t>
            </a:r>
          </a:p>
          <a:p>
            <a:pPr lvl="1" rtl="0">
              <a:buFont typeface="Wingdings" panose="05000000000000000000" pitchFamily="2" charset="2"/>
              <a:buChar char="§"/>
            </a:pPr>
            <a:r>
              <a:rPr lang="fr-CA" sz="2000"/>
              <a:t>Capacité de monnayer les paiements de transfert et d’accéder aux programmes de prêt</a:t>
            </a:r>
          </a:p>
          <a:p>
            <a:pPr lvl="1" rtl="0">
              <a:buFont typeface="Wingdings" panose="05000000000000000000" pitchFamily="2" charset="2"/>
              <a:buChar char="§"/>
            </a:pPr>
            <a:r>
              <a:rPr lang="fr-CA" sz="2000"/>
              <a:t>Souplesse de dépenser, d’économiser et d’emprunter avec les paiements de transfert</a:t>
            </a:r>
          </a:p>
          <a:p>
            <a:pPr lvl="1" rtl="0">
              <a:buFont typeface="Wingdings" panose="05000000000000000000" pitchFamily="2" charset="2"/>
              <a:buChar char="§"/>
            </a:pPr>
            <a:r>
              <a:rPr lang="fr-CA" sz="2000"/>
              <a:t>Approche de financement appuyée par les membres des Premières Nations et qui répond à leurs besoins, ce qui serait démontré par un engagement </a:t>
            </a:r>
          </a:p>
          <a:p>
            <a:pPr marL="0" indent="0" rtl="0">
              <a:buNone/>
            </a:pPr>
            <a:endParaRPr lang="fr-CA"/>
          </a:p>
        </p:txBody>
      </p:sp>
    </p:spTree>
    <p:extLst>
      <p:ext uri="{BB962C8B-B14F-4D97-AF65-F5344CB8AC3E}">
        <p14:creationId xmlns:p14="http://schemas.microsoft.com/office/powerpoint/2010/main" val="1318384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65ED0-230B-47FA-89EA-4139D2F18ADF}"/>
              </a:ext>
            </a:extLst>
          </p:cNvPr>
          <p:cNvSpPr>
            <a:spLocks noGrp="1"/>
          </p:cNvSpPr>
          <p:nvPr>
            <p:ph type="title"/>
            <p:custDataLst>
              <p:tags r:id="rId1"/>
            </p:custDataLst>
          </p:nvPr>
        </p:nvSpPr>
        <p:spPr/>
        <p:txBody>
          <a:bodyPr rtlCol="0">
            <a:normAutofit fontScale="90000"/>
          </a:bodyPr>
          <a:lstStyle/>
          <a:p>
            <a:pPr algn="r" rtl="0"/>
            <a:br>
              <a:rPr lang="fr-CA" sz="2800" dirty="0"/>
            </a:br>
            <a:r>
              <a:rPr lang="fr-CA" sz="5300" dirty="0">
                <a:solidFill>
                  <a:schemeClr val="tx1"/>
                </a:solidFill>
              </a:rPr>
              <a:t>Directive sur les paiements de transfert</a:t>
            </a:r>
            <a:br>
              <a:rPr lang="fr-CA" dirty="0"/>
            </a:br>
            <a:r>
              <a:rPr lang="fr-CA" sz="3100" b="1" dirty="0">
                <a:solidFill>
                  <a:schemeClr val="accent1">
                    <a:lumMod val="75000"/>
                  </a:schemeClr>
                </a:solidFill>
              </a:rPr>
              <a:t>Annexe B :</a:t>
            </a:r>
            <a:r>
              <a:rPr lang="fr-CA" sz="3100" dirty="0">
                <a:solidFill>
                  <a:schemeClr val="accent1">
                    <a:lumMod val="75000"/>
                  </a:schemeClr>
                </a:solidFill>
              </a:rPr>
              <a:t> Éléments de base de la conception ou du remaniement du programme</a:t>
            </a:r>
          </a:p>
        </p:txBody>
      </p:sp>
      <p:sp>
        <p:nvSpPr>
          <p:cNvPr id="3" name="Content Placeholder 2">
            <a:extLst>
              <a:ext uri="{FF2B5EF4-FFF2-40B4-BE49-F238E27FC236}">
                <a16:creationId xmlns:a16="http://schemas.microsoft.com/office/drawing/2014/main" id="{29CBEF96-CEF3-4F44-9DE0-B72E26758A9E}"/>
              </a:ext>
            </a:extLst>
          </p:cNvPr>
          <p:cNvSpPr>
            <a:spLocks noGrp="1"/>
          </p:cNvSpPr>
          <p:nvPr>
            <p:ph idx="1"/>
            <p:custDataLst>
              <p:tags r:id="rId2"/>
            </p:custDataLst>
          </p:nvPr>
        </p:nvSpPr>
        <p:spPr>
          <a:xfrm>
            <a:off x="1097280" y="2119111"/>
            <a:ext cx="10235738" cy="4023360"/>
          </a:xfrm>
        </p:spPr>
        <p:txBody>
          <a:bodyPr rtlCol="0">
            <a:normAutofit lnSpcReduction="10000"/>
          </a:bodyPr>
          <a:lstStyle/>
          <a:p>
            <a:pPr rtl="0"/>
            <a:r>
              <a:rPr lang="fr-CA" i="0" dirty="0">
                <a:solidFill>
                  <a:srgbClr val="333333"/>
                </a:solidFill>
                <a:effectLst/>
                <a:latin typeface="Helvetica" panose="020B0604020202020204" pitchFamily="34" charset="0"/>
              </a:rPr>
              <a:t>Les gestionnaires ministériels responsables de la conception ou du </a:t>
            </a:r>
            <a:r>
              <a:rPr lang="fr-CA" b="1" i="0" dirty="0">
                <a:solidFill>
                  <a:srgbClr val="333333"/>
                </a:solidFill>
                <a:effectLst/>
                <a:latin typeface="Helvetica" panose="020B0604020202020204" pitchFamily="34" charset="0"/>
              </a:rPr>
              <a:t>remaniement d’un programme de paiements de transfert</a:t>
            </a:r>
            <a:r>
              <a:rPr lang="fr-CA" i="0" dirty="0">
                <a:solidFill>
                  <a:srgbClr val="333333"/>
                </a:solidFill>
                <a:effectLst/>
                <a:latin typeface="Helvetica" panose="020B0604020202020204" pitchFamily="34" charset="0"/>
              </a:rPr>
              <a:t> doivent évaluer les 22 éléments de base de la conception du programme indiqués dans l’annexe B (</a:t>
            </a:r>
            <a:r>
              <a:rPr lang="fr-CA" i="0" dirty="0">
                <a:solidFill>
                  <a:srgbClr val="333333"/>
                </a:solidFill>
                <a:effectLst/>
                <a:latin typeface="Helvetica" panose="020B0604020202020204" pitchFamily="34" charset="0"/>
                <a:hlinkClick r:id="rId5"/>
              </a:rPr>
              <a:t>https://www.tbs-sct.canada.ca/pol/doc-fra.aspx?id=14208#appB</a:t>
            </a:r>
            <a:r>
              <a:rPr lang="fr-CA" i="0" dirty="0">
                <a:solidFill>
                  <a:srgbClr val="333333"/>
                </a:solidFill>
                <a:effectLst/>
                <a:latin typeface="Helvetica" panose="020B0604020202020204" pitchFamily="34" charset="0"/>
              </a:rPr>
              <a:t>), ce qui comprend :</a:t>
            </a:r>
          </a:p>
          <a:p>
            <a:pPr marL="0" indent="0" rtl="0">
              <a:buNone/>
            </a:pPr>
            <a:r>
              <a:rPr lang="fr-CA" b="0" i="0" dirty="0">
                <a:solidFill>
                  <a:srgbClr val="333333"/>
                </a:solidFill>
                <a:effectLst/>
                <a:latin typeface="Helvetica" panose="020B0604020202020204" pitchFamily="34" charset="0"/>
              </a:rPr>
              <a:t> 	</a:t>
            </a:r>
            <a:r>
              <a:rPr lang="fr-CA" sz="1800" b="1" i="0" dirty="0">
                <a:solidFill>
                  <a:srgbClr val="333333"/>
                </a:solidFill>
                <a:effectLst/>
                <a:latin typeface="Helvetica" panose="020B0604020202020204" pitchFamily="34" charset="0"/>
              </a:rPr>
              <a:t>12. </a:t>
            </a:r>
            <a:r>
              <a:rPr lang="fr-CA" sz="1800" b="0" i="0" dirty="0">
                <a:solidFill>
                  <a:srgbClr val="333333"/>
                </a:solidFill>
                <a:effectLst/>
                <a:latin typeface="Helvetica" panose="020B0604020202020204" pitchFamily="34" charset="0"/>
              </a:rPr>
              <a:t>Les obligations administratives des demandeurs et des bénéficiaires, et une stratégie visant à s’assurer que ces obligations </a:t>
            </a:r>
            <a:r>
              <a:rPr lang="fr-CA" sz="1800" b="1" i="0" dirty="0">
                <a:solidFill>
                  <a:srgbClr val="333333"/>
                </a:solidFill>
                <a:effectLst/>
                <a:latin typeface="Helvetica" panose="020B0604020202020204" pitchFamily="34" charset="0"/>
              </a:rPr>
              <a:t>ne représentent pas plus que ce qui est nécessaire</a:t>
            </a:r>
            <a:r>
              <a:rPr lang="fr-CA" sz="1800" b="0" i="0" dirty="0">
                <a:solidFill>
                  <a:srgbClr val="333333"/>
                </a:solidFill>
                <a:effectLst/>
                <a:latin typeface="Helvetica" panose="020B0604020202020204" pitchFamily="34" charset="0"/>
              </a:rPr>
              <a:t> pour répondre aux exigences du ministère en matière de contrôle, de reddition de comptes et de transparence. 	 	</a:t>
            </a:r>
          </a:p>
          <a:p>
            <a:pPr marL="0" indent="0" rtl="0">
              <a:buNone/>
            </a:pPr>
            <a:endParaRPr lang="fr-CA" sz="1800" dirty="0">
              <a:solidFill>
                <a:srgbClr val="333333"/>
              </a:solidFill>
              <a:latin typeface="Helvetica" panose="020B0604020202020204" pitchFamily="34" charset="0"/>
            </a:endParaRPr>
          </a:p>
          <a:p>
            <a:pPr marL="201168" lvl="1" indent="0" rtl="0">
              <a:buNone/>
            </a:pPr>
            <a:r>
              <a:rPr lang="fr-CA" sz="1600" b="1" dirty="0">
                <a:solidFill>
                  <a:srgbClr val="333333"/>
                </a:solidFill>
                <a:latin typeface="Helvetica" panose="020B0604020202020204" pitchFamily="34" charset="0"/>
              </a:rPr>
              <a:t>	</a:t>
            </a:r>
            <a:r>
              <a:rPr lang="fr-CA" b="1" dirty="0">
                <a:solidFill>
                  <a:srgbClr val="333333"/>
                </a:solidFill>
                <a:latin typeface="Helvetica" panose="020B0604020202020204" pitchFamily="34" charset="0"/>
              </a:rPr>
              <a:t>16. </a:t>
            </a:r>
            <a:r>
              <a:rPr lang="fr-CA" b="0" i="0" dirty="0">
                <a:solidFill>
                  <a:srgbClr val="333333"/>
                </a:solidFill>
                <a:effectLst/>
                <a:latin typeface="Helvetica" panose="020B0604020202020204" pitchFamily="34" charset="0"/>
              </a:rPr>
              <a:t>La possibilité d’utiliser les renseignements sur le demandeur et le bénéficiaire que détiennent déjà les ministères pour faciliter l’accès aux programmes de paiements de transfert et réduire les obligations administratives imposées aux bénéficiaires, tout en respectant l’ensemble des exigences législatives fédérales, y compris les dispositions de la </a:t>
            </a:r>
            <a:r>
              <a:rPr lang="fr-CA" b="0" i="1" dirty="0">
                <a:solidFill>
                  <a:srgbClr val="333333"/>
                </a:solidFill>
                <a:effectLst/>
                <a:latin typeface="Helvetica" panose="020B0604020202020204" pitchFamily="34" charset="0"/>
              </a:rPr>
              <a:t>Loi sur la protection des renseignements personnels</a:t>
            </a:r>
            <a:r>
              <a:rPr lang="fr-CA" b="0" i="0" dirty="0">
                <a:solidFill>
                  <a:srgbClr val="333333"/>
                </a:solidFill>
                <a:effectLst/>
                <a:latin typeface="Helvetica" panose="020B0604020202020204" pitchFamily="34" charset="0"/>
              </a:rPr>
              <a:t>. 	 	 	</a:t>
            </a:r>
            <a:endParaRPr lang="fr-CA" b="1" dirty="0">
              <a:solidFill>
                <a:srgbClr val="333333"/>
              </a:solidFill>
              <a:latin typeface="Helvetica" panose="020B0604020202020204" pitchFamily="34" charset="0"/>
            </a:endParaRPr>
          </a:p>
          <a:p>
            <a:pPr rtl="0"/>
            <a:endParaRPr lang="fr-CA" dirty="0"/>
          </a:p>
        </p:txBody>
      </p:sp>
    </p:spTree>
    <p:extLst>
      <p:ext uri="{BB962C8B-B14F-4D97-AF65-F5344CB8AC3E}">
        <p14:creationId xmlns:p14="http://schemas.microsoft.com/office/powerpoint/2010/main" val="86088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A603A-EE5F-4EE5-A96F-0F1B68EC369D}"/>
              </a:ext>
            </a:extLst>
          </p:cNvPr>
          <p:cNvSpPr>
            <a:spLocks noGrp="1"/>
          </p:cNvSpPr>
          <p:nvPr>
            <p:ph type="title"/>
            <p:custDataLst>
              <p:tags r:id="rId1"/>
            </p:custDataLst>
          </p:nvPr>
        </p:nvSpPr>
        <p:spPr/>
        <p:txBody>
          <a:bodyPr rtlCol="0"/>
          <a:lstStyle/>
          <a:p>
            <a:pPr algn="r" rtl="0"/>
            <a:r>
              <a:rPr lang="fr-CA"/>
              <a:t>Considérations liées à l’admissibilité</a:t>
            </a:r>
          </a:p>
        </p:txBody>
      </p:sp>
      <p:sp>
        <p:nvSpPr>
          <p:cNvPr id="3" name="Content Placeholder 2">
            <a:extLst>
              <a:ext uri="{FF2B5EF4-FFF2-40B4-BE49-F238E27FC236}">
                <a16:creationId xmlns:a16="http://schemas.microsoft.com/office/drawing/2014/main" id="{89899286-9937-4BE7-8763-7BC72E19A959}"/>
              </a:ext>
            </a:extLst>
          </p:cNvPr>
          <p:cNvSpPr>
            <a:spLocks noGrp="1"/>
          </p:cNvSpPr>
          <p:nvPr>
            <p:ph idx="1"/>
            <p:custDataLst>
              <p:tags r:id="rId2"/>
            </p:custDataLst>
          </p:nvPr>
        </p:nvSpPr>
        <p:spPr>
          <a:xfrm>
            <a:off x="1695449" y="2368550"/>
            <a:ext cx="9267825" cy="3272848"/>
          </a:xfrm>
        </p:spPr>
        <p:txBody>
          <a:bodyPr rtlCol="0"/>
          <a:lstStyle/>
          <a:p>
            <a:pPr marL="0" indent="0" rtl="0">
              <a:buNone/>
            </a:pPr>
            <a:r>
              <a:rPr lang="fr-CA" sz="2800" dirty="0"/>
              <a:t>Considérations relatives à l’admissibilité et à la capacité</a:t>
            </a:r>
          </a:p>
          <a:p>
            <a:pPr marL="0" indent="0" rtl="0">
              <a:buNone/>
            </a:pPr>
            <a:endParaRPr lang="fr-CA" sz="2800" dirty="0"/>
          </a:p>
          <a:p>
            <a:pPr lvl="1" rtl="0">
              <a:buFont typeface="Wingdings" panose="05000000000000000000" pitchFamily="2" charset="2"/>
              <a:buChar char="§"/>
            </a:pPr>
            <a:r>
              <a:rPr lang="fr-CA" dirty="0"/>
              <a:t>Résultats de l’évaluation générale de SAC</a:t>
            </a:r>
          </a:p>
          <a:p>
            <a:pPr lvl="1" rtl="0">
              <a:buFont typeface="Wingdings" panose="05000000000000000000" pitchFamily="2" charset="2"/>
              <a:buChar char="§"/>
            </a:pPr>
            <a:r>
              <a:rPr lang="fr-CA" dirty="0"/>
              <a:t>Ratios financiers sur les états financiers vérifiés  </a:t>
            </a:r>
          </a:p>
          <a:p>
            <a:pPr lvl="1" rtl="0">
              <a:buFont typeface="Wingdings" panose="05000000000000000000" pitchFamily="2" charset="2"/>
              <a:buChar char="§"/>
            </a:pPr>
            <a:r>
              <a:rPr lang="fr-CA" dirty="0"/>
              <a:t>Certification du CGFPN </a:t>
            </a:r>
          </a:p>
          <a:p>
            <a:pPr lvl="1" rtl="0">
              <a:buFont typeface="Wingdings" panose="05000000000000000000" pitchFamily="2" charset="2"/>
              <a:buChar char="§"/>
            </a:pPr>
            <a:r>
              <a:rPr lang="fr-CA" dirty="0"/>
              <a:t>Mise en œuvre d’une loi sur l’administration financière (LAF) pour les Premières Nations</a:t>
            </a:r>
          </a:p>
          <a:p>
            <a:pPr lvl="1" rtl="0">
              <a:buFont typeface="Wingdings" panose="05000000000000000000" pitchFamily="2" charset="2"/>
              <a:buChar char="§"/>
            </a:pPr>
            <a:r>
              <a:rPr lang="fr-CA" dirty="0"/>
              <a:t>Critères d’admissibilité de la subvention au titre de la NRF – comprend les ratios financiers et la LAF </a:t>
            </a:r>
          </a:p>
        </p:txBody>
      </p:sp>
    </p:spTree>
    <p:extLst>
      <p:ext uri="{BB962C8B-B14F-4D97-AF65-F5344CB8AC3E}">
        <p14:creationId xmlns:p14="http://schemas.microsoft.com/office/powerpoint/2010/main" val="2170554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C29A4-BC4D-4883-875C-FD639C34A3E0}"/>
              </a:ext>
            </a:extLst>
          </p:cNvPr>
          <p:cNvSpPr>
            <a:spLocks noGrp="1"/>
          </p:cNvSpPr>
          <p:nvPr>
            <p:ph type="title"/>
            <p:custDataLst>
              <p:tags r:id="rId1"/>
            </p:custDataLst>
          </p:nvPr>
        </p:nvSpPr>
        <p:spPr>
          <a:xfrm>
            <a:off x="1097280" y="286604"/>
            <a:ext cx="10058400" cy="1097466"/>
          </a:xfrm>
        </p:spPr>
        <p:txBody>
          <a:bodyPr rtlCol="0"/>
          <a:lstStyle/>
          <a:p>
            <a:pPr algn="r" rtl="0"/>
            <a:r>
              <a:rPr lang="fr-CA"/>
              <a:t>Renseignements sur l’admissibilité </a:t>
            </a:r>
          </a:p>
        </p:txBody>
      </p:sp>
      <p:sp>
        <p:nvSpPr>
          <p:cNvPr id="3" name="Content Placeholder 2">
            <a:extLst>
              <a:ext uri="{FF2B5EF4-FFF2-40B4-BE49-F238E27FC236}">
                <a16:creationId xmlns:a16="http://schemas.microsoft.com/office/drawing/2014/main" id="{3385C7D4-1946-4046-BA57-45A3F76227C7}"/>
              </a:ext>
            </a:extLst>
          </p:cNvPr>
          <p:cNvSpPr>
            <a:spLocks noGrp="1"/>
          </p:cNvSpPr>
          <p:nvPr>
            <p:ph sz="half" idx="1"/>
            <p:custDataLst>
              <p:tags r:id="rId2"/>
            </p:custDataLst>
          </p:nvPr>
        </p:nvSpPr>
        <p:spPr/>
        <p:txBody>
          <a:bodyPr rtlCol="0">
            <a:normAutofit fontScale="92500" lnSpcReduction="10000"/>
          </a:bodyPr>
          <a:lstStyle/>
          <a:p>
            <a:pPr rtl="0"/>
            <a:r>
              <a:rPr lang="fr-CA" sz="1400" b="1"/>
              <a:t>Évaluations générales de SAC</a:t>
            </a:r>
          </a:p>
          <a:p>
            <a:pPr lvl="1" rtl="0">
              <a:buFont typeface="Wingdings" panose="05000000000000000000" pitchFamily="2" charset="2"/>
              <a:buChar char="§"/>
            </a:pPr>
            <a:r>
              <a:rPr lang="fr-CA" sz="1200"/>
              <a:t>SAC a actuellement besoin d’effectuer une évaluation générale chaque année pour chaque Première Nation.</a:t>
            </a:r>
          </a:p>
          <a:p>
            <a:pPr lvl="1" rtl="0">
              <a:buFont typeface="Wingdings" panose="05000000000000000000" pitchFamily="2" charset="2"/>
              <a:buChar char="§"/>
            </a:pPr>
            <a:r>
              <a:rPr lang="fr-CA" sz="1200"/>
              <a:t>L’évaluation générale produit une cote/note du risque, appuyée sur des points de référence, pour estimer les risques du bénéficiaire associés à la gestion, la gouvernance, la gestion financière et la planification du programme.</a:t>
            </a:r>
          </a:p>
          <a:p>
            <a:pPr lvl="1" rtl="0">
              <a:buFont typeface="Wingdings" panose="05000000000000000000" pitchFamily="2" charset="2"/>
              <a:buChar char="§"/>
            </a:pPr>
            <a:r>
              <a:rPr lang="fr-CA" sz="1200"/>
              <a:t>L’ébauche de l’évaluation générale est transmise aux Premières Nations pour qu’ils donnent leur avis avant qu’elle soit finalisée, ce qui peut donner lieu à des clarifications qui nécessiteraient la révision de la cote d’une Première Nation.  </a:t>
            </a:r>
          </a:p>
          <a:p>
            <a:pPr rtl="0"/>
            <a:r>
              <a:rPr lang="fr-CA" sz="1400" b="1"/>
              <a:t>Certification du CGFPN </a:t>
            </a:r>
            <a:r>
              <a:rPr lang="fr-CA" sz="1400"/>
              <a:t> </a:t>
            </a:r>
          </a:p>
          <a:p>
            <a:pPr lvl="1" rtl="0">
              <a:buFont typeface="Wingdings" panose="05000000000000000000" pitchFamily="2" charset="2"/>
              <a:buChar char="§"/>
            </a:pPr>
            <a:r>
              <a:rPr lang="fr-CA" sz="1200"/>
              <a:t>Offerte aux Premières Nations qui choisissent de s’inscrire à l’annexe du CGFPN; retirer l’exigence de s’inscrire à l’annexe nécessiterait des modifications législatives.</a:t>
            </a:r>
          </a:p>
          <a:p>
            <a:pPr lvl="1" rtl="0">
              <a:buFont typeface="Wingdings" panose="05000000000000000000" pitchFamily="2" charset="2"/>
              <a:buChar char="§"/>
            </a:pPr>
            <a:r>
              <a:rPr lang="fr-CA" sz="1200"/>
              <a:t>Le processus de certification commence par la création d’une LAF. Les membres peuvent demander une certification de système de gestion financière et une certification de rendement financier. </a:t>
            </a:r>
          </a:p>
          <a:p>
            <a:pPr rtl="0"/>
            <a:r>
              <a:rPr lang="fr-CA" sz="1400" b="1"/>
              <a:t>Loi sur l’administration financière</a:t>
            </a:r>
          </a:p>
          <a:p>
            <a:pPr lvl="1" rtl="0">
              <a:buFont typeface="Wingdings" panose="05000000000000000000" pitchFamily="2" charset="2"/>
              <a:buChar char="§"/>
            </a:pPr>
            <a:r>
              <a:rPr lang="fr-CA" sz="1200"/>
              <a:t>Le CGFPN a mis sur pied un modèle des exigences à inclure dans la LAF. </a:t>
            </a:r>
          </a:p>
          <a:p>
            <a:pPr lvl="1" rtl="0">
              <a:buFont typeface="Wingdings" panose="05000000000000000000" pitchFamily="2" charset="2"/>
              <a:buChar char="§"/>
            </a:pPr>
            <a:r>
              <a:rPr lang="fr-CA" sz="1200"/>
              <a:t>Le modèle de la LAF (article V) décrit l’approche qu’emploiera la communauté pour gérer sa propre infrastructure; cette approche couvre la plupart des aspects pris en compte dans nos programmes ministériels (voire plus d’aspects).</a:t>
            </a:r>
          </a:p>
        </p:txBody>
      </p:sp>
      <p:sp>
        <p:nvSpPr>
          <p:cNvPr id="4" name="Content Placeholder 3">
            <a:extLst>
              <a:ext uri="{FF2B5EF4-FFF2-40B4-BE49-F238E27FC236}">
                <a16:creationId xmlns:a16="http://schemas.microsoft.com/office/drawing/2014/main" id="{A5F764F4-D2A7-47F5-BE3D-DCF3BC604CC9}"/>
              </a:ext>
            </a:extLst>
          </p:cNvPr>
          <p:cNvSpPr>
            <a:spLocks noGrp="1"/>
          </p:cNvSpPr>
          <p:nvPr>
            <p:ph sz="half" idx="2"/>
            <p:custDataLst>
              <p:tags r:id="rId3"/>
            </p:custDataLst>
          </p:nvPr>
        </p:nvSpPr>
        <p:spPr>
          <a:xfrm>
            <a:off x="6217920" y="1845734"/>
            <a:ext cx="4937760" cy="4023360"/>
          </a:xfrm>
        </p:spPr>
        <p:txBody>
          <a:bodyPr rtlCol="0">
            <a:normAutofit fontScale="92500" lnSpcReduction="10000"/>
          </a:bodyPr>
          <a:lstStyle/>
          <a:p>
            <a:pPr rtl="0"/>
            <a:r>
              <a:rPr lang="fr-CA" sz="1400" b="1" dirty="0"/>
              <a:t>Ratios financiers</a:t>
            </a:r>
          </a:p>
          <a:p>
            <a:pPr lvl="1" rtl="0">
              <a:buFont typeface="Wingdings" panose="05000000000000000000" pitchFamily="2" charset="2"/>
              <a:buChar char="§"/>
            </a:pPr>
            <a:r>
              <a:rPr lang="fr-CA" sz="1200" dirty="0"/>
              <a:t>Les bénéficiaires du financement doivent envoyer leurs états financiers vérifiés annuels à SAC.</a:t>
            </a:r>
          </a:p>
          <a:p>
            <a:pPr lvl="1" rtl="0">
              <a:buFont typeface="Wingdings" panose="05000000000000000000" pitchFamily="2" charset="2"/>
              <a:buChar char="§"/>
            </a:pPr>
            <a:r>
              <a:rPr lang="fr-CA" sz="1200" dirty="0"/>
              <a:t>Les états financiers vérifiés annuels comprennent une lettre d’opinion d’un CPA (non qualifié, qualifié, défavorable ou mise en garde sur l’impossibilité d’exprimer une opinion) concernant les renseignements présentés dans les états financiers; la lettre indique le niveau d’assurance que le vérificateur considère comme approprié pour l’utilisateur des états financiers</a:t>
            </a:r>
          </a:p>
          <a:p>
            <a:pPr lvl="1" rtl="0">
              <a:buFont typeface="Wingdings" panose="05000000000000000000" pitchFamily="2" charset="2"/>
              <a:buChar char="§"/>
            </a:pPr>
            <a:r>
              <a:rPr lang="fr-CA" sz="1200" dirty="0"/>
              <a:t>Les ratios financiers peuvent être appliqués aux renseignements contenus dans les états financiers vérifiés annuels afin d’évaluer le bien-être financier des activités et de déceler les risques pour les activités futures.</a:t>
            </a:r>
          </a:p>
          <a:p>
            <a:pPr marL="0" indent="0" rtl="0">
              <a:buNone/>
            </a:pPr>
            <a:r>
              <a:rPr lang="fr-CA" sz="1200" dirty="0"/>
              <a:t> </a:t>
            </a:r>
            <a:r>
              <a:rPr lang="fr-CA" sz="1400" b="1" dirty="0"/>
              <a:t>Admissibilité à une subvention au titre de la NRF</a:t>
            </a:r>
          </a:p>
          <a:p>
            <a:pPr lvl="1" rtl="0">
              <a:buFont typeface="Wingdings" panose="05000000000000000000" pitchFamily="2" charset="2"/>
              <a:buChar char="§"/>
            </a:pPr>
            <a:r>
              <a:rPr lang="fr-CA" sz="1200" dirty="0"/>
              <a:t>Le CGFPN appuie l’évaluation des critères d’admissibilité pour les Premières Nations qui se disent intéressées à recevoir un financement de programme dans le cadre de la subvention au titre de la NRF.</a:t>
            </a:r>
          </a:p>
          <a:p>
            <a:pPr lvl="1" rtl="0">
              <a:buFont typeface="Wingdings" panose="05000000000000000000" pitchFamily="2" charset="2"/>
              <a:buChar char="§"/>
            </a:pPr>
            <a:r>
              <a:rPr lang="fr-CA" sz="1200" dirty="0"/>
              <a:t>Les critères comprennent la vérification du rendement financier des Premières Nations, qui est évalué selon des ratios appliqués sur une période de cinq ans. </a:t>
            </a:r>
          </a:p>
          <a:p>
            <a:pPr lvl="1" rtl="0">
              <a:buFont typeface="Wingdings" panose="05000000000000000000" pitchFamily="2" charset="2"/>
              <a:buChar char="§"/>
            </a:pPr>
            <a:r>
              <a:rPr lang="fr-CA" sz="1200" dirty="0"/>
              <a:t>Les Premières Nations doivent également élaborer et mettre en œuvre divers articles d’une LAF; le CGFPN offre un modèle de LAF. </a:t>
            </a:r>
          </a:p>
          <a:p>
            <a:pPr lvl="1" rtl="0">
              <a:buFont typeface="Wingdings" panose="05000000000000000000" pitchFamily="2" charset="2"/>
              <a:buChar char="§"/>
            </a:pPr>
            <a:r>
              <a:rPr lang="fr-CA" sz="1200" dirty="0"/>
              <a:t>La plupart des rapports requis en vertu des secteurs de programme sont éliminés; la communauté ne doit produire que trois rapports annuels et les soumettre à SAC.</a:t>
            </a:r>
          </a:p>
          <a:p>
            <a:pPr marL="201168" lvl="1" indent="0" rtl="0">
              <a:buNone/>
            </a:pPr>
            <a:endParaRPr lang="fr-CA" sz="1200" dirty="0"/>
          </a:p>
          <a:p>
            <a:pPr rtl="0"/>
            <a:endParaRPr lang="fr-CA" dirty="0"/>
          </a:p>
        </p:txBody>
      </p:sp>
    </p:spTree>
    <p:extLst>
      <p:ext uri="{BB962C8B-B14F-4D97-AF65-F5344CB8AC3E}">
        <p14:creationId xmlns:p14="http://schemas.microsoft.com/office/powerpoint/2010/main" val="1816511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FE6A1-2FA4-4066-BE65-31C9D0B273E1}"/>
              </a:ext>
            </a:extLst>
          </p:cNvPr>
          <p:cNvSpPr>
            <a:spLocks noGrp="1"/>
          </p:cNvSpPr>
          <p:nvPr>
            <p:ph type="title"/>
            <p:custDataLst>
              <p:tags r:id="rId1"/>
            </p:custDataLst>
          </p:nvPr>
        </p:nvSpPr>
        <p:spPr/>
        <p:txBody>
          <a:bodyPr rtlCol="0"/>
          <a:lstStyle/>
          <a:p>
            <a:pPr rtl="0"/>
            <a:r>
              <a:rPr lang="fr-CA"/>
              <a:t>Discussion sur l’admissibilité </a:t>
            </a:r>
          </a:p>
        </p:txBody>
      </p:sp>
      <p:sp>
        <p:nvSpPr>
          <p:cNvPr id="3" name="Content Placeholder 2">
            <a:extLst>
              <a:ext uri="{FF2B5EF4-FFF2-40B4-BE49-F238E27FC236}">
                <a16:creationId xmlns:a16="http://schemas.microsoft.com/office/drawing/2014/main" id="{F6D7C1BA-9031-4667-8063-15D2E8886A1C}"/>
              </a:ext>
            </a:extLst>
          </p:cNvPr>
          <p:cNvSpPr>
            <a:spLocks noGrp="1"/>
          </p:cNvSpPr>
          <p:nvPr>
            <p:ph idx="1"/>
            <p:custDataLst>
              <p:tags r:id="rId2"/>
            </p:custDataLst>
          </p:nvPr>
        </p:nvSpPr>
        <p:spPr/>
        <p:txBody>
          <a:bodyPr rtlCol="0">
            <a:normAutofit fontScale="70000" lnSpcReduction="20000"/>
          </a:bodyPr>
          <a:lstStyle/>
          <a:p>
            <a:pPr rtl="0"/>
            <a:endParaRPr lang="fr-CA" dirty="0"/>
          </a:p>
          <a:p>
            <a:pPr rtl="0"/>
            <a:r>
              <a:rPr lang="fr-CA" dirty="0"/>
              <a:t>Un ou plusieurs critères pourraient être pris en compte pour évaluer l’admissibilité. Il faut tenir compte d’autres renseignements déjà accessibles au Ministère pour appuyer l’admissibilité.</a:t>
            </a:r>
          </a:p>
          <a:p>
            <a:pPr marL="201168" lvl="1" indent="0" rtl="0">
              <a:buNone/>
            </a:pPr>
            <a:endParaRPr lang="fr-CA" b="1" dirty="0"/>
          </a:p>
          <a:p>
            <a:pPr marL="201168" lvl="1" indent="0" rtl="0">
              <a:buNone/>
            </a:pPr>
            <a:r>
              <a:rPr lang="fr-CA" sz="1700" b="1" dirty="0"/>
              <a:t>Exemples d’autres considérations : </a:t>
            </a:r>
          </a:p>
          <a:p>
            <a:pPr lvl="1" rtl="0">
              <a:buFont typeface="Wingdings" panose="05000000000000000000" pitchFamily="2" charset="2"/>
              <a:buChar char="§"/>
            </a:pPr>
            <a:r>
              <a:rPr lang="fr-CA" sz="1700" dirty="0"/>
              <a:t>Possession d’un plan d’aménagement du territoire</a:t>
            </a:r>
          </a:p>
          <a:p>
            <a:pPr lvl="1" rtl="0">
              <a:buFont typeface="Wingdings" panose="05000000000000000000" pitchFamily="2" charset="2"/>
              <a:buChar char="§"/>
            </a:pPr>
            <a:r>
              <a:rPr lang="fr-CA" sz="1700" dirty="0"/>
              <a:t>Résultats en matière de rendement des inspections annuelles du rendement (IAR) de l’eau et des eaux usées </a:t>
            </a:r>
          </a:p>
          <a:p>
            <a:pPr lvl="1" rtl="0">
              <a:buFont typeface="Wingdings" panose="05000000000000000000" pitchFamily="2" charset="2"/>
              <a:buChar char="§"/>
            </a:pPr>
            <a:r>
              <a:rPr lang="fr-CA" sz="1700" dirty="0"/>
              <a:t>Possession d’un plan communautaire </a:t>
            </a:r>
          </a:p>
          <a:p>
            <a:pPr lvl="1" rtl="0">
              <a:buFont typeface="Wingdings" panose="05000000000000000000" pitchFamily="2" charset="2"/>
              <a:buChar char="§"/>
            </a:pPr>
            <a:r>
              <a:rPr lang="fr-CA" sz="1700" dirty="0"/>
              <a:t>Mise en œuvre éprouvée d’un plan de gestion des biens ou de plans de gestion de l’entretien</a:t>
            </a:r>
          </a:p>
          <a:p>
            <a:pPr rtl="0"/>
            <a:r>
              <a:rPr lang="fr-CA" dirty="0"/>
              <a:t>__________________________________________________________________________</a:t>
            </a:r>
          </a:p>
          <a:p>
            <a:pPr rtl="0"/>
            <a:r>
              <a:rPr lang="fr-CA" dirty="0"/>
              <a:t>Les équipes de programme ont-elles accès à d’autres renseignements qui pourraient les aider à évaluer l’admissibilité?</a:t>
            </a:r>
          </a:p>
          <a:p>
            <a:pPr rtl="0"/>
            <a:r>
              <a:rPr lang="fr-CA" dirty="0"/>
              <a:t>Est-ce qu’un ou plusieurs des critères soulignés sont à prioriser? </a:t>
            </a:r>
          </a:p>
          <a:p>
            <a:pPr rtl="0"/>
            <a:r>
              <a:rPr lang="fr-CA" dirty="0"/>
              <a:t>Comment pouvons-nous encourager les bénéficiaires à augmenter leur capacité de répondre aux critères d’admissibilité? Quelles initiatives de capacité que nous finançons actuellement pourraient les aider? Que devons-nous prendre en considération en plus de ce que nous avons déjà à notre disposition?  </a:t>
            </a:r>
          </a:p>
          <a:p>
            <a:pPr rtl="0"/>
            <a:r>
              <a:rPr lang="fr-CA" dirty="0"/>
              <a:t>Y a-t-il d’autres considérations touchant les critères? </a:t>
            </a:r>
          </a:p>
          <a:p>
            <a:pPr rtl="0"/>
            <a:endParaRPr lang="fr-CA" dirty="0"/>
          </a:p>
          <a:p>
            <a:pPr rtl="0"/>
            <a:endParaRPr lang="fr-CA" dirty="0"/>
          </a:p>
          <a:p>
            <a:pPr rtl="0"/>
            <a:endParaRPr lang="fr-CA" dirty="0"/>
          </a:p>
          <a:p>
            <a:pPr rtl="0"/>
            <a:endParaRPr lang="fr-CA" dirty="0"/>
          </a:p>
        </p:txBody>
      </p:sp>
    </p:spTree>
    <p:extLst>
      <p:ext uri="{BB962C8B-B14F-4D97-AF65-F5344CB8AC3E}">
        <p14:creationId xmlns:p14="http://schemas.microsoft.com/office/powerpoint/2010/main" val="3226922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A603A-EE5F-4EE5-A96F-0F1B68EC369D}"/>
              </a:ext>
            </a:extLst>
          </p:cNvPr>
          <p:cNvSpPr>
            <a:spLocks noGrp="1"/>
          </p:cNvSpPr>
          <p:nvPr>
            <p:ph type="title"/>
            <p:custDataLst>
              <p:tags r:id="rId1"/>
            </p:custDataLst>
          </p:nvPr>
        </p:nvSpPr>
        <p:spPr/>
        <p:txBody>
          <a:bodyPr rtlCol="0"/>
          <a:lstStyle/>
          <a:p>
            <a:pPr algn="r" rtl="0"/>
            <a:r>
              <a:rPr lang="fr-CA"/>
              <a:t>Considérations relatives aux rapports</a:t>
            </a:r>
          </a:p>
        </p:txBody>
      </p:sp>
      <p:sp>
        <p:nvSpPr>
          <p:cNvPr id="3" name="Content Placeholder 2">
            <a:extLst>
              <a:ext uri="{FF2B5EF4-FFF2-40B4-BE49-F238E27FC236}">
                <a16:creationId xmlns:a16="http://schemas.microsoft.com/office/drawing/2014/main" id="{89899286-9937-4BE7-8763-7BC72E19A959}"/>
              </a:ext>
            </a:extLst>
          </p:cNvPr>
          <p:cNvSpPr>
            <a:spLocks noGrp="1"/>
          </p:cNvSpPr>
          <p:nvPr>
            <p:ph idx="1"/>
            <p:custDataLst>
              <p:tags r:id="rId2"/>
            </p:custDataLst>
          </p:nvPr>
        </p:nvSpPr>
        <p:spPr>
          <a:xfrm>
            <a:off x="1695449" y="2368550"/>
            <a:ext cx="9267825" cy="3272848"/>
          </a:xfrm>
        </p:spPr>
        <p:txBody>
          <a:bodyPr rtlCol="0">
            <a:normAutofit lnSpcReduction="10000"/>
          </a:bodyPr>
          <a:lstStyle/>
          <a:p>
            <a:pPr marL="0" indent="0" rtl="0">
              <a:buNone/>
            </a:pPr>
            <a:r>
              <a:rPr lang="fr-CA" sz="2800" dirty="0"/>
              <a:t>Réduction des exigences de déclaration pour les bénéficiaires qui adhèrent à l’approche de financement. Envisager de limiter les exigences à ce qui suit :</a:t>
            </a:r>
          </a:p>
          <a:p>
            <a:pPr marL="0" indent="0" rtl="0">
              <a:buNone/>
            </a:pPr>
            <a:endParaRPr lang="fr-CA" sz="2800" dirty="0"/>
          </a:p>
          <a:p>
            <a:pPr lvl="1" rtl="0">
              <a:buFont typeface="Wingdings" panose="05000000000000000000" pitchFamily="2" charset="2"/>
              <a:buChar char="§"/>
            </a:pPr>
            <a:r>
              <a:rPr lang="fr-CA" dirty="0"/>
              <a:t>Un plan de gestion des biens et un plan communautaire de la Première Nation qui comprennent un budget pour l’infrastructure et une prévision des dépenses</a:t>
            </a:r>
          </a:p>
          <a:p>
            <a:pPr lvl="1" rtl="0">
              <a:buFont typeface="Wingdings" panose="05000000000000000000" pitchFamily="2" charset="2"/>
              <a:buChar char="§"/>
            </a:pPr>
            <a:r>
              <a:rPr lang="fr-CA" dirty="0"/>
              <a:t>Un examen annuel des états financiers vérifiés de la Première Nation et un relevé des revenus et des dépenses propre au programme  </a:t>
            </a:r>
          </a:p>
          <a:p>
            <a:pPr lvl="1" rtl="0">
              <a:buFont typeface="Wingdings" panose="05000000000000000000" pitchFamily="2" charset="2"/>
              <a:buChar char="§"/>
            </a:pPr>
            <a:r>
              <a:rPr lang="fr-CA" dirty="0"/>
              <a:t>Les résultats de l’inspection trisannuelle et triennale du SRECB </a:t>
            </a:r>
          </a:p>
          <a:p>
            <a:pPr marL="457200" lvl="1" indent="0" rtl="0">
              <a:buNone/>
            </a:pPr>
            <a:endParaRPr lang="fr-CA" dirty="0"/>
          </a:p>
        </p:txBody>
      </p:sp>
    </p:spTree>
    <p:extLst>
      <p:ext uri="{BB962C8B-B14F-4D97-AF65-F5344CB8AC3E}">
        <p14:creationId xmlns:p14="http://schemas.microsoft.com/office/powerpoint/2010/main" val="3880103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C29A4-BC4D-4883-875C-FD639C34A3E0}"/>
              </a:ext>
            </a:extLst>
          </p:cNvPr>
          <p:cNvSpPr>
            <a:spLocks noGrp="1"/>
          </p:cNvSpPr>
          <p:nvPr>
            <p:ph type="title"/>
            <p:custDataLst>
              <p:tags r:id="rId1"/>
            </p:custDataLst>
          </p:nvPr>
        </p:nvSpPr>
        <p:spPr>
          <a:xfrm>
            <a:off x="669303" y="286603"/>
            <a:ext cx="10486377" cy="1450757"/>
          </a:xfrm>
        </p:spPr>
        <p:txBody>
          <a:bodyPr rtlCol="0"/>
          <a:lstStyle/>
          <a:p>
            <a:pPr algn="r" rtl="0"/>
            <a:r>
              <a:rPr lang="fr-CA"/>
              <a:t>Information du rapport </a:t>
            </a:r>
            <a:endParaRPr lang="fr-CA" dirty="0"/>
          </a:p>
        </p:txBody>
      </p:sp>
      <p:sp>
        <p:nvSpPr>
          <p:cNvPr id="3" name="Content Placeholder 2">
            <a:extLst>
              <a:ext uri="{FF2B5EF4-FFF2-40B4-BE49-F238E27FC236}">
                <a16:creationId xmlns:a16="http://schemas.microsoft.com/office/drawing/2014/main" id="{3385C7D4-1946-4046-BA57-45A3F76227C7}"/>
              </a:ext>
            </a:extLst>
          </p:cNvPr>
          <p:cNvSpPr>
            <a:spLocks noGrp="1"/>
          </p:cNvSpPr>
          <p:nvPr>
            <p:ph sz="half" idx="1"/>
            <p:custDataLst>
              <p:tags r:id="rId2"/>
            </p:custDataLst>
          </p:nvPr>
        </p:nvSpPr>
        <p:spPr>
          <a:xfrm>
            <a:off x="4176075" y="1864240"/>
            <a:ext cx="3452096" cy="4023360"/>
          </a:xfrm>
        </p:spPr>
        <p:txBody>
          <a:bodyPr rtlCol="0">
            <a:normAutofit fontScale="92500" lnSpcReduction="20000"/>
          </a:bodyPr>
          <a:lstStyle/>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r>
              <a:rPr lang="fr-CA" sz="1400" b="1" i="0" u="sng" strike="noStrike" kern="1200" cap="none" spc="0" normalizeH="0" noProof="0" dirty="0">
                <a:ln>
                  <a:noFill/>
                </a:ln>
                <a:solidFill>
                  <a:srgbClr val="000000">
                    <a:lumMod val="75000"/>
                    <a:lumOff val="25000"/>
                  </a:srgbClr>
                </a:solidFill>
                <a:effectLst/>
                <a:uLnTx/>
                <a:uFillTx/>
                <a:latin typeface="Calibri" panose="020F0502020204030204"/>
                <a:ea typeface="+mn-ea"/>
                <a:cs typeface="+mn-cs"/>
              </a:rPr>
              <a:t>Plan de gestion des biens</a:t>
            </a:r>
          </a:p>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r>
              <a:rPr lang="fr-CA" sz="1200" b="1" dirty="0">
                <a:solidFill>
                  <a:srgbClr val="000000">
                    <a:lumMod val="75000"/>
                    <a:lumOff val="25000"/>
                  </a:srgbClr>
                </a:solidFill>
                <a:latin typeface="Calibri" panose="020F0502020204030204"/>
              </a:rPr>
              <a:t>Un plan </a:t>
            </a:r>
            <a:r>
              <a:rPr lang="fr-CA" sz="1200" b="1" i="0" u="none" strike="noStrike" kern="1200" cap="none" spc="0" normalizeH="0" noProof="0" dirty="0">
                <a:ln>
                  <a:noFill/>
                </a:ln>
                <a:solidFill>
                  <a:srgbClr val="000000">
                    <a:lumMod val="75000"/>
                    <a:lumOff val="25000"/>
                  </a:srgbClr>
                </a:solidFill>
                <a:effectLst/>
                <a:uLnTx/>
                <a:uFillTx/>
                <a:latin typeface="Calibri" panose="020F0502020204030204"/>
                <a:ea typeface="+mn-ea"/>
                <a:cs typeface="+mn-cs"/>
              </a:rPr>
              <a:t>de gestion des biens tient compte des besoins associés à l’infrastructure de la communauté, ce qui comprend les investissements de capitaux majeurs et mineurs. </a:t>
            </a:r>
          </a:p>
          <a:p>
            <a:pPr lvl="1" rtl="0">
              <a:spcBef>
                <a:spcPts val="1200"/>
              </a:spcBef>
              <a:spcAft>
                <a:spcPts val="200"/>
              </a:spcAft>
              <a:buClr>
                <a:srgbClr val="E48312"/>
              </a:buClr>
              <a:buSzPct val="100000"/>
              <a:buFont typeface="Wingdings" panose="05000000000000000000" pitchFamily="2" charset="2"/>
              <a:buChar char="§"/>
              <a:defRPr/>
            </a:pPr>
            <a:r>
              <a:rPr lang="fr-CA" sz="1200" dirty="0">
                <a:solidFill>
                  <a:srgbClr val="000000">
                    <a:lumMod val="75000"/>
                    <a:lumOff val="25000"/>
                  </a:srgbClr>
                </a:solidFill>
                <a:latin typeface="Calibri" panose="020F0502020204030204"/>
              </a:rPr>
              <a:t>Un plan de gestion des biens comprend une prévision/un budget des dépenses liées aux activités qui devront être entreprises chaque année et détermine les sources de revenus qui seront utilisées pour réaliser le plan.  </a:t>
            </a:r>
          </a:p>
          <a:p>
            <a:pPr lvl="1" rtl="0">
              <a:spcBef>
                <a:spcPts val="1200"/>
              </a:spcBef>
              <a:spcAft>
                <a:spcPts val="200"/>
              </a:spcAft>
              <a:buClr>
                <a:srgbClr val="E48312"/>
              </a:buClr>
              <a:buSzPct val="100000"/>
              <a:buFont typeface="Wingdings" panose="05000000000000000000" pitchFamily="2" charset="2"/>
              <a:buChar char="§"/>
              <a:defRPr/>
            </a:pPr>
            <a:r>
              <a:rPr lang="fr-CA" sz="1200" i="0" u="none" strike="noStrike" kern="1200" cap="none" spc="0" normalizeH="0" noProof="0" dirty="0">
                <a:ln>
                  <a:noFill/>
                </a:ln>
                <a:solidFill>
                  <a:srgbClr val="000000">
                    <a:lumMod val="75000"/>
                    <a:lumOff val="25000"/>
                  </a:srgbClr>
                </a:solidFill>
                <a:effectLst/>
                <a:uLnTx/>
                <a:uFillTx/>
                <a:latin typeface="Calibri" panose="020F0502020204030204"/>
                <a:ea typeface="+mn-ea"/>
                <a:cs typeface="+mn-cs"/>
              </a:rPr>
              <a:t>Le rapport d’inspection du SRECB</a:t>
            </a:r>
            <a:r>
              <a:rPr lang="fr-CA" sz="1200" dirty="0">
                <a:solidFill>
                  <a:srgbClr val="000000">
                    <a:lumMod val="75000"/>
                    <a:lumOff val="25000"/>
                  </a:srgbClr>
                </a:solidFill>
                <a:latin typeface="Calibri" panose="020F0502020204030204"/>
              </a:rPr>
              <a:t> appuiera la communauté lors de prises de décisions stratégiques dans le cadre de l’élaboration de son plan, en plus de donner une estimation des coûts pour les besoins futurs en immobilisations. </a:t>
            </a:r>
          </a:p>
          <a:p>
            <a:pPr lvl="1" rtl="0">
              <a:spcBef>
                <a:spcPts val="1200"/>
              </a:spcBef>
              <a:spcAft>
                <a:spcPts val="200"/>
              </a:spcAft>
              <a:buClr>
                <a:srgbClr val="E48312"/>
              </a:buClr>
              <a:buSzPct val="100000"/>
              <a:buFont typeface="Wingdings" panose="05000000000000000000" pitchFamily="2" charset="2"/>
              <a:buChar char="§"/>
              <a:defRPr/>
            </a:pPr>
            <a:r>
              <a:rPr lang="fr-CA" sz="1200" i="0" u="none" strike="noStrike" kern="1200" cap="none" spc="0" normalizeH="0" noProof="0" dirty="0">
                <a:ln>
                  <a:noFill/>
                </a:ln>
                <a:solidFill>
                  <a:srgbClr val="000000">
                    <a:lumMod val="75000"/>
                    <a:lumOff val="25000"/>
                  </a:srgbClr>
                </a:solidFill>
                <a:effectLst/>
                <a:uLnTx/>
                <a:uFillTx/>
                <a:latin typeface="Calibri" panose="020F0502020204030204"/>
                <a:ea typeface="+mn-ea"/>
                <a:cs typeface="+mn-cs"/>
              </a:rPr>
              <a:t>Les Premières Nations détermineraient les sources de financement qui seraient utilisées pour réaliser leur plan de gestion des biens, ce qui comprend le paiement de transfert annuel, les produits tirés des prêts et les retraits à partir de l’investissement des surplus comme flux de trésorerie pour réaliser les activités prévues. </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fr-CA" sz="1400" b="1"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a:p>
            <a:pPr rtl="0"/>
            <a:endParaRPr lang="fr-CA" sz="1200" dirty="0"/>
          </a:p>
        </p:txBody>
      </p:sp>
      <p:sp>
        <p:nvSpPr>
          <p:cNvPr id="4" name="Content Placeholder 3">
            <a:extLst>
              <a:ext uri="{FF2B5EF4-FFF2-40B4-BE49-F238E27FC236}">
                <a16:creationId xmlns:a16="http://schemas.microsoft.com/office/drawing/2014/main" id="{A5F764F4-D2A7-47F5-BE3D-DCF3BC604CC9}"/>
              </a:ext>
            </a:extLst>
          </p:cNvPr>
          <p:cNvSpPr>
            <a:spLocks noGrp="1"/>
          </p:cNvSpPr>
          <p:nvPr>
            <p:ph sz="half" idx="2"/>
            <p:custDataLst>
              <p:tags r:id="rId3"/>
            </p:custDataLst>
          </p:nvPr>
        </p:nvSpPr>
        <p:spPr>
          <a:xfrm>
            <a:off x="772055" y="1880826"/>
            <a:ext cx="3197571" cy="4023360"/>
          </a:xfrm>
        </p:spPr>
        <p:txBody>
          <a:bodyPr rtlCol="0">
            <a:normAutofit fontScale="92500" lnSpcReduction="20000"/>
          </a:bodyPr>
          <a:lstStyle/>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r>
              <a:rPr lang="fr-CA" sz="1400" b="1" i="0" u="sng" strike="noStrike" kern="1200" cap="none" spc="0" normalizeH="0" noProof="0" dirty="0">
                <a:ln>
                  <a:noFill/>
                </a:ln>
                <a:solidFill>
                  <a:srgbClr val="000000">
                    <a:lumMod val="75000"/>
                    <a:lumOff val="25000"/>
                  </a:srgbClr>
                </a:solidFill>
                <a:effectLst/>
                <a:uLnTx/>
                <a:uFillTx/>
                <a:latin typeface="Calibri" panose="020F0502020204030204"/>
                <a:ea typeface="+mn-ea"/>
                <a:cs typeface="+mn-cs"/>
              </a:rPr>
              <a:t>Inspections du SRECB </a:t>
            </a:r>
          </a:p>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r>
              <a:rPr lang="fr-CA" sz="1200" b="1" i="0" u="none" strike="noStrike" kern="1200" cap="none" spc="0" normalizeH="0" noProof="0" dirty="0">
                <a:ln>
                  <a:noFill/>
                </a:ln>
                <a:solidFill>
                  <a:srgbClr val="000000">
                    <a:lumMod val="75000"/>
                    <a:lumOff val="25000"/>
                  </a:srgbClr>
                </a:solidFill>
                <a:effectLst/>
                <a:uLnTx/>
                <a:uFillTx/>
                <a:latin typeface="Calibri" panose="020F0502020204030204"/>
                <a:ea typeface="+mn-ea"/>
                <a:cs typeface="+mn-cs"/>
              </a:rPr>
              <a:t>Tous les bénéficiaires des Premières Nations qui reçoivent </a:t>
            </a:r>
            <a:r>
              <a:rPr lang="fr-CA" sz="1200" b="1" dirty="0">
                <a:solidFill>
                  <a:srgbClr val="000000">
                    <a:lumMod val="75000"/>
                    <a:lumOff val="25000"/>
                  </a:srgbClr>
                </a:solidFill>
                <a:latin typeface="Calibri" panose="020F0502020204030204"/>
              </a:rPr>
              <a:t>un financement en continu pour le fonctionnement et l’entretien de l’infrastructure de leur communauté </a:t>
            </a:r>
            <a:r>
              <a:rPr lang="fr-CA" sz="1200" b="1" i="0" u="none" strike="noStrike" kern="1200" cap="none" spc="0" normalizeH="0" noProof="0" dirty="0">
                <a:ln>
                  <a:noFill/>
                </a:ln>
                <a:solidFill>
                  <a:srgbClr val="000000">
                    <a:lumMod val="75000"/>
                    <a:lumOff val="25000"/>
                  </a:srgbClr>
                </a:solidFill>
                <a:effectLst/>
                <a:uLnTx/>
                <a:uFillTx/>
                <a:latin typeface="Calibri" panose="020F0502020204030204"/>
                <a:ea typeface="+mn-ea"/>
                <a:cs typeface="+mn-cs"/>
              </a:rPr>
              <a:t>doivent effectuer l’inspection des biens financés sur une base triennale. </a:t>
            </a:r>
            <a:r>
              <a:rPr lang="fr-CA" sz="1200" b="1" dirty="0">
                <a:solidFill>
                  <a:srgbClr val="000000">
                    <a:lumMod val="75000"/>
                    <a:lumOff val="25000"/>
                  </a:srgbClr>
                </a:solidFill>
                <a:latin typeface="Calibri" panose="020F0502020204030204"/>
              </a:rPr>
              <a:t>Les inspections en vertu de ce programme comprennent les biens du PIE et du PES financés par le Ministère. </a:t>
            </a:r>
            <a:endParaRPr kumimoji="0" lang="fr-CA" sz="1200" b="1"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a:p>
            <a:pPr lvl="1" rtl="0">
              <a:spcBef>
                <a:spcPts val="1200"/>
              </a:spcBef>
              <a:spcAft>
                <a:spcPts val="200"/>
              </a:spcAft>
              <a:buClr>
                <a:srgbClr val="E48312"/>
              </a:buClr>
              <a:buSzPct val="100000"/>
              <a:buFont typeface="Wingdings" panose="05000000000000000000" pitchFamily="2" charset="2"/>
              <a:buChar char="§"/>
              <a:defRPr/>
            </a:pPr>
            <a:r>
              <a:rPr lang="fr-CA" sz="1200" dirty="0">
                <a:solidFill>
                  <a:srgbClr val="000000">
                    <a:lumMod val="75000"/>
                    <a:lumOff val="25000"/>
                  </a:srgbClr>
                </a:solidFill>
                <a:latin typeface="Calibri" panose="020F0502020204030204"/>
              </a:rPr>
              <a:t>Les inspections offrent des renseignements sur l’état des biens, leur durée de vie, leurs lacunes, leur rendement en matière de fonctionnement et d’entretien, ainsi que leurs besoins en matière d’investissement de capitaux projetés sur une période de 35 ans.</a:t>
            </a:r>
          </a:p>
          <a:p>
            <a:pPr lvl="1" rtl="0">
              <a:spcBef>
                <a:spcPts val="1200"/>
              </a:spcBef>
              <a:spcAft>
                <a:spcPts val="200"/>
              </a:spcAft>
              <a:buClr>
                <a:srgbClr val="E48312"/>
              </a:buClr>
              <a:buSzPct val="100000"/>
              <a:buFont typeface="Wingdings" panose="05000000000000000000" pitchFamily="2" charset="2"/>
              <a:buChar char="§"/>
              <a:defRPr/>
            </a:pPr>
            <a:r>
              <a:rPr lang="fr-CA" sz="1200" dirty="0">
                <a:solidFill>
                  <a:srgbClr val="000000">
                    <a:lumMod val="75000"/>
                    <a:lumOff val="25000"/>
                  </a:srgbClr>
                </a:solidFill>
                <a:latin typeface="Calibri" panose="020F0502020204030204"/>
              </a:rPr>
              <a:t>Les renseignements appuieront indirectement la production de rapports par l’entremise d’une évaluation des biens par une tierce partie. Les lacunes en matière d’entretien et la dépréciation ou la détérioration des biens ressortiront dans les résultats des inspections.</a:t>
            </a:r>
          </a:p>
          <a:p>
            <a:pPr lvl="1" rtl="0">
              <a:spcBef>
                <a:spcPts val="1200"/>
              </a:spcBef>
              <a:spcAft>
                <a:spcPts val="200"/>
              </a:spcAft>
              <a:buClr>
                <a:srgbClr val="E48312"/>
              </a:buClr>
              <a:buSzPct val="100000"/>
              <a:buFont typeface="Wingdings" panose="05000000000000000000" pitchFamily="2" charset="2"/>
              <a:buChar char="§"/>
              <a:defRPr/>
            </a:pPr>
            <a:r>
              <a:rPr lang="fr-CA" sz="1200" i="0" u="none" strike="noStrike" kern="1200" cap="none" spc="0" normalizeH="0" noProof="0" dirty="0">
                <a:ln>
                  <a:noFill/>
                </a:ln>
                <a:solidFill>
                  <a:srgbClr val="000000">
                    <a:lumMod val="75000"/>
                    <a:lumOff val="25000"/>
                  </a:srgbClr>
                </a:solidFill>
                <a:effectLst/>
                <a:uLnTx/>
                <a:uFillTx/>
                <a:latin typeface="Calibri" panose="020F0502020204030204"/>
                <a:ea typeface="+mn-ea"/>
                <a:cs typeface="+mn-cs"/>
              </a:rPr>
              <a:t>Le Ministère importe les données d’inspection dans le SIGI et utilise l’information pour rendre compte des résultats obtenus dans le PIE, ainsi que pour les intégrer à d’autres rapport</a:t>
            </a:r>
            <a:r>
              <a:rPr lang="fr-CA" sz="1200" dirty="0">
                <a:solidFill>
                  <a:srgbClr val="000000">
                    <a:lumMod val="75000"/>
                    <a:lumOff val="25000"/>
                  </a:srgbClr>
                </a:solidFill>
                <a:latin typeface="Calibri" panose="020F0502020204030204"/>
              </a:rPr>
              <a:t>s</a:t>
            </a:r>
            <a:r>
              <a:rPr lang="fr-CA" sz="1200" i="0" u="none" strike="noStrike" kern="1200" cap="none" spc="0" normalizeH="0" noProof="0" dirty="0">
                <a:ln>
                  <a:noFill/>
                </a:ln>
                <a:solidFill>
                  <a:srgbClr val="000000">
                    <a:lumMod val="75000"/>
                    <a:lumOff val="25000"/>
                  </a:srgbClr>
                </a:solidFill>
                <a:effectLst/>
                <a:uLnTx/>
                <a:uFillTx/>
                <a:latin typeface="Calibri" panose="020F0502020204030204"/>
                <a:ea typeface="+mn-ea"/>
                <a:cs typeface="+mn-cs"/>
              </a:rPr>
              <a:t>. </a:t>
            </a:r>
          </a:p>
          <a:p>
            <a:pPr rtl="0"/>
            <a:endParaRPr lang="fr-CA" dirty="0"/>
          </a:p>
        </p:txBody>
      </p:sp>
      <p:sp>
        <p:nvSpPr>
          <p:cNvPr id="5" name="Content Placeholder 3">
            <a:extLst>
              <a:ext uri="{FF2B5EF4-FFF2-40B4-BE49-F238E27FC236}">
                <a16:creationId xmlns:a16="http://schemas.microsoft.com/office/drawing/2014/main" id="{450B7992-B36B-4399-B43F-E35F98A6A300}"/>
              </a:ext>
            </a:extLst>
          </p:cNvPr>
          <p:cNvSpPr txBox="1">
            <a:spLocks/>
          </p:cNvSpPr>
          <p:nvPr>
            <p:custDataLst>
              <p:tags r:id="rId4"/>
            </p:custDataLst>
          </p:nvPr>
        </p:nvSpPr>
        <p:spPr>
          <a:xfrm>
            <a:off x="7860069" y="1880826"/>
            <a:ext cx="3452096" cy="4023360"/>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rtl="0">
              <a:buNone/>
            </a:pPr>
            <a:r>
              <a:rPr lang="fr-CA" sz="1400" b="1" u="sng" dirty="0"/>
              <a:t>Trousse de déclaration des états financiers</a:t>
            </a:r>
          </a:p>
          <a:p>
            <a:pPr marL="0" indent="0" rtl="0">
              <a:buNone/>
            </a:pPr>
            <a:r>
              <a:rPr lang="fr-CA" sz="1200" b="1" dirty="0"/>
              <a:t>Tous les bénéficiaires des Premières Nations doivent fournir cette trousse au Ministère chaque année.</a:t>
            </a:r>
          </a:p>
          <a:p>
            <a:pPr lvl="1" rtl="0">
              <a:buFont typeface="Wingdings" panose="05000000000000000000" pitchFamily="2" charset="2"/>
              <a:buChar char="§"/>
            </a:pPr>
            <a:r>
              <a:rPr lang="fr-CA" sz="1200" dirty="0"/>
              <a:t>La trousse comprend des états financiers vérifiés et des relevés de revenus (paiements de transfert reçus) et de dépenses propres au programme.</a:t>
            </a:r>
          </a:p>
          <a:p>
            <a:pPr lvl="1" rtl="0">
              <a:buFont typeface="Wingdings" panose="05000000000000000000" pitchFamily="2" charset="2"/>
              <a:buChar char="§"/>
            </a:pPr>
            <a:r>
              <a:rPr lang="fr-CA" sz="1200" dirty="0"/>
              <a:t>Les états financiers vérifiés sont préparés par des CPA et comprennent une lettre d’opinion sur les états financiers. </a:t>
            </a:r>
          </a:p>
          <a:p>
            <a:pPr lvl="1" rtl="0">
              <a:buFont typeface="Wingdings" panose="05000000000000000000" pitchFamily="2" charset="2"/>
              <a:buChar char="§"/>
            </a:pPr>
            <a:r>
              <a:rPr lang="fr-CA" sz="1200" dirty="0"/>
              <a:t>Les calendriers des programmes de SAC offrent une ventilation des paiements de transfert reçus, des dépenses engagées par type, et des surplus et déficits à la fin de chaque exercice financier.</a:t>
            </a:r>
          </a:p>
          <a:p>
            <a:pPr lvl="1" rtl="0">
              <a:buFont typeface="Wingdings" panose="05000000000000000000" pitchFamily="2" charset="2"/>
              <a:buChar char="§"/>
            </a:pPr>
            <a:r>
              <a:rPr lang="fr-CA" sz="1200" dirty="0"/>
              <a:t>Cette trousse fournit des renseignements pouvant être utilisés pour passer en revue le type de dépenses, déterminer le montant des surplus qui devraient se trouver dans le compte d’investissement, déterminer les retraits à partir du compte d’investissement, ainsi que déterminer si les fonds ont été utilisés pour l’infrastructure. </a:t>
            </a:r>
          </a:p>
          <a:p>
            <a:pPr lvl="1" rtl="0">
              <a:buFont typeface="Wingdings" panose="05000000000000000000" pitchFamily="2" charset="2"/>
              <a:buChar char="§"/>
            </a:pPr>
            <a:r>
              <a:rPr lang="fr-CA" sz="1200" dirty="0"/>
              <a:t>Les états financiers comprennent également des remarques expliquant les transactions importantes en lien avec les comptes d’investissement et les prêts. </a:t>
            </a:r>
          </a:p>
          <a:p>
            <a:pPr rtl="0"/>
            <a:endParaRPr lang="fr-CA" dirty="0"/>
          </a:p>
        </p:txBody>
      </p:sp>
    </p:spTree>
    <p:extLst>
      <p:ext uri="{BB962C8B-B14F-4D97-AF65-F5344CB8AC3E}">
        <p14:creationId xmlns:p14="http://schemas.microsoft.com/office/powerpoint/2010/main" val="5825399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4"/>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cbe0430-3f4f-4c5f-887e-d02eff9f0835" xsi:nil="true"/>
    <lcf76f155ced4ddcb4097134ff3c332f xmlns="4115cc21-6134-4e7b-8274-a500939b6cf4">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A85CB7EE560B34490782749BC15C97E" ma:contentTypeVersion="15" ma:contentTypeDescription="Crée un document." ma:contentTypeScope="" ma:versionID="44f4903f80b1a3f3d53c35fa1b536372">
  <xsd:schema xmlns:xsd="http://www.w3.org/2001/XMLSchema" xmlns:xs="http://www.w3.org/2001/XMLSchema" xmlns:p="http://schemas.microsoft.com/office/2006/metadata/properties" xmlns:ns2="4115cc21-6134-4e7b-8274-a500939b6cf4" xmlns:ns3="ecbe0430-3f4f-4c5f-887e-d02eff9f0835" targetNamespace="http://schemas.microsoft.com/office/2006/metadata/properties" ma:root="true" ma:fieldsID="7a2c61dc89d204afb81579a5b9f89c87" ns2:_="" ns3:_="">
    <xsd:import namespace="4115cc21-6134-4e7b-8274-a500939b6cf4"/>
    <xsd:import namespace="ecbe0430-3f4f-4c5f-887e-d02eff9f083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15cc21-6134-4e7b-8274-a500939b6c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alises d’images" ma:readOnly="false" ma:fieldId="{5cf76f15-5ced-4ddc-b409-7134ff3c332f}" ma:taxonomyMulti="true" ma:sspId="6247e407-51e7-4e7e-92cd-8c8fca595cd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cbe0430-3f4f-4c5f-887e-d02eff9f0835" elementFormDefault="qualified">
    <xsd:import namespace="http://schemas.microsoft.com/office/2006/documentManagement/types"/>
    <xsd:import namespace="http://schemas.microsoft.com/office/infopath/2007/PartnerControls"/>
    <xsd:element name="SharedWithUsers" ma:index="16"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Partagé avec détails" ma:internalName="SharedWithDetails" ma:readOnly="true">
      <xsd:simpleType>
        <xsd:restriction base="dms:Note">
          <xsd:maxLength value="255"/>
        </xsd:restriction>
      </xsd:simpleType>
    </xsd:element>
    <xsd:element name="TaxCatchAll" ma:index="22" nillable="true" ma:displayName="Taxonomy Catch All Column" ma:hidden="true" ma:list="{6fccdd12-1555-4764-9008-4f831ba34b5a}" ma:internalName="TaxCatchAll" ma:showField="CatchAllData" ma:web="ecbe0430-3f4f-4c5f-887e-d02eff9f08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2ECBCE-C70E-4FED-828E-A24242A1E269}">
  <ds:schemaRefs>
    <ds:schemaRef ds:uri="http://schemas.microsoft.com/office/2006/metadata/properties"/>
    <ds:schemaRef ds:uri="http://schemas.microsoft.com/office/infopath/2007/PartnerControls"/>
    <ds:schemaRef ds:uri="ecbe0430-3f4f-4c5f-887e-d02eff9f0835"/>
    <ds:schemaRef ds:uri="4115cc21-6134-4e7b-8274-a500939b6cf4"/>
  </ds:schemaRefs>
</ds:datastoreItem>
</file>

<file path=customXml/itemProps2.xml><?xml version="1.0" encoding="utf-8"?>
<ds:datastoreItem xmlns:ds="http://schemas.openxmlformats.org/officeDocument/2006/customXml" ds:itemID="{ADCAA941-6193-43D3-90DE-867AA30A57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15cc21-6134-4e7b-8274-a500939b6cf4"/>
    <ds:schemaRef ds:uri="ecbe0430-3f4f-4c5f-887e-d02eff9f08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B779602-7985-4C25-9F83-EAAB79BB90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TM02900769[[fn=Retrospect]]</Template>
  <TotalTime>941</TotalTime>
  <Words>2132</Words>
  <Application>Microsoft Office PowerPoint</Application>
  <PresentationFormat>Grand écran</PresentationFormat>
  <Paragraphs>116</Paragraphs>
  <Slides>11</Slides>
  <Notes>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Calibri</vt:lpstr>
      <vt:lpstr>Calibri Light</vt:lpstr>
      <vt:lpstr>Helvetica</vt:lpstr>
      <vt:lpstr>Wingdings</vt:lpstr>
      <vt:lpstr>Retrospect</vt:lpstr>
      <vt:lpstr> Critères d’admissibilité et production de rapports  dans le cadre de l’approche de financement</vt:lpstr>
      <vt:lpstr>But </vt:lpstr>
      <vt:lpstr>Approche de financement  </vt:lpstr>
      <vt:lpstr> Directive sur les paiements de transfert Annexe B : Éléments de base de la conception ou du remaniement du programme</vt:lpstr>
      <vt:lpstr>Considérations liées à l’admissibilité</vt:lpstr>
      <vt:lpstr>Renseignements sur l’admissibilité </vt:lpstr>
      <vt:lpstr>Discussion sur l’admissibilité </vt:lpstr>
      <vt:lpstr>Considérations relatives aux rapports</vt:lpstr>
      <vt:lpstr>Information du rapport </vt:lpstr>
      <vt:lpstr>Discussion sur les rapports </vt:lpstr>
      <vt:lpstr>En résumé  </vt:lpstr>
    </vt:vector>
  </TitlesOfParts>
  <Company>ISC - CIRNAC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Solmes, Kim</dc:creator>
  <cp:lastModifiedBy>Croteau, Sarah (SPAC/PSPC)</cp:lastModifiedBy>
  <cp:revision>66</cp:revision>
  <dcterms:created xsi:type="dcterms:W3CDTF">2022-12-12T16:05:58Z</dcterms:created>
  <dcterms:modified xsi:type="dcterms:W3CDTF">2023-02-02T13:17:32Z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0x0101009A85CB7EE560B34490782749BC15C97E</vt:lpwstr>
  </property>
</Properties>
</file>