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702" r:id="rId3"/>
    <p:sldId id="436" r:id="rId4"/>
    <p:sldId id="261" r:id="rId5"/>
    <p:sldId id="287" r:id="rId6"/>
    <p:sldId id="705" r:id="rId7"/>
    <p:sldId id="709" r:id="rId8"/>
    <p:sldId id="674" r:id="rId9"/>
    <p:sldId id="643" r:id="rId10"/>
    <p:sldId id="669" r:id="rId11"/>
    <p:sldId id="677" r:id="rId12"/>
    <p:sldId id="678" r:id="rId13"/>
    <p:sldId id="679" r:id="rId14"/>
    <p:sldId id="648" r:id="rId15"/>
    <p:sldId id="684" r:id="rId16"/>
    <p:sldId id="708" r:id="rId17"/>
    <p:sldId id="652" r:id="rId18"/>
    <p:sldId id="704" r:id="rId19"/>
  </p:sldIdLst>
  <p:sldSz cx="12192000" cy="6858000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1" autoAdjust="0"/>
    <p:restoredTop sz="90482" autoAdjust="0"/>
  </p:normalViewPr>
  <p:slideViewPr>
    <p:cSldViewPr snapToGrid="0" snapToObjects="1">
      <p:cViewPr>
        <p:scale>
          <a:sx n="80" d="100"/>
          <a:sy n="80" d="100"/>
        </p:scale>
        <p:origin x="322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286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31759291887283E-3"/>
          <c:y val="6.418638676404953E-2"/>
          <c:w val="0.73653960227966309"/>
          <c:h val="0.9358136057853698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Feuil1!$B$2:$B$21</c:f>
              <c:numCache>
                <c:formatCode>General</c:formatCode>
                <c:ptCount val="20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  <c:pt idx="10">
                  <c:v>31</c:v>
                </c:pt>
                <c:pt idx="11">
                  <c:v>31</c:v>
                </c:pt>
                <c:pt idx="12">
                  <c:v>31</c:v>
                </c:pt>
                <c:pt idx="13">
                  <c:v>31</c:v>
                </c:pt>
                <c:pt idx="14">
                  <c:v>31</c:v>
                </c:pt>
                <c:pt idx="15">
                  <c:v>31</c:v>
                </c:pt>
                <c:pt idx="16">
                  <c:v>31</c:v>
                </c:pt>
                <c:pt idx="17">
                  <c:v>31</c:v>
                </c:pt>
                <c:pt idx="18">
                  <c:v>31</c:v>
                </c:pt>
                <c:pt idx="19">
                  <c:v>31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Feuil1!$B$1</c15:sqref>
                        </c15:formulaRef>
                      </c:ext>
                    </c:extLst>
                    <c:strCache>
                      <c:ptCount val="1"/>
                      <c:pt idx="0">
                        <c:v>Lieu de naissance de la personne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9BC1-43BF-B579-C12B1FE18F3C}"/>
            </c:ext>
          </c:extLst>
        </c:ser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Feuil1!$C$2:$C$21</c:f>
              <c:numCache>
                <c:formatCode>General</c:formatCode>
                <c:ptCount val="20"/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Feuil1!$C$1</c15:sqref>
                        </c15:formulaRef>
                      </c:ext>
                    </c:extLst>
                    <c:strCache>
                      <c:ptCount val="1"/>
                      <c:pt idx="0">
                        <c:v>Citoyenneté/Nationalité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9BC1-43BF-B579-C12B1FE18F3C}"/>
            </c:ext>
          </c:extLst>
        </c:ser>
        <c:ser>
          <c:idx val="2"/>
          <c:order val="2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3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Feuil1!$D$2:$D$21</c:f>
              <c:numCache>
                <c:formatCode>General</c:formatCode>
                <c:ptCount val="20"/>
                <c:pt idx="3">
                  <c:v>29</c:v>
                </c:pt>
                <c:pt idx="4">
                  <c:v>29</c:v>
                </c:pt>
                <c:pt idx="5">
                  <c:v>29</c:v>
                </c:pt>
                <c:pt idx="6">
                  <c:v>29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  <c:pt idx="10">
                  <c:v>29</c:v>
                </c:pt>
                <c:pt idx="11">
                  <c:v>29</c:v>
                </c:pt>
                <c:pt idx="12">
                  <c:v>29</c:v>
                </c:pt>
                <c:pt idx="13">
                  <c:v>29</c:v>
                </c:pt>
                <c:pt idx="14">
                  <c:v>29</c:v>
                </c:pt>
                <c:pt idx="15">
                  <c:v>29</c:v>
                </c:pt>
                <c:pt idx="16">
                  <c:v>29</c:v>
                </c:pt>
                <c:pt idx="17">
                  <c:v>29</c:v>
                </c:pt>
                <c:pt idx="18">
                  <c:v>29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Feuil1!$D$1</c15:sqref>
                        </c15:formulaRef>
                      </c:ext>
                    </c:extLst>
                    <c:strCache>
                      <c:ptCount val="1"/>
                      <c:pt idx="0">
                        <c:v>Année/Période d'immigration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9BC1-43BF-B579-C12B1FE18F3C}"/>
            </c:ext>
          </c:extLst>
        </c:ser>
        <c:ser>
          <c:idx val="3"/>
          <c:order val="3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val>
            <c:numRef>
              <c:f>Feuil1!$E$2:$E$21</c:f>
              <c:numCache>
                <c:formatCode>General</c:formatCode>
                <c:ptCount val="20"/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Feuil1!$E$1</c15:sqref>
                        </c15:formulaRef>
                      </c:ext>
                    </c:extLst>
                    <c:strCache>
                      <c:ptCount val="1"/>
                      <c:pt idx="0">
                        <c:v>Année/Période de naturalisation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9BC1-43BF-B579-C12B1FE18F3C}"/>
            </c:ext>
          </c:extLst>
        </c:ser>
        <c:ser>
          <c:idx val="4"/>
          <c:order val="4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Feuil1!$F$2:$F$21</c:f>
              <c:numCache>
                <c:formatCode>General</c:formatCode>
                <c:ptCount val="20"/>
                <c:pt idx="13">
                  <c:v>27</c:v>
                </c:pt>
                <c:pt idx="14">
                  <c:v>27</c:v>
                </c:pt>
                <c:pt idx="15">
                  <c:v>27</c:v>
                </c:pt>
                <c:pt idx="16">
                  <c:v>27</c:v>
                </c:pt>
                <c:pt idx="17">
                  <c:v>27</c:v>
                </c:pt>
                <c:pt idx="18">
                  <c:v>27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Feuil1!$F$1</c15:sqref>
                        </c15:formulaRef>
                      </c:ext>
                    </c:extLst>
                    <c:strCache>
                      <c:ptCount val="1"/>
                      <c:pt idx="0">
                        <c:v>Statut d'immigrant reçu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9BC1-43BF-B579-C12B1FE18F3C}"/>
            </c:ext>
          </c:extLst>
        </c:ser>
        <c:ser>
          <c:idx val="5"/>
          <c:order val="5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Feuil1!$G$2:$G$21</c:f>
              <c:numCache>
                <c:formatCode>General</c:formatCode>
                <c:ptCount val="20"/>
                <c:pt idx="2">
                  <c:v>26</c:v>
                </c:pt>
                <c:pt idx="5">
                  <c:v>26</c:v>
                </c:pt>
                <c:pt idx="6">
                  <c:v>26</c:v>
                </c:pt>
                <c:pt idx="10">
                  <c:v>26</c:v>
                </c:pt>
                <c:pt idx="15">
                  <c:v>26</c:v>
                </c:pt>
                <c:pt idx="16">
                  <c:v>26</c:v>
                </c:pt>
                <c:pt idx="17">
                  <c:v>26</c:v>
                </c:pt>
                <c:pt idx="18">
                  <c:v>26</c:v>
                </c:pt>
                <c:pt idx="19">
                  <c:v>26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Feuil1!$G$1</c15:sqref>
                        </c15:formulaRef>
                      </c:ext>
                    </c:extLst>
                    <c:strCache>
                      <c:ptCount val="1"/>
                      <c:pt idx="0">
                        <c:v>Lieu de naissance des parents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5-9BC1-43BF-B579-C12B1FE18F3C}"/>
            </c:ext>
          </c:extLst>
        </c:ser>
        <c:ser>
          <c:idx val="6"/>
          <c:order val="6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 w="9525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val>
            <c:numRef>
              <c:f>Feuil1!$H$2:$H$21</c:f>
              <c:numCache>
                <c:formatCode>General</c:formatCode>
                <c:ptCount val="20"/>
                <c:pt idx="3">
                  <c:v>25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Feuil1!$H$1</c15:sqref>
                        </c15:formulaRef>
                      </c:ext>
                    </c:extLst>
                    <c:strCache>
                      <c:ptCount val="1"/>
                      <c:pt idx="0">
                        <c:v>Couleur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6-9BC1-43BF-B579-C12B1FE18F3C}"/>
            </c:ext>
          </c:extLst>
        </c:ser>
        <c:ser>
          <c:idx val="7"/>
          <c:order val="7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1">
                  <a:lumMod val="90000"/>
                  <a:lumOff val="1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Feuil1!$I$2:$I$21</c:f>
              <c:numCache>
                <c:formatCode>General</c:formatCode>
                <c:ptCount val="20"/>
                <c:pt idx="0">
                  <c:v>24</c:v>
                </c:pt>
                <c:pt idx="1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24</c:v>
                </c:pt>
                <c:pt idx="13">
                  <c:v>24</c:v>
                </c:pt>
                <c:pt idx="14">
                  <c:v>24</c:v>
                </c:pt>
                <c:pt idx="15">
                  <c:v>24</c:v>
                </c:pt>
                <c:pt idx="16">
                  <c:v>24</c:v>
                </c:pt>
                <c:pt idx="17">
                  <c:v>24</c:v>
                </c:pt>
                <c:pt idx="18">
                  <c:v>24</c:v>
                </c:pt>
                <c:pt idx="19">
                  <c:v>24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Feuil1!$I$1</c15:sqref>
                        </c15:formulaRef>
                      </c:ext>
                    </c:extLst>
                    <c:strCache>
                      <c:ptCount val="1"/>
                      <c:pt idx="0">
                        <c:v>Origine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7-9BC1-43BF-B579-C12B1FE18F3C}"/>
            </c:ext>
          </c:extLst>
        </c:ser>
        <c:ser>
          <c:idx val="8"/>
          <c:order val="8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1">
                  <a:lumMod val="90000"/>
                  <a:lumOff val="1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Feuil1!$J$2:$J$21</c:f>
              <c:numCache>
                <c:formatCode>General</c:formatCode>
                <c:ptCount val="20"/>
                <c:pt idx="14">
                  <c:v>23</c:v>
                </c:pt>
                <c:pt idx="15">
                  <c:v>23</c:v>
                </c:pt>
                <c:pt idx="16">
                  <c:v>23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Feuil1!$J$1</c15:sqref>
                        </c15:formulaRef>
                      </c:ext>
                    </c:extLst>
                    <c:strCache>
                      <c:ptCount val="1"/>
                      <c:pt idx="0">
                        <c:v>Groupes de population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8-9BC1-43BF-B579-C12B1FE18F3C}"/>
            </c:ext>
          </c:extLst>
        </c:ser>
        <c:ser>
          <c:idx val="9"/>
          <c:order val="9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Feuil1!$K$2:$K$21</c:f>
              <c:numCache>
                <c:formatCode>General</c:formatCode>
                <c:ptCount val="20"/>
                <c:pt idx="12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Feuil1!$K$1</c15:sqref>
                        </c15:formulaRef>
                      </c:ext>
                    </c:extLst>
                    <c:strCache>
                      <c:ptCount val="1"/>
                      <c:pt idx="0">
                        <c:v>Groupes autochtones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9-9BC1-43BF-B579-C12B1FE18F3C}"/>
            </c:ext>
          </c:extLst>
        </c:ser>
        <c:ser>
          <c:idx val="10"/>
          <c:order val="10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FC000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Feuil1!$L$2:$L$21</c:f>
              <c:numCache>
                <c:formatCode>General</c:formatCode>
                <c:ptCount val="20"/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Feuil1!$L$1</c15:sqref>
                        </c15:formulaRef>
                      </c:ext>
                    </c:extLst>
                    <c:strCache>
                      <c:ptCount val="1"/>
                      <c:pt idx="0">
                        <c:v>Statut d'indien inscrit ou des traités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A-9BC1-43BF-B579-C12B1FE18F3C}"/>
            </c:ext>
          </c:extLst>
        </c:ser>
        <c:ser>
          <c:idx val="11"/>
          <c:order val="11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FFF00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Feuil1!$M$2:$M$21</c:f>
              <c:numCache>
                <c:formatCode>General</c:formatCode>
                <c:ptCount val="20"/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Feuil1!$M$1</c15:sqref>
                        </c15:formulaRef>
                      </c:ext>
                    </c:extLst>
                    <c:strCache>
                      <c:ptCount val="1"/>
                      <c:pt idx="0">
                        <c:v>Membre d'une Première Nation ou bande indienne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B-9BC1-43BF-B579-C12B1FE18F3C}"/>
            </c:ext>
          </c:extLst>
        </c:ser>
        <c:ser>
          <c:idx val="12"/>
          <c:order val="12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val>
            <c:numRef>
              <c:f>Feuil1!$N$2:$N$21</c:f>
              <c:numCache>
                <c:formatCode>General</c:formatCode>
                <c:ptCount val="20"/>
                <c:pt idx="2">
                  <c:v>19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Feuil1!$N$1</c15:sqref>
                        </c15:formulaRef>
                      </c:ext>
                    </c:extLst>
                    <c:strCache>
                      <c:ptCount val="1"/>
                      <c:pt idx="0">
                        <c:v>Canadien français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C-9BC1-43BF-B579-C12B1FE18F3C}"/>
            </c:ext>
          </c:extLst>
        </c:ser>
        <c:ser>
          <c:idx val="13"/>
          <c:order val="13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Feuil1!$O$2:$O$21</c:f>
              <c:numCache>
                <c:formatCode>General</c:formatCode>
                <c:ptCount val="20"/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18</c:v>
                </c:pt>
                <c:pt idx="15">
                  <c:v>18</c:v>
                </c:pt>
                <c:pt idx="16">
                  <c:v>18</c:v>
                </c:pt>
                <c:pt idx="17">
                  <c:v>18</c:v>
                </c:pt>
                <c:pt idx="18">
                  <c:v>18</c:v>
                </c:pt>
                <c:pt idx="19">
                  <c:v>18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Feuil1!$O$1</c15:sqref>
                        </c15:formulaRef>
                      </c:ext>
                    </c:extLst>
                    <c:strCache>
                      <c:ptCount val="1"/>
                      <c:pt idx="0">
                        <c:v>Langue maternelle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D-9BC1-43BF-B579-C12B1FE18F3C}"/>
            </c:ext>
          </c:extLst>
        </c:ser>
        <c:ser>
          <c:idx val="14"/>
          <c:order val="14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Feuil1!$P$2:$P$21</c:f>
              <c:numCache>
                <c:formatCode>General</c:formatCode>
                <c:ptCount val="20"/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17</c:v>
                </c:pt>
                <c:pt idx="13">
                  <c:v>17</c:v>
                </c:pt>
                <c:pt idx="14">
                  <c:v>17</c:v>
                </c:pt>
                <c:pt idx="15">
                  <c:v>17</c:v>
                </c:pt>
                <c:pt idx="16">
                  <c:v>17</c:v>
                </c:pt>
                <c:pt idx="17">
                  <c:v>17</c:v>
                </c:pt>
                <c:pt idx="18">
                  <c:v>17</c:v>
                </c:pt>
                <c:pt idx="19">
                  <c:v>17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Feuil1!$P$1</c15:sqref>
                        </c15:formulaRef>
                      </c:ext>
                    </c:extLst>
                    <c:strCache>
                      <c:ptCount val="1"/>
                      <c:pt idx="0">
                        <c:v>Connaissance du français et de l'anglais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E-9BC1-43BF-B579-C12B1FE18F3C}"/>
            </c:ext>
          </c:extLst>
        </c:ser>
        <c:ser>
          <c:idx val="15"/>
          <c:order val="15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Feuil1!$Q$2:$Q$21</c:f>
              <c:numCache>
                <c:formatCode>General</c:formatCode>
                <c:ptCount val="20"/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Feuil1!$Q$1</c15:sqref>
                        </c15:formulaRef>
                      </c:ext>
                    </c:extLst>
                    <c:strCache>
                      <c:ptCount val="1"/>
                      <c:pt idx="0">
                        <c:v>Connaissance des autres langues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F-9BC1-43BF-B579-C12B1FE18F3C}"/>
            </c:ext>
          </c:extLst>
        </c:ser>
        <c:ser>
          <c:idx val="16"/>
          <c:order val="16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Feuil1!$R$2:$R$21</c:f>
              <c:numCache>
                <c:formatCode>General</c:formatCode>
                <c:ptCount val="20"/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Feuil1!$R$1</c15:sqref>
                        </c15:formulaRef>
                      </c:ext>
                    </c:extLst>
                    <c:strCache>
                      <c:ptCount val="1"/>
                      <c:pt idx="0">
                        <c:v>Langue la plus souvent parlée à la maison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10-9BC1-43BF-B579-C12B1FE18F3C}"/>
            </c:ext>
          </c:extLst>
        </c:ser>
        <c:ser>
          <c:idx val="17"/>
          <c:order val="17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Feuil1!$S$2:$S$21</c:f>
              <c:numCache>
                <c:formatCode>General</c:formatCode>
                <c:ptCount val="20"/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Feuil1!$S$1</c15:sqref>
                        </c15:formulaRef>
                      </c:ext>
                    </c:extLst>
                    <c:strCache>
                      <c:ptCount val="1"/>
                      <c:pt idx="0">
                        <c:v>Langue régulièrement parlée à la maison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11-9BC1-43BF-B579-C12B1FE18F3C}"/>
            </c:ext>
          </c:extLst>
        </c:ser>
        <c:ser>
          <c:idx val="18"/>
          <c:order val="18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Feuil1!$T$2:$T$21</c:f>
              <c:numCache>
                <c:formatCode>General</c:formatCode>
                <c:ptCount val="20"/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Feuil1!$T$1</c15:sqref>
                        </c15:formulaRef>
                      </c:ext>
                    </c:extLst>
                    <c:strCache>
                      <c:ptCount val="1"/>
                      <c:pt idx="0">
                        <c:v>Langue la plus souvent utilisée au travail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12-9BC1-43BF-B579-C12B1FE18F3C}"/>
            </c:ext>
          </c:extLst>
        </c:ser>
        <c:ser>
          <c:idx val="19"/>
          <c:order val="19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7030A0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Feuil1!$U$2:$U$21</c:f>
              <c:numCache>
                <c:formatCode>General</c:formatCode>
                <c:ptCount val="20"/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Feuil1!$U$1</c15:sqref>
                        </c15:formulaRef>
                      </c:ext>
                    </c:extLst>
                    <c:strCache>
                      <c:ptCount val="1"/>
                      <c:pt idx="0">
                        <c:v>Langue régulièrement utilisée au travail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13-9BC1-43BF-B579-C12B1FE18F3C}"/>
            </c:ext>
          </c:extLst>
        </c:ser>
        <c:ser>
          <c:idx val="20"/>
          <c:order val="20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92D050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Feuil1!$V$2:$V$21</c:f>
              <c:numCache>
                <c:formatCode>General</c:formatCode>
                <c:ptCount val="20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3">
                  <c:v>11</c:v>
                </c:pt>
                <c:pt idx="15">
                  <c:v>11</c:v>
                </c:pt>
                <c:pt idx="17">
                  <c:v>11</c:v>
                </c:pt>
                <c:pt idx="19">
                  <c:v>11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Feuil1!$V$1</c15:sqref>
                        </c15:formulaRef>
                      </c:ext>
                    </c:extLst>
                    <c:strCache>
                      <c:ptCount val="1"/>
                      <c:pt idx="0">
                        <c:v>Religion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Feuil1!$A$2:$A$21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1871</c:v>
                      </c:pt>
                      <c:pt idx="1">
                        <c:v>1881</c:v>
                      </c:pt>
                      <c:pt idx="2">
                        <c:v>1891</c:v>
                      </c:pt>
                      <c:pt idx="3">
                        <c:v>1901</c:v>
                      </c:pt>
                      <c:pt idx="4">
                        <c:v>1911</c:v>
                      </c:pt>
                      <c:pt idx="5">
                        <c:v>1921</c:v>
                      </c:pt>
                      <c:pt idx="6">
                        <c:v>1931</c:v>
                      </c:pt>
                      <c:pt idx="7">
                        <c:v>1941</c:v>
                      </c:pt>
                      <c:pt idx="8">
                        <c:v>1951</c:v>
                      </c:pt>
                      <c:pt idx="9">
                        <c:v>1961</c:v>
                      </c:pt>
                      <c:pt idx="10">
                        <c:v>1971</c:v>
                      </c:pt>
                      <c:pt idx="11">
                        <c:v>1981</c:v>
                      </c:pt>
                      <c:pt idx="12">
                        <c:v>1986</c:v>
                      </c:pt>
                      <c:pt idx="13">
                        <c:v>1991</c:v>
                      </c:pt>
                      <c:pt idx="14">
                        <c:v>1996</c:v>
                      </c:pt>
                      <c:pt idx="15">
                        <c:v>2001</c:v>
                      </c:pt>
                      <c:pt idx="16">
                        <c:v>2006</c:v>
                      </c:pt>
                      <c:pt idx="17">
                        <c:v>2011</c:v>
                      </c:pt>
                      <c:pt idx="18">
                        <c:v>2016</c:v>
                      </c:pt>
                      <c:pt idx="19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14-9BC1-43BF-B579-C12B1FE18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806728"/>
        <c:axId val="388811432"/>
      </c:lineChart>
      <c:catAx>
        <c:axId val="3888067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crossAx val="388811432"/>
        <c:crosses val="autoZero"/>
        <c:auto val="0"/>
        <c:lblAlgn val="ctr"/>
        <c:lblOffset val="100"/>
        <c:noMultiLvlLbl val="0"/>
      </c:catAx>
      <c:valAx>
        <c:axId val="388811432"/>
        <c:scaling>
          <c:orientation val="minMax"/>
          <c:max val="32"/>
          <c:min val="10"/>
        </c:scaling>
        <c:delete val="1"/>
        <c:axPos val="l"/>
        <c:numFmt formatCode="General" sourceLinked="1"/>
        <c:majorTickMark val="out"/>
        <c:minorTickMark val="none"/>
        <c:tickLblPos val="nextTo"/>
        <c:crossAx val="38880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9FE9F-2D91-4EA9-8CC5-7AA875FAB3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1123FF9-967A-48D2-9E0E-98989F6DB0D4}" type="parTrans" cxnId="{35CE8D90-87E8-4835-9EFF-E562860263F1}">
      <dgm:prSet custT="1"/>
      <dgm:spPr/>
      <dgm:t>
        <a:bodyPr/>
        <a:lstStyle/>
        <a:p>
          <a:endParaRPr lang="en-CA" sz="1200"/>
        </a:p>
      </dgm:t>
    </dgm:pt>
    <dgm:pt modelId="{085CDA1E-DEE8-485A-97B3-826CA8DEEF5F}">
      <dgm:prSet custT="1"/>
      <dgm:spPr>
        <a:gradFill flip="none" rotWithShape="0">
          <a:gsLst>
            <a:gs pos="0">
              <a:srgbClr val="9954CC">
                <a:shade val="30000"/>
                <a:satMod val="115000"/>
              </a:srgbClr>
            </a:gs>
            <a:gs pos="50000">
              <a:srgbClr val="9954CC">
                <a:shade val="67500"/>
                <a:satMod val="115000"/>
              </a:srgbClr>
            </a:gs>
            <a:gs pos="100000">
              <a:srgbClr val="9954CC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 rtl="0"/>
          <a:r>
            <a:rPr lang="en-CA" sz="1800" b="1" noProof="0" dirty="0"/>
            <a:t>Place of birth </a:t>
          </a:r>
        </a:p>
      </dgm:t>
    </dgm:pt>
    <dgm:pt modelId="{AFF41B1E-96FF-47C4-B0EC-E067F5A9A72C}" type="parTrans" cxnId="{ABCFCA67-EB21-43E4-B2F7-D9AE654EB492}">
      <dgm:prSet custT="1"/>
      <dgm:spPr/>
      <dgm:t>
        <a:bodyPr/>
        <a:lstStyle/>
        <a:p>
          <a:endParaRPr lang="en-CA" sz="1200"/>
        </a:p>
      </dgm:t>
    </dgm:pt>
    <dgm:pt modelId="{B7A39D0D-E674-41AC-99F5-060F937DBD94}">
      <dgm:prSet custT="1"/>
      <dgm:spPr/>
      <dgm:t>
        <a:bodyPr/>
        <a:lstStyle/>
        <a:p>
          <a:pPr rtl="0"/>
          <a:r>
            <a:rPr lang="en-CA" sz="1200" noProof="0" dirty="0"/>
            <a:t>Place of birth of person</a:t>
          </a:r>
        </a:p>
      </dgm:t>
    </dgm:pt>
    <dgm:pt modelId="{C493C39C-8F86-4197-BDC9-50CAC8D8902D}" type="sibTrans" cxnId="{ABCFCA67-EB21-43E4-B2F7-D9AE654EB492}">
      <dgm:prSet custT="1"/>
      <dgm:spPr/>
      <dgm:t>
        <a:bodyPr/>
        <a:lstStyle/>
        <a:p>
          <a:endParaRPr lang="en-CA" sz="1200"/>
        </a:p>
      </dgm:t>
    </dgm:pt>
    <dgm:pt modelId="{D15E8FE8-CBC1-4BED-AC2B-8C5BF58EE347}" type="sibTrans" cxnId="{35CE8D90-87E8-4835-9EFF-E562860263F1}">
      <dgm:prSet custT="1"/>
      <dgm:spPr/>
      <dgm:t>
        <a:bodyPr/>
        <a:lstStyle/>
        <a:p>
          <a:endParaRPr lang="en-CA" sz="1200"/>
        </a:p>
      </dgm:t>
    </dgm:pt>
    <dgm:pt modelId="{FA86E3CF-064E-46D7-88EB-C59FBECE12DE}" type="parTrans" cxnId="{CF8AA895-4FB8-421B-8644-08C5A73869E0}">
      <dgm:prSet custT="1"/>
      <dgm:spPr/>
      <dgm:t>
        <a:bodyPr/>
        <a:lstStyle/>
        <a:p>
          <a:endParaRPr lang="en-CA" sz="1200"/>
        </a:p>
      </dgm:t>
    </dgm:pt>
    <dgm:pt modelId="{C64F80C7-AA30-4C55-912E-75FC04C38EC2}">
      <dgm:prSet custT="1"/>
      <dgm:spPr>
        <a:gradFill flip="none" rotWithShape="0">
          <a:gsLst>
            <a:gs pos="0">
              <a:srgbClr val="9754CB">
                <a:shade val="30000"/>
                <a:satMod val="115000"/>
              </a:srgbClr>
            </a:gs>
            <a:gs pos="50000">
              <a:srgbClr val="9754CB">
                <a:shade val="67500"/>
                <a:satMod val="115000"/>
              </a:srgbClr>
            </a:gs>
            <a:gs pos="100000">
              <a:srgbClr val="9754CB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 rtl="0"/>
          <a:r>
            <a:rPr lang="en-CA" sz="1800" b="1" noProof="0" dirty="0"/>
            <a:t>Immigration</a:t>
          </a:r>
          <a:endParaRPr lang="en-CA" sz="1800" noProof="0" dirty="0"/>
        </a:p>
      </dgm:t>
    </dgm:pt>
    <dgm:pt modelId="{23442834-7824-4152-9119-38F15709224E}" type="parTrans" cxnId="{65632776-F522-4177-8DE8-6CE625643C35}">
      <dgm:prSet custT="1"/>
      <dgm:spPr/>
      <dgm:t>
        <a:bodyPr/>
        <a:lstStyle/>
        <a:p>
          <a:endParaRPr lang="en-CA" sz="1200"/>
        </a:p>
      </dgm:t>
    </dgm:pt>
    <dgm:pt modelId="{97D3BDAD-DE68-4C83-BE51-523E191C55E9}">
      <dgm:prSet custT="1"/>
      <dgm:spPr/>
      <dgm:t>
        <a:bodyPr/>
        <a:lstStyle/>
        <a:p>
          <a:pPr rtl="0"/>
          <a:r>
            <a:rPr lang="en-CA" sz="1200" noProof="0" dirty="0"/>
            <a:t>Year of immigration</a:t>
          </a:r>
          <a:endParaRPr lang="en-CA" sz="1200" noProof="0" dirty="0">
            <a:solidFill>
              <a:srgbClr val="C00000"/>
            </a:solidFill>
          </a:endParaRPr>
        </a:p>
      </dgm:t>
    </dgm:pt>
    <dgm:pt modelId="{3213335B-671B-462C-AB1A-3608F3A0768F}" type="sibTrans" cxnId="{65632776-F522-4177-8DE8-6CE625643C35}">
      <dgm:prSet custT="1"/>
      <dgm:spPr/>
      <dgm:t>
        <a:bodyPr/>
        <a:lstStyle/>
        <a:p>
          <a:endParaRPr lang="en-CA" sz="1200"/>
        </a:p>
      </dgm:t>
    </dgm:pt>
    <dgm:pt modelId="{797A297A-BB1E-444A-BAFC-3B18CA6225D5}" type="parTrans" cxnId="{32795859-B0C6-4601-948E-4B1AF60C27BB}">
      <dgm:prSet custT="1"/>
      <dgm:spPr/>
      <dgm:t>
        <a:bodyPr/>
        <a:lstStyle/>
        <a:p>
          <a:endParaRPr lang="en-CA" sz="1200"/>
        </a:p>
      </dgm:t>
    </dgm:pt>
    <dgm:pt modelId="{655A9153-03D2-4E77-84BE-74890B67414C}">
      <dgm:prSet custT="1"/>
      <dgm:spPr/>
      <dgm:t>
        <a:bodyPr/>
        <a:lstStyle/>
        <a:p>
          <a:pPr rtl="0"/>
          <a:r>
            <a:rPr lang="en-CA" sz="1200" noProof="0" dirty="0"/>
            <a:t>Non-permanent residents</a:t>
          </a:r>
        </a:p>
      </dgm:t>
    </dgm:pt>
    <dgm:pt modelId="{E94EFC5A-EC08-4605-B7FD-751E55B994B2}" type="sibTrans" cxnId="{32795859-B0C6-4601-948E-4B1AF60C27BB}">
      <dgm:prSet custT="1"/>
      <dgm:spPr/>
      <dgm:t>
        <a:bodyPr/>
        <a:lstStyle/>
        <a:p>
          <a:endParaRPr lang="en-CA" sz="1200"/>
        </a:p>
      </dgm:t>
    </dgm:pt>
    <dgm:pt modelId="{BC7E67F6-9478-41C2-81AA-7C90CA43ED93}" type="sibTrans" cxnId="{CF8AA895-4FB8-421B-8644-08C5A73869E0}">
      <dgm:prSet custT="1"/>
      <dgm:spPr/>
      <dgm:t>
        <a:bodyPr/>
        <a:lstStyle/>
        <a:p>
          <a:endParaRPr lang="en-CA" sz="1200"/>
        </a:p>
      </dgm:t>
    </dgm:pt>
    <dgm:pt modelId="{1C73E45F-0B54-450A-A9C3-CED3167BC134}" type="parTrans" cxnId="{867D4F1C-6918-40D2-A32F-5E804FF42BE3}">
      <dgm:prSet custT="1"/>
      <dgm:spPr/>
      <dgm:t>
        <a:bodyPr/>
        <a:lstStyle/>
        <a:p>
          <a:endParaRPr lang="en-CA" sz="1200"/>
        </a:p>
      </dgm:t>
    </dgm:pt>
    <dgm:pt modelId="{20E111FF-4DEA-4230-B80C-9823906962D9}">
      <dgm:prSet custT="1"/>
      <dgm:spPr>
        <a:gradFill flip="none" rotWithShape="0">
          <a:gsLst>
            <a:gs pos="0">
              <a:srgbClr val="9754CB">
                <a:shade val="30000"/>
                <a:satMod val="115000"/>
              </a:srgbClr>
            </a:gs>
            <a:gs pos="50000">
              <a:srgbClr val="9754CB">
                <a:shade val="67500"/>
                <a:satMod val="115000"/>
              </a:srgbClr>
            </a:gs>
            <a:gs pos="100000">
              <a:srgbClr val="9754CB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 rtl="0"/>
          <a:r>
            <a:rPr lang="en-CA" sz="1800" b="1" noProof="0" dirty="0"/>
            <a:t>Citizenship</a:t>
          </a:r>
        </a:p>
      </dgm:t>
    </dgm:pt>
    <dgm:pt modelId="{343B1DB3-38FE-42F5-AC83-1108090F5E16}" type="parTrans" cxnId="{52EDCF1D-61E6-41E6-98BE-D26CCD9A8A8F}">
      <dgm:prSet custT="1"/>
      <dgm:spPr/>
      <dgm:t>
        <a:bodyPr/>
        <a:lstStyle/>
        <a:p>
          <a:endParaRPr lang="en-CA" sz="1200"/>
        </a:p>
      </dgm:t>
    </dgm:pt>
    <dgm:pt modelId="{3627AF13-2380-4401-85BD-B921EC099F85}">
      <dgm:prSet custT="1"/>
      <dgm:spPr/>
      <dgm:t>
        <a:bodyPr/>
        <a:lstStyle/>
        <a:p>
          <a:pPr rtl="0"/>
          <a:r>
            <a:rPr lang="en-CA" sz="1200" noProof="0" dirty="0"/>
            <a:t>Canadian citizenship by birth or naturalization; Country of citizenship</a:t>
          </a:r>
        </a:p>
      </dgm:t>
    </dgm:pt>
    <dgm:pt modelId="{29269709-719F-4EDE-9ABE-097FC05B32D0}" type="sibTrans" cxnId="{52EDCF1D-61E6-41E6-98BE-D26CCD9A8A8F}">
      <dgm:prSet custT="1"/>
      <dgm:spPr/>
      <dgm:t>
        <a:bodyPr/>
        <a:lstStyle/>
        <a:p>
          <a:endParaRPr lang="en-CA" sz="1200"/>
        </a:p>
      </dgm:t>
    </dgm:pt>
    <dgm:pt modelId="{CA800746-CAAB-4719-A462-A10717A3FD5C}" type="sibTrans" cxnId="{867D4F1C-6918-40D2-A32F-5E804FF42BE3}">
      <dgm:prSet custT="1"/>
      <dgm:spPr/>
      <dgm:t>
        <a:bodyPr/>
        <a:lstStyle/>
        <a:p>
          <a:endParaRPr lang="en-CA" sz="1200"/>
        </a:p>
      </dgm:t>
    </dgm:pt>
    <dgm:pt modelId="{7BEB6A45-B1AD-482C-91C0-9F72D9419932}" type="parTrans" cxnId="{268636E2-28AC-457D-9E17-5CF72C91A68B}">
      <dgm:prSet/>
      <dgm:spPr/>
      <dgm:t>
        <a:bodyPr/>
        <a:lstStyle/>
        <a:p>
          <a:endParaRPr lang="en-CA"/>
        </a:p>
      </dgm:t>
    </dgm:pt>
    <dgm:pt modelId="{9F2B3EA5-E9D3-4C18-A718-7EED873E433B}">
      <dgm:prSet custT="1"/>
      <dgm:spPr>
        <a:gradFill flip="none" rotWithShape="0">
          <a:gsLst>
            <a:gs pos="0">
              <a:srgbClr val="9554C9">
                <a:shade val="30000"/>
                <a:satMod val="115000"/>
              </a:srgbClr>
            </a:gs>
            <a:gs pos="50000">
              <a:srgbClr val="9554C9">
                <a:shade val="67500"/>
                <a:satMod val="115000"/>
              </a:srgbClr>
            </a:gs>
            <a:gs pos="100000">
              <a:srgbClr val="9554C9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 rtl="0"/>
          <a:r>
            <a:rPr lang="en-CA" sz="1800" b="1" noProof="0" dirty="0"/>
            <a:t>Religion</a:t>
          </a:r>
          <a:endParaRPr lang="en-CA" sz="1800" noProof="0" dirty="0"/>
        </a:p>
      </dgm:t>
    </dgm:pt>
    <dgm:pt modelId="{395A41BC-EAD4-4BDB-B713-7C3B81D29F84}" type="parTrans" cxnId="{4C580E54-0E9B-4B63-9857-E9E2E51D37EC}">
      <dgm:prSet/>
      <dgm:spPr/>
      <dgm:t>
        <a:bodyPr/>
        <a:lstStyle/>
        <a:p>
          <a:endParaRPr lang="en-CA"/>
        </a:p>
      </dgm:t>
    </dgm:pt>
    <dgm:pt modelId="{A7101601-4B1C-4576-B3BF-31A4A8D1F7EE}">
      <dgm:prSet custT="1"/>
      <dgm:spPr/>
      <dgm:t>
        <a:bodyPr/>
        <a:lstStyle/>
        <a:p>
          <a:pPr rtl="0"/>
          <a:r>
            <a:rPr lang="en-CA" sz="1200" noProof="0" dirty="0"/>
            <a:t>Religious affiliation</a:t>
          </a:r>
        </a:p>
      </dgm:t>
    </dgm:pt>
    <dgm:pt modelId="{55294F39-4106-47DB-B7F1-E1A7E12A39C0}" type="sibTrans" cxnId="{4C580E54-0E9B-4B63-9857-E9E2E51D37EC}">
      <dgm:prSet/>
      <dgm:spPr/>
      <dgm:t>
        <a:bodyPr/>
        <a:lstStyle/>
        <a:p>
          <a:endParaRPr lang="en-CA"/>
        </a:p>
      </dgm:t>
    </dgm:pt>
    <dgm:pt modelId="{FDB26952-78E6-430F-8AA5-2B2EC49F9919}" type="sibTrans" cxnId="{268636E2-28AC-457D-9E17-5CF72C91A68B}">
      <dgm:prSet/>
      <dgm:spPr/>
      <dgm:t>
        <a:bodyPr/>
        <a:lstStyle/>
        <a:p>
          <a:endParaRPr lang="en-CA"/>
        </a:p>
      </dgm:t>
    </dgm:pt>
    <dgm:pt modelId="{84A29035-AE32-4427-BFBB-CE3C8BA844B3}">
      <dgm:prSet custT="1"/>
      <dgm:spPr/>
      <dgm:t>
        <a:bodyPr/>
        <a:lstStyle/>
        <a:p>
          <a:pPr rtl="0"/>
          <a:r>
            <a:rPr lang="en-CA" sz="1200" noProof="0" dirty="0"/>
            <a:t>Place of birth of parents</a:t>
          </a:r>
          <a:endParaRPr lang="en-CA" sz="1200" noProof="0" dirty="0">
            <a:solidFill>
              <a:srgbClr val="C00000"/>
            </a:solidFill>
          </a:endParaRPr>
        </a:p>
      </dgm:t>
    </dgm:pt>
    <dgm:pt modelId="{DEB45C67-BB37-48C2-A090-515BD9B53362}" type="parTrans" cxnId="{4A981571-20CB-4D7C-BCCD-896C7C0EAE08}">
      <dgm:prSet/>
      <dgm:spPr/>
      <dgm:t>
        <a:bodyPr/>
        <a:lstStyle/>
        <a:p>
          <a:endParaRPr lang="en-CA"/>
        </a:p>
      </dgm:t>
    </dgm:pt>
    <dgm:pt modelId="{3E3B1524-634E-490F-9DFA-AB1D84186914}" type="sibTrans" cxnId="{4A981571-20CB-4D7C-BCCD-896C7C0EAE08}">
      <dgm:prSet/>
      <dgm:spPr/>
      <dgm:t>
        <a:bodyPr/>
        <a:lstStyle/>
        <a:p>
          <a:endParaRPr lang="en-CA"/>
        </a:p>
      </dgm:t>
    </dgm:pt>
    <dgm:pt modelId="{B009AA24-098D-40AD-B7E9-B58CB21069B7}">
      <dgm:prSet custT="1"/>
      <dgm:spPr/>
      <dgm:t>
        <a:bodyPr/>
        <a:lstStyle/>
        <a:p>
          <a:pPr rtl="0"/>
          <a:r>
            <a:rPr lang="en-CA" sz="1200" noProof="0" dirty="0"/>
            <a:t>Admission category  </a:t>
          </a:r>
          <a:endParaRPr lang="en-CA" sz="1200" noProof="0" dirty="0">
            <a:solidFill>
              <a:srgbClr val="C00000"/>
            </a:solidFill>
          </a:endParaRPr>
        </a:p>
      </dgm:t>
    </dgm:pt>
    <dgm:pt modelId="{7ED59439-033D-4A80-95F0-677A69C89501}" type="parTrans" cxnId="{3ACE80FA-2CBA-4D3B-857E-D34F49C2BBEF}">
      <dgm:prSet/>
      <dgm:spPr/>
      <dgm:t>
        <a:bodyPr/>
        <a:lstStyle/>
        <a:p>
          <a:endParaRPr lang="en-CA"/>
        </a:p>
      </dgm:t>
    </dgm:pt>
    <dgm:pt modelId="{AADE4C3B-5183-4E29-91BF-1169F15F7728}" type="sibTrans" cxnId="{3ACE80FA-2CBA-4D3B-857E-D34F49C2BBEF}">
      <dgm:prSet/>
      <dgm:spPr/>
      <dgm:t>
        <a:bodyPr/>
        <a:lstStyle/>
        <a:p>
          <a:endParaRPr lang="en-CA"/>
        </a:p>
      </dgm:t>
    </dgm:pt>
    <dgm:pt modelId="{7C0535BD-A673-4D02-85DF-05BBE44BEBBC}">
      <dgm:prSet custT="1"/>
      <dgm:spPr/>
      <dgm:t>
        <a:bodyPr/>
        <a:lstStyle/>
        <a:p>
          <a:pPr rtl="0"/>
          <a:r>
            <a:rPr lang="en-CA" sz="1200" noProof="0" dirty="0"/>
            <a:t>Landed immigrants / permanent residents</a:t>
          </a:r>
        </a:p>
      </dgm:t>
    </dgm:pt>
    <dgm:pt modelId="{61608A65-A9A1-4B3D-90BB-9251C53F3F5F}" type="parTrans" cxnId="{A71E89AD-7231-4D58-9230-A8143490ADA8}">
      <dgm:prSet/>
      <dgm:spPr/>
      <dgm:t>
        <a:bodyPr/>
        <a:lstStyle/>
        <a:p>
          <a:endParaRPr lang="en-CA"/>
        </a:p>
      </dgm:t>
    </dgm:pt>
    <dgm:pt modelId="{30069B98-8F90-450D-A585-41CC064E062D}" type="sibTrans" cxnId="{A71E89AD-7231-4D58-9230-A8143490ADA8}">
      <dgm:prSet/>
      <dgm:spPr/>
      <dgm:t>
        <a:bodyPr/>
        <a:lstStyle/>
        <a:p>
          <a:endParaRPr lang="en-CA"/>
        </a:p>
      </dgm:t>
    </dgm:pt>
    <dgm:pt modelId="{0C1A0A9D-9F0B-4C5E-A4CE-63F21DD68C3F}">
      <dgm:prSet custT="1"/>
      <dgm:spPr/>
      <dgm:t>
        <a:bodyPr/>
        <a:lstStyle/>
        <a:p>
          <a:pPr rtl="0"/>
          <a:r>
            <a:rPr lang="en-CA" sz="1200" noProof="0" dirty="0"/>
            <a:t>Generation status</a:t>
          </a:r>
          <a:endParaRPr lang="en-CA" sz="1200" noProof="0" dirty="0">
            <a:solidFill>
              <a:srgbClr val="C00000"/>
            </a:solidFill>
          </a:endParaRPr>
        </a:p>
      </dgm:t>
    </dgm:pt>
    <dgm:pt modelId="{055508F1-8449-4D76-8EAF-A30E6322A769}" type="parTrans" cxnId="{F3CC0044-DED8-4A3E-9572-5DE0D368F7B4}">
      <dgm:prSet/>
      <dgm:spPr/>
      <dgm:t>
        <a:bodyPr/>
        <a:lstStyle/>
        <a:p>
          <a:endParaRPr lang="fr-CA"/>
        </a:p>
      </dgm:t>
    </dgm:pt>
    <dgm:pt modelId="{47A140C3-3246-4555-A526-3287A3834CE4}" type="sibTrans" cxnId="{F3CC0044-DED8-4A3E-9572-5DE0D368F7B4}">
      <dgm:prSet/>
      <dgm:spPr/>
      <dgm:t>
        <a:bodyPr/>
        <a:lstStyle/>
        <a:p>
          <a:endParaRPr lang="fr-CA"/>
        </a:p>
      </dgm:t>
    </dgm:pt>
    <dgm:pt modelId="{207E5250-1820-44DF-8E8A-90F832659A1D}">
      <dgm:prSet custT="1"/>
      <dgm:spPr/>
      <dgm:t>
        <a:bodyPr/>
        <a:lstStyle/>
        <a:p>
          <a:pPr rtl="0"/>
          <a:endParaRPr lang="en-CA" sz="1200" noProof="0" dirty="0"/>
        </a:p>
      </dgm:t>
    </dgm:pt>
    <dgm:pt modelId="{9E25EFEF-705E-4DC4-A891-7099A25ED254}" type="parTrans" cxnId="{642C9388-973C-440F-9604-CFACD2728554}">
      <dgm:prSet/>
      <dgm:spPr/>
      <dgm:t>
        <a:bodyPr/>
        <a:lstStyle/>
        <a:p>
          <a:endParaRPr lang="fr-CA"/>
        </a:p>
      </dgm:t>
    </dgm:pt>
    <dgm:pt modelId="{C2B34575-0694-48D1-9F12-DB6102A39503}" type="sibTrans" cxnId="{642C9388-973C-440F-9604-CFACD2728554}">
      <dgm:prSet/>
      <dgm:spPr/>
      <dgm:t>
        <a:bodyPr/>
        <a:lstStyle/>
        <a:p>
          <a:endParaRPr lang="fr-CA"/>
        </a:p>
      </dgm:t>
    </dgm:pt>
    <dgm:pt modelId="{CF2979FB-1AEC-4CDE-B64A-4AB62B1478A0}">
      <dgm:prSet custT="1"/>
      <dgm:spPr/>
      <dgm:t>
        <a:bodyPr/>
        <a:lstStyle/>
        <a:p>
          <a:pPr rtl="0"/>
          <a:endParaRPr lang="en-CA" sz="1200" noProof="0" dirty="0">
            <a:solidFill>
              <a:srgbClr val="C00000"/>
            </a:solidFill>
          </a:endParaRPr>
        </a:p>
      </dgm:t>
    </dgm:pt>
    <dgm:pt modelId="{DA993E9F-0809-4A9A-8D50-72D8252991E5}" type="parTrans" cxnId="{837873EE-64A9-4331-89C4-025729CC2CCE}">
      <dgm:prSet/>
      <dgm:spPr/>
      <dgm:t>
        <a:bodyPr/>
        <a:lstStyle/>
        <a:p>
          <a:endParaRPr lang="fr-CA"/>
        </a:p>
      </dgm:t>
    </dgm:pt>
    <dgm:pt modelId="{1459E253-44A1-4536-9138-9D4411A018DB}" type="sibTrans" cxnId="{837873EE-64A9-4331-89C4-025729CC2CCE}">
      <dgm:prSet/>
      <dgm:spPr/>
      <dgm:t>
        <a:bodyPr/>
        <a:lstStyle/>
        <a:p>
          <a:endParaRPr lang="fr-CA"/>
        </a:p>
      </dgm:t>
    </dgm:pt>
    <dgm:pt modelId="{CC846BF4-6A7D-4BB1-A989-C1124AE0564A}" type="pres">
      <dgm:prSet presAssocID="{5C49FE9F-2D91-4EA9-8CC5-7AA875FAB30D}" presName="linear" presStyleCnt="0">
        <dgm:presLayoutVars>
          <dgm:animLvl val="lvl"/>
          <dgm:resizeHandles val="exact"/>
        </dgm:presLayoutVars>
      </dgm:prSet>
      <dgm:spPr/>
    </dgm:pt>
    <dgm:pt modelId="{F3D9698B-7288-48C2-BAED-363B77BF7178}" type="pres">
      <dgm:prSet presAssocID="{085CDA1E-DEE8-485A-97B3-826CA8DEEF5F}" presName="parentText" presStyleLbl="node1" presStyleIdx="0" presStyleCnt="4" custScaleY="101237">
        <dgm:presLayoutVars>
          <dgm:chMax val="0"/>
          <dgm:bulletEnabled val="1"/>
        </dgm:presLayoutVars>
      </dgm:prSet>
      <dgm:spPr/>
    </dgm:pt>
    <dgm:pt modelId="{38611D87-02FB-4814-AAB0-E2A3D3A71CAC}" type="pres">
      <dgm:prSet presAssocID="{085CDA1E-DEE8-485A-97B3-826CA8DEEF5F}" presName="childText" presStyleLbl="revTx" presStyleIdx="0" presStyleCnt="4" custScaleY="101237">
        <dgm:presLayoutVars>
          <dgm:bulletEnabled val="1"/>
        </dgm:presLayoutVars>
      </dgm:prSet>
      <dgm:spPr/>
    </dgm:pt>
    <dgm:pt modelId="{56A52C09-A8C5-479E-9AE3-C8ED0C39AA2B}" type="pres">
      <dgm:prSet presAssocID="{C64F80C7-AA30-4C55-912E-75FC04C38EC2}" presName="parentText" presStyleLbl="node1" presStyleIdx="1" presStyleCnt="4" custScaleY="101237">
        <dgm:presLayoutVars>
          <dgm:chMax val="0"/>
          <dgm:bulletEnabled val="1"/>
        </dgm:presLayoutVars>
      </dgm:prSet>
      <dgm:spPr/>
    </dgm:pt>
    <dgm:pt modelId="{998EFD84-2980-49D2-8C20-D14D1ED18C12}" type="pres">
      <dgm:prSet presAssocID="{C64F80C7-AA30-4C55-912E-75FC04C38EC2}" presName="childText" presStyleLbl="revTx" presStyleIdx="1" presStyleCnt="4" custScaleY="101237">
        <dgm:presLayoutVars>
          <dgm:bulletEnabled val="1"/>
        </dgm:presLayoutVars>
      </dgm:prSet>
      <dgm:spPr/>
    </dgm:pt>
    <dgm:pt modelId="{9C1FBD00-735B-4C61-8499-D5E954989FEF}" type="pres">
      <dgm:prSet presAssocID="{20E111FF-4DEA-4230-B80C-9823906962D9}" presName="parentText" presStyleLbl="node1" presStyleIdx="2" presStyleCnt="4" custScaleY="101237">
        <dgm:presLayoutVars>
          <dgm:chMax val="0"/>
          <dgm:bulletEnabled val="1"/>
        </dgm:presLayoutVars>
      </dgm:prSet>
      <dgm:spPr/>
    </dgm:pt>
    <dgm:pt modelId="{AA43F66D-1A97-4544-B0A7-7AE90FAD405E}" type="pres">
      <dgm:prSet presAssocID="{20E111FF-4DEA-4230-B80C-9823906962D9}" presName="childText" presStyleLbl="revTx" presStyleIdx="2" presStyleCnt="4" custScaleY="101237">
        <dgm:presLayoutVars>
          <dgm:bulletEnabled val="1"/>
        </dgm:presLayoutVars>
      </dgm:prSet>
      <dgm:spPr/>
    </dgm:pt>
    <dgm:pt modelId="{F026C876-3E98-48F3-BB91-9A68AFD75D93}" type="pres">
      <dgm:prSet presAssocID="{9F2B3EA5-E9D3-4C18-A718-7EED873E433B}" presName="parentText" presStyleLbl="node1" presStyleIdx="3" presStyleCnt="4" custScaleY="101237" custLinFactNeighborX="1751" custLinFactNeighborY="-3460">
        <dgm:presLayoutVars>
          <dgm:chMax val="0"/>
          <dgm:bulletEnabled val="1"/>
        </dgm:presLayoutVars>
      </dgm:prSet>
      <dgm:spPr/>
    </dgm:pt>
    <dgm:pt modelId="{BB2165BE-993C-430D-9EDD-B943FF477213}" type="pres">
      <dgm:prSet presAssocID="{9F2B3EA5-E9D3-4C18-A718-7EED873E433B}" presName="childText" presStyleLbl="revTx" presStyleIdx="3" presStyleCnt="4" custScaleY="101237">
        <dgm:presLayoutVars>
          <dgm:bulletEnabled val="1"/>
        </dgm:presLayoutVars>
      </dgm:prSet>
      <dgm:spPr/>
    </dgm:pt>
  </dgm:ptLst>
  <dgm:cxnLst>
    <dgm:cxn modelId="{C81F920A-D5C0-4D65-AE3A-E74A6DC6A549}" type="presOf" srcId="{20E111FF-4DEA-4230-B80C-9823906962D9}" destId="{9C1FBD00-735B-4C61-8499-D5E954989FEF}" srcOrd="0" destOrd="0" presId="urn:microsoft.com/office/officeart/2005/8/layout/vList2"/>
    <dgm:cxn modelId="{CF40E416-90D3-4901-A75E-417CC7A3F428}" type="presOf" srcId="{9F2B3EA5-E9D3-4C18-A718-7EED873E433B}" destId="{F026C876-3E98-48F3-BB91-9A68AFD75D93}" srcOrd="0" destOrd="0" presId="urn:microsoft.com/office/officeart/2005/8/layout/vList2"/>
    <dgm:cxn modelId="{867D4F1C-6918-40D2-A32F-5E804FF42BE3}" srcId="{5C49FE9F-2D91-4EA9-8CC5-7AA875FAB30D}" destId="{20E111FF-4DEA-4230-B80C-9823906962D9}" srcOrd="2" destOrd="0" parTransId="{1C73E45F-0B54-450A-A9C3-CED3167BC134}" sibTransId="{CA800746-CAAB-4719-A462-A10717A3FD5C}"/>
    <dgm:cxn modelId="{52EDCF1D-61E6-41E6-98BE-D26CCD9A8A8F}" srcId="{20E111FF-4DEA-4230-B80C-9823906962D9}" destId="{3627AF13-2380-4401-85BD-B921EC099F85}" srcOrd="0" destOrd="0" parTransId="{343B1DB3-38FE-42F5-AC83-1108090F5E16}" sibTransId="{29269709-719F-4EDE-9ABE-097FC05B32D0}"/>
    <dgm:cxn modelId="{A44D8C2E-069F-4E5F-8003-BBF9835B91CC}" type="presOf" srcId="{97D3BDAD-DE68-4C83-BE51-523E191C55E9}" destId="{998EFD84-2980-49D2-8C20-D14D1ED18C12}" srcOrd="0" destOrd="1" presId="urn:microsoft.com/office/officeart/2005/8/layout/vList2"/>
    <dgm:cxn modelId="{F058E339-57AB-4AE0-8B34-355275AA902D}" type="presOf" srcId="{5C49FE9F-2D91-4EA9-8CC5-7AA875FAB30D}" destId="{CC846BF4-6A7D-4BB1-A989-C1124AE0564A}" srcOrd="0" destOrd="0" presId="urn:microsoft.com/office/officeart/2005/8/layout/vList2"/>
    <dgm:cxn modelId="{4AF2573A-7612-4155-B74A-6819E5CD2842}" type="presOf" srcId="{3627AF13-2380-4401-85BD-B921EC099F85}" destId="{AA43F66D-1A97-4544-B0A7-7AE90FAD405E}" srcOrd="0" destOrd="0" presId="urn:microsoft.com/office/officeart/2005/8/layout/vList2"/>
    <dgm:cxn modelId="{F3CC0044-DED8-4A3E-9572-5DE0D368F7B4}" srcId="{085CDA1E-DEE8-485A-97B3-826CA8DEEF5F}" destId="{0C1A0A9D-9F0B-4C5E-A4CE-63F21DD68C3F}" srcOrd="2" destOrd="0" parTransId="{055508F1-8449-4D76-8EAF-A30E6322A769}" sibTransId="{47A140C3-3246-4555-A526-3287A3834CE4}"/>
    <dgm:cxn modelId="{ABCFCA67-EB21-43E4-B2F7-D9AE654EB492}" srcId="{085CDA1E-DEE8-485A-97B3-826CA8DEEF5F}" destId="{B7A39D0D-E674-41AC-99F5-060F937DBD94}" srcOrd="0" destOrd="0" parTransId="{AFF41B1E-96FF-47C4-B0EC-E067F5A9A72C}" sibTransId="{C493C39C-8F86-4197-BDC9-50CAC8D8902D}"/>
    <dgm:cxn modelId="{5BB80749-D67B-45E9-B942-12F8162F6F0D}" type="presOf" srcId="{C64F80C7-AA30-4C55-912E-75FC04C38EC2}" destId="{56A52C09-A8C5-479E-9AE3-C8ED0C39AA2B}" srcOrd="0" destOrd="0" presId="urn:microsoft.com/office/officeart/2005/8/layout/vList2"/>
    <dgm:cxn modelId="{4A981571-20CB-4D7C-BCCD-896C7C0EAE08}" srcId="{085CDA1E-DEE8-485A-97B3-826CA8DEEF5F}" destId="{84A29035-AE32-4427-BFBB-CE3C8BA844B3}" srcOrd="1" destOrd="0" parTransId="{DEB45C67-BB37-48C2-A090-515BD9B53362}" sibTransId="{3E3B1524-634E-490F-9DFA-AB1D84186914}"/>
    <dgm:cxn modelId="{5DB85452-836B-450D-A350-434FBB3D5050}" type="presOf" srcId="{84A29035-AE32-4427-BFBB-CE3C8BA844B3}" destId="{38611D87-02FB-4814-AAB0-E2A3D3A71CAC}" srcOrd="0" destOrd="1" presId="urn:microsoft.com/office/officeart/2005/8/layout/vList2"/>
    <dgm:cxn modelId="{4C580E54-0E9B-4B63-9857-E9E2E51D37EC}" srcId="{9F2B3EA5-E9D3-4C18-A718-7EED873E433B}" destId="{A7101601-4B1C-4576-B3BF-31A4A8D1F7EE}" srcOrd="0" destOrd="0" parTransId="{395A41BC-EAD4-4BDB-B713-7C3B81D29F84}" sibTransId="{55294F39-4106-47DB-B7F1-E1A7E12A39C0}"/>
    <dgm:cxn modelId="{65632776-F522-4177-8DE8-6CE625643C35}" srcId="{7C0535BD-A673-4D02-85DF-05BBE44BEBBC}" destId="{97D3BDAD-DE68-4C83-BE51-523E191C55E9}" srcOrd="0" destOrd="0" parTransId="{23442834-7824-4152-9119-38F15709224E}" sibTransId="{3213335B-671B-462C-AB1A-3608F3A0768F}"/>
    <dgm:cxn modelId="{32795859-B0C6-4601-948E-4B1AF60C27BB}" srcId="{C64F80C7-AA30-4C55-912E-75FC04C38EC2}" destId="{655A9153-03D2-4E77-84BE-74890B67414C}" srcOrd="1" destOrd="0" parTransId="{797A297A-BB1E-444A-BAFC-3B18CA6225D5}" sibTransId="{E94EFC5A-EC08-4605-B7FD-751E55B994B2}"/>
    <dgm:cxn modelId="{40A50E7A-EBA3-440C-A8C3-72C0DBA709C9}" type="presOf" srcId="{A7101601-4B1C-4576-B3BF-31A4A8D1F7EE}" destId="{BB2165BE-993C-430D-9EDD-B943FF477213}" srcOrd="0" destOrd="0" presId="urn:microsoft.com/office/officeart/2005/8/layout/vList2"/>
    <dgm:cxn modelId="{6C35EA7D-C89C-4A4C-90EE-AF53C1BB4336}" type="presOf" srcId="{085CDA1E-DEE8-485A-97B3-826CA8DEEF5F}" destId="{F3D9698B-7288-48C2-BAED-363B77BF7178}" srcOrd="0" destOrd="0" presId="urn:microsoft.com/office/officeart/2005/8/layout/vList2"/>
    <dgm:cxn modelId="{7B5DC07F-92B2-401C-8D25-6163189C0441}" type="presOf" srcId="{655A9153-03D2-4E77-84BE-74890B67414C}" destId="{998EFD84-2980-49D2-8C20-D14D1ED18C12}" srcOrd="0" destOrd="3" presId="urn:microsoft.com/office/officeart/2005/8/layout/vList2"/>
    <dgm:cxn modelId="{642C9388-973C-440F-9604-CFACD2728554}" srcId="{C64F80C7-AA30-4C55-912E-75FC04C38EC2}" destId="{207E5250-1820-44DF-8E8A-90F832659A1D}" srcOrd="2" destOrd="0" parTransId="{9E25EFEF-705E-4DC4-A891-7099A25ED254}" sibTransId="{C2B34575-0694-48D1-9F12-DB6102A39503}"/>
    <dgm:cxn modelId="{0910028D-3EB2-4411-BABB-813CBC00355E}" type="presOf" srcId="{B7A39D0D-E674-41AC-99F5-060F937DBD94}" destId="{38611D87-02FB-4814-AAB0-E2A3D3A71CAC}" srcOrd="0" destOrd="0" presId="urn:microsoft.com/office/officeart/2005/8/layout/vList2"/>
    <dgm:cxn modelId="{35CE8D90-87E8-4835-9EFF-E562860263F1}" srcId="{5C49FE9F-2D91-4EA9-8CC5-7AA875FAB30D}" destId="{085CDA1E-DEE8-485A-97B3-826CA8DEEF5F}" srcOrd="0" destOrd="0" parTransId="{D1123FF9-967A-48D2-9E0E-98989F6DB0D4}" sibTransId="{D15E8FE8-CBC1-4BED-AC2B-8C5BF58EE347}"/>
    <dgm:cxn modelId="{CF8AA895-4FB8-421B-8644-08C5A73869E0}" srcId="{5C49FE9F-2D91-4EA9-8CC5-7AA875FAB30D}" destId="{C64F80C7-AA30-4C55-912E-75FC04C38EC2}" srcOrd="1" destOrd="0" parTransId="{FA86E3CF-064E-46D7-88EB-C59FBECE12DE}" sibTransId="{BC7E67F6-9478-41C2-81AA-7C90CA43ED93}"/>
    <dgm:cxn modelId="{084D4DA0-7949-45F7-9114-E426C6A15FF7}" type="presOf" srcId="{B009AA24-098D-40AD-B7E9-B58CB21069B7}" destId="{998EFD84-2980-49D2-8C20-D14D1ED18C12}" srcOrd="0" destOrd="2" presId="urn:microsoft.com/office/officeart/2005/8/layout/vList2"/>
    <dgm:cxn modelId="{A71E89AD-7231-4D58-9230-A8143490ADA8}" srcId="{C64F80C7-AA30-4C55-912E-75FC04C38EC2}" destId="{7C0535BD-A673-4D02-85DF-05BBE44BEBBC}" srcOrd="0" destOrd="0" parTransId="{61608A65-A9A1-4B3D-90BB-9251C53F3F5F}" sibTransId="{30069B98-8F90-450D-A585-41CC064E062D}"/>
    <dgm:cxn modelId="{E978F1AD-AC4C-4C5C-803C-F28BFEAC4ED5}" type="presOf" srcId="{7C0535BD-A673-4D02-85DF-05BBE44BEBBC}" destId="{998EFD84-2980-49D2-8C20-D14D1ED18C12}" srcOrd="0" destOrd="0" presId="urn:microsoft.com/office/officeart/2005/8/layout/vList2"/>
    <dgm:cxn modelId="{42A5D0C8-EBF7-4983-A19A-730D9301B4A5}" type="presOf" srcId="{CF2979FB-1AEC-4CDE-B64A-4AB62B1478A0}" destId="{38611D87-02FB-4814-AAB0-E2A3D3A71CAC}" srcOrd="0" destOrd="3" presId="urn:microsoft.com/office/officeart/2005/8/layout/vList2"/>
    <dgm:cxn modelId="{280060CF-39D4-46DE-BDEB-EFCFFC4B4703}" type="presOf" srcId="{0C1A0A9D-9F0B-4C5E-A4CE-63F21DD68C3F}" destId="{38611D87-02FB-4814-AAB0-E2A3D3A71CAC}" srcOrd="0" destOrd="2" presId="urn:microsoft.com/office/officeart/2005/8/layout/vList2"/>
    <dgm:cxn modelId="{E0B8DAE1-39AF-434E-A128-FE849662A9FB}" type="presOf" srcId="{207E5250-1820-44DF-8E8A-90F832659A1D}" destId="{998EFD84-2980-49D2-8C20-D14D1ED18C12}" srcOrd="0" destOrd="4" presId="urn:microsoft.com/office/officeart/2005/8/layout/vList2"/>
    <dgm:cxn modelId="{268636E2-28AC-457D-9E17-5CF72C91A68B}" srcId="{5C49FE9F-2D91-4EA9-8CC5-7AA875FAB30D}" destId="{9F2B3EA5-E9D3-4C18-A718-7EED873E433B}" srcOrd="3" destOrd="0" parTransId="{7BEB6A45-B1AD-482C-91C0-9F72D9419932}" sibTransId="{FDB26952-78E6-430F-8AA5-2B2EC49F9919}"/>
    <dgm:cxn modelId="{837873EE-64A9-4331-89C4-025729CC2CCE}" srcId="{085CDA1E-DEE8-485A-97B3-826CA8DEEF5F}" destId="{CF2979FB-1AEC-4CDE-B64A-4AB62B1478A0}" srcOrd="3" destOrd="0" parTransId="{DA993E9F-0809-4A9A-8D50-72D8252991E5}" sibTransId="{1459E253-44A1-4536-9138-9D4411A018DB}"/>
    <dgm:cxn modelId="{3ACE80FA-2CBA-4D3B-857E-D34F49C2BBEF}" srcId="{7C0535BD-A673-4D02-85DF-05BBE44BEBBC}" destId="{B009AA24-098D-40AD-B7E9-B58CB21069B7}" srcOrd="1" destOrd="0" parTransId="{7ED59439-033D-4A80-95F0-677A69C89501}" sibTransId="{AADE4C3B-5183-4E29-91BF-1169F15F7728}"/>
    <dgm:cxn modelId="{7DF2EC37-62FA-45F9-A17C-1FF6B034BC24}" type="presParOf" srcId="{CC846BF4-6A7D-4BB1-A989-C1124AE0564A}" destId="{F3D9698B-7288-48C2-BAED-363B77BF7178}" srcOrd="0" destOrd="0" presId="urn:microsoft.com/office/officeart/2005/8/layout/vList2"/>
    <dgm:cxn modelId="{D6BDBCAF-9A13-4A8C-817F-529D01EEEAD5}" type="presParOf" srcId="{CC846BF4-6A7D-4BB1-A989-C1124AE0564A}" destId="{38611D87-02FB-4814-AAB0-E2A3D3A71CAC}" srcOrd="1" destOrd="0" presId="urn:microsoft.com/office/officeart/2005/8/layout/vList2"/>
    <dgm:cxn modelId="{C84AED29-6072-4125-A61C-6A3AB80CAF48}" type="presParOf" srcId="{CC846BF4-6A7D-4BB1-A989-C1124AE0564A}" destId="{56A52C09-A8C5-479E-9AE3-C8ED0C39AA2B}" srcOrd="2" destOrd="0" presId="urn:microsoft.com/office/officeart/2005/8/layout/vList2"/>
    <dgm:cxn modelId="{2FB5746E-7BA2-41DF-B77A-9436D85F31D1}" type="presParOf" srcId="{CC846BF4-6A7D-4BB1-A989-C1124AE0564A}" destId="{998EFD84-2980-49D2-8C20-D14D1ED18C12}" srcOrd="3" destOrd="0" presId="urn:microsoft.com/office/officeart/2005/8/layout/vList2"/>
    <dgm:cxn modelId="{30383941-F3C8-4B6F-B57B-EA7E6180B49B}" type="presParOf" srcId="{CC846BF4-6A7D-4BB1-A989-C1124AE0564A}" destId="{9C1FBD00-735B-4C61-8499-D5E954989FEF}" srcOrd="4" destOrd="0" presId="urn:microsoft.com/office/officeart/2005/8/layout/vList2"/>
    <dgm:cxn modelId="{1BF75999-81E0-4C75-A0AB-6FD26ABCC57D}" type="presParOf" srcId="{CC846BF4-6A7D-4BB1-A989-C1124AE0564A}" destId="{AA43F66D-1A97-4544-B0A7-7AE90FAD405E}" srcOrd="5" destOrd="0" presId="urn:microsoft.com/office/officeart/2005/8/layout/vList2"/>
    <dgm:cxn modelId="{5ABA9B45-254B-479E-A590-5A1353C48D32}" type="presParOf" srcId="{CC846BF4-6A7D-4BB1-A989-C1124AE0564A}" destId="{F026C876-3E98-48F3-BB91-9A68AFD75D93}" srcOrd="6" destOrd="0" presId="urn:microsoft.com/office/officeart/2005/8/layout/vList2"/>
    <dgm:cxn modelId="{6D37B379-95B5-49B8-8B20-2B5E7AC2D514}" type="presParOf" srcId="{CC846BF4-6A7D-4BB1-A989-C1124AE0564A}" destId="{BB2165BE-993C-430D-9EDD-B943FF47721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49FE9F-2D91-4EA9-8CC5-7AA875FAB3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1123FF9-967A-48D2-9E0E-98989F6DB0D4}" type="parTrans" cxnId="{35CE8D90-87E8-4835-9EFF-E562860263F1}">
      <dgm:prSet custT="1"/>
      <dgm:spPr/>
      <dgm:t>
        <a:bodyPr/>
        <a:lstStyle/>
        <a:p>
          <a:endParaRPr lang="en-CA" sz="1200"/>
        </a:p>
      </dgm:t>
    </dgm:pt>
    <dgm:pt modelId="{085CDA1E-DEE8-485A-97B3-826CA8DEEF5F}">
      <dgm:prSet custT="1"/>
      <dgm:spPr>
        <a:gradFill flip="none" rotWithShape="0">
          <a:gsLst>
            <a:gs pos="0">
              <a:srgbClr val="9954CC">
                <a:shade val="30000"/>
                <a:satMod val="115000"/>
              </a:srgbClr>
            </a:gs>
            <a:gs pos="50000">
              <a:srgbClr val="9954CC">
                <a:shade val="67500"/>
                <a:satMod val="115000"/>
              </a:srgbClr>
            </a:gs>
            <a:gs pos="100000">
              <a:srgbClr val="9954CC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 rtl="0"/>
          <a:r>
            <a:rPr lang="en-CA" sz="1800" b="1" noProof="0" dirty="0"/>
            <a:t>Ethnic or cultural origins</a:t>
          </a:r>
        </a:p>
      </dgm:t>
    </dgm:pt>
    <dgm:pt modelId="{AFF41B1E-96FF-47C4-B0EC-E067F5A9A72C}" type="parTrans" cxnId="{ABCFCA67-EB21-43E4-B2F7-D9AE654EB492}">
      <dgm:prSet custT="1"/>
      <dgm:spPr/>
      <dgm:t>
        <a:bodyPr/>
        <a:lstStyle/>
        <a:p>
          <a:endParaRPr lang="en-CA" sz="1200"/>
        </a:p>
      </dgm:t>
    </dgm:pt>
    <dgm:pt modelId="{B7A39D0D-E674-41AC-99F5-060F937DBD94}">
      <dgm:prSet custT="1"/>
      <dgm:spPr/>
      <dgm:t>
        <a:bodyPr/>
        <a:lstStyle/>
        <a:p>
          <a:pPr rtl="0"/>
          <a:endParaRPr lang="en-CA" sz="1200" noProof="0" dirty="0"/>
        </a:p>
      </dgm:t>
    </dgm:pt>
    <dgm:pt modelId="{C493C39C-8F86-4197-BDC9-50CAC8D8902D}" type="sibTrans" cxnId="{ABCFCA67-EB21-43E4-B2F7-D9AE654EB492}">
      <dgm:prSet custT="1"/>
      <dgm:spPr/>
      <dgm:t>
        <a:bodyPr/>
        <a:lstStyle/>
        <a:p>
          <a:endParaRPr lang="en-CA" sz="1200"/>
        </a:p>
      </dgm:t>
    </dgm:pt>
    <dgm:pt modelId="{D15E8FE8-CBC1-4BED-AC2B-8C5BF58EE347}" type="sibTrans" cxnId="{35CE8D90-87E8-4835-9EFF-E562860263F1}">
      <dgm:prSet custT="1"/>
      <dgm:spPr/>
      <dgm:t>
        <a:bodyPr/>
        <a:lstStyle/>
        <a:p>
          <a:endParaRPr lang="en-CA" sz="1200"/>
        </a:p>
      </dgm:t>
    </dgm:pt>
    <dgm:pt modelId="{FA86E3CF-064E-46D7-88EB-C59FBECE12DE}" type="parTrans" cxnId="{CF8AA895-4FB8-421B-8644-08C5A73869E0}">
      <dgm:prSet custT="1"/>
      <dgm:spPr/>
      <dgm:t>
        <a:bodyPr/>
        <a:lstStyle/>
        <a:p>
          <a:endParaRPr lang="en-CA" sz="1200"/>
        </a:p>
      </dgm:t>
    </dgm:pt>
    <dgm:pt modelId="{C64F80C7-AA30-4C55-912E-75FC04C38EC2}">
      <dgm:prSet custT="1"/>
      <dgm:spPr>
        <a:gradFill flip="none" rotWithShape="0">
          <a:gsLst>
            <a:gs pos="0">
              <a:srgbClr val="9754CB">
                <a:shade val="30000"/>
                <a:satMod val="115000"/>
              </a:srgbClr>
            </a:gs>
            <a:gs pos="50000">
              <a:srgbClr val="9754CB">
                <a:shade val="67500"/>
                <a:satMod val="115000"/>
              </a:srgbClr>
            </a:gs>
            <a:gs pos="100000">
              <a:srgbClr val="9754CB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 rtl="0"/>
          <a:r>
            <a:rPr lang="en-CA" sz="1800" b="1" noProof="0" dirty="0">
              <a:solidFill>
                <a:schemeClr val="bg1"/>
              </a:solidFill>
            </a:rPr>
            <a:t>Indigenous peoples </a:t>
          </a:r>
          <a:r>
            <a:rPr lang="en-CA" sz="1800" b="1" noProof="0" dirty="0"/>
            <a:t>(First Nations, Métis and Inuit)</a:t>
          </a:r>
        </a:p>
      </dgm:t>
    </dgm:pt>
    <dgm:pt modelId="{3836417F-E5C9-4D7F-B928-BFBAD36814A1}" type="parTrans" cxnId="{D593905C-4B90-46C1-836D-AD4F81116706}">
      <dgm:prSet custT="1"/>
      <dgm:spPr/>
      <dgm:t>
        <a:bodyPr/>
        <a:lstStyle/>
        <a:p>
          <a:endParaRPr lang="en-CA" sz="1200"/>
        </a:p>
      </dgm:t>
    </dgm:pt>
    <dgm:pt modelId="{7774F9FB-5D8F-47A0-9B4C-886E21978F48}">
      <dgm:prSet custT="1"/>
      <dgm:spPr/>
      <dgm:t>
        <a:bodyPr/>
        <a:lstStyle/>
        <a:p>
          <a:pPr rtl="0"/>
          <a:r>
            <a:rPr lang="en-CA" sz="1200" noProof="0" dirty="0">
              <a:solidFill>
                <a:schemeClr val="tx1"/>
              </a:solidFill>
            </a:rPr>
            <a:t>Indigenous ancestry</a:t>
          </a:r>
        </a:p>
      </dgm:t>
    </dgm:pt>
    <dgm:pt modelId="{1BD54D06-AC6B-4957-84C6-534EF6C02924}" type="sibTrans" cxnId="{D593905C-4B90-46C1-836D-AD4F81116706}">
      <dgm:prSet custT="1"/>
      <dgm:spPr/>
      <dgm:t>
        <a:bodyPr/>
        <a:lstStyle/>
        <a:p>
          <a:endParaRPr lang="en-CA" sz="1200"/>
        </a:p>
      </dgm:t>
    </dgm:pt>
    <dgm:pt modelId="{BC7E67F6-9478-41C2-81AA-7C90CA43ED93}" type="sibTrans" cxnId="{CF8AA895-4FB8-421B-8644-08C5A73869E0}">
      <dgm:prSet custT="1"/>
      <dgm:spPr/>
      <dgm:t>
        <a:bodyPr/>
        <a:lstStyle/>
        <a:p>
          <a:endParaRPr lang="en-CA" sz="1200"/>
        </a:p>
      </dgm:t>
    </dgm:pt>
    <dgm:pt modelId="{1C73E45F-0B54-450A-A9C3-CED3167BC134}" type="parTrans" cxnId="{867D4F1C-6918-40D2-A32F-5E804FF42BE3}">
      <dgm:prSet custT="1"/>
      <dgm:spPr/>
      <dgm:t>
        <a:bodyPr/>
        <a:lstStyle/>
        <a:p>
          <a:endParaRPr lang="en-CA" sz="1200"/>
        </a:p>
      </dgm:t>
    </dgm:pt>
    <dgm:pt modelId="{20E111FF-4DEA-4230-B80C-9823906962D9}">
      <dgm:prSet custT="1"/>
      <dgm:spPr>
        <a:gradFill flip="none" rotWithShape="0">
          <a:gsLst>
            <a:gs pos="0">
              <a:srgbClr val="9754CB">
                <a:shade val="30000"/>
                <a:satMod val="115000"/>
              </a:srgbClr>
            </a:gs>
            <a:gs pos="50000">
              <a:srgbClr val="9754CB">
                <a:shade val="67500"/>
                <a:satMod val="115000"/>
              </a:srgbClr>
            </a:gs>
            <a:gs pos="100000">
              <a:srgbClr val="9754CB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 rtl="0"/>
          <a:r>
            <a:rPr lang="en-CA" sz="1800" b="1" noProof="0" dirty="0"/>
            <a:t>Population group / visible minorities</a:t>
          </a:r>
        </a:p>
      </dgm:t>
    </dgm:pt>
    <dgm:pt modelId="{343B1DB3-38FE-42F5-AC83-1108090F5E16}" type="parTrans" cxnId="{52EDCF1D-61E6-41E6-98BE-D26CCD9A8A8F}">
      <dgm:prSet custT="1"/>
      <dgm:spPr/>
      <dgm:t>
        <a:bodyPr/>
        <a:lstStyle/>
        <a:p>
          <a:endParaRPr lang="en-CA" sz="1200"/>
        </a:p>
      </dgm:t>
    </dgm:pt>
    <dgm:pt modelId="{3627AF13-2380-4401-85BD-B921EC099F85}">
      <dgm:prSet custT="1"/>
      <dgm:spPr/>
      <dgm:t>
        <a:bodyPr/>
        <a:lstStyle/>
        <a:p>
          <a:pPr rtl="0"/>
          <a:endParaRPr lang="en-CA" sz="1200" noProof="0" dirty="0"/>
        </a:p>
      </dgm:t>
    </dgm:pt>
    <dgm:pt modelId="{29269709-719F-4EDE-9ABE-097FC05B32D0}" type="sibTrans" cxnId="{52EDCF1D-61E6-41E6-98BE-D26CCD9A8A8F}">
      <dgm:prSet custT="1"/>
      <dgm:spPr/>
      <dgm:t>
        <a:bodyPr/>
        <a:lstStyle/>
        <a:p>
          <a:endParaRPr lang="en-CA" sz="1200"/>
        </a:p>
      </dgm:t>
    </dgm:pt>
    <dgm:pt modelId="{CA800746-CAAB-4719-A462-A10717A3FD5C}" type="sibTrans" cxnId="{867D4F1C-6918-40D2-A32F-5E804FF42BE3}">
      <dgm:prSet custT="1"/>
      <dgm:spPr/>
      <dgm:t>
        <a:bodyPr/>
        <a:lstStyle/>
        <a:p>
          <a:endParaRPr lang="en-CA" sz="1200"/>
        </a:p>
      </dgm:t>
    </dgm:pt>
    <dgm:pt modelId="{7BEB6A45-B1AD-482C-91C0-9F72D9419932}" type="parTrans" cxnId="{268636E2-28AC-457D-9E17-5CF72C91A68B}">
      <dgm:prSet/>
      <dgm:spPr/>
      <dgm:t>
        <a:bodyPr/>
        <a:lstStyle/>
        <a:p>
          <a:endParaRPr lang="en-CA"/>
        </a:p>
      </dgm:t>
    </dgm:pt>
    <dgm:pt modelId="{9F2B3EA5-E9D3-4C18-A718-7EED873E433B}">
      <dgm:prSet custT="1"/>
      <dgm:spPr>
        <a:gradFill flip="none" rotWithShape="0">
          <a:gsLst>
            <a:gs pos="0">
              <a:srgbClr val="9554C9">
                <a:shade val="30000"/>
                <a:satMod val="115000"/>
              </a:srgbClr>
            </a:gs>
            <a:gs pos="50000">
              <a:srgbClr val="9554C9">
                <a:shade val="67500"/>
                <a:satMod val="115000"/>
              </a:srgbClr>
            </a:gs>
            <a:gs pos="100000">
              <a:srgbClr val="9554C9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 rtl="0"/>
          <a:r>
            <a:rPr lang="en-CA" sz="1800" b="1" noProof="0" dirty="0"/>
            <a:t>Language</a:t>
          </a:r>
        </a:p>
      </dgm:t>
    </dgm:pt>
    <dgm:pt modelId="{395A41BC-EAD4-4BDB-B713-7C3B81D29F84}" type="parTrans" cxnId="{4C580E54-0E9B-4B63-9857-E9E2E51D37EC}">
      <dgm:prSet/>
      <dgm:spPr/>
      <dgm:t>
        <a:bodyPr/>
        <a:lstStyle/>
        <a:p>
          <a:endParaRPr lang="en-CA"/>
        </a:p>
      </dgm:t>
    </dgm:pt>
    <dgm:pt modelId="{A7101601-4B1C-4576-B3BF-31A4A8D1F7EE}">
      <dgm:prSet custT="1"/>
      <dgm:spPr/>
      <dgm:t>
        <a:bodyPr/>
        <a:lstStyle/>
        <a:p>
          <a:pPr rtl="0"/>
          <a:r>
            <a:rPr lang="en-CA" sz="1200" noProof="0" dirty="0"/>
            <a:t>Mother tongue</a:t>
          </a:r>
        </a:p>
      </dgm:t>
    </dgm:pt>
    <dgm:pt modelId="{55294F39-4106-47DB-B7F1-E1A7E12A39C0}" type="sibTrans" cxnId="{4C580E54-0E9B-4B63-9857-E9E2E51D37EC}">
      <dgm:prSet/>
      <dgm:spPr/>
      <dgm:t>
        <a:bodyPr/>
        <a:lstStyle/>
        <a:p>
          <a:endParaRPr lang="en-CA"/>
        </a:p>
      </dgm:t>
    </dgm:pt>
    <dgm:pt modelId="{31BD9EB4-0020-4800-AEC7-8AFE26B406DE}" type="parTrans" cxnId="{6B3D6740-73F2-492B-82CD-0F505ED90C06}">
      <dgm:prSet/>
      <dgm:spPr/>
      <dgm:t>
        <a:bodyPr/>
        <a:lstStyle/>
        <a:p>
          <a:endParaRPr lang="en-CA"/>
        </a:p>
      </dgm:t>
    </dgm:pt>
    <dgm:pt modelId="{E880A33D-A177-4819-8260-D454FC435728}">
      <dgm:prSet custT="1"/>
      <dgm:spPr/>
      <dgm:t>
        <a:bodyPr/>
        <a:lstStyle/>
        <a:p>
          <a:pPr rtl="0"/>
          <a:r>
            <a:rPr lang="en-CA" sz="1200" noProof="0" dirty="0"/>
            <a:t>Language spoken at home, language used at work</a:t>
          </a:r>
        </a:p>
      </dgm:t>
    </dgm:pt>
    <dgm:pt modelId="{BBF4C7BF-D8C1-4101-9B8B-ACF2448DBBD4}" type="sibTrans" cxnId="{6B3D6740-73F2-492B-82CD-0F505ED90C06}">
      <dgm:prSet/>
      <dgm:spPr/>
      <dgm:t>
        <a:bodyPr/>
        <a:lstStyle/>
        <a:p>
          <a:endParaRPr lang="en-CA"/>
        </a:p>
      </dgm:t>
    </dgm:pt>
    <dgm:pt modelId="{FDB26952-78E6-430F-8AA5-2B2EC49F9919}" type="sibTrans" cxnId="{268636E2-28AC-457D-9E17-5CF72C91A68B}">
      <dgm:prSet/>
      <dgm:spPr/>
      <dgm:t>
        <a:bodyPr/>
        <a:lstStyle/>
        <a:p>
          <a:endParaRPr lang="en-CA"/>
        </a:p>
      </dgm:t>
    </dgm:pt>
    <dgm:pt modelId="{1D7CBDC2-4DEF-4D87-9479-3791856E28A5}">
      <dgm:prSet custT="1"/>
      <dgm:spPr/>
      <dgm:t>
        <a:bodyPr/>
        <a:lstStyle/>
        <a:p>
          <a:pPr rtl="0"/>
          <a:r>
            <a:rPr lang="en-CA" sz="1200" noProof="0" dirty="0">
              <a:solidFill>
                <a:schemeClr val="tx1"/>
              </a:solidFill>
            </a:rPr>
            <a:t>Indigenous identity</a:t>
          </a:r>
        </a:p>
      </dgm:t>
    </dgm:pt>
    <dgm:pt modelId="{CEB22A38-3A10-4123-8C85-9BFCBA93FB31}" type="parTrans" cxnId="{49A0E8E5-83E9-4473-89B8-52FC7102B6D5}">
      <dgm:prSet/>
      <dgm:spPr/>
      <dgm:t>
        <a:bodyPr/>
        <a:lstStyle/>
        <a:p>
          <a:endParaRPr lang="en-CA"/>
        </a:p>
      </dgm:t>
    </dgm:pt>
    <dgm:pt modelId="{B1D60A6C-8679-48EC-AF8D-F92EDDA91853}" type="sibTrans" cxnId="{49A0E8E5-83E9-4473-89B8-52FC7102B6D5}">
      <dgm:prSet/>
      <dgm:spPr/>
      <dgm:t>
        <a:bodyPr/>
        <a:lstStyle/>
        <a:p>
          <a:endParaRPr lang="en-CA"/>
        </a:p>
      </dgm:t>
    </dgm:pt>
    <dgm:pt modelId="{8BFD560C-1112-435C-BAE8-42C3168B18D5}">
      <dgm:prSet custT="1"/>
      <dgm:spPr/>
      <dgm:t>
        <a:bodyPr/>
        <a:lstStyle/>
        <a:p>
          <a:pPr rtl="0"/>
          <a:r>
            <a:rPr lang="en-CA" sz="1200" noProof="0" dirty="0">
              <a:solidFill>
                <a:schemeClr val="tx1"/>
              </a:solidFill>
            </a:rPr>
            <a:t>Member of a First Nation or Indian band</a:t>
          </a:r>
        </a:p>
      </dgm:t>
    </dgm:pt>
    <dgm:pt modelId="{7B3FF315-D206-47A7-ADE3-428943B17C70}" type="parTrans" cxnId="{482D8950-D45A-46EB-AFED-EC2889163055}">
      <dgm:prSet/>
      <dgm:spPr/>
      <dgm:t>
        <a:bodyPr/>
        <a:lstStyle/>
        <a:p>
          <a:endParaRPr lang="en-CA"/>
        </a:p>
      </dgm:t>
    </dgm:pt>
    <dgm:pt modelId="{2E39C72D-8830-40C9-A8E8-BD1177D7F20E}" type="sibTrans" cxnId="{482D8950-D45A-46EB-AFED-EC2889163055}">
      <dgm:prSet/>
      <dgm:spPr/>
      <dgm:t>
        <a:bodyPr/>
        <a:lstStyle/>
        <a:p>
          <a:endParaRPr lang="en-CA"/>
        </a:p>
      </dgm:t>
    </dgm:pt>
    <dgm:pt modelId="{4D437A32-4D72-4FC1-8221-BE469A0EA6F0}">
      <dgm:prSet custT="1"/>
      <dgm:spPr/>
      <dgm:t>
        <a:bodyPr/>
        <a:lstStyle/>
        <a:p>
          <a:pPr rtl="0"/>
          <a:r>
            <a:rPr lang="en-CA" sz="1200" noProof="0" dirty="0"/>
            <a:t>First official language spoken</a:t>
          </a:r>
        </a:p>
      </dgm:t>
    </dgm:pt>
    <dgm:pt modelId="{3CA0277F-B767-4BC7-B151-B67D8034DC46}" type="parTrans" cxnId="{C2826239-3EB9-4377-8546-F52BBDA666BB}">
      <dgm:prSet/>
      <dgm:spPr/>
      <dgm:t>
        <a:bodyPr/>
        <a:lstStyle/>
        <a:p>
          <a:endParaRPr lang="en-CA"/>
        </a:p>
      </dgm:t>
    </dgm:pt>
    <dgm:pt modelId="{E46D09FA-B309-48A4-80B9-9B680532FE2F}" type="sibTrans" cxnId="{C2826239-3EB9-4377-8546-F52BBDA666BB}">
      <dgm:prSet/>
      <dgm:spPr/>
      <dgm:t>
        <a:bodyPr/>
        <a:lstStyle/>
        <a:p>
          <a:endParaRPr lang="en-CA"/>
        </a:p>
      </dgm:t>
    </dgm:pt>
    <dgm:pt modelId="{7CDCCE35-BD52-4DA5-BFE6-E3A0872943C9}">
      <dgm:prSet custT="1"/>
      <dgm:spPr/>
      <dgm:t>
        <a:bodyPr/>
        <a:lstStyle/>
        <a:p>
          <a:pPr rtl="0"/>
          <a:r>
            <a:rPr lang="en-CA" sz="1200" noProof="0" dirty="0">
              <a:solidFill>
                <a:schemeClr val="tx1"/>
              </a:solidFill>
            </a:rPr>
            <a:t>Registered or Treaty Indian Status</a:t>
          </a:r>
        </a:p>
      </dgm:t>
    </dgm:pt>
    <dgm:pt modelId="{CDA6CCF4-56A8-470D-93E3-E19A58CB4210}" type="parTrans" cxnId="{85383093-F279-425A-9E11-EDC30F7B8E0E}">
      <dgm:prSet/>
      <dgm:spPr/>
      <dgm:t>
        <a:bodyPr/>
        <a:lstStyle/>
        <a:p>
          <a:endParaRPr lang="fr-CA"/>
        </a:p>
      </dgm:t>
    </dgm:pt>
    <dgm:pt modelId="{B35695BD-64B1-4FFE-A8CB-0025321EABB7}" type="sibTrans" cxnId="{85383093-F279-425A-9E11-EDC30F7B8E0E}">
      <dgm:prSet/>
      <dgm:spPr/>
      <dgm:t>
        <a:bodyPr/>
        <a:lstStyle/>
        <a:p>
          <a:endParaRPr lang="fr-CA"/>
        </a:p>
      </dgm:t>
    </dgm:pt>
    <dgm:pt modelId="{0E5C4E1A-CFBD-44AA-9D36-E34502B04C6B}">
      <dgm:prSet custT="1"/>
      <dgm:spPr/>
      <dgm:t>
        <a:bodyPr/>
        <a:lstStyle/>
        <a:p>
          <a:pPr rtl="0"/>
          <a:r>
            <a:rPr lang="en-CA" sz="1200" noProof="0" dirty="0"/>
            <a:t>Knowledge of official languages and non-official languages</a:t>
          </a:r>
        </a:p>
      </dgm:t>
    </dgm:pt>
    <dgm:pt modelId="{B28695E2-C8BD-482A-A29F-B5EF0B5F7076}" type="parTrans" cxnId="{857F1612-1DB7-472B-8CE6-484AD229D80A}">
      <dgm:prSet/>
      <dgm:spPr/>
      <dgm:t>
        <a:bodyPr/>
        <a:lstStyle/>
        <a:p>
          <a:endParaRPr lang="fr-CA"/>
        </a:p>
      </dgm:t>
    </dgm:pt>
    <dgm:pt modelId="{869A0DBB-FF70-4D5B-BA4E-DD81AF793F62}" type="sibTrans" cxnId="{857F1612-1DB7-472B-8CE6-484AD229D80A}">
      <dgm:prSet/>
      <dgm:spPr/>
      <dgm:t>
        <a:bodyPr/>
        <a:lstStyle/>
        <a:p>
          <a:endParaRPr lang="fr-CA"/>
        </a:p>
      </dgm:t>
    </dgm:pt>
    <dgm:pt modelId="{2D3F57F0-A6D1-46DC-992F-0B785FEF3553}">
      <dgm:prSet custT="1"/>
      <dgm:spPr/>
      <dgm:t>
        <a:bodyPr/>
        <a:lstStyle/>
        <a:p>
          <a:pPr rtl="0"/>
          <a:endParaRPr lang="en-CA" sz="1200" noProof="0" dirty="0"/>
        </a:p>
      </dgm:t>
    </dgm:pt>
    <dgm:pt modelId="{9EBB87C8-4D57-41C9-8B87-A39AA8D1CC46}" type="parTrans" cxnId="{21D10E07-BA9E-4BBD-969A-555CE964B6D9}">
      <dgm:prSet/>
      <dgm:spPr/>
      <dgm:t>
        <a:bodyPr/>
        <a:lstStyle/>
        <a:p>
          <a:endParaRPr lang="fr-CA"/>
        </a:p>
      </dgm:t>
    </dgm:pt>
    <dgm:pt modelId="{92AB5506-79F1-4C89-AAAE-2AB0CA716DEB}" type="sibTrans" cxnId="{21D10E07-BA9E-4BBD-969A-555CE964B6D9}">
      <dgm:prSet/>
      <dgm:spPr/>
      <dgm:t>
        <a:bodyPr/>
        <a:lstStyle/>
        <a:p>
          <a:endParaRPr lang="fr-CA"/>
        </a:p>
      </dgm:t>
    </dgm:pt>
    <dgm:pt modelId="{117643BB-5E65-49B6-ACA8-CAB0D113CD94}">
      <dgm:prSet custT="1"/>
      <dgm:spPr/>
      <dgm:t>
        <a:bodyPr/>
        <a:lstStyle/>
        <a:p>
          <a:pPr rtl="0"/>
          <a:r>
            <a:rPr lang="en-US" sz="1200" noProof="0" dirty="0"/>
            <a:t>Language Education Rights-Holders</a:t>
          </a:r>
          <a:endParaRPr lang="en-CA" sz="1200" noProof="0" dirty="0"/>
        </a:p>
      </dgm:t>
    </dgm:pt>
    <dgm:pt modelId="{583D9967-E75F-4209-B3D2-760851EE2D5A}" type="parTrans" cxnId="{4F1A29E3-08FB-4B01-95A9-E0767381AE0D}">
      <dgm:prSet/>
      <dgm:spPr/>
    </dgm:pt>
    <dgm:pt modelId="{7B73BCD9-C2CC-4F24-979A-EAEFC530177E}" type="sibTrans" cxnId="{4F1A29E3-08FB-4B01-95A9-E0767381AE0D}">
      <dgm:prSet/>
      <dgm:spPr/>
    </dgm:pt>
    <dgm:pt modelId="{CC846BF4-6A7D-4BB1-A989-C1124AE0564A}" type="pres">
      <dgm:prSet presAssocID="{5C49FE9F-2D91-4EA9-8CC5-7AA875FAB30D}" presName="linear" presStyleCnt="0">
        <dgm:presLayoutVars>
          <dgm:animLvl val="lvl"/>
          <dgm:resizeHandles val="exact"/>
        </dgm:presLayoutVars>
      </dgm:prSet>
      <dgm:spPr/>
    </dgm:pt>
    <dgm:pt modelId="{F3D9698B-7288-48C2-BAED-363B77BF7178}" type="pres">
      <dgm:prSet presAssocID="{085CDA1E-DEE8-485A-97B3-826CA8DEEF5F}" presName="parentText" presStyleLbl="node1" presStyleIdx="0" presStyleCnt="4" custScaleY="78045" custLinFactNeighborX="0" custLinFactNeighborY="-11915">
        <dgm:presLayoutVars>
          <dgm:chMax val="0"/>
          <dgm:bulletEnabled val="1"/>
        </dgm:presLayoutVars>
      </dgm:prSet>
      <dgm:spPr/>
    </dgm:pt>
    <dgm:pt modelId="{38611D87-02FB-4814-AAB0-E2A3D3A71CAC}" type="pres">
      <dgm:prSet presAssocID="{085CDA1E-DEE8-485A-97B3-826CA8DEEF5F}" presName="childText" presStyleLbl="revTx" presStyleIdx="0" presStyleCnt="4" custScaleY="101237">
        <dgm:presLayoutVars>
          <dgm:bulletEnabled val="1"/>
        </dgm:presLayoutVars>
      </dgm:prSet>
      <dgm:spPr/>
    </dgm:pt>
    <dgm:pt modelId="{56A52C09-A8C5-479E-9AE3-C8ED0C39AA2B}" type="pres">
      <dgm:prSet presAssocID="{C64F80C7-AA30-4C55-912E-75FC04C38EC2}" presName="parentText" presStyleLbl="node1" presStyleIdx="1" presStyleCnt="4" custScaleY="101237">
        <dgm:presLayoutVars>
          <dgm:chMax val="0"/>
          <dgm:bulletEnabled val="1"/>
        </dgm:presLayoutVars>
      </dgm:prSet>
      <dgm:spPr/>
    </dgm:pt>
    <dgm:pt modelId="{998EFD84-2980-49D2-8C20-D14D1ED18C12}" type="pres">
      <dgm:prSet presAssocID="{C64F80C7-AA30-4C55-912E-75FC04C38EC2}" presName="childText" presStyleLbl="revTx" presStyleIdx="1" presStyleCnt="4" custScaleY="99278">
        <dgm:presLayoutVars>
          <dgm:bulletEnabled val="1"/>
        </dgm:presLayoutVars>
      </dgm:prSet>
      <dgm:spPr/>
    </dgm:pt>
    <dgm:pt modelId="{9C1FBD00-735B-4C61-8499-D5E954989FEF}" type="pres">
      <dgm:prSet presAssocID="{20E111FF-4DEA-4230-B80C-9823906962D9}" presName="parentText" presStyleLbl="node1" presStyleIdx="2" presStyleCnt="4" custScaleY="83128">
        <dgm:presLayoutVars>
          <dgm:chMax val="0"/>
          <dgm:bulletEnabled val="1"/>
        </dgm:presLayoutVars>
      </dgm:prSet>
      <dgm:spPr/>
    </dgm:pt>
    <dgm:pt modelId="{AA43F66D-1A97-4544-B0A7-7AE90FAD405E}" type="pres">
      <dgm:prSet presAssocID="{20E111FF-4DEA-4230-B80C-9823906962D9}" presName="childText" presStyleLbl="revTx" presStyleIdx="2" presStyleCnt="4" custScaleY="101237">
        <dgm:presLayoutVars>
          <dgm:bulletEnabled val="1"/>
        </dgm:presLayoutVars>
      </dgm:prSet>
      <dgm:spPr/>
    </dgm:pt>
    <dgm:pt modelId="{F026C876-3E98-48F3-BB91-9A68AFD75D93}" type="pres">
      <dgm:prSet presAssocID="{9F2B3EA5-E9D3-4C18-A718-7EED873E433B}" presName="parentText" presStyleLbl="node1" presStyleIdx="3" presStyleCnt="4" custScaleY="101237" custLinFactNeighborX="1751" custLinFactNeighborY="-3460">
        <dgm:presLayoutVars>
          <dgm:chMax val="0"/>
          <dgm:bulletEnabled val="1"/>
        </dgm:presLayoutVars>
      </dgm:prSet>
      <dgm:spPr/>
    </dgm:pt>
    <dgm:pt modelId="{BB2165BE-993C-430D-9EDD-B943FF477213}" type="pres">
      <dgm:prSet presAssocID="{9F2B3EA5-E9D3-4C18-A718-7EED873E433B}" presName="childText" presStyleLbl="revTx" presStyleIdx="3" presStyleCnt="4" custScaleY="101237">
        <dgm:presLayoutVars>
          <dgm:bulletEnabled val="1"/>
        </dgm:presLayoutVars>
      </dgm:prSet>
      <dgm:spPr/>
    </dgm:pt>
  </dgm:ptLst>
  <dgm:cxnLst>
    <dgm:cxn modelId="{21D10E07-BA9E-4BBD-969A-555CE964B6D9}" srcId="{9F2B3EA5-E9D3-4C18-A718-7EED873E433B}" destId="{2D3F57F0-A6D1-46DC-992F-0B785FEF3553}" srcOrd="5" destOrd="0" parTransId="{9EBB87C8-4D57-41C9-8B87-A39AA8D1CC46}" sibTransId="{92AB5506-79F1-4C89-AAAE-2AB0CA716DEB}"/>
    <dgm:cxn modelId="{857F1612-1DB7-472B-8CE6-484AD229D80A}" srcId="{9F2B3EA5-E9D3-4C18-A718-7EED873E433B}" destId="{0E5C4E1A-CFBD-44AA-9D36-E34502B04C6B}" srcOrd="2" destOrd="0" parTransId="{B28695E2-C8BD-482A-A29F-B5EF0B5F7076}" sibTransId="{869A0DBB-FF70-4D5B-BA4E-DD81AF793F62}"/>
    <dgm:cxn modelId="{867D4F1C-6918-40D2-A32F-5E804FF42BE3}" srcId="{5C49FE9F-2D91-4EA9-8CC5-7AA875FAB30D}" destId="{20E111FF-4DEA-4230-B80C-9823906962D9}" srcOrd="2" destOrd="0" parTransId="{1C73E45F-0B54-450A-A9C3-CED3167BC134}" sibTransId="{CA800746-CAAB-4719-A462-A10717A3FD5C}"/>
    <dgm:cxn modelId="{52EDCF1D-61E6-41E6-98BE-D26CCD9A8A8F}" srcId="{20E111FF-4DEA-4230-B80C-9823906962D9}" destId="{3627AF13-2380-4401-85BD-B921EC099F85}" srcOrd="0" destOrd="0" parTransId="{343B1DB3-38FE-42F5-AC83-1108090F5E16}" sibTransId="{29269709-719F-4EDE-9ABE-097FC05B32D0}"/>
    <dgm:cxn modelId="{A1B54028-9B26-49D1-836A-631629338E5C}" type="presOf" srcId="{2D3F57F0-A6D1-46DC-992F-0B785FEF3553}" destId="{BB2165BE-993C-430D-9EDD-B943FF477213}" srcOrd="0" destOrd="5" presId="urn:microsoft.com/office/officeart/2005/8/layout/vList2"/>
    <dgm:cxn modelId="{5F5E8732-6E8A-4986-B3B6-376780C40080}" type="presOf" srcId="{5C49FE9F-2D91-4EA9-8CC5-7AA875FAB30D}" destId="{CC846BF4-6A7D-4BB1-A989-C1124AE0564A}" srcOrd="0" destOrd="0" presId="urn:microsoft.com/office/officeart/2005/8/layout/vList2"/>
    <dgm:cxn modelId="{C2826239-3EB9-4377-8546-F52BBDA666BB}" srcId="{9F2B3EA5-E9D3-4C18-A718-7EED873E433B}" destId="{4D437A32-4D72-4FC1-8221-BE469A0EA6F0}" srcOrd="3" destOrd="0" parTransId="{3CA0277F-B767-4BC7-B151-B67D8034DC46}" sibTransId="{E46D09FA-B309-48A4-80B9-9B680532FE2F}"/>
    <dgm:cxn modelId="{6B3D6740-73F2-492B-82CD-0F505ED90C06}" srcId="{9F2B3EA5-E9D3-4C18-A718-7EED873E433B}" destId="{E880A33D-A177-4819-8260-D454FC435728}" srcOrd="1" destOrd="0" parTransId="{31BD9EB4-0020-4800-AEC7-8AFE26B406DE}" sibTransId="{BBF4C7BF-D8C1-4101-9B8B-ACF2448DBBD4}"/>
    <dgm:cxn modelId="{D593905C-4B90-46C1-836D-AD4F81116706}" srcId="{C64F80C7-AA30-4C55-912E-75FC04C38EC2}" destId="{7774F9FB-5D8F-47A0-9B4C-886E21978F48}" srcOrd="0" destOrd="0" parTransId="{3836417F-E5C9-4D7F-B928-BFBAD36814A1}" sibTransId="{1BD54D06-AC6B-4957-84C6-534EF6C02924}"/>
    <dgm:cxn modelId="{FB750C5E-6EAA-4D2E-A312-B4B275E7ABEF}" type="presOf" srcId="{7774F9FB-5D8F-47A0-9B4C-886E21978F48}" destId="{998EFD84-2980-49D2-8C20-D14D1ED18C12}" srcOrd="0" destOrd="0" presId="urn:microsoft.com/office/officeart/2005/8/layout/vList2"/>
    <dgm:cxn modelId="{3B44C065-A459-4FD5-BA97-0207E854CD06}" type="presOf" srcId="{0E5C4E1A-CFBD-44AA-9D36-E34502B04C6B}" destId="{BB2165BE-993C-430D-9EDD-B943FF477213}" srcOrd="0" destOrd="2" presId="urn:microsoft.com/office/officeart/2005/8/layout/vList2"/>
    <dgm:cxn modelId="{4DECD166-839F-466F-B5D5-846647B65358}" type="presOf" srcId="{E880A33D-A177-4819-8260-D454FC435728}" destId="{BB2165BE-993C-430D-9EDD-B943FF477213}" srcOrd="0" destOrd="1" presId="urn:microsoft.com/office/officeart/2005/8/layout/vList2"/>
    <dgm:cxn modelId="{ABCFCA67-EB21-43E4-B2F7-D9AE654EB492}" srcId="{085CDA1E-DEE8-485A-97B3-826CA8DEEF5F}" destId="{B7A39D0D-E674-41AC-99F5-060F937DBD94}" srcOrd="0" destOrd="0" parTransId="{AFF41B1E-96FF-47C4-B0EC-E067F5A9A72C}" sibTransId="{C493C39C-8F86-4197-BDC9-50CAC8D8902D}"/>
    <dgm:cxn modelId="{DF13524A-3B2D-4A15-B68D-1FF0FFE08A76}" type="presOf" srcId="{3627AF13-2380-4401-85BD-B921EC099F85}" destId="{AA43F66D-1A97-4544-B0A7-7AE90FAD405E}" srcOrd="0" destOrd="0" presId="urn:microsoft.com/office/officeart/2005/8/layout/vList2"/>
    <dgm:cxn modelId="{9DAE844A-E111-4A21-AFB4-62E3A4F1D526}" type="presOf" srcId="{4D437A32-4D72-4FC1-8221-BE469A0EA6F0}" destId="{BB2165BE-993C-430D-9EDD-B943FF477213}" srcOrd="0" destOrd="3" presId="urn:microsoft.com/office/officeart/2005/8/layout/vList2"/>
    <dgm:cxn modelId="{3B703C6D-26CE-496B-BF63-B5BC014A9270}" type="presOf" srcId="{117643BB-5E65-49B6-ACA8-CAB0D113CD94}" destId="{BB2165BE-993C-430D-9EDD-B943FF477213}" srcOrd="0" destOrd="4" presId="urn:microsoft.com/office/officeart/2005/8/layout/vList2"/>
    <dgm:cxn modelId="{482D8950-D45A-46EB-AFED-EC2889163055}" srcId="{C64F80C7-AA30-4C55-912E-75FC04C38EC2}" destId="{8BFD560C-1112-435C-BAE8-42C3168B18D5}" srcOrd="3" destOrd="0" parTransId="{7B3FF315-D206-47A7-ADE3-428943B17C70}" sibTransId="{2E39C72D-8830-40C9-A8E8-BD1177D7F20E}"/>
    <dgm:cxn modelId="{4C580E54-0E9B-4B63-9857-E9E2E51D37EC}" srcId="{9F2B3EA5-E9D3-4C18-A718-7EED873E433B}" destId="{A7101601-4B1C-4576-B3BF-31A4A8D1F7EE}" srcOrd="0" destOrd="0" parTransId="{395A41BC-EAD4-4BDB-B713-7C3B81D29F84}" sibTransId="{55294F39-4106-47DB-B7F1-E1A7E12A39C0}"/>
    <dgm:cxn modelId="{509CAB74-2509-400A-9863-19E41D224569}" type="presOf" srcId="{B7A39D0D-E674-41AC-99F5-060F937DBD94}" destId="{38611D87-02FB-4814-AAB0-E2A3D3A71CAC}" srcOrd="0" destOrd="0" presId="urn:microsoft.com/office/officeart/2005/8/layout/vList2"/>
    <dgm:cxn modelId="{A0CFAF59-F390-4B5C-A1D1-976DF47233E4}" type="presOf" srcId="{8BFD560C-1112-435C-BAE8-42C3168B18D5}" destId="{998EFD84-2980-49D2-8C20-D14D1ED18C12}" srcOrd="0" destOrd="3" presId="urn:microsoft.com/office/officeart/2005/8/layout/vList2"/>
    <dgm:cxn modelId="{6DEB617E-6F52-4EF9-A40A-A969E2772898}" type="presOf" srcId="{085CDA1E-DEE8-485A-97B3-826CA8DEEF5F}" destId="{F3D9698B-7288-48C2-BAED-363B77BF7178}" srcOrd="0" destOrd="0" presId="urn:microsoft.com/office/officeart/2005/8/layout/vList2"/>
    <dgm:cxn modelId="{9A72BE7F-16F1-4BF4-BDAC-B945F2A60206}" type="presOf" srcId="{1D7CBDC2-4DEF-4D87-9479-3791856E28A5}" destId="{998EFD84-2980-49D2-8C20-D14D1ED18C12}" srcOrd="0" destOrd="1" presId="urn:microsoft.com/office/officeart/2005/8/layout/vList2"/>
    <dgm:cxn modelId="{35CE8D90-87E8-4835-9EFF-E562860263F1}" srcId="{5C49FE9F-2D91-4EA9-8CC5-7AA875FAB30D}" destId="{085CDA1E-DEE8-485A-97B3-826CA8DEEF5F}" srcOrd="0" destOrd="0" parTransId="{D1123FF9-967A-48D2-9E0E-98989F6DB0D4}" sibTransId="{D15E8FE8-CBC1-4BED-AC2B-8C5BF58EE347}"/>
    <dgm:cxn modelId="{85383093-F279-425A-9E11-EDC30F7B8E0E}" srcId="{C64F80C7-AA30-4C55-912E-75FC04C38EC2}" destId="{7CDCCE35-BD52-4DA5-BFE6-E3A0872943C9}" srcOrd="2" destOrd="0" parTransId="{CDA6CCF4-56A8-470D-93E3-E19A58CB4210}" sibTransId="{B35695BD-64B1-4FFE-A8CB-0025321EABB7}"/>
    <dgm:cxn modelId="{CF8AA895-4FB8-421B-8644-08C5A73869E0}" srcId="{5C49FE9F-2D91-4EA9-8CC5-7AA875FAB30D}" destId="{C64F80C7-AA30-4C55-912E-75FC04C38EC2}" srcOrd="1" destOrd="0" parTransId="{FA86E3CF-064E-46D7-88EB-C59FBECE12DE}" sibTransId="{BC7E67F6-9478-41C2-81AA-7C90CA43ED93}"/>
    <dgm:cxn modelId="{B9B365BF-4804-4273-A9D3-942C3511BCC5}" type="presOf" srcId="{A7101601-4B1C-4576-B3BF-31A4A8D1F7EE}" destId="{BB2165BE-993C-430D-9EDD-B943FF477213}" srcOrd="0" destOrd="0" presId="urn:microsoft.com/office/officeart/2005/8/layout/vList2"/>
    <dgm:cxn modelId="{FDB725D4-BD6C-45F3-BE1C-9774CEE28491}" type="presOf" srcId="{9F2B3EA5-E9D3-4C18-A718-7EED873E433B}" destId="{F026C876-3E98-48F3-BB91-9A68AFD75D93}" srcOrd="0" destOrd="0" presId="urn:microsoft.com/office/officeart/2005/8/layout/vList2"/>
    <dgm:cxn modelId="{8CF3FCD5-AD18-49A9-88FB-1C6AB461A0AD}" type="presOf" srcId="{20E111FF-4DEA-4230-B80C-9823906962D9}" destId="{9C1FBD00-735B-4C61-8499-D5E954989FEF}" srcOrd="0" destOrd="0" presId="urn:microsoft.com/office/officeart/2005/8/layout/vList2"/>
    <dgm:cxn modelId="{E87726DC-AB58-48CF-B0D5-16A591FDBFFC}" type="presOf" srcId="{C64F80C7-AA30-4C55-912E-75FC04C38EC2}" destId="{56A52C09-A8C5-479E-9AE3-C8ED0C39AA2B}" srcOrd="0" destOrd="0" presId="urn:microsoft.com/office/officeart/2005/8/layout/vList2"/>
    <dgm:cxn modelId="{268636E2-28AC-457D-9E17-5CF72C91A68B}" srcId="{5C49FE9F-2D91-4EA9-8CC5-7AA875FAB30D}" destId="{9F2B3EA5-E9D3-4C18-A718-7EED873E433B}" srcOrd="3" destOrd="0" parTransId="{7BEB6A45-B1AD-482C-91C0-9F72D9419932}" sibTransId="{FDB26952-78E6-430F-8AA5-2B2EC49F9919}"/>
    <dgm:cxn modelId="{4F1A29E3-08FB-4B01-95A9-E0767381AE0D}" srcId="{9F2B3EA5-E9D3-4C18-A718-7EED873E433B}" destId="{117643BB-5E65-49B6-ACA8-CAB0D113CD94}" srcOrd="4" destOrd="0" parTransId="{583D9967-E75F-4209-B3D2-760851EE2D5A}" sibTransId="{7B73BCD9-C2CC-4F24-979A-EAEFC530177E}"/>
    <dgm:cxn modelId="{49A0E8E5-83E9-4473-89B8-52FC7102B6D5}" srcId="{C64F80C7-AA30-4C55-912E-75FC04C38EC2}" destId="{1D7CBDC2-4DEF-4D87-9479-3791856E28A5}" srcOrd="1" destOrd="0" parTransId="{CEB22A38-3A10-4123-8C85-9BFCBA93FB31}" sibTransId="{B1D60A6C-8679-48EC-AF8D-F92EDDA91853}"/>
    <dgm:cxn modelId="{D1A953E8-576E-4C30-9E74-052AA4B281DE}" type="presOf" srcId="{7CDCCE35-BD52-4DA5-BFE6-E3A0872943C9}" destId="{998EFD84-2980-49D2-8C20-D14D1ED18C12}" srcOrd="0" destOrd="2" presId="urn:microsoft.com/office/officeart/2005/8/layout/vList2"/>
    <dgm:cxn modelId="{D323D951-C5CF-4059-B681-EF83956A452F}" type="presParOf" srcId="{CC846BF4-6A7D-4BB1-A989-C1124AE0564A}" destId="{F3D9698B-7288-48C2-BAED-363B77BF7178}" srcOrd="0" destOrd="0" presId="urn:microsoft.com/office/officeart/2005/8/layout/vList2"/>
    <dgm:cxn modelId="{944EFBE6-0057-4D42-A369-3F0B2B35E225}" type="presParOf" srcId="{CC846BF4-6A7D-4BB1-A989-C1124AE0564A}" destId="{38611D87-02FB-4814-AAB0-E2A3D3A71CAC}" srcOrd="1" destOrd="0" presId="urn:microsoft.com/office/officeart/2005/8/layout/vList2"/>
    <dgm:cxn modelId="{DDE1CF1F-5C15-4ABC-9ADD-479F85C79AA2}" type="presParOf" srcId="{CC846BF4-6A7D-4BB1-A989-C1124AE0564A}" destId="{56A52C09-A8C5-479E-9AE3-C8ED0C39AA2B}" srcOrd="2" destOrd="0" presId="urn:microsoft.com/office/officeart/2005/8/layout/vList2"/>
    <dgm:cxn modelId="{F69FB16B-6F45-44EB-910F-C8A61E724D17}" type="presParOf" srcId="{CC846BF4-6A7D-4BB1-A989-C1124AE0564A}" destId="{998EFD84-2980-49D2-8C20-D14D1ED18C12}" srcOrd="3" destOrd="0" presId="urn:microsoft.com/office/officeart/2005/8/layout/vList2"/>
    <dgm:cxn modelId="{936091D6-6EA4-4D16-B328-92C103ABF6C1}" type="presParOf" srcId="{CC846BF4-6A7D-4BB1-A989-C1124AE0564A}" destId="{9C1FBD00-735B-4C61-8499-D5E954989FEF}" srcOrd="4" destOrd="0" presId="urn:microsoft.com/office/officeart/2005/8/layout/vList2"/>
    <dgm:cxn modelId="{54CF57CB-71A6-4C23-9E2C-EEE4B7ECC63F}" type="presParOf" srcId="{CC846BF4-6A7D-4BB1-A989-C1124AE0564A}" destId="{AA43F66D-1A97-4544-B0A7-7AE90FAD405E}" srcOrd="5" destOrd="0" presId="urn:microsoft.com/office/officeart/2005/8/layout/vList2"/>
    <dgm:cxn modelId="{2EA05AF6-5FC9-4182-ABF6-0FBBE856CD83}" type="presParOf" srcId="{CC846BF4-6A7D-4BB1-A989-C1124AE0564A}" destId="{F026C876-3E98-48F3-BB91-9A68AFD75D93}" srcOrd="6" destOrd="0" presId="urn:microsoft.com/office/officeart/2005/8/layout/vList2"/>
    <dgm:cxn modelId="{E808D0AB-6DAF-436A-BC6C-6400BF435064}" type="presParOf" srcId="{CC846BF4-6A7D-4BB1-A989-C1124AE0564A}" destId="{BB2165BE-993C-430D-9EDD-B943FF47721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F2553C-8CC5-402F-B9F2-76CA82DE84A6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1A4E32EB-8468-4408-A695-D33E1D3A1E50}" type="parTrans" cxnId="{D5BEA999-3028-441C-801C-4CDAEC23B59E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CD84F9A4-7D70-4328-8A74-F1F2D059B133}">
      <dgm:prSet phldrT="[Text]" custT="1"/>
      <dgm:spPr>
        <a:gradFill flip="none" rotWithShape="0">
          <a:gsLst>
            <a:gs pos="0">
              <a:srgbClr val="9354C7">
                <a:shade val="30000"/>
                <a:satMod val="115000"/>
              </a:srgbClr>
            </a:gs>
            <a:gs pos="50000">
              <a:srgbClr val="9354C7">
                <a:shade val="67500"/>
                <a:satMod val="115000"/>
              </a:srgbClr>
            </a:gs>
            <a:gs pos="100000">
              <a:srgbClr val="9354C7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n-CA" sz="2400" b="1" noProof="0" dirty="0">
              <a:solidFill>
                <a:schemeClr val="bg1"/>
              </a:solidFill>
            </a:rPr>
            <a:t>Census</a:t>
          </a:r>
        </a:p>
      </dgm:t>
    </dgm:pt>
    <dgm:pt modelId="{E055EA23-53C2-466B-B112-89ECA3E2DE6E}" type="sibTrans" cxnId="{D5BEA999-3028-441C-801C-4CDAEC23B59E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D9F11929-B3A9-4451-BE33-59D73601C985}" type="parTrans" cxnId="{11829C17-8607-44BF-BABE-D460F7F4F9F2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19E3E9F3-1562-4F85-A9C0-A5440A99D5E6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CA" sz="2000" b="1" noProof="0" dirty="0">
              <a:solidFill>
                <a:schemeClr val="bg1"/>
              </a:solidFill>
            </a:rPr>
            <a:t>Administrative databases</a:t>
          </a:r>
        </a:p>
      </dgm:t>
    </dgm:pt>
    <dgm:pt modelId="{0ADEE220-20E6-49AC-9E79-1BC23571BB83}" type="parTrans" cxnId="{6FAE0D47-6274-40C8-9C5A-6DCDCF440026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91A8302F-E1C1-4BC1-9CCB-A1805B9CAEDF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l"/>
          <a:r>
            <a:rPr lang="en-CA" sz="1600" b="1" noProof="0" dirty="0">
              <a:solidFill>
                <a:schemeClr val="bg1"/>
              </a:solidFill>
            </a:rPr>
            <a:t>Longitudinal Immigration Database</a:t>
          </a:r>
        </a:p>
      </dgm:t>
    </dgm:pt>
    <dgm:pt modelId="{973537F4-24FD-4B95-9B74-410E34BCF90F}" type="sibTrans" cxnId="{6FAE0D47-6274-40C8-9C5A-6DCDCF440026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F574F741-333B-4FAB-98BD-1B65087A94CE}" type="parTrans" cxnId="{04D4B710-2559-4BE1-942D-F41CF9E1C899}">
      <dgm:prSet/>
      <dgm:spPr/>
      <dgm:t>
        <a:bodyPr/>
        <a:lstStyle/>
        <a:p>
          <a:endParaRPr lang="en-CA"/>
        </a:p>
      </dgm:t>
    </dgm:pt>
    <dgm:pt modelId="{BF579310-7164-42EC-BD98-74B4763877D3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l"/>
          <a:r>
            <a:rPr lang="en-CA" sz="1600" b="1" noProof="0" dirty="0">
              <a:solidFill>
                <a:schemeClr val="bg1"/>
              </a:solidFill>
            </a:rPr>
            <a:t>Uniform Crime Reporting Survey</a:t>
          </a:r>
        </a:p>
      </dgm:t>
    </dgm:pt>
    <dgm:pt modelId="{5E2F8A7B-2B19-4776-A98D-05710FD3F497}" type="sibTrans" cxnId="{04D4B710-2559-4BE1-942D-F41CF9E1C899}">
      <dgm:prSet/>
      <dgm:spPr/>
      <dgm:t>
        <a:bodyPr/>
        <a:lstStyle/>
        <a:p>
          <a:endParaRPr lang="en-CA"/>
        </a:p>
      </dgm:t>
    </dgm:pt>
    <dgm:pt modelId="{3C862A3A-43F5-4BA6-8C98-DAA9D2BCBB02}" type="sibTrans" cxnId="{11829C17-8607-44BF-BABE-D460F7F4F9F2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F190D3B5-0592-4719-A33C-393FC195288F}" type="parTrans" cxnId="{A8636754-10BE-46C1-92A9-F07EC5B767CD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7BCBBC2B-0353-43F6-87EF-DBC00432B2D7}">
      <dgm:prSet phldrT="[Text]" custT="1"/>
      <dgm:spPr>
        <a:gradFill flip="none" rotWithShape="0">
          <a:gsLst>
            <a:gs pos="0">
              <a:srgbClr val="659A2A">
                <a:shade val="30000"/>
                <a:satMod val="115000"/>
              </a:srgbClr>
            </a:gs>
            <a:gs pos="50000">
              <a:srgbClr val="659A2A">
                <a:shade val="67500"/>
                <a:satMod val="115000"/>
              </a:srgbClr>
            </a:gs>
            <a:gs pos="100000">
              <a:srgbClr val="659A2A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en-CA" sz="2000" b="1" noProof="0" dirty="0">
              <a:solidFill>
                <a:schemeClr val="bg1"/>
              </a:solidFill>
            </a:rPr>
            <a:t>Thematic surveys (non-exhaustive list)</a:t>
          </a:r>
        </a:p>
      </dgm:t>
    </dgm:pt>
    <dgm:pt modelId="{FA68AFF1-6F92-4BCA-B3FC-12DD0ABC3B22}" type="parTrans" cxnId="{25276FD9-E870-4A49-BF87-C60AC809427C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FA459B07-BC2C-44DA-AED7-635D7EF38AEA}">
      <dgm:prSet phldrT="[Text]" custT="1"/>
      <dgm:spPr>
        <a:gradFill flip="none" rotWithShape="0">
          <a:gsLst>
            <a:gs pos="0">
              <a:srgbClr val="659A2A">
                <a:shade val="30000"/>
                <a:satMod val="115000"/>
              </a:srgbClr>
            </a:gs>
            <a:gs pos="50000">
              <a:srgbClr val="659A2A">
                <a:shade val="67500"/>
                <a:satMod val="115000"/>
              </a:srgbClr>
            </a:gs>
            <a:gs pos="100000">
              <a:srgbClr val="659A2A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CA" sz="1600" b="1" noProof="0" dirty="0">
              <a:solidFill>
                <a:schemeClr val="bg1"/>
              </a:solidFill>
            </a:rPr>
            <a:t>Canadian Social Survey</a:t>
          </a:r>
        </a:p>
      </dgm:t>
    </dgm:pt>
    <dgm:pt modelId="{11F91BBB-5CE9-4680-A107-5BA6A3EE6683}" type="sibTrans" cxnId="{25276FD9-E870-4A49-BF87-C60AC809427C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D547F573-D18C-46BD-AFF5-CEC13BF0CF6A}" type="parTrans" cxnId="{572E8FF6-2C2B-4312-B3FC-DD8F4F707B45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15D95E49-2487-4F38-9946-E8D266351B28}">
      <dgm:prSet phldrT="[Text]" custT="1"/>
      <dgm:spPr>
        <a:gradFill flip="none" rotWithShape="0">
          <a:gsLst>
            <a:gs pos="0">
              <a:srgbClr val="659A2A">
                <a:shade val="30000"/>
                <a:satMod val="115000"/>
              </a:srgbClr>
            </a:gs>
            <a:gs pos="50000">
              <a:srgbClr val="659A2A">
                <a:shade val="67500"/>
                <a:satMod val="115000"/>
              </a:srgbClr>
            </a:gs>
            <a:gs pos="100000">
              <a:srgbClr val="659A2A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CA" sz="1600" b="1" noProof="0" dirty="0">
              <a:solidFill>
                <a:schemeClr val="bg1"/>
              </a:solidFill>
            </a:rPr>
            <a:t>Canadian Community Health Survey </a:t>
          </a:r>
        </a:p>
      </dgm:t>
    </dgm:pt>
    <dgm:pt modelId="{1A306798-489F-43F2-98EE-6E7A8514DE45}" type="sibTrans" cxnId="{572E8FF6-2C2B-4312-B3FC-DD8F4F707B45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AD15501A-B830-408D-968B-E073DB05645E}" type="parTrans" cxnId="{28C0BF18-AC4F-4D51-BECE-08017E36C30C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5E473B46-1497-458E-9600-2D63F371B474}">
      <dgm:prSet phldrT="[Text]" custT="1"/>
      <dgm:spPr>
        <a:gradFill flip="none" rotWithShape="0">
          <a:gsLst>
            <a:gs pos="0">
              <a:srgbClr val="659A2A">
                <a:shade val="30000"/>
                <a:satMod val="115000"/>
              </a:srgbClr>
            </a:gs>
            <a:gs pos="50000">
              <a:srgbClr val="659A2A">
                <a:shade val="67500"/>
                <a:satMod val="115000"/>
              </a:srgbClr>
            </a:gs>
            <a:gs pos="100000">
              <a:srgbClr val="659A2A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CA" sz="1600" b="1" noProof="0" dirty="0">
              <a:solidFill>
                <a:schemeClr val="bg1"/>
              </a:solidFill>
            </a:rPr>
            <a:t>Labour Force Survey</a:t>
          </a:r>
        </a:p>
      </dgm:t>
    </dgm:pt>
    <dgm:pt modelId="{71344FC9-5CA4-4973-8438-9A4EBF83C82D}" type="sibTrans" cxnId="{28C0BF18-AC4F-4D51-BECE-08017E36C30C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8E4BBA7B-632F-4DA9-89A3-5786341B45A4}" type="parTrans" cxnId="{480D03D7-1A09-4299-A90C-2040A7D51D5C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AD68079E-F088-48EB-B45C-5CB5EF2D91EF}">
      <dgm:prSet phldrT="[Text]" custT="1"/>
      <dgm:spPr>
        <a:gradFill flip="none" rotWithShape="0">
          <a:gsLst>
            <a:gs pos="0">
              <a:srgbClr val="659A2A">
                <a:shade val="30000"/>
                <a:satMod val="115000"/>
              </a:srgbClr>
            </a:gs>
            <a:gs pos="50000">
              <a:srgbClr val="659A2A">
                <a:shade val="67500"/>
                <a:satMod val="115000"/>
              </a:srgbClr>
            </a:gs>
            <a:gs pos="100000">
              <a:srgbClr val="659A2A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CA" sz="1600" b="1" noProof="0" dirty="0">
              <a:solidFill>
                <a:schemeClr val="bg1"/>
              </a:solidFill>
            </a:rPr>
            <a:t>Program for the International Assessment of Adult Competencies</a:t>
          </a:r>
        </a:p>
      </dgm:t>
    </dgm:pt>
    <dgm:pt modelId="{348BAE44-CF8D-429E-8F9C-C469C320D5D8}" type="sibTrans" cxnId="{480D03D7-1A09-4299-A90C-2040A7D51D5C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3FAAB304-D743-4CED-A648-A391CEE66A51}" type="parTrans" cxnId="{8A95698B-A42E-444A-8FB6-6687C896834B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C0550F3F-A680-4929-81D2-02DC0894FA63}">
      <dgm:prSet custT="1"/>
      <dgm:spPr>
        <a:gradFill flip="none" rotWithShape="0">
          <a:gsLst>
            <a:gs pos="0">
              <a:srgbClr val="659A2A">
                <a:shade val="30000"/>
                <a:satMod val="115000"/>
              </a:srgbClr>
            </a:gs>
            <a:gs pos="50000">
              <a:srgbClr val="659A2A">
                <a:shade val="67500"/>
                <a:satMod val="115000"/>
              </a:srgbClr>
            </a:gs>
            <a:gs pos="100000">
              <a:srgbClr val="659A2A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CA" sz="1600" b="1" noProof="0" dirty="0">
              <a:solidFill>
                <a:schemeClr val="bg1"/>
              </a:solidFill>
            </a:rPr>
            <a:t>Longitudinal and International Study of Adults</a:t>
          </a:r>
        </a:p>
      </dgm:t>
    </dgm:pt>
    <dgm:pt modelId="{896B68ED-FE50-4DF4-81F8-504AE1BFCC15}" type="sibTrans" cxnId="{8A95698B-A42E-444A-8FB6-6687C896834B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7900C96F-E324-4E0C-8AEA-FB375C888906}" type="sibTrans" cxnId="{A8636754-10BE-46C1-92A9-F07EC5B767CD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D360622B-B5DE-4753-9C5F-F2EF6DCEFAEB}" type="parTrans" cxnId="{2664A125-A5FE-4271-8306-77BE19C0F5CC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29EF2694-4F79-4761-9AE8-0DAA6EE741BB}">
      <dgm:prSet phldrT="[Text]" custT="1"/>
      <dgm:spPr>
        <a:gradFill flip="none" rotWithShape="0">
          <a:gsLst>
            <a:gs pos="0">
              <a:srgbClr val="0087E2">
                <a:shade val="30000"/>
                <a:satMod val="115000"/>
              </a:srgbClr>
            </a:gs>
            <a:gs pos="50000">
              <a:srgbClr val="0087E2">
                <a:shade val="67500"/>
                <a:satMod val="115000"/>
              </a:srgbClr>
            </a:gs>
            <a:gs pos="100000">
              <a:srgbClr val="0087E2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en-CA" sz="2000" b="1" noProof="0" dirty="0">
              <a:solidFill>
                <a:schemeClr val="bg1"/>
              </a:solidFill>
            </a:rPr>
            <a:t>Surveys of specific populations</a:t>
          </a:r>
        </a:p>
      </dgm:t>
    </dgm:pt>
    <dgm:pt modelId="{3FF10030-6555-4477-A0FA-D5D72C04C279}" type="parTrans" cxnId="{F60405A1-2558-4B1F-8E4A-8BD292DBBE0F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A756D8F8-EE9C-452F-A8EC-1DA9BF929004}">
      <dgm:prSet custT="1"/>
      <dgm:spPr>
        <a:gradFill flip="none" rotWithShape="0">
          <a:gsLst>
            <a:gs pos="0">
              <a:srgbClr val="0087E2">
                <a:shade val="30000"/>
                <a:satMod val="115000"/>
              </a:srgbClr>
            </a:gs>
            <a:gs pos="50000">
              <a:srgbClr val="0087E2">
                <a:shade val="67500"/>
                <a:satMod val="115000"/>
              </a:srgbClr>
            </a:gs>
            <a:gs pos="100000">
              <a:srgbClr val="0087E2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CA" sz="1600" b="1" noProof="0" dirty="0">
              <a:solidFill>
                <a:schemeClr val="bg1"/>
              </a:solidFill>
            </a:rPr>
            <a:t>Survey on the Vitality of Official-Language Minorities </a:t>
          </a:r>
        </a:p>
      </dgm:t>
    </dgm:pt>
    <dgm:pt modelId="{C643D1F4-07F9-4F72-A2A3-DC1199B6A017}" type="sibTrans" cxnId="{F60405A1-2558-4B1F-8E4A-8BD292DBBE0F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426CE82B-B43B-4CFE-8911-9EB80ED813AE}" type="parTrans" cxnId="{1048E478-B7C5-434F-A978-D8634ECF6776}">
      <dgm:prSet custT="1"/>
      <dgm:spPr/>
      <dgm:t>
        <a:bodyPr/>
        <a:lstStyle/>
        <a:p>
          <a:endParaRPr lang="en-CA" sz="600">
            <a:solidFill>
              <a:schemeClr val="tx2"/>
            </a:solidFill>
          </a:endParaRPr>
        </a:p>
      </dgm:t>
    </dgm:pt>
    <dgm:pt modelId="{01CD891C-259F-4518-9753-AAEC5BA41303}">
      <dgm:prSet phldrT="[Text]" custT="1"/>
      <dgm:spPr>
        <a:gradFill flip="none" rotWithShape="0">
          <a:gsLst>
            <a:gs pos="0">
              <a:srgbClr val="0087E2">
                <a:shade val="30000"/>
                <a:satMod val="115000"/>
              </a:srgbClr>
            </a:gs>
            <a:gs pos="50000">
              <a:srgbClr val="0087E2">
                <a:shade val="67500"/>
                <a:satMod val="115000"/>
              </a:srgbClr>
            </a:gs>
            <a:gs pos="100000">
              <a:srgbClr val="0087E2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CA" sz="1600" b="1" noProof="0" dirty="0">
              <a:solidFill>
                <a:schemeClr val="bg1"/>
              </a:solidFill>
            </a:rPr>
            <a:t>Aboriginal Peoples Survey</a:t>
          </a:r>
        </a:p>
      </dgm:t>
    </dgm:pt>
    <dgm:pt modelId="{63D37527-AED7-4690-BA77-C8AAD0D5D2B0}" type="sibTrans" cxnId="{1048E478-B7C5-434F-A978-D8634ECF6776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E3A22A67-C6F2-4725-A0D0-274DC56228A8}" type="parTrans" cxnId="{938342BD-A5F0-4ACB-9DE8-07AEA4337681}">
      <dgm:prSet custT="1"/>
      <dgm:spPr/>
      <dgm:t>
        <a:bodyPr/>
        <a:lstStyle/>
        <a:p>
          <a:endParaRPr lang="en-CA" sz="600">
            <a:solidFill>
              <a:schemeClr val="tx2"/>
            </a:solidFill>
          </a:endParaRPr>
        </a:p>
      </dgm:t>
    </dgm:pt>
    <dgm:pt modelId="{E576D2EA-857B-42FC-BD1D-8E3297D4A83A}">
      <dgm:prSet phldrT="[Text]" custT="1"/>
      <dgm:spPr>
        <a:gradFill flip="none" rotWithShape="0">
          <a:gsLst>
            <a:gs pos="0">
              <a:srgbClr val="0087E2">
                <a:shade val="30000"/>
                <a:satMod val="115000"/>
              </a:srgbClr>
            </a:gs>
            <a:gs pos="50000">
              <a:srgbClr val="0087E2">
                <a:shade val="67500"/>
                <a:satMod val="115000"/>
              </a:srgbClr>
            </a:gs>
            <a:gs pos="100000">
              <a:srgbClr val="0087E2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CA" sz="1600" b="1" noProof="0" dirty="0">
              <a:solidFill>
                <a:schemeClr val="bg1"/>
              </a:solidFill>
            </a:rPr>
            <a:t>Ethnic Diversity Survey</a:t>
          </a:r>
        </a:p>
      </dgm:t>
    </dgm:pt>
    <dgm:pt modelId="{B8D4E1F7-98F6-4FD4-9BF0-ADFEA738C2E9}" type="sibTrans" cxnId="{938342BD-A5F0-4ACB-9DE8-07AEA4337681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04D3E6AD-A6F7-4C46-8DD9-6D42B40A5B89}" type="sibTrans" cxnId="{2664A125-A5FE-4271-8306-77BE19C0F5CC}">
      <dgm:prSet/>
      <dgm:spPr/>
      <dgm:t>
        <a:bodyPr/>
        <a:lstStyle/>
        <a:p>
          <a:endParaRPr lang="en-CA">
            <a:solidFill>
              <a:schemeClr val="tx2"/>
            </a:solidFill>
          </a:endParaRPr>
        </a:p>
      </dgm:t>
    </dgm:pt>
    <dgm:pt modelId="{21E46B99-DDFF-4EBE-93EE-A30A34A60A91}">
      <dgm:prSet phldrT="[Text]" custT="1"/>
      <dgm:spPr>
        <a:gradFill flip="none" rotWithShape="0">
          <a:gsLst>
            <a:gs pos="0">
              <a:srgbClr val="0087E2">
                <a:shade val="30000"/>
                <a:satMod val="115000"/>
              </a:srgbClr>
            </a:gs>
            <a:gs pos="50000">
              <a:srgbClr val="0087E2">
                <a:shade val="67500"/>
                <a:satMod val="115000"/>
              </a:srgbClr>
            </a:gs>
            <a:gs pos="100000">
              <a:srgbClr val="0087E2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CA" sz="1600" b="1" noProof="0" dirty="0">
              <a:solidFill>
                <a:schemeClr val="bg1"/>
              </a:solidFill>
            </a:rPr>
            <a:t>Longitudinal Survey of Immigrants to Canada</a:t>
          </a:r>
        </a:p>
      </dgm:t>
    </dgm:pt>
    <dgm:pt modelId="{1AADBB53-A706-4FFF-8BC0-DA09A7096B54}" type="parTrans" cxnId="{FDFFE104-DABC-4341-AC03-F7066F2ECFAF}">
      <dgm:prSet/>
      <dgm:spPr/>
      <dgm:t>
        <a:bodyPr/>
        <a:lstStyle/>
        <a:p>
          <a:endParaRPr lang="en-CA"/>
        </a:p>
      </dgm:t>
    </dgm:pt>
    <dgm:pt modelId="{752B5250-3FFA-40F5-9B55-35E0F3AD8A0A}" type="sibTrans" cxnId="{FDFFE104-DABC-4341-AC03-F7066F2ECFAF}">
      <dgm:prSet/>
      <dgm:spPr/>
      <dgm:t>
        <a:bodyPr/>
        <a:lstStyle/>
        <a:p>
          <a:endParaRPr lang="en-CA"/>
        </a:p>
      </dgm:t>
    </dgm:pt>
    <dgm:pt modelId="{1D969648-979E-41C1-ADCB-159951D68722}">
      <dgm:prSet phldrT="[Text]" custT="1"/>
      <dgm:spPr>
        <a:gradFill flip="none" rotWithShape="0">
          <a:gsLst>
            <a:gs pos="0">
              <a:srgbClr val="659A2A">
                <a:shade val="30000"/>
                <a:satMod val="115000"/>
              </a:srgbClr>
            </a:gs>
            <a:gs pos="50000">
              <a:srgbClr val="659A2A">
                <a:shade val="67500"/>
                <a:satMod val="115000"/>
              </a:srgbClr>
            </a:gs>
            <a:gs pos="100000">
              <a:srgbClr val="659A2A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en-CA" sz="1600" b="1" noProof="0" dirty="0">
              <a:solidFill>
                <a:schemeClr val="bg1"/>
              </a:solidFill>
            </a:rPr>
            <a:t>Survey Series on People and their Communities</a:t>
          </a:r>
        </a:p>
      </dgm:t>
    </dgm:pt>
    <dgm:pt modelId="{3907FEE9-983B-492C-8527-2E7DAC03D290}" type="parTrans" cxnId="{D5D3B0C8-196B-40FD-ACE6-C79518C4A7BA}">
      <dgm:prSet/>
      <dgm:spPr/>
      <dgm:t>
        <a:bodyPr/>
        <a:lstStyle/>
        <a:p>
          <a:endParaRPr lang="en-US"/>
        </a:p>
      </dgm:t>
    </dgm:pt>
    <dgm:pt modelId="{6AD9084D-554B-4752-A0B5-6A83065B4DC5}" type="sibTrans" cxnId="{D5D3B0C8-196B-40FD-ACE6-C79518C4A7BA}">
      <dgm:prSet/>
      <dgm:spPr/>
      <dgm:t>
        <a:bodyPr/>
        <a:lstStyle/>
        <a:p>
          <a:endParaRPr lang="en-US"/>
        </a:p>
      </dgm:t>
    </dgm:pt>
    <dgm:pt modelId="{E728076F-95AF-4863-9447-91958B2C86CD}" type="pres">
      <dgm:prSet presAssocID="{B2F2553C-8CC5-402F-B9F2-76CA82DE84A6}" presName="diagram" presStyleCnt="0">
        <dgm:presLayoutVars>
          <dgm:dir/>
          <dgm:resizeHandles val="exact"/>
        </dgm:presLayoutVars>
      </dgm:prSet>
      <dgm:spPr/>
    </dgm:pt>
    <dgm:pt modelId="{FF6C88EA-0B36-4F13-898A-FFCB0E98449C}" type="pres">
      <dgm:prSet presAssocID="{CD84F9A4-7D70-4328-8A74-F1F2D059B133}" presName="node" presStyleLbl="node1" presStyleIdx="0" presStyleCnt="4" custScaleX="157884" custScaleY="69837">
        <dgm:presLayoutVars>
          <dgm:bulletEnabled val="1"/>
        </dgm:presLayoutVars>
      </dgm:prSet>
      <dgm:spPr/>
    </dgm:pt>
    <dgm:pt modelId="{4A41DF01-30D7-43E9-8FF0-F9E33CF5EE37}" type="pres">
      <dgm:prSet presAssocID="{E055EA23-53C2-466B-B112-89ECA3E2DE6E}" presName="sibTrans" presStyleCnt="0"/>
      <dgm:spPr/>
    </dgm:pt>
    <dgm:pt modelId="{C7F92A53-0659-437B-81BD-0882C05C47AE}" type="pres">
      <dgm:prSet presAssocID="{19E3E9F3-1562-4F85-A9C0-A5440A99D5E6}" presName="node" presStyleLbl="node1" presStyleIdx="1" presStyleCnt="4" custScaleX="171658" custScaleY="68056" custLinFactNeighborX="362" custLinFactNeighborY="-894">
        <dgm:presLayoutVars>
          <dgm:bulletEnabled val="1"/>
        </dgm:presLayoutVars>
      </dgm:prSet>
      <dgm:spPr/>
    </dgm:pt>
    <dgm:pt modelId="{67BA6537-F7DE-4795-BA15-0162BA7023E9}" type="pres">
      <dgm:prSet presAssocID="{3C862A3A-43F5-4BA6-8C98-DAA9D2BCBB02}" presName="sibTrans" presStyleCnt="0"/>
      <dgm:spPr/>
    </dgm:pt>
    <dgm:pt modelId="{AA2CD75B-A3F8-4FD0-B0BC-27DAD01BDA91}" type="pres">
      <dgm:prSet presAssocID="{7BCBBC2B-0353-43F6-87EF-DBC00432B2D7}" presName="node" presStyleLbl="node1" presStyleIdx="2" presStyleCnt="4" custScaleX="158556" custScaleY="125504">
        <dgm:presLayoutVars>
          <dgm:bulletEnabled val="1"/>
        </dgm:presLayoutVars>
      </dgm:prSet>
      <dgm:spPr/>
    </dgm:pt>
    <dgm:pt modelId="{C7B5C7C4-B269-42F6-BFA6-A9C0896D5A67}" type="pres">
      <dgm:prSet presAssocID="{7900C96F-E324-4E0C-8AEA-FB375C888906}" presName="sibTrans" presStyleCnt="0"/>
      <dgm:spPr/>
    </dgm:pt>
    <dgm:pt modelId="{ECF38EF4-B3D1-4CF8-B3B2-187E53845DE6}" type="pres">
      <dgm:prSet presAssocID="{29EF2694-4F79-4761-9AE8-0DAA6EE741BB}" presName="node" presStyleLbl="node1" presStyleIdx="3" presStyleCnt="4" custScaleX="173003" custScaleY="121377">
        <dgm:presLayoutVars>
          <dgm:bulletEnabled val="1"/>
        </dgm:presLayoutVars>
      </dgm:prSet>
      <dgm:spPr/>
    </dgm:pt>
  </dgm:ptLst>
  <dgm:cxnLst>
    <dgm:cxn modelId="{FDFFE104-DABC-4341-AC03-F7066F2ECFAF}" srcId="{29EF2694-4F79-4761-9AE8-0DAA6EE741BB}" destId="{21E46B99-DDFF-4EBE-93EE-A30A34A60A91}" srcOrd="3" destOrd="0" parTransId="{1AADBB53-A706-4FFF-8BC0-DA09A7096B54}" sibTransId="{752B5250-3FFA-40F5-9B55-35E0F3AD8A0A}"/>
    <dgm:cxn modelId="{04D4B710-2559-4BE1-942D-F41CF9E1C899}" srcId="{19E3E9F3-1562-4F85-A9C0-A5440A99D5E6}" destId="{BF579310-7164-42EC-BD98-74B4763877D3}" srcOrd="1" destOrd="0" parTransId="{F574F741-333B-4FAB-98BD-1B65087A94CE}" sibTransId="{5E2F8A7B-2B19-4776-A98D-05710FD3F497}"/>
    <dgm:cxn modelId="{11829C17-8607-44BF-BABE-D460F7F4F9F2}" srcId="{B2F2553C-8CC5-402F-B9F2-76CA82DE84A6}" destId="{19E3E9F3-1562-4F85-A9C0-A5440A99D5E6}" srcOrd="1" destOrd="0" parTransId="{D9F11929-B3A9-4451-BE33-59D73601C985}" sibTransId="{3C862A3A-43F5-4BA6-8C98-DAA9D2BCBB02}"/>
    <dgm:cxn modelId="{28C0BF18-AC4F-4D51-BECE-08017E36C30C}" srcId="{7BCBBC2B-0353-43F6-87EF-DBC00432B2D7}" destId="{5E473B46-1497-458E-9600-2D63F371B474}" srcOrd="3" destOrd="0" parTransId="{AD15501A-B830-408D-968B-E073DB05645E}" sibTransId="{71344FC9-5CA4-4973-8438-9A4EBF83C82D}"/>
    <dgm:cxn modelId="{10BD7524-71A4-4156-908A-C31933B16B70}" type="presOf" srcId="{B2F2553C-8CC5-402F-B9F2-76CA82DE84A6}" destId="{E728076F-95AF-4863-9447-91958B2C86CD}" srcOrd="0" destOrd="0" presId="urn:microsoft.com/office/officeart/2005/8/layout/default"/>
    <dgm:cxn modelId="{2664A125-A5FE-4271-8306-77BE19C0F5CC}" srcId="{B2F2553C-8CC5-402F-B9F2-76CA82DE84A6}" destId="{29EF2694-4F79-4761-9AE8-0DAA6EE741BB}" srcOrd="3" destOrd="0" parTransId="{D360622B-B5DE-4753-9C5F-F2EF6DCEFAEB}" sibTransId="{04D3E6AD-A6F7-4C46-8DD9-6D42B40A5B89}"/>
    <dgm:cxn modelId="{90C12C2A-BA12-4708-835A-CBF70600B51A}" type="presOf" srcId="{19E3E9F3-1562-4F85-A9C0-A5440A99D5E6}" destId="{C7F92A53-0659-437B-81BD-0882C05C47AE}" srcOrd="0" destOrd="0" presId="urn:microsoft.com/office/officeart/2005/8/layout/default"/>
    <dgm:cxn modelId="{705E1230-69CE-4B45-9DF7-F480BE148485}" type="presOf" srcId="{01CD891C-259F-4518-9753-AAEC5BA41303}" destId="{ECF38EF4-B3D1-4CF8-B3B2-187E53845DE6}" srcOrd="0" destOrd="2" presId="urn:microsoft.com/office/officeart/2005/8/layout/default"/>
    <dgm:cxn modelId="{27892A39-2B3B-43AC-9F3E-6AF889508779}" type="presOf" srcId="{CD84F9A4-7D70-4328-8A74-F1F2D059B133}" destId="{FF6C88EA-0B36-4F13-898A-FFCB0E98449C}" srcOrd="0" destOrd="0" presId="urn:microsoft.com/office/officeart/2005/8/layout/default"/>
    <dgm:cxn modelId="{6FAE0D47-6274-40C8-9C5A-6DCDCF440026}" srcId="{19E3E9F3-1562-4F85-A9C0-A5440A99D5E6}" destId="{91A8302F-E1C1-4BC1-9CCB-A1805B9CAEDF}" srcOrd="0" destOrd="0" parTransId="{0ADEE220-20E6-49AC-9E79-1BC23571BB83}" sibTransId="{973537F4-24FD-4B95-9B74-410E34BCF90F}"/>
    <dgm:cxn modelId="{859B5447-81EE-4D42-BC7A-DE807AA0AB33}" type="presOf" srcId="{21E46B99-DDFF-4EBE-93EE-A30A34A60A91}" destId="{ECF38EF4-B3D1-4CF8-B3B2-187E53845DE6}" srcOrd="0" destOrd="4" presId="urn:microsoft.com/office/officeart/2005/8/layout/default"/>
    <dgm:cxn modelId="{D6AB6950-FD9E-4EBC-B93B-B1AFE44AF32B}" type="presOf" srcId="{E576D2EA-857B-42FC-BD1D-8E3297D4A83A}" destId="{ECF38EF4-B3D1-4CF8-B3B2-187E53845DE6}" srcOrd="0" destOrd="3" presId="urn:microsoft.com/office/officeart/2005/8/layout/default"/>
    <dgm:cxn modelId="{A8636754-10BE-46C1-92A9-F07EC5B767CD}" srcId="{B2F2553C-8CC5-402F-B9F2-76CA82DE84A6}" destId="{7BCBBC2B-0353-43F6-87EF-DBC00432B2D7}" srcOrd="2" destOrd="0" parTransId="{F190D3B5-0592-4719-A33C-393FC195288F}" sibTransId="{7900C96F-E324-4E0C-8AEA-FB375C888906}"/>
    <dgm:cxn modelId="{D9916476-52B7-4FDA-9C2F-3DA4FE18B0FD}" type="presOf" srcId="{29EF2694-4F79-4761-9AE8-0DAA6EE741BB}" destId="{ECF38EF4-B3D1-4CF8-B3B2-187E53845DE6}" srcOrd="0" destOrd="0" presId="urn:microsoft.com/office/officeart/2005/8/layout/default"/>
    <dgm:cxn modelId="{1048E478-B7C5-434F-A978-D8634ECF6776}" srcId="{29EF2694-4F79-4761-9AE8-0DAA6EE741BB}" destId="{01CD891C-259F-4518-9753-AAEC5BA41303}" srcOrd="1" destOrd="0" parTransId="{426CE82B-B43B-4CFE-8911-9EB80ED813AE}" sibTransId="{63D37527-AED7-4690-BA77-C8AAD0D5D2B0}"/>
    <dgm:cxn modelId="{A4CB6881-F99C-4502-955A-9016809F5218}" type="presOf" srcId="{AD68079E-F088-48EB-B45C-5CB5EF2D91EF}" destId="{AA2CD75B-A3F8-4FD0-B0BC-27DAD01BDA91}" srcOrd="0" destOrd="5" presId="urn:microsoft.com/office/officeart/2005/8/layout/default"/>
    <dgm:cxn modelId="{8A95698B-A42E-444A-8FB6-6687C896834B}" srcId="{7BCBBC2B-0353-43F6-87EF-DBC00432B2D7}" destId="{C0550F3F-A680-4929-81D2-02DC0894FA63}" srcOrd="5" destOrd="0" parTransId="{3FAAB304-D743-4CED-A648-A391CEE66A51}" sibTransId="{896B68ED-FE50-4DF4-81F8-504AE1BFCC15}"/>
    <dgm:cxn modelId="{D5BEA999-3028-441C-801C-4CDAEC23B59E}" srcId="{B2F2553C-8CC5-402F-B9F2-76CA82DE84A6}" destId="{CD84F9A4-7D70-4328-8A74-F1F2D059B133}" srcOrd="0" destOrd="0" parTransId="{1A4E32EB-8468-4408-A695-D33E1D3A1E50}" sibTransId="{E055EA23-53C2-466B-B112-89ECA3E2DE6E}"/>
    <dgm:cxn modelId="{E2ACBB9A-2D39-4FE2-8F54-F56859DD7B2E}" type="presOf" srcId="{BF579310-7164-42EC-BD98-74B4763877D3}" destId="{C7F92A53-0659-437B-81BD-0882C05C47AE}" srcOrd="0" destOrd="2" presId="urn:microsoft.com/office/officeart/2005/8/layout/default"/>
    <dgm:cxn modelId="{7A217C9F-F2AC-494D-B7D6-602602CDED9B}" type="presOf" srcId="{7BCBBC2B-0353-43F6-87EF-DBC00432B2D7}" destId="{AA2CD75B-A3F8-4FD0-B0BC-27DAD01BDA91}" srcOrd="0" destOrd="0" presId="urn:microsoft.com/office/officeart/2005/8/layout/default"/>
    <dgm:cxn modelId="{F60405A1-2558-4B1F-8E4A-8BD292DBBE0F}" srcId="{29EF2694-4F79-4761-9AE8-0DAA6EE741BB}" destId="{A756D8F8-EE9C-452F-A8EC-1DA9BF929004}" srcOrd="0" destOrd="0" parTransId="{3FF10030-6555-4477-A0FA-D5D72C04C279}" sibTransId="{C643D1F4-07F9-4F72-A2A3-DC1199B6A017}"/>
    <dgm:cxn modelId="{84F7E0A3-8960-42FC-96B6-B0DF0E58B1EE}" type="presOf" srcId="{5E473B46-1497-458E-9600-2D63F371B474}" destId="{AA2CD75B-A3F8-4FD0-B0BC-27DAD01BDA91}" srcOrd="0" destOrd="4" presId="urn:microsoft.com/office/officeart/2005/8/layout/default"/>
    <dgm:cxn modelId="{938342BD-A5F0-4ACB-9DE8-07AEA4337681}" srcId="{29EF2694-4F79-4761-9AE8-0DAA6EE741BB}" destId="{E576D2EA-857B-42FC-BD1D-8E3297D4A83A}" srcOrd="2" destOrd="0" parTransId="{E3A22A67-C6F2-4725-A0D0-274DC56228A8}" sibTransId="{B8D4E1F7-98F6-4FD4-9BF0-ADFEA738C2E9}"/>
    <dgm:cxn modelId="{6A3969BD-4910-438D-BD18-8EC116D3D53F}" type="presOf" srcId="{1D969648-979E-41C1-ADCB-159951D68722}" destId="{AA2CD75B-A3F8-4FD0-B0BC-27DAD01BDA91}" srcOrd="0" destOrd="2" presId="urn:microsoft.com/office/officeart/2005/8/layout/default"/>
    <dgm:cxn modelId="{D89944C2-76D7-4169-96A6-B7B5EB010FFE}" type="presOf" srcId="{FA459B07-BC2C-44DA-AED7-635D7EF38AEA}" destId="{AA2CD75B-A3F8-4FD0-B0BC-27DAD01BDA91}" srcOrd="0" destOrd="1" presId="urn:microsoft.com/office/officeart/2005/8/layout/default"/>
    <dgm:cxn modelId="{D5D3B0C8-196B-40FD-ACE6-C79518C4A7BA}" srcId="{7BCBBC2B-0353-43F6-87EF-DBC00432B2D7}" destId="{1D969648-979E-41C1-ADCB-159951D68722}" srcOrd="1" destOrd="0" parTransId="{3907FEE9-983B-492C-8527-2E7DAC03D290}" sibTransId="{6AD9084D-554B-4752-A0B5-6A83065B4DC5}"/>
    <dgm:cxn modelId="{480D03D7-1A09-4299-A90C-2040A7D51D5C}" srcId="{7BCBBC2B-0353-43F6-87EF-DBC00432B2D7}" destId="{AD68079E-F088-48EB-B45C-5CB5EF2D91EF}" srcOrd="4" destOrd="0" parTransId="{8E4BBA7B-632F-4DA9-89A3-5786341B45A4}" sibTransId="{348BAE44-CF8D-429E-8F9C-C469C320D5D8}"/>
    <dgm:cxn modelId="{25276FD9-E870-4A49-BF87-C60AC809427C}" srcId="{7BCBBC2B-0353-43F6-87EF-DBC00432B2D7}" destId="{FA459B07-BC2C-44DA-AED7-635D7EF38AEA}" srcOrd="0" destOrd="0" parTransId="{FA68AFF1-6F92-4BCA-B3FC-12DD0ABC3B22}" sibTransId="{11F91BBB-5CE9-4680-A107-5BA6A3EE6683}"/>
    <dgm:cxn modelId="{646F86DC-8452-4294-8F00-2B6E2A233209}" type="presOf" srcId="{91A8302F-E1C1-4BC1-9CCB-A1805B9CAEDF}" destId="{C7F92A53-0659-437B-81BD-0882C05C47AE}" srcOrd="0" destOrd="1" presId="urn:microsoft.com/office/officeart/2005/8/layout/default"/>
    <dgm:cxn modelId="{4F6114E5-7DBF-487E-8B76-C344C054D959}" type="presOf" srcId="{A756D8F8-EE9C-452F-A8EC-1DA9BF929004}" destId="{ECF38EF4-B3D1-4CF8-B3B2-187E53845DE6}" srcOrd="0" destOrd="1" presId="urn:microsoft.com/office/officeart/2005/8/layout/default"/>
    <dgm:cxn modelId="{F7B376F6-659E-4222-B48D-FDBDD0E9F351}" type="presOf" srcId="{C0550F3F-A680-4929-81D2-02DC0894FA63}" destId="{AA2CD75B-A3F8-4FD0-B0BC-27DAD01BDA91}" srcOrd="0" destOrd="6" presId="urn:microsoft.com/office/officeart/2005/8/layout/default"/>
    <dgm:cxn modelId="{572E8FF6-2C2B-4312-B3FC-DD8F4F707B45}" srcId="{7BCBBC2B-0353-43F6-87EF-DBC00432B2D7}" destId="{15D95E49-2487-4F38-9946-E8D266351B28}" srcOrd="2" destOrd="0" parTransId="{D547F573-D18C-46BD-AFF5-CEC13BF0CF6A}" sibTransId="{1A306798-489F-43F2-98EE-6E7A8514DE45}"/>
    <dgm:cxn modelId="{77CC31F8-DF3F-4C40-B8AA-6E2D5CC118A8}" type="presOf" srcId="{15D95E49-2487-4F38-9946-E8D266351B28}" destId="{AA2CD75B-A3F8-4FD0-B0BC-27DAD01BDA91}" srcOrd="0" destOrd="3" presId="urn:microsoft.com/office/officeart/2005/8/layout/default"/>
    <dgm:cxn modelId="{F2453593-B724-4AD6-B6D2-F6EC4E94AE17}" type="presParOf" srcId="{E728076F-95AF-4863-9447-91958B2C86CD}" destId="{FF6C88EA-0B36-4F13-898A-FFCB0E98449C}" srcOrd="0" destOrd="0" presId="urn:microsoft.com/office/officeart/2005/8/layout/default"/>
    <dgm:cxn modelId="{1E5AFAAE-4180-4518-935D-287D35ACFA41}" type="presParOf" srcId="{E728076F-95AF-4863-9447-91958B2C86CD}" destId="{4A41DF01-30D7-43E9-8FF0-F9E33CF5EE37}" srcOrd="1" destOrd="0" presId="urn:microsoft.com/office/officeart/2005/8/layout/default"/>
    <dgm:cxn modelId="{567B81A5-6CBC-4E27-8299-BD7F5CCC014D}" type="presParOf" srcId="{E728076F-95AF-4863-9447-91958B2C86CD}" destId="{C7F92A53-0659-437B-81BD-0882C05C47AE}" srcOrd="2" destOrd="0" presId="urn:microsoft.com/office/officeart/2005/8/layout/default"/>
    <dgm:cxn modelId="{292AF68C-024C-46D6-8E20-D8404769BA0D}" type="presParOf" srcId="{E728076F-95AF-4863-9447-91958B2C86CD}" destId="{67BA6537-F7DE-4795-BA15-0162BA7023E9}" srcOrd="3" destOrd="0" presId="urn:microsoft.com/office/officeart/2005/8/layout/default"/>
    <dgm:cxn modelId="{4E2495F4-57CF-4406-94DE-4F64B1130081}" type="presParOf" srcId="{E728076F-95AF-4863-9447-91958B2C86CD}" destId="{AA2CD75B-A3F8-4FD0-B0BC-27DAD01BDA91}" srcOrd="4" destOrd="0" presId="urn:microsoft.com/office/officeart/2005/8/layout/default"/>
    <dgm:cxn modelId="{DF50C040-38D5-447D-94CB-2E38EF5052C3}" type="presParOf" srcId="{E728076F-95AF-4863-9447-91958B2C86CD}" destId="{C7B5C7C4-B269-42F6-BFA6-A9C0896D5A67}" srcOrd="5" destOrd="0" presId="urn:microsoft.com/office/officeart/2005/8/layout/default"/>
    <dgm:cxn modelId="{9E44E4B5-4B0B-4234-A231-5D633A08B84B}" type="presParOf" srcId="{E728076F-95AF-4863-9447-91958B2C86CD}" destId="{ECF38EF4-B3D1-4CF8-B3B2-187E53845DE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2DF158-C1A8-471F-A874-86DFA3ED102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89C775-3AC6-4205-BA53-D6906C76C8F2}">
      <dgm:prSet phldrT="[Text]"/>
      <dgm:spPr/>
      <dgm:t>
        <a:bodyPr/>
        <a:lstStyle/>
        <a:p>
          <a:r>
            <a:rPr lang="fr-CA" b="1" dirty="0" err="1"/>
            <a:t>November</a:t>
          </a:r>
          <a:r>
            <a:rPr lang="fr-CA" b="1" dirty="0"/>
            <a:t> - </a:t>
          </a:r>
          <a:r>
            <a:rPr lang="fr-CA" b="1" dirty="0" err="1"/>
            <a:t>December</a:t>
          </a:r>
          <a:r>
            <a:rPr lang="fr-CA" b="1" dirty="0"/>
            <a:t> 2022: </a:t>
          </a:r>
          <a:r>
            <a:rPr lang="fr-CA" b="0" dirty="0"/>
            <a:t>Discussion groups </a:t>
          </a:r>
          <a:r>
            <a:rPr lang="fr-CA" b="0" dirty="0" err="1"/>
            <a:t>with</a:t>
          </a:r>
          <a:r>
            <a:rPr lang="fr-CA" b="0" dirty="0"/>
            <a:t> key stakeholders, </a:t>
          </a:r>
          <a:r>
            <a:rPr lang="fr-CA" b="0" dirty="0" err="1"/>
            <a:t>including</a:t>
          </a:r>
          <a:r>
            <a:rPr lang="fr-CA" b="0" dirty="0"/>
            <a:t> </a:t>
          </a:r>
          <a:r>
            <a:rPr lang="fr-CA" b="0" dirty="0" err="1"/>
            <a:t>academics</a:t>
          </a:r>
          <a:r>
            <a:rPr lang="fr-CA" b="0" dirty="0"/>
            <a:t> and </a:t>
          </a:r>
          <a:r>
            <a:rPr lang="fr-CA" b="0" dirty="0" err="1"/>
            <a:t>government</a:t>
          </a:r>
          <a:r>
            <a:rPr lang="fr-CA" b="0" dirty="0"/>
            <a:t> data </a:t>
          </a:r>
          <a:r>
            <a:rPr lang="fr-CA" b="0" dirty="0" err="1"/>
            <a:t>users</a:t>
          </a:r>
          <a:endParaRPr lang="en-US" b="0" dirty="0"/>
        </a:p>
      </dgm:t>
    </dgm:pt>
    <dgm:pt modelId="{DDB7267C-C3EB-45C2-8050-6F1D939BBF07}" type="parTrans" cxnId="{A397659C-6B55-4EC7-84DF-5183FD32564C}">
      <dgm:prSet/>
      <dgm:spPr/>
      <dgm:t>
        <a:bodyPr/>
        <a:lstStyle/>
        <a:p>
          <a:endParaRPr lang="en-US"/>
        </a:p>
      </dgm:t>
    </dgm:pt>
    <dgm:pt modelId="{B0A5E57E-189D-48EB-B8AF-136436D9F542}" type="sibTrans" cxnId="{A397659C-6B55-4EC7-84DF-5183FD32564C}">
      <dgm:prSet/>
      <dgm:spPr/>
      <dgm:t>
        <a:bodyPr/>
        <a:lstStyle/>
        <a:p>
          <a:endParaRPr lang="en-US"/>
        </a:p>
      </dgm:t>
    </dgm:pt>
    <dgm:pt modelId="{8B05E0EF-CEC1-410F-9FF9-E72193240482}">
      <dgm:prSet phldrT="[Text]"/>
      <dgm:spPr/>
      <dgm:t>
        <a:bodyPr/>
        <a:lstStyle/>
        <a:p>
          <a:r>
            <a:rPr lang="fr-CA" b="1" dirty="0"/>
            <a:t>May 2023: </a:t>
          </a:r>
          <a:r>
            <a:rPr lang="fr-CA" b="0" dirty="0"/>
            <a:t>Meetings </a:t>
          </a:r>
          <a:r>
            <a:rPr lang="fr-CA" b="0" dirty="0" err="1"/>
            <a:t>with</a:t>
          </a:r>
          <a:r>
            <a:rPr lang="fr-CA" b="0" dirty="0"/>
            <a:t> </a:t>
          </a:r>
          <a:r>
            <a:rPr lang="fr-CA" b="0" dirty="0" err="1"/>
            <a:t>federal</a:t>
          </a:r>
          <a:r>
            <a:rPr lang="fr-CA" b="0" dirty="0"/>
            <a:t> </a:t>
          </a:r>
          <a:r>
            <a:rPr lang="fr-CA" b="0" dirty="0" err="1"/>
            <a:t>departments</a:t>
          </a:r>
          <a:r>
            <a:rPr lang="fr-CA" b="0" dirty="0"/>
            <a:t> </a:t>
          </a:r>
          <a:endParaRPr lang="en-US" b="0" dirty="0"/>
        </a:p>
      </dgm:t>
    </dgm:pt>
    <dgm:pt modelId="{FE9FABE5-AAA0-4F49-94A0-D062F213DE55}" type="parTrans" cxnId="{3D19D824-B5A5-4E23-B9CC-251508C08B9E}">
      <dgm:prSet/>
      <dgm:spPr/>
      <dgm:t>
        <a:bodyPr/>
        <a:lstStyle/>
        <a:p>
          <a:endParaRPr lang="en-US"/>
        </a:p>
      </dgm:t>
    </dgm:pt>
    <dgm:pt modelId="{E96328F4-C23D-4CCB-9828-BCB9190CEAA5}" type="sibTrans" cxnId="{3D19D824-B5A5-4E23-B9CC-251508C08B9E}">
      <dgm:prSet/>
      <dgm:spPr/>
      <dgm:t>
        <a:bodyPr/>
        <a:lstStyle/>
        <a:p>
          <a:endParaRPr lang="en-US"/>
        </a:p>
      </dgm:t>
    </dgm:pt>
    <dgm:pt modelId="{789F8014-9B23-423C-A456-CA5971B895D8}">
      <dgm:prSet phldrT="[Text]"/>
      <dgm:spPr/>
      <dgm:t>
        <a:bodyPr/>
        <a:lstStyle/>
        <a:p>
          <a:r>
            <a:rPr lang="fr-CA" b="1" dirty="0"/>
            <a:t>June 2023: </a:t>
          </a:r>
          <a:r>
            <a:rPr lang="fr-CA" b="0" dirty="0"/>
            <a:t>Discussion groups </a:t>
          </a:r>
          <a:r>
            <a:rPr lang="fr-CA" b="0" dirty="0" err="1"/>
            <a:t>with</a:t>
          </a:r>
          <a:r>
            <a:rPr lang="fr-CA" b="0" dirty="0"/>
            <a:t> </a:t>
          </a:r>
          <a:r>
            <a:rPr lang="fr-CA" b="0" dirty="0" err="1"/>
            <a:t>community-based</a:t>
          </a:r>
          <a:r>
            <a:rPr lang="fr-CA" b="0" dirty="0"/>
            <a:t> </a:t>
          </a:r>
          <a:r>
            <a:rPr lang="fr-CA" b="0" dirty="0" err="1"/>
            <a:t>organizations</a:t>
          </a:r>
          <a:endParaRPr lang="en-US" b="0" dirty="0"/>
        </a:p>
      </dgm:t>
    </dgm:pt>
    <dgm:pt modelId="{E1EF6FC9-B929-44C8-9FAB-E29F01A8158D}" type="parTrans" cxnId="{F9C88F6E-2EB3-440C-B559-B47C9AA4828B}">
      <dgm:prSet/>
      <dgm:spPr/>
      <dgm:t>
        <a:bodyPr/>
        <a:lstStyle/>
        <a:p>
          <a:endParaRPr lang="en-US"/>
        </a:p>
      </dgm:t>
    </dgm:pt>
    <dgm:pt modelId="{C40C4FA5-D751-4720-A9FB-694F2233D672}" type="sibTrans" cxnId="{F9C88F6E-2EB3-440C-B559-B47C9AA4828B}">
      <dgm:prSet/>
      <dgm:spPr/>
      <dgm:t>
        <a:bodyPr/>
        <a:lstStyle/>
        <a:p>
          <a:endParaRPr lang="en-US"/>
        </a:p>
      </dgm:t>
    </dgm:pt>
    <dgm:pt modelId="{252737DC-07CB-41FB-AE56-A1F788075940}">
      <dgm:prSet phldrT="[Text]"/>
      <dgm:spPr/>
      <dgm:t>
        <a:bodyPr/>
        <a:lstStyle/>
        <a:p>
          <a:r>
            <a:rPr lang="fr-CA" b="1" dirty="0" err="1"/>
            <a:t>October-November</a:t>
          </a:r>
          <a:r>
            <a:rPr lang="fr-CA" b="1" dirty="0"/>
            <a:t> 2023: </a:t>
          </a:r>
          <a:r>
            <a:rPr lang="fr-CA" b="0" dirty="0" err="1"/>
            <a:t>Early</a:t>
          </a:r>
          <a:r>
            <a:rPr lang="fr-CA" b="0" dirty="0"/>
            <a:t> </a:t>
          </a:r>
          <a:r>
            <a:rPr lang="fr-CA" b="0" dirty="0" err="1"/>
            <a:t>findings</a:t>
          </a:r>
          <a:r>
            <a:rPr lang="fr-CA" b="0" dirty="0"/>
            <a:t> and validation </a:t>
          </a:r>
          <a:r>
            <a:rPr lang="fr-CA" b="0" dirty="0" err="1"/>
            <a:t>among</a:t>
          </a:r>
          <a:r>
            <a:rPr lang="fr-CA" b="0" dirty="0"/>
            <a:t> the </a:t>
          </a:r>
          <a:r>
            <a:rPr lang="fr-CA" b="0" dirty="0" err="1"/>
            <a:t>general</a:t>
          </a:r>
          <a:r>
            <a:rPr lang="fr-CA" b="0" dirty="0"/>
            <a:t> public</a:t>
          </a:r>
          <a:endParaRPr lang="en-US" b="0" dirty="0"/>
        </a:p>
      </dgm:t>
    </dgm:pt>
    <dgm:pt modelId="{A549EC75-6FD7-4F4E-BC0E-F591C9BAA94E}" type="parTrans" cxnId="{5D162604-40C8-4632-9817-C4AEEEBB4824}">
      <dgm:prSet/>
      <dgm:spPr/>
      <dgm:t>
        <a:bodyPr/>
        <a:lstStyle/>
        <a:p>
          <a:endParaRPr lang="en-US"/>
        </a:p>
      </dgm:t>
    </dgm:pt>
    <dgm:pt modelId="{28AE66FE-A4CF-425A-BACE-6E9314CB28DE}" type="sibTrans" cxnId="{5D162604-40C8-4632-9817-C4AEEEBB4824}">
      <dgm:prSet/>
      <dgm:spPr/>
      <dgm:t>
        <a:bodyPr/>
        <a:lstStyle/>
        <a:p>
          <a:endParaRPr lang="en-US"/>
        </a:p>
      </dgm:t>
    </dgm:pt>
    <dgm:pt modelId="{53F01DA7-827E-4BF3-8382-620ADDBE8507}" type="pres">
      <dgm:prSet presAssocID="{FA2DF158-C1A8-471F-A874-86DFA3ED1025}" presName="outerComposite" presStyleCnt="0">
        <dgm:presLayoutVars>
          <dgm:chMax val="5"/>
          <dgm:dir/>
          <dgm:resizeHandles val="exact"/>
        </dgm:presLayoutVars>
      </dgm:prSet>
      <dgm:spPr/>
    </dgm:pt>
    <dgm:pt modelId="{4DBCCC4A-D0B3-451A-BC70-30E6779F9A3F}" type="pres">
      <dgm:prSet presAssocID="{FA2DF158-C1A8-471F-A874-86DFA3ED1025}" presName="dummyMaxCanvas" presStyleCnt="0">
        <dgm:presLayoutVars/>
      </dgm:prSet>
      <dgm:spPr/>
    </dgm:pt>
    <dgm:pt modelId="{080D70AC-496A-4267-BC49-5F17DB65C4F7}" type="pres">
      <dgm:prSet presAssocID="{FA2DF158-C1A8-471F-A874-86DFA3ED1025}" presName="FourNodes_1" presStyleLbl="node1" presStyleIdx="0" presStyleCnt="4">
        <dgm:presLayoutVars>
          <dgm:bulletEnabled val="1"/>
        </dgm:presLayoutVars>
      </dgm:prSet>
      <dgm:spPr/>
    </dgm:pt>
    <dgm:pt modelId="{D0C5DC6E-9864-4D4B-B155-EBAA1C2E1223}" type="pres">
      <dgm:prSet presAssocID="{FA2DF158-C1A8-471F-A874-86DFA3ED1025}" presName="FourNodes_2" presStyleLbl="node1" presStyleIdx="1" presStyleCnt="4">
        <dgm:presLayoutVars>
          <dgm:bulletEnabled val="1"/>
        </dgm:presLayoutVars>
      </dgm:prSet>
      <dgm:spPr/>
    </dgm:pt>
    <dgm:pt modelId="{40D6968E-6957-4899-B288-86AE90E746B0}" type="pres">
      <dgm:prSet presAssocID="{FA2DF158-C1A8-471F-A874-86DFA3ED1025}" presName="FourNodes_3" presStyleLbl="node1" presStyleIdx="2" presStyleCnt="4">
        <dgm:presLayoutVars>
          <dgm:bulletEnabled val="1"/>
        </dgm:presLayoutVars>
      </dgm:prSet>
      <dgm:spPr/>
    </dgm:pt>
    <dgm:pt modelId="{B707C8E3-BA5B-4995-B103-0875C8E65BDB}" type="pres">
      <dgm:prSet presAssocID="{FA2DF158-C1A8-471F-A874-86DFA3ED1025}" presName="FourNodes_4" presStyleLbl="node1" presStyleIdx="3" presStyleCnt="4">
        <dgm:presLayoutVars>
          <dgm:bulletEnabled val="1"/>
        </dgm:presLayoutVars>
      </dgm:prSet>
      <dgm:spPr/>
    </dgm:pt>
    <dgm:pt modelId="{F42C23B7-AD7B-4189-BB04-C1D8ED2BC4FB}" type="pres">
      <dgm:prSet presAssocID="{FA2DF158-C1A8-471F-A874-86DFA3ED1025}" presName="FourConn_1-2" presStyleLbl="fgAccFollowNode1" presStyleIdx="0" presStyleCnt="3">
        <dgm:presLayoutVars>
          <dgm:bulletEnabled val="1"/>
        </dgm:presLayoutVars>
      </dgm:prSet>
      <dgm:spPr/>
    </dgm:pt>
    <dgm:pt modelId="{CA6AB3BB-9C51-4258-8327-DE3224572A9E}" type="pres">
      <dgm:prSet presAssocID="{FA2DF158-C1A8-471F-A874-86DFA3ED1025}" presName="FourConn_2-3" presStyleLbl="fgAccFollowNode1" presStyleIdx="1" presStyleCnt="3">
        <dgm:presLayoutVars>
          <dgm:bulletEnabled val="1"/>
        </dgm:presLayoutVars>
      </dgm:prSet>
      <dgm:spPr/>
    </dgm:pt>
    <dgm:pt modelId="{4151773A-EAA1-438C-8E9B-31C0E1867885}" type="pres">
      <dgm:prSet presAssocID="{FA2DF158-C1A8-471F-A874-86DFA3ED1025}" presName="FourConn_3-4" presStyleLbl="fgAccFollowNode1" presStyleIdx="2" presStyleCnt="3">
        <dgm:presLayoutVars>
          <dgm:bulletEnabled val="1"/>
        </dgm:presLayoutVars>
      </dgm:prSet>
      <dgm:spPr/>
    </dgm:pt>
    <dgm:pt modelId="{D6F6B335-DB92-4D41-BD34-9046EBF16957}" type="pres">
      <dgm:prSet presAssocID="{FA2DF158-C1A8-471F-A874-86DFA3ED1025}" presName="FourNodes_1_text" presStyleLbl="node1" presStyleIdx="3" presStyleCnt="4">
        <dgm:presLayoutVars>
          <dgm:bulletEnabled val="1"/>
        </dgm:presLayoutVars>
      </dgm:prSet>
      <dgm:spPr/>
    </dgm:pt>
    <dgm:pt modelId="{2EEF408A-7E1A-4DCB-8387-41DA29332E11}" type="pres">
      <dgm:prSet presAssocID="{FA2DF158-C1A8-471F-A874-86DFA3ED1025}" presName="FourNodes_2_text" presStyleLbl="node1" presStyleIdx="3" presStyleCnt="4">
        <dgm:presLayoutVars>
          <dgm:bulletEnabled val="1"/>
        </dgm:presLayoutVars>
      </dgm:prSet>
      <dgm:spPr/>
    </dgm:pt>
    <dgm:pt modelId="{5B578B2F-98E8-4E38-B798-744C2FD14772}" type="pres">
      <dgm:prSet presAssocID="{FA2DF158-C1A8-471F-A874-86DFA3ED1025}" presName="FourNodes_3_text" presStyleLbl="node1" presStyleIdx="3" presStyleCnt="4">
        <dgm:presLayoutVars>
          <dgm:bulletEnabled val="1"/>
        </dgm:presLayoutVars>
      </dgm:prSet>
      <dgm:spPr/>
    </dgm:pt>
    <dgm:pt modelId="{21D28BCF-E2F4-4F70-887A-1E143147B737}" type="pres">
      <dgm:prSet presAssocID="{FA2DF158-C1A8-471F-A874-86DFA3ED102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D162604-40C8-4632-9817-C4AEEEBB4824}" srcId="{FA2DF158-C1A8-471F-A874-86DFA3ED1025}" destId="{252737DC-07CB-41FB-AE56-A1F788075940}" srcOrd="3" destOrd="0" parTransId="{A549EC75-6FD7-4F4E-BC0E-F591C9BAA94E}" sibTransId="{28AE66FE-A4CF-425A-BACE-6E9314CB28DE}"/>
    <dgm:cxn modelId="{C109101F-7251-431C-953C-CDFE58787029}" type="presOf" srcId="{0B89C775-3AC6-4205-BA53-D6906C76C8F2}" destId="{D6F6B335-DB92-4D41-BD34-9046EBF16957}" srcOrd="1" destOrd="0" presId="urn:microsoft.com/office/officeart/2005/8/layout/vProcess5"/>
    <dgm:cxn modelId="{3D19D824-B5A5-4E23-B9CC-251508C08B9E}" srcId="{FA2DF158-C1A8-471F-A874-86DFA3ED1025}" destId="{8B05E0EF-CEC1-410F-9FF9-E72193240482}" srcOrd="1" destOrd="0" parTransId="{FE9FABE5-AAA0-4F49-94A0-D062F213DE55}" sibTransId="{E96328F4-C23D-4CCB-9828-BCB9190CEAA5}"/>
    <dgm:cxn modelId="{98515E26-2828-4777-B902-5CCEA761EAEC}" type="presOf" srcId="{E96328F4-C23D-4CCB-9828-BCB9190CEAA5}" destId="{CA6AB3BB-9C51-4258-8327-DE3224572A9E}" srcOrd="0" destOrd="0" presId="urn:microsoft.com/office/officeart/2005/8/layout/vProcess5"/>
    <dgm:cxn modelId="{89AFFF3E-7839-450D-82E5-9CA9D9BFF096}" type="presOf" srcId="{789F8014-9B23-423C-A456-CA5971B895D8}" destId="{40D6968E-6957-4899-B288-86AE90E746B0}" srcOrd="0" destOrd="0" presId="urn:microsoft.com/office/officeart/2005/8/layout/vProcess5"/>
    <dgm:cxn modelId="{8C026841-FF8B-4BF8-BAF7-18EA3EF7DD78}" type="presOf" srcId="{FA2DF158-C1A8-471F-A874-86DFA3ED1025}" destId="{53F01DA7-827E-4BF3-8382-620ADDBE8507}" srcOrd="0" destOrd="0" presId="urn:microsoft.com/office/officeart/2005/8/layout/vProcess5"/>
    <dgm:cxn modelId="{BC679661-8C0B-42AE-97A4-DB45D62D4FBB}" type="presOf" srcId="{252737DC-07CB-41FB-AE56-A1F788075940}" destId="{B707C8E3-BA5B-4995-B103-0875C8E65BDB}" srcOrd="0" destOrd="0" presId="urn:microsoft.com/office/officeart/2005/8/layout/vProcess5"/>
    <dgm:cxn modelId="{DC727E62-748B-49D8-8803-00FCF50C4EB3}" type="presOf" srcId="{8B05E0EF-CEC1-410F-9FF9-E72193240482}" destId="{2EEF408A-7E1A-4DCB-8387-41DA29332E11}" srcOrd="1" destOrd="0" presId="urn:microsoft.com/office/officeart/2005/8/layout/vProcess5"/>
    <dgm:cxn modelId="{F9C88F6E-2EB3-440C-B559-B47C9AA4828B}" srcId="{FA2DF158-C1A8-471F-A874-86DFA3ED1025}" destId="{789F8014-9B23-423C-A456-CA5971B895D8}" srcOrd="2" destOrd="0" parTransId="{E1EF6FC9-B929-44C8-9FAB-E29F01A8158D}" sibTransId="{C40C4FA5-D751-4720-A9FB-694F2233D672}"/>
    <dgm:cxn modelId="{5501F395-75AD-43B0-8FC1-47E2554D0BF6}" type="presOf" srcId="{252737DC-07CB-41FB-AE56-A1F788075940}" destId="{21D28BCF-E2F4-4F70-887A-1E143147B737}" srcOrd="1" destOrd="0" presId="urn:microsoft.com/office/officeart/2005/8/layout/vProcess5"/>
    <dgm:cxn modelId="{A397659C-6B55-4EC7-84DF-5183FD32564C}" srcId="{FA2DF158-C1A8-471F-A874-86DFA3ED1025}" destId="{0B89C775-3AC6-4205-BA53-D6906C76C8F2}" srcOrd="0" destOrd="0" parTransId="{DDB7267C-C3EB-45C2-8050-6F1D939BBF07}" sibTransId="{B0A5E57E-189D-48EB-B8AF-136436D9F542}"/>
    <dgm:cxn modelId="{0E14E9A0-4F36-425A-9632-85A03B594C6F}" type="presOf" srcId="{0B89C775-3AC6-4205-BA53-D6906C76C8F2}" destId="{080D70AC-496A-4267-BC49-5F17DB65C4F7}" srcOrd="0" destOrd="0" presId="urn:microsoft.com/office/officeart/2005/8/layout/vProcess5"/>
    <dgm:cxn modelId="{76FB4DA4-3EE7-4363-AE8C-03AFD6D685CF}" type="presOf" srcId="{B0A5E57E-189D-48EB-B8AF-136436D9F542}" destId="{F42C23B7-AD7B-4189-BB04-C1D8ED2BC4FB}" srcOrd="0" destOrd="0" presId="urn:microsoft.com/office/officeart/2005/8/layout/vProcess5"/>
    <dgm:cxn modelId="{A15B29D8-5F65-400A-8AFF-DC8E87D037A5}" type="presOf" srcId="{8B05E0EF-CEC1-410F-9FF9-E72193240482}" destId="{D0C5DC6E-9864-4D4B-B155-EBAA1C2E1223}" srcOrd="0" destOrd="0" presId="urn:microsoft.com/office/officeart/2005/8/layout/vProcess5"/>
    <dgm:cxn modelId="{D3E561E4-F4D5-40C9-A119-5A5F0A0C10D0}" type="presOf" srcId="{C40C4FA5-D751-4720-A9FB-694F2233D672}" destId="{4151773A-EAA1-438C-8E9B-31C0E1867885}" srcOrd="0" destOrd="0" presId="urn:microsoft.com/office/officeart/2005/8/layout/vProcess5"/>
    <dgm:cxn modelId="{7CF5CEFD-E314-4789-A01E-32D11CEEC75D}" type="presOf" srcId="{789F8014-9B23-423C-A456-CA5971B895D8}" destId="{5B578B2F-98E8-4E38-B798-744C2FD14772}" srcOrd="1" destOrd="0" presId="urn:microsoft.com/office/officeart/2005/8/layout/vProcess5"/>
    <dgm:cxn modelId="{14F2D282-7651-4858-BEBE-F240FE4F53FA}" type="presParOf" srcId="{53F01DA7-827E-4BF3-8382-620ADDBE8507}" destId="{4DBCCC4A-D0B3-451A-BC70-30E6779F9A3F}" srcOrd="0" destOrd="0" presId="urn:microsoft.com/office/officeart/2005/8/layout/vProcess5"/>
    <dgm:cxn modelId="{1AF7489B-8C6E-4FA2-B1C6-7ED847BA38F2}" type="presParOf" srcId="{53F01DA7-827E-4BF3-8382-620ADDBE8507}" destId="{080D70AC-496A-4267-BC49-5F17DB65C4F7}" srcOrd="1" destOrd="0" presId="urn:microsoft.com/office/officeart/2005/8/layout/vProcess5"/>
    <dgm:cxn modelId="{D5A4B694-65CB-495E-BC40-3DC31FB0E2F9}" type="presParOf" srcId="{53F01DA7-827E-4BF3-8382-620ADDBE8507}" destId="{D0C5DC6E-9864-4D4B-B155-EBAA1C2E1223}" srcOrd="2" destOrd="0" presId="urn:microsoft.com/office/officeart/2005/8/layout/vProcess5"/>
    <dgm:cxn modelId="{00B4B6B6-C22A-4B89-8F89-530F13A8263F}" type="presParOf" srcId="{53F01DA7-827E-4BF3-8382-620ADDBE8507}" destId="{40D6968E-6957-4899-B288-86AE90E746B0}" srcOrd="3" destOrd="0" presId="urn:microsoft.com/office/officeart/2005/8/layout/vProcess5"/>
    <dgm:cxn modelId="{64245719-6EA9-444A-A713-B82EB7C5F83D}" type="presParOf" srcId="{53F01DA7-827E-4BF3-8382-620ADDBE8507}" destId="{B707C8E3-BA5B-4995-B103-0875C8E65BDB}" srcOrd="4" destOrd="0" presId="urn:microsoft.com/office/officeart/2005/8/layout/vProcess5"/>
    <dgm:cxn modelId="{31B4E2E5-CBE4-491A-B9EB-4A4C04C2519A}" type="presParOf" srcId="{53F01DA7-827E-4BF3-8382-620ADDBE8507}" destId="{F42C23B7-AD7B-4189-BB04-C1D8ED2BC4FB}" srcOrd="5" destOrd="0" presId="urn:microsoft.com/office/officeart/2005/8/layout/vProcess5"/>
    <dgm:cxn modelId="{C48F79E7-5F58-4277-AA43-5940A2ABF4C8}" type="presParOf" srcId="{53F01DA7-827E-4BF3-8382-620ADDBE8507}" destId="{CA6AB3BB-9C51-4258-8327-DE3224572A9E}" srcOrd="6" destOrd="0" presId="urn:microsoft.com/office/officeart/2005/8/layout/vProcess5"/>
    <dgm:cxn modelId="{1350F208-233F-4B0F-9381-C888C00D0BFB}" type="presParOf" srcId="{53F01DA7-827E-4BF3-8382-620ADDBE8507}" destId="{4151773A-EAA1-438C-8E9B-31C0E1867885}" srcOrd="7" destOrd="0" presId="urn:microsoft.com/office/officeart/2005/8/layout/vProcess5"/>
    <dgm:cxn modelId="{CF19084B-66C0-4237-A886-76368BCF10BC}" type="presParOf" srcId="{53F01DA7-827E-4BF3-8382-620ADDBE8507}" destId="{D6F6B335-DB92-4D41-BD34-9046EBF16957}" srcOrd="8" destOrd="0" presId="urn:microsoft.com/office/officeart/2005/8/layout/vProcess5"/>
    <dgm:cxn modelId="{63C0E380-5625-43CB-9802-671D4C089A8C}" type="presParOf" srcId="{53F01DA7-827E-4BF3-8382-620ADDBE8507}" destId="{2EEF408A-7E1A-4DCB-8387-41DA29332E11}" srcOrd="9" destOrd="0" presId="urn:microsoft.com/office/officeart/2005/8/layout/vProcess5"/>
    <dgm:cxn modelId="{43040361-6157-491F-8718-6DF9331B55B6}" type="presParOf" srcId="{53F01DA7-827E-4BF3-8382-620ADDBE8507}" destId="{5B578B2F-98E8-4E38-B798-744C2FD14772}" srcOrd="10" destOrd="0" presId="urn:microsoft.com/office/officeart/2005/8/layout/vProcess5"/>
    <dgm:cxn modelId="{20844F13-2CA3-44D4-9D09-CDA0ACFEBEE3}" type="presParOf" srcId="{53F01DA7-827E-4BF3-8382-620ADDBE8507}" destId="{21D28BCF-E2F4-4F70-887A-1E143147B73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AAFD4D-DAEA-4089-B286-13C2A9F0FABB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ED551-A870-4B4C-9FBA-8D051DD98C56}">
      <dgm:prSet phldrT="[Text]"/>
      <dgm:spPr/>
      <dgm:t>
        <a:bodyPr/>
        <a:lstStyle/>
        <a:p>
          <a:r>
            <a:rPr lang="en-CA" dirty="0"/>
            <a:t>A number of participants preferred the term “</a:t>
          </a:r>
          <a:r>
            <a:rPr lang="en-CA" b="1" dirty="0"/>
            <a:t>racialized groups</a:t>
          </a:r>
          <a:r>
            <a:rPr lang="en-CA" dirty="0"/>
            <a:t>” to replace “visible minorities.” </a:t>
          </a:r>
          <a:endParaRPr lang="en-US" dirty="0"/>
        </a:p>
      </dgm:t>
    </dgm:pt>
    <dgm:pt modelId="{6444F7F5-DB1B-447A-9886-F4817D63148C}" type="parTrans" cxnId="{70EA9B5F-078A-4CCB-9843-DEDC459A11FA}">
      <dgm:prSet/>
      <dgm:spPr/>
      <dgm:t>
        <a:bodyPr/>
        <a:lstStyle/>
        <a:p>
          <a:endParaRPr lang="en-US"/>
        </a:p>
      </dgm:t>
    </dgm:pt>
    <dgm:pt modelId="{71DA0436-DC22-4D1B-A539-F607899040C0}" type="sibTrans" cxnId="{70EA9B5F-078A-4CCB-9843-DEDC459A11FA}">
      <dgm:prSet/>
      <dgm:spPr/>
      <dgm:t>
        <a:bodyPr/>
        <a:lstStyle/>
        <a:p>
          <a:endParaRPr lang="en-US"/>
        </a:p>
      </dgm:t>
    </dgm:pt>
    <dgm:pt modelId="{5841564D-170D-4069-9DB9-449E141AC2A1}">
      <dgm:prSet phldrT="[Text]"/>
      <dgm:spPr/>
      <dgm:t>
        <a:bodyPr/>
        <a:lstStyle/>
        <a:p>
          <a:r>
            <a:rPr lang="en-CA" dirty="0"/>
            <a:t>The term “racialized” was also the </a:t>
          </a:r>
          <a:r>
            <a:rPr lang="en-CA" b="1" dirty="0"/>
            <a:t>most controversial option</a:t>
          </a:r>
          <a:r>
            <a:rPr lang="en-CA" dirty="0"/>
            <a:t>.</a:t>
          </a:r>
          <a:endParaRPr lang="en-US" dirty="0"/>
        </a:p>
      </dgm:t>
    </dgm:pt>
    <dgm:pt modelId="{DCA7F3B9-E1E2-49D4-B147-D451A8113D69}" type="parTrans" cxnId="{BFA75D3C-84E6-466B-86D3-6A21CEDB4480}">
      <dgm:prSet/>
      <dgm:spPr/>
      <dgm:t>
        <a:bodyPr/>
        <a:lstStyle/>
        <a:p>
          <a:endParaRPr lang="en-US"/>
        </a:p>
      </dgm:t>
    </dgm:pt>
    <dgm:pt modelId="{456C3783-EC41-4309-8CB7-C143651DD173}" type="sibTrans" cxnId="{BFA75D3C-84E6-466B-86D3-6A21CEDB4480}">
      <dgm:prSet/>
      <dgm:spPr/>
      <dgm:t>
        <a:bodyPr/>
        <a:lstStyle/>
        <a:p>
          <a:endParaRPr lang="en-US"/>
        </a:p>
      </dgm:t>
    </dgm:pt>
    <dgm:pt modelId="{37CE07D7-7139-4FCF-B7CD-D78D2B354640}">
      <dgm:prSet phldrT="[Text]"/>
      <dgm:spPr/>
      <dgm:t>
        <a:bodyPr/>
        <a:lstStyle/>
        <a:p>
          <a:r>
            <a:rPr lang="en-CA" dirty="0"/>
            <a:t>The term </a:t>
          </a:r>
          <a:r>
            <a:rPr lang="en-CA" b="1" dirty="0"/>
            <a:t>population group</a:t>
          </a:r>
          <a:r>
            <a:rPr lang="en-CA" dirty="0"/>
            <a:t> (or another neutral term, such as diverse groups) was the second most preferred</a:t>
          </a:r>
          <a:r>
            <a:rPr lang="en-CA" b="1" dirty="0"/>
            <a:t>.</a:t>
          </a:r>
          <a:endParaRPr lang="en-US" dirty="0"/>
        </a:p>
      </dgm:t>
    </dgm:pt>
    <dgm:pt modelId="{8014DDB1-D8E9-4FD4-9501-4367A52E981D}" type="parTrans" cxnId="{72E31EE2-510B-43A6-9E3E-3E886C544538}">
      <dgm:prSet/>
      <dgm:spPr/>
      <dgm:t>
        <a:bodyPr/>
        <a:lstStyle/>
        <a:p>
          <a:endParaRPr lang="en-US"/>
        </a:p>
      </dgm:t>
    </dgm:pt>
    <dgm:pt modelId="{CD67D8B6-6586-426D-8406-3B68AC188186}" type="sibTrans" cxnId="{72E31EE2-510B-43A6-9E3E-3E886C544538}">
      <dgm:prSet/>
      <dgm:spPr/>
      <dgm:t>
        <a:bodyPr/>
        <a:lstStyle/>
        <a:p>
          <a:endParaRPr lang="en-US"/>
        </a:p>
      </dgm:t>
    </dgm:pt>
    <dgm:pt modelId="{D9EE46ED-BFD3-4F67-AB4F-107DA6A46FAD}">
      <dgm:prSet phldrT="[Text]"/>
      <dgm:spPr/>
      <dgm:t>
        <a:bodyPr/>
        <a:lstStyle/>
        <a:p>
          <a:r>
            <a:rPr lang="en-CA" noProof="0" dirty="0"/>
            <a:t>No clear consensus on a term to replace “visible minority.”</a:t>
          </a:r>
        </a:p>
      </dgm:t>
    </dgm:pt>
    <dgm:pt modelId="{C61EB7DC-D852-4972-97F7-DD77942E02F7}" type="parTrans" cxnId="{032C06F0-35D3-4A64-BB57-E6E419449D63}">
      <dgm:prSet/>
      <dgm:spPr/>
      <dgm:t>
        <a:bodyPr/>
        <a:lstStyle/>
        <a:p>
          <a:endParaRPr lang="en-US"/>
        </a:p>
      </dgm:t>
    </dgm:pt>
    <dgm:pt modelId="{216D02B3-01EE-4D3E-A859-EE53E789DD69}" type="sibTrans" cxnId="{032C06F0-35D3-4A64-BB57-E6E419449D63}">
      <dgm:prSet/>
      <dgm:spPr/>
      <dgm:t>
        <a:bodyPr/>
        <a:lstStyle/>
        <a:p>
          <a:endParaRPr lang="en-US"/>
        </a:p>
      </dgm:t>
    </dgm:pt>
    <dgm:pt modelId="{A7191288-4E24-4B1F-91F8-88B18F2E3231}" type="pres">
      <dgm:prSet presAssocID="{37AAFD4D-DAEA-4089-B286-13C2A9F0FA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ABD4CC-2B6D-4AFC-91AB-E8E59F4C2801}" type="pres">
      <dgm:prSet presAssocID="{D9EE46ED-BFD3-4F67-AB4F-107DA6A46FAD}" presName="vertOne" presStyleCnt="0"/>
      <dgm:spPr/>
    </dgm:pt>
    <dgm:pt modelId="{22D1A6E5-FF7F-42B6-9B61-526F46EEDD11}" type="pres">
      <dgm:prSet presAssocID="{D9EE46ED-BFD3-4F67-AB4F-107DA6A46FAD}" presName="txOne" presStyleLbl="node0" presStyleIdx="0" presStyleCnt="4" custScaleY="209158">
        <dgm:presLayoutVars>
          <dgm:chPref val="3"/>
        </dgm:presLayoutVars>
      </dgm:prSet>
      <dgm:spPr/>
    </dgm:pt>
    <dgm:pt modelId="{7D83ED6B-C889-4710-834D-8DEC921454B4}" type="pres">
      <dgm:prSet presAssocID="{D9EE46ED-BFD3-4F67-AB4F-107DA6A46FAD}" presName="horzOne" presStyleCnt="0"/>
      <dgm:spPr/>
    </dgm:pt>
    <dgm:pt modelId="{7BC07BB9-7567-4A00-A7C9-AD5F6E098041}" type="pres">
      <dgm:prSet presAssocID="{216D02B3-01EE-4D3E-A859-EE53E789DD69}" presName="sibSpaceOne" presStyleCnt="0"/>
      <dgm:spPr/>
    </dgm:pt>
    <dgm:pt modelId="{F659BD70-19C4-471A-91A8-978309525A27}" type="pres">
      <dgm:prSet presAssocID="{75CED551-A870-4B4C-9FBA-8D051DD98C56}" presName="vertOne" presStyleCnt="0"/>
      <dgm:spPr/>
    </dgm:pt>
    <dgm:pt modelId="{15D9B6EA-27FA-4448-99E7-EA5DB6F7A7CB}" type="pres">
      <dgm:prSet presAssocID="{75CED551-A870-4B4C-9FBA-8D051DD98C56}" presName="txOne" presStyleLbl="node0" presStyleIdx="1" presStyleCnt="4" custScaleX="99329" custScaleY="209193" custLinFactNeighborX="-10340" custLinFactNeighborY="0">
        <dgm:presLayoutVars>
          <dgm:chPref val="3"/>
        </dgm:presLayoutVars>
      </dgm:prSet>
      <dgm:spPr/>
    </dgm:pt>
    <dgm:pt modelId="{4B29CF57-A850-4537-83C0-3C3056F4FEC4}" type="pres">
      <dgm:prSet presAssocID="{75CED551-A870-4B4C-9FBA-8D051DD98C56}" presName="horzOne" presStyleCnt="0"/>
      <dgm:spPr/>
    </dgm:pt>
    <dgm:pt modelId="{535C5B46-974B-4179-A4BB-98724A64FA7D}" type="pres">
      <dgm:prSet presAssocID="{71DA0436-DC22-4D1B-A539-F607899040C0}" presName="sibSpaceOne" presStyleCnt="0"/>
      <dgm:spPr/>
    </dgm:pt>
    <dgm:pt modelId="{67A9E69E-A7ED-4C25-A2AF-C7573E5AE1B1}" type="pres">
      <dgm:prSet presAssocID="{5841564D-170D-4069-9DB9-449E141AC2A1}" presName="vertOne" presStyleCnt="0"/>
      <dgm:spPr/>
    </dgm:pt>
    <dgm:pt modelId="{9421FDDB-D942-4326-9049-C7EA01BB2D75}" type="pres">
      <dgm:prSet presAssocID="{5841564D-170D-4069-9DB9-449E141AC2A1}" presName="txOne" presStyleLbl="node0" presStyleIdx="2" presStyleCnt="4" custScaleY="204328" custLinFactNeighborX="-18276" custLinFactNeighborY="2432">
        <dgm:presLayoutVars>
          <dgm:chPref val="3"/>
        </dgm:presLayoutVars>
      </dgm:prSet>
      <dgm:spPr/>
    </dgm:pt>
    <dgm:pt modelId="{8833128C-9878-466D-B569-4D512E063BC3}" type="pres">
      <dgm:prSet presAssocID="{5841564D-170D-4069-9DB9-449E141AC2A1}" presName="horzOne" presStyleCnt="0"/>
      <dgm:spPr/>
    </dgm:pt>
    <dgm:pt modelId="{B061531D-7E2E-49E4-A5D2-632020906DD8}" type="pres">
      <dgm:prSet presAssocID="{456C3783-EC41-4309-8CB7-C143651DD173}" presName="sibSpaceOne" presStyleCnt="0"/>
      <dgm:spPr/>
    </dgm:pt>
    <dgm:pt modelId="{C5CEFC59-2D6F-4D4D-8E8D-DEE94C645BC6}" type="pres">
      <dgm:prSet presAssocID="{37CE07D7-7139-4FCF-B7CD-D78D2B354640}" presName="vertOne" presStyleCnt="0"/>
      <dgm:spPr/>
    </dgm:pt>
    <dgm:pt modelId="{9D726D19-BEB5-41B4-B0DD-81B03D128004}" type="pres">
      <dgm:prSet presAssocID="{37CE07D7-7139-4FCF-B7CD-D78D2B354640}" presName="txOne" presStyleLbl="node0" presStyleIdx="3" presStyleCnt="4" custScaleY="209193" custLinFactNeighborX="-29002">
        <dgm:presLayoutVars>
          <dgm:chPref val="3"/>
        </dgm:presLayoutVars>
      </dgm:prSet>
      <dgm:spPr/>
    </dgm:pt>
    <dgm:pt modelId="{1D35F6D4-4900-4AEB-9015-DE206DBCBD5A}" type="pres">
      <dgm:prSet presAssocID="{37CE07D7-7139-4FCF-B7CD-D78D2B354640}" presName="horzOne" presStyleCnt="0"/>
      <dgm:spPr/>
    </dgm:pt>
  </dgm:ptLst>
  <dgm:cxnLst>
    <dgm:cxn modelId="{BA9B6C10-2DB9-42DF-A358-D772168EA382}" type="presOf" srcId="{D9EE46ED-BFD3-4F67-AB4F-107DA6A46FAD}" destId="{22D1A6E5-FF7F-42B6-9B61-526F46EEDD11}" srcOrd="0" destOrd="0" presId="urn:microsoft.com/office/officeart/2005/8/layout/hierarchy4"/>
    <dgm:cxn modelId="{BFA75D3C-84E6-466B-86D3-6A21CEDB4480}" srcId="{37AAFD4D-DAEA-4089-B286-13C2A9F0FABB}" destId="{5841564D-170D-4069-9DB9-449E141AC2A1}" srcOrd="2" destOrd="0" parTransId="{DCA7F3B9-E1E2-49D4-B147-D451A8113D69}" sibTransId="{456C3783-EC41-4309-8CB7-C143651DD173}"/>
    <dgm:cxn modelId="{70EA9B5F-078A-4CCB-9843-DEDC459A11FA}" srcId="{37AAFD4D-DAEA-4089-B286-13C2A9F0FABB}" destId="{75CED551-A870-4B4C-9FBA-8D051DD98C56}" srcOrd="1" destOrd="0" parTransId="{6444F7F5-DB1B-447A-9886-F4817D63148C}" sibTransId="{71DA0436-DC22-4D1B-A539-F607899040C0}"/>
    <dgm:cxn modelId="{7A53DDC9-0EBA-43F3-92E5-F150C7C43725}" type="presOf" srcId="{75CED551-A870-4B4C-9FBA-8D051DD98C56}" destId="{15D9B6EA-27FA-4448-99E7-EA5DB6F7A7CB}" srcOrd="0" destOrd="0" presId="urn:microsoft.com/office/officeart/2005/8/layout/hierarchy4"/>
    <dgm:cxn modelId="{96BF7ADA-4F5C-4A18-A09B-9D677AF799A6}" type="presOf" srcId="{5841564D-170D-4069-9DB9-449E141AC2A1}" destId="{9421FDDB-D942-4326-9049-C7EA01BB2D75}" srcOrd="0" destOrd="0" presId="urn:microsoft.com/office/officeart/2005/8/layout/hierarchy4"/>
    <dgm:cxn modelId="{72E31EE2-510B-43A6-9E3E-3E886C544538}" srcId="{37AAFD4D-DAEA-4089-B286-13C2A9F0FABB}" destId="{37CE07D7-7139-4FCF-B7CD-D78D2B354640}" srcOrd="3" destOrd="0" parTransId="{8014DDB1-D8E9-4FD4-9501-4367A52E981D}" sibTransId="{CD67D8B6-6586-426D-8406-3B68AC188186}"/>
    <dgm:cxn modelId="{221A7FE4-4A4A-4BCF-AC74-C0AC4784B646}" type="presOf" srcId="{37AAFD4D-DAEA-4089-B286-13C2A9F0FABB}" destId="{A7191288-4E24-4B1F-91F8-88B18F2E3231}" srcOrd="0" destOrd="0" presId="urn:microsoft.com/office/officeart/2005/8/layout/hierarchy4"/>
    <dgm:cxn modelId="{032C06F0-35D3-4A64-BB57-E6E419449D63}" srcId="{37AAFD4D-DAEA-4089-B286-13C2A9F0FABB}" destId="{D9EE46ED-BFD3-4F67-AB4F-107DA6A46FAD}" srcOrd="0" destOrd="0" parTransId="{C61EB7DC-D852-4972-97F7-DD77942E02F7}" sibTransId="{216D02B3-01EE-4D3E-A859-EE53E789DD69}"/>
    <dgm:cxn modelId="{777C95F9-A75F-43CA-9614-BE7B356B3C9C}" type="presOf" srcId="{37CE07D7-7139-4FCF-B7CD-D78D2B354640}" destId="{9D726D19-BEB5-41B4-B0DD-81B03D128004}" srcOrd="0" destOrd="0" presId="urn:microsoft.com/office/officeart/2005/8/layout/hierarchy4"/>
    <dgm:cxn modelId="{EF2CE873-EE8F-4920-9AB7-F1163ED00249}" type="presParOf" srcId="{A7191288-4E24-4B1F-91F8-88B18F2E3231}" destId="{69ABD4CC-2B6D-4AFC-91AB-E8E59F4C2801}" srcOrd="0" destOrd="0" presId="urn:microsoft.com/office/officeart/2005/8/layout/hierarchy4"/>
    <dgm:cxn modelId="{EE042CD7-BEB6-44AA-86C1-F78068D6DEA4}" type="presParOf" srcId="{69ABD4CC-2B6D-4AFC-91AB-E8E59F4C2801}" destId="{22D1A6E5-FF7F-42B6-9B61-526F46EEDD11}" srcOrd="0" destOrd="0" presId="urn:microsoft.com/office/officeart/2005/8/layout/hierarchy4"/>
    <dgm:cxn modelId="{8BA2B430-D6B6-45F5-8A81-19CF6CB83075}" type="presParOf" srcId="{69ABD4CC-2B6D-4AFC-91AB-E8E59F4C2801}" destId="{7D83ED6B-C889-4710-834D-8DEC921454B4}" srcOrd="1" destOrd="0" presId="urn:microsoft.com/office/officeart/2005/8/layout/hierarchy4"/>
    <dgm:cxn modelId="{36604295-C04C-4C3E-86E5-9B7B1094A672}" type="presParOf" srcId="{A7191288-4E24-4B1F-91F8-88B18F2E3231}" destId="{7BC07BB9-7567-4A00-A7C9-AD5F6E098041}" srcOrd="1" destOrd="0" presId="urn:microsoft.com/office/officeart/2005/8/layout/hierarchy4"/>
    <dgm:cxn modelId="{B0F6AF23-5C4F-449E-AA63-C743BF0F26DA}" type="presParOf" srcId="{A7191288-4E24-4B1F-91F8-88B18F2E3231}" destId="{F659BD70-19C4-471A-91A8-978309525A27}" srcOrd="2" destOrd="0" presId="urn:microsoft.com/office/officeart/2005/8/layout/hierarchy4"/>
    <dgm:cxn modelId="{7A70220F-A58B-4F19-983E-3D37AEAEBFE8}" type="presParOf" srcId="{F659BD70-19C4-471A-91A8-978309525A27}" destId="{15D9B6EA-27FA-4448-99E7-EA5DB6F7A7CB}" srcOrd="0" destOrd="0" presId="urn:microsoft.com/office/officeart/2005/8/layout/hierarchy4"/>
    <dgm:cxn modelId="{C9336FF7-905E-4890-BAB4-5792515636C2}" type="presParOf" srcId="{F659BD70-19C4-471A-91A8-978309525A27}" destId="{4B29CF57-A850-4537-83C0-3C3056F4FEC4}" srcOrd="1" destOrd="0" presId="urn:microsoft.com/office/officeart/2005/8/layout/hierarchy4"/>
    <dgm:cxn modelId="{3715A805-A0AC-4EDD-A25B-82B4A841CAD7}" type="presParOf" srcId="{A7191288-4E24-4B1F-91F8-88B18F2E3231}" destId="{535C5B46-974B-4179-A4BB-98724A64FA7D}" srcOrd="3" destOrd="0" presId="urn:microsoft.com/office/officeart/2005/8/layout/hierarchy4"/>
    <dgm:cxn modelId="{87C529F3-7DFF-4A34-B9D6-026762D98304}" type="presParOf" srcId="{A7191288-4E24-4B1F-91F8-88B18F2E3231}" destId="{67A9E69E-A7ED-4C25-A2AF-C7573E5AE1B1}" srcOrd="4" destOrd="0" presId="urn:microsoft.com/office/officeart/2005/8/layout/hierarchy4"/>
    <dgm:cxn modelId="{61352DB7-3B72-433D-8AE4-69D501E235B7}" type="presParOf" srcId="{67A9E69E-A7ED-4C25-A2AF-C7573E5AE1B1}" destId="{9421FDDB-D942-4326-9049-C7EA01BB2D75}" srcOrd="0" destOrd="0" presId="urn:microsoft.com/office/officeart/2005/8/layout/hierarchy4"/>
    <dgm:cxn modelId="{4796B2B9-ED0D-4D1B-A2A2-4D81B8FE1299}" type="presParOf" srcId="{67A9E69E-A7ED-4C25-A2AF-C7573E5AE1B1}" destId="{8833128C-9878-466D-B569-4D512E063BC3}" srcOrd="1" destOrd="0" presId="urn:microsoft.com/office/officeart/2005/8/layout/hierarchy4"/>
    <dgm:cxn modelId="{DC72D0F8-2E81-44E5-A2A6-58757E76FADE}" type="presParOf" srcId="{A7191288-4E24-4B1F-91F8-88B18F2E3231}" destId="{B061531D-7E2E-49E4-A5D2-632020906DD8}" srcOrd="5" destOrd="0" presId="urn:microsoft.com/office/officeart/2005/8/layout/hierarchy4"/>
    <dgm:cxn modelId="{A790D444-B7BC-48EA-B6B0-BB8EF1D2AA32}" type="presParOf" srcId="{A7191288-4E24-4B1F-91F8-88B18F2E3231}" destId="{C5CEFC59-2D6F-4D4D-8E8D-DEE94C645BC6}" srcOrd="6" destOrd="0" presId="urn:microsoft.com/office/officeart/2005/8/layout/hierarchy4"/>
    <dgm:cxn modelId="{FF70683B-74EB-4DEB-9D3E-4EBC7DC15C9F}" type="presParOf" srcId="{C5CEFC59-2D6F-4D4D-8E8D-DEE94C645BC6}" destId="{9D726D19-BEB5-41B4-B0DD-81B03D128004}" srcOrd="0" destOrd="0" presId="urn:microsoft.com/office/officeart/2005/8/layout/hierarchy4"/>
    <dgm:cxn modelId="{16DAD77C-BE81-47C8-9303-89C27F4E5ECA}" type="presParOf" srcId="{C5CEFC59-2D6F-4D4D-8E8D-DEE94C645BC6}" destId="{1D35F6D4-4900-4AEB-9015-DE206DBCBD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987088-DDB4-4C8A-8715-5BD3302384C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957A0E-692F-46FA-9DC9-3D4E459EBB6E}">
      <dgm:prSet phldrT="[Text]"/>
      <dgm:spPr/>
      <dgm:t>
        <a:bodyPr/>
        <a:lstStyle/>
        <a:p>
          <a:r>
            <a:rPr lang="en-CA" dirty="0"/>
            <a:t>The categories are incoherent because they straddle race, ethnicity, nationality, and geographical descent.</a:t>
          </a:r>
          <a:endParaRPr lang="en-US" dirty="0"/>
        </a:p>
      </dgm:t>
    </dgm:pt>
    <dgm:pt modelId="{DC7BF33E-5463-45F7-9FA0-AF10CFEB80F7}" type="parTrans" cxnId="{BC74CD6A-7F66-43B0-8E4D-0708F175CBBB}">
      <dgm:prSet/>
      <dgm:spPr/>
      <dgm:t>
        <a:bodyPr/>
        <a:lstStyle/>
        <a:p>
          <a:endParaRPr lang="en-US"/>
        </a:p>
      </dgm:t>
    </dgm:pt>
    <dgm:pt modelId="{B37F2B1C-53EF-4C5A-8459-A1AEED0C8043}" type="sibTrans" cxnId="{BC74CD6A-7F66-43B0-8E4D-0708F175CBBB}">
      <dgm:prSet/>
      <dgm:spPr/>
      <dgm:t>
        <a:bodyPr/>
        <a:lstStyle/>
        <a:p>
          <a:endParaRPr lang="en-US"/>
        </a:p>
      </dgm:t>
    </dgm:pt>
    <dgm:pt modelId="{7618C920-DDBB-4240-AC8F-A0EB2D2D3799}">
      <dgm:prSet phldrT="[Text]"/>
      <dgm:spPr/>
      <dgm:t>
        <a:bodyPr/>
        <a:lstStyle/>
        <a:p>
          <a:r>
            <a:rPr lang="en-CA" dirty="0"/>
            <a:t>Some categories (in particular, the “Black” category) are too broad and should be more granular. </a:t>
          </a:r>
          <a:endParaRPr lang="en-US" dirty="0"/>
        </a:p>
      </dgm:t>
    </dgm:pt>
    <dgm:pt modelId="{622829A5-981E-4FFD-BFC0-D94D7F25589F}" type="parTrans" cxnId="{C105C137-633A-46F0-94D0-4110C1F35E81}">
      <dgm:prSet/>
      <dgm:spPr/>
      <dgm:t>
        <a:bodyPr/>
        <a:lstStyle/>
        <a:p>
          <a:endParaRPr lang="en-US"/>
        </a:p>
      </dgm:t>
    </dgm:pt>
    <dgm:pt modelId="{EA1D6239-B252-418A-8F99-51F5B28C9920}" type="sibTrans" cxnId="{C105C137-633A-46F0-94D0-4110C1F35E81}">
      <dgm:prSet/>
      <dgm:spPr/>
      <dgm:t>
        <a:bodyPr/>
        <a:lstStyle/>
        <a:p>
          <a:endParaRPr lang="en-US"/>
        </a:p>
      </dgm:t>
    </dgm:pt>
    <dgm:pt modelId="{92B95D51-BBD4-44CB-B565-D9A3FDE2EC7F}">
      <dgm:prSet phldrT="[Text]"/>
      <dgm:spPr/>
      <dgm:t>
        <a:bodyPr/>
        <a:lstStyle/>
        <a:p>
          <a:r>
            <a:rPr lang="en-CA" dirty="0"/>
            <a:t>Comparability between census cycles is important.</a:t>
          </a:r>
          <a:endParaRPr lang="en-US" dirty="0"/>
        </a:p>
      </dgm:t>
    </dgm:pt>
    <dgm:pt modelId="{CA523A5A-ECA5-4E98-B3DF-864A0AA96F0C}" type="parTrans" cxnId="{28C9F47D-EBE0-418B-9C90-45745DB284B1}">
      <dgm:prSet/>
      <dgm:spPr/>
      <dgm:t>
        <a:bodyPr/>
        <a:lstStyle/>
        <a:p>
          <a:endParaRPr lang="en-US"/>
        </a:p>
      </dgm:t>
    </dgm:pt>
    <dgm:pt modelId="{9FB35518-E5F1-4C6E-A103-4364ED78F1E6}" type="sibTrans" cxnId="{28C9F47D-EBE0-418B-9C90-45745DB284B1}">
      <dgm:prSet/>
      <dgm:spPr/>
      <dgm:t>
        <a:bodyPr/>
        <a:lstStyle/>
        <a:p>
          <a:endParaRPr lang="en-US"/>
        </a:p>
      </dgm:t>
    </dgm:pt>
    <dgm:pt modelId="{F30A22D6-82B5-401F-9E5C-121D5AC52257}">
      <dgm:prSet phldrT="[Text]"/>
      <dgm:spPr/>
      <dgm:t>
        <a:bodyPr/>
        <a:lstStyle/>
        <a:p>
          <a:r>
            <a:rPr lang="en-CA" dirty="0"/>
            <a:t>Various participants believed that Indigenous peoples should be able to answer this question.</a:t>
          </a:r>
          <a:endParaRPr lang="en-US" dirty="0"/>
        </a:p>
      </dgm:t>
    </dgm:pt>
    <dgm:pt modelId="{2D06236E-E0A4-4F5E-BF15-A6E2E2ED514A}" type="parTrans" cxnId="{D8DD8A83-DD7A-4193-AE93-B4C390CE405B}">
      <dgm:prSet/>
      <dgm:spPr/>
      <dgm:t>
        <a:bodyPr/>
        <a:lstStyle/>
        <a:p>
          <a:endParaRPr lang="en-US"/>
        </a:p>
      </dgm:t>
    </dgm:pt>
    <dgm:pt modelId="{ACDCC50E-DEBA-4308-8B56-2A3E693F9C9D}" type="sibTrans" cxnId="{D8DD8A83-DD7A-4193-AE93-B4C390CE405B}">
      <dgm:prSet/>
      <dgm:spPr/>
      <dgm:t>
        <a:bodyPr/>
        <a:lstStyle/>
        <a:p>
          <a:endParaRPr lang="en-US"/>
        </a:p>
      </dgm:t>
    </dgm:pt>
    <dgm:pt modelId="{91921D07-6457-4FE4-829B-AB188EE6AB15}" type="pres">
      <dgm:prSet presAssocID="{68987088-DDB4-4C8A-8715-5BD3302384C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D4B936-2187-42CA-8254-74EB20DFB594}" type="pres">
      <dgm:prSet presAssocID="{95957A0E-692F-46FA-9DC9-3D4E459EBB6E}" presName="vertOne" presStyleCnt="0"/>
      <dgm:spPr/>
    </dgm:pt>
    <dgm:pt modelId="{549D5F5E-3939-4FD4-8CAC-65DF4CB211ED}" type="pres">
      <dgm:prSet presAssocID="{95957A0E-692F-46FA-9DC9-3D4E459EBB6E}" presName="txOne" presStyleLbl="node0" presStyleIdx="0" presStyleCnt="4" custScaleX="120663">
        <dgm:presLayoutVars>
          <dgm:chPref val="3"/>
        </dgm:presLayoutVars>
      </dgm:prSet>
      <dgm:spPr/>
    </dgm:pt>
    <dgm:pt modelId="{4C4C7D28-F310-4C4A-98F7-7EFE8653DC62}" type="pres">
      <dgm:prSet presAssocID="{95957A0E-692F-46FA-9DC9-3D4E459EBB6E}" presName="horzOne" presStyleCnt="0"/>
      <dgm:spPr/>
    </dgm:pt>
    <dgm:pt modelId="{1BA953D0-07BE-4E02-9DAB-36BF74DA57EA}" type="pres">
      <dgm:prSet presAssocID="{B37F2B1C-53EF-4C5A-8459-A1AEED0C8043}" presName="sibSpaceOne" presStyleCnt="0"/>
      <dgm:spPr/>
    </dgm:pt>
    <dgm:pt modelId="{5ACF18AF-7C00-4259-97A7-B29FAB9B3C27}" type="pres">
      <dgm:prSet presAssocID="{7618C920-DDBB-4240-AC8F-A0EB2D2D3799}" presName="vertOne" presStyleCnt="0"/>
      <dgm:spPr/>
    </dgm:pt>
    <dgm:pt modelId="{06B9821A-209F-4FE9-8957-D74BFABF3A24}" type="pres">
      <dgm:prSet presAssocID="{7618C920-DDBB-4240-AC8F-A0EB2D2D3799}" presName="txOne" presStyleLbl="node0" presStyleIdx="1" presStyleCnt="4" custScaleX="131001">
        <dgm:presLayoutVars>
          <dgm:chPref val="3"/>
        </dgm:presLayoutVars>
      </dgm:prSet>
      <dgm:spPr/>
    </dgm:pt>
    <dgm:pt modelId="{2F2A8FE0-FC3B-4DD1-A685-35758D6C401C}" type="pres">
      <dgm:prSet presAssocID="{7618C920-DDBB-4240-AC8F-A0EB2D2D3799}" presName="horzOne" presStyleCnt="0"/>
      <dgm:spPr/>
    </dgm:pt>
    <dgm:pt modelId="{EDF42D91-E14F-473B-B8D4-1C6C0A7B2A98}" type="pres">
      <dgm:prSet presAssocID="{EA1D6239-B252-418A-8F99-51F5B28C9920}" presName="sibSpaceOne" presStyleCnt="0"/>
      <dgm:spPr/>
    </dgm:pt>
    <dgm:pt modelId="{28F0964A-CB4D-4919-9D90-76D38F04935F}" type="pres">
      <dgm:prSet presAssocID="{F30A22D6-82B5-401F-9E5C-121D5AC52257}" presName="vertOne" presStyleCnt="0"/>
      <dgm:spPr/>
    </dgm:pt>
    <dgm:pt modelId="{12726491-1A83-4D03-8786-CC390615A1A8}" type="pres">
      <dgm:prSet presAssocID="{F30A22D6-82B5-401F-9E5C-121D5AC52257}" presName="txOne" presStyleLbl="node0" presStyleIdx="2" presStyleCnt="4" custScaleX="122752" custLinFactNeighborX="3237">
        <dgm:presLayoutVars>
          <dgm:chPref val="3"/>
        </dgm:presLayoutVars>
      </dgm:prSet>
      <dgm:spPr/>
    </dgm:pt>
    <dgm:pt modelId="{AE37D6FA-9039-481D-9EF0-D4D39D1BD4A3}" type="pres">
      <dgm:prSet presAssocID="{F30A22D6-82B5-401F-9E5C-121D5AC52257}" presName="horzOne" presStyleCnt="0"/>
      <dgm:spPr/>
    </dgm:pt>
    <dgm:pt modelId="{CBB81B45-3437-4524-9E48-1432D0D9F573}" type="pres">
      <dgm:prSet presAssocID="{ACDCC50E-DEBA-4308-8B56-2A3E693F9C9D}" presName="sibSpaceOne" presStyleCnt="0"/>
      <dgm:spPr/>
    </dgm:pt>
    <dgm:pt modelId="{31457351-A6A4-4154-85F3-22112B4C5E41}" type="pres">
      <dgm:prSet presAssocID="{92B95D51-BBD4-44CB-B565-D9A3FDE2EC7F}" presName="vertOne" presStyleCnt="0"/>
      <dgm:spPr/>
    </dgm:pt>
    <dgm:pt modelId="{D387C445-5EC2-487E-9F3C-039DF97E6B0F}" type="pres">
      <dgm:prSet presAssocID="{92B95D51-BBD4-44CB-B565-D9A3FDE2EC7F}" presName="txOne" presStyleLbl="node0" presStyleIdx="3" presStyleCnt="4" custScaleX="115668">
        <dgm:presLayoutVars>
          <dgm:chPref val="3"/>
        </dgm:presLayoutVars>
      </dgm:prSet>
      <dgm:spPr/>
    </dgm:pt>
    <dgm:pt modelId="{797CF5ED-4CFC-4D16-95D8-4E80CEB5ED0A}" type="pres">
      <dgm:prSet presAssocID="{92B95D51-BBD4-44CB-B565-D9A3FDE2EC7F}" presName="horzOne" presStyleCnt="0"/>
      <dgm:spPr/>
    </dgm:pt>
  </dgm:ptLst>
  <dgm:cxnLst>
    <dgm:cxn modelId="{C105C137-633A-46F0-94D0-4110C1F35E81}" srcId="{68987088-DDB4-4C8A-8715-5BD3302384C8}" destId="{7618C920-DDBB-4240-AC8F-A0EB2D2D3799}" srcOrd="1" destOrd="0" parTransId="{622829A5-981E-4FFD-BFC0-D94D7F25589F}" sibTransId="{EA1D6239-B252-418A-8F99-51F5B28C9920}"/>
    <dgm:cxn modelId="{69858768-642D-4D5E-B4CA-201B0ABA5FC4}" type="presOf" srcId="{95957A0E-692F-46FA-9DC9-3D4E459EBB6E}" destId="{549D5F5E-3939-4FD4-8CAC-65DF4CB211ED}" srcOrd="0" destOrd="0" presId="urn:microsoft.com/office/officeart/2005/8/layout/hierarchy4"/>
    <dgm:cxn modelId="{BC74CD6A-7F66-43B0-8E4D-0708F175CBBB}" srcId="{68987088-DDB4-4C8A-8715-5BD3302384C8}" destId="{95957A0E-692F-46FA-9DC9-3D4E459EBB6E}" srcOrd="0" destOrd="0" parTransId="{DC7BF33E-5463-45F7-9FA0-AF10CFEB80F7}" sibTransId="{B37F2B1C-53EF-4C5A-8459-A1AEED0C8043}"/>
    <dgm:cxn modelId="{D0281C6D-C922-4427-90E2-1BD6A22D71EF}" type="presOf" srcId="{7618C920-DDBB-4240-AC8F-A0EB2D2D3799}" destId="{06B9821A-209F-4FE9-8957-D74BFABF3A24}" srcOrd="0" destOrd="0" presId="urn:microsoft.com/office/officeart/2005/8/layout/hierarchy4"/>
    <dgm:cxn modelId="{2BB45078-EA31-4299-AC70-C3F62A1CBA59}" type="presOf" srcId="{F30A22D6-82B5-401F-9E5C-121D5AC52257}" destId="{12726491-1A83-4D03-8786-CC390615A1A8}" srcOrd="0" destOrd="0" presId="urn:microsoft.com/office/officeart/2005/8/layout/hierarchy4"/>
    <dgm:cxn modelId="{28C9F47D-EBE0-418B-9C90-45745DB284B1}" srcId="{68987088-DDB4-4C8A-8715-5BD3302384C8}" destId="{92B95D51-BBD4-44CB-B565-D9A3FDE2EC7F}" srcOrd="3" destOrd="0" parTransId="{CA523A5A-ECA5-4E98-B3DF-864A0AA96F0C}" sibTransId="{9FB35518-E5F1-4C6E-A103-4364ED78F1E6}"/>
    <dgm:cxn modelId="{D8DD8A83-DD7A-4193-AE93-B4C390CE405B}" srcId="{68987088-DDB4-4C8A-8715-5BD3302384C8}" destId="{F30A22D6-82B5-401F-9E5C-121D5AC52257}" srcOrd="2" destOrd="0" parTransId="{2D06236E-E0A4-4F5E-BF15-A6E2E2ED514A}" sibTransId="{ACDCC50E-DEBA-4308-8B56-2A3E693F9C9D}"/>
    <dgm:cxn modelId="{E95FC49F-4879-4F41-A1CB-3CA75B7D96ED}" type="presOf" srcId="{92B95D51-BBD4-44CB-B565-D9A3FDE2EC7F}" destId="{D387C445-5EC2-487E-9F3C-039DF97E6B0F}" srcOrd="0" destOrd="0" presId="urn:microsoft.com/office/officeart/2005/8/layout/hierarchy4"/>
    <dgm:cxn modelId="{68B826A9-F197-4CC5-839B-D9029F25ADCF}" type="presOf" srcId="{68987088-DDB4-4C8A-8715-5BD3302384C8}" destId="{91921D07-6457-4FE4-829B-AB188EE6AB15}" srcOrd="0" destOrd="0" presId="urn:microsoft.com/office/officeart/2005/8/layout/hierarchy4"/>
    <dgm:cxn modelId="{5E5A8140-746C-4DB0-A0E4-A32B759ECB17}" type="presParOf" srcId="{91921D07-6457-4FE4-829B-AB188EE6AB15}" destId="{1FD4B936-2187-42CA-8254-74EB20DFB594}" srcOrd="0" destOrd="0" presId="urn:microsoft.com/office/officeart/2005/8/layout/hierarchy4"/>
    <dgm:cxn modelId="{137D197D-A600-4FCB-ADFB-BCDE544430F1}" type="presParOf" srcId="{1FD4B936-2187-42CA-8254-74EB20DFB594}" destId="{549D5F5E-3939-4FD4-8CAC-65DF4CB211ED}" srcOrd="0" destOrd="0" presId="urn:microsoft.com/office/officeart/2005/8/layout/hierarchy4"/>
    <dgm:cxn modelId="{FBDD135E-E10F-4C69-867D-A3DFF6C98338}" type="presParOf" srcId="{1FD4B936-2187-42CA-8254-74EB20DFB594}" destId="{4C4C7D28-F310-4C4A-98F7-7EFE8653DC62}" srcOrd="1" destOrd="0" presId="urn:microsoft.com/office/officeart/2005/8/layout/hierarchy4"/>
    <dgm:cxn modelId="{8FC47CF1-6CCF-4CBF-8D0E-96B9268CFE90}" type="presParOf" srcId="{91921D07-6457-4FE4-829B-AB188EE6AB15}" destId="{1BA953D0-07BE-4E02-9DAB-36BF74DA57EA}" srcOrd="1" destOrd="0" presId="urn:microsoft.com/office/officeart/2005/8/layout/hierarchy4"/>
    <dgm:cxn modelId="{36FFF46F-A230-4A68-AD0B-5A489EFE2D7F}" type="presParOf" srcId="{91921D07-6457-4FE4-829B-AB188EE6AB15}" destId="{5ACF18AF-7C00-4259-97A7-B29FAB9B3C27}" srcOrd="2" destOrd="0" presId="urn:microsoft.com/office/officeart/2005/8/layout/hierarchy4"/>
    <dgm:cxn modelId="{0086D617-1101-4B0E-AAEE-ADAA6D5E3CF8}" type="presParOf" srcId="{5ACF18AF-7C00-4259-97A7-B29FAB9B3C27}" destId="{06B9821A-209F-4FE9-8957-D74BFABF3A24}" srcOrd="0" destOrd="0" presId="urn:microsoft.com/office/officeart/2005/8/layout/hierarchy4"/>
    <dgm:cxn modelId="{A95E31BB-17C8-4E78-8766-A69483E573EB}" type="presParOf" srcId="{5ACF18AF-7C00-4259-97A7-B29FAB9B3C27}" destId="{2F2A8FE0-FC3B-4DD1-A685-35758D6C401C}" srcOrd="1" destOrd="0" presId="urn:microsoft.com/office/officeart/2005/8/layout/hierarchy4"/>
    <dgm:cxn modelId="{A1C655AB-45C6-4792-95E6-7E52BC79F23E}" type="presParOf" srcId="{91921D07-6457-4FE4-829B-AB188EE6AB15}" destId="{EDF42D91-E14F-473B-B8D4-1C6C0A7B2A98}" srcOrd="3" destOrd="0" presId="urn:microsoft.com/office/officeart/2005/8/layout/hierarchy4"/>
    <dgm:cxn modelId="{1CE0E813-0B87-4178-BC53-0FF95E3C7A95}" type="presParOf" srcId="{91921D07-6457-4FE4-829B-AB188EE6AB15}" destId="{28F0964A-CB4D-4919-9D90-76D38F04935F}" srcOrd="4" destOrd="0" presId="urn:microsoft.com/office/officeart/2005/8/layout/hierarchy4"/>
    <dgm:cxn modelId="{F4F284A7-6342-4BA5-B785-2B37DD0292A3}" type="presParOf" srcId="{28F0964A-CB4D-4919-9D90-76D38F04935F}" destId="{12726491-1A83-4D03-8786-CC390615A1A8}" srcOrd="0" destOrd="0" presId="urn:microsoft.com/office/officeart/2005/8/layout/hierarchy4"/>
    <dgm:cxn modelId="{D741137A-0015-4EBD-90D2-3E4601FD3D5C}" type="presParOf" srcId="{28F0964A-CB4D-4919-9D90-76D38F04935F}" destId="{AE37D6FA-9039-481D-9EF0-D4D39D1BD4A3}" srcOrd="1" destOrd="0" presId="urn:microsoft.com/office/officeart/2005/8/layout/hierarchy4"/>
    <dgm:cxn modelId="{F287691F-7C30-4CBB-BB0B-0177B7A360B9}" type="presParOf" srcId="{91921D07-6457-4FE4-829B-AB188EE6AB15}" destId="{CBB81B45-3437-4524-9E48-1432D0D9F573}" srcOrd="5" destOrd="0" presId="urn:microsoft.com/office/officeart/2005/8/layout/hierarchy4"/>
    <dgm:cxn modelId="{71E34364-416B-4E2E-9BE4-96F2EF9EEFC4}" type="presParOf" srcId="{91921D07-6457-4FE4-829B-AB188EE6AB15}" destId="{31457351-A6A4-4154-85F3-22112B4C5E41}" srcOrd="6" destOrd="0" presId="urn:microsoft.com/office/officeart/2005/8/layout/hierarchy4"/>
    <dgm:cxn modelId="{E5549EB8-7F9F-4248-B937-42A02C8C60CA}" type="presParOf" srcId="{31457351-A6A4-4154-85F3-22112B4C5E41}" destId="{D387C445-5EC2-487E-9F3C-039DF97E6B0F}" srcOrd="0" destOrd="0" presId="urn:microsoft.com/office/officeart/2005/8/layout/hierarchy4"/>
    <dgm:cxn modelId="{22BDFFAE-F90A-4429-8A04-8C26751BDD3A}" type="presParOf" srcId="{31457351-A6A4-4154-85F3-22112B4C5E41}" destId="{797CF5ED-4CFC-4D16-95D8-4E80CEB5ED0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16BCF5-53D7-44CC-8E55-C4D6588570C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548AEF-6207-4BE7-A02D-1C3B5BBD6F2B}">
      <dgm:prSet phldrT="[Text]"/>
      <dgm:spPr/>
      <dgm:t>
        <a:bodyPr/>
        <a:lstStyle/>
        <a:p>
          <a:r>
            <a:rPr lang="en-CA" dirty="0"/>
            <a:t>Participants expressed a </a:t>
          </a:r>
          <a:r>
            <a:rPr lang="en-CA" b="1" dirty="0"/>
            <a:t>wide range of applications</a:t>
          </a:r>
          <a:r>
            <a:rPr lang="en-CA" dirty="0"/>
            <a:t> for the data collected on “visible minorities,” which is not reflected in the current emphasis on the Employment Equity Act.</a:t>
          </a:r>
          <a:endParaRPr lang="en-US" dirty="0"/>
        </a:p>
      </dgm:t>
    </dgm:pt>
    <dgm:pt modelId="{165290C6-1DA2-48EF-BD57-192EDEDDF9BB}" type="parTrans" cxnId="{8D4EECFC-78EC-4699-A058-394B3B8D10AF}">
      <dgm:prSet/>
      <dgm:spPr/>
      <dgm:t>
        <a:bodyPr/>
        <a:lstStyle/>
        <a:p>
          <a:endParaRPr lang="en-US"/>
        </a:p>
      </dgm:t>
    </dgm:pt>
    <dgm:pt modelId="{F09A6DE5-E86C-41FE-9FB3-705A2FA1B90A}" type="sibTrans" cxnId="{8D4EECFC-78EC-4699-A058-394B3B8D10AF}">
      <dgm:prSet/>
      <dgm:spPr/>
      <dgm:t>
        <a:bodyPr/>
        <a:lstStyle/>
        <a:p>
          <a:endParaRPr lang="en-US"/>
        </a:p>
      </dgm:t>
    </dgm:pt>
    <dgm:pt modelId="{46AFA1A1-1AAC-42B6-8EE7-6AF0846714B0}">
      <dgm:prSet phldrT="[Text]"/>
      <dgm:spPr/>
      <dgm:t>
        <a:bodyPr/>
        <a:lstStyle/>
        <a:p>
          <a:r>
            <a:rPr lang="en-CA" dirty="0"/>
            <a:t>Some data users </a:t>
          </a:r>
          <a:r>
            <a:rPr lang="en-CA" b="1" dirty="0"/>
            <a:t>called for Statistics Canada to develop a “race” data standard</a:t>
          </a:r>
          <a:r>
            <a:rPr lang="en-CA" dirty="0"/>
            <a:t> with explicit reference to this concept in the question.</a:t>
          </a:r>
          <a:endParaRPr lang="en-US" dirty="0"/>
        </a:p>
      </dgm:t>
    </dgm:pt>
    <dgm:pt modelId="{C1C95075-C612-4998-B297-BFC5A66CFA5E}" type="parTrans" cxnId="{346BF71E-5286-4A8C-A889-A90762128275}">
      <dgm:prSet/>
      <dgm:spPr/>
      <dgm:t>
        <a:bodyPr/>
        <a:lstStyle/>
        <a:p>
          <a:endParaRPr lang="en-US"/>
        </a:p>
      </dgm:t>
    </dgm:pt>
    <dgm:pt modelId="{4A7A86EA-4504-4D48-8314-E36576676A11}" type="sibTrans" cxnId="{346BF71E-5286-4A8C-A889-A90762128275}">
      <dgm:prSet/>
      <dgm:spPr/>
      <dgm:t>
        <a:bodyPr/>
        <a:lstStyle/>
        <a:p>
          <a:endParaRPr lang="en-US"/>
        </a:p>
      </dgm:t>
    </dgm:pt>
    <dgm:pt modelId="{2862A92C-70E0-4CE5-80FC-2D13EAFA41DA}">
      <dgm:prSet phldrT="[Text]"/>
      <dgm:spPr/>
      <dgm:t>
        <a:bodyPr/>
        <a:lstStyle/>
        <a:p>
          <a:r>
            <a:rPr lang="en-CA" b="1" dirty="0"/>
            <a:t>Data on religious groups are crucial</a:t>
          </a:r>
          <a:r>
            <a:rPr lang="en-CA" dirty="0"/>
            <a:t> to understand the various dimensions of racialization in Canada. </a:t>
          </a:r>
          <a:endParaRPr lang="en-US" dirty="0"/>
        </a:p>
      </dgm:t>
    </dgm:pt>
    <dgm:pt modelId="{BE79949A-7803-4C74-ADDC-7DBEBEF85ABC}" type="parTrans" cxnId="{4D3C58FB-871B-419B-98A5-524858EACABD}">
      <dgm:prSet/>
      <dgm:spPr/>
      <dgm:t>
        <a:bodyPr/>
        <a:lstStyle/>
        <a:p>
          <a:endParaRPr lang="en-US"/>
        </a:p>
      </dgm:t>
    </dgm:pt>
    <dgm:pt modelId="{A4165ACE-41C6-446C-8523-7D7680F3109F}" type="sibTrans" cxnId="{4D3C58FB-871B-419B-98A5-524858EACABD}">
      <dgm:prSet/>
      <dgm:spPr/>
      <dgm:t>
        <a:bodyPr/>
        <a:lstStyle/>
        <a:p>
          <a:endParaRPr lang="en-US"/>
        </a:p>
      </dgm:t>
    </dgm:pt>
    <dgm:pt modelId="{51952A0D-D44F-4830-A4FF-CEDE52D4A577}">
      <dgm:prSet phldrT="[Text]" custT="1"/>
      <dgm:spPr/>
      <dgm:t>
        <a:bodyPr/>
        <a:lstStyle/>
        <a:p>
          <a:r>
            <a:rPr lang="en-CA" sz="2000" b="1" dirty="0"/>
            <a:t>Data on racialization and experience of racism</a:t>
          </a:r>
          <a:r>
            <a:rPr lang="en-CA" sz="2000" dirty="0"/>
            <a:t> is needed but is not fulfilled with the current question available in the Census.</a:t>
          </a:r>
          <a:endParaRPr lang="en-US" sz="2000" dirty="0"/>
        </a:p>
      </dgm:t>
    </dgm:pt>
    <dgm:pt modelId="{D6DF6F79-5B5D-44D4-B62B-B2C96209F87E}" type="parTrans" cxnId="{7791C44E-1BE4-49E2-9803-FF1C3B404662}">
      <dgm:prSet/>
      <dgm:spPr/>
      <dgm:t>
        <a:bodyPr/>
        <a:lstStyle/>
        <a:p>
          <a:endParaRPr lang="en-US"/>
        </a:p>
      </dgm:t>
    </dgm:pt>
    <dgm:pt modelId="{A15671FA-B767-4730-A45E-422958DF08EA}" type="sibTrans" cxnId="{7791C44E-1BE4-49E2-9803-FF1C3B404662}">
      <dgm:prSet/>
      <dgm:spPr/>
      <dgm:t>
        <a:bodyPr/>
        <a:lstStyle/>
        <a:p>
          <a:endParaRPr lang="en-US"/>
        </a:p>
      </dgm:t>
    </dgm:pt>
    <dgm:pt modelId="{AD861EF7-79C6-4E59-B1D6-D6EB5DAB8079}" type="pres">
      <dgm:prSet presAssocID="{9C16BCF5-53D7-44CC-8E55-C4D6588570C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B4EB27-38B3-4FD4-A953-AF06F5BBF8D9}" type="pres">
      <dgm:prSet presAssocID="{C0548AEF-6207-4BE7-A02D-1C3B5BBD6F2B}" presName="vertOne" presStyleCnt="0"/>
      <dgm:spPr/>
    </dgm:pt>
    <dgm:pt modelId="{ADDBC8FE-4C89-444E-9E61-9F78144C474B}" type="pres">
      <dgm:prSet presAssocID="{C0548AEF-6207-4BE7-A02D-1C3B5BBD6F2B}" presName="txOne" presStyleLbl="node0" presStyleIdx="0" presStyleCnt="4" custScaleX="110635" custScaleY="1645795" custLinFactNeighborX="16423" custLinFactNeighborY="6721">
        <dgm:presLayoutVars>
          <dgm:chPref val="3"/>
        </dgm:presLayoutVars>
      </dgm:prSet>
      <dgm:spPr/>
    </dgm:pt>
    <dgm:pt modelId="{B0376177-2567-4944-B52B-90998BDDB467}" type="pres">
      <dgm:prSet presAssocID="{C0548AEF-6207-4BE7-A02D-1C3B5BBD6F2B}" presName="horzOne" presStyleCnt="0"/>
      <dgm:spPr/>
    </dgm:pt>
    <dgm:pt modelId="{D3577410-9690-471C-B9B7-D7F827D3FEA5}" type="pres">
      <dgm:prSet presAssocID="{F09A6DE5-E86C-41FE-9FB3-705A2FA1B90A}" presName="sibSpaceOne" presStyleCnt="0"/>
      <dgm:spPr/>
    </dgm:pt>
    <dgm:pt modelId="{3015BC3E-6A9A-43C7-8B59-20BA7D4E1B20}" type="pres">
      <dgm:prSet presAssocID="{46AFA1A1-1AAC-42B6-8EE7-6AF0846714B0}" presName="vertOne" presStyleCnt="0"/>
      <dgm:spPr/>
    </dgm:pt>
    <dgm:pt modelId="{94FC339F-CD97-4255-99BA-4C94DEC3195A}" type="pres">
      <dgm:prSet presAssocID="{46AFA1A1-1AAC-42B6-8EE7-6AF0846714B0}" presName="txOne" presStyleLbl="node0" presStyleIdx="1" presStyleCnt="4" custScaleX="102915" custScaleY="1646633" custLinFactNeighborX="10501" custLinFactNeighborY="1">
        <dgm:presLayoutVars>
          <dgm:chPref val="3"/>
        </dgm:presLayoutVars>
      </dgm:prSet>
      <dgm:spPr/>
    </dgm:pt>
    <dgm:pt modelId="{C7D0E594-26E1-47BA-ACF3-CACBF869EB1D}" type="pres">
      <dgm:prSet presAssocID="{46AFA1A1-1AAC-42B6-8EE7-6AF0846714B0}" presName="horzOne" presStyleCnt="0"/>
      <dgm:spPr/>
    </dgm:pt>
    <dgm:pt modelId="{6855A02A-CD8E-4A59-A83B-EEF5AA233E5D}" type="pres">
      <dgm:prSet presAssocID="{4A7A86EA-4504-4D48-8314-E36576676A11}" presName="sibSpaceOne" presStyleCnt="0"/>
      <dgm:spPr/>
    </dgm:pt>
    <dgm:pt modelId="{A820E881-CE9C-4E53-86A7-79EB33E8B121}" type="pres">
      <dgm:prSet presAssocID="{2862A92C-70E0-4CE5-80FC-2D13EAFA41DA}" presName="vertOne" presStyleCnt="0"/>
      <dgm:spPr/>
    </dgm:pt>
    <dgm:pt modelId="{C105FE93-44E2-48F9-B14B-96E39872247B}" type="pres">
      <dgm:prSet presAssocID="{2862A92C-70E0-4CE5-80FC-2D13EAFA41DA}" presName="txOne" presStyleLbl="node0" presStyleIdx="2" presStyleCnt="4" custScaleY="1646633" custLinFactNeighborX="4847" custLinFactNeighborY="1">
        <dgm:presLayoutVars>
          <dgm:chPref val="3"/>
        </dgm:presLayoutVars>
      </dgm:prSet>
      <dgm:spPr/>
    </dgm:pt>
    <dgm:pt modelId="{62CD4D64-0139-4EF8-A5F0-D0025874C5AF}" type="pres">
      <dgm:prSet presAssocID="{2862A92C-70E0-4CE5-80FC-2D13EAFA41DA}" presName="horzOne" presStyleCnt="0"/>
      <dgm:spPr/>
    </dgm:pt>
    <dgm:pt modelId="{6F29AA6C-58A1-4C0B-81CC-47FDA992389D}" type="pres">
      <dgm:prSet presAssocID="{A4165ACE-41C6-446C-8523-7D7680F3109F}" presName="sibSpaceOne" presStyleCnt="0"/>
      <dgm:spPr/>
    </dgm:pt>
    <dgm:pt modelId="{B37A733E-C6FA-41A3-8038-69A01011BF12}" type="pres">
      <dgm:prSet presAssocID="{51952A0D-D44F-4830-A4FF-CEDE52D4A577}" presName="vertOne" presStyleCnt="0"/>
      <dgm:spPr/>
    </dgm:pt>
    <dgm:pt modelId="{87E4994E-5132-4FBE-8BF4-813F557801B2}" type="pres">
      <dgm:prSet presAssocID="{51952A0D-D44F-4830-A4FF-CEDE52D4A577}" presName="txOne" presStyleLbl="node0" presStyleIdx="3" presStyleCnt="4" custScaleY="1646633">
        <dgm:presLayoutVars>
          <dgm:chPref val="3"/>
        </dgm:presLayoutVars>
      </dgm:prSet>
      <dgm:spPr/>
    </dgm:pt>
    <dgm:pt modelId="{E8C2AEE4-6C7D-4578-8B00-42AB80A64F74}" type="pres">
      <dgm:prSet presAssocID="{51952A0D-D44F-4830-A4FF-CEDE52D4A577}" presName="horzOne" presStyleCnt="0"/>
      <dgm:spPr/>
    </dgm:pt>
  </dgm:ptLst>
  <dgm:cxnLst>
    <dgm:cxn modelId="{C3D7E01C-9EAC-47E6-BAD1-B8A5C221ADCA}" type="presOf" srcId="{51952A0D-D44F-4830-A4FF-CEDE52D4A577}" destId="{87E4994E-5132-4FBE-8BF4-813F557801B2}" srcOrd="0" destOrd="0" presId="urn:microsoft.com/office/officeart/2005/8/layout/hierarchy4"/>
    <dgm:cxn modelId="{346BF71E-5286-4A8C-A889-A90762128275}" srcId="{9C16BCF5-53D7-44CC-8E55-C4D6588570CA}" destId="{46AFA1A1-1AAC-42B6-8EE7-6AF0846714B0}" srcOrd="1" destOrd="0" parTransId="{C1C95075-C612-4998-B297-BFC5A66CFA5E}" sibTransId="{4A7A86EA-4504-4D48-8314-E36576676A11}"/>
    <dgm:cxn modelId="{7791C44E-1BE4-49E2-9803-FF1C3B404662}" srcId="{9C16BCF5-53D7-44CC-8E55-C4D6588570CA}" destId="{51952A0D-D44F-4830-A4FF-CEDE52D4A577}" srcOrd="3" destOrd="0" parTransId="{D6DF6F79-5B5D-44D4-B62B-B2C96209F87E}" sibTransId="{A15671FA-B767-4730-A45E-422958DF08EA}"/>
    <dgm:cxn modelId="{00431181-1E1E-454D-9BA6-1A485364F047}" type="presOf" srcId="{46AFA1A1-1AAC-42B6-8EE7-6AF0846714B0}" destId="{94FC339F-CD97-4255-99BA-4C94DEC3195A}" srcOrd="0" destOrd="0" presId="urn:microsoft.com/office/officeart/2005/8/layout/hierarchy4"/>
    <dgm:cxn modelId="{6E46BEA9-F1DB-444A-95F7-85C538009085}" type="presOf" srcId="{9C16BCF5-53D7-44CC-8E55-C4D6588570CA}" destId="{AD861EF7-79C6-4E59-B1D6-D6EB5DAB8079}" srcOrd="0" destOrd="0" presId="urn:microsoft.com/office/officeart/2005/8/layout/hierarchy4"/>
    <dgm:cxn modelId="{C09321B0-4EBB-4CAD-9A55-D777021AF80C}" type="presOf" srcId="{2862A92C-70E0-4CE5-80FC-2D13EAFA41DA}" destId="{C105FE93-44E2-48F9-B14B-96E39872247B}" srcOrd="0" destOrd="0" presId="urn:microsoft.com/office/officeart/2005/8/layout/hierarchy4"/>
    <dgm:cxn modelId="{DCC5C9D1-917C-4B50-A262-C9DE20386754}" type="presOf" srcId="{C0548AEF-6207-4BE7-A02D-1C3B5BBD6F2B}" destId="{ADDBC8FE-4C89-444E-9E61-9F78144C474B}" srcOrd="0" destOrd="0" presId="urn:microsoft.com/office/officeart/2005/8/layout/hierarchy4"/>
    <dgm:cxn modelId="{4D3C58FB-871B-419B-98A5-524858EACABD}" srcId="{9C16BCF5-53D7-44CC-8E55-C4D6588570CA}" destId="{2862A92C-70E0-4CE5-80FC-2D13EAFA41DA}" srcOrd="2" destOrd="0" parTransId="{BE79949A-7803-4C74-ADDC-7DBEBEF85ABC}" sibTransId="{A4165ACE-41C6-446C-8523-7D7680F3109F}"/>
    <dgm:cxn modelId="{8D4EECFC-78EC-4699-A058-394B3B8D10AF}" srcId="{9C16BCF5-53D7-44CC-8E55-C4D6588570CA}" destId="{C0548AEF-6207-4BE7-A02D-1C3B5BBD6F2B}" srcOrd="0" destOrd="0" parTransId="{165290C6-1DA2-48EF-BD57-192EDEDDF9BB}" sibTransId="{F09A6DE5-E86C-41FE-9FB3-705A2FA1B90A}"/>
    <dgm:cxn modelId="{68EFF398-8F28-4FC0-9017-62EC7A1A3C28}" type="presParOf" srcId="{AD861EF7-79C6-4E59-B1D6-D6EB5DAB8079}" destId="{0BB4EB27-38B3-4FD4-A953-AF06F5BBF8D9}" srcOrd="0" destOrd="0" presId="urn:microsoft.com/office/officeart/2005/8/layout/hierarchy4"/>
    <dgm:cxn modelId="{6B54BD74-C7E1-400D-9EF9-AB3A4A8EA885}" type="presParOf" srcId="{0BB4EB27-38B3-4FD4-A953-AF06F5BBF8D9}" destId="{ADDBC8FE-4C89-444E-9E61-9F78144C474B}" srcOrd="0" destOrd="0" presId="urn:microsoft.com/office/officeart/2005/8/layout/hierarchy4"/>
    <dgm:cxn modelId="{74FF1180-9B26-4EAD-A06B-4B4274687419}" type="presParOf" srcId="{0BB4EB27-38B3-4FD4-A953-AF06F5BBF8D9}" destId="{B0376177-2567-4944-B52B-90998BDDB467}" srcOrd="1" destOrd="0" presId="urn:microsoft.com/office/officeart/2005/8/layout/hierarchy4"/>
    <dgm:cxn modelId="{8229475E-7771-4931-8FBB-49904B43493D}" type="presParOf" srcId="{AD861EF7-79C6-4E59-B1D6-D6EB5DAB8079}" destId="{D3577410-9690-471C-B9B7-D7F827D3FEA5}" srcOrd="1" destOrd="0" presId="urn:microsoft.com/office/officeart/2005/8/layout/hierarchy4"/>
    <dgm:cxn modelId="{1872CF56-5A9C-4028-964F-081F658A47E8}" type="presParOf" srcId="{AD861EF7-79C6-4E59-B1D6-D6EB5DAB8079}" destId="{3015BC3E-6A9A-43C7-8B59-20BA7D4E1B20}" srcOrd="2" destOrd="0" presId="urn:microsoft.com/office/officeart/2005/8/layout/hierarchy4"/>
    <dgm:cxn modelId="{5BEB2A46-AD59-4B99-892C-31F7FAF84FF2}" type="presParOf" srcId="{3015BC3E-6A9A-43C7-8B59-20BA7D4E1B20}" destId="{94FC339F-CD97-4255-99BA-4C94DEC3195A}" srcOrd="0" destOrd="0" presId="urn:microsoft.com/office/officeart/2005/8/layout/hierarchy4"/>
    <dgm:cxn modelId="{565FABC8-E5ED-482C-B6EB-AC6985595D5F}" type="presParOf" srcId="{3015BC3E-6A9A-43C7-8B59-20BA7D4E1B20}" destId="{C7D0E594-26E1-47BA-ACF3-CACBF869EB1D}" srcOrd="1" destOrd="0" presId="urn:microsoft.com/office/officeart/2005/8/layout/hierarchy4"/>
    <dgm:cxn modelId="{CE6C2AE5-922F-4BBD-AE5F-EF2B2D88F534}" type="presParOf" srcId="{AD861EF7-79C6-4E59-B1D6-D6EB5DAB8079}" destId="{6855A02A-CD8E-4A59-A83B-EEF5AA233E5D}" srcOrd="3" destOrd="0" presId="urn:microsoft.com/office/officeart/2005/8/layout/hierarchy4"/>
    <dgm:cxn modelId="{A1858806-027C-47C0-BEF5-0456D6895A34}" type="presParOf" srcId="{AD861EF7-79C6-4E59-B1D6-D6EB5DAB8079}" destId="{A820E881-CE9C-4E53-86A7-79EB33E8B121}" srcOrd="4" destOrd="0" presId="urn:microsoft.com/office/officeart/2005/8/layout/hierarchy4"/>
    <dgm:cxn modelId="{3D53608C-57AC-4AF0-8B29-46099B9406D9}" type="presParOf" srcId="{A820E881-CE9C-4E53-86A7-79EB33E8B121}" destId="{C105FE93-44E2-48F9-B14B-96E39872247B}" srcOrd="0" destOrd="0" presId="urn:microsoft.com/office/officeart/2005/8/layout/hierarchy4"/>
    <dgm:cxn modelId="{DEEE2578-34B6-447B-9441-5D518577CC6D}" type="presParOf" srcId="{A820E881-CE9C-4E53-86A7-79EB33E8B121}" destId="{62CD4D64-0139-4EF8-A5F0-D0025874C5AF}" srcOrd="1" destOrd="0" presId="urn:microsoft.com/office/officeart/2005/8/layout/hierarchy4"/>
    <dgm:cxn modelId="{1076AEA0-BA81-47DE-B6E5-9A77A702D59A}" type="presParOf" srcId="{AD861EF7-79C6-4E59-B1D6-D6EB5DAB8079}" destId="{6F29AA6C-58A1-4C0B-81CC-47FDA992389D}" srcOrd="5" destOrd="0" presId="urn:microsoft.com/office/officeart/2005/8/layout/hierarchy4"/>
    <dgm:cxn modelId="{53CB88D6-3447-4D95-B30D-411121545104}" type="presParOf" srcId="{AD861EF7-79C6-4E59-B1D6-D6EB5DAB8079}" destId="{B37A733E-C6FA-41A3-8038-69A01011BF12}" srcOrd="6" destOrd="0" presId="urn:microsoft.com/office/officeart/2005/8/layout/hierarchy4"/>
    <dgm:cxn modelId="{A0E840EB-A869-411A-8E0A-A1AC71747B7F}" type="presParOf" srcId="{B37A733E-C6FA-41A3-8038-69A01011BF12}" destId="{87E4994E-5132-4FBE-8BF4-813F557801B2}" srcOrd="0" destOrd="0" presId="urn:microsoft.com/office/officeart/2005/8/layout/hierarchy4"/>
    <dgm:cxn modelId="{C8BA8E20-E360-4CFF-916B-1A5AB981151F}" type="presParOf" srcId="{B37A733E-C6FA-41A3-8038-69A01011BF12}" destId="{E8C2AEE4-6C7D-4578-8B00-42AB80A64F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4704F2-7CD8-4B01-9A70-5D0BCD9A3CD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5263A7-76CB-45F2-923B-665344136CF8}">
      <dgm:prSet phldrT="[Text]"/>
      <dgm:spPr/>
      <dgm:t>
        <a:bodyPr/>
        <a:lstStyle/>
        <a:p>
          <a:r>
            <a:rPr lang="en-CA" dirty="0"/>
            <a:t>Desire for more flexibility in terms of data use and obtain </a:t>
          </a:r>
          <a:r>
            <a:rPr lang="en-CA" b="1" dirty="0"/>
            <a:t>more disaggregated data for certain groups</a:t>
          </a:r>
          <a:r>
            <a:rPr lang="en-CA" dirty="0"/>
            <a:t>. </a:t>
          </a:r>
          <a:endParaRPr lang="en-US" dirty="0"/>
        </a:p>
      </dgm:t>
    </dgm:pt>
    <dgm:pt modelId="{18543B77-C6CE-40B0-9324-700DED385752}" type="parTrans" cxnId="{75CB2033-C82C-4540-83FD-7D05E8BB7991}">
      <dgm:prSet/>
      <dgm:spPr/>
      <dgm:t>
        <a:bodyPr/>
        <a:lstStyle/>
        <a:p>
          <a:endParaRPr lang="en-US"/>
        </a:p>
      </dgm:t>
    </dgm:pt>
    <dgm:pt modelId="{40F7084F-2714-43CA-8EF0-D5BCEEA468DF}" type="sibTrans" cxnId="{75CB2033-C82C-4540-83FD-7D05E8BB7991}">
      <dgm:prSet/>
      <dgm:spPr/>
      <dgm:t>
        <a:bodyPr/>
        <a:lstStyle/>
        <a:p>
          <a:endParaRPr lang="en-US"/>
        </a:p>
      </dgm:t>
    </dgm:pt>
    <dgm:pt modelId="{10B4A370-1DBD-4BB7-A01B-3C53D68F4FDC}">
      <dgm:prSet phldrT="[Text]"/>
      <dgm:spPr/>
      <dgm:t>
        <a:bodyPr/>
        <a:lstStyle/>
        <a:p>
          <a:r>
            <a:rPr lang="en-CA" dirty="0"/>
            <a:t>The approach of crossing </a:t>
          </a:r>
          <a:r>
            <a:rPr lang="en-CA" b="1" dirty="0"/>
            <a:t>“visible minorities” by region of birth of parents was well received.</a:t>
          </a:r>
          <a:r>
            <a:rPr lang="en-CA" dirty="0"/>
            <a:t> </a:t>
          </a:r>
          <a:endParaRPr lang="en-US" dirty="0"/>
        </a:p>
      </dgm:t>
    </dgm:pt>
    <dgm:pt modelId="{033DCFAD-B90D-4944-ACB0-411D50DC2604}" type="parTrans" cxnId="{6C6C837D-131D-4C19-8D2F-7F4709EA5D11}">
      <dgm:prSet/>
      <dgm:spPr/>
      <dgm:t>
        <a:bodyPr/>
        <a:lstStyle/>
        <a:p>
          <a:endParaRPr lang="en-US"/>
        </a:p>
      </dgm:t>
    </dgm:pt>
    <dgm:pt modelId="{2448CECE-D3D2-4598-B502-3F4598F8446A}" type="sibTrans" cxnId="{6C6C837D-131D-4C19-8D2F-7F4709EA5D11}">
      <dgm:prSet/>
      <dgm:spPr/>
      <dgm:t>
        <a:bodyPr/>
        <a:lstStyle/>
        <a:p>
          <a:endParaRPr lang="en-US"/>
        </a:p>
      </dgm:t>
    </dgm:pt>
    <dgm:pt modelId="{E2A54258-661C-47F8-8B34-977FF1E915C0}">
      <dgm:prSet phldrT="[Text]"/>
      <dgm:spPr/>
      <dgm:t>
        <a:bodyPr/>
        <a:lstStyle/>
        <a:p>
          <a:r>
            <a:rPr lang="fr-CA" dirty="0"/>
            <a:t>The option to </a:t>
          </a:r>
          <a:r>
            <a:rPr lang="fr-CA" dirty="0" err="1"/>
            <a:t>present</a:t>
          </a:r>
          <a:r>
            <a:rPr lang="fr-CA" dirty="0"/>
            <a:t> a </a:t>
          </a:r>
          <a:r>
            <a:rPr lang="fr-CA" b="1" dirty="0"/>
            <a:t>multiple </a:t>
          </a:r>
          <a:r>
            <a:rPr lang="fr-CA" b="1" dirty="0" err="1"/>
            <a:t>responses</a:t>
          </a:r>
          <a:r>
            <a:rPr lang="fr-CA" b="1" dirty="0"/>
            <a:t> variable </a:t>
          </a:r>
          <a:r>
            <a:rPr lang="fr-CA" dirty="0" err="1"/>
            <a:t>was</a:t>
          </a:r>
          <a:r>
            <a:rPr lang="fr-CA" dirty="0"/>
            <a:t> </a:t>
          </a:r>
          <a:r>
            <a:rPr lang="fr-CA" dirty="0" err="1"/>
            <a:t>also</a:t>
          </a:r>
          <a:r>
            <a:rPr lang="fr-CA" dirty="0"/>
            <a:t> </a:t>
          </a:r>
          <a:r>
            <a:rPr lang="fr-CA" dirty="0" err="1"/>
            <a:t>well</a:t>
          </a:r>
          <a:r>
            <a:rPr lang="fr-CA" dirty="0"/>
            <a:t> </a:t>
          </a:r>
          <a:r>
            <a:rPr lang="fr-CA" dirty="0" err="1"/>
            <a:t>received</a:t>
          </a:r>
          <a:r>
            <a:rPr lang="fr-CA" dirty="0"/>
            <a:t>. </a:t>
          </a:r>
          <a:endParaRPr lang="en-US" dirty="0"/>
        </a:p>
      </dgm:t>
    </dgm:pt>
    <dgm:pt modelId="{5B95F0A8-9E12-4232-A873-B60BE8E9C6E5}" type="parTrans" cxnId="{663AFC44-6807-4903-804C-752C33D94ECF}">
      <dgm:prSet/>
      <dgm:spPr/>
      <dgm:t>
        <a:bodyPr/>
        <a:lstStyle/>
        <a:p>
          <a:endParaRPr lang="en-US"/>
        </a:p>
      </dgm:t>
    </dgm:pt>
    <dgm:pt modelId="{ADE1EC6D-A0C6-45D6-9421-F0393F0D3AA4}" type="sibTrans" cxnId="{663AFC44-6807-4903-804C-752C33D94ECF}">
      <dgm:prSet/>
      <dgm:spPr/>
      <dgm:t>
        <a:bodyPr/>
        <a:lstStyle/>
        <a:p>
          <a:endParaRPr lang="en-US"/>
        </a:p>
      </dgm:t>
    </dgm:pt>
    <dgm:pt modelId="{AE55FF68-77AE-468F-90EA-1105D7BEDFE5}" type="pres">
      <dgm:prSet presAssocID="{914704F2-7CD8-4B01-9A70-5D0BCD9A3C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6BE072-F9F4-4B3D-96A8-0E93D05D8387}" type="pres">
      <dgm:prSet presAssocID="{465263A7-76CB-45F2-923B-665344136CF8}" presName="vertOne" presStyleCnt="0"/>
      <dgm:spPr/>
    </dgm:pt>
    <dgm:pt modelId="{A9DDA07F-29F5-42EB-9AA6-AC8BB3221F67}" type="pres">
      <dgm:prSet presAssocID="{465263A7-76CB-45F2-923B-665344136CF8}" presName="txOne" presStyleLbl="node0" presStyleIdx="0" presStyleCnt="3" custScaleY="130486" custLinFactNeighborX="16008" custLinFactNeighborY="63">
        <dgm:presLayoutVars>
          <dgm:chPref val="3"/>
        </dgm:presLayoutVars>
      </dgm:prSet>
      <dgm:spPr/>
    </dgm:pt>
    <dgm:pt modelId="{AAAB0845-3192-4451-AE24-933DA8532EA1}" type="pres">
      <dgm:prSet presAssocID="{465263A7-76CB-45F2-923B-665344136CF8}" presName="horzOne" presStyleCnt="0"/>
      <dgm:spPr/>
    </dgm:pt>
    <dgm:pt modelId="{47116800-B9A6-43BF-8CF3-9FAEFEA7D8AB}" type="pres">
      <dgm:prSet presAssocID="{40F7084F-2714-43CA-8EF0-D5BCEEA468DF}" presName="sibSpaceOne" presStyleCnt="0"/>
      <dgm:spPr/>
    </dgm:pt>
    <dgm:pt modelId="{56CA4EE9-E590-440C-A49D-F3549B4EE7DE}" type="pres">
      <dgm:prSet presAssocID="{10B4A370-1DBD-4BB7-A01B-3C53D68F4FDC}" presName="vertOne" presStyleCnt="0"/>
      <dgm:spPr/>
    </dgm:pt>
    <dgm:pt modelId="{09BF42C0-E365-4524-A743-318B4EF31DF1}" type="pres">
      <dgm:prSet presAssocID="{10B4A370-1DBD-4BB7-A01B-3C53D68F4FDC}" presName="txOne" presStyleLbl="node0" presStyleIdx="1" presStyleCnt="3" custScaleY="128549" custLinFactNeighborX="8874" custLinFactNeighborY="-63">
        <dgm:presLayoutVars>
          <dgm:chPref val="3"/>
        </dgm:presLayoutVars>
      </dgm:prSet>
      <dgm:spPr/>
    </dgm:pt>
    <dgm:pt modelId="{AEF9E99E-B60F-4574-A796-661F36924818}" type="pres">
      <dgm:prSet presAssocID="{10B4A370-1DBD-4BB7-A01B-3C53D68F4FDC}" presName="horzOne" presStyleCnt="0"/>
      <dgm:spPr/>
    </dgm:pt>
    <dgm:pt modelId="{C0E0AE36-BC6D-45A6-92B1-316C926BCEB7}" type="pres">
      <dgm:prSet presAssocID="{2448CECE-D3D2-4598-B502-3F4598F8446A}" presName="sibSpaceOne" presStyleCnt="0"/>
      <dgm:spPr/>
    </dgm:pt>
    <dgm:pt modelId="{4870BDB5-68DB-4838-AEDE-C2943F464FBA}" type="pres">
      <dgm:prSet presAssocID="{E2A54258-661C-47F8-8B34-977FF1E915C0}" presName="vertOne" presStyleCnt="0"/>
      <dgm:spPr/>
    </dgm:pt>
    <dgm:pt modelId="{02876371-CF95-4D32-8DFE-7BBD308B6579}" type="pres">
      <dgm:prSet presAssocID="{E2A54258-661C-47F8-8B34-977FF1E915C0}" presName="txOne" presStyleLbl="node0" presStyleIdx="2" presStyleCnt="3" custScaleY="127537">
        <dgm:presLayoutVars>
          <dgm:chPref val="3"/>
        </dgm:presLayoutVars>
      </dgm:prSet>
      <dgm:spPr/>
    </dgm:pt>
    <dgm:pt modelId="{FA861114-B9EB-404C-B797-21EE1F0CD34E}" type="pres">
      <dgm:prSet presAssocID="{E2A54258-661C-47F8-8B34-977FF1E915C0}" presName="horzOne" presStyleCnt="0"/>
      <dgm:spPr/>
    </dgm:pt>
  </dgm:ptLst>
  <dgm:cxnLst>
    <dgm:cxn modelId="{75CB2033-C82C-4540-83FD-7D05E8BB7991}" srcId="{914704F2-7CD8-4B01-9A70-5D0BCD9A3CDC}" destId="{465263A7-76CB-45F2-923B-665344136CF8}" srcOrd="0" destOrd="0" parTransId="{18543B77-C6CE-40B0-9324-700DED385752}" sibTransId="{40F7084F-2714-43CA-8EF0-D5BCEEA468DF}"/>
    <dgm:cxn modelId="{663AFC44-6807-4903-804C-752C33D94ECF}" srcId="{914704F2-7CD8-4B01-9A70-5D0BCD9A3CDC}" destId="{E2A54258-661C-47F8-8B34-977FF1E915C0}" srcOrd="2" destOrd="0" parTransId="{5B95F0A8-9E12-4232-A873-B60BE8E9C6E5}" sibTransId="{ADE1EC6D-A0C6-45D6-9421-F0393F0D3AA4}"/>
    <dgm:cxn modelId="{B754116D-7F78-44DE-BFBE-B9F946DBC6A1}" type="presOf" srcId="{10B4A370-1DBD-4BB7-A01B-3C53D68F4FDC}" destId="{09BF42C0-E365-4524-A743-318B4EF31DF1}" srcOrd="0" destOrd="0" presId="urn:microsoft.com/office/officeart/2005/8/layout/hierarchy4"/>
    <dgm:cxn modelId="{E376A057-CE41-4BCE-9652-6E8B77F108DE}" type="presOf" srcId="{914704F2-7CD8-4B01-9A70-5D0BCD9A3CDC}" destId="{AE55FF68-77AE-468F-90EA-1105D7BEDFE5}" srcOrd="0" destOrd="0" presId="urn:microsoft.com/office/officeart/2005/8/layout/hierarchy4"/>
    <dgm:cxn modelId="{6C6C837D-131D-4C19-8D2F-7F4709EA5D11}" srcId="{914704F2-7CD8-4B01-9A70-5D0BCD9A3CDC}" destId="{10B4A370-1DBD-4BB7-A01B-3C53D68F4FDC}" srcOrd="1" destOrd="0" parTransId="{033DCFAD-B90D-4944-ACB0-411D50DC2604}" sibTransId="{2448CECE-D3D2-4598-B502-3F4598F8446A}"/>
    <dgm:cxn modelId="{04DDFD8B-99C9-4C30-954E-2C244EE5E8DE}" type="presOf" srcId="{465263A7-76CB-45F2-923B-665344136CF8}" destId="{A9DDA07F-29F5-42EB-9AA6-AC8BB3221F67}" srcOrd="0" destOrd="0" presId="urn:microsoft.com/office/officeart/2005/8/layout/hierarchy4"/>
    <dgm:cxn modelId="{111FE0DF-EC08-4D29-9503-CFAC631462EF}" type="presOf" srcId="{E2A54258-661C-47F8-8B34-977FF1E915C0}" destId="{02876371-CF95-4D32-8DFE-7BBD308B6579}" srcOrd="0" destOrd="0" presId="urn:microsoft.com/office/officeart/2005/8/layout/hierarchy4"/>
    <dgm:cxn modelId="{53576AFB-2926-41D9-A3F0-A28B70FC3737}" type="presParOf" srcId="{AE55FF68-77AE-468F-90EA-1105D7BEDFE5}" destId="{716BE072-F9F4-4B3D-96A8-0E93D05D8387}" srcOrd="0" destOrd="0" presId="urn:microsoft.com/office/officeart/2005/8/layout/hierarchy4"/>
    <dgm:cxn modelId="{F2B6E137-5233-4BC5-A70B-A552ADF03296}" type="presParOf" srcId="{716BE072-F9F4-4B3D-96A8-0E93D05D8387}" destId="{A9DDA07F-29F5-42EB-9AA6-AC8BB3221F67}" srcOrd="0" destOrd="0" presId="urn:microsoft.com/office/officeart/2005/8/layout/hierarchy4"/>
    <dgm:cxn modelId="{CFD69DC5-F41E-43E6-9FDC-854C08206A8A}" type="presParOf" srcId="{716BE072-F9F4-4B3D-96A8-0E93D05D8387}" destId="{AAAB0845-3192-4451-AE24-933DA8532EA1}" srcOrd="1" destOrd="0" presId="urn:microsoft.com/office/officeart/2005/8/layout/hierarchy4"/>
    <dgm:cxn modelId="{556F08D6-72DA-4BA6-A0F4-C87238FA80D8}" type="presParOf" srcId="{AE55FF68-77AE-468F-90EA-1105D7BEDFE5}" destId="{47116800-B9A6-43BF-8CF3-9FAEFEA7D8AB}" srcOrd="1" destOrd="0" presId="urn:microsoft.com/office/officeart/2005/8/layout/hierarchy4"/>
    <dgm:cxn modelId="{1183C8A5-219F-4172-823A-77F2EC48A134}" type="presParOf" srcId="{AE55FF68-77AE-468F-90EA-1105D7BEDFE5}" destId="{56CA4EE9-E590-440C-A49D-F3549B4EE7DE}" srcOrd="2" destOrd="0" presId="urn:microsoft.com/office/officeart/2005/8/layout/hierarchy4"/>
    <dgm:cxn modelId="{88264190-012F-4CEA-8C27-028DBD607EC0}" type="presParOf" srcId="{56CA4EE9-E590-440C-A49D-F3549B4EE7DE}" destId="{09BF42C0-E365-4524-A743-318B4EF31DF1}" srcOrd="0" destOrd="0" presId="urn:microsoft.com/office/officeart/2005/8/layout/hierarchy4"/>
    <dgm:cxn modelId="{0627FF67-CC18-4AFE-8E51-13F2E9CD1195}" type="presParOf" srcId="{56CA4EE9-E590-440C-A49D-F3549B4EE7DE}" destId="{AEF9E99E-B60F-4574-A796-661F36924818}" srcOrd="1" destOrd="0" presId="urn:microsoft.com/office/officeart/2005/8/layout/hierarchy4"/>
    <dgm:cxn modelId="{C435D7AC-CDE1-4E36-8FD9-90FA2956F6AC}" type="presParOf" srcId="{AE55FF68-77AE-468F-90EA-1105D7BEDFE5}" destId="{C0E0AE36-BC6D-45A6-92B1-316C926BCEB7}" srcOrd="3" destOrd="0" presId="urn:microsoft.com/office/officeart/2005/8/layout/hierarchy4"/>
    <dgm:cxn modelId="{B3ACF365-C44C-4BEF-9F43-C546E2C8C3B5}" type="presParOf" srcId="{AE55FF68-77AE-468F-90EA-1105D7BEDFE5}" destId="{4870BDB5-68DB-4838-AEDE-C2943F464FBA}" srcOrd="4" destOrd="0" presId="urn:microsoft.com/office/officeart/2005/8/layout/hierarchy4"/>
    <dgm:cxn modelId="{CF248DD0-A498-4794-83D1-44B4170F5114}" type="presParOf" srcId="{4870BDB5-68DB-4838-AEDE-C2943F464FBA}" destId="{02876371-CF95-4D32-8DFE-7BBD308B6579}" srcOrd="0" destOrd="0" presId="urn:microsoft.com/office/officeart/2005/8/layout/hierarchy4"/>
    <dgm:cxn modelId="{0DD0880C-A1E6-4C64-9F4E-1893C772CE60}" type="presParOf" srcId="{4870BDB5-68DB-4838-AEDE-C2943F464FBA}" destId="{FA861114-B9EB-404C-B797-21EE1F0CD34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4F0A6-7908-484E-B543-09AD54257296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7321F56A-2F57-4B13-A31F-8B00A348EE21}">
      <dgm:prSet phldrT="[Texte]"/>
      <dgm:spPr/>
      <dgm:t>
        <a:bodyPr/>
        <a:lstStyle/>
        <a:p>
          <a:r>
            <a:rPr lang="fr-CA" dirty="0"/>
            <a:t>Qualitative </a:t>
          </a:r>
          <a:r>
            <a:rPr lang="fr-CA" dirty="0" err="1"/>
            <a:t>testing</a:t>
          </a:r>
          <a:r>
            <a:rPr lang="fr-CA" dirty="0"/>
            <a:t> (2023)</a:t>
          </a:r>
        </a:p>
      </dgm:t>
    </dgm:pt>
    <dgm:pt modelId="{19FCAD7E-4EF5-42FD-8364-E2C2C59AF97B}" type="parTrans" cxnId="{29297E9C-3005-4712-AC39-02EE0B2D6383}">
      <dgm:prSet/>
      <dgm:spPr/>
      <dgm:t>
        <a:bodyPr/>
        <a:lstStyle/>
        <a:p>
          <a:endParaRPr lang="fr-CA"/>
        </a:p>
      </dgm:t>
    </dgm:pt>
    <dgm:pt modelId="{C934175E-359C-452B-86F9-D61F7EF866DD}" type="sibTrans" cxnId="{29297E9C-3005-4712-AC39-02EE0B2D6383}">
      <dgm:prSet/>
      <dgm:spPr/>
      <dgm:t>
        <a:bodyPr/>
        <a:lstStyle/>
        <a:p>
          <a:endParaRPr lang="fr-CA"/>
        </a:p>
      </dgm:t>
    </dgm:pt>
    <dgm:pt modelId="{16F7303D-9F1E-47DB-BA88-5CCA1878DE80}">
      <dgm:prSet phldrT="[Texte]" custT="1"/>
      <dgm:spPr/>
      <dgm:t>
        <a:bodyPr/>
        <a:lstStyle/>
        <a:p>
          <a:r>
            <a:rPr lang="en-US" sz="1900" dirty="0"/>
            <a:t>Final standard available for Census 2026 (2025*)</a:t>
          </a:r>
        </a:p>
        <a:p>
          <a:r>
            <a:rPr lang="en-US" sz="1400" dirty="0"/>
            <a:t>*A departmental standard might be available for dissemination by 2025</a:t>
          </a:r>
          <a:endParaRPr lang="fr-CA" sz="1400" dirty="0"/>
        </a:p>
      </dgm:t>
    </dgm:pt>
    <dgm:pt modelId="{6EE196B3-1AA7-498A-8468-288ED715CE01}" type="parTrans" cxnId="{62E713FF-7978-4DD3-9780-3695193DE3E4}">
      <dgm:prSet/>
      <dgm:spPr/>
      <dgm:t>
        <a:bodyPr/>
        <a:lstStyle/>
        <a:p>
          <a:endParaRPr lang="fr-CA"/>
        </a:p>
      </dgm:t>
    </dgm:pt>
    <dgm:pt modelId="{20EBE2B8-F6EE-44FC-B221-92E24A0E574B}" type="sibTrans" cxnId="{62E713FF-7978-4DD3-9780-3695193DE3E4}">
      <dgm:prSet/>
      <dgm:spPr/>
      <dgm:t>
        <a:bodyPr/>
        <a:lstStyle/>
        <a:p>
          <a:endParaRPr lang="fr-CA"/>
        </a:p>
      </dgm:t>
    </dgm:pt>
    <dgm:pt modelId="{F1DA6989-6590-488B-8254-9BB3E98852DD}">
      <dgm:prSet/>
      <dgm:spPr/>
      <dgm:t>
        <a:bodyPr/>
        <a:lstStyle/>
        <a:p>
          <a:r>
            <a:rPr lang="en-US" dirty="0"/>
            <a:t>Quantitative testing (2024)</a:t>
          </a:r>
          <a:endParaRPr lang="fr-CA" dirty="0"/>
        </a:p>
      </dgm:t>
    </dgm:pt>
    <dgm:pt modelId="{760C6D5D-A3CE-48D0-9B0B-FB5A5066E628}" type="parTrans" cxnId="{4E1FC6A4-E4D4-4470-89A9-E2C981C21A1D}">
      <dgm:prSet/>
      <dgm:spPr/>
      <dgm:t>
        <a:bodyPr/>
        <a:lstStyle/>
        <a:p>
          <a:endParaRPr lang="en-CA"/>
        </a:p>
      </dgm:t>
    </dgm:pt>
    <dgm:pt modelId="{81259803-9388-4ACB-91A2-A33B3E011FF8}" type="sibTrans" cxnId="{4E1FC6A4-E4D4-4470-89A9-E2C981C21A1D}">
      <dgm:prSet/>
      <dgm:spPr/>
      <dgm:t>
        <a:bodyPr/>
        <a:lstStyle/>
        <a:p>
          <a:endParaRPr lang="en-CA"/>
        </a:p>
      </dgm:t>
    </dgm:pt>
    <dgm:pt modelId="{2CE0B72A-B26C-427D-B64A-4AC72D56DBB2}" type="pres">
      <dgm:prSet presAssocID="{B704F0A6-7908-484E-B543-09AD54257296}" presName="Name0" presStyleCnt="0">
        <dgm:presLayoutVars>
          <dgm:dir/>
          <dgm:resizeHandles val="exact"/>
        </dgm:presLayoutVars>
      </dgm:prSet>
      <dgm:spPr/>
    </dgm:pt>
    <dgm:pt modelId="{EE13FCE4-6D7D-4BA7-9B5D-190908805CAD}" type="pres">
      <dgm:prSet presAssocID="{7321F56A-2F57-4B13-A31F-8B00A348EE21}" presName="parTxOnly" presStyleLbl="node1" presStyleIdx="0" presStyleCnt="3" custLinFactNeighborY="-706">
        <dgm:presLayoutVars>
          <dgm:bulletEnabled val="1"/>
        </dgm:presLayoutVars>
      </dgm:prSet>
      <dgm:spPr/>
    </dgm:pt>
    <dgm:pt modelId="{DFDEA8AD-3804-4A86-9A09-74EB90EDA594}" type="pres">
      <dgm:prSet presAssocID="{C934175E-359C-452B-86F9-D61F7EF866DD}" presName="parSpace" presStyleCnt="0"/>
      <dgm:spPr/>
    </dgm:pt>
    <dgm:pt modelId="{6A2CDA90-290B-4E67-90A7-953A5747B2B8}" type="pres">
      <dgm:prSet presAssocID="{F1DA6989-6590-488B-8254-9BB3E98852DD}" presName="parTxOnly" presStyleLbl="node1" presStyleIdx="1" presStyleCnt="3">
        <dgm:presLayoutVars>
          <dgm:bulletEnabled val="1"/>
        </dgm:presLayoutVars>
      </dgm:prSet>
      <dgm:spPr/>
    </dgm:pt>
    <dgm:pt modelId="{300F95C0-93A7-40B3-A1C6-37B5A0C75E5B}" type="pres">
      <dgm:prSet presAssocID="{81259803-9388-4ACB-91A2-A33B3E011FF8}" presName="parSpace" presStyleCnt="0"/>
      <dgm:spPr/>
    </dgm:pt>
    <dgm:pt modelId="{9451D787-AD4F-45A4-ACB8-B183FBE7ABEF}" type="pres">
      <dgm:prSet presAssocID="{16F7303D-9F1E-47DB-BA88-5CCA1878DE80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4F83910-7E33-4C47-BF79-85B14FDEC872}" type="presOf" srcId="{B704F0A6-7908-484E-B543-09AD54257296}" destId="{2CE0B72A-B26C-427D-B64A-4AC72D56DBB2}" srcOrd="0" destOrd="0" presId="urn:microsoft.com/office/officeart/2005/8/layout/hChevron3"/>
    <dgm:cxn modelId="{C92CFB4B-35DD-4384-833D-B265C2AB567F}" type="presOf" srcId="{16F7303D-9F1E-47DB-BA88-5CCA1878DE80}" destId="{9451D787-AD4F-45A4-ACB8-B183FBE7ABEF}" srcOrd="0" destOrd="0" presId="urn:microsoft.com/office/officeart/2005/8/layout/hChevron3"/>
    <dgm:cxn modelId="{9B6C8E7D-E417-4AEA-BD80-5920A5AC0848}" type="presOf" srcId="{7321F56A-2F57-4B13-A31F-8B00A348EE21}" destId="{EE13FCE4-6D7D-4BA7-9B5D-190908805CAD}" srcOrd="0" destOrd="0" presId="urn:microsoft.com/office/officeart/2005/8/layout/hChevron3"/>
    <dgm:cxn modelId="{29297E9C-3005-4712-AC39-02EE0B2D6383}" srcId="{B704F0A6-7908-484E-B543-09AD54257296}" destId="{7321F56A-2F57-4B13-A31F-8B00A348EE21}" srcOrd="0" destOrd="0" parTransId="{19FCAD7E-4EF5-42FD-8364-E2C2C59AF97B}" sibTransId="{C934175E-359C-452B-86F9-D61F7EF866DD}"/>
    <dgm:cxn modelId="{4E1FC6A4-E4D4-4470-89A9-E2C981C21A1D}" srcId="{B704F0A6-7908-484E-B543-09AD54257296}" destId="{F1DA6989-6590-488B-8254-9BB3E98852DD}" srcOrd="1" destOrd="0" parTransId="{760C6D5D-A3CE-48D0-9B0B-FB5A5066E628}" sibTransId="{81259803-9388-4ACB-91A2-A33B3E011FF8}"/>
    <dgm:cxn modelId="{EA2FCEAA-1C9D-46F6-B0AF-BD5B0B4A9591}" type="presOf" srcId="{F1DA6989-6590-488B-8254-9BB3E98852DD}" destId="{6A2CDA90-290B-4E67-90A7-953A5747B2B8}" srcOrd="0" destOrd="0" presId="urn:microsoft.com/office/officeart/2005/8/layout/hChevron3"/>
    <dgm:cxn modelId="{62E713FF-7978-4DD3-9780-3695193DE3E4}" srcId="{B704F0A6-7908-484E-B543-09AD54257296}" destId="{16F7303D-9F1E-47DB-BA88-5CCA1878DE80}" srcOrd="2" destOrd="0" parTransId="{6EE196B3-1AA7-498A-8468-288ED715CE01}" sibTransId="{20EBE2B8-F6EE-44FC-B221-92E24A0E574B}"/>
    <dgm:cxn modelId="{0D99FBF8-810D-45D7-B4C8-AA5A7352A350}" type="presParOf" srcId="{2CE0B72A-B26C-427D-B64A-4AC72D56DBB2}" destId="{EE13FCE4-6D7D-4BA7-9B5D-190908805CAD}" srcOrd="0" destOrd="0" presId="urn:microsoft.com/office/officeart/2005/8/layout/hChevron3"/>
    <dgm:cxn modelId="{FFB3A83D-0950-4D24-89BC-FB83C3D12F51}" type="presParOf" srcId="{2CE0B72A-B26C-427D-B64A-4AC72D56DBB2}" destId="{DFDEA8AD-3804-4A86-9A09-74EB90EDA594}" srcOrd="1" destOrd="0" presId="urn:microsoft.com/office/officeart/2005/8/layout/hChevron3"/>
    <dgm:cxn modelId="{3E0F83E9-9681-45FE-A37A-1654291E958A}" type="presParOf" srcId="{2CE0B72A-B26C-427D-B64A-4AC72D56DBB2}" destId="{6A2CDA90-290B-4E67-90A7-953A5747B2B8}" srcOrd="2" destOrd="0" presId="urn:microsoft.com/office/officeart/2005/8/layout/hChevron3"/>
    <dgm:cxn modelId="{75ECF36D-EBB6-488F-AF22-82B6E86718D4}" type="presParOf" srcId="{2CE0B72A-B26C-427D-B64A-4AC72D56DBB2}" destId="{300F95C0-93A7-40B3-A1C6-37B5A0C75E5B}" srcOrd="3" destOrd="0" presId="urn:microsoft.com/office/officeart/2005/8/layout/hChevron3"/>
    <dgm:cxn modelId="{88C1765E-FF83-4B9D-B561-E80250971E68}" type="presParOf" srcId="{2CE0B72A-B26C-427D-B64A-4AC72D56DBB2}" destId="{9451D787-AD4F-45A4-ACB8-B183FBE7ABE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9698B-7288-48C2-BAED-363B77BF7178}">
      <dsp:nvSpPr>
        <dsp:cNvPr id="0" name=""/>
        <dsp:cNvSpPr/>
      </dsp:nvSpPr>
      <dsp:spPr>
        <a:xfrm>
          <a:off x="0" y="14406"/>
          <a:ext cx="5368400" cy="492740"/>
        </a:xfrm>
        <a:prstGeom prst="roundRect">
          <a:avLst/>
        </a:prstGeom>
        <a:gradFill flip="none" rotWithShape="0">
          <a:gsLst>
            <a:gs pos="0">
              <a:srgbClr val="9954CC">
                <a:shade val="30000"/>
                <a:satMod val="115000"/>
              </a:srgbClr>
            </a:gs>
            <a:gs pos="50000">
              <a:srgbClr val="9954CC">
                <a:shade val="67500"/>
                <a:satMod val="115000"/>
              </a:srgbClr>
            </a:gs>
            <a:gs pos="100000">
              <a:srgbClr val="9954CC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/>
            <a:t>Place of birth </a:t>
          </a:r>
        </a:p>
      </dsp:txBody>
      <dsp:txXfrm>
        <a:off x="24054" y="38460"/>
        <a:ext cx="5320292" cy="444632"/>
      </dsp:txXfrm>
    </dsp:sp>
    <dsp:sp modelId="{38611D87-02FB-4814-AAB0-E2A3D3A71CAC}">
      <dsp:nvSpPr>
        <dsp:cNvPr id="0" name=""/>
        <dsp:cNvSpPr/>
      </dsp:nvSpPr>
      <dsp:spPr>
        <a:xfrm>
          <a:off x="0" y="507147"/>
          <a:ext cx="5368400" cy="830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447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/>
            <a:t>Place of birth of person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/>
            <a:t>Place of birth of parents</a:t>
          </a:r>
          <a:endParaRPr lang="en-CA" sz="1200" kern="1200" noProof="0" dirty="0">
            <a:solidFill>
              <a:srgbClr val="C0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/>
            <a:t>Generation status</a:t>
          </a:r>
          <a:endParaRPr lang="en-CA" sz="1200" kern="1200" noProof="0" dirty="0">
            <a:solidFill>
              <a:srgbClr val="C0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CA" sz="1200" kern="1200" noProof="0" dirty="0">
            <a:solidFill>
              <a:srgbClr val="C00000"/>
            </a:solidFill>
          </a:endParaRPr>
        </a:p>
      </dsp:txBody>
      <dsp:txXfrm>
        <a:off x="0" y="507147"/>
        <a:ext cx="5368400" cy="830907"/>
      </dsp:txXfrm>
    </dsp:sp>
    <dsp:sp modelId="{56A52C09-A8C5-479E-9AE3-C8ED0C39AA2B}">
      <dsp:nvSpPr>
        <dsp:cNvPr id="0" name=""/>
        <dsp:cNvSpPr/>
      </dsp:nvSpPr>
      <dsp:spPr>
        <a:xfrm>
          <a:off x="0" y="1338054"/>
          <a:ext cx="5368400" cy="492740"/>
        </a:xfrm>
        <a:prstGeom prst="roundRect">
          <a:avLst/>
        </a:prstGeom>
        <a:gradFill flip="none" rotWithShape="0">
          <a:gsLst>
            <a:gs pos="0">
              <a:srgbClr val="9754CB">
                <a:shade val="30000"/>
                <a:satMod val="115000"/>
              </a:srgbClr>
            </a:gs>
            <a:gs pos="50000">
              <a:srgbClr val="9754CB">
                <a:shade val="67500"/>
                <a:satMod val="115000"/>
              </a:srgbClr>
            </a:gs>
            <a:gs pos="100000">
              <a:srgbClr val="9754CB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/>
            <a:t>Immigration</a:t>
          </a:r>
          <a:endParaRPr lang="en-CA" sz="1800" kern="1200" noProof="0" dirty="0"/>
        </a:p>
      </dsp:txBody>
      <dsp:txXfrm>
        <a:off x="24054" y="1362108"/>
        <a:ext cx="5320292" cy="444632"/>
      </dsp:txXfrm>
    </dsp:sp>
    <dsp:sp modelId="{998EFD84-2980-49D2-8C20-D14D1ED18C12}">
      <dsp:nvSpPr>
        <dsp:cNvPr id="0" name=""/>
        <dsp:cNvSpPr/>
      </dsp:nvSpPr>
      <dsp:spPr>
        <a:xfrm>
          <a:off x="0" y="1830795"/>
          <a:ext cx="5368400" cy="103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447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/>
            <a:t>Landed immigrants / permanent residents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/>
            <a:t>Year of immigration</a:t>
          </a:r>
          <a:endParaRPr lang="en-CA" sz="1200" kern="1200" noProof="0" dirty="0">
            <a:solidFill>
              <a:srgbClr val="C00000"/>
            </a:solidFill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/>
            <a:t>Admission category  </a:t>
          </a:r>
          <a:endParaRPr lang="en-CA" sz="1200" kern="1200" noProof="0" dirty="0">
            <a:solidFill>
              <a:srgbClr val="C0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/>
            <a:t>Non-permanent residents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CA" sz="1200" kern="1200" noProof="0" dirty="0"/>
        </a:p>
      </dsp:txBody>
      <dsp:txXfrm>
        <a:off x="0" y="1830795"/>
        <a:ext cx="5368400" cy="1035229"/>
      </dsp:txXfrm>
    </dsp:sp>
    <dsp:sp modelId="{9C1FBD00-735B-4C61-8499-D5E954989FEF}">
      <dsp:nvSpPr>
        <dsp:cNvPr id="0" name=""/>
        <dsp:cNvSpPr/>
      </dsp:nvSpPr>
      <dsp:spPr>
        <a:xfrm>
          <a:off x="0" y="2866024"/>
          <a:ext cx="5368400" cy="492740"/>
        </a:xfrm>
        <a:prstGeom prst="roundRect">
          <a:avLst/>
        </a:prstGeom>
        <a:gradFill flip="none" rotWithShape="0">
          <a:gsLst>
            <a:gs pos="0">
              <a:srgbClr val="9754CB">
                <a:shade val="30000"/>
                <a:satMod val="115000"/>
              </a:srgbClr>
            </a:gs>
            <a:gs pos="50000">
              <a:srgbClr val="9754CB">
                <a:shade val="67500"/>
                <a:satMod val="115000"/>
              </a:srgbClr>
            </a:gs>
            <a:gs pos="100000">
              <a:srgbClr val="9754CB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/>
            <a:t>Citizenship</a:t>
          </a:r>
        </a:p>
      </dsp:txBody>
      <dsp:txXfrm>
        <a:off x="24054" y="2890078"/>
        <a:ext cx="5320292" cy="444632"/>
      </dsp:txXfrm>
    </dsp:sp>
    <dsp:sp modelId="{AA43F66D-1A97-4544-B0A7-7AE90FAD405E}">
      <dsp:nvSpPr>
        <dsp:cNvPr id="0" name=""/>
        <dsp:cNvSpPr/>
      </dsp:nvSpPr>
      <dsp:spPr>
        <a:xfrm>
          <a:off x="0" y="3358765"/>
          <a:ext cx="5368400" cy="43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447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/>
            <a:t>Canadian citizenship by birth or naturalization; Country of citizenship</a:t>
          </a:r>
        </a:p>
      </dsp:txBody>
      <dsp:txXfrm>
        <a:off x="0" y="3358765"/>
        <a:ext cx="5368400" cy="435886"/>
      </dsp:txXfrm>
    </dsp:sp>
    <dsp:sp modelId="{F026C876-3E98-48F3-BB91-9A68AFD75D93}">
      <dsp:nvSpPr>
        <dsp:cNvPr id="0" name=""/>
        <dsp:cNvSpPr/>
      </dsp:nvSpPr>
      <dsp:spPr>
        <a:xfrm>
          <a:off x="0" y="3779754"/>
          <a:ext cx="5368400" cy="492740"/>
        </a:xfrm>
        <a:prstGeom prst="roundRect">
          <a:avLst/>
        </a:prstGeom>
        <a:gradFill flip="none" rotWithShape="0">
          <a:gsLst>
            <a:gs pos="0">
              <a:srgbClr val="9554C9">
                <a:shade val="30000"/>
                <a:satMod val="115000"/>
              </a:srgbClr>
            </a:gs>
            <a:gs pos="50000">
              <a:srgbClr val="9554C9">
                <a:shade val="67500"/>
                <a:satMod val="115000"/>
              </a:srgbClr>
            </a:gs>
            <a:gs pos="100000">
              <a:srgbClr val="9554C9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/>
            <a:t>Religion</a:t>
          </a:r>
          <a:endParaRPr lang="en-CA" sz="1800" kern="1200" noProof="0" dirty="0"/>
        </a:p>
      </dsp:txBody>
      <dsp:txXfrm>
        <a:off x="24054" y="3803808"/>
        <a:ext cx="5320292" cy="444632"/>
      </dsp:txXfrm>
    </dsp:sp>
    <dsp:sp modelId="{BB2165BE-993C-430D-9EDD-B943FF477213}">
      <dsp:nvSpPr>
        <dsp:cNvPr id="0" name=""/>
        <dsp:cNvSpPr/>
      </dsp:nvSpPr>
      <dsp:spPr>
        <a:xfrm>
          <a:off x="0" y="4287392"/>
          <a:ext cx="5368400" cy="43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447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/>
            <a:t>Religious affiliation</a:t>
          </a:r>
        </a:p>
      </dsp:txBody>
      <dsp:txXfrm>
        <a:off x="0" y="4287392"/>
        <a:ext cx="5368400" cy="435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9698B-7288-48C2-BAED-363B77BF7178}">
      <dsp:nvSpPr>
        <dsp:cNvPr id="0" name=""/>
        <dsp:cNvSpPr/>
      </dsp:nvSpPr>
      <dsp:spPr>
        <a:xfrm>
          <a:off x="0" y="0"/>
          <a:ext cx="5401969" cy="364893"/>
        </a:xfrm>
        <a:prstGeom prst="roundRect">
          <a:avLst/>
        </a:prstGeom>
        <a:gradFill flip="none" rotWithShape="0">
          <a:gsLst>
            <a:gs pos="0">
              <a:srgbClr val="9954CC">
                <a:shade val="30000"/>
                <a:satMod val="115000"/>
              </a:srgbClr>
            </a:gs>
            <a:gs pos="50000">
              <a:srgbClr val="9954CC">
                <a:shade val="67500"/>
                <a:satMod val="115000"/>
              </a:srgbClr>
            </a:gs>
            <a:gs pos="100000">
              <a:srgbClr val="9954CC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/>
            <a:t>Ethnic or cultural origins</a:t>
          </a:r>
        </a:p>
      </dsp:txBody>
      <dsp:txXfrm>
        <a:off x="17813" y="17813"/>
        <a:ext cx="5366343" cy="329267"/>
      </dsp:txXfrm>
    </dsp:sp>
    <dsp:sp modelId="{38611D87-02FB-4814-AAB0-E2A3D3A71CAC}">
      <dsp:nvSpPr>
        <dsp:cNvPr id="0" name=""/>
        <dsp:cNvSpPr/>
      </dsp:nvSpPr>
      <dsp:spPr>
        <a:xfrm>
          <a:off x="0" y="380655"/>
          <a:ext cx="5401969" cy="41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513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CA" sz="1200" kern="1200" noProof="0" dirty="0"/>
        </a:p>
      </dsp:txBody>
      <dsp:txXfrm>
        <a:off x="0" y="380655"/>
        <a:ext cx="5401969" cy="418711"/>
      </dsp:txXfrm>
    </dsp:sp>
    <dsp:sp modelId="{56A52C09-A8C5-479E-9AE3-C8ED0C39AA2B}">
      <dsp:nvSpPr>
        <dsp:cNvPr id="0" name=""/>
        <dsp:cNvSpPr/>
      </dsp:nvSpPr>
      <dsp:spPr>
        <a:xfrm>
          <a:off x="0" y="799367"/>
          <a:ext cx="5401969" cy="473326"/>
        </a:xfrm>
        <a:prstGeom prst="roundRect">
          <a:avLst/>
        </a:prstGeom>
        <a:gradFill flip="none" rotWithShape="0">
          <a:gsLst>
            <a:gs pos="0">
              <a:srgbClr val="9754CB">
                <a:shade val="30000"/>
                <a:satMod val="115000"/>
              </a:srgbClr>
            </a:gs>
            <a:gs pos="50000">
              <a:srgbClr val="9754CB">
                <a:shade val="67500"/>
                <a:satMod val="115000"/>
              </a:srgbClr>
            </a:gs>
            <a:gs pos="100000">
              <a:srgbClr val="9754CB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>
              <a:solidFill>
                <a:schemeClr val="bg1"/>
              </a:solidFill>
            </a:rPr>
            <a:t>Indigenous peoples </a:t>
          </a:r>
          <a:r>
            <a:rPr lang="en-CA" sz="1800" b="1" kern="1200" noProof="0" dirty="0"/>
            <a:t>(First Nations, Métis and Inuit)</a:t>
          </a:r>
        </a:p>
      </dsp:txBody>
      <dsp:txXfrm>
        <a:off x="23106" y="822473"/>
        <a:ext cx="5355757" cy="427114"/>
      </dsp:txXfrm>
    </dsp:sp>
    <dsp:sp modelId="{998EFD84-2980-49D2-8C20-D14D1ED18C12}">
      <dsp:nvSpPr>
        <dsp:cNvPr id="0" name=""/>
        <dsp:cNvSpPr/>
      </dsp:nvSpPr>
      <dsp:spPr>
        <a:xfrm>
          <a:off x="0" y="1272693"/>
          <a:ext cx="5401969" cy="808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513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>
              <a:solidFill>
                <a:schemeClr val="tx1"/>
              </a:solidFill>
            </a:rPr>
            <a:t>Indigenous ancestry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>
              <a:solidFill>
                <a:schemeClr val="tx1"/>
              </a:solidFill>
            </a:rPr>
            <a:t>Indigenous identity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>
              <a:solidFill>
                <a:schemeClr val="tx1"/>
              </a:solidFill>
            </a:rPr>
            <a:t>Registered or Treaty Indian Status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>
              <a:solidFill>
                <a:schemeClr val="tx1"/>
              </a:solidFill>
            </a:rPr>
            <a:t>Member of a First Nation or Indian band</a:t>
          </a:r>
        </a:p>
      </dsp:txBody>
      <dsp:txXfrm>
        <a:off x="0" y="1272693"/>
        <a:ext cx="5401969" cy="808387"/>
      </dsp:txXfrm>
    </dsp:sp>
    <dsp:sp modelId="{9C1FBD00-735B-4C61-8499-D5E954989FEF}">
      <dsp:nvSpPr>
        <dsp:cNvPr id="0" name=""/>
        <dsp:cNvSpPr/>
      </dsp:nvSpPr>
      <dsp:spPr>
        <a:xfrm>
          <a:off x="0" y="2081081"/>
          <a:ext cx="5401969" cy="388659"/>
        </a:xfrm>
        <a:prstGeom prst="roundRect">
          <a:avLst/>
        </a:prstGeom>
        <a:gradFill flip="none" rotWithShape="0">
          <a:gsLst>
            <a:gs pos="0">
              <a:srgbClr val="9754CB">
                <a:shade val="30000"/>
                <a:satMod val="115000"/>
              </a:srgbClr>
            </a:gs>
            <a:gs pos="50000">
              <a:srgbClr val="9754CB">
                <a:shade val="67500"/>
                <a:satMod val="115000"/>
              </a:srgbClr>
            </a:gs>
            <a:gs pos="100000">
              <a:srgbClr val="9754CB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/>
            <a:t>Population group / visible minorities</a:t>
          </a:r>
        </a:p>
      </dsp:txBody>
      <dsp:txXfrm>
        <a:off x="18973" y="2100054"/>
        <a:ext cx="5364023" cy="350713"/>
      </dsp:txXfrm>
    </dsp:sp>
    <dsp:sp modelId="{AA43F66D-1A97-4544-B0A7-7AE90FAD405E}">
      <dsp:nvSpPr>
        <dsp:cNvPr id="0" name=""/>
        <dsp:cNvSpPr/>
      </dsp:nvSpPr>
      <dsp:spPr>
        <a:xfrm>
          <a:off x="0" y="2469740"/>
          <a:ext cx="5401969" cy="41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513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CA" sz="1200" kern="1200" noProof="0" dirty="0"/>
        </a:p>
      </dsp:txBody>
      <dsp:txXfrm>
        <a:off x="0" y="2469740"/>
        <a:ext cx="5401969" cy="418711"/>
      </dsp:txXfrm>
    </dsp:sp>
    <dsp:sp modelId="{F026C876-3E98-48F3-BB91-9A68AFD75D93}">
      <dsp:nvSpPr>
        <dsp:cNvPr id="0" name=""/>
        <dsp:cNvSpPr/>
      </dsp:nvSpPr>
      <dsp:spPr>
        <a:xfrm>
          <a:off x="0" y="2845521"/>
          <a:ext cx="5401969" cy="473326"/>
        </a:xfrm>
        <a:prstGeom prst="roundRect">
          <a:avLst/>
        </a:prstGeom>
        <a:gradFill flip="none" rotWithShape="0">
          <a:gsLst>
            <a:gs pos="0">
              <a:srgbClr val="9554C9">
                <a:shade val="30000"/>
                <a:satMod val="115000"/>
              </a:srgbClr>
            </a:gs>
            <a:gs pos="50000">
              <a:srgbClr val="9554C9">
                <a:shade val="67500"/>
                <a:satMod val="115000"/>
              </a:srgbClr>
            </a:gs>
            <a:gs pos="100000">
              <a:srgbClr val="9554C9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/>
            <a:t>Language</a:t>
          </a:r>
        </a:p>
      </dsp:txBody>
      <dsp:txXfrm>
        <a:off x="23106" y="2868627"/>
        <a:ext cx="5355757" cy="427114"/>
      </dsp:txXfrm>
    </dsp:sp>
    <dsp:sp modelId="{BB2165BE-993C-430D-9EDD-B943FF477213}">
      <dsp:nvSpPr>
        <dsp:cNvPr id="0" name=""/>
        <dsp:cNvSpPr/>
      </dsp:nvSpPr>
      <dsp:spPr>
        <a:xfrm>
          <a:off x="0" y="3361778"/>
          <a:ext cx="5401969" cy="1256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513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/>
            <a:t>Mother tongue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/>
            <a:t>Language spoken at home, language used at work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/>
            <a:t>Knowledge of official languages and non-official languages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 noProof="0" dirty="0"/>
            <a:t>First official language spoken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noProof="0" dirty="0"/>
            <a:t>Language Education Rights-Holders</a:t>
          </a:r>
          <a:endParaRPr lang="en-CA" sz="1200" kern="1200" noProof="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CA" sz="1200" kern="1200" noProof="0" dirty="0"/>
        </a:p>
      </dsp:txBody>
      <dsp:txXfrm>
        <a:off x="0" y="3361778"/>
        <a:ext cx="5401969" cy="1256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C88EA-0B36-4F13-898A-FFCB0E98449C}">
      <dsp:nvSpPr>
        <dsp:cNvPr id="0" name=""/>
        <dsp:cNvSpPr/>
      </dsp:nvSpPr>
      <dsp:spPr>
        <a:xfrm>
          <a:off x="126180" y="72"/>
          <a:ext cx="4879250" cy="1294946"/>
        </a:xfrm>
        <a:prstGeom prst="rect">
          <a:avLst/>
        </a:prstGeom>
        <a:gradFill flip="none" rotWithShape="0">
          <a:gsLst>
            <a:gs pos="0">
              <a:srgbClr val="9354C7">
                <a:shade val="30000"/>
                <a:satMod val="115000"/>
              </a:srgbClr>
            </a:gs>
            <a:gs pos="50000">
              <a:srgbClr val="9354C7">
                <a:shade val="67500"/>
                <a:satMod val="115000"/>
              </a:srgbClr>
            </a:gs>
            <a:gs pos="100000">
              <a:srgbClr val="9354C7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noProof="0" dirty="0">
              <a:solidFill>
                <a:schemeClr val="bg1"/>
              </a:solidFill>
            </a:rPr>
            <a:t>Census</a:t>
          </a:r>
        </a:p>
      </dsp:txBody>
      <dsp:txXfrm>
        <a:off x="126180" y="72"/>
        <a:ext cx="4879250" cy="1294946"/>
      </dsp:txXfrm>
    </dsp:sp>
    <dsp:sp modelId="{C7F92A53-0659-437B-81BD-0882C05C47AE}">
      <dsp:nvSpPr>
        <dsp:cNvPr id="0" name=""/>
        <dsp:cNvSpPr/>
      </dsp:nvSpPr>
      <dsp:spPr>
        <a:xfrm>
          <a:off x="5325658" y="7"/>
          <a:ext cx="5304922" cy="1261922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>
              <a:solidFill>
                <a:schemeClr val="bg1"/>
              </a:solidFill>
            </a:rPr>
            <a:t>Administrative databases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noProof="0" dirty="0">
              <a:solidFill>
                <a:schemeClr val="bg1"/>
              </a:solidFill>
            </a:rPr>
            <a:t>Longitudinal Immigration Database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noProof="0" dirty="0">
              <a:solidFill>
                <a:schemeClr val="bg1"/>
              </a:solidFill>
            </a:rPr>
            <a:t>Uniform Crime Reporting Survey</a:t>
          </a:r>
        </a:p>
      </dsp:txBody>
      <dsp:txXfrm>
        <a:off x="5325658" y="7"/>
        <a:ext cx="5304922" cy="1261922"/>
      </dsp:txXfrm>
    </dsp:sp>
    <dsp:sp modelId="{AA2CD75B-A3F8-4FD0-B0BC-27DAD01BDA91}">
      <dsp:nvSpPr>
        <dsp:cNvPr id="0" name=""/>
        <dsp:cNvSpPr/>
      </dsp:nvSpPr>
      <dsp:spPr>
        <a:xfrm>
          <a:off x="95014" y="1604059"/>
          <a:ext cx="4900017" cy="2327146"/>
        </a:xfrm>
        <a:prstGeom prst="rect">
          <a:avLst/>
        </a:prstGeom>
        <a:gradFill flip="none" rotWithShape="0">
          <a:gsLst>
            <a:gs pos="0">
              <a:srgbClr val="659A2A">
                <a:shade val="30000"/>
                <a:satMod val="115000"/>
              </a:srgbClr>
            </a:gs>
            <a:gs pos="50000">
              <a:srgbClr val="659A2A">
                <a:shade val="67500"/>
                <a:satMod val="115000"/>
              </a:srgbClr>
            </a:gs>
            <a:gs pos="100000">
              <a:srgbClr val="659A2A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>
              <a:solidFill>
                <a:schemeClr val="bg1"/>
              </a:solidFill>
            </a:rPr>
            <a:t>Thematic surveys (non-exhaustive list)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noProof="0" dirty="0">
              <a:solidFill>
                <a:schemeClr val="bg1"/>
              </a:solidFill>
            </a:rPr>
            <a:t>Canadian Social Survey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noProof="0" dirty="0">
              <a:solidFill>
                <a:schemeClr val="bg1"/>
              </a:solidFill>
            </a:rPr>
            <a:t>Survey Series on People and their Communities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noProof="0" dirty="0">
              <a:solidFill>
                <a:schemeClr val="bg1"/>
              </a:solidFill>
            </a:rPr>
            <a:t>Canadian Community Health Survey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noProof="0" dirty="0">
              <a:solidFill>
                <a:schemeClr val="bg1"/>
              </a:solidFill>
            </a:rPr>
            <a:t>Labour Force Survey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noProof="0" dirty="0">
              <a:solidFill>
                <a:schemeClr val="bg1"/>
              </a:solidFill>
            </a:rPr>
            <a:t>Program for the International Assessment of Adult Competencies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noProof="0" dirty="0">
              <a:solidFill>
                <a:schemeClr val="bg1"/>
              </a:solidFill>
            </a:rPr>
            <a:t>Longitudinal and International Study of Adults</a:t>
          </a:r>
        </a:p>
      </dsp:txBody>
      <dsp:txXfrm>
        <a:off x="95014" y="1604059"/>
        <a:ext cx="4900017" cy="2327146"/>
      </dsp:txXfrm>
    </dsp:sp>
    <dsp:sp modelId="{ECF38EF4-B3D1-4CF8-B3B2-187E53845DE6}">
      <dsp:nvSpPr>
        <dsp:cNvPr id="0" name=""/>
        <dsp:cNvSpPr/>
      </dsp:nvSpPr>
      <dsp:spPr>
        <a:xfrm>
          <a:off x="5304071" y="1642321"/>
          <a:ext cx="5346487" cy="2250622"/>
        </a:xfrm>
        <a:prstGeom prst="rect">
          <a:avLst/>
        </a:prstGeom>
        <a:gradFill flip="none" rotWithShape="0">
          <a:gsLst>
            <a:gs pos="0">
              <a:srgbClr val="0087E2">
                <a:shade val="30000"/>
                <a:satMod val="115000"/>
              </a:srgbClr>
            </a:gs>
            <a:gs pos="50000">
              <a:srgbClr val="0087E2">
                <a:shade val="67500"/>
                <a:satMod val="115000"/>
              </a:srgbClr>
            </a:gs>
            <a:gs pos="100000">
              <a:srgbClr val="0087E2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>
              <a:solidFill>
                <a:schemeClr val="bg1"/>
              </a:solidFill>
            </a:rPr>
            <a:t>Surveys of specific populations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noProof="0" dirty="0">
              <a:solidFill>
                <a:schemeClr val="bg1"/>
              </a:solidFill>
            </a:rPr>
            <a:t>Survey on the Vitality of Official-Language Minorities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noProof="0" dirty="0">
              <a:solidFill>
                <a:schemeClr val="bg1"/>
              </a:solidFill>
            </a:rPr>
            <a:t>Aboriginal Peoples Survey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noProof="0" dirty="0">
              <a:solidFill>
                <a:schemeClr val="bg1"/>
              </a:solidFill>
            </a:rPr>
            <a:t>Ethnic Diversity Survey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noProof="0" dirty="0">
              <a:solidFill>
                <a:schemeClr val="bg1"/>
              </a:solidFill>
            </a:rPr>
            <a:t>Longitudinal Survey of Immigrants to Canada</a:t>
          </a:r>
        </a:p>
      </dsp:txBody>
      <dsp:txXfrm>
        <a:off x="5304071" y="1642321"/>
        <a:ext cx="5346487" cy="22506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D70AC-496A-4267-BC49-5F17DB65C4F7}">
      <dsp:nvSpPr>
        <dsp:cNvPr id="0" name=""/>
        <dsp:cNvSpPr/>
      </dsp:nvSpPr>
      <dsp:spPr>
        <a:xfrm>
          <a:off x="0" y="0"/>
          <a:ext cx="9098951" cy="1008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 err="1"/>
            <a:t>November</a:t>
          </a:r>
          <a:r>
            <a:rPr lang="fr-CA" sz="2400" b="1" kern="1200" dirty="0"/>
            <a:t> - </a:t>
          </a:r>
          <a:r>
            <a:rPr lang="fr-CA" sz="2400" b="1" kern="1200" dirty="0" err="1"/>
            <a:t>December</a:t>
          </a:r>
          <a:r>
            <a:rPr lang="fr-CA" sz="2400" b="1" kern="1200" dirty="0"/>
            <a:t> 2022: </a:t>
          </a:r>
          <a:r>
            <a:rPr lang="fr-CA" sz="2400" b="0" kern="1200" dirty="0"/>
            <a:t>Discussion groups </a:t>
          </a:r>
          <a:r>
            <a:rPr lang="fr-CA" sz="2400" b="0" kern="1200" dirty="0" err="1"/>
            <a:t>with</a:t>
          </a:r>
          <a:r>
            <a:rPr lang="fr-CA" sz="2400" b="0" kern="1200" dirty="0"/>
            <a:t> key stakeholders, </a:t>
          </a:r>
          <a:r>
            <a:rPr lang="fr-CA" sz="2400" b="0" kern="1200" dirty="0" err="1"/>
            <a:t>including</a:t>
          </a:r>
          <a:r>
            <a:rPr lang="fr-CA" sz="2400" b="0" kern="1200" dirty="0"/>
            <a:t> </a:t>
          </a:r>
          <a:r>
            <a:rPr lang="fr-CA" sz="2400" b="0" kern="1200" dirty="0" err="1"/>
            <a:t>academics</a:t>
          </a:r>
          <a:r>
            <a:rPr lang="fr-CA" sz="2400" b="0" kern="1200" dirty="0"/>
            <a:t> and </a:t>
          </a:r>
          <a:r>
            <a:rPr lang="fr-CA" sz="2400" b="0" kern="1200" dirty="0" err="1"/>
            <a:t>government</a:t>
          </a:r>
          <a:r>
            <a:rPr lang="fr-CA" sz="2400" b="0" kern="1200" dirty="0"/>
            <a:t> data </a:t>
          </a:r>
          <a:r>
            <a:rPr lang="fr-CA" sz="2400" b="0" kern="1200" dirty="0" err="1"/>
            <a:t>users</a:t>
          </a:r>
          <a:endParaRPr lang="en-US" sz="2400" b="0" kern="1200" dirty="0"/>
        </a:p>
      </dsp:txBody>
      <dsp:txXfrm>
        <a:off x="29533" y="29533"/>
        <a:ext cx="7925688" cy="949257"/>
      </dsp:txXfrm>
    </dsp:sp>
    <dsp:sp modelId="{D0C5DC6E-9864-4D4B-B155-EBAA1C2E1223}">
      <dsp:nvSpPr>
        <dsp:cNvPr id="0" name=""/>
        <dsp:cNvSpPr/>
      </dsp:nvSpPr>
      <dsp:spPr>
        <a:xfrm>
          <a:off x="762037" y="1191654"/>
          <a:ext cx="9098951" cy="1008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/>
            <a:t>May 2023: </a:t>
          </a:r>
          <a:r>
            <a:rPr lang="fr-CA" sz="2400" b="0" kern="1200" dirty="0"/>
            <a:t>Meetings </a:t>
          </a:r>
          <a:r>
            <a:rPr lang="fr-CA" sz="2400" b="0" kern="1200" dirty="0" err="1"/>
            <a:t>with</a:t>
          </a:r>
          <a:r>
            <a:rPr lang="fr-CA" sz="2400" b="0" kern="1200" dirty="0"/>
            <a:t> </a:t>
          </a:r>
          <a:r>
            <a:rPr lang="fr-CA" sz="2400" b="0" kern="1200" dirty="0" err="1"/>
            <a:t>federal</a:t>
          </a:r>
          <a:r>
            <a:rPr lang="fr-CA" sz="2400" b="0" kern="1200" dirty="0"/>
            <a:t> </a:t>
          </a:r>
          <a:r>
            <a:rPr lang="fr-CA" sz="2400" b="0" kern="1200" dirty="0" err="1"/>
            <a:t>departments</a:t>
          </a:r>
          <a:r>
            <a:rPr lang="fr-CA" sz="2400" b="0" kern="1200" dirty="0"/>
            <a:t> </a:t>
          </a:r>
          <a:endParaRPr lang="en-US" sz="2400" b="0" kern="1200" dirty="0"/>
        </a:p>
      </dsp:txBody>
      <dsp:txXfrm>
        <a:off x="791570" y="1221187"/>
        <a:ext cx="7622437" cy="949257"/>
      </dsp:txXfrm>
    </dsp:sp>
    <dsp:sp modelId="{40D6968E-6957-4899-B288-86AE90E746B0}">
      <dsp:nvSpPr>
        <dsp:cNvPr id="0" name=""/>
        <dsp:cNvSpPr/>
      </dsp:nvSpPr>
      <dsp:spPr>
        <a:xfrm>
          <a:off x="1512700" y="2383309"/>
          <a:ext cx="9098951" cy="1008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/>
            <a:t>June 2023: </a:t>
          </a:r>
          <a:r>
            <a:rPr lang="fr-CA" sz="2400" b="0" kern="1200" dirty="0"/>
            <a:t>Discussion groups </a:t>
          </a:r>
          <a:r>
            <a:rPr lang="fr-CA" sz="2400" b="0" kern="1200" dirty="0" err="1"/>
            <a:t>with</a:t>
          </a:r>
          <a:r>
            <a:rPr lang="fr-CA" sz="2400" b="0" kern="1200" dirty="0"/>
            <a:t> </a:t>
          </a:r>
          <a:r>
            <a:rPr lang="fr-CA" sz="2400" b="0" kern="1200" dirty="0" err="1"/>
            <a:t>community-based</a:t>
          </a:r>
          <a:r>
            <a:rPr lang="fr-CA" sz="2400" b="0" kern="1200" dirty="0"/>
            <a:t> </a:t>
          </a:r>
          <a:r>
            <a:rPr lang="fr-CA" sz="2400" b="0" kern="1200" dirty="0" err="1"/>
            <a:t>organizations</a:t>
          </a:r>
          <a:endParaRPr lang="en-US" sz="2400" b="0" kern="1200" dirty="0"/>
        </a:p>
      </dsp:txBody>
      <dsp:txXfrm>
        <a:off x="1542233" y="2412842"/>
        <a:ext cx="7633811" cy="949257"/>
      </dsp:txXfrm>
    </dsp:sp>
    <dsp:sp modelId="{B707C8E3-BA5B-4995-B103-0875C8E65BDB}">
      <dsp:nvSpPr>
        <dsp:cNvPr id="0" name=""/>
        <dsp:cNvSpPr/>
      </dsp:nvSpPr>
      <dsp:spPr>
        <a:xfrm>
          <a:off x="2274737" y="3574963"/>
          <a:ext cx="9098951" cy="1008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 err="1"/>
            <a:t>October-November</a:t>
          </a:r>
          <a:r>
            <a:rPr lang="fr-CA" sz="2400" b="1" kern="1200" dirty="0"/>
            <a:t> 2023: </a:t>
          </a:r>
          <a:r>
            <a:rPr lang="fr-CA" sz="2400" b="0" kern="1200" dirty="0" err="1"/>
            <a:t>Early</a:t>
          </a:r>
          <a:r>
            <a:rPr lang="fr-CA" sz="2400" b="0" kern="1200" dirty="0"/>
            <a:t> </a:t>
          </a:r>
          <a:r>
            <a:rPr lang="fr-CA" sz="2400" b="0" kern="1200" dirty="0" err="1"/>
            <a:t>findings</a:t>
          </a:r>
          <a:r>
            <a:rPr lang="fr-CA" sz="2400" b="0" kern="1200" dirty="0"/>
            <a:t> and validation </a:t>
          </a:r>
          <a:r>
            <a:rPr lang="fr-CA" sz="2400" b="0" kern="1200" dirty="0" err="1"/>
            <a:t>among</a:t>
          </a:r>
          <a:r>
            <a:rPr lang="fr-CA" sz="2400" b="0" kern="1200" dirty="0"/>
            <a:t> the </a:t>
          </a:r>
          <a:r>
            <a:rPr lang="fr-CA" sz="2400" b="0" kern="1200" dirty="0" err="1"/>
            <a:t>general</a:t>
          </a:r>
          <a:r>
            <a:rPr lang="fr-CA" sz="2400" b="0" kern="1200" dirty="0"/>
            <a:t> public</a:t>
          </a:r>
          <a:endParaRPr lang="en-US" sz="2400" b="0" kern="1200" dirty="0"/>
        </a:p>
      </dsp:txBody>
      <dsp:txXfrm>
        <a:off x="2304270" y="3604496"/>
        <a:ext cx="7622437" cy="949257"/>
      </dsp:txXfrm>
    </dsp:sp>
    <dsp:sp modelId="{F42C23B7-AD7B-4189-BB04-C1D8ED2BC4FB}">
      <dsp:nvSpPr>
        <dsp:cNvPr id="0" name=""/>
        <dsp:cNvSpPr/>
      </dsp:nvSpPr>
      <dsp:spPr>
        <a:xfrm>
          <a:off x="8443541" y="772283"/>
          <a:ext cx="655410" cy="6554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8591008" y="772283"/>
        <a:ext cx="360476" cy="493196"/>
      </dsp:txXfrm>
    </dsp:sp>
    <dsp:sp modelId="{CA6AB3BB-9C51-4258-8327-DE3224572A9E}">
      <dsp:nvSpPr>
        <dsp:cNvPr id="0" name=""/>
        <dsp:cNvSpPr/>
      </dsp:nvSpPr>
      <dsp:spPr>
        <a:xfrm>
          <a:off x="9205578" y="1963938"/>
          <a:ext cx="655410" cy="6554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9353045" y="1963938"/>
        <a:ext cx="360476" cy="493196"/>
      </dsp:txXfrm>
    </dsp:sp>
    <dsp:sp modelId="{4151773A-EAA1-438C-8E9B-31C0E1867885}">
      <dsp:nvSpPr>
        <dsp:cNvPr id="0" name=""/>
        <dsp:cNvSpPr/>
      </dsp:nvSpPr>
      <dsp:spPr>
        <a:xfrm>
          <a:off x="9956241" y="3155593"/>
          <a:ext cx="655410" cy="6554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10103708" y="3155593"/>
        <a:ext cx="360476" cy="493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1A6E5-FF7F-42B6-9B61-526F46EEDD11}">
      <dsp:nvSpPr>
        <dsp:cNvPr id="0" name=""/>
        <dsp:cNvSpPr/>
      </dsp:nvSpPr>
      <dsp:spPr>
        <a:xfrm>
          <a:off x="4350" y="0"/>
          <a:ext cx="2284267" cy="335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noProof="0" dirty="0"/>
            <a:t>No clear consensus on a term to replace “visible minority.”</a:t>
          </a:r>
        </a:p>
      </dsp:txBody>
      <dsp:txXfrm>
        <a:off x="71254" y="66904"/>
        <a:ext cx="2150459" cy="3218647"/>
      </dsp:txXfrm>
    </dsp:sp>
    <dsp:sp modelId="{15D9B6EA-27FA-4448-99E7-EA5DB6F7A7CB}">
      <dsp:nvSpPr>
        <dsp:cNvPr id="0" name=""/>
        <dsp:cNvSpPr/>
      </dsp:nvSpPr>
      <dsp:spPr>
        <a:xfrm>
          <a:off x="2436181" y="0"/>
          <a:ext cx="2268939" cy="3353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A number of participants preferred the term “</a:t>
          </a:r>
          <a:r>
            <a:rPr lang="en-CA" sz="2400" b="1" kern="1200" dirty="0"/>
            <a:t>racialized groups</a:t>
          </a:r>
          <a:r>
            <a:rPr lang="en-CA" sz="2400" kern="1200" dirty="0"/>
            <a:t>” to replace “visible minorities.” </a:t>
          </a:r>
          <a:endParaRPr lang="en-US" sz="2400" kern="1200" dirty="0"/>
        </a:p>
      </dsp:txBody>
      <dsp:txXfrm>
        <a:off x="2502636" y="66455"/>
        <a:ext cx="2136029" cy="3220106"/>
      </dsp:txXfrm>
    </dsp:sp>
    <dsp:sp modelId="{9421FDDB-D942-4326-9049-C7EA01BB2D75}">
      <dsp:nvSpPr>
        <dsp:cNvPr id="0" name=""/>
        <dsp:cNvSpPr/>
      </dsp:nvSpPr>
      <dsp:spPr>
        <a:xfrm>
          <a:off x="4907598" y="38981"/>
          <a:ext cx="2284267" cy="3275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The term “racialized” was also the </a:t>
          </a:r>
          <a:r>
            <a:rPr lang="en-CA" sz="2400" b="1" kern="1200" dirty="0"/>
            <a:t>most controversial option</a:t>
          </a:r>
          <a:r>
            <a:rPr lang="en-CA" sz="2400" kern="1200" dirty="0"/>
            <a:t>.</a:t>
          </a:r>
          <a:endParaRPr lang="en-US" sz="2400" kern="1200" dirty="0"/>
        </a:p>
      </dsp:txBody>
      <dsp:txXfrm>
        <a:off x="4974502" y="105885"/>
        <a:ext cx="2150459" cy="3141230"/>
      </dsp:txXfrm>
    </dsp:sp>
    <dsp:sp modelId="{9D726D19-BEB5-41B4-B0DD-81B03D128004}">
      <dsp:nvSpPr>
        <dsp:cNvPr id="0" name=""/>
        <dsp:cNvSpPr/>
      </dsp:nvSpPr>
      <dsp:spPr>
        <a:xfrm>
          <a:off x="7330612" y="0"/>
          <a:ext cx="2284267" cy="3353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The term </a:t>
          </a:r>
          <a:r>
            <a:rPr lang="en-CA" sz="2400" b="1" kern="1200" dirty="0"/>
            <a:t>population group</a:t>
          </a:r>
          <a:r>
            <a:rPr lang="en-CA" sz="2400" kern="1200" dirty="0"/>
            <a:t> (or another neutral term, such as diverse groups) was the second most preferred</a:t>
          </a:r>
          <a:r>
            <a:rPr lang="en-CA" sz="2400" b="1" kern="1200" dirty="0"/>
            <a:t>.</a:t>
          </a:r>
          <a:endParaRPr lang="en-US" sz="2400" kern="1200" dirty="0"/>
        </a:p>
      </dsp:txBody>
      <dsp:txXfrm>
        <a:off x="7397516" y="66904"/>
        <a:ext cx="2150459" cy="32192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D5F5E-3939-4FD4-8CAC-65DF4CB211ED}">
      <dsp:nvSpPr>
        <dsp:cNvPr id="0" name=""/>
        <dsp:cNvSpPr/>
      </dsp:nvSpPr>
      <dsp:spPr>
        <a:xfrm>
          <a:off x="5478" y="0"/>
          <a:ext cx="2206420" cy="3263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The categories are incoherent because they straddle race, ethnicity, nationality, and geographical descent.</a:t>
          </a:r>
          <a:endParaRPr lang="en-US" sz="2300" kern="1200" dirty="0"/>
        </a:p>
      </dsp:txBody>
      <dsp:txXfrm>
        <a:off x="70102" y="64624"/>
        <a:ext cx="2077172" cy="3134023"/>
      </dsp:txXfrm>
    </dsp:sp>
    <dsp:sp modelId="{06B9821A-209F-4FE9-8957-D74BFABF3A24}">
      <dsp:nvSpPr>
        <dsp:cNvPr id="0" name=""/>
        <dsp:cNvSpPr/>
      </dsp:nvSpPr>
      <dsp:spPr>
        <a:xfrm>
          <a:off x="2519101" y="0"/>
          <a:ext cx="2395459" cy="3263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Some categories (in particular, the “Black” category) are too broad and should be more granular. </a:t>
          </a:r>
          <a:endParaRPr lang="en-US" sz="2300" kern="1200" dirty="0"/>
        </a:p>
      </dsp:txBody>
      <dsp:txXfrm>
        <a:off x="2589262" y="70161"/>
        <a:ext cx="2255137" cy="3122949"/>
      </dsp:txXfrm>
    </dsp:sp>
    <dsp:sp modelId="{12726491-1A83-4D03-8786-CC390615A1A8}">
      <dsp:nvSpPr>
        <dsp:cNvPr id="0" name=""/>
        <dsp:cNvSpPr/>
      </dsp:nvSpPr>
      <dsp:spPr>
        <a:xfrm>
          <a:off x="5280953" y="0"/>
          <a:ext cx="2244619" cy="3263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Various participants believed that Indigenous peoples should be able to answer this question.</a:t>
          </a:r>
          <a:endParaRPr lang="en-US" sz="2300" kern="1200" dirty="0"/>
        </a:p>
      </dsp:txBody>
      <dsp:txXfrm>
        <a:off x="5346696" y="65743"/>
        <a:ext cx="2113133" cy="3131785"/>
      </dsp:txXfrm>
    </dsp:sp>
    <dsp:sp modelId="{D387C445-5EC2-487E-9F3C-039DF97E6B0F}">
      <dsp:nvSpPr>
        <dsp:cNvPr id="0" name=""/>
        <dsp:cNvSpPr/>
      </dsp:nvSpPr>
      <dsp:spPr>
        <a:xfrm>
          <a:off x="7773584" y="0"/>
          <a:ext cx="2115083" cy="3263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Comparability between census cycles is important.</a:t>
          </a:r>
          <a:endParaRPr lang="en-US" sz="2300" kern="1200" dirty="0"/>
        </a:p>
      </dsp:txBody>
      <dsp:txXfrm>
        <a:off x="7835533" y="61949"/>
        <a:ext cx="1991185" cy="31393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BC8FE-4C89-444E-9E61-9F78144C474B}">
      <dsp:nvSpPr>
        <dsp:cNvPr id="0" name=""/>
        <dsp:cNvSpPr/>
      </dsp:nvSpPr>
      <dsp:spPr>
        <a:xfrm>
          <a:off x="384593" y="1381"/>
          <a:ext cx="2555905" cy="2713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Participants expressed a </a:t>
          </a:r>
          <a:r>
            <a:rPr lang="en-CA" sz="1800" b="1" kern="1200" dirty="0"/>
            <a:t>wide range of applications</a:t>
          </a:r>
          <a:r>
            <a:rPr lang="en-CA" sz="1800" kern="1200" dirty="0"/>
            <a:t> for the data collected on “visible minorities,” which is not reflected in the current emphasis on the Employment Equity Act.</a:t>
          </a:r>
          <a:endParaRPr lang="en-US" sz="1800" kern="1200" dirty="0"/>
        </a:p>
      </dsp:txBody>
      <dsp:txXfrm>
        <a:off x="459453" y="76241"/>
        <a:ext cx="2406185" cy="2563522"/>
      </dsp:txXfrm>
    </dsp:sp>
    <dsp:sp modelId="{94FC339F-CD97-4255-99BA-4C94DEC3195A}">
      <dsp:nvSpPr>
        <dsp:cNvPr id="0" name=""/>
        <dsp:cNvSpPr/>
      </dsp:nvSpPr>
      <dsp:spPr>
        <a:xfrm>
          <a:off x="3191804" y="0"/>
          <a:ext cx="2377556" cy="2714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Some data users </a:t>
          </a:r>
          <a:r>
            <a:rPr lang="en-CA" sz="1800" b="1" kern="1200" dirty="0"/>
            <a:t>called for Statistics Canada to develop a “race” data standard</a:t>
          </a:r>
          <a:r>
            <a:rPr lang="en-CA" sz="1800" kern="1200" dirty="0"/>
            <a:t> with explicit reference to this concept in the question.</a:t>
          </a:r>
          <a:endParaRPr lang="en-US" sz="1800" kern="1200" dirty="0"/>
        </a:p>
      </dsp:txBody>
      <dsp:txXfrm>
        <a:off x="3261440" y="69636"/>
        <a:ext cx="2238284" cy="2575351"/>
      </dsp:txXfrm>
    </dsp:sp>
    <dsp:sp modelId="{C105FE93-44E2-48F9-B14B-96E39872247B}">
      <dsp:nvSpPr>
        <dsp:cNvPr id="0" name=""/>
        <dsp:cNvSpPr/>
      </dsp:nvSpPr>
      <dsp:spPr>
        <a:xfrm>
          <a:off x="5826857" y="0"/>
          <a:ext cx="2310214" cy="2714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Data on religious groups are crucial</a:t>
          </a:r>
          <a:r>
            <a:rPr lang="en-CA" sz="1800" kern="1200" dirty="0"/>
            <a:t> to understand the various dimensions of racialization in Canada. </a:t>
          </a:r>
          <a:endParaRPr lang="en-US" sz="1800" kern="1200" dirty="0"/>
        </a:p>
      </dsp:txBody>
      <dsp:txXfrm>
        <a:off x="5894521" y="67664"/>
        <a:ext cx="2174886" cy="2579295"/>
      </dsp:txXfrm>
    </dsp:sp>
    <dsp:sp modelId="{87E4994E-5132-4FBE-8BF4-813F557801B2}">
      <dsp:nvSpPr>
        <dsp:cNvPr id="0" name=""/>
        <dsp:cNvSpPr/>
      </dsp:nvSpPr>
      <dsp:spPr>
        <a:xfrm>
          <a:off x="8413211" y="0"/>
          <a:ext cx="2310214" cy="2714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Data on racialization and experience of racism</a:t>
          </a:r>
          <a:r>
            <a:rPr lang="en-CA" sz="2000" kern="1200" dirty="0"/>
            <a:t> is needed but is not fulfilled with the current question available in the Census.</a:t>
          </a:r>
          <a:endParaRPr lang="en-US" sz="2000" kern="1200" dirty="0"/>
        </a:p>
      </dsp:txBody>
      <dsp:txXfrm>
        <a:off x="8480875" y="67664"/>
        <a:ext cx="2174886" cy="25792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A07F-29F5-42EB-9AA6-AC8BB3221F67}">
      <dsp:nvSpPr>
        <dsp:cNvPr id="0" name=""/>
        <dsp:cNvSpPr/>
      </dsp:nvSpPr>
      <dsp:spPr>
        <a:xfrm>
          <a:off x="511634" y="2326"/>
          <a:ext cx="3147491" cy="2406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Desire for more flexibility in terms of data use and obtain </a:t>
          </a:r>
          <a:r>
            <a:rPr lang="en-CA" sz="2400" b="1" kern="1200" dirty="0"/>
            <a:t>more disaggregated data for certain groups</a:t>
          </a:r>
          <a:r>
            <a:rPr lang="en-CA" sz="2400" kern="1200" dirty="0"/>
            <a:t>. </a:t>
          </a:r>
          <a:endParaRPr lang="en-US" sz="2400" kern="1200" dirty="0"/>
        </a:p>
      </dsp:txBody>
      <dsp:txXfrm>
        <a:off x="582126" y="72818"/>
        <a:ext cx="3006507" cy="2265801"/>
      </dsp:txXfrm>
    </dsp:sp>
    <dsp:sp modelId="{09BF42C0-E365-4524-A743-318B4EF31DF1}">
      <dsp:nvSpPr>
        <dsp:cNvPr id="0" name=""/>
        <dsp:cNvSpPr/>
      </dsp:nvSpPr>
      <dsp:spPr>
        <a:xfrm>
          <a:off x="3963362" y="2"/>
          <a:ext cx="3147491" cy="2371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The approach of crossing </a:t>
          </a:r>
          <a:r>
            <a:rPr lang="en-CA" sz="2400" b="1" kern="1200" dirty="0"/>
            <a:t>“visible minorities” by region of birth of parents was well received.</a:t>
          </a:r>
          <a:r>
            <a:rPr lang="en-CA" sz="2400" kern="1200" dirty="0"/>
            <a:t> </a:t>
          </a:r>
          <a:endParaRPr lang="en-US" sz="2400" kern="1200" dirty="0"/>
        </a:p>
      </dsp:txBody>
      <dsp:txXfrm>
        <a:off x="4032808" y="69448"/>
        <a:ext cx="3008599" cy="2232165"/>
      </dsp:txXfrm>
    </dsp:sp>
    <dsp:sp modelId="{02876371-CF95-4D32-8DFE-7BBD308B6579}">
      <dsp:nvSpPr>
        <dsp:cNvPr id="0" name=""/>
        <dsp:cNvSpPr/>
      </dsp:nvSpPr>
      <dsp:spPr>
        <a:xfrm>
          <a:off x="7360324" y="1164"/>
          <a:ext cx="3147491" cy="235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The option to </a:t>
          </a:r>
          <a:r>
            <a:rPr lang="fr-CA" sz="2400" kern="1200" dirty="0" err="1"/>
            <a:t>present</a:t>
          </a:r>
          <a:r>
            <a:rPr lang="fr-CA" sz="2400" kern="1200" dirty="0"/>
            <a:t> a </a:t>
          </a:r>
          <a:r>
            <a:rPr lang="fr-CA" sz="2400" b="1" kern="1200" dirty="0"/>
            <a:t>multiple </a:t>
          </a:r>
          <a:r>
            <a:rPr lang="fr-CA" sz="2400" b="1" kern="1200" dirty="0" err="1"/>
            <a:t>responses</a:t>
          </a:r>
          <a:r>
            <a:rPr lang="fr-CA" sz="2400" b="1" kern="1200" dirty="0"/>
            <a:t> variable </a:t>
          </a:r>
          <a:r>
            <a:rPr lang="fr-CA" sz="2400" kern="1200" dirty="0" err="1"/>
            <a:t>was</a:t>
          </a:r>
          <a:r>
            <a:rPr lang="fr-CA" sz="2400" kern="1200" dirty="0"/>
            <a:t> </a:t>
          </a:r>
          <a:r>
            <a:rPr lang="fr-CA" sz="2400" kern="1200" dirty="0" err="1"/>
            <a:t>also</a:t>
          </a:r>
          <a:r>
            <a:rPr lang="fr-CA" sz="2400" kern="1200" dirty="0"/>
            <a:t> </a:t>
          </a:r>
          <a:r>
            <a:rPr lang="fr-CA" sz="2400" kern="1200" dirty="0" err="1"/>
            <a:t>well</a:t>
          </a:r>
          <a:r>
            <a:rPr lang="fr-CA" sz="2400" kern="1200" dirty="0"/>
            <a:t> </a:t>
          </a:r>
          <a:r>
            <a:rPr lang="fr-CA" sz="2400" kern="1200" dirty="0" err="1"/>
            <a:t>received</a:t>
          </a:r>
          <a:r>
            <a:rPr lang="fr-CA" sz="2400" kern="1200" dirty="0"/>
            <a:t>. </a:t>
          </a:r>
          <a:endParaRPr lang="en-US" sz="2400" kern="1200" dirty="0"/>
        </a:p>
      </dsp:txBody>
      <dsp:txXfrm>
        <a:off x="7429223" y="70063"/>
        <a:ext cx="3009693" cy="22145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3FCE4-6D7D-4BA7-9B5D-190908805CAD}">
      <dsp:nvSpPr>
        <dsp:cNvPr id="0" name=""/>
        <dsp:cNvSpPr/>
      </dsp:nvSpPr>
      <dsp:spPr>
        <a:xfrm>
          <a:off x="4822" y="100063"/>
          <a:ext cx="4216598" cy="168663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46673" bIns="9334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500" kern="1200" dirty="0"/>
            <a:t>Qualitative </a:t>
          </a:r>
          <a:r>
            <a:rPr lang="fr-CA" sz="3500" kern="1200" dirty="0" err="1"/>
            <a:t>testing</a:t>
          </a:r>
          <a:r>
            <a:rPr lang="fr-CA" sz="3500" kern="1200" dirty="0"/>
            <a:t> (2023)</a:t>
          </a:r>
        </a:p>
      </dsp:txBody>
      <dsp:txXfrm>
        <a:off x="4822" y="100063"/>
        <a:ext cx="3794938" cy="1686639"/>
      </dsp:txXfrm>
    </dsp:sp>
    <dsp:sp modelId="{6A2CDA90-290B-4E67-90A7-953A5747B2B8}">
      <dsp:nvSpPr>
        <dsp:cNvPr id="0" name=""/>
        <dsp:cNvSpPr/>
      </dsp:nvSpPr>
      <dsp:spPr>
        <a:xfrm>
          <a:off x="3378100" y="111970"/>
          <a:ext cx="4216598" cy="168663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Quantitative testing (2024)</a:t>
          </a:r>
          <a:endParaRPr lang="fr-CA" sz="3500" kern="1200" dirty="0"/>
        </a:p>
      </dsp:txBody>
      <dsp:txXfrm>
        <a:off x="4221420" y="111970"/>
        <a:ext cx="2529959" cy="1686639"/>
      </dsp:txXfrm>
    </dsp:sp>
    <dsp:sp modelId="{9451D787-AD4F-45A4-ACB8-B183FBE7ABEF}">
      <dsp:nvSpPr>
        <dsp:cNvPr id="0" name=""/>
        <dsp:cNvSpPr/>
      </dsp:nvSpPr>
      <dsp:spPr>
        <a:xfrm>
          <a:off x="6751379" y="111970"/>
          <a:ext cx="4216598" cy="168663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Final standard available for Census 2026 (2025*)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*A departmental standard might be available for dissemination by 2025</a:t>
          </a:r>
          <a:endParaRPr lang="fr-CA" sz="1400" kern="1200" dirty="0"/>
        </a:p>
      </dsp:txBody>
      <dsp:txXfrm>
        <a:off x="7594699" y="111970"/>
        <a:ext cx="2529959" cy="1686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0.75154</cdr:x>
      <cdr:y>0.02783</cdr:y>
    </cdr:from>
    <cdr:to>
      <cdr:x>0.9896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78235" y="126478"/>
          <a:ext cx="2812319" cy="44181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ts val="300"/>
            </a:spcBef>
          </a:pPr>
          <a:endParaRPr lang="en-CA" sz="1050" b="1" dirty="0"/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/>
            <a:t>Place of birth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>
              <a:solidFill>
                <a:schemeClr val="accent3">
                  <a:lumMod val="50000"/>
                </a:schemeClr>
              </a:solidFill>
            </a:rPr>
            <a:t>Citizenship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>
              <a:solidFill>
                <a:schemeClr val="accent3">
                  <a:lumMod val="75000"/>
                </a:schemeClr>
              </a:solidFill>
            </a:rPr>
            <a:t>Year of immigration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900" b="1" dirty="0">
              <a:solidFill>
                <a:schemeClr val="accent3">
                  <a:lumMod val="50000"/>
                </a:schemeClr>
              </a:solidFill>
            </a:rPr>
            <a:t>(Year of naturalization)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>
              <a:solidFill>
                <a:schemeClr val="accent3">
                  <a:lumMod val="60000"/>
                  <a:lumOff val="40000"/>
                </a:schemeClr>
              </a:solidFill>
            </a:rPr>
            <a:t>Immigrant status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>
              <a:solidFill>
                <a:schemeClr val="bg1">
                  <a:lumMod val="50000"/>
                </a:schemeClr>
              </a:solidFill>
            </a:rPr>
            <a:t>Place of birth of parents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900" b="1" dirty="0">
              <a:solidFill>
                <a:schemeClr val="accent1">
                  <a:lumMod val="50000"/>
                  <a:lumOff val="50000"/>
                </a:schemeClr>
              </a:solidFill>
            </a:rPr>
            <a:t>(Colour)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/>
            <a:t>Origin*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>
              <a:solidFill>
                <a:schemeClr val="accent1">
                  <a:lumMod val="90000"/>
                  <a:lumOff val="10000"/>
                </a:schemeClr>
              </a:solidFill>
            </a:rPr>
            <a:t>Population groups/visible minorities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>
              <a:solidFill>
                <a:schemeClr val="accent4">
                  <a:lumMod val="50000"/>
                </a:schemeClr>
              </a:solidFill>
            </a:rPr>
            <a:t>Aboriginal groups (Aboriginal identity)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>
              <a:solidFill>
                <a:schemeClr val="accent4">
                  <a:lumMod val="75000"/>
                </a:schemeClr>
              </a:solidFill>
            </a:rPr>
            <a:t>Registered or Treaty Indian status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00" b="1" dirty="0">
              <a:solidFill>
                <a:schemeClr val="accent4">
                  <a:lumMod val="50000"/>
                </a:schemeClr>
              </a:solidFill>
            </a:rPr>
            <a:t>Membership in a First Nation or Indian band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900" b="1" dirty="0">
              <a:solidFill>
                <a:schemeClr val="accent5">
                  <a:lumMod val="50000"/>
                </a:schemeClr>
              </a:solidFill>
            </a:rPr>
            <a:t>(French Canadian)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>
              <a:solidFill>
                <a:schemeClr val="accent5">
                  <a:lumMod val="50000"/>
                </a:schemeClr>
              </a:solidFill>
            </a:rPr>
            <a:t>Mother tongue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>
              <a:solidFill>
                <a:schemeClr val="accent5">
                  <a:lumMod val="75000"/>
                </a:schemeClr>
              </a:solidFill>
            </a:rPr>
            <a:t>Knowledge of official languages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>
              <a:solidFill>
                <a:schemeClr val="accent5">
                  <a:lumMod val="75000"/>
                </a:schemeClr>
              </a:solidFill>
            </a:rPr>
            <a:t>Knowledge of non-official languages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>
              <a:solidFill>
                <a:schemeClr val="accent5"/>
              </a:solidFill>
            </a:rPr>
            <a:t>Language spoken most often at home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>
              <a:solidFill>
                <a:schemeClr val="accent5"/>
              </a:solidFill>
            </a:rPr>
            <a:t>Language spoken regularly at home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>
              <a:solidFill>
                <a:schemeClr val="accent5">
                  <a:lumMod val="60000"/>
                  <a:lumOff val="40000"/>
                </a:schemeClr>
              </a:solidFill>
            </a:rPr>
            <a:t>Language used most often at work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>
              <a:solidFill>
                <a:srgbClr val="7030A0"/>
              </a:solidFill>
            </a:rPr>
            <a:t>Language used regularly at work</a:t>
          </a:r>
        </a:p>
        <a:p xmlns:a="http://schemas.openxmlformats.org/drawingml/2006/main">
          <a:pPr>
            <a:spcBef>
              <a:spcPts val="300"/>
            </a:spcBef>
          </a:pPr>
          <a:r>
            <a:rPr lang="en-CA" sz="1050" b="1" dirty="0">
              <a:solidFill>
                <a:srgbClr val="92D050"/>
              </a:solidFill>
            </a:rPr>
            <a:t>Religion</a:t>
          </a:r>
          <a:endParaRPr lang="en-CA" sz="1000" b="1" dirty="0"/>
        </a:p>
        <a:p xmlns:a="http://schemas.openxmlformats.org/drawingml/2006/main">
          <a:pPr>
            <a:spcBef>
              <a:spcPts val="300"/>
            </a:spcBef>
          </a:pPr>
          <a:endParaRPr lang="en-CA" sz="1000" b="1" dirty="0"/>
        </a:p>
        <a:p xmlns:a="http://schemas.openxmlformats.org/drawingml/2006/main">
          <a:pPr>
            <a:spcBef>
              <a:spcPts val="300"/>
            </a:spcBef>
          </a:pPr>
          <a:endParaRPr lang="en-CA" sz="1000" b="1" dirty="0"/>
        </a:p>
      </cdr:txBody>
    </cdr:sp>
  </cdr:relSizeAnchor>
  <cdr:relSizeAnchor xmlns:cdr="http://schemas.openxmlformats.org/drawingml/2006/chartDrawing">
    <cdr:from>
      <cdr:x>0</cdr:x>
      <cdr:y>0.07187</cdr:y>
    </cdr:from>
    <cdr:to>
      <cdr:x>0.13733</cdr:x>
      <cdr:y>0.97404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26644"/>
          <a:ext cx="1622298" cy="4100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0.00978</cdr:x>
      <cdr:y>0.07512</cdr:y>
    </cdr:from>
    <cdr:to>
      <cdr:x>0.13483</cdr:x>
      <cdr:y>1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115570" y="341376"/>
          <a:ext cx="1477264" cy="4203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C5F913-EC2B-2848-9DE6-D8663971C4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E1B0D-C8D4-E241-9740-943734AA4D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802CD6-51B7-B647-84F3-618D22C2361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81233-DBA4-744D-9363-38476E01EC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A6499-A563-DF4A-AD3A-F254586A10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1F9629-A8B1-884B-AC34-A968CD31C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06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7:19:45.6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2,'1498'0,"-1431"4,121 21,-2 1,-41-13,148 7,-191-20,794-19,-177 11,103-7,-616-6,140-6,682 29,-973 1,57 9,-22-1,-62-9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28C4E7-33FB-CA41-ACE5-EBB66937585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7B8B14-E9F9-DA43-B75B-4CE9504D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7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B8B14-E9F9-DA43-B75B-4CE9504D9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79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09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19110-3E88-174B-A50D-250F480B26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83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65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653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B8B14-E9F9-DA43-B75B-4CE9504D9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18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B8B14-E9F9-DA43-B75B-4CE9504D9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7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19110-3E88-174B-A50D-250F480B26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8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2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3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79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3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10DF-92C9-D745-A3CA-6B1713C25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11344"/>
            <a:ext cx="9144000" cy="105895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700" b="1" spc="100" baseline="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005DD-11F8-9245-B26B-41D1F4F84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46655"/>
            <a:ext cx="9144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kern="4600" spc="100" baseline="0">
                <a:latin typeface="Arial MT Std" panose="020B0402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F7FE24-A452-0441-B567-CCDDCB585D4D}"/>
              </a:ext>
            </a:extLst>
          </p:cNvPr>
          <p:cNvSpPr txBox="1">
            <a:spLocks/>
          </p:cNvSpPr>
          <p:nvPr userDrawn="1"/>
        </p:nvSpPr>
        <p:spPr>
          <a:xfrm>
            <a:off x="1524000" y="5608643"/>
            <a:ext cx="9144000" cy="38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700" b="0" spc="0" baseline="0" dirty="0">
                <a:latin typeface="+mn-lt"/>
              </a:rPr>
              <a:t>Delivering insight through data for a better Canada</a:t>
            </a:r>
            <a:endParaRPr lang="en-US" sz="1700" b="0" spc="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795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00D70BF-0D78-8947-9B2F-B0F56FF5C8C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4619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EA5A1E9-D7B6-5340-947A-1F94DDAB71B4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C95B3F-EB60-0C49-B87A-157BB552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EA69870-3A9B-2042-8FC4-CF7E2165510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286D1-A677-074D-8452-B6E481375AB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1078992"/>
            <a:ext cx="2628900" cy="4885502"/>
          </a:xfrm>
          <a:prstGeom prst="rect">
            <a:avLst/>
          </a:prstGeom>
        </p:spPr>
        <p:txBody>
          <a:bodyPr vert="eaVert"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0B674-98A5-8743-BF78-6CC7D5E7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78991"/>
            <a:ext cx="7734300" cy="488550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A54A282-20C9-4C40-8406-9B5E456F4AAA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E70EE8-DB95-6A41-BCDA-4FD30B1F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5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BC21F7E-58FE-D049-ABAE-1389E91681F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D1A96F-BCA0-5B44-A660-370961E12B2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F4ECF1C-F6D1-B840-9427-7010A0FC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9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F61CBC-24C3-6947-ADAA-A50B14E242EC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u="none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813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  <a:lvl2pPr>
              <a:defRPr sz="1800">
                <a:latin typeface="Arial MT Std" panose="020B0402020200020204" pitchFamily="34" charset="0"/>
              </a:defRPr>
            </a:lvl2pPr>
            <a:lvl3pPr>
              <a:defRPr sz="1600">
                <a:latin typeface="Arial MT Std" panose="020B0402020200020204" pitchFamily="34" charset="0"/>
              </a:defRPr>
            </a:lvl3pPr>
            <a:lvl4pPr>
              <a:defRPr sz="1400">
                <a:latin typeface="Arial MT Std" panose="020B0402020200020204" pitchFamily="34" charset="0"/>
              </a:defRPr>
            </a:lvl4pPr>
            <a:lvl5pPr>
              <a:defRPr sz="14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0B9A835-E3AD-6541-8CB7-FBAC3331BF73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D9FC08-3E1C-014A-BB63-4119EA71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0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5821909-D323-1645-A122-4B1ED2F7EBA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85CE2-762B-9C4F-B29F-5D8A941A1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010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7A7C-2582-B94D-B0CA-CE72B9DC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82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 MT Std" panose="020B0402020200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759DBA7-AD2A-CA46-AC91-69C8DA7F52E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E7E3FD-0D9B-0641-BCCC-24D459EE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2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80E6DEAE-E822-BC4C-A21C-32FD19CC592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0AD4E-6AB3-214B-A4E4-E20A50DF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BFCDB-AC25-4845-93D8-4FE6A245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69439-F6DE-1C4F-BF69-06F3A41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6EB97A-C08E-BB40-8591-561B47E8544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8F7A4D-F81E-A149-B1DA-3297049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589D3108-C7BC-274D-B353-E84095136186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17291"/>
            <a:ext cx="5157787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17291"/>
            <a:ext cx="5183188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AD77972-520F-AF4E-8A22-C728C2AC14D8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128189-E823-FD4A-A279-951FF284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4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BC21F7E-58FE-D049-ABAE-1389E91681F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D1A96F-BCA0-5B44-A660-370961E12B2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F4ECF1C-F6D1-B840-9427-7010A0FC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660D6C4-DBDA-4A40-8D37-2E8A5867636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F815435-FE2C-3140-AA9C-30F368825C1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19471-527F-3E44-B855-581F21D5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AA04B89-FAE3-E84F-94AE-DE84F8329BE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84D10-1CE3-4440-9E21-70C14710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7A0D-A607-2A40-9D63-1E72C786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D4E7A-54D4-6645-A6AF-C4324CC744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DBA3354-AC19-2F4D-8C9F-CE6BD155BFFD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A8BE1E-EAD4-D244-9A2E-CDFB0416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5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B5043DA6-F6E2-B44B-966E-7681CBC26F69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7691D8-A545-3E41-9DD3-01AC9CF7E82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321D43-1F48-5D42-9D49-5357435A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4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2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tags" Target="../tags/tag15.xml"/><Relationship Id="rId7" Type="http://schemas.openxmlformats.org/officeDocument/2006/relationships/diagramLayout" Target="../diagrams/layout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diagramData" Target="../diagrams/data9.xml"/><Relationship Id="rId11" Type="http://schemas.openxmlformats.org/officeDocument/2006/relationships/hyperlink" Target="https://www.statcan.gc.ca/en/consultation/2022/visible-minority-concept" TargetMode="External"/><Relationship Id="rId5" Type="http://schemas.openxmlformats.org/officeDocument/2006/relationships/notesSlide" Target="../notesSlides/notesSlide13.xml"/><Relationship Id="rId10" Type="http://schemas.microsoft.com/office/2007/relationships/diagramDrawing" Target="../diagrams/drawing9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hyperlink" Target="http://www12.statcan.gc.ca/census-recensement/2016/ref/dict/index-eng.cfm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23.statcan.gc.ca/imdb/p3Var.pl?Function=DEC&amp;Id=45152" TargetMode="External"/><Relationship Id="rId3" Type="http://schemas.openxmlformats.org/officeDocument/2006/relationships/tags" Target="../tags/tag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hyperlink" Target="http://www23.statcan.gc.ca/imdb/p3Var.pl?Function=DEC&amp;Id=4515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F972-D505-BC75-2DD2-5AD7AB5D0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02" y="357026"/>
            <a:ext cx="11868346" cy="1471774"/>
          </a:xfrm>
        </p:spPr>
        <p:txBody>
          <a:bodyPr/>
          <a:lstStyle/>
          <a:p>
            <a:r>
              <a:rPr lang="en-US" sz="3600" dirty="0"/>
              <a:t>Results and recommendations from the consultative engagement on the visible minority concept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6EA0F-B1B2-C992-79E5-FF6F8307C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586" y="3095625"/>
            <a:ext cx="9144000" cy="1257451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Spring 2024</a:t>
            </a:r>
          </a:p>
          <a:p>
            <a:r>
              <a:rPr lang="en-CA" dirty="0"/>
              <a:t>Diversity and Sociocultural Statistics</a:t>
            </a:r>
          </a:p>
          <a:p>
            <a:r>
              <a:rPr lang="en-CA" dirty="0"/>
              <a:t>Statistics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5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0581-7212-979D-6A90-C5AC5E02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646" y="707065"/>
            <a:ext cx="2700708" cy="520535"/>
          </a:xfrm>
        </p:spPr>
        <p:txBody>
          <a:bodyPr>
            <a:noAutofit/>
          </a:bodyPr>
          <a:lstStyle/>
          <a:p>
            <a:r>
              <a:rPr lang="fr-CA" sz="3200" b="1" dirty="0" err="1">
                <a:latin typeface="+mj-lt"/>
              </a:rPr>
              <a:t>Terminology</a:t>
            </a:r>
            <a:endParaRPr lang="en-US" sz="3200" b="1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16893-FDEC-2B29-C910-6C814BB0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B2C56F6-2EC3-7944-D6AC-3A3D89681AAB}"/>
              </a:ext>
            </a:extLst>
          </p:cNvPr>
          <p:cNvGraphicFramePr/>
          <p:nvPr/>
        </p:nvGraphicFramePr>
        <p:xfrm>
          <a:off x="1390882" y="1407187"/>
          <a:ext cx="10281713" cy="3353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9BB98E-4F8F-B611-730F-756A186B209E}"/>
              </a:ext>
            </a:extLst>
          </p:cNvPr>
          <p:cNvSpPr txBox="1"/>
          <p:nvPr/>
        </p:nvSpPr>
        <p:spPr>
          <a:xfrm>
            <a:off x="1390882" y="4944870"/>
            <a:ext cx="981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Proposed recommendation: Change “visible minorities” for “racialized groups” </a:t>
            </a:r>
            <a:r>
              <a:rPr lang="en-CA" dirty="0"/>
              <a:t>to align with the recommendations of the Employment Equity Act Review Task Force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19F949-8D6C-55B3-8175-393E41DE2C86}"/>
              </a:ext>
            </a:extLst>
          </p:cNvPr>
          <p:cNvSpPr/>
          <p:nvPr/>
        </p:nvSpPr>
        <p:spPr>
          <a:xfrm rot="16200000">
            <a:off x="-752157" y="2760529"/>
            <a:ext cx="33530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What we heard</a:t>
            </a:r>
          </a:p>
        </p:txBody>
      </p:sp>
    </p:spTree>
    <p:extLst>
      <p:ext uri="{BB962C8B-B14F-4D97-AF65-F5344CB8AC3E}">
        <p14:creationId xmlns:p14="http://schemas.microsoft.com/office/powerpoint/2010/main" val="407398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2D1A6E5-FF7F-42B6-9B61-526F46EED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5D9B6EA-27FA-4448-99E7-EA5DB6F7A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421FDDB-D942-4326-9049-C7EA01BB2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D726D19-BEB5-41B4-B0DD-81B03D128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CE674-486C-286A-28F4-33B5FE91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137" y="575135"/>
            <a:ext cx="2407662" cy="565563"/>
          </a:xfrm>
        </p:spPr>
        <p:txBody>
          <a:bodyPr>
            <a:normAutofit/>
          </a:bodyPr>
          <a:lstStyle/>
          <a:p>
            <a:r>
              <a:rPr lang="fr-CA" sz="3200" b="1" dirty="0" err="1">
                <a:latin typeface="+mj-lt"/>
              </a:rPr>
              <a:t>Categories</a:t>
            </a:r>
            <a:endParaRPr lang="en-US" sz="3200" b="1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424B0-C9A4-F281-6294-03EE0D5A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58FBE6B-9DD9-1DE3-4DA2-F3AEA9115BCC}"/>
              </a:ext>
            </a:extLst>
          </p:cNvPr>
          <p:cNvGraphicFramePr/>
          <p:nvPr/>
        </p:nvGraphicFramePr>
        <p:xfrm>
          <a:off x="1395895" y="1220174"/>
          <a:ext cx="9894146" cy="3263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0032C8-0B3B-DD08-98E8-26E13FB619E1}"/>
              </a:ext>
            </a:extLst>
          </p:cNvPr>
          <p:cNvSpPr txBox="1"/>
          <p:nvPr/>
        </p:nvSpPr>
        <p:spPr>
          <a:xfrm>
            <a:off x="765387" y="4562921"/>
            <a:ext cx="112843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Proposed recommendation: </a:t>
            </a:r>
            <a:r>
              <a:rPr lang="en-US" b="1" dirty="0"/>
              <a:t>Modify the categories to ensure relevance </a:t>
            </a:r>
            <a:r>
              <a:rPr lang="en-US" b="1" i="1" dirty="0"/>
              <a:t>while</a:t>
            </a:r>
            <a:r>
              <a:rPr lang="en-US" b="1" dirty="0"/>
              <a:t> retaining comparability and data quality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a First Nations, Métis, or Inuk (Inuit) category and remove the skip pattern with previous question on Indigenous identity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 a testing strategy to evaluate the impact of modifying certain categories, notably “West Asian,” “Arab,” and “Latin American” </a:t>
            </a:r>
          </a:p>
          <a:p>
            <a:endParaRPr lang="en-CA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AB30B-74F9-DB1E-48A5-9D3792E409B6}"/>
              </a:ext>
            </a:extLst>
          </p:cNvPr>
          <p:cNvSpPr/>
          <p:nvPr/>
        </p:nvSpPr>
        <p:spPr>
          <a:xfrm rot="16200000">
            <a:off x="-773088" y="2494041"/>
            <a:ext cx="33530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What we heard</a:t>
            </a:r>
          </a:p>
        </p:txBody>
      </p:sp>
    </p:spTree>
    <p:extLst>
      <p:ext uri="{BB962C8B-B14F-4D97-AF65-F5344CB8AC3E}">
        <p14:creationId xmlns:p14="http://schemas.microsoft.com/office/powerpoint/2010/main" val="38074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9D5F5E-3939-4FD4-8CAC-65DF4CB21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B9821A-209F-4FE9-8957-D74BFABF3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726491-1A83-4D03-8786-CC390615A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87C445-5EC2-487E-9F3C-039DF97E6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E9E4-5D80-7901-E351-A2BB69979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406" y="845682"/>
            <a:ext cx="3327688" cy="558079"/>
          </a:xfrm>
        </p:spPr>
        <p:txBody>
          <a:bodyPr>
            <a:normAutofit/>
          </a:bodyPr>
          <a:lstStyle/>
          <a:p>
            <a:r>
              <a:rPr lang="fr-CA" sz="3200" b="1" dirty="0" err="1">
                <a:latin typeface="+mj-lt"/>
              </a:rPr>
              <a:t>Purpose</a:t>
            </a:r>
            <a:r>
              <a:rPr lang="fr-CA" sz="3200" b="1" dirty="0">
                <a:latin typeface="+mj-lt"/>
              </a:rPr>
              <a:t> of data </a:t>
            </a:r>
            <a:endParaRPr lang="en-US" sz="3200" b="1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115E7-AC15-DAC2-EAA0-6FDCA471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4754D6D-4AEF-F458-7E8C-995CC8FFC41A}"/>
              </a:ext>
            </a:extLst>
          </p:cNvPr>
          <p:cNvGraphicFramePr/>
          <p:nvPr/>
        </p:nvGraphicFramePr>
        <p:xfrm>
          <a:off x="837119" y="1631439"/>
          <a:ext cx="10728613" cy="271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7B28547-C379-2ABE-C657-3ED8F825CE11}"/>
              </a:ext>
            </a:extLst>
          </p:cNvPr>
          <p:cNvSpPr txBox="1"/>
          <p:nvPr/>
        </p:nvSpPr>
        <p:spPr>
          <a:xfrm>
            <a:off x="1137615" y="4573741"/>
            <a:ext cx="10331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Proposed recommendation: Expand statistical programs to measure racism and discrimination </a:t>
            </a:r>
            <a:r>
              <a:rPr lang="en-CA" dirty="0"/>
              <a:t>by </a:t>
            </a:r>
            <a:r>
              <a:rPr lang="en-US" dirty="0"/>
              <a:t>d</a:t>
            </a:r>
            <a:r>
              <a:rPr lang="en-US" dirty="0">
                <a:latin typeface="+mn-lt"/>
              </a:rPr>
              <a:t>eveloping new questions to our current social surveys and through the advancement of a conceptual framework for operationalizing a measure of racism and discrimination with relevant indicators to better understand equity, diversity and inclusion.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2A6C35-930E-BCB4-D27F-343FD1B3FAB7}"/>
              </a:ext>
            </a:extLst>
          </p:cNvPr>
          <p:cNvSpPr/>
          <p:nvPr/>
        </p:nvSpPr>
        <p:spPr>
          <a:xfrm rot="16200000">
            <a:off x="-831281" y="2604845"/>
            <a:ext cx="33530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What we heard</a:t>
            </a:r>
          </a:p>
        </p:txBody>
      </p:sp>
    </p:spTree>
    <p:extLst>
      <p:ext uri="{BB962C8B-B14F-4D97-AF65-F5344CB8AC3E}">
        <p14:creationId xmlns:p14="http://schemas.microsoft.com/office/powerpoint/2010/main" val="14079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DBC8FE-4C89-444E-9E61-9F78144C4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FC339F-CD97-4255-99BA-4C94DEC31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05FE93-44E2-48F9-B14B-96E398722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E4994E-5132-4FBE-8BF4-813F55780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3A4F9-76EB-C66F-A40A-AC22D247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8" y="848735"/>
            <a:ext cx="3400042" cy="596735"/>
          </a:xfrm>
        </p:spPr>
        <p:txBody>
          <a:bodyPr>
            <a:noAutofit/>
          </a:bodyPr>
          <a:lstStyle/>
          <a:p>
            <a:r>
              <a:rPr lang="fr-CA" sz="3200" b="1" dirty="0" err="1">
                <a:latin typeface="+mj-lt"/>
              </a:rPr>
              <a:t>Presenting</a:t>
            </a:r>
            <a:r>
              <a:rPr lang="fr-CA" sz="3200" b="1" dirty="0">
                <a:latin typeface="+mj-lt"/>
              </a:rPr>
              <a:t> data</a:t>
            </a:r>
            <a:endParaRPr lang="en-US" sz="3200" b="1" dirty="0">
              <a:latin typeface="+mj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C8B5FA-DDB8-7AE6-BF3B-C0E875FA54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69967"/>
          <a:ext cx="10515600" cy="240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FE750-4D6B-1542-057C-F18AB64B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437DD-C2F9-F1EC-15AB-C20520504EDF}"/>
              </a:ext>
            </a:extLst>
          </p:cNvPr>
          <p:cNvSpPr txBox="1"/>
          <p:nvPr/>
        </p:nvSpPr>
        <p:spPr>
          <a:xfrm>
            <a:off x="1498797" y="4390873"/>
            <a:ext cx="9855003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rial MT Std" panose="020B0402020200020204" pitchFamily="34" charset="0"/>
              </a:rPr>
              <a:t>Proposed r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 pitchFamily="34" charset="0"/>
                <a:ea typeface="+mn-ea"/>
                <a:cs typeface="+mn-cs"/>
              </a:rPr>
              <a:t>ecommendation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 pitchFamily="34" charset="0"/>
                <a:ea typeface="+mn-ea"/>
                <a:cs typeface="+mn-cs"/>
              </a:rPr>
              <a:t>: Provide flexibility to meet various data needs by deriving more than one variable with the data collected through the Census question </a:t>
            </a:r>
            <a:r>
              <a:rPr lang="en-US" dirty="0">
                <a:solidFill>
                  <a:prstClr val="black"/>
                </a:solidFill>
                <a:latin typeface="Arial MT Std" panose="020B0402020200020204" pitchFamily="34" charset="0"/>
              </a:rPr>
              <a:t>(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 pitchFamily="34" charset="0"/>
                <a:ea typeface="+mn-ea"/>
                <a:cs typeface="+mn-cs"/>
              </a:rPr>
              <a:t>racialized groups, populations groups, multiple responses variable, and crosstabulations). </a:t>
            </a:r>
          </a:p>
          <a:p>
            <a:endParaRPr lang="en-CA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6F2986-2DAF-0F23-F4DE-2D64A9DE42BB}"/>
              </a:ext>
            </a:extLst>
          </p:cNvPr>
          <p:cNvSpPr/>
          <p:nvPr/>
        </p:nvSpPr>
        <p:spPr>
          <a:xfrm rot="16200000">
            <a:off x="-747513" y="2582136"/>
            <a:ext cx="33530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What we heard</a:t>
            </a:r>
          </a:p>
        </p:txBody>
      </p:sp>
    </p:spTree>
    <p:extLst>
      <p:ext uri="{BB962C8B-B14F-4D97-AF65-F5344CB8AC3E}">
        <p14:creationId xmlns:p14="http://schemas.microsoft.com/office/powerpoint/2010/main" val="254315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DDA07F-29F5-42EB-9AA6-AC8BB3221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BF42C0-E365-4524-A743-318B4EF31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876371-CF95-4D32-8DFE-7BBD308B6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4A33778-BE6C-DFBA-6DF1-B47E0D0FD3E7}"/>
              </a:ext>
            </a:extLst>
          </p:cNvPr>
          <p:cNvSpPr/>
          <p:nvPr/>
        </p:nvSpPr>
        <p:spPr>
          <a:xfrm>
            <a:off x="6272191" y="1868864"/>
            <a:ext cx="5794529" cy="2686639"/>
          </a:xfrm>
          <a:prstGeom prst="wedgeEllipseCallout">
            <a:avLst>
              <a:gd name="adj1" fmla="val -49628"/>
              <a:gd name="adj2" fmla="val 863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0876" y="828178"/>
            <a:ext cx="11413538" cy="676342"/>
          </a:xfrm>
        </p:spPr>
        <p:txBody>
          <a:bodyPr>
            <a:normAutofit fontScale="90000"/>
          </a:bodyPr>
          <a:lstStyle/>
          <a:p>
            <a:b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1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Harmonized question on population groups – Census and most surveys</a:t>
            </a:r>
            <a:endParaRPr lang="fr-FR" sz="3100" b="1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077375"/>
            <a:ext cx="10515600" cy="3883158"/>
          </a:xfrm>
        </p:spPr>
        <p:txBody>
          <a:bodyPr>
            <a:normAutofit/>
          </a:bodyPr>
          <a:lstStyle/>
          <a:p>
            <a:pPr lvl="1"/>
            <a:endParaRPr lang="en-CA" dirty="0"/>
          </a:p>
          <a:p>
            <a:endParaRPr lang="en-CA" sz="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6846440" y="2750518"/>
            <a:ext cx="495632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dirty="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Currently, an individual identifying as First Nations, Métis, or Inuk (Inuit) to the previous question on Indigenous identity skips this question. 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20876" y="1629120"/>
            <a:ext cx="5675124" cy="42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49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8C42-1134-DCC5-57C9-FEACF852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423" y="902258"/>
            <a:ext cx="7801028" cy="472045"/>
          </a:xfrm>
        </p:spPr>
        <p:txBody>
          <a:bodyPr>
            <a:noAutofit/>
          </a:bodyPr>
          <a:lstStyle/>
          <a:p>
            <a:r>
              <a:rPr lang="fr-CA" sz="4000" b="1" dirty="0">
                <a:latin typeface="+mj-lt"/>
              </a:rPr>
              <a:t>Question for the 2024 Census test</a:t>
            </a:r>
            <a:endParaRPr lang="en-US" sz="4000" b="1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398AB-0CA3-97E7-639A-E8493552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004C9CD-5AEC-A7B3-9704-B1BC62104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B9AB13-B772-7B1C-9F34-35D588680F52}"/>
              </a:ext>
            </a:extLst>
          </p:cNvPr>
          <p:cNvSpPr txBox="1"/>
          <p:nvPr/>
        </p:nvSpPr>
        <p:spPr>
          <a:xfrm>
            <a:off x="7047053" y="2159710"/>
            <a:ext cx="38998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400" dirty="0">
              <a:latin typeface="+mj-lt"/>
            </a:endParaRPr>
          </a:p>
          <a:p>
            <a:r>
              <a:rPr lang="en-CA" sz="1400" b="1" dirty="0">
                <a:latin typeface="+mj-lt"/>
              </a:rPr>
              <a:t>Continuity: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latin typeface="+mj-lt"/>
              </a:rPr>
              <a:t>The question remains neutral (no mention of sensitive terminology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latin typeface="+mj-lt"/>
              </a:rPr>
              <a:t>Categories remain for historical comparability and in accordance to Employment Equity Act operational definitions</a:t>
            </a:r>
          </a:p>
          <a:p>
            <a:endParaRPr lang="en-CA" sz="1400" dirty="0">
              <a:latin typeface="+mj-lt"/>
            </a:endParaRPr>
          </a:p>
          <a:p>
            <a:r>
              <a:rPr lang="en-CA" sz="1400" b="1" dirty="0">
                <a:latin typeface="+mj-lt"/>
              </a:rPr>
              <a:t>Changes: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latin typeface="+mj-lt"/>
              </a:rPr>
              <a:t>Inclusion of a First Nations, Métis or Inuk (Inuit) category and removal of the skip pattern with previous question on Indigenous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latin typeface="+mj-lt"/>
              </a:rPr>
              <a:t>Wider preamble (beyond Employment Equity Act)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latin typeface="+mj-lt"/>
              </a:rPr>
              <a:t>More specific 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38C35-940D-8F96-0B5B-8FCC8BA12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5" y="1492490"/>
            <a:ext cx="6506529" cy="44058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EF0CC65-9806-7865-CB45-6C7A73084418}"/>
                  </a:ext>
                </a:extLst>
              </p14:cNvPr>
              <p14:cNvContentPartPr/>
              <p14:nvPr/>
            </p14:nvContentPartPr>
            <p14:xfrm>
              <a:off x="635481" y="3241145"/>
              <a:ext cx="2441880" cy="324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EF0CC65-9806-7865-CB45-6C7A730844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473" y="3134332"/>
                <a:ext cx="2549536" cy="2456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368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3FC5-6BAC-8A53-0E19-7F272D03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568"/>
            <a:ext cx="5663186" cy="620808"/>
          </a:xfrm>
        </p:spPr>
        <p:txBody>
          <a:bodyPr>
            <a:noAutofit/>
          </a:bodyPr>
          <a:lstStyle/>
          <a:p>
            <a:r>
              <a:rPr lang="en-CA" sz="3200" b="1" dirty="0">
                <a:latin typeface="+mj-lt"/>
              </a:rPr>
              <a:t>For dissemination: the proposed “racialized groups” variable</a:t>
            </a:r>
            <a:endParaRPr lang="en-US" sz="3200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B610C-2ED4-644E-2837-04CA5471B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8008"/>
            <a:ext cx="5956883" cy="3702526"/>
          </a:xfrm>
        </p:spPr>
        <p:txBody>
          <a:bodyPr/>
          <a:lstStyle/>
          <a:p>
            <a:r>
              <a:rPr lang="en-CA" dirty="0">
                <a:latin typeface="+mj-lt"/>
              </a:rPr>
              <a:t>Mostly comparable with the current “Visible minorities” variable</a:t>
            </a:r>
          </a:p>
          <a:p>
            <a:r>
              <a:rPr lang="en-CA" dirty="0">
                <a:latin typeface="+mj-lt"/>
              </a:rPr>
              <a:t>“Not a visible minority” broken in separate categories for “First Nations, Métis, or Inuk (Inuit),” “white,” and “Other groups, </a:t>
            </a:r>
            <a:r>
              <a:rPr lang="en-CA" dirty="0" err="1">
                <a:latin typeface="+mj-lt"/>
              </a:rPr>
              <a:t>n.i.e</a:t>
            </a:r>
            <a:r>
              <a:rPr lang="en-CA" dirty="0">
                <a:latin typeface="+mj-lt"/>
              </a:rPr>
              <a:t>.”</a:t>
            </a:r>
          </a:p>
          <a:p>
            <a:r>
              <a:rPr lang="en-CA" dirty="0">
                <a:latin typeface="+mj-lt"/>
              </a:rPr>
              <a:t>Two other variables will present detail for multiple responses (Population group variable, and a multiple responses variable) and data tables will cross with place of birth of parents. 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63109-9781-CF85-F5DB-2438AA71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9BB79-9352-6DDB-54D0-2D94A2895D83}"/>
              </a:ext>
            </a:extLst>
          </p:cNvPr>
          <p:cNvSpPr txBox="1"/>
          <p:nvPr/>
        </p:nvSpPr>
        <p:spPr>
          <a:xfrm>
            <a:off x="7216485" y="1028343"/>
            <a:ext cx="4378483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R="0" algn="l" rtl="0"/>
            <a:r>
              <a:rPr lang="en-CA" sz="1800" b="1" i="0" u="none" strike="noStrike" baseline="0" dirty="0">
                <a:latin typeface="Noto Sans" panose="020B0502040504020204" pitchFamily="34" charset="0"/>
              </a:rPr>
              <a:t>Racialized groups</a:t>
            </a:r>
          </a:p>
          <a:p>
            <a:pPr lvl="1"/>
            <a:r>
              <a:rPr lang="en-CA" b="0" i="0" u="none" strike="noStrike" baseline="0" dirty="0">
                <a:latin typeface="Noto Sans" panose="020B0502040504020204" pitchFamily="34" charset="0"/>
              </a:rPr>
              <a:t>South Asian</a:t>
            </a:r>
          </a:p>
          <a:p>
            <a:pPr lvl="1"/>
            <a:r>
              <a:rPr lang="en-CA" b="0" i="0" u="none" strike="noStrike" baseline="0" dirty="0">
                <a:latin typeface="Noto Sans" panose="020B0502040504020204" pitchFamily="34" charset="0"/>
              </a:rPr>
              <a:t>Chinese</a:t>
            </a:r>
          </a:p>
          <a:p>
            <a:pPr lvl="1"/>
            <a:r>
              <a:rPr lang="en-CA" b="0" i="0" u="none" strike="noStrike" baseline="0" dirty="0">
                <a:latin typeface="Noto Sans" panose="020B0502040504020204" pitchFamily="34" charset="0"/>
              </a:rPr>
              <a:t>Black</a:t>
            </a:r>
          </a:p>
          <a:p>
            <a:pPr lvl="1"/>
            <a:r>
              <a:rPr lang="en-CA" b="0" i="0" u="none" strike="noStrike" baseline="0" dirty="0">
                <a:latin typeface="Noto Sans" panose="020B0502040504020204" pitchFamily="34" charset="0"/>
              </a:rPr>
              <a:t>Filipino</a:t>
            </a:r>
          </a:p>
          <a:p>
            <a:pPr lvl="1"/>
            <a:r>
              <a:rPr lang="en-CA" b="0" i="0" u="none" strike="noStrike" baseline="0" dirty="0">
                <a:latin typeface="Noto Sans" panose="020B0502040504020204" pitchFamily="34" charset="0"/>
              </a:rPr>
              <a:t>Arab</a:t>
            </a:r>
          </a:p>
          <a:p>
            <a:pPr lvl="1"/>
            <a:r>
              <a:rPr lang="en-CA" b="0" i="0" u="none" strike="noStrike" baseline="0" dirty="0">
                <a:latin typeface="Noto Sans" panose="020B0502040504020204" pitchFamily="34" charset="0"/>
              </a:rPr>
              <a:t>Latin American</a:t>
            </a:r>
          </a:p>
          <a:p>
            <a:pPr lvl="1"/>
            <a:r>
              <a:rPr lang="en-CA" b="0" i="0" u="none" strike="noStrike" baseline="0" dirty="0">
                <a:latin typeface="Noto Sans" panose="020B0502040504020204" pitchFamily="34" charset="0"/>
              </a:rPr>
              <a:t>Southeast Asian</a:t>
            </a:r>
          </a:p>
          <a:p>
            <a:pPr lvl="1"/>
            <a:r>
              <a:rPr lang="en-CA" b="0" i="0" u="none" strike="noStrike" baseline="0" dirty="0">
                <a:latin typeface="Noto Sans" panose="020B0502040504020204" pitchFamily="34" charset="0"/>
              </a:rPr>
              <a:t>West Asian</a:t>
            </a:r>
          </a:p>
          <a:p>
            <a:pPr lvl="1"/>
            <a:r>
              <a:rPr lang="en-CA" b="0" i="0" u="none" strike="noStrike" baseline="0" dirty="0">
                <a:latin typeface="Noto Sans" panose="020B0502040504020204" pitchFamily="34" charset="0"/>
              </a:rPr>
              <a:t>Korean</a:t>
            </a:r>
          </a:p>
          <a:p>
            <a:pPr lvl="1"/>
            <a:r>
              <a:rPr lang="en-CA" b="0" i="0" u="none" strike="noStrike" baseline="0" dirty="0">
                <a:latin typeface="Noto Sans" panose="020B0502040504020204" pitchFamily="34" charset="0"/>
              </a:rPr>
              <a:t>Japanese</a:t>
            </a:r>
          </a:p>
          <a:p>
            <a:pPr lvl="1"/>
            <a:r>
              <a:rPr lang="en-US" b="0" i="0" u="none" strike="noStrike" baseline="0" dirty="0">
                <a:latin typeface="Noto Sans" panose="020B0502040504020204" pitchFamily="34" charset="0"/>
              </a:rPr>
              <a:t>Multiple racialized groups</a:t>
            </a:r>
          </a:p>
          <a:p>
            <a:pPr lvl="1"/>
            <a:r>
              <a:rPr lang="en-US" b="0" i="0" u="none" strike="noStrike" baseline="0" dirty="0">
                <a:latin typeface="Noto Sans" panose="020B0502040504020204" pitchFamily="34" charset="0"/>
              </a:rPr>
              <a:t>Racialized groups </a:t>
            </a:r>
            <a:r>
              <a:rPr lang="en-US" b="0" i="0" u="none" strike="noStrike" baseline="0" dirty="0" err="1">
                <a:latin typeface="Noto Sans" panose="020B0502040504020204" pitchFamily="34" charset="0"/>
              </a:rPr>
              <a:t>n.i.e</a:t>
            </a:r>
            <a:r>
              <a:rPr lang="en-US" b="0" i="0" u="none" strike="noStrike" baseline="0" dirty="0">
                <a:latin typeface="Noto Sans" panose="020B0502040504020204" pitchFamily="34" charset="0"/>
              </a:rPr>
              <a:t>.</a:t>
            </a:r>
          </a:p>
          <a:p>
            <a:pPr marR="0" algn="l" rtl="0"/>
            <a:r>
              <a:rPr lang="en-CA" sz="1800" b="1" i="0" u="none" strike="noStrike" baseline="0" dirty="0">
                <a:latin typeface="Noto Sans" panose="020B0502040504020204" pitchFamily="34" charset="0"/>
              </a:rPr>
              <a:t>First Nations, Métis or Inuk (Inuit)</a:t>
            </a:r>
          </a:p>
          <a:p>
            <a:pPr marR="0" algn="l" rtl="0"/>
            <a:r>
              <a:rPr lang="en-US" sz="1800" b="1" i="0" u="none" strike="noStrike" baseline="0" dirty="0">
                <a:latin typeface="Noto Sans" panose="020B0502040504020204" pitchFamily="34" charset="0"/>
              </a:rPr>
              <a:t>White</a:t>
            </a:r>
          </a:p>
          <a:p>
            <a:pPr marR="0" algn="l" rtl="0"/>
            <a:r>
              <a:rPr lang="en-US" sz="1800" b="1" i="0" u="none" strike="noStrike" baseline="0" dirty="0">
                <a:latin typeface="Noto Sans" panose="020B0502040504020204" pitchFamily="34" charset="0"/>
              </a:rPr>
              <a:t>Other groups </a:t>
            </a:r>
            <a:r>
              <a:rPr lang="en-US" sz="1800" b="1" i="0" u="none" strike="noStrike" baseline="0" dirty="0" err="1">
                <a:latin typeface="Noto Sans" panose="020B0502040504020204" pitchFamily="34" charset="0"/>
              </a:rPr>
              <a:t>n.i.e</a:t>
            </a:r>
            <a:r>
              <a:rPr lang="en-US" sz="1800" b="1" i="0" u="none" strike="noStrike" baseline="0" dirty="0">
                <a:latin typeface="Noto Sans" panose="020B0502040504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9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9ACD5-FF5D-4632-9BB7-DC770D77F96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98173" y="1273106"/>
            <a:ext cx="6560128" cy="89504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The pathway to revisiting the visible minority standard for Census 2026</a:t>
            </a:r>
            <a:endParaRPr lang="fr-CA" sz="3200" b="1" dirty="0">
              <a:latin typeface="+mn-lt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B81E701-EBA4-4C27-A1AB-46C0B8FD092B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4863662"/>
              </p:ext>
            </p:extLst>
          </p:nvPr>
        </p:nvGraphicFramePr>
        <p:xfrm>
          <a:off x="662978" y="2366958"/>
          <a:ext cx="10972800" cy="1910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4BA0B-82A1-4173-9738-70D637BEEA6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9676F06-851C-4EFA-A287-D359BA6C2B5F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7BFD7-ECF3-4E19-5EE7-E4FA07522CD9}"/>
              </a:ext>
            </a:extLst>
          </p:cNvPr>
          <p:cNvSpPr txBox="1"/>
          <p:nvPr/>
        </p:nvSpPr>
        <p:spPr>
          <a:xfrm>
            <a:off x="662978" y="4277539"/>
            <a:ext cx="1021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The final report for the </a:t>
            </a:r>
            <a:r>
              <a:rPr lang="fr-CA" dirty="0">
                <a:hlinkClick r:id="rId11"/>
              </a:rPr>
              <a:t>Consultative Engagement on the Visible </a:t>
            </a:r>
            <a:r>
              <a:rPr lang="fr-CA" dirty="0" err="1">
                <a:hlinkClick r:id="rId11"/>
              </a:rPr>
              <a:t>Minority</a:t>
            </a:r>
            <a:r>
              <a:rPr lang="fr-CA" dirty="0">
                <a:hlinkClick r:id="rId11"/>
              </a:rPr>
              <a:t> Concept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published</a:t>
            </a:r>
            <a:r>
              <a:rPr lang="fr-CA" dirty="0"/>
              <a:t> in June 2024</a:t>
            </a:r>
          </a:p>
        </p:txBody>
      </p:sp>
    </p:spTree>
    <p:extLst>
      <p:ext uri="{BB962C8B-B14F-4D97-AF65-F5344CB8AC3E}">
        <p14:creationId xmlns:p14="http://schemas.microsoft.com/office/powerpoint/2010/main" val="45675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6E51-F675-17E0-6D41-6B53AE95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i="1" dirty="0"/>
              <a:t>Thank you for your attention! </a:t>
            </a:r>
            <a:br>
              <a:rPr lang="en-CA" sz="2800" i="1" dirty="0"/>
            </a:br>
            <a:br>
              <a:rPr lang="en-CA" sz="2800" i="1" dirty="0"/>
            </a:br>
            <a:r>
              <a:rPr lang="en-CA" sz="2800" i="1" dirty="0"/>
              <a:t>Your comments are precious. </a:t>
            </a:r>
            <a:endParaRPr lang="en-US" sz="28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279D-55FF-1B38-949F-F8F8F3517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3A1CD-BC85-7A12-1D12-3EB9D99D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0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B77B7-50AC-F9FE-9775-84AB1E28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Presentation outline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A23D5-96F7-4262-482F-F884495B1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87" y="2021009"/>
            <a:ext cx="10515600" cy="3656720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Early findings and recommendations from the consultative engagement on the visible minority concept</a:t>
            </a:r>
          </a:p>
          <a:p>
            <a:r>
              <a:rPr lang="en-CA" dirty="0"/>
              <a:t>The testing approach for Census 2026</a:t>
            </a:r>
          </a:p>
          <a:p>
            <a:r>
              <a:rPr lang="en-CA" dirty="0"/>
              <a:t>Proposed derived variable to replace “visible minorities”</a:t>
            </a:r>
          </a:p>
          <a:p>
            <a:r>
              <a:rPr lang="en-CA" dirty="0"/>
              <a:t>Next steps</a:t>
            </a:r>
          </a:p>
          <a:p>
            <a:endParaRPr lang="en-CA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A8567-1ADD-5CF1-37C8-7B8D1045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3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761FF-D525-D64B-8909-8CF25B3FD48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 pitchFamily="34" charset="0"/>
              <a:ea typeface="+mn-ea"/>
              <a:cs typeface="+mn-cs"/>
            </a:endParaRP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66251" y="587649"/>
            <a:ext cx="11114491" cy="895042"/>
          </a:xfrm>
        </p:spPr>
        <p:txBody>
          <a:bodyPr>
            <a:normAutofit/>
          </a:bodyPr>
          <a:lstStyle/>
          <a:p>
            <a:r>
              <a:rPr lang="en-CA" sz="2400" b="1" dirty="0"/>
              <a:t>Ethnocultural questions in the Canadian census over time</a:t>
            </a:r>
          </a:p>
        </p:txBody>
      </p:sp>
      <p:graphicFrame>
        <p:nvGraphicFramePr>
          <p:cNvPr id="6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607126"/>
              </p:ext>
            </p:extLst>
          </p:nvPr>
        </p:nvGraphicFramePr>
        <p:xfrm>
          <a:off x="250723" y="1482692"/>
          <a:ext cx="11813457" cy="4696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11461854" y="5910097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5416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18777" y="971300"/>
            <a:ext cx="11350087" cy="487850"/>
          </a:xfrm>
        </p:spPr>
        <p:txBody>
          <a:bodyPr>
            <a:noAutofit/>
          </a:bodyPr>
          <a:lstStyle/>
          <a:p>
            <a:pPr algn="ctr"/>
            <a:r>
              <a:rPr lang="en-CA" sz="2200" b="1" dirty="0"/>
              <a:t>Key concepts in immigration and ethnocultural diversity in Canada: </a:t>
            </a:r>
            <a:br>
              <a:rPr lang="en-CA" sz="2200" b="1" dirty="0"/>
            </a:br>
            <a:r>
              <a:rPr lang="en-CA" sz="2200" b="1" dirty="0"/>
              <a:t>2021 Census</a:t>
            </a:r>
          </a:p>
        </p:txBody>
      </p:sp>
      <p:graphicFrame>
        <p:nvGraphicFramePr>
          <p:cNvPr id="6" name="Espace réservé du contenu 6"/>
          <p:cNvGraphicFramePr>
            <a:graphicFrameLocks/>
          </p:cNvGraphicFramePr>
          <p:nvPr/>
        </p:nvGraphicFramePr>
        <p:xfrm>
          <a:off x="518777" y="1459149"/>
          <a:ext cx="5368400" cy="473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CBCE4-348C-FE43-9E32-9F16AF4F42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Espace réservé du contenu 6"/>
          <p:cNvGraphicFramePr>
            <a:graphicFrameLocks/>
          </p:cNvGraphicFramePr>
          <p:nvPr/>
        </p:nvGraphicFramePr>
        <p:xfrm>
          <a:off x="6253686" y="1459150"/>
          <a:ext cx="5401969" cy="4633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777" y="6029415"/>
            <a:ext cx="8244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more information, please refer to the 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/>
              </a:rPr>
              <a:t>2016 Census dictionary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118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761FF-D525-D64B-8909-8CF25B3FD48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 pitchFamily="34" charset="0"/>
              <a:ea typeface="+mn-ea"/>
              <a:cs typeface="+mn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23213" y="936698"/>
            <a:ext cx="10515600" cy="1030258"/>
          </a:xfrm>
        </p:spPr>
        <p:txBody>
          <a:bodyPr>
            <a:noAutofit/>
          </a:bodyPr>
          <a:lstStyle/>
          <a:p>
            <a:r>
              <a:rPr lang="en-CA" sz="2400" b="1" dirty="0"/>
              <a:t>Various data sources are used to measure and take into account the cultural, ethnic, linguistic and religious diversity and pluralism in Canada</a:t>
            </a:r>
          </a:p>
        </p:txBody>
      </p:sp>
      <p:graphicFrame>
        <p:nvGraphicFramePr>
          <p:cNvPr id="7" name="Content Placeholder 6"/>
          <p:cNvGraphicFramePr/>
          <p:nvPr/>
        </p:nvGraphicFramePr>
        <p:xfrm>
          <a:off x="608226" y="2019201"/>
          <a:ext cx="10745574" cy="393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490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A911-19A0-0D49-5CD0-15082E73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3117"/>
            <a:ext cx="10515600" cy="527246"/>
          </a:xfrm>
        </p:spPr>
        <p:txBody>
          <a:bodyPr>
            <a:noAutofit/>
          </a:bodyPr>
          <a:lstStyle/>
          <a:p>
            <a:r>
              <a:rPr lang="en-CA" sz="2400" b="1" dirty="0"/>
              <a:t>Recommendations of the </a:t>
            </a:r>
            <a:r>
              <a:rPr lang="en-CA" sz="2400" b="1" i="1" dirty="0"/>
              <a:t>Employment Equity Act Review Task Force </a:t>
            </a:r>
            <a:r>
              <a:rPr lang="en-CA" sz="2400" b="1" dirty="0"/>
              <a:t>related to the “visible minority” concept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2662C-20C8-EFE5-6DF1-F9194F24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0528"/>
            <a:ext cx="10515600" cy="3620005"/>
          </a:xfrm>
        </p:spPr>
        <p:txBody>
          <a:bodyPr/>
          <a:lstStyle/>
          <a:p>
            <a:r>
              <a:rPr lang="en-US" dirty="0"/>
              <a:t>Replacing "visible minority" with "racialized worker.“</a:t>
            </a:r>
          </a:p>
          <a:p>
            <a:pPr lvl="1"/>
            <a:r>
              <a:rPr lang="en-US" dirty="0"/>
              <a:t>One element of justification was that StatCan currently uses the term “racialized.”</a:t>
            </a:r>
          </a:p>
          <a:p>
            <a:r>
              <a:rPr lang="en-US" dirty="0"/>
              <a:t>Creation of a separate employment equity group for Black workers considering the historical legacies of slavery and segregation in Canada.</a:t>
            </a:r>
          </a:p>
          <a:p>
            <a:r>
              <a:rPr lang="en-US" dirty="0"/>
              <a:t>Creation of an Employment Equity Data Steering Committee under the Employment Equity Act framework, consisting of senior government officials.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E7F33-2B82-C2A7-EB07-7B5A78E5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7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9231" y="897468"/>
            <a:ext cx="11413538" cy="676342"/>
          </a:xfrm>
        </p:spPr>
        <p:txBody>
          <a:bodyPr>
            <a:normAutofit fontScale="90000"/>
          </a:bodyPr>
          <a:lstStyle/>
          <a:p>
            <a:r>
              <a:rPr lang="en-CA" sz="2800" b="1" dirty="0"/>
              <a:t>Measuring population group/visible minorities for employment equity purposes</a:t>
            </a:r>
            <a:b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1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Harmonized question on population groups – Census and most surveys</a:t>
            </a:r>
            <a:endParaRPr lang="fr-FR" sz="3100" b="1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077375"/>
            <a:ext cx="10515600" cy="3883158"/>
          </a:xfrm>
        </p:spPr>
        <p:txBody>
          <a:bodyPr>
            <a:normAutofit/>
          </a:bodyPr>
          <a:lstStyle/>
          <a:p>
            <a:pPr lvl="1"/>
            <a:endParaRPr lang="en-CA"/>
          </a:p>
          <a:p>
            <a:endParaRPr lang="en-CA" sz="5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6244968" y="1607055"/>
            <a:ext cx="5678676" cy="44473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2000" b="1" dirty="0">
                <a:ea typeface="+mn-lt"/>
                <a:cs typeface="+mn-lt"/>
              </a:rPr>
              <a:t>Benefits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CA" sz="2000" dirty="0">
                <a:ea typeface="+mn-lt"/>
                <a:cs typeface="+mn-lt"/>
              </a:rPr>
              <a:t>Meets the requirements of the </a:t>
            </a:r>
            <a:r>
              <a:rPr lang="en-CA" sz="2000" i="1" dirty="0">
                <a:ea typeface="+mn-lt"/>
                <a:cs typeface="+mn-lt"/>
              </a:rPr>
              <a:t>Employment Equity Act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CA" sz="2000" dirty="0">
                <a:ea typeface="+mn-lt"/>
                <a:cs typeface="+mn-lt"/>
              </a:rPr>
              <a:t>Enables the identification of groups that are otherwise difficult to identify</a:t>
            </a:r>
            <a:endParaRPr lang="en-CA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CA" sz="2000" dirty="0">
                <a:ea typeface="+mn-lt"/>
                <a:cs typeface="+mn-lt"/>
              </a:rPr>
              <a:t>Used to derive standard variables: </a:t>
            </a:r>
            <a:r>
              <a:rPr lang="fr-CA" sz="2000" dirty="0">
                <a:hlinkClick r:id="rId8"/>
              </a:rPr>
              <a:t>Visible </a:t>
            </a:r>
            <a:r>
              <a:rPr lang="fr-CA" sz="2000" dirty="0" err="1">
                <a:hlinkClick r:id="rId8"/>
              </a:rPr>
              <a:t>minority</a:t>
            </a:r>
            <a:r>
              <a:rPr lang="fr-CA" sz="2000" dirty="0"/>
              <a:t> / </a:t>
            </a:r>
            <a:r>
              <a:rPr lang="fr-CA" sz="2000" dirty="0">
                <a:hlinkClick r:id="rId9"/>
              </a:rPr>
              <a:t>Population group</a:t>
            </a:r>
            <a:endParaRPr lang="fr-CA" sz="2000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CA" sz="2000" dirty="0">
                <a:ea typeface="+mn-lt"/>
                <a:cs typeface="+mn-lt"/>
              </a:rPr>
              <a:t>Comparability over time and with different data sources (Census, LFS, GSS, etc.) in Canada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CA" sz="2000" dirty="0">
                <a:ea typeface="+mn-lt"/>
                <a:cs typeface="+mn-lt"/>
              </a:rPr>
              <a:t>Neutral question (no reference to sensitive terms: "visible minority,” "race,” "racial group,” “racialized group,” etc.)</a:t>
            </a:r>
          </a:p>
          <a:p>
            <a:pPr marL="342900" indent="-342900">
              <a:buFont typeface="Arial"/>
              <a:buChar char="•"/>
            </a:pPr>
            <a:endParaRPr lang="en-CA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20876" y="1629120"/>
            <a:ext cx="5675124" cy="42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2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AA6E-FEB2-5C16-4ADD-09FE77FB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48" y="1023287"/>
            <a:ext cx="12192000" cy="538544"/>
          </a:xfrm>
        </p:spPr>
        <p:txBody>
          <a:bodyPr/>
          <a:lstStyle/>
          <a:p>
            <a:r>
              <a:rPr lang="fr-CA" sz="2800" b="1" dirty="0"/>
              <a:t>The consultative engagement on the visible </a:t>
            </a:r>
            <a:r>
              <a:rPr lang="fr-CA" sz="2800" b="1" dirty="0" err="1"/>
              <a:t>minority</a:t>
            </a:r>
            <a:r>
              <a:rPr lang="fr-CA" sz="2800" b="1" dirty="0"/>
              <a:t> concept: </a:t>
            </a:r>
            <a:r>
              <a:rPr lang="fr-CA" sz="2800" b="1" dirty="0" err="1"/>
              <a:t>activities</a:t>
            </a:r>
            <a:r>
              <a:rPr lang="fr-CA" sz="2800" b="1" dirty="0"/>
              <a:t> and timeline</a:t>
            </a:r>
            <a:endParaRPr lang="en-US" sz="2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FA414D-23AE-CE6F-92FB-3E9B1C1E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B8F78F-FFBE-CB80-9E9E-29E124329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019414"/>
              </p:ext>
            </p:extLst>
          </p:nvPr>
        </p:nvGraphicFramePr>
        <p:xfrm>
          <a:off x="95098" y="1525941"/>
          <a:ext cx="11373689" cy="458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939A1492-0F87-6D22-F914-4D230C2CF761}"/>
              </a:ext>
            </a:extLst>
          </p:cNvPr>
          <p:cNvSpPr/>
          <p:nvPr/>
        </p:nvSpPr>
        <p:spPr>
          <a:xfrm>
            <a:off x="10979099" y="1771650"/>
            <a:ext cx="146428" cy="32267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78804-E1AF-B118-E460-5C98137227E9}"/>
              </a:ext>
            </a:extLst>
          </p:cNvPr>
          <p:cNvSpPr txBox="1"/>
          <p:nvPr/>
        </p:nvSpPr>
        <p:spPr>
          <a:xfrm rot="1844009">
            <a:off x="11037474" y="3267320"/>
            <a:ext cx="15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Over 450 participants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DD0AA6E-FCD5-C011-E3F8-1FCC921B88C3}"/>
              </a:ext>
            </a:extLst>
          </p:cNvPr>
          <p:cNvSpPr/>
          <p:nvPr/>
        </p:nvSpPr>
        <p:spPr>
          <a:xfrm rot="10800000">
            <a:off x="2274556" y="5348024"/>
            <a:ext cx="333981" cy="7398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985C7-546C-81F6-5104-B4CC09528D74}"/>
              </a:ext>
            </a:extLst>
          </p:cNvPr>
          <p:cNvSpPr txBox="1"/>
          <p:nvPr/>
        </p:nvSpPr>
        <p:spPr>
          <a:xfrm rot="20936797">
            <a:off x="1169437" y="5376079"/>
            <a:ext cx="15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Over 230 </a:t>
            </a:r>
            <a:r>
              <a:rPr lang="fr-CA" b="1" dirty="0" err="1">
                <a:solidFill>
                  <a:srgbClr val="FF0000"/>
                </a:solidFill>
              </a:rPr>
              <a:t>responses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4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49626" y="309456"/>
          <a:ext cx="10692747" cy="5573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183">
                  <a:extLst>
                    <a:ext uri="{9D8B030D-6E8A-4147-A177-3AD203B41FA5}">
                      <a16:colId xmlns:a16="http://schemas.microsoft.com/office/drawing/2014/main" val="3643437830"/>
                    </a:ext>
                  </a:extLst>
                </a:gridCol>
                <a:gridCol w="2576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575">
                <a:tc gridSpan="4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CA" sz="2400" dirty="0">
                          <a:latin typeface="+mn-lt"/>
                          <a:cs typeface="Calibri"/>
                        </a:rPr>
                        <a:t>Topics of the consultative engagement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CA" sz="2400" dirty="0">
                          <a:latin typeface="+mn-lt"/>
                          <a:cs typeface="Calibri"/>
                        </a:rPr>
                        <a:t>Topics of the consultative engagement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/>
                        <a:t>Terminology</a:t>
                      </a:r>
                    </a:p>
                    <a:p>
                      <a:endParaRPr lang="en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/>
                        <a:t>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/>
                        <a:t>Purpose of data</a:t>
                      </a:r>
                    </a:p>
                    <a:p>
                      <a:endParaRPr lang="en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/>
                        <a:t>Presenting the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How do data users and the general population feel about the term visible minority, as well as their possible alternatives (racialized groups/minorities, people of colour, population groups, BIPOC, etc.)?</a:t>
                      </a:r>
                    </a:p>
                    <a:p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1800" dirty="0" err="1"/>
                        <a:t>Should</a:t>
                      </a:r>
                      <a:r>
                        <a:rPr lang="fr-CA" sz="1800" dirty="0"/>
                        <a:t> the </a:t>
                      </a:r>
                      <a:r>
                        <a:rPr lang="fr-CA" sz="1800" dirty="0" err="1"/>
                        <a:t>list</a:t>
                      </a:r>
                      <a:r>
                        <a:rPr lang="fr-CA" sz="1800" dirty="0"/>
                        <a:t> of groups </a:t>
                      </a:r>
                      <a:r>
                        <a:rPr lang="fr-CA" sz="1800" dirty="0" err="1"/>
                        <a:t>be</a:t>
                      </a:r>
                      <a:r>
                        <a:rPr lang="fr-CA" sz="1800" dirty="0"/>
                        <a:t> </a:t>
                      </a:r>
                      <a:r>
                        <a:rPr lang="fr-CA" sz="1800" dirty="0" err="1"/>
                        <a:t>modified</a:t>
                      </a:r>
                      <a:r>
                        <a:rPr lang="fr-CA" sz="1800" dirty="0"/>
                        <a:t>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CA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1800" dirty="0" err="1"/>
                        <a:t>What</a:t>
                      </a:r>
                      <a:r>
                        <a:rPr lang="fr-CA" sz="1800" dirty="0"/>
                        <a:t> </a:t>
                      </a:r>
                      <a:r>
                        <a:rPr lang="fr-CA" sz="1800" dirty="0" err="1"/>
                        <a:t>is</a:t>
                      </a:r>
                      <a:r>
                        <a:rPr lang="fr-CA" sz="1800" dirty="0"/>
                        <a:t> the implication for </a:t>
                      </a:r>
                      <a:r>
                        <a:rPr lang="fr-CA" sz="1800" dirty="0" err="1"/>
                        <a:t>measuring</a:t>
                      </a:r>
                      <a:r>
                        <a:rPr lang="fr-CA" sz="1800" dirty="0"/>
                        <a:t> the </a:t>
                      </a:r>
                      <a:r>
                        <a:rPr lang="fr-CA" sz="1800" dirty="0" err="1"/>
                        <a:t>Indigenous</a:t>
                      </a:r>
                      <a:r>
                        <a:rPr lang="fr-CA" sz="1800" dirty="0"/>
                        <a:t> population?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CA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dirty="0">
                        <a:highlight>
                          <a:srgbClr val="FFFF00"/>
                        </a:highlight>
                      </a:endParaRPr>
                    </a:p>
                    <a:p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What are the data used for?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Is the data relevant for employment equity, anti-racism programs, justice, health?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Is the data necessary for anti-racism purposes?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Should categories be further aggregated (data reporting and choice of aggregation/ disaggregation at the stage of </a:t>
                      </a:r>
                      <a:r>
                        <a:rPr lang="en-AU" sz="1800" b="1" dirty="0"/>
                        <a:t>dissemination</a:t>
                      </a:r>
                      <a:r>
                        <a:rPr lang="en-AU" sz="1800" b="0" dirty="0"/>
                        <a:t>)</a:t>
                      </a:r>
                      <a:r>
                        <a:rPr lang="en-AU" sz="1800" dirty="0"/>
                        <a:t>?</a:t>
                      </a:r>
                      <a:endParaRPr lang="en-CA" sz="1800" dirty="0"/>
                    </a:p>
                    <a:p>
                      <a:endParaRPr lang="en-CA" sz="1800" dirty="0"/>
                    </a:p>
                    <a:p>
                      <a:r>
                        <a:rPr lang="en-CA" sz="1800" dirty="0"/>
                        <a:t>Should certain variables be crossed to provide more disaggregated data?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1125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2418859|-7487713|-3590342|-8882056|-11579569|Statistique Canada&quot;,&quot;Id&quot;:&quot;5e3c5a1e4544391c281013b9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sible_minority_Dimensions.potx" id="{6EB6CB38-6700-45CE-AB13-13D489B98675}" vid="{A64722DD-DFD0-408F-A8C6-539CD7B5CC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Visible_minority_Dimensions</Template>
  <TotalTime>0</TotalTime>
  <Words>1541</Words>
  <Application>Microsoft Office PowerPoint</Application>
  <PresentationFormat>Widescreen</PresentationFormat>
  <Paragraphs>214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MT Std</vt:lpstr>
      <vt:lpstr>Calibri</vt:lpstr>
      <vt:lpstr>Calibri Light</vt:lpstr>
      <vt:lpstr>Noto Sans</vt:lpstr>
      <vt:lpstr>Thème Office</vt:lpstr>
      <vt:lpstr>Results and recommendations from the consultative engagement on the visible minority concept</vt:lpstr>
      <vt:lpstr>Presentation outline</vt:lpstr>
      <vt:lpstr>Ethnocultural questions in the Canadian census over time</vt:lpstr>
      <vt:lpstr>Key concepts in immigration and ethnocultural diversity in Canada:  2021 Census</vt:lpstr>
      <vt:lpstr>Various data sources are used to measure and take into account the cultural, ethnic, linguistic and religious diversity and pluralism in Canada</vt:lpstr>
      <vt:lpstr>Recommendations of the Employment Equity Act Review Task Force related to the “visible minority” concept</vt:lpstr>
      <vt:lpstr>Measuring population group/visible minorities for employment equity purposes Harmonized question on population groups – Census and most surveys</vt:lpstr>
      <vt:lpstr>The consultative engagement on the visible minority concept: activities and timeline</vt:lpstr>
      <vt:lpstr>PowerPoint Presentation</vt:lpstr>
      <vt:lpstr>Terminology</vt:lpstr>
      <vt:lpstr>Categories</vt:lpstr>
      <vt:lpstr>Purpose of data </vt:lpstr>
      <vt:lpstr>Presenting data</vt:lpstr>
      <vt:lpstr> Harmonized question on population groups – Census and most surveys</vt:lpstr>
      <vt:lpstr>Question for the 2024 Census test</vt:lpstr>
      <vt:lpstr>For dissemination: the proposed “racialized groups” variable</vt:lpstr>
      <vt:lpstr>The pathway to revisiting the visible minority standard for Census 2026</vt:lpstr>
      <vt:lpstr>Thank you for your attention!   Your comments are precious.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2024-01-09T18:13:53Z</dcterms:created>
  <dcterms:modified xsi:type="dcterms:W3CDTF">2024-05-21T20:12:24Z</dcterms:modified>
</cp:coreProperties>
</file>