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1"/>
  </p:notesMasterIdLst>
  <p:sldIdLst>
    <p:sldId id="263" r:id="rId6"/>
    <p:sldId id="309" r:id="rId7"/>
    <p:sldId id="639" r:id="rId8"/>
    <p:sldId id="640" r:id="rId9"/>
    <p:sldId id="633" r:id="rId10"/>
    <p:sldId id="641" r:id="rId11"/>
    <p:sldId id="642" r:id="rId12"/>
    <p:sldId id="643" r:id="rId13"/>
    <p:sldId id="644" r:id="rId14"/>
    <p:sldId id="645" r:id="rId15"/>
    <p:sldId id="652" r:id="rId16"/>
    <p:sldId id="649" r:id="rId17"/>
    <p:sldId id="638" r:id="rId18"/>
    <p:sldId id="635" r:id="rId19"/>
    <p:sldId id="63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FB2103-7CE4-4FCB-1BEB-184025779762}" name="Deshaies, Benoit (he, il)" initials="BD" userId="S::bdeshaie@tbs-sct.gc.ca::efcfcf41-e50b-4426-91d1-0fe04cf424b0" providerId="AD"/>
  <p188:author id="{8C50C420-4016-F9AE-59E9-562A65C0BC76}" name="Hall, Dawn (she/her, elle)" initials="DH" userId="S::DAHALL@tbs-sct.gc.ca::857e4f71-cd06-436e-af23-9137fad2620d" providerId="AD"/>
  <p188:author id="{934EB260-FBAE-F8A1-8F91-FDF49B337C16}" name="Julien, Jelane" initials="JJ" userId="S::jjulien@tbs-sct.gc.ca::06141658-c775-41a7-a3eb-bd3741220b34" providerId="AD"/>
  <p188:author id="{CD23517F-D9F0-C544-A64E-9877A0FADDD1}" name="Dunn, Amy (she/her, elle)" initials="De" userId="S::adunn@tbs-sct.gc.ca::7ce7e582-ca8e-403d-9ed1-cf530250f70f" providerId="AD"/>
  <p188:author id="{C3938181-CEC1-3A20-B49A-66559C90AA8D}" name="Dam, Linda (she/her, elle)" initials="De" userId="S::ldam@tbs-sct.gc.ca::dd6e8728-f463-4935-8d68-c3b71cefe035" providerId="AD"/>
  <p188:author id="{8DD51A9D-C818-4445-188A-6CA0553F98E4}" name="Macdonald, Jonathan" initials="MJ" userId="S::jomacdon@tbs-sct.gc.ca::cf93fe00-bedf-4e77-a85b-5ca47071da46" providerId="AD"/>
  <p188:author id="{08A836A0-1007-ED7B-C990-DC368426813E}" name="Chiricosta, Kayla" initials="KC" userId="S::KCHIRICO@tbs-sct.gc.ca::955e407a-b7d7-4f51-bd6f-57249bb39005" providerId="AD"/>
  <p188:author id="{4FAB64BA-795E-5720-DC03-DDD1667DA751}" name="Dam, Linda (she/her, elle)" initials="LD" userId="S::LDAM@tbs-sct.gc.ca::dd6e8728-f463-4935-8d68-c3b71cefe035" providerId="AD"/>
  <p188:author id="{718B60C0-8901-EA08-19D0-D3C3757D5670}" name="Dunn, Amy (she/her, elle)" initials="AD" userId="S::ADUNN@tbs-sct.gc.ca::7ce7e582-ca8e-403d-9ed1-cf530250f70f" providerId="AD"/>
  <p188:author id="{28FEB4DE-0B23-63F7-2698-109A5EC784F8}" name="Hall, Dawn (she/her, elle)" initials="He" userId="S::dahall@tbs-sct.gc.ca::857e4f71-cd06-436e-af23-9137fad2620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DE1F3"/>
    <a:srgbClr val="E0EDF8"/>
    <a:srgbClr val="A4C9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F11A6-7D65-4B3E-9C74-5D9A3D98DFB0}" type="datetimeFigureOut">
              <a:t>6/12/2025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FE7823-7FE6-43E5-AF50-EC53B90B67E4}" type="slidenum">
              <a:t>‹#›</a:t>
            </a:fld>
            <a:endParaRPr lang="en-US"/>
          </a:p>
        </p:txBody>
      </p:sp>
    </p:spTree>
    <p:extLst>
      <p:ext uri="{BB962C8B-B14F-4D97-AF65-F5344CB8AC3E}">
        <p14:creationId xmlns:p14="http://schemas.microsoft.com/office/powerpoint/2010/main" val="1145960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30FE7823-7FE6-43E5-AF50-EC53B90B67E4}" type="slidenum">
              <a:rPr lang="en-CA" smtClean="0"/>
              <a:t>5</a:t>
            </a:fld>
            <a:endParaRPr lang="en-CA"/>
          </a:p>
        </p:txBody>
      </p:sp>
    </p:spTree>
    <p:extLst>
      <p:ext uri="{BB962C8B-B14F-4D97-AF65-F5344CB8AC3E}">
        <p14:creationId xmlns:p14="http://schemas.microsoft.com/office/powerpoint/2010/main" val="1657521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45522-EB60-D898-F0B8-DFC219D619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3C3D76-90BC-AA14-9E38-DDA46D1171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E6E5CC-6920-6CBE-9D57-DC28FA851D6B}"/>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FD2D7C7F-8AF4-917E-298C-60DBE31CDCD0}"/>
              </a:ext>
            </a:extLst>
          </p:cNvPr>
          <p:cNvSpPr>
            <a:spLocks noGrp="1"/>
          </p:cNvSpPr>
          <p:nvPr>
            <p:ph type="sldNum" sz="quarter" idx="5"/>
          </p:nvPr>
        </p:nvSpPr>
        <p:spPr/>
        <p:txBody>
          <a:bodyPr/>
          <a:lstStyle/>
          <a:p>
            <a:fld id="{30FE7823-7FE6-43E5-AF50-EC53B90B67E4}" type="slidenum">
              <a:rPr lang="en-CA" smtClean="0"/>
              <a:t>6</a:t>
            </a:fld>
            <a:endParaRPr lang="en-CA"/>
          </a:p>
        </p:txBody>
      </p:sp>
    </p:spTree>
    <p:extLst>
      <p:ext uri="{BB962C8B-B14F-4D97-AF65-F5344CB8AC3E}">
        <p14:creationId xmlns:p14="http://schemas.microsoft.com/office/powerpoint/2010/main" val="2083854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AAEC8B-065D-6E00-4BEE-401D784208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D96929-7238-7248-5185-4588F31A27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9EED68-8550-66D1-FC09-92D9A3CB82AB}"/>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DBB155E0-1C45-BAA5-BF4A-CD0A1C2B0827}"/>
              </a:ext>
            </a:extLst>
          </p:cNvPr>
          <p:cNvSpPr>
            <a:spLocks noGrp="1"/>
          </p:cNvSpPr>
          <p:nvPr>
            <p:ph type="sldNum" sz="quarter" idx="5"/>
          </p:nvPr>
        </p:nvSpPr>
        <p:spPr/>
        <p:txBody>
          <a:bodyPr/>
          <a:lstStyle/>
          <a:p>
            <a:fld id="{30FE7823-7FE6-43E5-AF50-EC53B90B67E4}" type="slidenum">
              <a:rPr lang="en-CA" smtClean="0"/>
              <a:t>7</a:t>
            </a:fld>
            <a:endParaRPr lang="en-CA"/>
          </a:p>
        </p:txBody>
      </p:sp>
    </p:spTree>
    <p:extLst>
      <p:ext uri="{BB962C8B-B14F-4D97-AF65-F5344CB8AC3E}">
        <p14:creationId xmlns:p14="http://schemas.microsoft.com/office/powerpoint/2010/main" val="1986832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071D5-2995-480D-3298-72FA853C70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06DDE3-889C-576F-FDCE-DF214F5BC4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930D1F-C20E-6475-0FE8-E232AA98FF61}"/>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86675579-376A-2B5C-FBBD-E194651E2E44}"/>
              </a:ext>
            </a:extLst>
          </p:cNvPr>
          <p:cNvSpPr>
            <a:spLocks noGrp="1"/>
          </p:cNvSpPr>
          <p:nvPr>
            <p:ph type="sldNum" sz="quarter" idx="5"/>
          </p:nvPr>
        </p:nvSpPr>
        <p:spPr/>
        <p:txBody>
          <a:bodyPr/>
          <a:lstStyle/>
          <a:p>
            <a:fld id="{30FE7823-7FE6-43E5-AF50-EC53B90B67E4}" type="slidenum">
              <a:rPr lang="en-CA" smtClean="0"/>
              <a:t>8</a:t>
            </a:fld>
            <a:endParaRPr lang="en-CA"/>
          </a:p>
        </p:txBody>
      </p:sp>
    </p:spTree>
    <p:extLst>
      <p:ext uri="{BB962C8B-B14F-4D97-AF65-F5344CB8AC3E}">
        <p14:creationId xmlns:p14="http://schemas.microsoft.com/office/powerpoint/2010/main" val="3481505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40F4A-5B9E-6CAE-1408-8518C8F0FF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4F031F-660C-D398-920F-FA68BAA339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62A35F-13C9-C2F5-4ACA-BBF233F426EB}"/>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55349B13-8F44-1BD5-D420-F553F1EE0839}"/>
              </a:ext>
            </a:extLst>
          </p:cNvPr>
          <p:cNvSpPr>
            <a:spLocks noGrp="1"/>
          </p:cNvSpPr>
          <p:nvPr>
            <p:ph type="sldNum" sz="quarter" idx="5"/>
          </p:nvPr>
        </p:nvSpPr>
        <p:spPr/>
        <p:txBody>
          <a:bodyPr/>
          <a:lstStyle/>
          <a:p>
            <a:fld id="{30FE7823-7FE6-43E5-AF50-EC53B90B67E4}" type="slidenum">
              <a:rPr lang="en-CA" smtClean="0"/>
              <a:t>9</a:t>
            </a:fld>
            <a:endParaRPr lang="en-CA"/>
          </a:p>
        </p:txBody>
      </p:sp>
    </p:spTree>
    <p:extLst>
      <p:ext uri="{BB962C8B-B14F-4D97-AF65-F5344CB8AC3E}">
        <p14:creationId xmlns:p14="http://schemas.microsoft.com/office/powerpoint/2010/main" val="3830461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1C548-22D6-1D56-45CF-F70F6E5CC6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D9B0B2-60CB-4C55-859C-F1C6B3C0F9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AE5E39-852B-C03F-6C20-1AC6B0A22021}"/>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DE5EB24F-FAEA-B9B1-10B6-3DDFB9D01E9E}"/>
              </a:ext>
            </a:extLst>
          </p:cNvPr>
          <p:cNvSpPr>
            <a:spLocks noGrp="1"/>
          </p:cNvSpPr>
          <p:nvPr>
            <p:ph type="sldNum" sz="quarter" idx="5"/>
          </p:nvPr>
        </p:nvSpPr>
        <p:spPr/>
        <p:txBody>
          <a:bodyPr/>
          <a:lstStyle/>
          <a:p>
            <a:fld id="{30FE7823-7FE6-43E5-AF50-EC53B90B67E4}" type="slidenum">
              <a:rPr lang="en-CA" smtClean="0"/>
              <a:t>10</a:t>
            </a:fld>
            <a:endParaRPr lang="en-CA"/>
          </a:p>
        </p:txBody>
      </p:sp>
    </p:spTree>
    <p:extLst>
      <p:ext uri="{BB962C8B-B14F-4D97-AF65-F5344CB8AC3E}">
        <p14:creationId xmlns:p14="http://schemas.microsoft.com/office/powerpoint/2010/main" val="2135398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9006F4-014D-D3B5-85A0-C01ADAA6B7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515FE7-FD37-F234-218A-90E94EE023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BBB906-E468-548B-3E1E-0B2CB563AB8F}"/>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C5E02DC6-AD60-A50E-4336-DC36D1003B1A}"/>
              </a:ext>
            </a:extLst>
          </p:cNvPr>
          <p:cNvSpPr>
            <a:spLocks noGrp="1"/>
          </p:cNvSpPr>
          <p:nvPr>
            <p:ph type="sldNum" sz="quarter" idx="5"/>
          </p:nvPr>
        </p:nvSpPr>
        <p:spPr/>
        <p:txBody>
          <a:bodyPr/>
          <a:lstStyle/>
          <a:p>
            <a:fld id="{30FE7823-7FE6-43E5-AF50-EC53B90B67E4}" type="slidenum">
              <a:rPr lang="en-CA" smtClean="0"/>
              <a:t>11</a:t>
            </a:fld>
            <a:endParaRPr lang="en-CA"/>
          </a:p>
        </p:txBody>
      </p:sp>
    </p:spTree>
    <p:extLst>
      <p:ext uri="{BB962C8B-B14F-4D97-AF65-F5344CB8AC3E}">
        <p14:creationId xmlns:p14="http://schemas.microsoft.com/office/powerpoint/2010/main" val="1867128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16643-A169-DBFA-195C-F2E7CC5C9A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823ABE-559E-ED02-15AC-98C8978624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8DC2A5-DCC8-71DF-15E1-8BD7D2F6FC8B}"/>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BEDD75E2-A420-5F4C-3E68-02292E4C9734}"/>
              </a:ext>
            </a:extLst>
          </p:cNvPr>
          <p:cNvSpPr>
            <a:spLocks noGrp="1"/>
          </p:cNvSpPr>
          <p:nvPr>
            <p:ph type="sldNum" sz="quarter" idx="5"/>
          </p:nvPr>
        </p:nvSpPr>
        <p:spPr/>
        <p:txBody>
          <a:bodyPr/>
          <a:lstStyle/>
          <a:p>
            <a:fld id="{30FE7823-7FE6-43E5-AF50-EC53B90B67E4}" type="slidenum">
              <a:rPr lang="en-CA" smtClean="0"/>
              <a:t>12</a:t>
            </a:fld>
            <a:endParaRPr lang="en-CA"/>
          </a:p>
        </p:txBody>
      </p:sp>
    </p:spTree>
    <p:extLst>
      <p:ext uri="{BB962C8B-B14F-4D97-AF65-F5344CB8AC3E}">
        <p14:creationId xmlns:p14="http://schemas.microsoft.com/office/powerpoint/2010/main" val="514169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a:defRPr/>
            </a:pPr>
            <a:endParaRPr lang="en-US" u="sng">
              <a:cs typeface="Calibri"/>
            </a:endParaRPr>
          </a:p>
        </p:txBody>
      </p:sp>
      <p:sp>
        <p:nvSpPr>
          <p:cNvPr id="4" name="Slide Number Placeholder 3"/>
          <p:cNvSpPr>
            <a:spLocks noGrp="1"/>
          </p:cNvSpPr>
          <p:nvPr>
            <p:ph type="sldNum" sz="quarter" idx="10"/>
          </p:nvPr>
        </p:nvSpPr>
        <p:spPr/>
        <p:txBody>
          <a:bodyPr/>
          <a:lstStyle/>
          <a:p>
            <a:fld id="{EB3A5D88-BC26-4EFA-A680-927F6A4ACCF4}" type="slidenum">
              <a:rPr lang="en-CA" smtClean="0"/>
              <a:t>15</a:t>
            </a:fld>
            <a:endParaRPr lang="en-CA"/>
          </a:p>
        </p:txBody>
      </p:sp>
    </p:spTree>
    <p:extLst>
      <p:ext uri="{BB962C8B-B14F-4D97-AF65-F5344CB8AC3E}">
        <p14:creationId xmlns:p14="http://schemas.microsoft.com/office/powerpoint/2010/main" val="2495158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English">
    <p:spTree>
      <p:nvGrpSpPr>
        <p:cNvPr id="1" name=""/>
        <p:cNvGrpSpPr/>
        <p:nvPr/>
      </p:nvGrpSpPr>
      <p:grpSpPr>
        <a:xfrm>
          <a:off x="0" y="0"/>
          <a:ext cx="0" cy="0"/>
          <a:chOff x="0" y="0"/>
          <a:chExt cx="0" cy="0"/>
        </a:xfrm>
      </p:grpSpPr>
      <p:sp>
        <p:nvSpPr>
          <p:cNvPr id="17" name="Title 1" descr="A text box for a title is included underneath of the FIP and Canada Wordmark."/>
          <p:cNvSpPr>
            <a:spLocks noGrp="1"/>
          </p:cNvSpPr>
          <p:nvPr>
            <p:ph type="ctrTitle" hasCustomPrompt="1"/>
          </p:nvPr>
        </p:nvSpPr>
        <p:spPr>
          <a:xfrm>
            <a:off x="1103445" y="2060851"/>
            <a:ext cx="10270067" cy="613891"/>
          </a:xfrm>
          <a:prstGeom prst="rect">
            <a:avLst/>
          </a:prstGeom>
        </p:spPr>
        <p:txBody>
          <a:bodyPr/>
          <a:lstStyle>
            <a:lvl1pPr algn="l">
              <a:defRPr sz="3600">
                <a:solidFill>
                  <a:schemeClr val="tx2"/>
                </a:solidFill>
              </a:defRPr>
            </a:lvl1pPr>
          </a:lstStyle>
          <a:p>
            <a:r>
              <a:rPr lang="en-US"/>
              <a:t>Title</a:t>
            </a:r>
            <a:endParaRPr lang="en-CA"/>
          </a:p>
        </p:txBody>
      </p:sp>
      <p:sp>
        <p:nvSpPr>
          <p:cNvPr id="18" name="Text Placeholder 14" descr="A text box for a sub-title is included under the title textbox."/>
          <p:cNvSpPr>
            <a:spLocks noGrp="1"/>
          </p:cNvSpPr>
          <p:nvPr>
            <p:ph type="body" sz="quarter" idx="13" hasCustomPrompt="1"/>
          </p:nvPr>
        </p:nvSpPr>
        <p:spPr>
          <a:xfrm>
            <a:off x="1103447" y="2708920"/>
            <a:ext cx="10273141" cy="720080"/>
          </a:xfrm>
          <a:prstGeom prst="rect">
            <a:avLst/>
          </a:prstGeom>
        </p:spPr>
        <p:txBody>
          <a:bodyPr/>
          <a:lstStyle>
            <a:lvl1pPr marL="0" indent="0">
              <a:buNone/>
              <a:defRPr sz="2400">
                <a:solidFill>
                  <a:schemeClr val="accent3"/>
                </a:solidFill>
              </a:defRPr>
            </a:lvl1pPr>
          </a:lstStyle>
          <a:p>
            <a:pPr lvl="0"/>
            <a:r>
              <a:rPr lang="en-US"/>
              <a:t>Sub-title</a:t>
            </a:r>
          </a:p>
        </p:txBody>
      </p:sp>
      <p:sp>
        <p:nvSpPr>
          <p:cNvPr id="21" name="Slide Number Placeholder 5" descr="A text box for a page number is included in the bottom right corner of the slide. "/>
          <p:cNvSpPr>
            <a:spLocks noGrp="1"/>
          </p:cNvSpPr>
          <p:nvPr>
            <p:ph type="sldNum" sz="quarter" idx="12"/>
          </p:nvPr>
        </p:nvSpPr>
        <p:spPr>
          <a:xfrm>
            <a:off x="8737600" y="6356353"/>
            <a:ext cx="2844800" cy="365125"/>
          </a:xfrm>
        </p:spPr>
        <p:txBody>
          <a:bodyPr/>
          <a:lstStyle/>
          <a:p>
            <a:fld id="{32D4B517-E49B-41B6-9DBC-23634E0F1CDC}" type="slidenum">
              <a:rPr lang="en-CA" smtClean="0"/>
              <a:t>‹#›</a:t>
            </a:fld>
            <a:endParaRPr lang="en-CA"/>
          </a:p>
        </p:txBody>
      </p:sp>
      <p:pic>
        <p:nvPicPr>
          <p:cNvPr id="27" name="Picture 26" descr="The Canada wordmark is shown in blue font on the righthand side of the slide underneath the blue and black bar. The word Canada has a small Canadian flag over the last letter &quot;a&quot;. ">
            <a:extLst>
              <a:ext uri="{FF2B5EF4-FFF2-40B4-BE49-F238E27FC236}">
                <a16:creationId xmlns:a16="http://schemas.microsoft.com/office/drawing/2014/main" id="{B6A1E8E2-E238-4AD1-A32C-471991AF8E5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97932" y="800708"/>
            <a:ext cx="1570676" cy="484291"/>
          </a:xfrm>
          <a:prstGeom prst="rect">
            <a:avLst/>
          </a:prstGeom>
        </p:spPr>
      </p:pic>
      <p:pic>
        <p:nvPicPr>
          <p:cNvPr id="11" name="Picture 10" descr="The FIP is shown in blue font underneath of the blue and black bar. This includes a small blue Canadian flag, with the text Treasury Board of Canada Secretariat located to its right. Beside the English text is the French: Secrétariat du Conseil du Trésor du Canada. ">
            <a:extLst>
              <a:ext uri="{FF2B5EF4-FFF2-40B4-BE49-F238E27FC236}">
                <a16:creationId xmlns:a16="http://schemas.microsoft.com/office/drawing/2014/main" id="{263DDDF0-8A1C-4662-9A4D-00956DA62F6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360" y="947009"/>
            <a:ext cx="4288932" cy="393759"/>
          </a:xfrm>
          <a:prstGeom prst="rect">
            <a:avLst/>
          </a:prstGeom>
        </p:spPr>
      </p:pic>
      <p:grpSp>
        <p:nvGrpSpPr>
          <p:cNvPr id="2" name="Group 1" descr="A thin blue bar runs along the width of the upper section of the slide. A small green parallelogram separates the blue bar from another thin black bar. To the right of the green parallelogram, a thin black bar runs along the width of the upper section of the slide until it reaches the righthand side of the slide. ">
            <a:extLst>
              <a:ext uri="{FF2B5EF4-FFF2-40B4-BE49-F238E27FC236}">
                <a16:creationId xmlns:a16="http://schemas.microsoft.com/office/drawing/2014/main" id="{08B071FD-DE56-4F84-B7F0-1C44057F4DA5}"/>
              </a:ext>
            </a:extLst>
          </p:cNvPr>
          <p:cNvGrpSpPr/>
          <p:nvPr userDrawn="1"/>
        </p:nvGrpSpPr>
        <p:grpSpPr>
          <a:xfrm>
            <a:off x="-8156" y="612224"/>
            <a:ext cx="12205664" cy="152480"/>
            <a:chOff x="-8156" y="612224"/>
            <a:chExt cx="12205664" cy="152480"/>
          </a:xfrm>
        </p:grpSpPr>
        <p:sp>
          <p:nvSpPr>
            <p:cNvPr id="23" name="Freeform 15">
              <a:extLst>
                <a:ext uri="{FF2B5EF4-FFF2-40B4-BE49-F238E27FC236}">
                  <a16:creationId xmlns:a16="http://schemas.microsoft.com/office/drawing/2014/main" id="{9B266A96-48D0-4C48-AF2E-F09234B891BC}"/>
                </a:ext>
              </a:extLst>
            </p:cNvPr>
            <p:cNvSpPr>
              <a:spLocks/>
            </p:cNvSpPr>
            <p:nvPr userDrawn="1"/>
          </p:nvSpPr>
          <p:spPr bwMode="auto">
            <a:xfrm>
              <a:off x="8997108" y="613891"/>
              <a:ext cx="3200400"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10" name="Freeform 13">
              <a:extLst>
                <a:ext uri="{FF2B5EF4-FFF2-40B4-BE49-F238E27FC236}">
                  <a16:creationId xmlns:a16="http://schemas.microsoft.com/office/drawing/2014/main" id="{441DAEEE-4163-485D-BF45-A5857124FE6C}"/>
                </a:ext>
              </a:extLst>
            </p:cNvPr>
            <p:cNvSpPr>
              <a:spLocks/>
            </p:cNvSpPr>
            <p:nvPr userDrawn="1"/>
          </p:nvSpPr>
          <p:spPr bwMode="auto">
            <a:xfrm>
              <a:off x="-8156" y="613891"/>
              <a:ext cx="9418320"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sp>
          <p:nvSpPr>
            <p:cNvPr id="24" name="Freeform 14">
              <a:extLst>
                <a:ext uri="{FF2B5EF4-FFF2-40B4-BE49-F238E27FC236}">
                  <a16:creationId xmlns:a16="http://schemas.microsoft.com/office/drawing/2014/main" id="{7CCA438D-B9F8-441D-9261-988B9701B508}"/>
                </a:ext>
              </a:extLst>
            </p:cNvPr>
            <p:cNvSpPr>
              <a:spLocks/>
            </p:cNvSpPr>
            <p:nvPr userDrawn="1"/>
          </p:nvSpPr>
          <p:spPr bwMode="auto">
            <a:xfrm>
              <a:off x="9039950" y="612224"/>
              <a:ext cx="404422"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CA" sz="1800"/>
            </a:p>
          </p:txBody>
        </p:sp>
      </p:grpSp>
    </p:spTree>
    <p:extLst>
      <p:ext uri="{BB962C8B-B14F-4D97-AF65-F5344CB8AC3E}">
        <p14:creationId xmlns:p14="http://schemas.microsoft.com/office/powerpoint/2010/main" val="41804353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25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125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descr="A text box for a page number is included in the bottom right corner of the slide."/>
          <p:cNvSpPr>
            <a:spLocks noGrp="1"/>
          </p:cNvSpPr>
          <p:nvPr>
            <p:ph type="sldNum" sz="quarter" idx="12"/>
          </p:nvPr>
        </p:nvSpPr>
        <p:spPr>
          <a:xfrm>
            <a:off x="8652284" y="6235327"/>
            <a:ext cx="2844800" cy="365125"/>
          </a:xfrm>
        </p:spPr>
        <p:txBody>
          <a:bodyPr/>
          <a:lstStyle/>
          <a:p>
            <a:fld id="{32D4B517-E49B-41B6-9DBC-23634E0F1CDC}" type="slidenum">
              <a:rPr lang="en-CA" smtClean="0"/>
              <a:t>‹#›</a:t>
            </a:fld>
            <a:endParaRPr lang="en-CA"/>
          </a:p>
        </p:txBody>
      </p:sp>
      <p:sp>
        <p:nvSpPr>
          <p:cNvPr id="11" name="Content Placeholder 2" descr="A large text box is included underneath the title."/>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713">
              <a:defRPr sz="1400">
                <a:solidFill>
                  <a:srgbClr val="004D71"/>
                </a:solidFill>
                <a:latin typeface="Calibri" panose="020F0502020204030204" pitchFamily="34" charset="0"/>
              </a:defRPr>
            </a:lvl5pPr>
          </a:lstStyle>
          <a:p>
            <a:pPr lvl="0"/>
            <a:r>
              <a:rPr lang="en-CA" altLang="ko-KR"/>
              <a:t>Click to add text</a:t>
            </a:r>
          </a:p>
        </p:txBody>
      </p:sp>
      <p:sp>
        <p:nvSpPr>
          <p:cNvPr id="2" name="Title 1" descr="A text box for the slide title is included at the top of the slide."/>
          <p:cNvSpPr>
            <a:spLocks noGrp="1"/>
          </p:cNvSpPr>
          <p:nvPr>
            <p:ph type="title"/>
          </p:nvPr>
        </p:nvSpPr>
        <p:spPr>
          <a:xfrm>
            <a:off x="1012265" y="138062"/>
            <a:ext cx="7243976" cy="878670"/>
          </a:xfrm>
          <a:prstGeom prst="rect">
            <a:avLst/>
          </a:prstGeom>
        </p:spPr>
        <p:txBody>
          <a:bodyPr wrap="none" lIns="0" tIns="0" rIns="0" bIns="0" anchor="ctr" anchorCtr="0"/>
          <a:lstStyle>
            <a:lvl1pPr marL="457200" indent="-457200" algn="l">
              <a:buFont typeface="Arial" panose="020B0604020202020204" pitchFamily="34" charset="0"/>
              <a:buNone/>
              <a:defRPr lang="en-CA" sz="28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ts val="0"/>
              </a:spcAft>
              <a:buClrTx/>
              <a:buSzTx/>
              <a:buFont typeface="Arial" panose="020B0604020202020204" pitchFamily="34" charset="0"/>
              <a:tabLst/>
            </a:pPr>
            <a:endParaRPr lang="en-CA"/>
          </a:p>
        </p:txBody>
      </p:sp>
    </p:spTree>
    <p:extLst>
      <p:ext uri="{BB962C8B-B14F-4D97-AF65-F5344CB8AC3E}">
        <p14:creationId xmlns:p14="http://schemas.microsoft.com/office/powerpoint/2010/main" val="1601868854"/>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a:p>
        </p:txBody>
      </p:sp>
      <p:sp>
        <p:nvSpPr>
          <p:cNvPr id="8" name="Text Placeholder 7"/>
          <p:cNvSpPr>
            <a:spLocks noGrp="1"/>
          </p:cNvSpPr>
          <p:nvPr>
            <p:ph type="body" sz="quarter" idx="11" hasCustomPrompt="1"/>
          </p:nvPr>
        </p:nvSpPr>
        <p:spPr>
          <a:xfrm>
            <a:off x="1012265" y="138062"/>
            <a:ext cx="7243976" cy="878670"/>
          </a:xfrm>
          <a:prstGeom prst="rect">
            <a:avLst/>
          </a:prstGeom>
        </p:spPr>
        <p:txBody>
          <a:bodyPr lIns="0" tIns="0" rIns="0" bIns="0"/>
          <a:lstStyle>
            <a:lvl1pPr marL="0" marR="0" indent="0" algn="l" defTabSz="914377" rtl="0" eaLnBrk="1" fontAlgn="auto" latinLnBrk="0" hangingPunct="1">
              <a:lnSpc>
                <a:spcPct val="100000"/>
              </a:lnSpc>
              <a:spcBef>
                <a:spcPct val="20000"/>
              </a:spcBef>
              <a:spcAft>
                <a:spcPts val="0"/>
              </a:spcAft>
              <a:buClrTx/>
              <a:buSzTx/>
              <a:buFont typeface="Arial" panose="020B0604020202020204" pitchFamily="34" charset="0"/>
              <a:buNone/>
              <a:tabLst/>
              <a:defRPr sz="2800" baseline="0">
                <a:solidFill>
                  <a:schemeClr val="accent1"/>
                </a:solidFill>
                <a:latin typeface="Calibri" panose="020F0502020204030204" pitchFamily="34" charset="0"/>
              </a:defRPr>
            </a:lvl1pPr>
            <a:lvl2pPr marL="457189" indent="0">
              <a:buNone/>
              <a:defRPr/>
            </a:lvl2pPr>
          </a:lstStyle>
          <a:p>
            <a:pPr lvl="0"/>
            <a:r>
              <a:rPr lang="en-US"/>
              <a:t>Header text</a:t>
            </a:r>
          </a:p>
        </p:txBody>
      </p:sp>
      <p:sp>
        <p:nvSpPr>
          <p:cNvPr id="11" name="Content Placeholder 2"/>
          <p:cNvSpPr>
            <a:spLocks noGrp="1"/>
          </p:cNvSpPr>
          <p:nvPr>
            <p:ph idx="10" hasCustomPrompt="1"/>
          </p:nvPr>
        </p:nvSpPr>
        <p:spPr>
          <a:xfrm>
            <a:off x="1048280" y="1124744"/>
            <a:ext cx="10095440" cy="5293146"/>
          </a:xfrm>
          <a:prstGeom prst="rect">
            <a:avLst/>
          </a:prstGeom>
        </p:spPr>
        <p:txBody>
          <a:bodyPr lIns="0" tIns="0" rIns="0" bIns="0"/>
          <a:lstStyle>
            <a:lvl1pPr marL="0" indent="0">
              <a:buNone/>
              <a:defRPr sz="2200">
                <a:solidFill>
                  <a:srgbClr val="004D71"/>
                </a:solidFill>
                <a:latin typeface="Calibri" panose="020F0502020204030204" pitchFamily="34" charset="0"/>
              </a:defRPr>
            </a:lvl1pPr>
            <a:lvl2pPr>
              <a:defRPr sz="2000">
                <a:solidFill>
                  <a:srgbClr val="004D71"/>
                </a:solidFill>
                <a:latin typeface="Calibri" panose="020F0502020204030204" pitchFamily="34" charset="0"/>
              </a:defRPr>
            </a:lvl2pPr>
            <a:lvl3pPr>
              <a:defRPr sz="1800">
                <a:solidFill>
                  <a:srgbClr val="004D71"/>
                </a:solidFill>
                <a:latin typeface="Calibri" panose="020F0502020204030204" pitchFamily="34" charset="0"/>
              </a:defRPr>
            </a:lvl3pPr>
            <a:lvl4pPr>
              <a:defRPr sz="1600">
                <a:solidFill>
                  <a:srgbClr val="004D71"/>
                </a:solidFill>
                <a:latin typeface="Calibri" panose="020F0502020204030204" pitchFamily="34" charset="0"/>
              </a:defRPr>
            </a:lvl4pPr>
            <a:lvl5pPr marL="0" indent="1255682">
              <a:defRPr sz="1400">
                <a:solidFill>
                  <a:srgbClr val="004D71"/>
                </a:solidFill>
                <a:latin typeface="Calibri" panose="020F0502020204030204" pitchFamily="34" charset="0"/>
              </a:defRPr>
            </a:lvl5pPr>
          </a:lstStyle>
          <a:p>
            <a:pPr lvl="0"/>
            <a:r>
              <a:rPr lang="en-CA" altLang="ko-KR"/>
              <a:t>Click to add text</a:t>
            </a:r>
          </a:p>
        </p:txBody>
      </p:sp>
      <p:sp>
        <p:nvSpPr>
          <p:cNvPr id="2" name="Title 1">
            <a:extLst>
              <a:ext uri="{FF2B5EF4-FFF2-40B4-BE49-F238E27FC236}">
                <a16:creationId xmlns:a16="http://schemas.microsoft.com/office/drawing/2014/main" id="{3DD9BE45-A3C9-9531-267A-99F0458CB327}"/>
              </a:ext>
            </a:extLst>
          </p:cNvPr>
          <p:cNvSpPr>
            <a:spLocks noGrp="1"/>
          </p:cNvSpPr>
          <p:nvPr>
            <p:ph type="title" idx="13"/>
          </p:nvPr>
        </p:nvSpPr>
        <p:spPr/>
        <p:txBody>
          <a:bodyPr/>
          <a:lstStyle/>
          <a:p>
            <a:r>
              <a:rPr lang="en-US"/>
              <a:t>Click to edit Master title style</a:t>
            </a:r>
            <a:endParaRPr lang="en-CA"/>
          </a:p>
        </p:txBody>
      </p:sp>
    </p:spTree>
    <p:extLst>
      <p:ext uri="{BB962C8B-B14F-4D97-AF65-F5344CB8AC3E}">
        <p14:creationId xmlns:p14="http://schemas.microsoft.com/office/powerpoint/2010/main" val="76559235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
        <p:nvSpPr>
          <p:cNvPr id="8" name="TextBox 7">
            <a:extLst>
              <a:ext uri="{FF2B5EF4-FFF2-40B4-BE49-F238E27FC236}">
                <a16:creationId xmlns:a16="http://schemas.microsoft.com/office/drawing/2014/main" id="{6562510F-0501-A208-A870-E170A7804BB6}"/>
              </a:ext>
            </a:extLst>
          </p:cNvPr>
          <p:cNvSpPr txBox="1"/>
          <p:nvPr userDrawn="1">
            <p:extLst>
              <p:ext uri="{1162E1C5-73C7-4A58-AE30-91384D911F3F}">
                <p184:classification xmlns:p184="http://schemas.microsoft.com/office/powerpoint/2018/4/main" val="hdr"/>
              </p:ext>
            </p:extLst>
          </p:nvPr>
        </p:nvSpPr>
        <p:spPr>
          <a:xfrm>
            <a:off x="9604375" y="190500"/>
            <a:ext cx="2439988" cy="182880"/>
          </a:xfrm>
          <a:prstGeom prst="rect">
            <a:avLst/>
          </a:prstGeom>
        </p:spPr>
        <p:txBody>
          <a:bodyPr horzOverflow="overflow" lIns="0" tIns="0" rIns="0" bIns="0">
            <a:spAutoFit/>
          </a:bodyPr>
          <a:lstStyle/>
          <a:p>
            <a:pPr algn="l"/>
            <a:r>
              <a:rPr lang="en-CA" sz="1200">
                <a:solidFill>
                  <a:srgbClr val="000000"/>
                </a:solidFill>
                <a:latin typeface="Arial" panose="020B0604020202020204" pitchFamily="34" charset="0"/>
                <a:cs typeface="Arial" panose="020B0604020202020204" pitchFamily="34" charset="0"/>
              </a:rPr>
              <a:t>UNCLASSIFIED / NON CLASSIFIÉ</a:t>
            </a:r>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6"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mailto:ai-ia@tbs-sct.gc.ca"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hyperlink" Target="https://wiki.gccollab.ca/Consultations_on_the_4th_Review"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t>1</a:t>
            </a:fld>
            <a:endParaRPr lang="en-CA"/>
          </a:p>
        </p:txBody>
      </p:sp>
      <p:sp>
        <p:nvSpPr>
          <p:cNvPr id="2" name="Title 1"/>
          <p:cNvSpPr>
            <a:spLocks noGrp="1"/>
          </p:cNvSpPr>
          <p:nvPr>
            <p:ph type="ctrTitle"/>
          </p:nvPr>
        </p:nvSpPr>
        <p:spPr/>
        <p:txBody>
          <a:bodyPr>
            <a:normAutofit fontScale="90000"/>
          </a:bodyPr>
          <a:lstStyle/>
          <a:p>
            <a:r>
              <a:rPr lang="en-CA"/>
              <a:t>4th review of the Directive on Automated Decision-Making</a:t>
            </a:r>
          </a:p>
        </p:txBody>
      </p:sp>
      <p:sp>
        <p:nvSpPr>
          <p:cNvPr id="3" name="Text Placeholder 2"/>
          <p:cNvSpPr>
            <a:spLocks noGrp="1"/>
          </p:cNvSpPr>
          <p:nvPr>
            <p:ph type="body" sz="quarter" idx="13"/>
          </p:nvPr>
        </p:nvSpPr>
        <p:spPr/>
        <p:txBody>
          <a:bodyPr vert="horz" lIns="91440" tIns="45720" rIns="91440" bIns="45720" rtlCol="0" anchor="t">
            <a:normAutofit/>
          </a:bodyPr>
          <a:lstStyle/>
          <a:p>
            <a:r>
              <a:rPr lang="en-CA"/>
              <a:t>What we heard following consultations winter 2024-25</a:t>
            </a:r>
          </a:p>
        </p:txBody>
      </p:sp>
      <p:sp>
        <p:nvSpPr>
          <p:cNvPr id="5" name="TextBox 4">
            <a:extLst>
              <a:ext uri="{FF2B5EF4-FFF2-40B4-BE49-F238E27FC236}">
                <a16:creationId xmlns:a16="http://schemas.microsoft.com/office/drawing/2014/main" id="{D584F736-909B-26BC-6895-A540EB2406F3}"/>
              </a:ext>
            </a:extLst>
          </p:cNvPr>
          <p:cNvSpPr txBox="1"/>
          <p:nvPr/>
        </p:nvSpPr>
        <p:spPr>
          <a:xfrm>
            <a:off x="1204783" y="5282513"/>
            <a:ext cx="2743200"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Winter 2025</a:t>
            </a:r>
          </a:p>
        </p:txBody>
      </p:sp>
    </p:spTree>
    <p:extLst>
      <p:ext uri="{BB962C8B-B14F-4D97-AF65-F5344CB8AC3E}">
        <p14:creationId xmlns:p14="http://schemas.microsoft.com/office/powerpoint/2010/main" val="113058719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CF41B-A6DE-A051-9A0B-719A6CD1227C}"/>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289DD4B-8B40-B861-C475-4F7C8BED4757}"/>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10</a:t>
            </a:fld>
            <a:endParaRPr lang="en-CA"/>
          </a:p>
        </p:txBody>
      </p:sp>
      <p:sp>
        <p:nvSpPr>
          <p:cNvPr id="6" name="Title 5">
            <a:extLst>
              <a:ext uri="{FF2B5EF4-FFF2-40B4-BE49-F238E27FC236}">
                <a16:creationId xmlns:a16="http://schemas.microsoft.com/office/drawing/2014/main" id="{582D2B15-17BB-9C54-1FC3-01665904A806}"/>
              </a:ext>
            </a:extLst>
          </p:cNvPr>
          <p:cNvSpPr>
            <a:spLocks noGrp="1"/>
          </p:cNvSpPr>
          <p:nvPr>
            <p:ph type="title"/>
          </p:nvPr>
        </p:nvSpPr>
        <p:spPr/>
        <p:txBody>
          <a:bodyPr/>
          <a:lstStyle/>
          <a:p>
            <a:r>
              <a:rPr lang="en-CA">
                <a:latin typeface="Aptos"/>
                <a:ea typeface="Calibri"/>
                <a:cs typeface="Calibri"/>
              </a:rPr>
              <a:t>Feedback: Bans</a:t>
            </a:r>
          </a:p>
        </p:txBody>
      </p:sp>
      <p:sp>
        <p:nvSpPr>
          <p:cNvPr id="4" name="TextBox 3">
            <a:extLst>
              <a:ext uri="{FF2B5EF4-FFF2-40B4-BE49-F238E27FC236}">
                <a16:creationId xmlns:a16="http://schemas.microsoft.com/office/drawing/2014/main" id="{6A8D87C7-648C-BE7B-C826-12CB0AC7FD9B}"/>
              </a:ext>
            </a:extLst>
          </p:cNvPr>
          <p:cNvSpPr txBox="1"/>
          <p:nvPr/>
        </p:nvSpPr>
        <p:spPr>
          <a:xfrm>
            <a:off x="804814" y="1016732"/>
            <a:ext cx="10846411" cy="369332"/>
          </a:xfrm>
          <a:prstGeom prst="rect">
            <a:avLst/>
          </a:prstGeom>
          <a:noFill/>
        </p:spPr>
        <p:txBody>
          <a:bodyPr wrap="square" rtlCol="0">
            <a:spAutoFit/>
          </a:bodyPr>
          <a:lstStyle/>
          <a:p>
            <a:r>
              <a:rPr lang="en-CA" sz="1800">
                <a:latin typeface="+mn-lt"/>
              </a:rPr>
              <a:t>Goal: </a:t>
            </a:r>
            <a:r>
              <a:rPr lang="en-US" sz="1800" b="0" i="0" u="none" strike="noStrike" baseline="0" noProof="0">
                <a:solidFill>
                  <a:srgbClr val="000000"/>
                </a:solidFill>
                <a:latin typeface="Aptos"/>
              </a:rPr>
              <a:t>Identify explicit limits or define circumstances in which automated systems pose an unacceptable risk</a:t>
            </a:r>
          </a:p>
        </p:txBody>
      </p:sp>
      <p:graphicFrame>
        <p:nvGraphicFramePr>
          <p:cNvPr id="3" name="Table 2">
            <a:extLst>
              <a:ext uri="{FF2B5EF4-FFF2-40B4-BE49-F238E27FC236}">
                <a16:creationId xmlns:a16="http://schemas.microsoft.com/office/drawing/2014/main" id="{8853B589-5F0B-589E-C984-A918E5930768}"/>
              </a:ext>
            </a:extLst>
          </p:cNvPr>
          <p:cNvGraphicFramePr>
            <a:graphicFrameLocks noGrp="1"/>
          </p:cNvGraphicFramePr>
          <p:nvPr>
            <p:extLst>
              <p:ext uri="{D42A27DB-BD31-4B8C-83A1-F6EECF244321}">
                <p14:modId xmlns:p14="http://schemas.microsoft.com/office/powerpoint/2010/main" val="1018641215"/>
              </p:ext>
            </p:extLst>
          </p:nvPr>
        </p:nvGraphicFramePr>
        <p:xfrm>
          <a:off x="737757" y="1637251"/>
          <a:ext cx="10759327" cy="4144560"/>
        </p:xfrm>
        <a:graphic>
          <a:graphicData uri="http://schemas.openxmlformats.org/drawingml/2006/table">
            <a:tbl>
              <a:tblPr firstRow="1" bandRow="1">
                <a:tableStyleId>{00A15C55-8517-42AA-B614-E9B94910E393}</a:tableStyleId>
              </a:tblPr>
              <a:tblGrid>
                <a:gridCol w="2778563">
                  <a:extLst>
                    <a:ext uri="{9D8B030D-6E8A-4147-A177-3AD203B41FA5}">
                      <a16:colId xmlns:a16="http://schemas.microsoft.com/office/drawing/2014/main" val="423885602"/>
                    </a:ext>
                  </a:extLst>
                </a:gridCol>
                <a:gridCol w="3954603">
                  <a:extLst>
                    <a:ext uri="{9D8B030D-6E8A-4147-A177-3AD203B41FA5}">
                      <a16:colId xmlns:a16="http://schemas.microsoft.com/office/drawing/2014/main" val="1439253894"/>
                    </a:ext>
                  </a:extLst>
                </a:gridCol>
                <a:gridCol w="4026161">
                  <a:extLst>
                    <a:ext uri="{9D8B030D-6E8A-4147-A177-3AD203B41FA5}">
                      <a16:colId xmlns:a16="http://schemas.microsoft.com/office/drawing/2014/main" val="1896710534"/>
                    </a:ext>
                  </a:extLst>
                </a:gridCol>
              </a:tblGrid>
              <a:tr h="553499">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a:solidFill>
                            <a:schemeClr val="bg1"/>
                          </a:solidFill>
                          <a:latin typeface="+mn-lt"/>
                          <a:ea typeface="+mn-ea"/>
                          <a:cs typeface="Calibri"/>
                        </a:rPr>
                        <a:t>Recommendations</a:t>
                      </a:r>
                      <a:endParaRPr lang="en-US" sz="1400" b="1" kern="1200">
                        <a:solidFill>
                          <a:schemeClr val="bg1"/>
                        </a:solidFill>
                        <a:latin typeface="+mn-lt"/>
                        <a:ea typeface="+mn-ea"/>
                        <a:cs typeface="Calibri"/>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3591061">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600" b="0" u="none" strike="noStrike" baseline="0" noProof="0">
                          <a:solidFill>
                            <a:srgbClr val="000000"/>
                          </a:solidFill>
                        </a:rPr>
                        <a:t>Add a requirement in the Policy on Service and Digital to provide parameters for use.</a:t>
                      </a:r>
                    </a:p>
                    <a:p>
                      <a:pPr marL="0" marR="0" lvl="0" indent="0" algn="l">
                        <a:lnSpc>
                          <a:spcPct val="100000"/>
                        </a:lnSpc>
                        <a:spcBef>
                          <a:spcPts val="0"/>
                        </a:spcBef>
                        <a:spcAft>
                          <a:spcPts val="0"/>
                        </a:spcAft>
                        <a:buClrTx/>
                        <a:buSzTx/>
                        <a:buFont typeface="Arial" panose="020B0604020202020204" pitchFamily="34" charset="0"/>
                        <a:buNone/>
                      </a:pPr>
                      <a:endParaRPr lang="en-US" sz="1600"/>
                    </a:p>
                    <a:p>
                      <a:pPr marL="0" marR="0" lvl="0" indent="0" algn="l">
                        <a:lnSpc>
                          <a:spcPct val="100000"/>
                        </a:lnSpc>
                        <a:spcBef>
                          <a:spcPts val="0"/>
                        </a:spcBef>
                        <a:spcAft>
                          <a:spcPts val="0"/>
                        </a:spcAft>
                        <a:buClrTx/>
                        <a:buSzTx/>
                        <a:buFont typeface="Arial" panose="020B0604020202020204" pitchFamily="34" charset="0"/>
                        <a:buNone/>
                      </a:pPr>
                      <a:r>
                        <a:rPr lang="en-US" sz="1600"/>
                        <a:t>Add a requirement and an appendix to the Directive on Service and Digital and prepare supporting guidance to state uses of AI considered unacceptable by the GC.</a:t>
                      </a:r>
                      <a:endParaRPr lang="en-US" sz="1600">
                        <a:ea typeface="+mn-lt"/>
                        <a:cs typeface="+mn-lt"/>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sz="1600" b="1">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CA" sz="1600">
                          <a:latin typeface="+mn-lt"/>
                          <a:ea typeface="Calibri"/>
                          <a:cs typeface="Calibri"/>
                        </a:rPr>
                        <a:t>Existing policy text provides enough policy cover; no need to add a new requirement.</a:t>
                      </a:r>
                    </a:p>
                    <a:p>
                      <a:pPr marL="0" indent="0">
                        <a:buFont typeface="Arial" panose="020B0604020202020204" pitchFamily="34" charset="0"/>
                        <a:buNone/>
                      </a:pPr>
                      <a:endParaRPr lang="en-CA" sz="1600">
                        <a:latin typeface="+mn-lt"/>
                        <a:ea typeface="Calibri"/>
                        <a:cs typeface="Calibri"/>
                      </a:endParaRPr>
                    </a:p>
                    <a:p>
                      <a:pPr marL="342900" indent="-342900">
                        <a:buFont typeface="+mj-lt"/>
                        <a:buAutoNum type="arabicPeriod"/>
                      </a:pPr>
                      <a:r>
                        <a:rPr lang="en-CA" sz="1600">
                          <a:latin typeface="+mn-lt"/>
                          <a:ea typeface="Calibri"/>
                          <a:cs typeface="Calibri"/>
                        </a:rPr>
                        <a:t>General agreement with indicating uses of AI that the GC should not do; however some respondents feel the suggested use cases are too limiting, others feel they are too broad.</a:t>
                      </a:r>
                    </a:p>
                    <a:p>
                      <a:pPr marL="342900" indent="-342900">
                        <a:buFont typeface="+mj-lt"/>
                        <a:buAutoNum type="arabicPeriod"/>
                      </a:pPr>
                      <a:r>
                        <a:rPr lang="en-CA" sz="1600">
                          <a:latin typeface="+mn-lt"/>
                          <a:ea typeface="Calibri"/>
                          <a:cs typeface="Calibri"/>
                        </a:rPr>
                        <a:t>Additional details are required to understand what is and is not considered an acceptable use.</a:t>
                      </a:r>
                    </a:p>
                    <a:p>
                      <a:pPr marL="285750" indent="-285750">
                        <a:buFont typeface="Arial" panose="020B0604020202020204" pitchFamily="34" charset="0"/>
                        <a:buChar char="•"/>
                      </a:pPr>
                      <a:endParaRPr lang="en-CA" sz="160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342900" indent="-342900">
                        <a:buFont typeface="+mj-lt"/>
                        <a:buAutoNum type="arabicPeriod"/>
                      </a:pPr>
                      <a:endParaRPr lang="en-CA" sz="1600">
                        <a:latin typeface="+mn-lt"/>
                        <a:ea typeface="Calibri"/>
                        <a:cs typeface="Calibri"/>
                      </a:endParaRP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r>
                        <a:rPr lang="en-CA" sz="1600">
                          <a:latin typeface="+mn-lt"/>
                          <a:ea typeface="Calibri"/>
                          <a:cs typeface="Calibri"/>
                        </a:rPr>
                        <a:t>Consider aligning unacceptable uses with the EU AI Act’s prohibited uses. Work is underway.</a:t>
                      </a: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r>
                        <a:rPr lang="en-CA" sz="1600">
                          <a:latin typeface="+mn-lt"/>
                          <a:ea typeface="Calibri"/>
                          <a:cs typeface="Calibri"/>
                        </a:rPr>
                        <a:t>Developing Directive on Service and Digital Appendix and guidance.</a:t>
                      </a:r>
                    </a:p>
                    <a:p>
                      <a:pPr marL="0" lvl="0" indent="0">
                        <a:buNone/>
                      </a:pPr>
                      <a:endParaRPr lang="en-US" sz="1600" kern="1200">
                        <a:solidFill>
                          <a:schemeClr val="dk1"/>
                        </a:solidFill>
                        <a:latin typeface="+mn-lt"/>
                        <a:ea typeface="+mn-ea"/>
                        <a:cs typeface="+mn-c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bl>
          </a:graphicData>
        </a:graphic>
      </p:graphicFrame>
    </p:spTree>
    <p:extLst>
      <p:ext uri="{BB962C8B-B14F-4D97-AF65-F5344CB8AC3E}">
        <p14:creationId xmlns:p14="http://schemas.microsoft.com/office/powerpoint/2010/main" val="255753606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B16C7D-27F6-DE9A-DB30-389C46BA2680}"/>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3C6C31-F8AC-6E4E-B4DC-83A31FAFBEB0}"/>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11</a:t>
            </a:fld>
            <a:endParaRPr lang="en-CA"/>
          </a:p>
        </p:txBody>
      </p:sp>
      <p:sp>
        <p:nvSpPr>
          <p:cNvPr id="6" name="Title 5">
            <a:extLst>
              <a:ext uri="{FF2B5EF4-FFF2-40B4-BE49-F238E27FC236}">
                <a16:creationId xmlns:a16="http://schemas.microsoft.com/office/drawing/2014/main" id="{3FC32FB3-D18A-31C5-BD7C-54A91D71FBB6}"/>
              </a:ext>
            </a:extLst>
          </p:cNvPr>
          <p:cNvSpPr>
            <a:spLocks noGrp="1"/>
          </p:cNvSpPr>
          <p:nvPr>
            <p:ph type="title"/>
          </p:nvPr>
        </p:nvSpPr>
        <p:spPr/>
        <p:txBody>
          <a:bodyPr/>
          <a:lstStyle/>
          <a:p>
            <a:r>
              <a:rPr lang="en-CA">
                <a:latin typeface="Aptos"/>
                <a:ea typeface="Calibri"/>
                <a:cs typeface="Calibri"/>
              </a:rPr>
              <a:t>Feedback: Enhance assessment of impacts</a:t>
            </a:r>
          </a:p>
        </p:txBody>
      </p:sp>
      <p:sp>
        <p:nvSpPr>
          <p:cNvPr id="4" name="TextBox 3">
            <a:extLst>
              <a:ext uri="{FF2B5EF4-FFF2-40B4-BE49-F238E27FC236}">
                <a16:creationId xmlns:a16="http://schemas.microsoft.com/office/drawing/2014/main" id="{F4807AEE-6276-C911-9DB3-995C39464461}"/>
              </a:ext>
            </a:extLst>
          </p:cNvPr>
          <p:cNvSpPr txBox="1"/>
          <p:nvPr/>
        </p:nvSpPr>
        <p:spPr>
          <a:xfrm>
            <a:off x="804814" y="884303"/>
            <a:ext cx="10846411" cy="369332"/>
          </a:xfrm>
          <a:prstGeom prst="rect">
            <a:avLst/>
          </a:prstGeom>
          <a:noFill/>
        </p:spPr>
        <p:txBody>
          <a:bodyPr wrap="square" rtlCol="0">
            <a:spAutoFit/>
          </a:bodyPr>
          <a:lstStyle/>
          <a:p>
            <a:r>
              <a:rPr lang="en-CA" sz="1800">
                <a:latin typeface="+mn-lt"/>
              </a:rPr>
              <a:t>Goal:</a:t>
            </a:r>
            <a:r>
              <a:rPr lang="en-US">
                <a:solidFill>
                  <a:srgbClr val="000000"/>
                </a:solidFill>
                <a:latin typeface="Aptos"/>
              </a:rPr>
              <a:t> </a:t>
            </a:r>
            <a:r>
              <a:rPr lang="en-CA" sz="1800" kern="1200">
                <a:solidFill>
                  <a:schemeClr val="dk1"/>
                </a:solidFill>
                <a:latin typeface="+mn-lt"/>
                <a:ea typeface="+mn-lt"/>
                <a:cs typeface="+mn-lt"/>
              </a:rPr>
              <a:t>Increase clarity and thoroughness of the AIA tool</a:t>
            </a:r>
            <a:endParaRPr lang="en-US" sz="1800" b="0" i="0" u="none" strike="noStrike" baseline="0" noProof="0">
              <a:solidFill>
                <a:srgbClr val="000000"/>
              </a:solidFill>
              <a:latin typeface="Aptos"/>
            </a:endParaRPr>
          </a:p>
        </p:txBody>
      </p:sp>
      <p:graphicFrame>
        <p:nvGraphicFramePr>
          <p:cNvPr id="3" name="Table 2">
            <a:extLst>
              <a:ext uri="{FF2B5EF4-FFF2-40B4-BE49-F238E27FC236}">
                <a16:creationId xmlns:a16="http://schemas.microsoft.com/office/drawing/2014/main" id="{001C3961-3339-1B19-8079-F9565AFAD1F0}"/>
              </a:ext>
            </a:extLst>
          </p:cNvPr>
          <p:cNvGraphicFramePr>
            <a:graphicFrameLocks noGrp="1"/>
          </p:cNvGraphicFramePr>
          <p:nvPr>
            <p:extLst>
              <p:ext uri="{D42A27DB-BD31-4B8C-83A1-F6EECF244321}">
                <p14:modId xmlns:p14="http://schemas.microsoft.com/office/powerpoint/2010/main" val="2440682359"/>
              </p:ext>
            </p:extLst>
          </p:nvPr>
        </p:nvGraphicFramePr>
        <p:xfrm>
          <a:off x="694916" y="1337078"/>
          <a:ext cx="10759327" cy="4955137"/>
        </p:xfrm>
        <a:graphic>
          <a:graphicData uri="http://schemas.openxmlformats.org/drawingml/2006/table">
            <a:tbl>
              <a:tblPr firstRow="1" bandRow="1">
                <a:tableStyleId>{00A15C55-8517-42AA-B614-E9B94910E393}</a:tableStyleId>
              </a:tblPr>
              <a:tblGrid>
                <a:gridCol w="2778563">
                  <a:extLst>
                    <a:ext uri="{9D8B030D-6E8A-4147-A177-3AD203B41FA5}">
                      <a16:colId xmlns:a16="http://schemas.microsoft.com/office/drawing/2014/main" val="423885602"/>
                    </a:ext>
                  </a:extLst>
                </a:gridCol>
                <a:gridCol w="3954603">
                  <a:extLst>
                    <a:ext uri="{9D8B030D-6E8A-4147-A177-3AD203B41FA5}">
                      <a16:colId xmlns:a16="http://schemas.microsoft.com/office/drawing/2014/main" val="1439253894"/>
                    </a:ext>
                  </a:extLst>
                </a:gridCol>
                <a:gridCol w="4026161">
                  <a:extLst>
                    <a:ext uri="{9D8B030D-6E8A-4147-A177-3AD203B41FA5}">
                      <a16:colId xmlns:a16="http://schemas.microsoft.com/office/drawing/2014/main" val="1896710534"/>
                    </a:ext>
                  </a:extLst>
                </a:gridCol>
              </a:tblGrid>
              <a:tr h="520297">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a:solidFill>
                            <a:schemeClr val="bg1"/>
                          </a:solidFill>
                          <a:latin typeface="+mn-lt"/>
                          <a:ea typeface="+mn-ea"/>
                          <a:cs typeface="Calibri"/>
                        </a:rPr>
                        <a:t>Recommendations</a:t>
                      </a:r>
                      <a:endParaRPr lang="en-US" sz="1400" b="1" kern="1200">
                        <a:solidFill>
                          <a:schemeClr val="bg1"/>
                        </a:solidFill>
                        <a:latin typeface="+mn-lt"/>
                        <a:ea typeface="+mn-ea"/>
                        <a:cs typeface="Calibri"/>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3591061">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600">
                          <a:ea typeface="+mn-lt"/>
                          <a:cs typeface="+mn-lt"/>
                        </a:rPr>
                        <a:t>Add questions in AIA sections where gaps exist or that support other areas of the 4th review</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a:ea typeface="+mn-lt"/>
                        <a:cs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a:ea typeface="+mn-lt"/>
                          <a:cs typeface="+mn-lt"/>
                        </a:rPr>
                        <a:t>Modify and add questions to respond to feedback and clarify intent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kern="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kern="1200">
                          <a:solidFill>
                            <a:schemeClr val="dk1"/>
                          </a:solidFill>
                          <a:effectLst/>
                          <a:latin typeface="+mn-lt"/>
                          <a:ea typeface="+mn-ea"/>
                          <a:cs typeface="+mn-cs"/>
                        </a:rPr>
                        <a:t>Editorial changes</a:t>
                      </a:r>
                      <a:endParaRPr lang="en-US" sz="1600">
                        <a:latin typeface="+mn-lt"/>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lang="en-US" sz="1600" b="1">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342900" indent="-342900">
                        <a:buFont typeface="+mj-lt"/>
                        <a:buAutoNum type="arabicPeriod"/>
                      </a:pPr>
                      <a:r>
                        <a:rPr lang="en-CA" sz="1500">
                          <a:latin typeface="+mn-lt"/>
                          <a:ea typeface="Calibri"/>
                          <a:cs typeface="Calibri"/>
                        </a:rPr>
                        <a:t>Additional guidance on how to appropriately respond to questions. </a:t>
                      </a:r>
                    </a:p>
                    <a:p>
                      <a:pPr marL="342900" indent="-342900">
                        <a:buFont typeface="+mj-lt"/>
                        <a:buAutoNum type="arabicPeriod"/>
                      </a:pPr>
                      <a:endParaRPr lang="en-CA" sz="1500">
                        <a:latin typeface="+mn-lt"/>
                        <a:ea typeface="Calibri"/>
                        <a:cs typeface="Calibri"/>
                      </a:endParaRPr>
                    </a:p>
                    <a:p>
                      <a:pPr marL="342900" indent="-342900">
                        <a:buFont typeface="+mj-lt"/>
                        <a:buAutoNum type="arabicPeriod"/>
                      </a:pPr>
                      <a:r>
                        <a:rPr lang="en-CA" sz="1500">
                          <a:latin typeface="+mn-lt"/>
                          <a:ea typeface="Calibri"/>
                          <a:cs typeface="Calibri"/>
                        </a:rPr>
                        <a:t>Clarity and consistency of the use of terms and definitions.</a:t>
                      </a:r>
                    </a:p>
                    <a:p>
                      <a:pPr marL="0" indent="0">
                        <a:buFont typeface="+mj-lt"/>
                        <a:buNone/>
                      </a:pPr>
                      <a:endParaRPr lang="en-CA" sz="1500">
                        <a:latin typeface="+mn-lt"/>
                        <a:ea typeface="Calibri"/>
                        <a:cs typeface="Calibri"/>
                      </a:endParaRPr>
                    </a:p>
                    <a:p>
                      <a:pPr marL="342900" indent="-342900">
                        <a:buFont typeface="+mj-lt"/>
                        <a:buAutoNum type="arabicPeriod"/>
                      </a:pPr>
                      <a:endParaRPr lang="en-CA" sz="1500">
                        <a:latin typeface="+mn-lt"/>
                        <a:ea typeface="Calibri"/>
                        <a:cs typeface="Calibri"/>
                      </a:endParaRPr>
                    </a:p>
                    <a:p>
                      <a:pPr marL="342900" indent="-342900">
                        <a:buFont typeface="+mj-lt"/>
                        <a:buAutoNum type="arabicPeriod" startAt="3"/>
                      </a:pPr>
                      <a:r>
                        <a:rPr lang="en-CA" sz="1500">
                          <a:latin typeface="+mn-lt"/>
                          <a:ea typeface="Calibri"/>
                          <a:cs typeface="Calibri"/>
                        </a:rPr>
                        <a:t>Questions could be better organized in different sections.</a:t>
                      </a:r>
                    </a:p>
                    <a:p>
                      <a:pPr marL="342900" indent="-342900">
                        <a:buFont typeface="+mj-lt"/>
                        <a:buAutoNum type="arabicPeriod" startAt="3"/>
                      </a:pPr>
                      <a:endParaRPr lang="en-CA" sz="1500">
                        <a:latin typeface="+mn-lt"/>
                        <a:ea typeface="Calibri"/>
                        <a:cs typeface="Calibri"/>
                      </a:endParaRPr>
                    </a:p>
                    <a:p>
                      <a:pPr marL="342900" indent="-342900">
                        <a:buFont typeface="+mj-lt"/>
                        <a:buAutoNum type="arabicPeriod" startAt="3"/>
                      </a:pPr>
                      <a:r>
                        <a:rPr lang="en-CA" sz="1500">
                          <a:latin typeface="+mn-lt"/>
                          <a:ea typeface="Calibri"/>
                          <a:cs typeface="Calibri"/>
                        </a:rPr>
                        <a:t>Opportunity to provide additional explanation for Yes/No questions.</a:t>
                      </a:r>
                    </a:p>
                    <a:p>
                      <a:pPr marL="342900" indent="-342900">
                        <a:buFont typeface="+mj-lt"/>
                        <a:buAutoNum type="arabicPeriod" startAt="3"/>
                      </a:pPr>
                      <a:endParaRPr lang="en-CA" sz="1500">
                        <a:latin typeface="+mn-lt"/>
                        <a:ea typeface="Calibri"/>
                        <a:cs typeface="Calibri"/>
                      </a:endParaRPr>
                    </a:p>
                    <a:p>
                      <a:pPr marL="342900" indent="-342900">
                        <a:buFont typeface="+mj-lt"/>
                        <a:buAutoNum type="arabicPeriod" startAt="3"/>
                      </a:pPr>
                      <a:r>
                        <a:rPr lang="en-CA" sz="1500">
                          <a:latin typeface="+mn-lt"/>
                          <a:ea typeface="Calibri"/>
                          <a:cs typeface="Calibri"/>
                        </a:rPr>
                        <a:t>Need for stakeholder and public consultations from the start of the process.</a:t>
                      </a:r>
                    </a:p>
                    <a:p>
                      <a:pPr marL="342900" indent="-342900">
                        <a:buFont typeface="+mj-lt"/>
                        <a:buAutoNum type="arabicPeriod" startAt="3"/>
                      </a:pPr>
                      <a:endParaRPr lang="en-CA" sz="150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342900" lvl="0" indent="-342900">
                        <a:buFont typeface="+mj-lt"/>
                        <a:buAutoNum type="arabicPeriod"/>
                      </a:pPr>
                      <a:r>
                        <a:rPr lang="en-US" sz="1500" kern="1200">
                          <a:solidFill>
                            <a:schemeClr val="dk1"/>
                          </a:solidFill>
                          <a:latin typeface="+mn-lt"/>
                          <a:ea typeface="+mn-ea"/>
                          <a:cs typeface="+mn-cs"/>
                        </a:rPr>
                        <a:t>A plan for additional guidance is already in place and will follow the update.</a:t>
                      </a:r>
                    </a:p>
                    <a:p>
                      <a:pPr marL="342900" lvl="0" indent="-342900">
                        <a:buFont typeface="+mj-lt"/>
                        <a:buAutoNum type="arabicPeriod"/>
                      </a:pPr>
                      <a:endParaRPr lang="en-US" sz="1500" kern="1200">
                        <a:solidFill>
                          <a:schemeClr val="dk1"/>
                        </a:solidFill>
                        <a:latin typeface="+mn-lt"/>
                        <a:ea typeface="+mn-ea"/>
                        <a:cs typeface="+mn-cs"/>
                      </a:endParaRPr>
                    </a:p>
                    <a:p>
                      <a:pPr marL="342900" lvl="0" indent="-342900">
                        <a:buFont typeface="+mj-lt"/>
                        <a:buAutoNum type="arabicPeriod"/>
                      </a:pPr>
                      <a:r>
                        <a:rPr lang="en-US" sz="1500" kern="1200">
                          <a:solidFill>
                            <a:schemeClr val="dk1"/>
                          </a:solidFill>
                          <a:latin typeface="+mn-lt"/>
                          <a:ea typeface="+mn-ea"/>
                          <a:cs typeface="+mn-cs"/>
                        </a:rPr>
                        <a:t>Ensured consistency in terms used throughout; as well as definitions to follow in guidance.</a:t>
                      </a:r>
                    </a:p>
                    <a:p>
                      <a:pPr marL="342900" lvl="0" indent="-342900">
                        <a:buFont typeface="+mj-lt"/>
                        <a:buAutoNum type="arabicPeriod"/>
                      </a:pPr>
                      <a:endParaRPr lang="en-US" sz="1500" kern="1200">
                        <a:solidFill>
                          <a:schemeClr val="dk1"/>
                        </a:solidFill>
                        <a:latin typeface="+mn-lt"/>
                        <a:ea typeface="+mn-ea"/>
                        <a:cs typeface="+mn-cs"/>
                      </a:endParaRPr>
                    </a:p>
                    <a:p>
                      <a:pPr marL="342900" lvl="0" indent="-342900">
                        <a:buFont typeface="+mj-lt"/>
                        <a:buAutoNum type="arabicPeriod"/>
                      </a:pPr>
                      <a:r>
                        <a:rPr lang="en-US" sz="1500" kern="1200">
                          <a:solidFill>
                            <a:schemeClr val="dk1"/>
                          </a:solidFill>
                          <a:latin typeface="+mn-lt"/>
                          <a:ea typeface="+mn-ea"/>
                          <a:cs typeface="+mn-cs"/>
                        </a:rPr>
                        <a:t>Re-organized many questions to ensure they were better categorized.</a:t>
                      </a:r>
                    </a:p>
                    <a:p>
                      <a:pPr marL="342900" lvl="0" indent="-342900">
                        <a:buFont typeface="+mj-lt"/>
                        <a:buAutoNum type="arabicPeriod"/>
                      </a:pPr>
                      <a:endParaRPr lang="en-US" sz="1500" kern="1200">
                        <a:solidFill>
                          <a:schemeClr val="dk1"/>
                        </a:solidFill>
                        <a:latin typeface="+mn-lt"/>
                        <a:ea typeface="+mn-ea"/>
                        <a:cs typeface="+mn-cs"/>
                      </a:endParaRPr>
                    </a:p>
                    <a:p>
                      <a:pPr marL="342900" lvl="0" indent="-342900">
                        <a:buFont typeface="+mj-lt"/>
                        <a:buAutoNum type="arabicPeriod"/>
                      </a:pPr>
                      <a:r>
                        <a:rPr lang="en-US" sz="1500" kern="1200">
                          <a:solidFill>
                            <a:schemeClr val="dk1"/>
                          </a:solidFill>
                          <a:latin typeface="+mn-lt"/>
                          <a:ea typeface="+mn-ea"/>
                          <a:cs typeface="+mn-cs"/>
                        </a:rPr>
                        <a:t>Added a “Describe” follow-up to certain questions.</a:t>
                      </a:r>
                    </a:p>
                    <a:p>
                      <a:pPr marL="342900" lvl="0" indent="-342900">
                        <a:buFont typeface="+mj-lt"/>
                        <a:buAutoNum type="arabicPeriod"/>
                      </a:pPr>
                      <a:endParaRPr lang="en-US" sz="1500" kern="1200">
                        <a:solidFill>
                          <a:schemeClr val="dk1"/>
                        </a:solidFill>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500" kern="1200">
                          <a:solidFill>
                            <a:schemeClr val="tx1"/>
                          </a:solidFill>
                          <a:latin typeface="+mn-lt"/>
                          <a:ea typeface="+mn-ea"/>
                          <a:cs typeface="+mn-cs"/>
                        </a:rPr>
                        <a:t>Future consideration to add a requirement and/or additional AIA question(s) </a:t>
                      </a:r>
                      <a:r>
                        <a:rPr lang="en-US" sz="1500" b="0" i="0" u="none" strike="noStrike" kern="1200" noProof="0">
                          <a:solidFill>
                            <a:schemeClr val="tx1"/>
                          </a:solidFill>
                          <a:latin typeface="+mn-lt"/>
                        </a:rPr>
                        <a:t>for stakeholder engagement and public consultation prior </a:t>
                      </a:r>
                      <a:r>
                        <a:rPr lang="en-US" sz="1500" kern="1200" noProof="0">
                          <a:solidFill>
                            <a:schemeClr val="tx1"/>
                          </a:solidFill>
                          <a:latin typeface="+mn-lt"/>
                          <a:ea typeface="+mn-ea"/>
                          <a:cs typeface="+mn-cs"/>
                        </a:rPr>
                        <a:t>to production. As a start, added questions to </a:t>
                      </a:r>
                      <a:r>
                        <a:rPr lang="en-US" sz="1500" kern="1200">
                          <a:solidFill>
                            <a:schemeClr val="tx1"/>
                          </a:solidFill>
                          <a:latin typeface="+mn-lt"/>
                          <a:ea typeface="+mn-ea"/>
                          <a:cs typeface="+mn-cs"/>
                        </a:rPr>
                        <a:t>AIA Section 10 to indicate best practice.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bl>
          </a:graphicData>
        </a:graphic>
      </p:graphicFrame>
    </p:spTree>
    <p:extLst>
      <p:ext uri="{BB962C8B-B14F-4D97-AF65-F5344CB8AC3E}">
        <p14:creationId xmlns:p14="http://schemas.microsoft.com/office/powerpoint/2010/main" val="387811546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5C530-B62D-F91A-BE54-47C75580C00A}"/>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CDE19A5-8DEC-DF01-2025-B20DDF4F913B}"/>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12</a:t>
            </a:fld>
            <a:endParaRPr lang="en-CA"/>
          </a:p>
        </p:txBody>
      </p:sp>
      <p:sp>
        <p:nvSpPr>
          <p:cNvPr id="6" name="Title 5">
            <a:extLst>
              <a:ext uri="{FF2B5EF4-FFF2-40B4-BE49-F238E27FC236}">
                <a16:creationId xmlns:a16="http://schemas.microsoft.com/office/drawing/2014/main" id="{88444521-BE19-4CA6-39AF-C2BD222D7D70}"/>
              </a:ext>
              <a:ext uri="{C183D7F6-B498-43B3-948B-1728B52AA6E4}">
                <adec:decorative xmlns:adec="http://schemas.microsoft.com/office/drawing/2017/decorative" val="0"/>
              </a:ext>
            </a:extLst>
          </p:cNvPr>
          <p:cNvSpPr>
            <a:spLocks noGrp="1"/>
          </p:cNvSpPr>
          <p:nvPr>
            <p:ph type="title"/>
          </p:nvPr>
        </p:nvSpPr>
        <p:spPr/>
        <p:txBody>
          <a:bodyPr/>
          <a:lstStyle/>
          <a:p>
            <a:r>
              <a:rPr lang="en-CA">
                <a:latin typeface="Aptos"/>
                <a:ea typeface="Calibri"/>
                <a:cs typeface="Calibri"/>
              </a:rPr>
              <a:t>Feedback: Summary questions</a:t>
            </a:r>
          </a:p>
        </p:txBody>
      </p:sp>
      <p:graphicFrame>
        <p:nvGraphicFramePr>
          <p:cNvPr id="3" name="Table 2">
            <a:extLst>
              <a:ext uri="{FF2B5EF4-FFF2-40B4-BE49-F238E27FC236}">
                <a16:creationId xmlns:a16="http://schemas.microsoft.com/office/drawing/2014/main" id="{D662E75E-B7A9-DDBD-F9DF-6C50B3937336}"/>
              </a:ext>
            </a:extLst>
          </p:cNvPr>
          <p:cNvGraphicFramePr>
            <a:graphicFrameLocks noGrp="1"/>
          </p:cNvGraphicFramePr>
          <p:nvPr>
            <p:extLst>
              <p:ext uri="{D42A27DB-BD31-4B8C-83A1-F6EECF244321}">
                <p14:modId xmlns:p14="http://schemas.microsoft.com/office/powerpoint/2010/main" val="2634287018"/>
              </p:ext>
            </p:extLst>
          </p:nvPr>
        </p:nvGraphicFramePr>
        <p:xfrm>
          <a:off x="938541" y="2294714"/>
          <a:ext cx="10158083" cy="3940613"/>
        </p:xfrm>
        <a:graphic>
          <a:graphicData uri="http://schemas.openxmlformats.org/drawingml/2006/table">
            <a:tbl>
              <a:tblPr firstRow="1" bandRow="1">
                <a:tableStyleId>{00A15C55-8517-42AA-B614-E9B94910E393}</a:tableStyleId>
              </a:tblPr>
              <a:tblGrid>
                <a:gridCol w="5033501">
                  <a:extLst>
                    <a:ext uri="{9D8B030D-6E8A-4147-A177-3AD203B41FA5}">
                      <a16:colId xmlns:a16="http://schemas.microsoft.com/office/drawing/2014/main" val="1439253894"/>
                    </a:ext>
                  </a:extLst>
                </a:gridCol>
                <a:gridCol w="5124582">
                  <a:extLst>
                    <a:ext uri="{9D8B030D-6E8A-4147-A177-3AD203B41FA5}">
                      <a16:colId xmlns:a16="http://schemas.microsoft.com/office/drawing/2014/main" val="1896710534"/>
                    </a:ext>
                  </a:extLst>
                </a:gridCol>
              </a:tblGrid>
              <a:tr h="385377">
                <a:tc>
                  <a:txBody>
                    <a:bodyPr/>
                    <a:lstStyle/>
                    <a:p>
                      <a:pPr marL="0" lvl="0" indent="0" algn="ctr">
                        <a:buFont typeface="Arial"/>
                        <a:buNone/>
                      </a:pPr>
                      <a:r>
                        <a:rPr lang="en-US" sz="1600" b="1" kern="120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608669">
                <a:tc>
                  <a:txBody>
                    <a:bodyPr/>
                    <a:lstStyle/>
                    <a:p>
                      <a:pPr marL="0" indent="0">
                        <a:buFont typeface="Arial" panose="020B0604020202020204" pitchFamily="34" charset="0"/>
                        <a:buNone/>
                      </a:pPr>
                      <a:r>
                        <a:rPr lang="en-CA" sz="1600">
                          <a:latin typeface="+mn-lt"/>
                          <a:ea typeface="Calibri"/>
                          <a:cs typeface="Calibri"/>
                        </a:rPr>
                        <a:t>Need for change of language and reframing around bans.</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None/>
                      </a:pPr>
                      <a:r>
                        <a:rPr lang="en-US" sz="1600" kern="1200">
                          <a:solidFill>
                            <a:schemeClr val="dk1"/>
                          </a:solidFill>
                          <a:latin typeface="+mn-lt"/>
                          <a:ea typeface="+mn-ea"/>
                          <a:cs typeface="+mn-cs"/>
                        </a:rPr>
                        <a:t>Updated the unacceptable uses to align more closely with the EU AI Act.</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404066287"/>
                  </a:ext>
                </a:extLst>
              </a:tr>
              <a:tr h="105965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600">
                          <a:latin typeface="+mn-lt"/>
                          <a:ea typeface="Calibri"/>
                          <a:cs typeface="Calibri"/>
                        </a:rPr>
                        <a:t>Concerns with implementation and departmental burden.</a:t>
                      </a:r>
                    </a:p>
                    <a:p>
                      <a:pPr marL="285750" lvl="0" indent="-285750">
                        <a:buFont typeface="Arial" panose="020B0604020202020204" pitchFamily="34" charset="0"/>
                        <a:buChar char="•"/>
                      </a:pPr>
                      <a:endParaRPr lang="en-CA" sz="160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None/>
                      </a:pPr>
                      <a:r>
                        <a:rPr lang="en-US" sz="1600" kern="1200">
                          <a:solidFill>
                            <a:schemeClr val="dk1"/>
                          </a:solidFill>
                          <a:latin typeface="+mn-lt"/>
                          <a:ea typeface="+mn-ea"/>
                          <a:cs typeface="+mn-cs"/>
                        </a:rPr>
                        <a:t>Reporting requirement has been updated. TBS will engage with departments to understand implementation challenges and provide support where appropriate.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2371343171"/>
                  </a:ext>
                </a:extLst>
              </a:tr>
              <a:tr h="597125">
                <a:tc>
                  <a:txBody>
                    <a:bodyPr/>
                    <a:lstStyle/>
                    <a:p>
                      <a:pPr marL="0" indent="0">
                        <a:buFont typeface="Arial"/>
                        <a:buNone/>
                      </a:pPr>
                      <a:r>
                        <a:rPr lang="en-CA" sz="1600" kern="1200">
                          <a:solidFill>
                            <a:schemeClr val="dk1"/>
                          </a:solidFill>
                          <a:latin typeface="+mn-lt"/>
                          <a:ea typeface="+mn-ea"/>
                          <a:cs typeface="+mn-cs"/>
                        </a:rPr>
                        <a:t>Need for additional guidance, training and specialized skills.</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Font typeface="Calibri"/>
                        <a:buNone/>
                      </a:pPr>
                      <a:r>
                        <a:rPr lang="en-US" sz="1600" kern="1200">
                          <a:solidFill>
                            <a:schemeClr val="dk1"/>
                          </a:solidFill>
                          <a:latin typeface="+mn-lt"/>
                          <a:ea typeface="+mn-ea"/>
                          <a:cs typeface="+mn-cs"/>
                        </a:rPr>
                        <a:t>Additional guidance will be developed. Departments can reach out to TBS with specific questions.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r h="1289785">
                <a:tc>
                  <a:txBody>
                    <a:bodyPr/>
                    <a:lstStyle/>
                    <a:p>
                      <a:pPr marL="0" indent="0">
                        <a:buNone/>
                      </a:pPr>
                      <a:r>
                        <a:rPr lang="en-CA" sz="1600">
                          <a:latin typeface="+mn-lt"/>
                          <a:ea typeface="Calibri"/>
                          <a:cs typeface="Calibri"/>
                        </a:rPr>
                        <a:t>Need for independent regulator or oversight body to enforce application of the directive.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None/>
                      </a:pPr>
                      <a:r>
                        <a:rPr lang="en-US" sz="1600" kern="1200">
                          <a:solidFill>
                            <a:schemeClr val="dk1"/>
                          </a:solidFill>
                          <a:latin typeface="+mn-lt"/>
                          <a:ea typeface="+mn-ea"/>
                          <a:cs typeface="+mn-cs"/>
                        </a:rPr>
                        <a:t>No change for 4th review; recommendation will be considered as part of future broader policy modernization.</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559141079"/>
                  </a:ext>
                </a:extLst>
              </a:tr>
            </a:tbl>
          </a:graphicData>
        </a:graphic>
      </p:graphicFrame>
      <p:sp>
        <p:nvSpPr>
          <p:cNvPr id="5" name="TextBox 4">
            <a:extLst>
              <a:ext uri="{FF2B5EF4-FFF2-40B4-BE49-F238E27FC236}">
                <a16:creationId xmlns:a16="http://schemas.microsoft.com/office/drawing/2014/main" id="{D0DFE940-88A3-C95F-46E4-F54F706941A6}"/>
              </a:ext>
            </a:extLst>
          </p:cNvPr>
          <p:cNvSpPr txBox="1"/>
          <p:nvPr/>
        </p:nvSpPr>
        <p:spPr>
          <a:xfrm>
            <a:off x="804814" y="1016732"/>
            <a:ext cx="10846411" cy="1200329"/>
          </a:xfrm>
          <a:prstGeom prst="rect">
            <a:avLst/>
          </a:prstGeom>
          <a:noFill/>
        </p:spPr>
        <p:txBody>
          <a:bodyPr wrap="square" lIns="91440" tIns="45720" rIns="91440" bIns="45720" rtlCol="0" anchor="t">
            <a:spAutoFit/>
          </a:bodyPr>
          <a:lstStyle/>
          <a:p>
            <a:r>
              <a:rPr lang="en-CA" sz="1800">
                <a:latin typeface="+mn-lt"/>
              </a:rPr>
              <a:t>Respondents were asked three summary questions:</a:t>
            </a:r>
          </a:p>
          <a:p>
            <a:pPr marL="285750" indent="-285750">
              <a:buFont typeface="Arial" panose="020B0604020202020204" pitchFamily="34" charset="0"/>
              <a:buChar char="•"/>
            </a:pPr>
            <a:r>
              <a:rPr lang="en-US" sz="1800" b="0" i="0" u="none" strike="noStrike" kern="1200">
                <a:solidFill>
                  <a:srgbClr val="000000"/>
                </a:solidFill>
                <a:effectLst/>
                <a:latin typeface="Aptos"/>
              </a:rPr>
              <a:t>Are there any proposed changes to the Directive or AIA that are concerning? </a:t>
            </a:r>
          </a:p>
          <a:p>
            <a:pPr marL="285750" indent="-285750">
              <a:buFont typeface="Arial" panose="020B0604020202020204" pitchFamily="34" charset="0"/>
              <a:buChar char="•"/>
            </a:pPr>
            <a:r>
              <a:rPr lang="en-US" sz="1800" b="0" i="0" u="none" strike="noStrike">
                <a:solidFill>
                  <a:srgbClr val="000000"/>
                </a:solidFill>
                <a:effectLst/>
                <a:latin typeface="Aptos"/>
              </a:rPr>
              <a:t>Is there a theme or topic that we </a:t>
            </a:r>
            <a:r>
              <a:rPr lang="en-US">
                <a:solidFill>
                  <a:srgbClr val="000000"/>
                </a:solidFill>
                <a:latin typeface="Aptos"/>
              </a:rPr>
              <a:t>overlooked</a:t>
            </a:r>
            <a:r>
              <a:rPr lang="en-US" sz="1800" b="0" i="0" u="none" strike="noStrike">
                <a:solidFill>
                  <a:srgbClr val="000000"/>
                </a:solidFill>
                <a:effectLst/>
                <a:latin typeface="Aptos"/>
              </a:rPr>
              <a:t> or that is missing?</a:t>
            </a:r>
            <a:r>
              <a:rPr lang="en-US" sz="1800"/>
              <a:t> </a:t>
            </a:r>
            <a:endParaRPr lang="en-US" sz="1800">
              <a:ea typeface="+mn-lt"/>
              <a:cs typeface="+mn-lt"/>
            </a:endParaRPr>
          </a:p>
          <a:p>
            <a:pPr marL="285750" indent="-285750">
              <a:buFont typeface="Arial" panose="020B0604020202020204" pitchFamily="34" charset="0"/>
              <a:buChar char="•"/>
            </a:pPr>
            <a:r>
              <a:rPr lang="en-US">
                <a:solidFill>
                  <a:srgbClr val="000000"/>
                </a:solidFill>
                <a:latin typeface="Aptos"/>
              </a:rPr>
              <a:t>Do you have any additional comments?</a:t>
            </a:r>
          </a:p>
        </p:txBody>
      </p:sp>
    </p:spTree>
    <p:extLst>
      <p:ext uri="{BB962C8B-B14F-4D97-AF65-F5344CB8AC3E}">
        <p14:creationId xmlns:p14="http://schemas.microsoft.com/office/powerpoint/2010/main" val="1814085774"/>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13</a:t>
            </a:fld>
            <a:endParaRPr lang="en-CA"/>
          </a:p>
        </p:txBody>
      </p:sp>
      <p:sp>
        <p:nvSpPr>
          <p:cNvPr id="6" name="Title 5"/>
          <p:cNvSpPr>
            <a:spLocks noGrp="1"/>
          </p:cNvSpPr>
          <p:nvPr>
            <p:ph type="title"/>
          </p:nvPr>
        </p:nvSpPr>
        <p:spPr/>
        <p:txBody>
          <a:bodyPr/>
          <a:lstStyle/>
          <a:p>
            <a:r>
              <a:rPr lang="en-US">
                <a:latin typeface="Aptos"/>
                <a:ea typeface="Calibri"/>
                <a:cs typeface="Calibri"/>
              </a:rPr>
              <a:t>Items for future consideration</a:t>
            </a:r>
          </a:p>
        </p:txBody>
      </p:sp>
      <p:sp>
        <p:nvSpPr>
          <p:cNvPr id="7" name="Content Placeholder 6"/>
          <p:cNvSpPr>
            <a:spLocks noGrp="1"/>
          </p:cNvSpPr>
          <p:nvPr>
            <p:ph idx="10"/>
          </p:nvPr>
        </p:nvSpPr>
        <p:spPr/>
        <p:txBody>
          <a:bodyPr vert="horz" lIns="0" tIns="0" rIns="0" bIns="0" rtlCol="0" anchor="t">
            <a:normAutofit lnSpcReduction="10000"/>
          </a:bodyPr>
          <a:lstStyle/>
          <a:p>
            <a:pPr marL="342900" indent="-342900">
              <a:buFont typeface="Arial" panose="020B0604020202020204" pitchFamily="34" charset="0"/>
              <a:buChar char="•"/>
            </a:pPr>
            <a:r>
              <a:rPr lang="en-US" sz="2400">
                <a:latin typeface="Aptos"/>
                <a:ea typeface="Calibri"/>
                <a:cs typeface="Calibri"/>
              </a:rPr>
              <a:t>Requirement to consult with clients and stakeholders before a system is used. </a:t>
            </a:r>
          </a:p>
          <a:p>
            <a:pPr marL="342900" indent="-342900">
              <a:buFont typeface="Arial" panose="020B0604020202020204" pitchFamily="34" charset="0"/>
              <a:buChar char="•"/>
            </a:pPr>
            <a:r>
              <a:rPr lang="en-US" sz="2400">
                <a:latin typeface="Aptos"/>
                <a:cs typeface="Calibri"/>
              </a:rPr>
              <a:t>Requirement for independent examination of the system.</a:t>
            </a:r>
            <a:endParaRPr lang="en-US" sz="2400">
              <a:latin typeface="Aptos"/>
              <a:ea typeface="Calibri"/>
              <a:cs typeface="Calibri"/>
            </a:endParaRPr>
          </a:p>
          <a:p>
            <a:pPr marL="342900" indent="-342900">
              <a:buChar char="•"/>
            </a:pPr>
            <a:r>
              <a:rPr lang="en-US" sz="2400">
                <a:latin typeface="Aptos"/>
                <a:ea typeface="Calibri"/>
                <a:cs typeface="Calibri"/>
              </a:rPr>
              <a:t>Assessment of ways to expand the scope of directive to all organizations and a broader range of tools (for example, not just ‘automated decision systems’).</a:t>
            </a:r>
          </a:p>
          <a:p>
            <a:pPr marL="342900" indent="-342900">
              <a:buFont typeface="Arial" panose="020B0604020202020204" pitchFamily="34" charset="0"/>
              <a:buChar char="•"/>
            </a:pPr>
            <a:r>
              <a:rPr lang="en-US" sz="2400">
                <a:latin typeface="Aptos"/>
                <a:cs typeface="Calibri"/>
              </a:rPr>
              <a:t>Assessment of cumulative and future impacts of automated decision systems on clients and society.</a:t>
            </a:r>
            <a:endParaRPr lang="en-US" sz="2400">
              <a:latin typeface="Aptos"/>
              <a:ea typeface="Calibri"/>
              <a:cs typeface="Calibri"/>
            </a:endParaRPr>
          </a:p>
          <a:p>
            <a:pPr marL="342900" indent="-342900">
              <a:buFont typeface="Arial" panose="020B0604020202020204" pitchFamily="34" charset="0"/>
              <a:buChar char="•"/>
            </a:pPr>
            <a:r>
              <a:rPr lang="en-US" sz="2400">
                <a:latin typeface="Aptos"/>
                <a:ea typeface="Calibri"/>
                <a:cs typeface="Calibri"/>
              </a:rPr>
              <a:t>Assessment of AIA scoring.</a:t>
            </a:r>
          </a:p>
          <a:p>
            <a:pPr marL="342900" indent="-342900">
              <a:buFont typeface="Arial" panose="020B0604020202020204" pitchFamily="34" charset="0"/>
              <a:buChar char="•"/>
            </a:pPr>
            <a:r>
              <a:rPr lang="en-US" sz="2400">
                <a:latin typeface="Aptos"/>
                <a:cs typeface="Calibri"/>
              </a:rPr>
              <a:t>Guidance on:</a:t>
            </a:r>
            <a:endParaRPr lang="en-US" sz="2400">
              <a:latin typeface="Aptos"/>
              <a:ea typeface="Calibri"/>
              <a:cs typeface="Calibri"/>
            </a:endParaRPr>
          </a:p>
          <a:p>
            <a:pPr marL="1028700" lvl="1" indent="-342900"/>
            <a:r>
              <a:rPr lang="en-US" sz="2400">
                <a:latin typeface="Aptos"/>
                <a:cs typeface="Calibri"/>
              </a:rPr>
              <a:t>reporting</a:t>
            </a:r>
            <a:endParaRPr lang="en-US" sz="2400">
              <a:latin typeface="Aptos"/>
              <a:ea typeface="Calibri"/>
              <a:cs typeface="Calibri"/>
            </a:endParaRPr>
          </a:p>
          <a:p>
            <a:pPr marL="1028700" lvl="1" indent="-342900"/>
            <a:r>
              <a:rPr lang="en-US" sz="2400">
                <a:latin typeface="Aptos"/>
                <a:cs typeface="Calibri"/>
              </a:rPr>
              <a:t>unacceptable uses</a:t>
            </a:r>
            <a:endParaRPr lang="en-US" sz="2400">
              <a:latin typeface="Aptos"/>
              <a:ea typeface="Calibri"/>
              <a:cs typeface="Calibri"/>
            </a:endParaRPr>
          </a:p>
          <a:p>
            <a:pPr marL="1028700" lvl="1" indent="-342900"/>
            <a:r>
              <a:rPr lang="en-US" sz="2400">
                <a:latin typeface="Aptos"/>
                <a:cs typeface="Calibri"/>
              </a:rPr>
              <a:t>human rights impact assessment</a:t>
            </a:r>
            <a:endParaRPr lang="en-US" sz="2400">
              <a:latin typeface="Aptos"/>
              <a:ea typeface="Calibri"/>
              <a:cs typeface="Calibri"/>
            </a:endParaRPr>
          </a:p>
          <a:p>
            <a:pPr marL="1028700" lvl="1" indent="-342900"/>
            <a:r>
              <a:rPr lang="en-US" sz="2400">
                <a:latin typeface="Aptos"/>
                <a:cs typeface="Calibri"/>
              </a:rPr>
              <a:t>stakeholder engagement</a:t>
            </a:r>
            <a:endParaRPr lang="en-US" sz="2400">
              <a:latin typeface="Aptos"/>
              <a:ea typeface="Calibri"/>
              <a:cs typeface="Calibri"/>
            </a:endParaRPr>
          </a:p>
          <a:p>
            <a:pPr marL="342900" indent="-342900">
              <a:buChar char="•"/>
            </a:pPr>
            <a:endParaRPr lang="en-US">
              <a:highlight>
                <a:srgbClr val="FFFF00"/>
              </a:highlight>
              <a:latin typeface="Calibri"/>
              <a:ea typeface="Calibri"/>
              <a:cs typeface="Calibri"/>
            </a:endParaRPr>
          </a:p>
          <a:p>
            <a:pPr marL="342900" indent="-342900">
              <a:buChar char="•"/>
            </a:pPr>
            <a:endParaRPr lang="en-CA">
              <a:latin typeface="Calibri"/>
              <a:ea typeface="Calibri"/>
              <a:cs typeface="Calibri"/>
            </a:endParaRPr>
          </a:p>
          <a:p>
            <a:endParaRPr lang="en-CA">
              <a:latin typeface="Calibri"/>
              <a:ea typeface="Calibri"/>
              <a:cs typeface="Calibri"/>
            </a:endParaRPr>
          </a:p>
          <a:p>
            <a:endParaRPr lang="en-CA">
              <a:latin typeface="Calibri"/>
              <a:ea typeface="Calibri"/>
              <a:cs typeface="Calibri"/>
            </a:endParaRPr>
          </a:p>
        </p:txBody>
      </p:sp>
    </p:spTree>
    <p:extLst>
      <p:ext uri="{BB962C8B-B14F-4D97-AF65-F5344CB8AC3E}">
        <p14:creationId xmlns:p14="http://schemas.microsoft.com/office/powerpoint/2010/main" val="255544464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14</a:t>
            </a:fld>
            <a:endParaRPr lang="en-CA"/>
          </a:p>
        </p:txBody>
      </p:sp>
      <p:sp>
        <p:nvSpPr>
          <p:cNvPr id="6" name="Title 5"/>
          <p:cNvSpPr>
            <a:spLocks noGrp="1"/>
          </p:cNvSpPr>
          <p:nvPr>
            <p:ph type="title"/>
          </p:nvPr>
        </p:nvSpPr>
        <p:spPr/>
        <p:txBody>
          <a:bodyPr/>
          <a:lstStyle/>
          <a:p>
            <a:r>
              <a:rPr lang="en-US">
                <a:latin typeface="Aptos"/>
                <a:ea typeface="Calibri"/>
                <a:cs typeface="Calibri"/>
              </a:rPr>
              <a:t>Timeline</a:t>
            </a:r>
            <a:endParaRPr lang="en-CA">
              <a:latin typeface="Aptos"/>
              <a:ea typeface="Calibri"/>
              <a:cs typeface="Calibri"/>
            </a:endParaRPr>
          </a:p>
        </p:txBody>
      </p:sp>
      <p:sp>
        <p:nvSpPr>
          <p:cNvPr id="7" name="Content Placeholder 6" descr="Table showing the time frame for the fourth review of the Directive."/>
          <p:cNvSpPr>
            <a:spLocks noGrp="1"/>
          </p:cNvSpPr>
          <p:nvPr>
            <p:ph idx="10"/>
          </p:nvPr>
        </p:nvSpPr>
        <p:spPr/>
        <p:txBody>
          <a:bodyPr vert="horz" lIns="0" tIns="0" rIns="0" bIns="0" rtlCol="0" anchor="t">
            <a:normAutofit/>
          </a:bodyPr>
          <a:lstStyle/>
          <a:p>
            <a:endParaRPr lang="en-CA">
              <a:latin typeface="Calibri"/>
              <a:ea typeface="Calibri"/>
              <a:cs typeface="Calibri"/>
            </a:endParaRPr>
          </a:p>
          <a:p>
            <a:endParaRPr lang="en-CA">
              <a:latin typeface="Calibri"/>
              <a:ea typeface="Calibri"/>
              <a:cs typeface="Calibri"/>
            </a:endParaRPr>
          </a:p>
        </p:txBody>
      </p:sp>
      <p:pic>
        <p:nvPicPr>
          <p:cNvPr id="8" name="Picture 7" descr="Timeline for the 4th review indicating:&#10;- consultation in Fall 2024&#10;- analysis and incorporation of feedback in fall 2024 and Winter 2025&#10;- governance and approvals in winter and early spring 2025&#10;- publication in late spring 2025&#10;- supporting departments is ongoing">
            <a:extLst>
              <a:ext uri="{FF2B5EF4-FFF2-40B4-BE49-F238E27FC236}">
                <a16:creationId xmlns:a16="http://schemas.microsoft.com/office/drawing/2014/main" id="{E60802BC-B464-B0C5-4DB8-08B0C9DE0A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4216" y="2103736"/>
            <a:ext cx="10116687" cy="2341441"/>
          </a:xfrm>
          <a:prstGeom prst="rect">
            <a:avLst/>
          </a:prstGeom>
        </p:spPr>
      </p:pic>
    </p:spTree>
    <p:extLst>
      <p:ext uri="{BB962C8B-B14F-4D97-AF65-F5344CB8AC3E}">
        <p14:creationId xmlns:p14="http://schemas.microsoft.com/office/powerpoint/2010/main" val="2910162009"/>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957DE461-924C-A035-AA8B-BB37DCDA3407}"/>
              </a:ext>
              <a:ext uri="{C183D7F6-B498-43B3-948B-1728B52AA6E4}">
                <adec:decorative xmlns:adec="http://schemas.microsoft.com/office/drawing/2017/decorative" val="1"/>
              </a:ext>
            </a:extLst>
          </p:cNvPr>
          <p:cNvSpPr>
            <a:spLocks noGrp="1"/>
          </p:cNvSpPr>
          <p:nvPr>
            <p:ph type="sldNum" sz="quarter" idx="12"/>
          </p:nvPr>
        </p:nvSpPr>
        <p:spPr>
          <a:xfrm>
            <a:off x="8737600" y="6356359"/>
            <a:ext cx="2844800" cy="365125"/>
          </a:xfrm>
          <a:solidFill>
            <a:srgbClr val="FFFFFF"/>
          </a:solidFill>
        </p:spPr>
        <p:txBody>
          <a:bodyPr/>
          <a:lstStyle/>
          <a:p>
            <a:fld id="{32D4B517-E49B-41B6-9DBC-23634E0F1CDC}" type="slidenum">
              <a:rPr lang="en-CA" smtClean="0">
                <a:solidFill>
                  <a:srgbClr val="767676"/>
                </a:solidFill>
              </a:rPr>
              <a:t>15</a:t>
            </a:fld>
            <a:endParaRPr lang="en-CA">
              <a:solidFill>
                <a:srgbClr val="767676"/>
              </a:solidFill>
            </a:endParaRPr>
          </a:p>
        </p:txBody>
      </p:sp>
      <p:sp>
        <p:nvSpPr>
          <p:cNvPr id="6" name="Title 5">
            <a:extLst>
              <a:ext uri="{FF2B5EF4-FFF2-40B4-BE49-F238E27FC236}">
                <a16:creationId xmlns:a16="http://schemas.microsoft.com/office/drawing/2014/main" id="{691A31C7-8EA1-4031-B9C6-4567671B1A3B}"/>
              </a:ext>
            </a:extLst>
          </p:cNvPr>
          <p:cNvSpPr>
            <a:spLocks noGrp="1"/>
          </p:cNvSpPr>
          <p:nvPr>
            <p:ph type="title" idx="4294967295"/>
          </p:nvPr>
        </p:nvSpPr>
        <p:spPr>
          <a:xfrm>
            <a:off x="730163" y="1782395"/>
            <a:ext cx="4712694" cy="329320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a:noFill/>
                </a:ln>
                <a:solidFill>
                  <a:srgbClr val="002060"/>
                </a:solidFill>
                <a:effectLst/>
                <a:uLnTx/>
                <a:uFillTx/>
                <a:latin typeface="Aptos"/>
                <a:ea typeface="+mn-ea"/>
                <a:cs typeface="Calibri"/>
              </a:rPr>
              <a:t>Questions? </a:t>
            </a:r>
            <a:endParaRPr lang="en-US" sz="2000" b="0" i="0" u="none" strike="noStrike" kern="1200" cap="none" spc="0" normalizeH="0" baseline="0" noProof="0">
              <a:ln>
                <a:noFill/>
              </a:ln>
              <a:effectLst/>
              <a:uLnTx/>
              <a:uFillTx/>
              <a:latin typeface="Apto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b="0" i="0" u="none" strike="noStrike" kern="1200" cap="none" spc="0" normalizeH="0" baseline="0" noProof="0">
              <a:ln>
                <a:noFill/>
              </a:ln>
              <a:solidFill>
                <a:srgbClr val="004D71"/>
              </a:solidFill>
              <a:effectLst/>
              <a:uLnTx/>
              <a:uFillTx/>
              <a:latin typeface="Aptos"/>
              <a:ea typeface="+mn-ea"/>
              <a:cs typeface="Calibri"/>
            </a:endParaRPr>
          </a:p>
          <a:p>
            <a:pPr>
              <a:lnSpc>
                <a:spcPct val="100000"/>
              </a:lnSpc>
              <a:spcBef>
                <a:spcPts val="0"/>
              </a:spcBef>
              <a:defRPr/>
            </a:pPr>
            <a:r>
              <a:rPr lang="en-US" sz="2800">
                <a:solidFill>
                  <a:srgbClr val="004D71"/>
                </a:solidFill>
                <a:latin typeface="Aptos"/>
                <a:ea typeface="+mn-ea"/>
                <a:cs typeface="Calibri"/>
              </a:rPr>
              <a:t>Please reach</a:t>
            </a:r>
            <a:r>
              <a:rPr kumimoji="0" lang="en-US" sz="2800" b="0" i="0" u="none" strike="noStrike" kern="1200" cap="none" spc="0" normalizeH="0" baseline="0" noProof="0">
                <a:ln>
                  <a:noFill/>
                </a:ln>
                <a:solidFill>
                  <a:srgbClr val="004D71"/>
                </a:solidFill>
                <a:effectLst/>
                <a:uLnTx/>
                <a:uFillTx/>
                <a:latin typeface="Aptos"/>
                <a:ea typeface="+mn-ea"/>
                <a:cs typeface="Calibri"/>
              </a:rPr>
              <a:t> out to the T</a:t>
            </a:r>
            <a:r>
              <a:rPr kumimoji="0" lang="en-CA" sz="2800" b="0" i="0" u="none" strike="noStrike" kern="1200" cap="none" spc="0" normalizeH="0" baseline="0" noProof="0">
                <a:ln>
                  <a:noFill/>
                </a:ln>
                <a:solidFill>
                  <a:srgbClr val="004D71"/>
                </a:solidFill>
                <a:effectLst/>
                <a:uLnTx/>
                <a:uFillTx/>
                <a:latin typeface="Aptos"/>
                <a:ea typeface="+mn-ea"/>
                <a:cs typeface="Calibri"/>
              </a:rPr>
              <a:t>BS Responsible Data and AI team</a:t>
            </a:r>
            <a:br>
              <a:rPr lang="en-CA" sz="2800" b="0" i="0" u="none" strike="noStrike" kern="1200" cap="none" spc="0" normalizeH="0" baseline="0" noProof="0">
                <a:ln>
                  <a:noFill/>
                </a:ln>
                <a:effectLst/>
                <a:uLnTx/>
                <a:uFillTx/>
                <a:latin typeface="Calibri"/>
                <a:ea typeface="+mn-ea"/>
                <a:cs typeface="Calibri"/>
              </a:rPr>
            </a:br>
            <a:br>
              <a:rPr lang="en-CA" sz="2800" b="0" i="0" u="none" strike="noStrike" kern="1200" cap="none" spc="0" normalizeH="0" baseline="0" noProof="0">
                <a:ln>
                  <a:noFill/>
                </a:ln>
                <a:effectLst/>
                <a:uLnTx/>
                <a:uFillTx/>
                <a:latin typeface="Calibri"/>
                <a:ea typeface="+mn-ea"/>
                <a:cs typeface="Calibri"/>
              </a:rPr>
            </a:br>
            <a:r>
              <a:rPr kumimoji="0" lang="en-CA" sz="2800" b="0" i="0" u="none" strike="noStrike" kern="1200" cap="none" spc="0" normalizeH="0" baseline="0" noProof="0">
                <a:ln>
                  <a:noFill/>
                </a:ln>
                <a:solidFill>
                  <a:srgbClr val="004D71"/>
                </a:solidFill>
                <a:effectLst/>
                <a:uLnTx/>
                <a:uFillTx/>
                <a:latin typeface="Calibri"/>
                <a:ea typeface="+mn-ea"/>
                <a:cs typeface="Calibri"/>
              </a:rPr>
              <a:t>(</a:t>
            </a:r>
            <a:r>
              <a:rPr kumimoji="0" lang="en-CA" sz="2800" b="0" i="0" u="sng" strike="noStrike" kern="1200" cap="none" spc="0" normalizeH="0" baseline="0" noProof="0">
                <a:ln>
                  <a:noFill/>
                </a:ln>
                <a:solidFill>
                  <a:srgbClr val="0563C1"/>
                </a:solidFill>
                <a:effectLst/>
                <a:uLnTx/>
                <a:uFillTx/>
                <a:latin typeface="Calibri"/>
                <a:ea typeface="+mn-ea"/>
                <a:cs typeface="Calibri"/>
                <a:hlinkClick r:id="rId3"/>
              </a:rPr>
              <a:t>ai-ia@tbs-sct.gc.ca</a:t>
            </a:r>
            <a:r>
              <a:rPr kumimoji="0" lang="en-CA" sz="2800" b="0" i="0" u="none" strike="noStrike" kern="1200" cap="none" spc="0" normalizeH="0" baseline="0" noProof="0">
                <a:ln>
                  <a:noFill/>
                </a:ln>
                <a:solidFill>
                  <a:srgbClr val="004D71"/>
                </a:solidFill>
                <a:effectLst/>
                <a:uLnTx/>
                <a:uFillTx/>
                <a:latin typeface="Calibri"/>
                <a:ea typeface="+mn-ea"/>
                <a:cs typeface="Calibri"/>
              </a:rPr>
              <a:t>)</a:t>
            </a:r>
            <a:endParaRPr kumimoji="0" lang="en-CA" sz="2800" b="0" i="0" u="none" strike="noStrike" kern="1200" cap="none" spc="0" normalizeH="0" baseline="0" noProof="0">
              <a:ln>
                <a:noFill/>
              </a:ln>
              <a:solidFill>
                <a:schemeClr val="tx1"/>
              </a:solidFill>
              <a:effectLst/>
              <a:uLnTx/>
              <a:uFillTx/>
              <a:latin typeface="+mn-lt"/>
              <a:ea typeface="+mn-ea"/>
              <a:cs typeface="Calibri" panose="020F0502020204030204"/>
            </a:endParaRPr>
          </a:p>
        </p:txBody>
      </p:sp>
      <p:pic>
        <p:nvPicPr>
          <p:cNvPr id="15" name="Picture 14" descr="Image with several question mark boxes">
            <a:extLst>
              <a:ext uri="{FF2B5EF4-FFF2-40B4-BE49-F238E27FC236}">
                <a16:creationId xmlns:a16="http://schemas.microsoft.com/office/drawing/2014/main" id="{A9FFD6FE-D3F9-05D2-8AF6-17D05E36D99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1770" y="1997839"/>
            <a:ext cx="5088385" cy="2862322"/>
          </a:xfrm>
          <a:prstGeom prst="roundRect">
            <a:avLst/>
          </a:prstGeom>
          <a:ln>
            <a:solidFill>
              <a:schemeClr val="tx1"/>
            </a:solidFill>
          </a:ln>
        </p:spPr>
      </p:pic>
    </p:spTree>
    <p:extLst>
      <p:ext uri="{BB962C8B-B14F-4D97-AF65-F5344CB8AC3E}">
        <p14:creationId xmlns:p14="http://schemas.microsoft.com/office/powerpoint/2010/main" val="711340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2</a:t>
            </a:fld>
            <a:endParaRPr lang="en-CA"/>
          </a:p>
        </p:txBody>
      </p:sp>
      <p:sp>
        <p:nvSpPr>
          <p:cNvPr id="6" name="Title 5"/>
          <p:cNvSpPr>
            <a:spLocks noGrp="1"/>
          </p:cNvSpPr>
          <p:nvPr>
            <p:ph type="title"/>
          </p:nvPr>
        </p:nvSpPr>
        <p:spPr/>
        <p:txBody>
          <a:bodyPr/>
          <a:lstStyle/>
          <a:p>
            <a:r>
              <a:rPr lang="en-CA">
                <a:latin typeface="Aptos"/>
                <a:ea typeface="Calibri"/>
                <a:cs typeface="Calibri"/>
              </a:rPr>
              <a:t>Overview of key themes and issues</a:t>
            </a:r>
          </a:p>
        </p:txBody>
      </p:sp>
      <p:sp>
        <p:nvSpPr>
          <p:cNvPr id="5" name="Content Placeholder 4">
            <a:extLst>
              <a:ext uri="{FF2B5EF4-FFF2-40B4-BE49-F238E27FC236}">
                <a16:creationId xmlns:a16="http://schemas.microsoft.com/office/drawing/2014/main" id="{01F339B3-7BB1-4B6C-38C1-32985D49DC64}"/>
              </a:ext>
            </a:extLst>
          </p:cNvPr>
          <p:cNvSpPr>
            <a:spLocks noGrp="1"/>
          </p:cNvSpPr>
          <p:nvPr>
            <p:ph idx="10"/>
          </p:nvPr>
        </p:nvSpPr>
        <p:spPr>
          <a:xfrm>
            <a:off x="1042911" y="1121132"/>
            <a:ext cx="10095440" cy="887833"/>
          </a:xfrm>
        </p:spPr>
        <p:txBody>
          <a:bodyPr vert="horz" lIns="0" tIns="0" rIns="0" bIns="0" rtlCol="0" anchor="t">
            <a:normAutofit/>
          </a:bodyPr>
          <a:lstStyle/>
          <a:p>
            <a:r>
              <a:rPr lang="en-US">
                <a:latin typeface="Aptos"/>
                <a:cs typeface="Calibri"/>
              </a:rPr>
              <a:t>The 4th review focuses on seven topics under three themes. Each topic had a goal and recommendations to achieve it.</a:t>
            </a:r>
            <a:endParaRPr lang="en-US">
              <a:latin typeface="Aptos"/>
            </a:endParaRPr>
          </a:p>
          <a:p>
            <a:endParaRPr lang="en-US">
              <a:cs typeface="Calibri"/>
            </a:endParaRP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3663232096"/>
              </p:ext>
            </p:extLst>
          </p:nvPr>
        </p:nvGraphicFramePr>
        <p:xfrm>
          <a:off x="1012265" y="2008965"/>
          <a:ext cx="10250994" cy="2683443"/>
        </p:xfrm>
        <a:graphic>
          <a:graphicData uri="http://schemas.openxmlformats.org/drawingml/2006/table">
            <a:tbl>
              <a:tblPr firstRow="1" bandRow="1">
                <a:tableStyleId>{5C22544A-7EE6-4342-B048-85BDC9FD1C3A}</a:tableStyleId>
              </a:tblPr>
              <a:tblGrid>
                <a:gridCol w="3680593">
                  <a:extLst>
                    <a:ext uri="{9D8B030D-6E8A-4147-A177-3AD203B41FA5}">
                      <a16:colId xmlns:a16="http://schemas.microsoft.com/office/drawing/2014/main" val="3768624674"/>
                    </a:ext>
                  </a:extLst>
                </a:gridCol>
                <a:gridCol w="3504141">
                  <a:extLst>
                    <a:ext uri="{9D8B030D-6E8A-4147-A177-3AD203B41FA5}">
                      <a16:colId xmlns:a16="http://schemas.microsoft.com/office/drawing/2014/main" val="1439253894"/>
                    </a:ext>
                  </a:extLst>
                </a:gridCol>
                <a:gridCol w="3066260">
                  <a:extLst>
                    <a:ext uri="{9D8B030D-6E8A-4147-A177-3AD203B41FA5}">
                      <a16:colId xmlns:a16="http://schemas.microsoft.com/office/drawing/2014/main" val="1896710534"/>
                    </a:ext>
                  </a:extLst>
                </a:gridCol>
              </a:tblGrid>
              <a:tr h="671763">
                <a:tc>
                  <a:txBody>
                    <a:bodyPr/>
                    <a:lstStyle/>
                    <a:p>
                      <a:pPr algn="ctr"/>
                      <a:r>
                        <a:rPr lang="en-US"/>
                        <a:t>Support effective implementation</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a:t>Strengthen client protections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a:t>Enhance assessment of impacts</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609189110"/>
                  </a:ext>
                </a:extLst>
              </a:tr>
              <a:tr h="1655645">
                <a:tc>
                  <a:txBody>
                    <a:bodyPr/>
                    <a:lstStyle/>
                    <a:p>
                      <a:pPr marL="285750" indent="-285750">
                        <a:buClr>
                          <a:srgbClr val="000000"/>
                        </a:buClr>
                        <a:buFont typeface="Arial,Sans-Serif"/>
                        <a:buChar char="•"/>
                      </a:pPr>
                      <a:r>
                        <a:rPr lang="en-US" sz="1800" b="0" i="0" u="none" strike="noStrike" noProof="0">
                          <a:solidFill>
                            <a:srgbClr val="000000"/>
                          </a:solidFill>
                          <a:latin typeface="Aptos"/>
                        </a:rPr>
                        <a:t>Monitor policy implementation</a:t>
                      </a:r>
                    </a:p>
                    <a:p>
                      <a:pPr marL="285750" lvl="0" indent="-285750">
                        <a:buClr>
                          <a:srgbClr val="000000"/>
                        </a:buClr>
                        <a:buFont typeface="Arial,Sans-Serif"/>
                        <a:buChar char="•"/>
                      </a:pPr>
                      <a:r>
                        <a:rPr lang="en-US" sz="1800" b="0" i="0" u="none" strike="noStrike" noProof="0">
                          <a:solidFill>
                            <a:srgbClr val="000000"/>
                          </a:solidFill>
                          <a:latin typeface="Aptos"/>
                        </a:rPr>
                        <a:t>Reduce the number of organizations excluded from directive</a:t>
                      </a:r>
                    </a:p>
                    <a:p>
                      <a:pPr marL="285750" lvl="0" indent="-285750">
                        <a:buClr>
                          <a:srgbClr val="000000"/>
                        </a:buClr>
                        <a:buFont typeface="Arial,Sans-Serif"/>
                        <a:buChar char="•"/>
                      </a:pPr>
                      <a:r>
                        <a:rPr lang="en-US" sz="1800" b="0" i="0" u="none" strike="noStrike" noProof="0">
                          <a:solidFill>
                            <a:srgbClr val="000000"/>
                          </a:solidFill>
                          <a:latin typeface="Aptos"/>
                        </a:rPr>
                        <a:t>Adopt internationally recognized definition of AI</a:t>
                      </a:r>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285750" indent="-285750">
                        <a:buClr>
                          <a:srgbClr val="000000"/>
                        </a:buClr>
                        <a:buFont typeface="Arial,Sans-Serif"/>
                        <a:buChar char="•"/>
                      </a:pPr>
                      <a:r>
                        <a:rPr lang="en-US" sz="1800" b="0" i="0" u="none" strike="noStrike" noProof="0">
                          <a:solidFill>
                            <a:srgbClr val="000000"/>
                          </a:solidFill>
                          <a:latin typeface="Aptos"/>
                        </a:rPr>
                        <a:t>Clarify obligations and enhance impact assessment of human rights </a:t>
                      </a:r>
                    </a:p>
                    <a:p>
                      <a:pPr marL="285750" lvl="0" indent="-285750">
                        <a:buClr>
                          <a:srgbClr val="000000"/>
                        </a:buClr>
                        <a:buFont typeface="Arial,Sans-Serif"/>
                        <a:buChar char="•"/>
                      </a:pPr>
                      <a:r>
                        <a:rPr lang="en-US" sz="1800" b="0" i="0" u="none" strike="noStrike" noProof="0">
                          <a:solidFill>
                            <a:srgbClr val="000000"/>
                          </a:solidFill>
                          <a:latin typeface="Aptos"/>
                        </a:rPr>
                        <a:t>Strengthen protections and assessment of impacts for persons with disabilities</a:t>
                      </a:r>
                    </a:p>
                    <a:p>
                      <a:pPr marL="285750" lvl="0" indent="-285750">
                        <a:buClr>
                          <a:srgbClr val="000000"/>
                        </a:buClr>
                        <a:buFont typeface="Arial,Sans-Serif"/>
                        <a:buChar char="•"/>
                      </a:pPr>
                      <a:r>
                        <a:rPr lang="en-US" sz="1800" b="0" i="0" u="none" strike="noStrike" noProof="0">
                          <a:solidFill>
                            <a:srgbClr val="000000"/>
                          </a:solidFill>
                          <a:latin typeface="Aptos"/>
                        </a:rPr>
                        <a:t>Identify banned uses</a:t>
                      </a:r>
                      <a:endParaRPr lang="en-US"/>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285750" indent="-285750">
                        <a:buFont typeface="Arial"/>
                        <a:buChar char="•"/>
                      </a:pPr>
                      <a:r>
                        <a:rPr lang="en-US" sz="1800" b="0" i="0" u="none" strike="noStrike" noProof="0">
                          <a:solidFill>
                            <a:srgbClr val="000000"/>
                          </a:solidFill>
                          <a:latin typeface="Aptos"/>
                        </a:rPr>
                        <a:t>Clarify and enhance the Algorithmic Impact Assessment (AIA) </a:t>
                      </a: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1384299511"/>
                  </a:ext>
                </a:extLst>
              </a:tr>
            </a:tbl>
          </a:graphicData>
        </a:graphic>
      </p:graphicFrame>
      <p:sp>
        <p:nvSpPr>
          <p:cNvPr id="7" name="TextBox 6">
            <a:extLst>
              <a:ext uri="{FF2B5EF4-FFF2-40B4-BE49-F238E27FC236}">
                <a16:creationId xmlns:a16="http://schemas.microsoft.com/office/drawing/2014/main" id="{F2B5934F-7354-5F34-28AF-E039A7E45912}"/>
              </a:ext>
            </a:extLst>
          </p:cNvPr>
          <p:cNvSpPr txBox="1"/>
          <p:nvPr/>
        </p:nvSpPr>
        <p:spPr>
          <a:xfrm>
            <a:off x="1042910" y="5136058"/>
            <a:ext cx="10095439" cy="1446550"/>
          </a:xfrm>
          <a:prstGeom prst="rect">
            <a:avLst/>
          </a:prstGeom>
          <a:noFill/>
          <a:ln>
            <a:noFill/>
          </a:ln>
        </p:spPr>
        <p:txBody>
          <a:bodyPr wrap="square" lIns="91440" tIns="45720" rIns="91440" bIns="45720" anchor="t">
            <a:spAutoFit/>
          </a:bodyPr>
          <a:lstStyle/>
          <a:p>
            <a:r>
              <a:rPr lang="en-US" sz="2200">
                <a:solidFill>
                  <a:srgbClr val="004D71"/>
                </a:solidFill>
                <a:latin typeface="Aptos"/>
                <a:cs typeface="Calibri"/>
              </a:rPr>
              <a:t>In addition to the changes across three themes, additional changes were proposed to improve clarity, reduce redundancies and align with other policy instruments. All proposed changes to the directive and AIA were available on our </a:t>
            </a:r>
            <a:r>
              <a:rPr lang="en-US" sz="2200">
                <a:solidFill>
                  <a:srgbClr val="004D71"/>
                </a:solidFill>
                <a:latin typeface="Aptos"/>
                <a:cs typeface="Calibri"/>
                <a:hlinkClick r:id="rId2"/>
              </a:rPr>
              <a:t>GCwiki page</a:t>
            </a:r>
            <a:r>
              <a:rPr lang="en-US" sz="2200">
                <a:solidFill>
                  <a:srgbClr val="004D71"/>
                </a:solidFill>
                <a:latin typeface="Aptos"/>
                <a:cs typeface="Calibri"/>
              </a:rPr>
              <a:t>.</a:t>
            </a:r>
            <a:endParaRPr lang="en-US" sz="2000">
              <a:solidFill>
                <a:srgbClr val="004D71"/>
              </a:solidFill>
              <a:latin typeface="Aptos"/>
              <a:cs typeface="Calibri"/>
            </a:endParaRPr>
          </a:p>
        </p:txBody>
      </p:sp>
    </p:spTree>
    <p:extLst>
      <p:ext uri="{BB962C8B-B14F-4D97-AF65-F5344CB8AC3E}">
        <p14:creationId xmlns:p14="http://schemas.microsoft.com/office/powerpoint/2010/main" val="91771935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D8255-4340-39AB-DD8B-E01A9699441E}"/>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B029B1-7396-476A-8E85-A9F95A37B2FB}"/>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3</a:t>
            </a:fld>
            <a:endParaRPr lang="en-CA"/>
          </a:p>
        </p:txBody>
      </p:sp>
      <p:sp>
        <p:nvSpPr>
          <p:cNvPr id="6" name="Title 5">
            <a:extLst>
              <a:ext uri="{FF2B5EF4-FFF2-40B4-BE49-F238E27FC236}">
                <a16:creationId xmlns:a16="http://schemas.microsoft.com/office/drawing/2014/main" id="{1B0C799A-EB39-7671-F656-491BA589CBBA}"/>
              </a:ext>
            </a:extLst>
          </p:cNvPr>
          <p:cNvSpPr>
            <a:spLocks noGrp="1"/>
          </p:cNvSpPr>
          <p:nvPr>
            <p:ph type="title"/>
          </p:nvPr>
        </p:nvSpPr>
        <p:spPr/>
        <p:txBody>
          <a:bodyPr/>
          <a:lstStyle/>
          <a:p>
            <a:r>
              <a:rPr lang="en-CA">
                <a:latin typeface="Aptos"/>
                <a:ea typeface="Calibri"/>
                <a:cs typeface="Calibri"/>
              </a:rPr>
              <a:t>Consultation overview</a:t>
            </a:r>
            <a:endParaRPr lang="en-US">
              <a:latin typeface="Aptos"/>
            </a:endParaRPr>
          </a:p>
        </p:txBody>
      </p:sp>
      <p:sp>
        <p:nvSpPr>
          <p:cNvPr id="7" name="Content Placeholder 6">
            <a:extLst>
              <a:ext uri="{FF2B5EF4-FFF2-40B4-BE49-F238E27FC236}">
                <a16:creationId xmlns:a16="http://schemas.microsoft.com/office/drawing/2014/main" id="{7A34E193-0E1F-E606-5AC6-0DF543932483}"/>
              </a:ext>
            </a:extLst>
          </p:cNvPr>
          <p:cNvSpPr>
            <a:spLocks noGrp="1"/>
          </p:cNvSpPr>
          <p:nvPr>
            <p:ph idx="10"/>
          </p:nvPr>
        </p:nvSpPr>
        <p:spPr>
          <a:xfrm>
            <a:off x="1048280" y="1124744"/>
            <a:ext cx="10095440" cy="5475708"/>
          </a:xfrm>
        </p:spPr>
        <p:txBody>
          <a:bodyPr vert="horz" lIns="0" tIns="0" rIns="0" bIns="0" rtlCol="0" anchor="t">
            <a:normAutofit fontScale="92500" lnSpcReduction="20000"/>
          </a:bodyPr>
          <a:lstStyle/>
          <a:p>
            <a:pPr marL="342900" indent="-342900">
              <a:buChar char="•"/>
            </a:pPr>
            <a:r>
              <a:rPr lang="en-US" sz="2400">
                <a:latin typeface="Aptos"/>
                <a:ea typeface="Calibri"/>
                <a:cs typeface="Calibri"/>
              </a:rPr>
              <a:t>Five engagement sessions in December 2024	</a:t>
            </a:r>
          </a:p>
          <a:p>
            <a:pPr marL="1028700" lvl="1" indent="-342900"/>
            <a:r>
              <a:rPr lang="en-US" sz="2200">
                <a:latin typeface="Aptos"/>
                <a:cs typeface="Calibri"/>
              </a:rPr>
              <a:t>Academics and researchers</a:t>
            </a:r>
            <a:endParaRPr lang="en-US" sz="2200">
              <a:latin typeface="Aptos"/>
              <a:ea typeface="Calibri"/>
              <a:cs typeface="Calibri"/>
            </a:endParaRPr>
          </a:p>
          <a:p>
            <a:pPr marL="1028700" lvl="1" indent="-342900"/>
            <a:r>
              <a:rPr lang="en-US" sz="2200">
                <a:latin typeface="Aptos"/>
                <a:cs typeface="Calibri"/>
              </a:rPr>
              <a:t>Bargaining agents</a:t>
            </a:r>
            <a:endParaRPr lang="en-US" sz="2200">
              <a:latin typeface="Aptos"/>
              <a:ea typeface="Calibri"/>
              <a:cs typeface="Calibri"/>
            </a:endParaRPr>
          </a:p>
          <a:p>
            <a:pPr marL="1028700" lvl="1" indent="-342900"/>
            <a:r>
              <a:rPr lang="en-US" sz="2200">
                <a:latin typeface="Aptos"/>
                <a:cs typeface="Calibri"/>
              </a:rPr>
              <a:t>Civil society </a:t>
            </a:r>
            <a:endParaRPr lang="en-US" sz="2200">
              <a:latin typeface="Aptos"/>
              <a:ea typeface="Calibri"/>
              <a:cs typeface="Calibri"/>
            </a:endParaRPr>
          </a:p>
          <a:p>
            <a:pPr marL="1028700" lvl="1" indent="-342900"/>
            <a:r>
              <a:rPr lang="en-US" sz="2200">
                <a:latin typeface="Aptos"/>
                <a:cs typeface="Calibri"/>
              </a:rPr>
              <a:t>Federal public servants</a:t>
            </a:r>
            <a:endParaRPr lang="en-US" sz="2200">
              <a:latin typeface="Aptos"/>
              <a:ea typeface="Calibri"/>
              <a:cs typeface="Calibri"/>
            </a:endParaRPr>
          </a:p>
          <a:p>
            <a:pPr marL="1028700" lvl="1" indent="-342900"/>
            <a:r>
              <a:rPr lang="en-US" sz="2200">
                <a:latin typeface="Aptos"/>
                <a:cs typeface="Calibri"/>
              </a:rPr>
              <a:t>Industry (via Digital Governance Council)</a:t>
            </a:r>
            <a:endParaRPr lang="en-US" sz="2200">
              <a:latin typeface="Aptos"/>
              <a:ea typeface="Calibri"/>
              <a:cs typeface="Calibri"/>
            </a:endParaRPr>
          </a:p>
          <a:p>
            <a:pPr marL="342900" indent="-342900">
              <a:buFont typeface="Arial" panose="020B0604020202020204" pitchFamily="34" charset="0"/>
              <a:buChar char="•"/>
            </a:pPr>
            <a:endParaRPr lang="en-US" sz="2400">
              <a:latin typeface="Aptos"/>
              <a:ea typeface="Calibri"/>
              <a:cs typeface="Calibri"/>
            </a:endParaRPr>
          </a:p>
          <a:p>
            <a:pPr marL="342900" indent="-342900">
              <a:buFont typeface="Arial" panose="020B0604020202020204" pitchFamily="34" charset="0"/>
              <a:buChar char="•"/>
            </a:pPr>
            <a:r>
              <a:rPr lang="en-US" sz="2400">
                <a:latin typeface="Aptos"/>
                <a:ea typeface="Calibri"/>
                <a:cs typeface="Calibri"/>
              </a:rPr>
              <a:t>Survey open from late November 2024 to early January 2025</a:t>
            </a:r>
          </a:p>
          <a:p>
            <a:pPr marL="1028700" lvl="1" indent="-342900"/>
            <a:r>
              <a:rPr lang="en-US" sz="2200">
                <a:latin typeface="Aptos"/>
                <a:ea typeface="Calibri"/>
                <a:cs typeface="Calibri"/>
              </a:rPr>
              <a:t>We received 60+ responses to the survey and 200+ lines of additional feedback via email and the engagement sessions.</a:t>
            </a:r>
          </a:p>
          <a:p>
            <a:pPr marL="1028700" lvl="1" indent="-342900"/>
            <a:r>
              <a:rPr lang="en-US" sz="2200">
                <a:latin typeface="Aptos"/>
                <a:ea typeface="Calibri"/>
                <a:cs typeface="Calibri"/>
              </a:rPr>
              <a:t>50 institutions provided input, with the following breakdown: </a:t>
            </a:r>
          </a:p>
          <a:p>
            <a:pPr marL="1485900" lvl="2" indent="-342900"/>
            <a:r>
              <a:rPr lang="en-US">
                <a:latin typeface="Aptos"/>
              </a:rPr>
              <a:t>Federal institutions – 29;</a:t>
            </a:r>
          </a:p>
          <a:p>
            <a:pPr marL="1485900" lvl="2" indent="-342900"/>
            <a:r>
              <a:rPr lang="en-CA">
                <a:latin typeface="Aptos"/>
              </a:rPr>
              <a:t>Civil society – 8;</a:t>
            </a:r>
          </a:p>
          <a:p>
            <a:pPr marL="1485900" lvl="2" indent="-342900"/>
            <a:r>
              <a:rPr lang="en-CA">
                <a:latin typeface="Aptos"/>
                <a:ea typeface="Times New Roman" panose="02020603050405020304" pitchFamily="18" charset="0"/>
                <a:cs typeface="Aptos" panose="020B0004020202020204" pitchFamily="34" charset="0"/>
              </a:rPr>
              <a:t>Other provincial or territorial government organizations – 7;</a:t>
            </a:r>
            <a:endParaRPr lang="en-US" sz="2400">
              <a:latin typeface="Aptos"/>
              <a:cs typeface="Calibri"/>
            </a:endParaRPr>
          </a:p>
          <a:p>
            <a:pPr marL="1485900" lvl="2" indent="-342900"/>
            <a:r>
              <a:rPr lang="en-CA">
                <a:latin typeface="Aptos"/>
              </a:rPr>
              <a:t>Industry – 4; </a:t>
            </a:r>
          </a:p>
          <a:p>
            <a:pPr marL="1485900" lvl="2" indent="-342900"/>
            <a:r>
              <a:rPr lang="en-CA">
                <a:latin typeface="Aptos"/>
              </a:rPr>
              <a:t>Academia – 2.</a:t>
            </a:r>
          </a:p>
          <a:p>
            <a:pPr marL="342900" indent="-342900">
              <a:buFont typeface="Arial" panose="020B0604020202020204" pitchFamily="34" charset="0"/>
              <a:buChar char="•"/>
            </a:pPr>
            <a:endParaRPr lang="en-US" sz="2400">
              <a:latin typeface="Aptos"/>
              <a:cs typeface="Calibri"/>
            </a:endParaRPr>
          </a:p>
          <a:p>
            <a:pPr marL="342900" indent="-342900">
              <a:buFont typeface="Arial" panose="020B0604020202020204" pitchFamily="34" charset="0"/>
              <a:buChar char="•"/>
            </a:pPr>
            <a:r>
              <a:rPr lang="en-US" sz="2400">
                <a:latin typeface="Aptos"/>
                <a:cs typeface="Calibri"/>
              </a:rPr>
              <a:t>We grouped comments by topics and considered for potential modifications. In some cases, generative AI was used to support analysis.</a:t>
            </a:r>
          </a:p>
          <a:p>
            <a:pPr marL="1028700" lvl="1" indent="-342900"/>
            <a:endParaRPr lang="en-US" sz="1800">
              <a:ea typeface="Calibri" panose="020F0502020204030204" pitchFamily="34" charset="0"/>
              <a:cs typeface="Calibri" panose="020F0502020204030204" pitchFamily="34" charset="0"/>
            </a:endParaRPr>
          </a:p>
          <a:p>
            <a:pPr marL="342900" indent="-342900"/>
            <a:endParaRPr lang="en-US" sz="2400">
              <a:ea typeface="Calibri" panose="020F0502020204030204" pitchFamily="34" charset="0"/>
              <a:cs typeface="Calibri" panose="020F0502020204030204" pitchFamily="34" charset="0"/>
            </a:endParaRPr>
          </a:p>
          <a:p>
            <a:endParaRPr lang="en-US">
              <a:ea typeface="Calibri" panose="020F0502020204030204" pitchFamily="34" charset="0"/>
              <a:cs typeface="Calibri" panose="020F0502020204030204" pitchFamily="34" charset="0"/>
            </a:endParaRPr>
          </a:p>
          <a:p>
            <a:endParaRPr lang="en-US">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4151659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BDDEE-E3C5-2F11-472E-F5EA69EEE79E}"/>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45093F-2DEE-7F4E-D2FB-9E89DDD1DD5E}"/>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4</a:t>
            </a:fld>
            <a:endParaRPr lang="en-CA"/>
          </a:p>
        </p:txBody>
      </p:sp>
      <p:sp>
        <p:nvSpPr>
          <p:cNvPr id="6" name="Title 5">
            <a:extLst>
              <a:ext uri="{FF2B5EF4-FFF2-40B4-BE49-F238E27FC236}">
                <a16:creationId xmlns:a16="http://schemas.microsoft.com/office/drawing/2014/main" id="{E51FED54-A2CC-5665-753A-9F9831FDD92B}"/>
              </a:ext>
            </a:extLst>
          </p:cNvPr>
          <p:cNvSpPr>
            <a:spLocks noGrp="1"/>
          </p:cNvSpPr>
          <p:nvPr>
            <p:ph type="title"/>
          </p:nvPr>
        </p:nvSpPr>
        <p:spPr/>
        <p:txBody>
          <a:bodyPr/>
          <a:lstStyle/>
          <a:p>
            <a:r>
              <a:rPr lang="en-CA">
                <a:latin typeface="Aptos"/>
                <a:ea typeface="Calibri"/>
                <a:cs typeface="Calibri"/>
              </a:rPr>
              <a:t>Feedback</a:t>
            </a:r>
            <a:endParaRPr lang="en-US">
              <a:latin typeface="Aptos"/>
            </a:endParaRPr>
          </a:p>
        </p:txBody>
      </p:sp>
      <p:sp>
        <p:nvSpPr>
          <p:cNvPr id="7" name="Content Placeholder 6">
            <a:extLst>
              <a:ext uri="{FF2B5EF4-FFF2-40B4-BE49-F238E27FC236}">
                <a16:creationId xmlns:a16="http://schemas.microsoft.com/office/drawing/2014/main" id="{8775C605-1A6E-266C-CC80-3ABD8DFB1BD1}"/>
              </a:ext>
            </a:extLst>
          </p:cNvPr>
          <p:cNvSpPr>
            <a:spLocks noGrp="1"/>
          </p:cNvSpPr>
          <p:nvPr>
            <p:ph idx="10"/>
          </p:nvPr>
        </p:nvSpPr>
        <p:spPr/>
        <p:txBody>
          <a:bodyPr vert="horz" lIns="0" tIns="0" rIns="0" bIns="0" rtlCol="0" anchor="t">
            <a:normAutofit/>
          </a:bodyPr>
          <a:lstStyle/>
          <a:p>
            <a:pPr marL="342900" indent="-342900">
              <a:buChar char="•"/>
            </a:pPr>
            <a:r>
              <a:rPr lang="en-US" sz="2400">
                <a:latin typeface="Aptos"/>
                <a:ea typeface="Calibri"/>
                <a:cs typeface="Calibri"/>
              </a:rPr>
              <a:t>Respondents generally supported the proposed changes across six of the seven topics. </a:t>
            </a:r>
          </a:p>
          <a:p>
            <a:pPr marL="342900" indent="-342900">
              <a:buChar char="•"/>
            </a:pPr>
            <a:endParaRPr lang="en-US" sz="2400">
              <a:latin typeface="Aptos"/>
              <a:ea typeface="Calibri"/>
              <a:cs typeface="Calibri"/>
            </a:endParaRPr>
          </a:p>
          <a:p>
            <a:pPr marL="342900" indent="-342900">
              <a:buChar char="•"/>
            </a:pPr>
            <a:r>
              <a:rPr lang="en-US" sz="2400">
                <a:latin typeface="Aptos"/>
                <a:ea typeface="Calibri"/>
                <a:cs typeface="Calibri"/>
              </a:rPr>
              <a:t>The topic of unacceptable uses of AI (Bans) received mixed feedback. </a:t>
            </a:r>
          </a:p>
          <a:p>
            <a:pPr marL="342900" indent="-342900">
              <a:buFont typeface="Arial" panose="020B0604020202020204" pitchFamily="34" charset="0"/>
              <a:buChar char="•"/>
            </a:pPr>
            <a:endParaRPr lang="en-US" sz="2400">
              <a:latin typeface="Aptos"/>
              <a:ea typeface="Calibri"/>
              <a:cs typeface="Calibri"/>
            </a:endParaRPr>
          </a:p>
          <a:p>
            <a:pPr marL="342900" indent="-342900">
              <a:buFont typeface="Arial" panose="020B0604020202020204" pitchFamily="34" charset="0"/>
              <a:buChar char="•"/>
            </a:pPr>
            <a:r>
              <a:rPr lang="en-US" sz="2400">
                <a:latin typeface="Aptos"/>
                <a:ea typeface="Calibri"/>
                <a:cs typeface="Calibri"/>
              </a:rPr>
              <a:t>Common feedback across multiple themes included: </a:t>
            </a:r>
          </a:p>
          <a:p>
            <a:pPr marL="1028700" lvl="1" indent="-342900"/>
            <a:r>
              <a:rPr lang="en-US" sz="2200">
                <a:latin typeface="Aptos"/>
                <a:ea typeface="Calibri"/>
                <a:cs typeface="Calibri"/>
              </a:rPr>
              <a:t>Early public and stakeholder engagement on automated decision systems </a:t>
            </a:r>
          </a:p>
          <a:p>
            <a:pPr marL="1028700" lvl="1" indent="-342900"/>
            <a:r>
              <a:rPr lang="en-US" sz="2200">
                <a:latin typeface="Aptos"/>
                <a:ea typeface="Calibri"/>
                <a:cs typeface="Calibri"/>
              </a:rPr>
              <a:t>Independent oversight for automated decision systems</a:t>
            </a:r>
          </a:p>
          <a:p>
            <a:pPr marL="1028700" lvl="1" indent="-342900"/>
            <a:r>
              <a:rPr lang="en-US" sz="2200">
                <a:latin typeface="Aptos"/>
                <a:ea typeface="Calibri"/>
                <a:cs typeface="Calibri"/>
              </a:rPr>
              <a:t>Increased clarity of language, additional guidance and definitions</a:t>
            </a:r>
          </a:p>
          <a:p>
            <a:pPr marL="1028700" lvl="1" indent="-342900"/>
            <a:r>
              <a:rPr lang="en-US" sz="2200">
                <a:latin typeface="Aptos"/>
                <a:ea typeface="Calibri"/>
                <a:cs typeface="Calibri"/>
              </a:rPr>
              <a:t>Concerns with increased burden for departments</a:t>
            </a:r>
          </a:p>
          <a:p>
            <a:pPr marL="1028700" lvl="1" indent="-342900"/>
            <a:r>
              <a:rPr lang="en-US" sz="2200">
                <a:latin typeface="Aptos"/>
                <a:ea typeface="Calibri"/>
                <a:cs typeface="Calibri"/>
              </a:rPr>
              <a:t>Additional opportunity to describe rationale and the how for yes / no questions (AIA)</a:t>
            </a:r>
          </a:p>
          <a:p>
            <a:pPr marL="342900" indent="-342900">
              <a:buChar char="•"/>
            </a:pPr>
            <a:endParaRPr lang="en-US" sz="2400">
              <a:latin typeface="Calibri"/>
              <a:ea typeface="Calibri"/>
              <a:cs typeface="Calibri"/>
            </a:endParaRPr>
          </a:p>
          <a:p>
            <a:pPr marL="1028700" lvl="1" indent="-342900">
              <a:buFont typeface="Arial" panose="020B0604020202020204" pitchFamily="34" charset="0"/>
              <a:buChar char="•"/>
            </a:pPr>
            <a:endParaRPr lang="en-US" sz="1800">
              <a:ea typeface="Calibri" panose="020F0502020204030204" pitchFamily="34" charset="0"/>
              <a:cs typeface="Calibri" panose="020F0502020204030204" pitchFamily="34" charset="0"/>
            </a:endParaRPr>
          </a:p>
          <a:p>
            <a:pPr marL="342900" indent="-342900"/>
            <a:endParaRPr lang="en-US" sz="2400">
              <a:ea typeface="Calibri" panose="020F0502020204030204" pitchFamily="34" charset="0"/>
              <a:cs typeface="Calibri" panose="020F0502020204030204" pitchFamily="34" charset="0"/>
            </a:endParaRPr>
          </a:p>
          <a:p>
            <a:endParaRPr lang="en-US">
              <a:ea typeface="Calibri" panose="020F0502020204030204" pitchFamily="34" charset="0"/>
              <a:cs typeface="Calibri" panose="020F0502020204030204" pitchFamily="34" charset="0"/>
            </a:endParaRPr>
          </a:p>
          <a:p>
            <a:endParaRPr lang="en-US">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1040469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5</a:t>
            </a:fld>
            <a:endParaRPr lang="en-CA"/>
          </a:p>
        </p:txBody>
      </p:sp>
      <p:sp>
        <p:nvSpPr>
          <p:cNvPr id="6" name="Title 5"/>
          <p:cNvSpPr>
            <a:spLocks noGrp="1"/>
          </p:cNvSpPr>
          <p:nvPr>
            <p:ph type="title"/>
          </p:nvPr>
        </p:nvSpPr>
        <p:spPr/>
        <p:txBody>
          <a:bodyPr/>
          <a:lstStyle/>
          <a:p>
            <a:r>
              <a:rPr lang="en-CA">
                <a:latin typeface="Aptos"/>
                <a:ea typeface="Calibri"/>
                <a:cs typeface="Calibri"/>
              </a:rPr>
              <a:t>Feedback: Monitoring policy implementation</a:t>
            </a:r>
          </a:p>
        </p:txBody>
      </p:sp>
      <p:sp>
        <p:nvSpPr>
          <p:cNvPr id="5" name="TextBox 4">
            <a:extLst>
              <a:ext uri="{FF2B5EF4-FFF2-40B4-BE49-F238E27FC236}">
                <a16:creationId xmlns:a16="http://schemas.microsoft.com/office/drawing/2014/main" id="{4E55294E-D2E3-7A36-A7CE-B76BBD0913A1}"/>
              </a:ext>
            </a:extLst>
          </p:cNvPr>
          <p:cNvSpPr txBox="1"/>
          <p:nvPr/>
        </p:nvSpPr>
        <p:spPr>
          <a:xfrm>
            <a:off x="616595" y="990920"/>
            <a:ext cx="1111612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800" kern="1200">
                <a:solidFill>
                  <a:schemeClr val="dk1"/>
                </a:solidFill>
                <a:latin typeface="+mn-lt"/>
                <a:ea typeface="+mn-ea"/>
                <a:cs typeface="+mn-cs"/>
              </a:rPr>
              <a:t>Goal:</a:t>
            </a:r>
            <a:r>
              <a:rPr lang="en-US" sz="1800" b="1" kern="1200">
                <a:solidFill>
                  <a:schemeClr val="dk1"/>
                </a:solidFill>
                <a:latin typeface="+mn-lt"/>
                <a:ea typeface="+mn-ea"/>
                <a:cs typeface="+mn-cs"/>
              </a:rPr>
              <a:t> </a:t>
            </a:r>
            <a:r>
              <a:rPr lang="en-US" sz="1800" kern="1200">
                <a:solidFill>
                  <a:schemeClr val="dk1"/>
                </a:solidFill>
                <a:latin typeface="+mn-lt"/>
                <a:ea typeface="+mn-ea"/>
                <a:cs typeface="+mn-cs"/>
              </a:rPr>
              <a:t>Increase and verify departmental compliance with the directive to support improved outcomes for clients, federal institutions and Canadian society.</a:t>
            </a:r>
          </a:p>
        </p:txBody>
      </p:sp>
      <p:graphicFrame>
        <p:nvGraphicFramePr>
          <p:cNvPr id="3" name="Table 2">
            <a:extLst>
              <a:ext uri="{FF2B5EF4-FFF2-40B4-BE49-F238E27FC236}">
                <a16:creationId xmlns:a16="http://schemas.microsoft.com/office/drawing/2014/main" id="{B07859E9-1469-4970-99FF-343DD0BACE6F}"/>
              </a:ext>
            </a:extLst>
          </p:cNvPr>
          <p:cNvGraphicFramePr>
            <a:graphicFrameLocks noGrp="1"/>
          </p:cNvGraphicFramePr>
          <p:nvPr>
            <p:extLst>
              <p:ext uri="{D42A27DB-BD31-4B8C-83A1-F6EECF244321}">
                <p14:modId xmlns:p14="http://schemas.microsoft.com/office/powerpoint/2010/main" val="1242752903"/>
              </p:ext>
            </p:extLst>
          </p:nvPr>
        </p:nvGraphicFramePr>
        <p:xfrm>
          <a:off x="459279" y="1637251"/>
          <a:ext cx="11494598" cy="4814554"/>
        </p:xfrm>
        <a:graphic>
          <a:graphicData uri="http://schemas.openxmlformats.org/drawingml/2006/table">
            <a:tbl>
              <a:tblPr firstRow="1" bandRow="1">
                <a:tableStyleId>{00A15C55-8517-42AA-B614-E9B94910E393}</a:tableStyleId>
              </a:tblPr>
              <a:tblGrid>
                <a:gridCol w="3334800">
                  <a:extLst>
                    <a:ext uri="{9D8B030D-6E8A-4147-A177-3AD203B41FA5}">
                      <a16:colId xmlns:a16="http://schemas.microsoft.com/office/drawing/2014/main" val="3768624674"/>
                    </a:ext>
                  </a:extLst>
                </a:gridCol>
                <a:gridCol w="4414456">
                  <a:extLst>
                    <a:ext uri="{9D8B030D-6E8A-4147-A177-3AD203B41FA5}">
                      <a16:colId xmlns:a16="http://schemas.microsoft.com/office/drawing/2014/main" val="1439253894"/>
                    </a:ext>
                  </a:extLst>
                </a:gridCol>
                <a:gridCol w="3745342">
                  <a:extLst>
                    <a:ext uri="{9D8B030D-6E8A-4147-A177-3AD203B41FA5}">
                      <a16:colId xmlns:a16="http://schemas.microsoft.com/office/drawing/2014/main" val="1896710534"/>
                    </a:ext>
                  </a:extLst>
                </a:gridCol>
              </a:tblGrid>
              <a:tr h="379714">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a:solidFill>
                            <a:schemeClr val="bg1"/>
                          </a:solidFill>
                          <a:latin typeface="+mn-lt"/>
                          <a:ea typeface="+mn-ea"/>
                          <a:cs typeface="Calibri"/>
                        </a:rPr>
                        <a:t>Recommendations</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4218362">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500" kern="1200">
                          <a:solidFill>
                            <a:schemeClr val="dk1"/>
                          </a:solidFill>
                          <a:latin typeface="+mn-lt"/>
                          <a:ea typeface="+mn-ea"/>
                          <a:cs typeface="+mn-cs"/>
                        </a:rPr>
                        <a:t>Add a new reporting requirement for departments to submit a report signed by the responsible assistant deputy minister (ADM) to TBS confirming compliance with the directive. </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lang="en-US" sz="1500" kern="1200">
                        <a:solidFill>
                          <a:schemeClr val="dk1"/>
                        </a:solidFill>
                        <a:latin typeface="+mn-lt"/>
                        <a:ea typeface="+mn-ea"/>
                        <a:cs typeface="+mn-cs"/>
                      </a:endParaRPr>
                    </a:p>
                    <a:p>
                      <a:pPr marL="0" lvl="0" indent="0">
                        <a:buFont typeface="Arial" panose="020B0604020202020204" pitchFamily="34" charset="0"/>
                        <a:buNone/>
                      </a:pPr>
                      <a:r>
                        <a:rPr lang="en-US" sz="1500" kern="1200">
                          <a:solidFill>
                            <a:schemeClr val="dk1"/>
                          </a:solidFill>
                          <a:latin typeface="+mn-lt"/>
                          <a:ea typeface="+mn-ea"/>
                          <a:cs typeface="+mn-cs"/>
                        </a:rPr>
                        <a:t>Add clarity to the role of the Chief Information Officer (CIO) of Canada related to compliance monitoring.</a:t>
                      </a:r>
                    </a:p>
                    <a:p>
                      <a:pPr marL="0" lvl="0" indent="0">
                        <a:buFont typeface="Arial" panose="020B0604020202020204" pitchFamily="34" charset="0"/>
                        <a:buNone/>
                      </a:pPr>
                      <a:endParaRPr lang="en-US" sz="1500" kern="1200">
                        <a:solidFill>
                          <a:schemeClr val="dk1"/>
                        </a:solidFill>
                        <a:latin typeface="+mn-lt"/>
                        <a:ea typeface="+mn-ea"/>
                        <a:cs typeface="+mn-cs"/>
                      </a:endParaRPr>
                    </a:p>
                    <a:p>
                      <a:pPr marL="0" lvl="0" indent="0">
                        <a:buFont typeface="Arial" panose="020B0604020202020204" pitchFamily="34" charset="0"/>
                        <a:buNone/>
                      </a:pPr>
                      <a:r>
                        <a:rPr lang="en-US" sz="1500" kern="1200">
                          <a:solidFill>
                            <a:schemeClr val="dk1"/>
                          </a:solidFill>
                          <a:latin typeface="+mn-lt"/>
                          <a:ea typeface="+mn-ea"/>
                          <a:cs typeface="+mn-cs"/>
                        </a:rPr>
                        <a:t>Add a responsibility for TBS to publish an annual summary of the compliance reports on the Open Government Portal. </a:t>
                      </a:r>
                    </a:p>
                    <a:p>
                      <a:pPr marL="0" lvl="0" indent="0">
                        <a:buFont typeface="Arial" panose="020B0604020202020204" pitchFamily="34" charset="0"/>
                        <a:buNone/>
                      </a:pPr>
                      <a:endParaRPr lang="en-US" sz="1500" kern="1200">
                        <a:solidFill>
                          <a:schemeClr val="dk1"/>
                        </a:solidFill>
                        <a:latin typeface="+mn-lt"/>
                        <a:ea typeface="+mn-ea"/>
                        <a:cs typeface="+mn-cs"/>
                      </a:endParaRP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500" kern="1200">
                          <a:solidFill>
                            <a:schemeClr val="dk1"/>
                          </a:solidFill>
                          <a:latin typeface="+mn-lt"/>
                          <a:ea typeface="+mn-ea"/>
                          <a:cs typeface="+mn-cs"/>
                        </a:rPr>
                        <a:t>Add a requirement for the responsible ADM to approve the completed AIA prior to its publication.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tc>
                  <a:txBody>
                    <a:bodyPr/>
                    <a:lstStyle/>
                    <a:p>
                      <a:pPr marL="0" indent="0">
                        <a:buFont typeface="Arial" panose="020B0604020202020204" pitchFamily="34" charset="0"/>
                        <a:buNone/>
                      </a:pPr>
                      <a:r>
                        <a:rPr lang="en-CA" sz="1500">
                          <a:latin typeface="+mn-lt"/>
                          <a:ea typeface="Calibri"/>
                          <a:cs typeface="Calibri"/>
                        </a:rPr>
                        <a:t>From within TBS</a:t>
                      </a:r>
                    </a:p>
                    <a:p>
                      <a:pPr marL="342900" indent="-342900">
                        <a:buFont typeface="+mj-lt"/>
                        <a:buAutoNum type="arabicPeriod"/>
                      </a:pPr>
                      <a:r>
                        <a:rPr lang="en-CA" sz="1500">
                          <a:latin typeface="+mn-lt"/>
                          <a:ea typeface="Calibri"/>
                          <a:cs typeface="Calibri"/>
                        </a:rPr>
                        <a:t>Section 7: cannot add responsibilities.</a:t>
                      </a:r>
                    </a:p>
                    <a:p>
                      <a:pPr marL="342900" indent="-342900">
                        <a:buFont typeface="+mj-lt"/>
                        <a:buAutoNum type="arabicPeriod"/>
                      </a:pPr>
                      <a:r>
                        <a:rPr lang="en-CA" sz="1500">
                          <a:latin typeface="+mn-lt"/>
                          <a:ea typeface="Calibri"/>
                          <a:cs typeface="Calibri"/>
                        </a:rPr>
                        <a:t>CIO does not have authority for compliance monitoring (Framework for the Management of Compliance). Responsibility for monitoring compliance rests with deputy heads for their respective departments; they are encouraged to consult TBS for advice and guidance to support policy compliance.</a:t>
                      </a:r>
                    </a:p>
                    <a:p>
                      <a:pPr marL="0" indent="0">
                        <a:buFont typeface="Arial" panose="020B0604020202020204" pitchFamily="34" charset="0"/>
                        <a:buNone/>
                      </a:pPr>
                      <a:endParaRPr lang="en-CA" sz="1500">
                        <a:latin typeface="+mn-lt"/>
                        <a:ea typeface="Calibri"/>
                        <a:cs typeface="Calibri"/>
                      </a:endParaRPr>
                    </a:p>
                    <a:p>
                      <a:pPr marL="0" lvl="0" indent="0">
                        <a:buFont typeface="Arial" panose="020B0604020202020204" pitchFamily="34" charset="0"/>
                        <a:buNone/>
                      </a:pPr>
                      <a:r>
                        <a:rPr lang="en-CA" sz="1500">
                          <a:latin typeface="+mn-lt"/>
                          <a:ea typeface="Calibri"/>
                          <a:cs typeface="Calibri"/>
                        </a:rPr>
                        <a:t>From consultations</a:t>
                      </a:r>
                      <a:endParaRPr lang="en-CA"/>
                    </a:p>
                    <a:p>
                      <a:pPr marL="342900" indent="-342900">
                        <a:buFont typeface="+mj-lt"/>
                        <a:buAutoNum type="arabicPeriod"/>
                      </a:pPr>
                      <a:r>
                        <a:rPr lang="en-CA" sz="1500">
                          <a:latin typeface="+mn-lt"/>
                          <a:ea typeface="Calibri"/>
                          <a:cs typeface="Calibri"/>
                        </a:rPr>
                        <a:t>Requiring submission of a summary of compliance does not increase compliance.</a:t>
                      </a:r>
                    </a:p>
                    <a:p>
                      <a:pPr marL="342900" indent="-342900">
                        <a:buFont typeface="+mj-lt"/>
                        <a:buAutoNum type="arabicPeriod"/>
                      </a:pPr>
                      <a:r>
                        <a:rPr lang="en-CA" sz="1500">
                          <a:latin typeface="+mn-lt"/>
                          <a:ea typeface="Calibri"/>
                          <a:cs typeface="Calibri"/>
                        </a:rPr>
                        <a:t>Need more specificity, details, or a template, on what and how to report on the new elements.</a:t>
                      </a:r>
                    </a:p>
                    <a:p>
                      <a:pPr marL="342900" indent="-342900">
                        <a:buFont typeface="+mj-lt"/>
                        <a:buAutoNum type="arabicPeriod"/>
                      </a:pPr>
                      <a:r>
                        <a:rPr lang="en-CA" sz="1500">
                          <a:latin typeface="+mn-lt"/>
                          <a:ea typeface="Calibri"/>
                          <a:cs typeface="Calibri"/>
                        </a:rPr>
                        <a:t>Agreement that there needs to be more accountability.</a:t>
                      </a:r>
                    </a:p>
                    <a:p>
                      <a:pPr marL="285750" indent="-285750">
                        <a:buFont typeface="Arial" panose="020B0604020202020204" pitchFamily="34" charset="0"/>
                        <a:buChar char="•"/>
                      </a:pPr>
                      <a:endParaRPr lang="en-CA" sz="1500">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342900" lvl="0" indent="-342900">
                        <a:buFont typeface="+mj-lt"/>
                        <a:buAutoNum type="arabicPeriod"/>
                      </a:pPr>
                      <a:endParaRPr lang="en-US" sz="1500" kern="1200">
                        <a:solidFill>
                          <a:schemeClr val="dk1"/>
                        </a:solidFill>
                        <a:latin typeface="+mn-lt"/>
                        <a:ea typeface="+mn-ea"/>
                        <a:cs typeface="+mn-cs"/>
                      </a:endParaRPr>
                    </a:p>
                    <a:p>
                      <a:pPr marL="342900" lvl="0" indent="-342900">
                        <a:buFont typeface="+mj-lt"/>
                        <a:buAutoNum type="arabicPeriod"/>
                      </a:pPr>
                      <a:r>
                        <a:rPr lang="en-US" sz="1500" kern="1200">
                          <a:solidFill>
                            <a:schemeClr val="dk1"/>
                          </a:solidFill>
                          <a:latin typeface="+mn-lt"/>
                          <a:ea typeface="+mn-ea"/>
                          <a:cs typeface="+mn-cs"/>
                        </a:rPr>
                        <a:t>Removed proposed requirement for depts to submit compliance summary.</a:t>
                      </a:r>
                    </a:p>
                    <a:p>
                      <a:pPr marL="342900" lvl="0" indent="-342900">
                        <a:buFont typeface="+mj-lt"/>
                        <a:buAutoNum type="arabicPeriod"/>
                      </a:pPr>
                      <a:r>
                        <a:rPr lang="en-US" sz="1500" kern="1200">
                          <a:solidFill>
                            <a:schemeClr val="dk1"/>
                          </a:solidFill>
                          <a:latin typeface="+mn-lt"/>
                          <a:ea typeface="+mn-ea"/>
                          <a:cs typeface="+mn-cs"/>
                        </a:rPr>
                        <a:t>Removed proposed requirement for CIO to publish compliance summary.</a:t>
                      </a:r>
                    </a:p>
                    <a:p>
                      <a:pPr marL="0" lvl="0" indent="0">
                        <a:buFont typeface="Arial" panose="020B0604020202020204" pitchFamily="34" charset="0"/>
                        <a:buNone/>
                      </a:pPr>
                      <a:endParaRPr lang="en-US" sz="1500" kern="1200">
                        <a:solidFill>
                          <a:schemeClr val="dk1"/>
                        </a:solidFill>
                        <a:latin typeface="+mn-lt"/>
                        <a:ea typeface="+mn-ea"/>
                        <a:cs typeface="+mn-cs"/>
                      </a:endParaRPr>
                    </a:p>
                    <a:p>
                      <a:pPr marL="0" lvl="0" indent="0">
                        <a:buFont typeface="Arial" panose="020B0604020202020204" pitchFamily="34" charset="0"/>
                        <a:buNone/>
                      </a:pPr>
                      <a:endParaRPr lang="en-US" sz="1500" kern="1200">
                        <a:solidFill>
                          <a:schemeClr val="dk1"/>
                        </a:solidFill>
                        <a:latin typeface="+mn-lt"/>
                        <a:ea typeface="+mn-ea"/>
                        <a:cs typeface="+mn-cs"/>
                      </a:endParaRPr>
                    </a:p>
                    <a:p>
                      <a:pPr marL="0" lvl="0" indent="0">
                        <a:buFont typeface="Arial" panose="020B0604020202020204" pitchFamily="34" charset="0"/>
                        <a:buNone/>
                      </a:pPr>
                      <a:endParaRPr lang="en-US" sz="1500" kern="1200">
                        <a:solidFill>
                          <a:schemeClr val="dk1"/>
                        </a:solidFill>
                        <a:latin typeface="+mn-lt"/>
                        <a:ea typeface="+mn-ea"/>
                        <a:cs typeface="+mn-cs"/>
                      </a:endParaRPr>
                    </a:p>
                    <a:p>
                      <a:pPr marL="0" lvl="0" indent="0">
                        <a:buFont typeface="Arial" panose="020B0604020202020204" pitchFamily="34" charset="0"/>
                        <a:buNone/>
                      </a:pPr>
                      <a:endParaRPr lang="en-US" sz="1500" kern="1200">
                        <a:solidFill>
                          <a:schemeClr val="dk1"/>
                        </a:solidFill>
                        <a:latin typeface="+mn-lt"/>
                        <a:ea typeface="+mn-ea"/>
                        <a:cs typeface="+mn-cs"/>
                      </a:endParaRPr>
                    </a:p>
                    <a:p>
                      <a:pPr marL="0" lvl="0" indent="0">
                        <a:buFont typeface="+mj-lt"/>
                        <a:buNone/>
                      </a:pPr>
                      <a:endParaRPr lang="en-US" sz="1500" kern="1200">
                        <a:solidFill>
                          <a:schemeClr val="dk1"/>
                        </a:solidFill>
                        <a:latin typeface="+mn-lt"/>
                        <a:ea typeface="+mn-ea"/>
                        <a:cs typeface="+mn-cs"/>
                      </a:endParaRPr>
                    </a:p>
                    <a:p>
                      <a:pPr marL="0" lvl="0" indent="0">
                        <a:buFont typeface="+mj-lt"/>
                        <a:buNone/>
                      </a:pPr>
                      <a:endParaRPr lang="en-US" sz="1500" kern="1200">
                        <a:solidFill>
                          <a:schemeClr val="dk1"/>
                        </a:solidFill>
                        <a:latin typeface="+mn-lt"/>
                        <a:ea typeface="+mn-ea"/>
                        <a:cs typeface="+mn-cs"/>
                      </a:endParaRPr>
                    </a:p>
                    <a:p>
                      <a:pPr marL="342900" lvl="0" indent="-342900">
                        <a:buFont typeface="+mj-lt"/>
                        <a:buAutoNum type="arabicPeriod"/>
                      </a:pPr>
                      <a:r>
                        <a:rPr lang="en-US" sz="1500" kern="1200">
                          <a:solidFill>
                            <a:schemeClr val="dk1"/>
                          </a:solidFill>
                          <a:latin typeface="+mn-lt"/>
                          <a:ea typeface="+mn-ea"/>
                          <a:cs typeface="+mn-cs"/>
                        </a:rPr>
                        <a:t>Removed proposed requirement for depts to submit compliance summary.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500" kern="1200">
                          <a:solidFill>
                            <a:schemeClr val="dk1"/>
                          </a:solidFill>
                          <a:latin typeface="+mn-lt"/>
                          <a:ea typeface="+mn-ea"/>
                          <a:cs typeface="+mn-cs"/>
                        </a:rPr>
                        <a:t>Developing reporting guidance to address implementation challenges.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endParaRPr lang="en-US" sz="1500" kern="1200">
                        <a:solidFill>
                          <a:schemeClr val="dk1"/>
                        </a:solidFill>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startAt="3"/>
                        <a:tabLst/>
                        <a:defRPr/>
                      </a:pPr>
                      <a:r>
                        <a:rPr lang="en-US" sz="1500" kern="1200">
                          <a:solidFill>
                            <a:schemeClr val="dk1"/>
                          </a:solidFill>
                          <a:latin typeface="+mn-lt"/>
                          <a:ea typeface="+mn-ea"/>
                          <a:cs typeface="+mn-cs"/>
                        </a:rPr>
                        <a:t>Updated reporting requirements in 6.5.</a:t>
                      </a:r>
                    </a:p>
                    <a:p>
                      <a:pPr marL="285750" lvl="0" indent="-285750">
                        <a:buFont typeface="Arial" panose="020B0604020202020204" pitchFamily="34" charset="0"/>
                        <a:buChar char="•"/>
                      </a:pPr>
                      <a:endParaRPr lang="en-US" sz="1500" kern="1200">
                        <a:solidFill>
                          <a:schemeClr val="dk1"/>
                        </a:solidFill>
                        <a:latin typeface="+mn-lt"/>
                        <a:ea typeface="+mn-ea"/>
                        <a:cs typeface="+mn-cs"/>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bl>
          </a:graphicData>
        </a:graphic>
      </p:graphicFrame>
    </p:spTree>
    <p:extLst>
      <p:ext uri="{BB962C8B-B14F-4D97-AF65-F5344CB8AC3E}">
        <p14:creationId xmlns:p14="http://schemas.microsoft.com/office/powerpoint/2010/main" val="392525427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C64D1-AE21-0935-6A9D-A1CD96AECFCA}"/>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D92C29-4651-4605-B727-173E5A5A5CC8}"/>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6</a:t>
            </a:fld>
            <a:endParaRPr lang="en-CA"/>
          </a:p>
        </p:txBody>
      </p:sp>
      <p:sp>
        <p:nvSpPr>
          <p:cNvPr id="6" name="Title 5">
            <a:extLst>
              <a:ext uri="{FF2B5EF4-FFF2-40B4-BE49-F238E27FC236}">
                <a16:creationId xmlns:a16="http://schemas.microsoft.com/office/drawing/2014/main" id="{BD169B41-A079-191E-7A6E-A6A25723EF6B}"/>
              </a:ext>
            </a:extLst>
          </p:cNvPr>
          <p:cNvSpPr>
            <a:spLocks noGrp="1"/>
          </p:cNvSpPr>
          <p:nvPr>
            <p:ph type="title"/>
          </p:nvPr>
        </p:nvSpPr>
        <p:spPr>
          <a:xfrm>
            <a:off x="773429" y="320032"/>
            <a:ext cx="7243976" cy="878670"/>
          </a:xfrm>
        </p:spPr>
        <p:txBody>
          <a:bodyPr/>
          <a:lstStyle/>
          <a:p>
            <a:r>
              <a:rPr lang="en-CA">
                <a:latin typeface="Aptos"/>
                <a:ea typeface="Calibri"/>
                <a:cs typeface="Calibri"/>
              </a:rPr>
              <a:t>Feedback: Excluded organizations</a:t>
            </a:r>
            <a:br>
              <a:rPr lang="en-CA">
                <a:latin typeface="Calibri"/>
                <a:ea typeface="Calibri"/>
                <a:cs typeface="Calibri"/>
              </a:rPr>
            </a:br>
            <a:endParaRPr lang="en-CA">
              <a:ea typeface="Calibri"/>
              <a:cs typeface="Calibri"/>
            </a:endParaRPr>
          </a:p>
        </p:txBody>
      </p:sp>
      <p:sp>
        <p:nvSpPr>
          <p:cNvPr id="4" name="TextBox 3">
            <a:extLst>
              <a:ext uri="{FF2B5EF4-FFF2-40B4-BE49-F238E27FC236}">
                <a16:creationId xmlns:a16="http://schemas.microsoft.com/office/drawing/2014/main" id="{55D749F2-8755-A326-ED0C-CD2C24A0DA8D}"/>
              </a:ext>
            </a:extLst>
          </p:cNvPr>
          <p:cNvSpPr txBox="1"/>
          <p:nvPr/>
        </p:nvSpPr>
        <p:spPr>
          <a:xfrm>
            <a:off x="776239" y="884303"/>
            <a:ext cx="10846411" cy="923330"/>
          </a:xfrm>
          <a:prstGeom prst="rect">
            <a:avLst/>
          </a:prstGeom>
          <a:noFill/>
        </p:spPr>
        <p:txBody>
          <a:bodyPr wrap="square" rtlCol="0">
            <a:spAutoFit/>
          </a:bodyPr>
          <a:lstStyle/>
          <a:p>
            <a:r>
              <a:rPr lang="en-CA" sz="1800">
                <a:latin typeface="+mn-lt"/>
              </a:rPr>
              <a:t>Goal: Increase the number of organizations that are subject to the directive to expand protections and reduce risks to clients, federal institutions, and Canadian society.</a:t>
            </a:r>
            <a:endParaRPr lang="en-CA" sz="1800">
              <a:latin typeface="+mn-lt"/>
              <a:ea typeface="Calibri"/>
              <a:cs typeface="Calibri"/>
            </a:endParaRPr>
          </a:p>
          <a:p>
            <a:endParaRPr lang="en-US"/>
          </a:p>
        </p:txBody>
      </p:sp>
      <p:graphicFrame>
        <p:nvGraphicFramePr>
          <p:cNvPr id="3" name="Table 2">
            <a:extLst>
              <a:ext uri="{FF2B5EF4-FFF2-40B4-BE49-F238E27FC236}">
                <a16:creationId xmlns:a16="http://schemas.microsoft.com/office/drawing/2014/main" id="{1E7E28C1-54C3-14F0-E02E-78D35042AAF0}"/>
              </a:ext>
            </a:extLst>
          </p:cNvPr>
          <p:cNvGraphicFramePr>
            <a:graphicFrameLocks noGrp="1"/>
          </p:cNvGraphicFramePr>
          <p:nvPr>
            <p:extLst>
              <p:ext uri="{D42A27DB-BD31-4B8C-83A1-F6EECF244321}">
                <p14:modId xmlns:p14="http://schemas.microsoft.com/office/powerpoint/2010/main" val="3127658210"/>
              </p:ext>
            </p:extLst>
          </p:nvPr>
        </p:nvGraphicFramePr>
        <p:xfrm>
          <a:off x="569350" y="1675203"/>
          <a:ext cx="10759327" cy="2972997"/>
        </p:xfrm>
        <a:graphic>
          <a:graphicData uri="http://schemas.openxmlformats.org/drawingml/2006/table">
            <a:tbl>
              <a:tblPr firstRow="1" bandRow="1">
                <a:tableStyleId>{00A15C55-8517-42AA-B614-E9B94910E393}</a:tableStyleId>
              </a:tblPr>
              <a:tblGrid>
                <a:gridCol w="3080913">
                  <a:extLst>
                    <a:ext uri="{9D8B030D-6E8A-4147-A177-3AD203B41FA5}">
                      <a16:colId xmlns:a16="http://schemas.microsoft.com/office/drawing/2014/main" val="423885602"/>
                    </a:ext>
                  </a:extLst>
                </a:gridCol>
                <a:gridCol w="3652253">
                  <a:extLst>
                    <a:ext uri="{9D8B030D-6E8A-4147-A177-3AD203B41FA5}">
                      <a16:colId xmlns:a16="http://schemas.microsoft.com/office/drawing/2014/main" val="1439253894"/>
                    </a:ext>
                  </a:extLst>
                </a:gridCol>
                <a:gridCol w="4026161">
                  <a:extLst>
                    <a:ext uri="{9D8B030D-6E8A-4147-A177-3AD203B41FA5}">
                      <a16:colId xmlns:a16="http://schemas.microsoft.com/office/drawing/2014/main" val="1896710534"/>
                    </a:ext>
                  </a:extLst>
                </a:gridCol>
              </a:tblGrid>
              <a:tr h="362049">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a:solidFill>
                            <a:schemeClr val="bg1"/>
                          </a:solidFill>
                          <a:latin typeface="+mn-lt"/>
                          <a:ea typeface="+mn-ea"/>
                          <a:cs typeface="Calibri"/>
                        </a:rPr>
                        <a:t>Recommendation</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2610948">
                <a:tc>
                  <a: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kern="1200">
                          <a:solidFill>
                            <a:schemeClr val="dk1"/>
                          </a:solidFill>
                          <a:latin typeface="+mn-lt"/>
                        </a:rPr>
                        <a:t>Remove the excluded organizations subsection 9.1.1, such that the directive would apply to agents of Parliament.</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sz="1600" b="1">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342900" indent="-342900">
                        <a:buFont typeface="+mj-lt"/>
                        <a:buAutoNum type="arabicPeriod"/>
                      </a:pPr>
                      <a:r>
                        <a:rPr lang="en-CA" sz="1600">
                          <a:latin typeface="+mn-lt"/>
                          <a:ea typeface="Calibri"/>
                          <a:cs typeface="Calibri"/>
                        </a:rPr>
                        <a:t>General agreement to include agents of Parliament within scope of the directive. </a:t>
                      </a: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r>
                        <a:rPr lang="en-CA" sz="1600">
                          <a:latin typeface="+mn-lt"/>
                          <a:ea typeface="Calibri"/>
                          <a:cs typeface="Calibri"/>
                        </a:rPr>
                        <a:t>Need to exempt agents of Parliament to protect their confidentiality and independence.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0" lvl="0" indent="0">
                        <a:buNone/>
                      </a:pPr>
                      <a:r>
                        <a:rPr lang="en-US" sz="1600" kern="1200">
                          <a:solidFill>
                            <a:schemeClr val="dk1"/>
                          </a:solidFill>
                          <a:latin typeface="+mn-lt"/>
                          <a:ea typeface="+mn-ea"/>
                          <a:cs typeface="+mn-cs"/>
                        </a:rPr>
                        <a:t>1. and 2. Kept “Application” section of the directive and updated language to identify specific exemptions for agents of Parliament.</a:t>
                      </a:r>
                    </a:p>
                    <a:p>
                      <a:pPr marL="0" lvl="0" indent="0">
                        <a:buNone/>
                      </a:pPr>
                      <a:endParaRPr lang="en-US" sz="1600" kern="1200">
                        <a:solidFill>
                          <a:schemeClr val="dk1"/>
                        </a:solidFill>
                        <a:latin typeface="+mn-lt"/>
                        <a:ea typeface="+mn-ea"/>
                        <a:cs typeface="+mn-cs"/>
                      </a:endParaRPr>
                    </a:p>
                    <a:p>
                      <a:pPr marL="0" lvl="0" indent="0">
                        <a:buNone/>
                      </a:pPr>
                      <a:r>
                        <a:rPr lang="en-US" sz="1600" kern="1200">
                          <a:solidFill>
                            <a:schemeClr val="dk1"/>
                          </a:solidFill>
                          <a:latin typeface="+mn-lt"/>
                          <a:ea typeface="+mn-ea"/>
                          <a:cs typeface="+mn-cs"/>
                        </a:rPr>
                        <a:t>1. and 2. Reworded certain requirements to be more appropriate for agents of Parliament.</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bl>
          </a:graphicData>
        </a:graphic>
      </p:graphicFrame>
    </p:spTree>
    <p:extLst>
      <p:ext uri="{BB962C8B-B14F-4D97-AF65-F5344CB8AC3E}">
        <p14:creationId xmlns:p14="http://schemas.microsoft.com/office/powerpoint/2010/main" val="112563141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CDA57-5021-3588-7932-B8608E3DB6BB}"/>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54C6F4-DB73-1D91-6522-CB7C94397293}"/>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7</a:t>
            </a:fld>
            <a:endParaRPr lang="en-CA"/>
          </a:p>
        </p:txBody>
      </p:sp>
      <p:sp>
        <p:nvSpPr>
          <p:cNvPr id="6" name="Title 5">
            <a:extLst>
              <a:ext uri="{FF2B5EF4-FFF2-40B4-BE49-F238E27FC236}">
                <a16:creationId xmlns:a16="http://schemas.microsoft.com/office/drawing/2014/main" id="{41FB0ABA-1D47-8E21-9C6E-FC22B04E4EB9}"/>
              </a:ext>
            </a:extLst>
          </p:cNvPr>
          <p:cNvSpPr>
            <a:spLocks noGrp="1"/>
          </p:cNvSpPr>
          <p:nvPr>
            <p:ph type="title"/>
          </p:nvPr>
        </p:nvSpPr>
        <p:spPr/>
        <p:txBody>
          <a:bodyPr/>
          <a:lstStyle/>
          <a:p>
            <a:r>
              <a:rPr lang="en-CA">
                <a:latin typeface="Aptos"/>
                <a:ea typeface="Calibri"/>
                <a:cs typeface="Calibri"/>
              </a:rPr>
              <a:t>Feedback: Definition of AI</a:t>
            </a:r>
          </a:p>
        </p:txBody>
      </p:sp>
      <p:sp>
        <p:nvSpPr>
          <p:cNvPr id="4" name="TextBox 3">
            <a:extLst>
              <a:ext uri="{FF2B5EF4-FFF2-40B4-BE49-F238E27FC236}">
                <a16:creationId xmlns:a16="http://schemas.microsoft.com/office/drawing/2014/main" id="{F1C52DD5-EDB0-4D13-5545-79BC544D8519}"/>
              </a:ext>
            </a:extLst>
          </p:cNvPr>
          <p:cNvSpPr txBox="1"/>
          <p:nvPr/>
        </p:nvSpPr>
        <p:spPr>
          <a:xfrm>
            <a:off x="804814" y="884303"/>
            <a:ext cx="10846411" cy="646331"/>
          </a:xfrm>
          <a:prstGeom prst="rect">
            <a:avLst/>
          </a:prstGeom>
          <a:noFill/>
        </p:spPr>
        <p:txBody>
          <a:bodyPr wrap="square" rtlCol="0">
            <a:spAutoFit/>
          </a:bodyPr>
          <a:lstStyle/>
          <a:p>
            <a:pPr marL="0" lvl="0" indent="0">
              <a:buNone/>
            </a:pPr>
            <a:r>
              <a:rPr lang="en-CA" sz="1800">
                <a:latin typeface="+mn-lt"/>
              </a:rPr>
              <a:t>Goal: </a:t>
            </a:r>
            <a:r>
              <a:rPr lang="en-CA" sz="1800" kern="1200" noProof="0">
                <a:solidFill>
                  <a:schemeClr val="dk1"/>
                </a:solidFill>
                <a:latin typeface="+mn-lt"/>
                <a:ea typeface="+mn-ea"/>
                <a:cs typeface="+mn-cs"/>
              </a:rPr>
              <a:t>Align the GC definition of AI with a more recent and internationally-recognized definition, increasing compatibility and facilitating understanding.</a:t>
            </a:r>
            <a:endParaRPr lang="en-US" sz="1800" kern="1200">
              <a:solidFill>
                <a:schemeClr val="dk1"/>
              </a:solidFill>
              <a:latin typeface="+mn-lt"/>
              <a:ea typeface="+mn-ea"/>
              <a:cs typeface="+mn-cs"/>
            </a:endParaRPr>
          </a:p>
        </p:txBody>
      </p:sp>
      <p:graphicFrame>
        <p:nvGraphicFramePr>
          <p:cNvPr id="3" name="Table 2">
            <a:extLst>
              <a:ext uri="{FF2B5EF4-FFF2-40B4-BE49-F238E27FC236}">
                <a16:creationId xmlns:a16="http://schemas.microsoft.com/office/drawing/2014/main" id="{22ED227F-5560-CC87-D0E8-CF4869A5E927}"/>
              </a:ext>
            </a:extLst>
          </p:cNvPr>
          <p:cNvGraphicFramePr>
            <a:graphicFrameLocks noGrp="1"/>
          </p:cNvGraphicFramePr>
          <p:nvPr>
            <p:extLst>
              <p:ext uri="{D42A27DB-BD31-4B8C-83A1-F6EECF244321}">
                <p14:modId xmlns:p14="http://schemas.microsoft.com/office/powerpoint/2010/main" val="618637382"/>
              </p:ext>
            </p:extLst>
          </p:nvPr>
        </p:nvGraphicFramePr>
        <p:xfrm>
          <a:off x="737757" y="1637251"/>
          <a:ext cx="10759327" cy="3352800"/>
        </p:xfrm>
        <a:graphic>
          <a:graphicData uri="http://schemas.openxmlformats.org/drawingml/2006/table">
            <a:tbl>
              <a:tblPr firstRow="1" bandRow="1">
                <a:tableStyleId>{00A15C55-8517-42AA-B614-E9B94910E393}</a:tableStyleId>
              </a:tblPr>
              <a:tblGrid>
                <a:gridCol w="2778563">
                  <a:extLst>
                    <a:ext uri="{9D8B030D-6E8A-4147-A177-3AD203B41FA5}">
                      <a16:colId xmlns:a16="http://schemas.microsoft.com/office/drawing/2014/main" val="423885602"/>
                    </a:ext>
                  </a:extLst>
                </a:gridCol>
                <a:gridCol w="3954603">
                  <a:extLst>
                    <a:ext uri="{9D8B030D-6E8A-4147-A177-3AD203B41FA5}">
                      <a16:colId xmlns:a16="http://schemas.microsoft.com/office/drawing/2014/main" val="1439253894"/>
                    </a:ext>
                  </a:extLst>
                </a:gridCol>
                <a:gridCol w="4026161">
                  <a:extLst>
                    <a:ext uri="{9D8B030D-6E8A-4147-A177-3AD203B41FA5}">
                      <a16:colId xmlns:a16="http://schemas.microsoft.com/office/drawing/2014/main" val="1896710534"/>
                    </a:ext>
                  </a:extLst>
                </a:gridCol>
              </a:tblGrid>
              <a:tr h="324357">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a:solidFill>
                            <a:schemeClr val="bg1"/>
                          </a:solidFill>
                          <a:latin typeface="+mn-lt"/>
                          <a:ea typeface="+mn-ea"/>
                          <a:cs typeface="Calibri"/>
                        </a:rPr>
                        <a:t>Recommendations</a:t>
                      </a:r>
                      <a:endParaRPr lang="en-US" sz="1400" b="1" kern="1200">
                        <a:solidFill>
                          <a:schemeClr val="bg1"/>
                        </a:solidFill>
                        <a:latin typeface="+mn-lt"/>
                        <a:ea typeface="+mn-ea"/>
                        <a:cs typeface="Calibri"/>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2772317">
                <a:tc>
                  <a:txBody>
                    <a:bodyPr/>
                    <a:lstStyle/>
                    <a:p>
                      <a:pPr marL="0" indent="0">
                        <a:buFont typeface="Arial" panose="020B0604020202020204" pitchFamily="34" charset="0"/>
                        <a:buNone/>
                      </a:pPr>
                      <a:r>
                        <a:rPr lang="en-US" sz="1600" kern="1200">
                          <a:solidFill>
                            <a:schemeClr val="dk1"/>
                          </a:solidFill>
                          <a:latin typeface="+mn-lt"/>
                        </a:rPr>
                        <a:t>Remove the definition of AI from Appendix A of the directive.</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sz="1600" b="1">
                        <a:latin typeface="+mn-lt"/>
                        <a:ea typeface="Calibri"/>
                        <a:cs typeface="Calibri"/>
                      </a:endParaRPr>
                    </a:p>
                    <a:p>
                      <a:pPr marL="0" marR="0" lvl="0" indent="0" algn="l" defTabSz="914400" rtl="0" eaLnBrk="1" fontAlgn="auto" latinLnBrk="0" hangingPunct="1">
                        <a:lnSpc>
                          <a:spcPct val="100000"/>
                        </a:lnSpc>
                        <a:spcBef>
                          <a:spcPts val="0"/>
                        </a:spcBef>
                        <a:spcAft>
                          <a:spcPts val="0"/>
                        </a:spcAft>
                        <a:buClrTx/>
                        <a:buSzTx/>
                        <a:buFont typeface="Arial"/>
                        <a:buNone/>
                        <a:tabLst/>
                        <a:defRPr/>
                      </a:pPr>
                      <a:r>
                        <a:rPr lang="en-US" sz="1600" kern="1200">
                          <a:solidFill>
                            <a:schemeClr val="dk1"/>
                          </a:solidFill>
                          <a:latin typeface="+mn-lt"/>
                        </a:rPr>
                        <a:t>Modify the definition of AI in Appendix A of the Policy on Service and Digital to align with the definition of the </a:t>
                      </a:r>
                      <a:r>
                        <a:rPr lang="en-US" sz="1600" kern="1200" err="1">
                          <a:solidFill>
                            <a:schemeClr val="dk1"/>
                          </a:solidFill>
                          <a:latin typeface="+mn-lt"/>
                        </a:rPr>
                        <a:t>Organisation</a:t>
                      </a:r>
                      <a:r>
                        <a:rPr lang="en-US" sz="1600" kern="1200">
                          <a:solidFill>
                            <a:schemeClr val="dk1"/>
                          </a:solidFill>
                          <a:latin typeface="+mn-lt"/>
                        </a:rPr>
                        <a:t> for Economic Co-operation and Development (OECD).</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sz="1600" b="1">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342900" indent="-342900">
                        <a:buFont typeface="+mj-lt"/>
                        <a:buAutoNum type="arabicPeriod"/>
                      </a:pPr>
                      <a:r>
                        <a:rPr lang="en-CA" sz="1600">
                          <a:latin typeface="+mn-lt"/>
                          <a:ea typeface="Calibri"/>
                          <a:cs typeface="Calibri"/>
                        </a:rPr>
                        <a:t>General agreement that it is good to align with other jurisdictions.</a:t>
                      </a: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endParaRPr lang="en-CA" sz="1600">
                        <a:latin typeface="+mn-lt"/>
                        <a:ea typeface="Calibri"/>
                        <a:cs typeface="Calibri"/>
                      </a:endParaRPr>
                    </a:p>
                    <a:p>
                      <a:pPr marL="342900" indent="-342900">
                        <a:buFont typeface="+mj-lt"/>
                        <a:buAutoNum type="arabicPeriod"/>
                      </a:pPr>
                      <a:r>
                        <a:rPr lang="en-CA" sz="1600">
                          <a:latin typeface="+mn-lt"/>
                          <a:ea typeface="Calibri"/>
                          <a:cs typeface="Calibri"/>
                        </a:rPr>
                        <a:t>Suggestions for tinkering with the OECD definition to increase plain language.</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342900" lvl="0" indent="-342900">
                        <a:buFont typeface="+mj-lt"/>
                        <a:buAutoNum type="arabicPeriod"/>
                      </a:pPr>
                      <a:r>
                        <a:rPr lang="en-US" sz="1600" kern="1200">
                          <a:solidFill>
                            <a:schemeClr val="dk1"/>
                          </a:solidFill>
                          <a:latin typeface="+mn-lt"/>
                          <a:ea typeface="+mn-ea"/>
                          <a:cs typeface="+mn-cs"/>
                        </a:rPr>
                        <a:t>Work underway to adopt the OECD definition and make the change to Appendix A of the Policy on Service and Digital.</a:t>
                      </a:r>
                    </a:p>
                    <a:p>
                      <a:pPr marL="342900" lvl="0" indent="-342900">
                        <a:buFont typeface="+mj-lt"/>
                        <a:buAutoNum type="arabicPeriod"/>
                      </a:pPr>
                      <a:endParaRPr lang="en-US" sz="1600" kern="1200">
                        <a:solidFill>
                          <a:schemeClr val="dk1"/>
                        </a:solidFill>
                        <a:latin typeface="+mn-lt"/>
                        <a:ea typeface="+mn-ea"/>
                        <a:cs typeface="+mn-cs"/>
                      </a:endParaRPr>
                    </a:p>
                    <a:p>
                      <a:pPr marL="342900" lvl="0" indent="-342900">
                        <a:buFont typeface="+mj-lt"/>
                        <a:buAutoNum type="arabicPeriod"/>
                      </a:pPr>
                      <a:r>
                        <a:rPr lang="en-US" sz="1600" kern="1200">
                          <a:solidFill>
                            <a:schemeClr val="dk1"/>
                          </a:solidFill>
                          <a:latin typeface="+mn-lt"/>
                          <a:ea typeface="+mn-ea"/>
                          <a:cs typeface="+mn-cs"/>
                        </a:rPr>
                        <a:t>Adopted the OECD definition as-is to remain consistent.</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bl>
          </a:graphicData>
        </a:graphic>
      </p:graphicFrame>
    </p:spTree>
    <p:extLst>
      <p:ext uri="{BB962C8B-B14F-4D97-AF65-F5344CB8AC3E}">
        <p14:creationId xmlns:p14="http://schemas.microsoft.com/office/powerpoint/2010/main" val="384999338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A4654-7EDA-FF74-83EC-847BDC27A6E1}"/>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50A3318-DE50-A253-BE3E-8CDCDCF80903}"/>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8</a:t>
            </a:fld>
            <a:endParaRPr lang="en-CA"/>
          </a:p>
        </p:txBody>
      </p:sp>
      <p:sp>
        <p:nvSpPr>
          <p:cNvPr id="6" name="Title 5">
            <a:extLst>
              <a:ext uri="{FF2B5EF4-FFF2-40B4-BE49-F238E27FC236}">
                <a16:creationId xmlns:a16="http://schemas.microsoft.com/office/drawing/2014/main" id="{D45F3B5C-827C-50A9-55E8-1B926C1A935E}"/>
              </a:ext>
            </a:extLst>
          </p:cNvPr>
          <p:cNvSpPr>
            <a:spLocks noGrp="1"/>
          </p:cNvSpPr>
          <p:nvPr>
            <p:ph type="title"/>
          </p:nvPr>
        </p:nvSpPr>
        <p:spPr/>
        <p:txBody>
          <a:bodyPr/>
          <a:lstStyle/>
          <a:p>
            <a:r>
              <a:rPr lang="en-CA">
                <a:latin typeface="Aptos"/>
                <a:ea typeface="Calibri"/>
                <a:cs typeface="Calibri"/>
              </a:rPr>
              <a:t>Feedback: Human Rights</a:t>
            </a:r>
          </a:p>
        </p:txBody>
      </p:sp>
      <p:sp>
        <p:nvSpPr>
          <p:cNvPr id="4" name="TextBox 3">
            <a:extLst>
              <a:ext uri="{FF2B5EF4-FFF2-40B4-BE49-F238E27FC236}">
                <a16:creationId xmlns:a16="http://schemas.microsoft.com/office/drawing/2014/main" id="{01992F0A-59DC-0829-9380-1EF58D56C8F7}"/>
              </a:ext>
            </a:extLst>
          </p:cNvPr>
          <p:cNvSpPr txBox="1"/>
          <p:nvPr/>
        </p:nvSpPr>
        <p:spPr>
          <a:xfrm>
            <a:off x="804814" y="901601"/>
            <a:ext cx="10846411" cy="369332"/>
          </a:xfrm>
          <a:prstGeom prst="rect">
            <a:avLst/>
          </a:prstGeom>
          <a:noFill/>
        </p:spPr>
        <p:txBody>
          <a:bodyPr wrap="square" rtlCol="0">
            <a:spAutoFit/>
          </a:bodyPr>
          <a:lstStyle/>
          <a:p>
            <a:r>
              <a:rPr lang="en-CA" sz="1800">
                <a:latin typeface="+mn-lt"/>
              </a:rPr>
              <a:t>Goal: </a:t>
            </a:r>
            <a:r>
              <a:rPr lang="en-US" sz="1800" b="0" i="0" u="none" strike="noStrike" baseline="0" noProof="0">
                <a:solidFill>
                  <a:srgbClr val="000000"/>
                </a:solidFill>
                <a:latin typeface="Aptos"/>
              </a:rPr>
              <a:t>Clarify obligations and enhance impact assessment of human rights</a:t>
            </a:r>
          </a:p>
        </p:txBody>
      </p:sp>
      <p:graphicFrame>
        <p:nvGraphicFramePr>
          <p:cNvPr id="3" name="Table 2">
            <a:extLst>
              <a:ext uri="{FF2B5EF4-FFF2-40B4-BE49-F238E27FC236}">
                <a16:creationId xmlns:a16="http://schemas.microsoft.com/office/drawing/2014/main" id="{24FF1CEB-C931-A0F1-BE87-0D392BAD170A}"/>
              </a:ext>
            </a:extLst>
          </p:cNvPr>
          <p:cNvGraphicFramePr>
            <a:graphicFrameLocks noGrp="1"/>
          </p:cNvGraphicFramePr>
          <p:nvPr>
            <p:extLst>
              <p:ext uri="{D42A27DB-BD31-4B8C-83A1-F6EECF244321}">
                <p14:modId xmlns:p14="http://schemas.microsoft.com/office/powerpoint/2010/main" val="2049798487"/>
              </p:ext>
            </p:extLst>
          </p:nvPr>
        </p:nvGraphicFramePr>
        <p:xfrm>
          <a:off x="322099" y="1270933"/>
          <a:ext cx="11547801" cy="5240720"/>
        </p:xfrm>
        <a:graphic>
          <a:graphicData uri="http://schemas.openxmlformats.org/drawingml/2006/table">
            <a:tbl>
              <a:tblPr firstRow="1" bandRow="1">
                <a:tableStyleId>{00A15C55-8517-42AA-B614-E9B94910E393}</a:tableStyleId>
              </a:tblPr>
              <a:tblGrid>
                <a:gridCol w="2459850">
                  <a:extLst>
                    <a:ext uri="{9D8B030D-6E8A-4147-A177-3AD203B41FA5}">
                      <a16:colId xmlns:a16="http://schemas.microsoft.com/office/drawing/2014/main" val="423885602"/>
                    </a:ext>
                  </a:extLst>
                </a:gridCol>
                <a:gridCol w="4384086">
                  <a:extLst>
                    <a:ext uri="{9D8B030D-6E8A-4147-A177-3AD203B41FA5}">
                      <a16:colId xmlns:a16="http://schemas.microsoft.com/office/drawing/2014/main" val="1439253894"/>
                    </a:ext>
                  </a:extLst>
                </a:gridCol>
                <a:gridCol w="4703865">
                  <a:extLst>
                    <a:ext uri="{9D8B030D-6E8A-4147-A177-3AD203B41FA5}">
                      <a16:colId xmlns:a16="http://schemas.microsoft.com/office/drawing/2014/main" val="1896710534"/>
                    </a:ext>
                  </a:extLst>
                </a:gridCol>
              </a:tblGrid>
              <a:tr h="455360">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dirty="0">
                          <a:solidFill>
                            <a:schemeClr val="bg1"/>
                          </a:solidFill>
                          <a:latin typeface="+mn-lt"/>
                          <a:ea typeface="+mn-ea"/>
                          <a:cs typeface="Calibri"/>
                        </a:rPr>
                        <a:t>Recommendations</a:t>
                      </a:r>
                      <a:endParaRPr lang="en-US" sz="1400" b="1" kern="1200" dirty="0">
                        <a:solidFill>
                          <a:schemeClr val="bg1"/>
                        </a:solidFill>
                        <a:latin typeface="+mn-lt"/>
                        <a:ea typeface="+mn-ea"/>
                        <a:cs typeface="Calibri"/>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dirty="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dirty="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4693557">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400" dirty="0"/>
                        <a:t>Modify the testing and monitoring requirements in the directive to more clearly reference human rights.</a:t>
                      </a:r>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lang="en-US" sz="1400"/>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endParaRPr lang="en-US" sz="1400"/>
                    </a:p>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400" dirty="0"/>
                        <a:t>Add targeted questions to the AIA to strengthen the consideration of impacts to a bro</a:t>
                      </a:r>
                      <a:r>
                        <a:rPr lang="en-US" sz="1400" kern="1200" dirty="0">
                          <a:solidFill>
                            <a:schemeClr val="dk1"/>
                          </a:solidFill>
                        </a:rPr>
                        <a:t>ader </a:t>
                      </a:r>
                      <a:r>
                        <a:rPr lang="en-US" sz="1400" dirty="0"/>
                        <a:t>range of people.</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sz="1600" b="1">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CA" sz="1400" dirty="0">
                          <a:latin typeface="+mn-lt"/>
                          <a:ea typeface="Calibri"/>
                          <a:cs typeface="Calibri"/>
                        </a:rPr>
                        <a:t>General support of strengthening human rights considerations.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400" dirty="0">
                          <a:latin typeface="+mn-lt"/>
                          <a:ea typeface="Calibri"/>
                          <a:cs typeface="Calibri"/>
                        </a:rPr>
                        <a:t>Need to rephrase, clarify or align language throughout. </a:t>
                      </a:r>
                    </a:p>
                    <a:p>
                      <a:pPr marL="228600" indent="-228600">
                        <a:buFont typeface="+mj-lt"/>
                        <a:buAutoNum type="arabicPeriod"/>
                      </a:pPr>
                      <a:endParaRPr lang="en-CA" sz="1400">
                        <a:latin typeface="+mn-lt"/>
                        <a:ea typeface="Calibri"/>
                        <a:cs typeface="Calibri"/>
                      </a:endParaRPr>
                    </a:p>
                    <a:p>
                      <a:pPr marL="228600" indent="-228600">
                        <a:buFont typeface="+mj-lt"/>
                        <a:buAutoNum type="arabicPeriod"/>
                      </a:pPr>
                      <a:r>
                        <a:rPr lang="en-CA" sz="1400" dirty="0">
                          <a:latin typeface="+mn-lt"/>
                          <a:ea typeface="Calibri"/>
                          <a:cs typeface="Calibri"/>
                        </a:rPr>
                        <a:t>Clarify what is meant by human rights. Reference human rights instruments, add definitions and provide guidance on human rights assessments.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CA" sz="1400" dirty="0">
                          <a:latin typeface="+mn-lt"/>
                          <a:ea typeface="Calibri"/>
                          <a:cs typeface="Calibri"/>
                        </a:rPr>
                        <a:t>Train people developing, operating and maintaining the system on human rights, diversity and inclusion.</a:t>
                      </a:r>
                    </a:p>
                    <a:p>
                      <a:pPr marL="228600" lvl="0" indent="-228600">
                        <a:buAutoNum type="arabicPeriod"/>
                      </a:pPr>
                      <a:r>
                        <a:rPr lang="en-CA" sz="1400" dirty="0">
                          <a:latin typeface="+mn-lt"/>
                          <a:ea typeface="Calibri"/>
                          <a:cs typeface="Calibri"/>
                        </a:rPr>
                        <a:t>Consult stakeholders and people affected by the system from the design stage.</a:t>
                      </a:r>
                      <a:endParaRPr lang="en-CA" dirty="0"/>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CA" sz="1400" dirty="0">
                          <a:latin typeface="+mn-lt"/>
                          <a:ea typeface="Calibri"/>
                          <a:cs typeface="Calibri"/>
                        </a:rPr>
                        <a:t>Allow for explanation of risks and mitigations in AIA.</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CA" sz="1400" dirty="0">
                          <a:latin typeface="+mn-lt"/>
                          <a:ea typeface="Calibri"/>
                          <a:cs typeface="Calibri"/>
                        </a:rPr>
                        <a:t>Add questions about human rights impacts of training data.</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CA" sz="1400" dirty="0">
                          <a:latin typeface="+mn-lt"/>
                          <a:ea typeface="Calibri"/>
                          <a:cs typeface="Calibri"/>
                        </a:rPr>
                        <a:t>Consideration of addressing human rights in relation to administrative law in AIA scoring.</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285750" lvl="0" indent="-285750">
                        <a:buFont typeface="Arial" panose="020B0604020202020204" pitchFamily="34" charset="0"/>
                        <a:buChar char="•"/>
                      </a:pPr>
                      <a:r>
                        <a:rPr lang="en-US" sz="1400" kern="1200" dirty="0">
                          <a:solidFill>
                            <a:schemeClr val="dk1"/>
                          </a:solidFill>
                          <a:latin typeface="+mn-lt"/>
                          <a:ea typeface="+mn-ea"/>
                          <a:cs typeface="+mn-cs"/>
                        </a:rPr>
                        <a:t>Clarified and aligned language in several locations.</a:t>
                      </a:r>
                    </a:p>
                    <a:p>
                      <a:pPr marL="0" lvl="0" indent="0">
                        <a:buFont typeface="+mj-lt"/>
                        <a:buNone/>
                      </a:pPr>
                      <a:endParaRPr lang="en-US" sz="1400" kern="1200">
                        <a:solidFill>
                          <a:schemeClr val="dk1"/>
                        </a:solidFill>
                        <a:latin typeface="+mn-lt"/>
                        <a:ea typeface="+mn-ea"/>
                        <a:cs typeface="+mn-cs"/>
                      </a:endParaRPr>
                    </a:p>
                    <a:p>
                      <a:pPr marL="0" lvl="0" indent="0">
                        <a:buFont typeface="+mj-lt"/>
                        <a:buNone/>
                      </a:pPr>
                      <a:endParaRPr lang="en-US" sz="1400" kern="1200">
                        <a:solidFill>
                          <a:schemeClr val="dk1"/>
                        </a:solidFill>
                        <a:latin typeface="+mn-lt"/>
                        <a:ea typeface="+mn-ea"/>
                        <a:cs typeface="+mn-cs"/>
                      </a:endParaRPr>
                    </a:p>
                    <a:p>
                      <a:pPr marL="0" lvl="0" indent="0">
                        <a:buFont typeface="+mj-lt"/>
                        <a:buNone/>
                      </a:pPr>
                      <a:endParaRPr lang="en-US" sz="1400" kern="1200">
                        <a:solidFill>
                          <a:schemeClr val="dk1"/>
                        </a:solidFill>
                        <a:latin typeface="+mn-lt"/>
                        <a:ea typeface="+mn-ea"/>
                        <a:cs typeface="+mn-cs"/>
                      </a:endParaRPr>
                    </a:p>
                    <a:p>
                      <a:pPr marL="0" lvl="0" indent="0">
                        <a:buFont typeface="+mj-lt"/>
                        <a:buNone/>
                      </a:pPr>
                      <a:r>
                        <a:rPr lang="en-US" sz="1400" b="1" kern="1200" dirty="0">
                          <a:solidFill>
                            <a:schemeClr val="dk1"/>
                          </a:solidFill>
                          <a:latin typeface="+mn-lt"/>
                          <a:ea typeface="+mn-ea"/>
                          <a:cs typeface="+mn-cs"/>
                        </a:rPr>
                        <a:t>Directive</a:t>
                      </a:r>
                    </a:p>
                    <a:p>
                      <a:pPr marL="228600" lvl="0" indent="-228600">
                        <a:buFont typeface="+mj-lt"/>
                        <a:buAutoNum type="arabicPeriod"/>
                      </a:pPr>
                      <a:r>
                        <a:rPr lang="en-US" sz="1400" kern="1200" dirty="0">
                          <a:solidFill>
                            <a:schemeClr val="dk1"/>
                          </a:solidFill>
                          <a:latin typeface="+mn-lt"/>
                          <a:ea typeface="+mn-ea"/>
                          <a:cs typeface="+mn-cs"/>
                        </a:rPr>
                        <a:t>Added requirement 6.3.3 specifying human rights instruments</a:t>
                      </a:r>
                      <a:r>
                        <a:rPr lang="en-US" sz="1400" u="none" kern="1200" dirty="0">
                          <a:solidFill>
                            <a:schemeClr val="dk1"/>
                          </a:solidFill>
                          <a:effectLst/>
                          <a:latin typeface="+mn-lt"/>
                          <a:ea typeface="+mn-ea"/>
                          <a:cs typeface="+mn-cs"/>
                        </a:rPr>
                        <a:t>. Added definition of human rights to Appendix A.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400" kern="1200" dirty="0">
                          <a:solidFill>
                            <a:schemeClr val="dk1"/>
                          </a:solidFill>
                          <a:latin typeface="+mn-lt"/>
                          <a:ea typeface="+mn-ea"/>
                          <a:cs typeface="+mn-cs"/>
                        </a:rPr>
                        <a:t>Updated training requirement in Appendix C for levels 3 and 4 to require specific training on impacts to the system on privacy, fairness, and human rights.</a:t>
                      </a:r>
                    </a:p>
                    <a:p>
                      <a:pPr marL="0" lvl="0" indent="0">
                        <a:buFont typeface="+mj-lt"/>
                        <a:buNone/>
                      </a:pPr>
                      <a:endParaRPr lang="en-US" sz="1400" u="none" kern="1200">
                        <a:solidFill>
                          <a:schemeClr val="dk1"/>
                        </a:solidFill>
                        <a:effectLst/>
                        <a:latin typeface="+mn-lt"/>
                        <a:ea typeface="+mn-ea"/>
                        <a:cs typeface="+mn-cs"/>
                      </a:endParaRPr>
                    </a:p>
                    <a:p>
                      <a:pPr marL="0" lvl="0" indent="0">
                        <a:buFont typeface="+mj-lt"/>
                        <a:buNone/>
                      </a:pPr>
                      <a:r>
                        <a:rPr lang="en-US" sz="1400" b="1" u="none" kern="1200" dirty="0">
                          <a:solidFill>
                            <a:schemeClr val="dk1"/>
                          </a:solidFill>
                          <a:latin typeface="+mn-lt"/>
                          <a:ea typeface="+mn-ea"/>
                          <a:cs typeface="+mn-cs"/>
                        </a:rPr>
                        <a:t>AIA</a:t>
                      </a:r>
                      <a:endParaRPr lang="en-US" sz="1400" u="none" kern="1200" dirty="0">
                        <a:solidFill>
                          <a:schemeClr val="dk1"/>
                        </a:solidFill>
                        <a:latin typeface="+mn-lt"/>
                        <a:ea typeface="+mn-ea"/>
                        <a:cs typeface="+mn-cs"/>
                      </a:endParaRPr>
                    </a:p>
                    <a:p>
                      <a:pPr marL="228600" lvl="0" indent="-228600">
                        <a:buFont typeface="+mj-lt"/>
                        <a:buAutoNum type="arabicPeriod" startAt="3"/>
                      </a:pPr>
                      <a:r>
                        <a:rPr lang="en-US" sz="1400" kern="1200" dirty="0">
                          <a:solidFill>
                            <a:schemeClr val="dk1"/>
                          </a:solidFill>
                          <a:latin typeface="+mn-lt"/>
                          <a:ea typeface="+mn-ea"/>
                          <a:cs typeface="+mn-cs"/>
                        </a:rPr>
                        <a:t>Added </a:t>
                      </a:r>
                      <a:r>
                        <a:rPr lang="en-US" sz="1400" u="none" kern="1200" dirty="0">
                          <a:solidFill>
                            <a:schemeClr val="dk1"/>
                          </a:solidFill>
                          <a:latin typeface="+mn-lt"/>
                          <a:ea typeface="+mn-ea"/>
                          <a:cs typeface="+mn-cs"/>
                        </a:rPr>
                        <a:t>questions to Section 10 regarding consultation with people most or adversely impacted by the system as a first step and to indicate best practice.</a:t>
                      </a:r>
                      <a:endParaRPr lang="en-US" sz="1400" kern="1200" dirty="0">
                        <a:solidFill>
                          <a:schemeClr val="dk1"/>
                        </a:solidFill>
                        <a:latin typeface="+mn-lt"/>
                        <a:ea typeface="+mn-ea"/>
                        <a:cs typeface="+mn-cs"/>
                      </a:endParaRPr>
                    </a:p>
                    <a:p>
                      <a:pPr marL="228600" lvl="0" indent="-228600">
                        <a:buFont typeface="+mj-lt"/>
                        <a:buAutoNum type="arabicPeriod" startAt="3"/>
                      </a:pPr>
                      <a:r>
                        <a:rPr lang="en-US" sz="1400" kern="1200" dirty="0">
                          <a:solidFill>
                            <a:schemeClr val="dk1"/>
                          </a:solidFill>
                          <a:latin typeface="+mn-lt"/>
                          <a:ea typeface="+mn-ea"/>
                          <a:cs typeface="+mn-cs"/>
                        </a:rPr>
                        <a:t>Added open text boxes to human rights and other questions to allow for explanations.</a:t>
                      </a:r>
                    </a:p>
                    <a:p>
                      <a:pPr marL="228600" lvl="0" indent="-228600">
                        <a:buFont typeface="+mj-lt"/>
                        <a:buAutoNum type="arabicPeriod" startAt="3"/>
                      </a:pPr>
                      <a:r>
                        <a:rPr lang="en-US" sz="1400" kern="1200" dirty="0">
                          <a:solidFill>
                            <a:schemeClr val="dk1"/>
                          </a:solidFill>
                          <a:latin typeface="+mn-lt"/>
                          <a:ea typeface="+mn-ea"/>
                          <a:cs typeface="+mn-cs"/>
                        </a:rPr>
                        <a:t>Added question 9.3 to ask whether there are biases in the training data that could impact human rights. </a:t>
                      </a:r>
                    </a:p>
                    <a:p>
                      <a:pPr marL="228600" lvl="0" indent="-228600">
                        <a:buFont typeface="+mj-lt"/>
                        <a:buAutoNum type="arabicPeriod" startAt="3"/>
                      </a:pPr>
                      <a:r>
                        <a:rPr lang="en-US" sz="1400" kern="1200" dirty="0">
                          <a:solidFill>
                            <a:schemeClr val="dk1"/>
                          </a:solidFill>
                          <a:latin typeface="+mn-lt"/>
                          <a:ea typeface="+mn-ea"/>
                          <a:cs typeface="+mn-cs"/>
                        </a:rPr>
                        <a:t>Will consider human rights when developing scoring for the new AIA questions. </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bl>
          </a:graphicData>
        </a:graphic>
      </p:graphicFrame>
    </p:spTree>
    <p:extLst>
      <p:ext uri="{BB962C8B-B14F-4D97-AF65-F5344CB8AC3E}">
        <p14:creationId xmlns:p14="http://schemas.microsoft.com/office/powerpoint/2010/main" val="32030570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DA6FC-6377-393B-24AA-CD30A19F5D34}"/>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5091DB3-B2FB-5A60-94E1-E50591AAEC16}"/>
              </a:ext>
              <a:ext uri="{C183D7F6-B498-43B3-948B-1728B52AA6E4}">
                <adec:decorative xmlns:adec="http://schemas.microsoft.com/office/drawing/2017/decorative" val="1"/>
              </a:ext>
            </a:extLst>
          </p:cNvPr>
          <p:cNvSpPr>
            <a:spLocks noGrp="1"/>
          </p:cNvSpPr>
          <p:nvPr>
            <p:ph type="sldNum" sz="quarter" idx="12"/>
          </p:nvPr>
        </p:nvSpPr>
        <p:spPr/>
        <p:txBody>
          <a:bodyPr/>
          <a:lstStyle/>
          <a:p>
            <a:fld id="{32D4B517-E49B-41B6-9DBC-23634E0F1CDC}" type="slidenum">
              <a:rPr lang="en-CA" smtClean="0"/>
              <a:pPr/>
              <a:t>9</a:t>
            </a:fld>
            <a:endParaRPr lang="en-CA"/>
          </a:p>
        </p:txBody>
      </p:sp>
      <p:sp>
        <p:nvSpPr>
          <p:cNvPr id="6" name="Title 5">
            <a:extLst>
              <a:ext uri="{FF2B5EF4-FFF2-40B4-BE49-F238E27FC236}">
                <a16:creationId xmlns:a16="http://schemas.microsoft.com/office/drawing/2014/main" id="{915C3F14-5825-3287-57ED-418E7811B26D}"/>
              </a:ext>
            </a:extLst>
          </p:cNvPr>
          <p:cNvSpPr>
            <a:spLocks noGrp="1"/>
          </p:cNvSpPr>
          <p:nvPr>
            <p:ph type="title"/>
          </p:nvPr>
        </p:nvSpPr>
        <p:spPr/>
        <p:txBody>
          <a:bodyPr/>
          <a:lstStyle/>
          <a:p>
            <a:r>
              <a:rPr lang="en-CA">
                <a:latin typeface="Aptos"/>
                <a:ea typeface="Calibri"/>
                <a:cs typeface="Calibri"/>
              </a:rPr>
              <a:t>Feedback: Persons with disabilities</a:t>
            </a:r>
          </a:p>
        </p:txBody>
      </p:sp>
      <p:sp>
        <p:nvSpPr>
          <p:cNvPr id="4" name="TextBox 3">
            <a:extLst>
              <a:ext uri="{FF2B5EF4-FFF2-40B4-BE49-F238E27FC236}">
                <a16:creationId xmlns:a16="http://schemas.microsoft.com/office/drawing/2014/main" id="{7B0A7839-7149-27A6-D9C7-BF656095147F}"/>
              </a:ext>
            </a:extLst>
          </p:cNvPr>
          <p:cNvSpPr txBox="1"/>
          <p:nvPr/>
        </p:nvSpPr>
        <p:spPr>
          <a:xfrm>
            <a:off x="804814" y="884303"/>
            <a:ext cx="10846411" cy="646331"/>
          </a:xfrm>
          <a:prstGeom prst="rect">
            <a:avLst/>
          </a:prstGeom>
          <a:noFill/>
        </p:spPr>
        <p:txBody>
          <a:bodyPr wrap="square" rtlCol="0">
            <a:spAutoFit/>
          </a:bodyPr>
          <a:lstStyle/>
          <a:p>
            <a:r>
              <a:rPr lang="en-CA" sz="1800">
                <a:latin typeface="+mn-lt"/>
              </a:rPr>
              <a:t>Goal: </a:t>
            </a:r>
            <a:r>
              <a:rPr lang="en-CA" sz="1800" b="0" i="0" u="none" strike="noStrike" baseline="0" noProof="0">
                <a:solidFill>
                  <a:srgbClr val="000000"/>
                </a:solidFill>
                <a:latin typeface="Aptos"/>
              </a:rPr>
              <a:t>Strengthen protections and assessment of impacts for persons with disabilities, raising awareness of the impacts of automated decision systems</a:t>
            </a:r>
            <a:endParaRPr lang="en-US" b="0" i="0" u="none" strike="noStrike" baseline="0" noProof="0">
              <a:solidFill>
                <a:srgbClr val="000000"/>
              </a:solidFill>
              <a:latin typeface="Aptos"/>
            </a:endParaRPr>
          </a:p>
        </p:txBody>
      </p:sp>
      <p:graphicFrame>
        <p:nvGraphicFramePr>
          <p:cNvPr id="3" name="Table 2">
            <a:extLst>
              <a:ext uri="{FF2B5EF4-FFF2-40B4-BE49-F238E27FC236}">
                <a16:creationId xmlns:a16="http://schemas.microsoft.com/office/drawing/2014/main" id="{16A3D541-DF15-B1B6-201A-99017CD52755}"/>
              </a:ext>
            </a:extLst>
          </p:cNvPr>
          <p:cNvGraphicFramePr>
            <a:graphicFrameLocks noGrp="1"/>
          </p:cNvGraphicFramePr>
          <p:nvPr>
            <p:extLst>
              <p:ext uri="{D42A27DB-BD31-4B8C-83A1-F6EECF244321}">
                <p14:modId xmlns:p14="http://schemas.microsoft.com/office/powerpoint/2010/main" val="688324593"/>
              </p:ext>
            </p:extLst>
          </p:nvPr>
        </p:nvGraphicFramePr>
        <p:xfrm>
          <a:off x="737757" y="1637251"/>
          <a:ext cx="10759327" cy="4144560"/>
        </p:xfrm>
        <a:graphic>
          <a:graphicData uri="http://schemas.openxmlformats.org/drawingml/2006/table">
            <a:tbl>
              <a:tblPr firstRow="1" bandRow="1">
                <a:tableStyleId>{00A15C55-8517-42AA-B614-E9B94910E393}</a:tableStyleId>
              </a:tblPr>
              <a:tblGrid>
                <a:gridCol w="2778563">
                  <a:extLst>
                    <a:ext uri="{9D8B030D-6E8A-4147-A177-3AD203B41FA5}">
                      <a16:colId xmlns:a16="http://schemas.microsoft.com/office/drawing/2014/main" val="423885602"/>
                    </a:ext>
                  </a:extLst>
                </a:gridCol>
                <a:gridCol w="3954603">
                  <a:extLst>
                    <a:ext uri="{9D8B030D-6E8A-4147-A177-3AD203B41FA5}">
                      <a16:colId xmlns:a16="http://schemas.microsoft.com/office/drawing/2014/main" val="1439253894"/>
                    </a:ext>
                  </a:extLst>
                </a:gridCol>
                <a:gridCol w="4026161">
                  <a:extLst>
                    <a:ext uri="{9D8B030D-6E8A-4147-A177-3AD203B41FA5}">
                      <a16:colId xmlns:a16="http://schemas.microsoft.com/office/drawing/2014/main" val="1896710534"/>
                    </a:ext>
                  </a:extLst>
                </a:gridCol>
              </a:tblGrid>
              <a:tr h="553499">
                <a:tc>
                  <a:txBody>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lang="en-US" sz="1600" b="1" kern="1200">
                          <a:solidFill>
                            <a:schemeClr val="bg1"/>
                          </a:solidFill>
                          <a:latin typeface="+mn-lt"/>
                          <a:ea typeface="+mn-ea"/>
                          <a:cs typeface="Calibri"/>
                        </a:rPr>
                        <a:t>Recommendations</a:t>
                      </a:r>
                      <a:endParaRPr lang="en-US" sz="1400" b="1" kern="1200">
                        <a:solidFill>
                          <a:schemeClr val="bg1"/>
                        </a:solidFill>
                        <a:latin typeface="+mn-lt"/>
                        <a:ea typeface="+mn-ea"/>
                        <a:cs typeface="Calibri"/>
                      </a:endParaRP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What we heard</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tc>
                  <a:txBody>
                    <a:bodyPr/>
                    <a:lstStyle/>
                    <a:p>
                      <a:pPr marL="0" lvl="0" indent="0" algn="ctr">
                        <a:buFont typeface="Arial"/>
                        <a:buNone/>
                      </a:pPr>
                      <a:r>
                        <a:rPr lang="en-US" sz="1600" b="1" kern="1200">
                          <a:solidFill>
                            <a:schemeClr val="bg1"/>
                          </a:solidFill>
                          <a:latin typeface="+mn-lt"/>
                          <a:ea typeface="+mn-ea"/>
                          <a:cs typeface="Calibri"/>
                        </a:rPr>
                        <a:t>Response</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1"/>
                    </a:solidFill>
                  </a:tcPr>
                </a:tc>
                <a:extLst>
                  <a:ext uri="{0D108BD9-81ED-4DB2-BD59-A6C34878D82A}">
                    <a16:rowId xmlns:a16="http://schemas.microsoft.com/office/drawing/2014/main" val="1609189110"/>
                  </a:ext>
                </a:extLst>
              </a:tr>
              <a:tr h="3591061">
                <a:tc>
                  <a:txBody>
                    <a:bodyPr/>
                    <a:lstStyle/>
                    <a:p>
                      <a:pPr marL="0" marR="0" lvl="0" indent="0" algn="l" rtl="0" eaLnBrk="1" fontAlgn="auto" latinLnBrk="0" hangingPunct="1">
                        <a:lnSpc>
                          <a:spcPct val="100000"/>
                        </a:lnSpc>
                        <a:spcBef>
                          <a:spcPts val="0"/>
                        </a:spcBef>
                        <a:spcAft>
                          <a:spcPts val="0"/>
                        </a:spcAft>
                        <a:buClrTx/>
                        <a:buSzTx/>
                        <a:buFont typeface="Arial" panose="020B0604020202020204" pitchFamily="34" charset="0"/>
                        <a:buNone/>
                      </a:pPr>
                      <a:r>
                        <a:rPr lang="en-US" sz="1600" kern="1200">
                          <a:solidFill>
                            <a:schemeClr val="dk1"/>
                          </a:solidFill>
                        </a:rPr>
                        <a:t>Add a requirement to document system failures and take corrective actions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kern="1200">
                        <a:solidFill>
                          <a:schemeClr val="dk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kern="1200">
                          <a:solidFill>
                            <a:schemeClr val="dk1"/>
                          </a:solidFill>
                        </a:rPr>
                        <a:t>Add new AIA questions to capture compliance with existing accessibility standards and broaden the consideration of impacts</a:t>
                      </a:r>
                    </a:p>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sz="1600" b="1">
                        <a:latin typeface="+mn-lt"/>
                        <a:ea typeface="Calibri"/>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CA" sz="1500" kern="1200">
                          <a:solidFill>
                            <a:schemeClr val="dk1"/>
                          </a:solidFill>
                          <a:latin typeface="+mn-lt"/>
                          <a:ea typeface="+mn-ea"/>
                          <a:cs typeface="Calibri"/>
                        </a:rPr>
                        <a:t>General support to strengthen protections and enhance </a:t>
                      </a:r>
                      <a:r>
                        <a:rPr lang="en-US" sz="1500" kern="1200">
                          <a:solidFill>
                            <a:schemeClr val="dk1"/>
                          </a:solidFill>
                          <a:latin typeface="+mn-lt"/>
                          <a:ea typeface="+mn-ea"/>
                          <a:cs typeface="Calibri"/>
                        </a:rPr>
                        <a:t>consideration of  accessibility in the AIA.</a:t>
                      </a:r>
                    </a:p>
                    <a:p>
                      <a:pPr marL="0" indent="0">
                        <a:buFont typeface="Arial" panose="020B0604020202020204" pitchFamily="34" charset="0"/>
                        <a:buNone/>
                      </a:pPr>
                      <a:endParaRPr lang="en-US" sz="1500" kern="1200">
                        <a:solidFill>
                          <a:schemeClr val="dk1"/>
                        </a:solidFill>
                        <a:latin typeface="+mn-lt"/>
                        <a:ea typeface="+mn-ea"/>
                        <a:cs typeface="Calibri"/>
                      </a:endParaRPr>
                    </a:p>
                    <a:p>
                      <a:pPr marL="342900" indent="-342900">
                        <a:buFont typeface="+mj-lt"/>
                        <a:buAutoNum type="arabicPeriod"/>
                      </a:pPr>
                      <a:r>
                        <a:rPr lang="en-US" sz="1500" kern="1200">
                          <a:solidFill>
                            <a:schemeClr val="dk1"/>
                          </a:solidFill>
                          <a:latin typeface="+mn-lt"/>
                          <a:ea typeface="+mn-ea"/>
                          <a:cs typeface="Calibri"/>
                        </a:rPr>
                        <a:t>A clear definition of “person with disability” is needed.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500" kern="1200">
                          <a:solidFill>
                            <a:schemeClr val="dk1"/>
                          </a:solidFill>
                          <a:latin typeface="+mn-lt"/>
                          <a:ea typeface="+mn-ea"/>
                          <a:cs typeface="Calibri"/>
                        </a:rPr>
                        <a:t>Need for consultation with persons with disabilities from early in the development process.</a:t>
                      </a:r>
                    </a:p>
                    <a:p>
                      <a:pPr marL="342900" indent="-342900">
                        <a:buFont typeface="+mj-lt"/>
                        <a:buAutoNum type="arabicPeriod"/>
                      </a:pPr>
                      <a:r>
                        <a:rPr lang="en-US" sz="1500" kern="1200">
                          <a:solidFill>
                            <a:schemeClr val="dk1"/>
                          </a:solidFill>
                          <a:latin typeface="+mn-lt"/>
                          <a:ea typeface="+mn-ea"/>
                          <a:cs typeface="Calibri"/>
                        </a:rPr>
                        <a:t>Streamline document by combining human rights and persons with disabilities sections.</a:t>
                      </a:r>
                    </a:p>
                    <a:p>
                      <a:pPr marL="342900" indent="-342900">
                        <a:buFont typeface="+mj-lt"/>
                        <a:buAutoNum type="arabicPeriod"/>
                      </a:pPr>
                      <a:r>
                        <a:rPr lang="en-US" sz="1500" kern="1200">
                          <a:solidFill>
                            <a:schemeClr val="dk1"/>
                          </a:solidFill>
                          <a:latin typeface="+mn-lt"/>
                          <a:ea typeface="+mn-ea"/>
                          <a:cs typeface="Calibri"/>
                        </a:rPr>
                        <a:t>Need for additional detail and guidance on new requirement and AIA questions.</a:t>
                      </a:r>
                    </a:p>
                    <a:p>
                      <a:pPr marL="0" indent="0">
                        <a:buFont typeface="Arial"/>
                        <a:buNone/>
                      </a:pPr>
                      <a:endParaRPr lang="en-CA" sz="1500" kern="1200">
                        <a:solidFill>
                          <a:schemeClr val="dk1"/>
                        </a:solidFill>
                        <a:latin typeface="+mn-lt"/>
                        <a:ea typeface="+mn-ea"/>
                        <a:cs typeface="Calibri"/>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CDE1F3"/>
                    </a:solidFill>
                  </a:tcPr>
                </a:tc>
                <a:tc>
                  <a:txBody>
                    <a:bodyPr/>
                    <a:lstStyle/>
                    <a:p>
                      <a:pPr marL="342900" lvl="0" indent="-342900">
                        <a:buAutoNum type="arabicPeriod"/>
                      </a:pPr>
                      <a:endParaRPr lang="en-US" sz="1500" kern="1200">
                        <a:solidFill>
                          <a:schemeClr val="dk1"/>
                        </a:solidFill>
                        <a:latin typeface="+mn-lt"/>
                        <a:ea typeface="+mn-ea"/>
                        <a:cs typeface="Calibri"/>
                      </a:endParaRPr>
                    </a:p>
                    <a:p>
                      <a:pPr marL="342900" lvl="0" indent="-342900">
                        <a:buAutoNum type="arabicPeriod"/>
                      </a:pPr>
                      <a:endParaRPr lang="en-US" sz="1500" kern="1200">
                        <a:solidFill>
                          <a:schemeClr val="dk1"/>
                        </a:solidFill>
                        <a:latin typeface="+mn-lt"/>
                        <a:ea typeface="+mn-ea"/>
                        <a:cs typeface="Calibri"/>
                      </a:endParaRPr>
                    </a:p>
                    <a:p>
                      <a:pPr marL="342900" lvl="0" indent="-342900">
                        <a:buAutoNum type="arabicPeriod"/>
                      </a:pPr>
                      <a:endParaRPr lang="en-US" sz="1500" kern="1200">
                        <a:solidFill>
                          <a:schemeClr val="dk1"/>
                        </a:solidFill>
                        <a:latin typeface="+mn-lt"/>
                        <a:ea typeface="+mn-ea"/>
                        <a:cs typeface="Calibri"/>
                      </a:endParaRPr>
                    </a:p>
                    <a:p>
                      <a:pPr marL="342900" lvl="0" indent="-342900">
                        <a:buAutoNum type="arabicPeriod"/>
                      </a:pPr>
                      <a:endParaRPr lang="en-US" sz="1500" kern="1200">
                        <a:solidFill>
                          <a:schemeClr val="dk1"/>
                        </a:solidFill>
                        <a:latin typeface="+mn-lt"/>
                        <a:ea typeface="+mn-ea"/>
                        <a:cs typeface="Calibri"/>
                      </a:endParaRPr>
                    </a:p>
                    <a:p>
                      <a:pPr marL="342900" lvl="0" indent="-342900">
                        <a:buAutoNum type="arabicPeriod"/>
                      </a:pPr>
                      <a:r>
                        <a:rPr lang="en-US" sz="1500" kern="1200">
                          <a:solidFill>
                            <a:schemeClr val="dk1"/>
                          </a:solidFill>
                          <a:latin typeface="+mn-lt"/>
                          <a:ea typeface="+mn-ea"/>
                          <a:cs typeface="Calibri"/>
                        </a:rPr>
                        <a:t>Add definition of “person with disability” to AIA guidance</a:t>
                      </a:r>
                    </a:p>
                    <a:p>
                      <a:pPr marL="342900" lvl="0" indent="-342900">
                        <a:buAutoNum type="arabicPeriod"/>
                      </a:pPr>
                      <a:r>
                        <a:rPr lang="en-US" sz="1500" kern="1200">
                          <a:solidFill>
                            <a:schemeClr val="dk1"/>
                          </a:solidFill>
                          <a:latin typeface="+mn-lt"/>
                          <a:ea typeface="+mn-ea"/>
                          <a:cs typeface="Calibri"/>
                        </a:rPr>
                        <a:t>Added questions to AIA Section 10 regarding consultation with people most or adversely impacted by the system to indicate best practice.</a:t>
                      </a:r>
                    </a:p>
                    <a:p>
                      <a:pPr marL="342900" lvl="0" indent="-342900">
                        <a:buAutoNum type="arabicPeriod"/>
                      </a:pPr>
                      <a:r>
                        <a:rPr lang="en-US" sz="1500" kern="1200">
                          <a:solidFill>
                            <a:schemeClr val="dk1"/>
                          </a:solidFill>
                          <a:latin typeface="+mn-lt"/>
                          <a:ea typeface="+mn-ea"/>
                          <a:cs typeface="Calibri"/>
                        </a:rPr>
                        <a:t>No change, these are not separated in the directive. </a:t>
                      </a:r>
                    </a:p>
                    <a:p>
                      <a:pPr marL="342900" lvl="0" indent="-342900">
                        <a:buAutoNum type="arabicPeriod"/>
                      </a:pPr>
                      <a:r>
                        <a:rPr lang="en-US" sz="1500" kern="1200">
                          <a:solidFill>
                            <a:schemeClr val="dk1"/>
                          </a:solidFill>
                          <a:latin typeface="+mn-lt"/>
                          <a:ea typeface="+mn-ea"/>
                          <a:cs typeface="Calibri"/>
                        </a:rPr>
                        <a:t>Develop guidance on AIA questions and consider guidance for new requirements.</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E0EDF8"/>
                    </a:solidFill>
                  </a:tcPr>
                </a:tc>
                <a:extLst>
                  <a:ext uri="{0D108BD9-81ED-4DB2-BD59-A6C34878D82A}">
                    <a16:rowId xmlns:a16="http://schemas.microsoft.com/office/drawing/2014/main" val="1384299511"/>
                  </a:ext>
                </a:extLst>
              </a:tr>
            </a:tbl>
          </a:graphicData>
        </a:graphic>
      </p:graphicFrame>
    </p:spTree>
    <p:extLst>
      <p:ext uri="{BB962C8B-B14F-4D97-AF65-F5344CB8AC3E}">
        <p14:creationId xmlns:p14="http://schemas.microsoft.com/office/powerpoint/2010/main" val="84690097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5C2A7348FF32FD4983FEBC65875BD8E7" ma:contentTypeVersion="29" ma:contentTypeDescription="Create a new document." ma:contentTypeScope="" ma:versionID="5e9dc00fe560facaab9ff07405120f0d">
  <xsd:schema xmlns:xsd="http://www.w3.org/2001/XMLSchema" xmlns:xs="http://www.w3.org/2001/XMLSchema" xmlns:p="http://schemas.microsoft.com/office/2006/metadata/properties" xmlns:ns1="http://schemas.microsoft.com/sharepoint/v3" xmlns:ns2="83aa663b-4b8a-469d-b5ee-90eaa0e315d8" xmlns:ns3="98a1368e-d07b-4654-8962-d7870efb807b" xmlns:ns4="http://schemas.microsoft.com/sharepoint/v4" targetNamespace="http://schemas.microsoft.com/office/2006/metadata/properties" ma:root="true" ma:fieldsID="54ad7ba547adac166320ce7ca23e6997" ns1:_="" ns2:_="" ns3:_="" ns4:_="">
    <xsd:import namespace="http://schemas.microsoft.com/sharepoint/v3"/>
    <xsd:import namespace="83aa663b-4b8a-469d-b5ee-90eaa0e315d8"/>
    <xsd:import namespace="98a1368e-d07b-4654-8962-d7870efb807b"/>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2:SharedWithUsers" minOccurs="0"/>
                <xsd:element ref="ns2:SharedWithDetails" minOccurs="0"/>
                <xsd:element ref="ns3:lcf76f155ced4ddcb4097134ff3c332f" minOccurs="0"/>
                <xsd:element ref="ns2:TaxCatchAll" minOccurs="0"/>
                <xsd:element ref="ns3:MediaServiceOCR" minOccurs="0"/>
                <xsd:element ref="ns3:MediaServiceLocation" minOccurs="0"/>
                <xsd:element ref="ns3:_Flow_SignoffStatus" minOccurs="0"/>
                <xsd:element ref="ns3:Status" minOccurs="0"/>
                <xsd:element ref="ns4:IconOverlay" minOccurs="0"/>
                <xsd:element ref="ns1:_vti_ItemDeclaredRecord" minOccurs="0"/>
                <xsd:element ref="ns1:_vti_ItemHoldRecordStatus" minOccurs="0"/>
                <xsd:element ref="ns3:Frenchversion" minOccurs="0"/>
                <xsd:element ref="ns3:Infosourceduedate" minOccurs="0"/>
                <xsd:element ref="ns3:DatePublished" minOccurs="0"/>
                <xsd:element ref="ns3:MediaServiceBillingMetadata" minOccurs="0"/>
                <xsd:element ref="ns3:Consult" minOccurs="0"/>
                <xsd:element ref="ns3:Document_x0020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9" nillable="true" ma:displayName="Declared Record" ma:hidden="true" ma:internalName="_vti_ItemDeclaredRecord" ma:readOnly="true">
      <xsd:simpleType>
        <xsd:restriction base="dms:DateTime"/>
      </xsd:simpleType>
    </xsd:element>
    <xsd:element name="_vti_ItemHoldRecordStatus" ma:index="30"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3aa663b-4b8a-469d-b5ee-90eaa0e315d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c017eb2-65c3-4c7c-bb0f-e7e8039ce12a}" ma:internalName="TaxCatchAll" ma:showField="CatchAllData" ma:web="83aa663b-4b8a-469d-b5ee-90eaa0e315d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8a1368e-d07b-4654-8962-d7870efb807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f3204f-aabd-4e28-9088-5d29a8bcebff"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Location" ma:index="25" nillable="true" ma:displayName="Location" ma:description="" ma:indexed="true" ma:internalName="MediaServiceLocation" ma:readOnly="true">
      <xsd:simpleType>
        <xsd:restriction base="dms:Text"/>
      </xsd:simpleType>
    </xsd:element>
    <xsd:element name="_Flow_SignoffStatus" ma:index="26" nillable="true" ma:displayName="Sign-off status" ma:internalName="Sign_x002d_off_x0020_status">
      <xsd:simpleType>
        <xsd:restriction base="dms:Text"/>
      </xsd:simpleType>
    </xsd:element>
    <xsd:element name="Status" ma:index="27" nillable="true" ma:displayName="Status" ma:format="Dropdown" ma:internalName="Status">
      <xsd:simpleType>
        <xsd:restriction base="dms:Choice">
          <xsd:enumeration value="Working Copy"/>
          <xsd:enumeration value="Final"/>
          <xsd:enumeration value="Draft"/>
        </xsd:restriction>
      </xsd:simpleType>
    </xsd:element>
    <xsd:element name="Frenchversion" ma:index="31" nillable="true" ma:displayName="French version" ma:default="0" ma:format="Dropdown" ma:internalName="Frenchversion">
      <xsd:simpleType>
        <xsd:restriction base="dms:Boolean"/>
      </xsd:simpleType>
    </xsd:element>
    <xsd:element name="Infosourceduedate" ma:index="32" nillable="true" ma:displayName="Info source due date" ma:description="For documents discussing or following up on Info Source updates that were due on a particular date" ma:format="Dropdown" ma:internalName="Infosourceduedate">
      <xsd:simpleType>
        <xsd:restriction base="dms:Text">
          <xsd:maxLength value="255"/>
        </xsd:restriction>
      </xsd:simpleType>
    </xsd:element>
    <xsd:element name="DatePublished" ma:index="33" nillable="true" ma:displayName="Date Published" ma:description="The date upon which the content was originally published on GCconnex" ma:format="DateOnly" ma:indexed="true" ma:internalName="DatePublished">
      <xsd:simpleType>
        <xsd:restriction base="dms:DateTime"/>
      </xsd:simpleType>
    </xsd:element>
    <xsd:element name="MediaServiceBillingMetadata" ma:index="34" nillable="true" ma:displayName="MediaServiceBillingMetadata" ma:hidden="true" ma:internalName="MediaServiceBillingMetadata" ma:readOnly="true">
      <xsd:simpleType>
        <xsd:restriction base="dms:Note"/>
      </xsd:simpleType>
    </xsd:element>
    <xsd:element name="Consult" ma:index="35" nillable="true" ma:displayName="Consult" ma:description="Identify whose comments are included in the draft" ma:format="Dropdown" ma:indexed="true" ma:internalName="Consult">
      <xsd:simpleType>
        <xsd:restriction base="dms:Text">
          <xsd:maxLength value="255"/>
        </xsd:restriction>
      </xsd:simpleType>
    </xsd:element>
    <xsd:element name="Document_x0020_Type" ma:index="36" nillable="true" ma:displayName="Document Type" ma:format="Dropdown" ma:indexed="true" ma:internalName="Document_x0020_Type">
      <xsd:simpleType>
        <xsd:union memberTypes="dms:Text">
          <xsd:simpleType>
            <xsd:restriction base="dms:Choice">
              <xsd:enumeration value="Meeting Agenda"/>
              <xsd:enumeration value="Record of Discussion"/>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83aa663b-4b8a-469d-b5ee-90eaa0e315d8">4RWRPJAYJ72E-25897711-151377</_dlc_DocId>
    <Frenchversion xmlns="98a1368e-d07b-4654-8962-d7870efb807b">false</Frenchversion>
    <_dlc_DocIdUrl xmlns="83aa663b-4b8a-469d-b5ee-90eaa0e315d8">
      <Url>https://056gc.sharepoint.com/sites/OCIO-DDP-_BDPI-SDPN/_layouts/15/DocIdRedir.aspx?ID=4RWRPJAYJ72E-25897711-151377</Url>
      <Description>4RWRPJAYJ72E-25897711-151377</Description>
    </_dlc_DocIdUrl>
    <IconOverlay xmlns="http://schemas.microsoft.com/sharepoint/v4" xsi:nil="true"/>
    <lcf76f155ced4ddcb4097134ff3c332f xmlns="98a1368e-d07b-4654-8962-d7870efb807b">
      <Terms xmlns="http://schemas.microsoft.com/office/infopath/2007/PartnerControls"/>
    </lcf76f155ced4ddcb4097134ff3c332f>
    <_Flow_SignoffStatus xmlns="98a1368e-d07b-4654-8962-d7870efb807b" xsi:nil="true"/>
    <TaxCatchAll xmlns="83aa663b-4b8a-469d-b5ee-90eaa0e315d8" xsi:nil="true"/>
    <Status xmlns="98a1368e-d07b-4654-8962-d7870efb807b" xsi:nil="true"/>
    <Infosourceduedate xmlns="98a1368e-d07b-4654-8962-d7870efb807b" xsi:nil="true"/>
    <DatePublished xmlns="98a1368e-d07b-4654-8962-d7870efb807b" xsi:nil="true"/>
    <Consult xmlns="98a1368e-d07b-4654-8962-d7870efb807b" xsi:nil="true"/>
    <Document_x0020_Type xmlns="98a1368e-d07b-4654-8962-d7870efb807b" xsi:nil="true"/>
  </documentManagement>
</p:properties>
</file>

<file path=customXml/itemProps1.xml><?xml version="1.0" encoding="utf-8"?>
<ds:datastoreItem xmlns:ds="http://schemas.openxmlformats.org/officeDocument/2006/customXml" ds:itemID="{0D3D33C0-7B20-42A2-A3A9-864367B69DFA}">
  <ds:schemaRefs>
    <ds:schemaRef ds:uri="http://schemas.microsoft.com/sharepoint/events"/>
  </ds:schemaRefs>
</ds:datastoreItem>
</file>

<file path=customXml/itemProps2.xml><?xml version="1.0" encoding="utf-8"?>
<ds:datastoreItem xmlns:ds="http://schemas.openxmlformats.org/officeDocument/2006/customXml" ds:itemID="{55F6DFDB-2C54-4CF5-B1E7-1309D6D554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3aa663b-4b8a-469d-b5ee-90eaa0e315d8"/>
    <ds:schemaRef ds:uri="98a1368e-d07b-4654-8962-d7870efb807b"/>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F24C132-3659-4DB9-8825-98CF8369FA4C}">
  <ds:schemaRefs>
    <ds:schemaRef ds:uri="http://schemas.microsoft.com/sharepoint/v3/contenttype/forms"/>
  </ds:schemaRefs>
</ds:datastoreItem>
</file>

<file path=customXml/itemProps4.xml><?xml version="1.0" encoding="utf-8"?>
<ds:datastoreItem xmlns:ds="http://schemas.openxmlformats.org/officeDocument/2006/customXml" ds:itemID="{B48083CB-BA8C-453B-81D5-F04DCF467184}">
  <ds:schemaRefs>
    <ds:schemaRef ds:uri="http://schemas.microsoft.com/sharepoint/v3"/>
    <ds:schemaRef ds:uri="http://schemas.openxmlformats.org/package/2006/metadata/core-properties"/>
    <ds:schemaRef ds:uri="http://schemas.microsoft.com/office/2006/documentManagement/types"/>
    <ds:schemaRef ds:uri="http://schemas.microsoft.com/office/2006/metadata/properties"/>
    <ds:schemaRef ds:uri="http://www.w3.org/XML/1998/namespace"/>
    <ds:schemaRef ds:uri="http://purl.org/dc/elements/1.1/"/>
    <ds:schemaRef ds:uri="http://purl.org/dc/dcmitype/"/>
    <ds:schemaRef ds:uri="83aa663b-4b8a-469d-b5ee-90eaa0e315d8"/>
    <ds:schemaRef ds:uri="http://schemas.microsoft.com/office/infopath/2007/PartnerControls"/>
    <ds:schemaRef ds:uri="http://schemas.microsoft.com/sharepoint/v4"/>
    <ds:schemaRef ds:uri="98a1368e-d07b-4654-8962-d7870efb807b"/>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1981</Words>
  <Application>Microsoft Office PowerPoint</Application>
  <PresentationFormat>Widescreen</PresentationFormat>
  <Paragraphs>270</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Aptos Display</vt:lpstr>
      <vt:lpstr>Arial</vt:lpstr>
      <vt:lpstr>Arial,Sans-Serif</vt:lpstr>
      <vt:lpstr>Calibri</vt:lpstr>
      <vt:lpstr>office theme</vt:lpstr>
      <vt:lpstr>4th review of the Directive on Automated Decision-Making</vt:lpstr>
      <vt:lpstr>Overview of key themes and issues</vt:lpstr>
      <vt:lpstr>Consultation overview</vt:lpstr>
      <vt:lpstr>Feedback</vt:lpstr>
      <vt:lpstr>Feedback: Monitoring policy implementation</vt:lpstr>
      <vt:lpstr>Feedback: Excluded organizations </vt:lpstr>
      <vt:lpstr>Feedback: Definition of AI</vt:lpstr>
      <vt:lpstr>Feedback: Human Rights</vt:lpstr>
      <vt:lpstr>Feedback: Persons with disabilities</vt:lpstr>
      <vt:lpstr>Feedback: Bans</vt:lpstr>
      <vt:lpstr>Feedback: Enhance assessment of impacts</vt:lpstr>
      <vt:lpstr>Feedback: Summary questions</vt:lpstr>
      <vt:lpstr>Items for future consideration</vt:lpstr>
      <vt:lpstr>Timeline</vt:lpstr>
      <vt:lpstr>Questions?   Please reach out to the TBS Responsible Data and AI team  (ai-ia@tbs-sct.gc.ca)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Hall, Dawn (she/her, elle)</cp:lastModifiedBy>
  <cp:revision>6</cp:revision>
  <dcterms:created xsi:type="dcterms:W3CDTF">2024-08-16T15:08:02Z</dcterms:created>
  <dcterms:modified xsi:type="dcterms:W3CDTF">2025-06-12T15:03:27Z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16101368-c9d5-43e7-b750-d79a37b9a222</vt:lpwstr>
  </property>
  <property fmtid="{D5CDD505-2E9C-101B-9397-08002B2CF9AE}" pid="3" name="MediaServiceImageTags">
    <vt:lpwstr/>
  </property>
  <property fmtid="{D5CDD505-2E9C-101B-9397-08002B2CF9AE}" pid="4" name="ContentTypeId">
    <vt:lpwstr>0x0101005C2A7348FF32FD4983FEBC65875BD8E7</vt:lpwstr>
  </property>
  <property fmtid="{D5CDD505-2E9C-101B-9397-08002B2CF9AE}" pid="5" name="MSIP_Label_3d0ca00b-3f0e-465a-aac7-1a6a22fcea40_Enabled">
    <vt:lpwstr>true</vt:lpwstr>
  </property>
  <property fmtid="{D5CDD505-2E9C-101B-9397-08002B2CF9AE}" pid="6" name="MSIP_Label_3d0ca00b-3f0e-465a-aac7-1a6a22fcea40_SetDate">
    <vt:lpwstr>2024-08-21T18:11:08Z</vt:lpwstr>
  </property>
  <property fmtid="{D5CDD505-2E9C-101B-9397-08002B2CF9AE}" pid="7" name="MSIP_Label_3d0ca00b-3f0e-465a-aac7-1a6a22fcea40_Method">
    <vt:lpwstr>Privileged</vt:lpwstr>
  </property>
  <property fmtid="{D5CDD505-2E9C-101B-9397-08002B2CF9AE}" pid="8" name="MSIP_Label_3d0ca00b-3f0e-465a-aac7-1a6a22fcea40_Name">
    <vt:lpwstr>3d0ca00b-3f0e-465a-aac7-1a6a22fcea40</vt:lpwstr>
  </property>
  <property fmtid="{D5CDD505-2E9C-101B-9397-08002B2CF9AE}" pid="9" name="MSIP_Label_3d0ca00b-3f0e-465a-aac7-1a6a22fcea40_SiteId">
    <vt:lpwstr>6397df10-4595-4047-9c4f-03311282152b</vt:lpwstr>
  </property>
  <property fmtid="{D5CDD505-2E9C-101B-9397-08002B2CF9AE}" pid="10" name="MSIP_Label_3d0ca00b-3f0e-465a-aac7-1a6a22fcea40_ActionId">
    <vt:lpwstr>16096dcf-a2a3-4725-930d-1a5939b61698</vt:lpwstr>
  </property>
  <property fmtid="{D5CDD505-2E9C-101B-9397-08002B2CF9AE}" pid="11" name="MSIP_Label_3d0ca00b-3f0e-465a-aac7-1a6a22fcea40_ContentBits">
    <vt:lpwstr>1</vt:lpwstr>
  </property>
  <property fmtid="{D5CDD505-2E9C-101B-9397-08002B2CF9AE}" pid="12" name="ClassificationContentMarkingHeaderLocations">
    <vt:lpwstr>office theme:8</vt:lpwstr>
  </property>
  <property fmtid="{D5CDD505-2E9C-101B-9397-08002B2CF9AE}" pid="13" name="ClassificationContentMarkingHeaderText">
    <vt:lpwstr>UNCLASSIFIED / NON CLASSIFIÉ</vt:lpwstr>
  </property>
  <property fmtid="{D5CDD505-2E9C-101B-9397-08002B2CF9AE}" pid="14" name="XREF">
    <vt:lpwstr>, </vt:lpwstr>
  </property>
</Properties>
</file>