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57" r:id="rId4"/>
    <p:sldId id="273" r:id="rId5"/>
    <p:sldId id="259" r:id="rId6"/>
    <p:sldId id="260" r:id="rId7"/>
    <p:sldId id="261" r:id="rId8"/>
    <p:sldId id="262" r:id="rId9"/>
    <p:sldId id="263" r:id="rId10"/>
    <p:sldId id="264" r:id="rId11"/>
    <p:sldId id="3575" r:id="rId12"/>
    <p:sldId id="266" r:id="rId13"/>
    <p:sldId id="3591" r:id="rId14"/>
    <p:sldId id="3587" r:id="rId15"/>
    <p:sldId id="35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C302F-C24F-4839-9F63-C37F8A43CA33}" v="2" dt="2024-04-29T17:29:06.01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108" d="100"/>
          <a:sy n="108" d="100"/>
        </p:scale>
        <p:origin x="714" y="114"/>
      </p:cViewPr>
      <p:guideLst/>
    </p:cSldViewPr>
  </p:slideViewPr>
  <p:outlineViewPr>
    <p:cViewPr>
      <p:scale>
        <a:sx n="33" d="100"/>
        <a:sy n="33" d="100"/>
      </p:scale>
      <p:origin x="0" y="-9547"/>
    </p:cViewPr>
  </p:outlineViewPr>
  <p:notesTextViewPr>
    <p:cViewPr>
      <p:scale>
        <a:sx n="1" d="1"/>
        <a:sy n="1" d="1"/>
      </p:scale>
      <p:origin x="0" y="0"/>
    </p:cViewPr>
  </p:notesTextViewPr>
  <p:sorterViewPr>
    <p:cViewPr>
      <p:scale>
        <a:sx n="100" d="100"/>
        <a:sy n="100" d="100"/>
      </p:scale>
      <p:origin x="0" y="-3259"/>
    </p:cViewPr>
  </p:sorterViewPr>
  <p:notesViewPr>
    <p:cSldViewPr snapToGrid="0">
      <p:cViewPr varScale="1">
        <p:scale>
          <a:sx n="65" d="100"/>
          <a:sy n="65" d="100"/>
        </p:scale>
        <p:origin x="303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e%2Fee%2FInformation_Toolkit_for_ISEO_Students_April_23%252C_2024_fr_%25281%2529.docx&amp;wdOrigin=BROWSELINK" TargetMode="External"/><Relationship Id="rId2" Type="http://schemas.openxmlformats.org/officeDocument/2006/relationships/hyperlink" Target="https://catalogue.csps-efpc.gc.ca/product?catalog=IRA101&amp;cm_locale=fr" TargetMode="External"/><Relationship Id="rId1" Type="http://schemas.openxmlformats.org/officeDocument/2006/relationships/hyperlink" Target="https://catalogue.csps-efpc.gc.ca/product?catalog=IRA102&amp;cm_locale=fr"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_-_MENTORSHIP" TargetMode="External"/><Relationship Id="rId2" Type="http://schemas.openxmlformats.org/officeDocument/2006/relationships/hyperlink" Target="https://www.gcpedia.gc.ca/wiki/Occasion_d%E2%80%99emploi_pour_%C3%A9tudiants_autochtones_-_Mentorat" TargetMode="External"/><Relationship Id="rId1" Type="http://schemas.openxmlformats.org/officeDocument/2006/relationships/hyperlink" Target="https://www.canada.ca/fr/gouvernement/fonctionpublique/dotation/modele-travail-hybride-commun-fonction-publique-federale.html"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s://www.canada.ca/fr/commission-fonction-publique/emplois/services/emplois-gc/possibilites-emploi-autochtones/emplois-etudiants-diplomes.html" TargetMode="External"/><Relationship Id="rId1" Type="http://schemas.openxmlformats.org/officeDocument/2006/relationships/hyperlink" Target="https://www.csps-efpc.gc.ca/mngr/students-fra.aspx"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mailto:cfp.cea-icoe.psc@cfp-psc.gc.ca"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e%2Fee%2FInformation_Toolkit_for_ISEO_Students_April_23%252C_2024_fr_%25281%2529.docx&amp;wdOrigin=BROWSELINK" TargetMode="External"/><Relationship Id="rId2" Type="http://schemas.openxmlformats.org/officeDocument/2006/relationships/hyperlink" Target="https://catalogue.csps-efpc.gc.ca/product?catalog=IRA101&amp;cm_locale=fr" TargetMode="External"/><Relationship Id="rId1" Type="http://schemas.openxmlformats.org/officeDocument/2006/relationships/hyperlink" Target="https://catalogue.csps-efpc.gc.ca/product?catalog=IRA102&amp;cm_locale=fr"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_-_MENTORSHIP" TargetMode="External"/><Relationship Id="rId2" Type="http://schemas.openxmlformats.org/officeDocument/2006/relationships/hyperlink" Target="https://www.gcpedia.gc.ca/wiki/Occasion_d%E2%80%99emploi_pour_%C3%A9tudiants_autochtones_-_Mentorat" TargetMode="External"/><Relationship Id="rId1" Type="http://schemas.openxmlformats.org/officeDocument/2006/relationships/hyperlink" Target="https://www.canada.ca/fr/gouvernement/fonctionpublique/dotation/modele-travail-hybride-commun-fonction-publique-federale.html"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canada.ca/fr/commission-fonction-publique/emplois/services/emplois-gc/possibilites-emploi-autochtones/emplois-etudiants-diplomes.html" TargetMode="External"/><Relationship Id="rId1" Type="http://schemas.openxmlformats.org/officeDocument/2006/relationships/hyperlink" Target="https://www.csps-efpc.gc.ca/mngr/students-fra.aspx"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mailto:cfp.cea-icoe.psc@cfp-psc.gc.ca"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44C01-3B7F-4C9A-B041-D271D09881EC}"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CA"/>
        </a:p>
      </dgm:t>
    </dgm:pt>
    <dgm:pt modelId="{41382BAD-AA67-4927-A60D-F2D41E71CA5D}">
      <dgm:prSet phldrT="[Texte]" custT="1"/>
      <dgm:spPr/>
      <dgm:t>
        <a:bodyPr/>
        <a:lstStyle/>
        <a:p>
          <a:r>
            <a:rPr lang="fr-CA" sz="1600" b="1" noProof="0" dirty="0"/>
            <a:t>Rayonnement, recrutement, engagement</a:t>
          </a:r>
        </a:p>
      </dgm:t>
    </dgm:pt>
    <dgm:pt modelId="{3F8505C0-73A8-41A8-A9F3-70E09A2B20F8}" type="parTrans" cxnId="{878EB1B7-4E96-4CFB-9BB9-EEBC90D4EFC2}">
      <dgm:prSet/>
      <dgm:spPr/>
      <dgm:t>
        <a:bodyPr/>
        <a:lstStyle/>
        <a:p>
          <a:endParaRPr lang="fr-CA" sz="1800" b="1" noProof="0" dirty="0"/>
        </a:p>
      </dgm:t>
    </dgm:pt>
    <dgm:pt modelId="{A0100147-AD80-46F1-A064-1F2B8CD6BEFF}" type="sibTrans" cxnId="{878EB1B7-4E96-4CFB-9BB9-EEBC90D4EFC2}">
      <dgm:prSet/>
      <dgm:spPr/>
      <dgm:t>
        <a:bodyPr/>
        <a:lstStyle/>
        <a:p>
          <a:endParaRPr lang="fr-CA" sz="1800" b="1" noProof="0" dirty="0"/>
        </a:p>
      </dgm:t>
    </dgm:pt>
    <dgm:pt modelId="{2A609AD9-7F21-4449-9133-44002F18ADCF}">
      <dgm:prSet phldrT="[Texte]" custT="1"/>
      <dgm:spPr/>
      <dgm:t>
        <a:bodyPr/>
        <a:lstStyle/>
        <a:p>
          <a:r>
            <a:rPr lang="fr-CA" sz="1600" b="1" noProof="0" dirty="0"/>
            <a:t>Atlantique</a:t>
          </a:r>
        </a:p>
      </dgm:t>
    </dgm:pt>
    <dgm:pt modelId="{4B93AB02-0AD2-4439-941C-882D70CA8589}" type="parTrans" cxnId="{09820056-A590-494A-AB25-E7DA20C1BB78}">
      <dgm:prSet custT="1"/>
      <dgm:spPr/>
      <dgm:t>
        <a:bodyPr/>
        <a:lstStyle/>
        <a:p>
          <a:endParaRPr lang="fr-CA" sz="500" b="1" noProof="0" dirty="0"/>
        </a:p>
      </dgm:t>
    </dgm:pt>
    <dgm:pt modelId="{1E7BFDF5-4A2F-4070-9782-4C493FE8292A}" type="sibTrans" cxnId="{09820056-A590-494A-AB25-E7DA20C1BB78}">
      <dgm:prSet/>
      <dgm:spPr/>
      <dgm:t>
        <a:bodyPr/>
        <a:lstStyle/>
        <a:p>
          <a:endParaRPr lang="fr-CA" sz="1800" b="1" noProof="0" dirty="0"/>
        </a:p>
      </dgm:t>
    </dgm:pt>
    <dgm:pt modelId="{002C6A53-34E0-411D-9E3D-2BDD14BB5CD0}">
      <dgm:prSet phldrT="[Texte]" custT="1"/>
      <dgm:spPr/>
      <dgm:t>
        <a:bodyPr/>
        <a:lstStyle/>
        <a:p>
          <a:r>
            <a:rPr lang="fr-CA" sz="1600" b="1" noProof="0" dirty="0"/>
            <a:t>Québec</a:t>
          </a:r>
        </a:p>
      </dgm:t>
    </dgm:pt>
    <dgm:pt modelId="{4CAB8026-2ABF-4E8E-B52A-3C6943769F06}" type="parTrans" cxnId="{D57DF798-C535-4149-B4A5-A92DCBE13FFC}">
      <dgm:prSet custT="1"/>
      <dgm:spPr/>
      <dgm:t>
        <a:bodyPr/>
        <a:lstStyle/>
        <a:p>
          <a:endParaRPr lang="fr-CA" sz="500" b="1" noProof="0" dirty="0"/>
        </a:p>
      </dgm:t>
    </dgm:pt>
    <dgm:pt modelId="{A1A31135-C7F4-4897-B64D-4DB22406DD6E}" type="sibTrans" cxnId="{D57DF798-C535-4149-B4A5-A92DCBE13FFC}">
      <dgm:prSet/>
      <dgm:spPr/>
      <dgm:t>
        <a:bodyPr/>
        <a:lstStyle/>
        <a:p>
          <a:endParaRPr lang="fr-CA" sz="1800" b="1" noProof="0" dirty="0"/>
        </a:p>
      </dgm:t>
    </dgm:pt>
    <dgm:pt modelId="{D0CAC5C8-9C9F-4599-B03C-B54D31CD6F7E}">
      <dgm:prSet phldrT="[Texte]" custT="1"/>
      <dgm:spPr/>
      <dgm:t>
        <a:bodyPr/>
        <a:lstStyle/>
        <a:p>
          <a:r>
            <a:rPr lang="fr-CA" sz="1600" b="1" noProof="0" dirty="0"/>
            <a:t>Ontario et Prairies</a:t>
          </a:r>
        </a:p>
      </dgm:t>
    </dgm:pt>
    <dgm:pt modelId="{4F0B41E2-5AFE-43F6-92A0-AB20550A15BB}" type="parTrans" cxnId="{FE65AC8D-6BA0-4E23-AF93-D282897571F9}">
      <dgm:prSet custT="1"/>
      <dgm:spPr/>
      <dgm:t>
        <a:bodyPr/>
        <a:lstStyle/>
        <a:p>
          <a:endParaRPr lang="fr-CA" sz="500" b="1" noProof="0" dirty="0"/>
        </a:p>
      </dgm:t>
    </dgm:pt>
    <dgm:pt modelId="{638A76DC-8788-40B1-B94C-E27800E15C3F}" type="sibTrans" cxnId="{FE65AC8D-6BA0-4E23-AF93-D282897571F9}">
      <dgm:prSet/>
      <dgm:spPr/>
      <dgm:t>
        <a:bodyPr/>
        <a:lstStyle/>
        <a:p>
          <a:endParaRPr lang="fr-CA" sz="1800" b="1" noProof="0" dirty="0"/>
        </a:p>
      </dgm:t>
    </dgm:pt>
    <dgm:pt modelId="{4498AA08-A271-40C3-931A-6F7B30271FD0}">
      <dgm:prSet phldrT="[Texte]" custT="1"/>
      <dgm:spPr/>
      <dgm:t>
        <a:bodyPr/>
        <a:lstStyle/>
        <a:p>
          <a:r>
            <a:rPr lang="fr-CA" sz="1600" b="1" noProof="0" dirty="0"/>
            <a:t>Région de la capitale nationale et est de l’Ontario</a:t>
          </a:r>
        </a:p>
      </dgm:t>
    </dgm:pt>
    <dgm:pt modelId="{0F273BE6-B4CC-4D68-A3E2-16925E71EB38}" type="parTrans" cxnId="{010025E4-6C28-45DC-9DDC-C2D120D611E3}">
      <dgm:prSet custT="1"/>
      <dgm:spPr/>
      <dgm:t>
        <a:bodyPr/>
        <a:lstStyle/>
        <a:p>
          <a:endParaRPr lang="fr-CA" sz="500" b="1" noProof="0" dirty="0"/>
        </a:p>
      </dgm:t>
    </dgm:pt>
    <dgm:pt modelId="{D05A963D-9B2F-42E1-AEC2-1F62824EA53A}" type="sibTrans" cxnId="{010025E4-6C28-45DC-9DDC-C2D120D611E3}">
      <dgm:prSet/>
      <dgm:spPr/>
      <dgm:t>
        <a:bodyPr/>
        <a:lstStyle/>
        <a:p>
          <a:endParaRPr lang="fr-CA" sz="1800" b="1" noProof="0" dirty="0"/>
        </a:p>
      </dgm:t>
    </dgm:pt>
    <dgm:pt modelId="{04AC7556-48A4-45B0-A100-71DE9367628A}">
      <dgm:prSet custT="1"/>
      <dgm:spPr/>
      <dgm:t>
        <a:bodyPr/>
        <a:lstStyle/>
        <a:p>
          <a:r>
            <a:rPr lang="fr-CA" sz="1600" b="1" noProof="0" dirty="0"/>
            <a:t>Régions de la Colombie-Britannique et du Nord</a:t>
          </a:r>
        </a:p>
      </dgm:t>
    </dgm:pt>
    <dgm:pt modelId="{AF6AF7E4-4716-4073-AC49-FD1AC854E32C}" type="parTrans" cxnId="{5593E635-36FA-4678-800C-21D739B85DC1}">
      <dgm:prSet custT="1"/>
      <dgm:spPr/>
      <dgm:t>
        <a:bodyPr/>
        <a:lstStyle/>
        <a:p>
          <a:endParaRPr lang="fr-CA" sz="500" b="1" noProof="0" dirty="0"/>
        </a:p>
      </dgm:t>
    </dgm:pt>
    <dgm:pt modelId="{D38B385F-97DB-4800-B7FF-A21C80672AE8}" type="sibTrans" cxnId="{5593E635-36FA-4678-800C-21D739B85DC1}">
      <dgm:prSet/>
      <dgm:spPr/>
      <dgm:t>
        <a:bodyPr/>
        <a:lstStyle/>
        <a:p>
          <a:endParaRPr lang="fr-CA" noProof="0" dirty="0"/>
        </a:p>
      </dgm:t>
    </dgm:pt>
    <dgm:pt modelId="{FC5DEC21-2A7D-4FF8-85B2-616906DD4689}" type="pres">
      <dgm:prSet presAssocID="{8DD44C01-3B7F-4C9A-B041-D271D09881EC}" presName="cycle" presStyleCnt="0">
        <dgm:presLayoutVars>
          <dgm:chMax val="1"/>
          <dgm:dir/>
          <dgm:animLvl val="ctr"/>
          <dgm:resizeHandles val="exact"/>
        </dgm:presLayoutVars>
      </dgm:prSet>
      <dgm:spPr/>
    </dgm:pt>
    <dgm:pt modelId="{57252716-33F2-48AA-A0A0-665D9F287902}" type="pres">
      <dgm:prSet presAssocID="{41382BAD-AA67-4927-A60D-F2D41E71CA5D}" presName="centerShape" presStyleLbl="node0" presStyleIdx="0" presStyleCnt="1"/>
      <dgm:spPr/>
    </dgm:pt>
    <dgm:pt modelId="{02D12B36-483C-4745-95BF-966AEB136D05}" type="pres">
      <dgm:prSet presAssocID="{4B93AB02-0AD2-4439-941C-882D70CA8589}" presName="Name9" presStyleLbl="parChTrans1D2" presStyleIdx="0" presStyleCnt="5"/>
      <dgm:spPr/>
    </dgm:pt>
    <dgm:pt modelId="{7E3E4B4E-03E3-443F-815D-9CA632F3FFBD}" type="pres">
      <dgm:prSet presAssocID="{4B93AB02-0AD2-4439-941C-882D70CA8589}" presName="connTx" presStyleLbl="parChTrans1D2" presStyleIdx="0" presStyleCnt="5"/>
      <dgm:spPr/>
    </dgm:pt>
    <dgm:pt modelId="{B6AF9937-E904-4CC9-B446-55EAEE2B55A2}" type="pres">
      <dgm:prSet presAssocID="{2A609AD9-7F21-4449-9133-44002F18ADCF}" presName="node" presStyleLbl="node1" presStyleIdx="0" presStyleCnt="5">
        <dgm:presLayoutVars>
          <dgm:bulletEnabled val="1"/>
        </dgm:presLayoutVars>
      </dgm:prSet>
      <dgm:spPr/>
    </dgm:pt>
    <dgm:pt modelId="{9FEAAD7C-794B-4679-B182-E7D8F382ED26}" type="pres">
      <dgm:prSet presAssocID="{4CAB8026-2ABF-4E8E-B52A-3C6943769F06}" presName="Name9" presStyleLbl="parChTrans1D2" presStyleIdx="1" presStyleCnt="5"/>
      <dgm:spPr/>
    </dgm:pt>
    <dgm:pt modelId="{CFBD52ED-B6A2-4098-860D-7C3CE0FCB3F5}" type="pres">
      <dgm:prSet presAssocID="{4CAB8026-2ABF-4E8E-B52A-3C6943769F06}" presName="connTx" presStyleLbl="parChTrans1D2" presStyleIdx="1" presStyleCnt="5"/>
      <dgm:spPr/>
    </dgm:pt>
    <dgm:pt modelId="{7C4134D0-7171-486A-BF10-E282F8C0E1AC}" type="pres">
      <dgm:prSet presAssocID="{002C6A53-34E0-411D-9E3D-2BDD14BB5CD0}" presName="node" presStyleLbl="node1" presStyleIdx="1" presStyleCnt="5">
        <dgm:presLayoutVars>
          <dgm:bulletEnabled val="1"/>
        </dgm:presLayoutVars>
      </dgm:prSet>
      <dgm:spPr/>
    </dgm:pt>
    <dgm:pt modelId="{A6AD1A9A-D538-414D-A3AE-7EA70930D647}" type="pres">
      <dgm:prSet presAssocID="{AF6AF7E4-4716-4073-AC49-FD1AC854E32C}" presName="Name9" presStyleLbl="parChTrans1D2" presStyleIdx="2" presStyleCnt="5"/>
      <dgm:spPr/>
    </dgm:pt>
    <dgm:pt modelId="{807E6EC5-4BDA-4210-975A-6780A5092D7D}" type="pres">
      <dgm:prSet presAssocID="{AF6AF7E4-4716-4073-AC49-FD1AC854E32C}" presName="connTx" presStyleLbl="parChTrans1D2" presStyleIdx="2" presStyleCnt="5"/>
      <dgm:spPr/>
    </dgm:pt>
    <dgm:pt modelId="{A86BB063-6E2E-400E-9B8B-6A980FAFAC86}" type="pres">
      <dgm:prSet presAssocID="{04AC7556-48A4-45B0-A100-71DE9367628A}" presName="node" presStyleLbl="node1" presStyleIdx="2" presStyleCnt="5">
        <dgm:presLayoutVars>
          <dgm:bulletEnabled val="1"/>
        </dgm:presLayoutVars>
      </dgm:prSet>
      <dgm:spPr/>
    </dgm:pt>
    <dgm:pt modelId="{E9BA11DC-E03D-4B10-B617-441E76059EC1}" type="pres">
      <dgm:prSet presAssocID="{4F0B41E2-5AFE-43F6-92A0-AB20550A15BB}" presName="Name9" presStyleLbl="parChTrans1D2" presStyleIdx="3" presStyleCnt="5"/>
      <dgm:spPr/>
    </dgm:pt>
    <dgm:pt modelId="{825804C8-5CFD-4F2A-AA29-75A9CD44C60C}" type="pres">
      <dgm:prSet presAssocID="{4F0B41E2-5AFE-43F6-92A0-AB20550A15BB}" presName="connTx" presStyleLbl="parChTrans1D2" presStyleIdx="3" presStyleCnt="5"/>
      <dgm:spPr/>
    </dgm:pt>
    <dgm:pt modelId="{C33DDE5F-E541-4F41-B7B9-811C57B70F47}" type="pres">
      <dgm:prSet presAssocID="{D0CAC5C8-9C9F-4599-B03C-B54D31CD6F7E}" presName="node" presStyleLbl="node1" presStyleIdx="3" presStyleCnt="5">
        <dgm:presLayoutVars>
          <dgm:bulletEnabled val="1"/>
        </dgm:presLayoutVars>
      </dgm:prSet>
      <dgm:spPr/>
    </dgm:pt>
    <dgm:pt modelId="{E8A5A608-90D2-4B7B-8703-C1A5899D4AE0}" type="pres">
      <dgm:prSet presAssocID="{0F273BE6-B4CC-4D68-A3E2-16925E71EB38}" presName="Name9" presStyleLbl="parChTrans1D2" presStyleIdx="4" presStyleCnt="5"/>
      <dgm:spPr/>
    </dgm:pt>
    <dgm:pt modelId="{F2FFB926-080D-42EA-90D3-4E0A8C4EEBB3}" type="pres">
      <dgm:prSet presAssocID="{0F273BE6-B4CC-4D68-A3E2-16925E71EB38}" presName="connTx" presStyleLbl="parChTrans1D2" presStyleIdx="4" presStyleCnt="5"/>
      <dgm:spPr/>
    </dgm:pt>
    <dgm:pt modelId="{F59D3564-D3E1-458F-96FD-54D68559D6B4}" type="pres">
      <dgm:prSet presAssocID="{4498AA08-A271-40C3-931A-6F7B30271FD0}" presName="node" presStyleLbl="node1" presStyleIdx="4" presStyleCnt="5">
        <dgm:presLayoutVars>
          <dgm:bulletEnabled val="1"/>
        </dgm:presLayoutVars>
      </dgm:prSet>
      <dgm:spPr/>
    </dgm:pt>
  </dgm:ptLst>
  <dgm:cxnLst>
    <dgm:cxn modelId="{C264C100-3E7A-4624-9F86-564F32683844}" type="presOf" srcId="{4498AA08-A271-40C3-931A-6F7B30271FD0}" destId="{F59D3564-D3E1-458F-96FD-54D68559D6B4}" srcOrd="0" destOrd="0" presId="urn:microsoft.com/office/officeart/2005/8/layout/radial1"/>
    <dgm:cxn modelId="{E288A515-9389-4261-8951-E700B95B1DFA}" type="presOf" srcId="{2A609AD9-7F21-4449-9133-44002F18ADCF}" destId="{B6AF9937-E904-4CC9-B446-55EAEE2B55A2}" srcOrd="0" destOrd="0" presId="urn:microsoft.com/office/officeart/2005/8/layout/radial1"/>
    <dgm:cxn modelId="{D952D120-0087-400A-84D2-37E045F15BD0}" type="presOf" srcId="{4B93AB02-0AD2-4439-941C-882D70CA8589}" destId="{7E3E4B4E-03E3-443F-815D-9CA632F3FFBD}" srcOrd="1" destOrd="0" presId="urn:microsoft.com/office/officeart/2005/8/layout/radial1"/>
    <dgm:cxn modelId="{22C70C34-7C14-41E6-A7A1-0F174EEEA3A5}" type="presOf" srcId="{D0CAC5C8-9C9F-4599-B03C-B54D31CD6F7E}" destId="{C33DDE5F-E541-4F41-B7B9-811C57B70F47}" srcOrd="0" destOrd="0" presId="urn:microsoft.com/office/officeart/2005/8/layout/radial1"/>
    <dgm:cxn modelId="{5593E635-36FA-4678-800C-21D739B85DC1}" srcId="{41382BAD-AA67-4927-A60D-F2D41E71CA5D}" destId="{04AC7556-48A4-45B0-A100-71DE9367628A}" srcOrd="2" destOrd="0" parTransId="{AF6AF7E4-4716-4073-AC49-FD1AC854E32C}" sibTransId="{D38B385F-97DB-4800-B7FF-A21C80672AE8}"/>
    <dgm:cxn modelId="{D1C6194D-01F4-4758-B28E-3245586EBB5A}" type="presOf" srcId="{4F0B41E2-5AFE-43F6-92A0-AB20550A15BB}" destId="{825804C8-5CFD-4F2A-AA29-75A9CD44C60C}" srcOrd="1" destOrd="0" presId="urn:microsoft.com/office/officeart/2005/8/layout/radial1"/>
    <dgm:cxn modelId="{CB8C1A54-4EAB-47D5-A379-26501D9AE6AE}" type="presOf" srcId="{4CAB8026-2ABF-4E8E-B52A-3C6943769F06}" destId="{CFBD52ED-B6A2-4098-860D-7C3CE0FCB3F5}" srcOrd="1" destOrd="0" presId="urn:microsoft.com/office/officeart/2005/8/layout/radial1"/>
    <dgm:cxn modelId="{09820056-A590-494A-AB25-E7DA20C1BB78}" srcId="{41382BAD-AA67-4927-A60D-F2D41E71CA5D}" destId="{2A609AD9-7F21-4449-9133-44002F18ADCF}" srcOrd="0" destOrd="0" parTransId="{4B93AB02-0AD2-4439-941C-882D70CA8589}" sibTransId="{1E7BFDF5-4A2F-4070-9782-4C493FE8292A}"/>
    <dgm:cxn modelId="{10325B58-327C-43CF-9BB8-C663DC229247}" type="presOf" srcId="{4CAB8026-2ABF-4E8E-B52A-3C6943769F06}" destId="{9FEAAD7C-794B-4679-B182-E7D8F382ED26}" srcOrd="0" destOrd="0" presId="urn:microsoft.com/office/officeart/2005/8/layout/radial1"/>
    <dgm:cxn modelId="{722DA589-9894-45A8-985A-0C92CBBE6081}" type="presOf" srcId="{4B93AB02-0AD2-4439-941C-882D70CA8589}" destId="{02D12B36-483C-4745-95BF-966AEB136D05}" srcOrd="0" destOrd="0" presId="urn:microsoft.com/office/officeart/2005/8/layout/radial1"/>
    <dgm:cxn modelId="{6538748C-A9C3-4927-A931-25F26BBDDB88}" type="presOf" srcId="{0F273BE6-B4CC-4D68-A3E2-16925E71EB38}" destId="{F2FFB926-080D-42EA-90D3-4E0A8C4EEBB3}" srcOrd="1" destOrd="0" presId="urn:microsoft.com/office/officeart/2005/8/layout/radial1"/>
    <dgm:cxn modelId="{FE65AC8D-6BA0-4E23-AF93-D282897571F9}" srcId="{41382BAD-AA67-4927-A60D-F2D41E71CA5D}" destId="{D0CAC5C8-9C9F-4599-B03C-B54D31CD6F7E}" srcOrd="3" destOrd="0" parTransId="{4F0B41E2-5AFE-43F6-92A0-AB20550A15BB}" sibTransId="{638A76DC-8788-40B1-B94C-E27800E15C3F}"/>
    <dgm:cxn modelId="{D57DF798-C535-4149-B4A5-A92DCBE13FFC}" srcId="{41382BAD-AA67-4927-A60D-F2D41E71CA5D}" destId="{002C6A53-34E0-411D-9E3D-2BDD14BB5CD0}" srcOrd="1" destOrd="0" parTransId="{4CAB8026-2ABF-4E8E-B52A-3C6943769F06}" sibTransId="{A1A31135-C7F4-4897-B64D-4DB22406DD6E}"/>
    <dgm:cxn modelId="{3E006D99-8F6E-434C-9CC4-6EE26F80820D}" type="presOf" srcId="{41382BAD-AA67-4927-A60D-F2D41E71CA5D}" destId="{57252716-33F2-48AA-A0A0-665D9F287902}" srcOrd="0" destOrd="0" presId="urn:microsoft.com/office/officeart/2005/8/layout/radial1"/>
    <dgm:cxn modelId="{93D4F1A5-FA85-40B2-BA6D-125692087FE5}" type="presOf" srcId="{AF6AF7E4-4716-4073-AC49-FD1AC854E32C}" destId="{A6AD1A9A-D538-414D-A3AE-7EA70930D647}" srcOrd="0" destOrd="0" presId="urn:microsoft.com/office/officeart/2005/8/layout/radial1"/>
    <dgm:cxn modelId="{7C5E57A9-64B1-4ED9-8363-23255FA59AF0}" type="presOf" srcId="{AF6AF7E4-4716-4073-AC49-FD1AC854E32C}" destId="{807E6EC5-4BDA-4210-975A-6780A5092D7D}" srcOrd="1" destOrd="0" presId="urn:microsoft.com/office/officeart/2005/8/layout/radial1"/>
    <dgm:cxn modelId="{878EB1B7-4E96-4CFB-9BB9-EEBC90D4EFC2}" srcId="{8DD44C01-3B7F-4C9A-B041-D271D09881EC}" destId="{41382BAD-AA67-4927-A60D-F2D41E71CA5D}" srcOrd="0" destOrd="0" parTransId="{3F8505C0-73A8-41A8-A9F3-70E09A2B20F8}" sibTransId="{A0100147-AD80-46F1-A064-1F2B8CD6BEFF}"/>
    <dgm:cxn modelId="{C738D7C9-0724-435E-A881-2BE198DF82DE}" type="presOf" srcId="{002C6A53-34E0-411D-9E3D-2BDD14BB5CD0}" destId="{7C4134D0-7171-486A-BF10-E282F8C0E1AC}" srcOrd="0" destOrd="0" presId="urn:microsoft.com/office/officeart/2005/8/layout/radial1"/>
    <dgm:cxn modelId="{E28FB2D5-E707-40E9-BD18-71E94B106235}" type="presOf" srcId="{4F0B41E2-5AFE-43F6-92A0-AB20550A15BB}" destId="{E9BA11DC-E03D-4B10-B617-441E76059EC1}" srcOrd="0" destOrd="0" presId="urn:microsoft.com/office/officeart/2005/8/layout/radial1"/>
    <dgm:cxn modelId="{28F2D5D9-AEF6-4A7D-977B-149D4A4B23F5}" type="presOf" srcId="{8DD44C01-3B7F-4C9A-B041-D271D09881EC}" destId="{FC5DEC21-2A7D-4FF8-85B2-616906DD4689}" srcOrd="0" destOrd="0" presId="urn:microsoft.com/office/officeart/2005/8/layout/radial1"/>
    <dgm:cxn modelId="{F2568FE0-6FE9-4357-8D88-C1F7BFE6B206}" type="presOf" srcId="{0F273BE6-B4CC-4D68-A3E2-16925E71EB38}" destId="{E8A5A608-90D2-4B7B-8703-C1A5899D4AE0}" srcOrd="0" destOrd="0" presId="urn:microsoft.com/office/officeart/2005/8/layout/radial1"/>
    <dgm:cxn modelId="{010025E4-6C28-45DC-9DDC-C2D120D611E3}" srcId="{41382BAD-AA67-4927-A60D-F2D41E71CA5D}" destId="{4498AA08-A271-40C3-931A-6F7B30271FD0}" srcOrd="4" destOrd="0" parTransId="{0F273BE6-B4CC-4D68-A3E2-16925E71EB38}" sibTransId="{D05A963D-9B2F-42E1-AEC2-1F62824EA53A}"/>
    <dgm:cxn modelId="{1A32A1E6-B801-4737-BDF5-760B48695812}" type="presOf" srcId="{04AC7556-48A4-45B0-A100-71DE9367628A}" destId="{A86BB063-6E2E-400E-9B8B-6A980FAFAC86}" srcOrd="0" destOrd="0" presId="urn:microsoft.com/office/officeart/2005/8/layout/radial1"/>
    <dgm:cxn modelId="{B9F986D8-E005-4E7F-9E8E-A6B0834DC5F3}" type="presParOf" srcId="{FC5DEC21-2A7D-4FF8-85B2-616906DD4689}" destId="{57252716-33F2-48AA-A0A0-665D9F287902}" srcOrd="0" destOrd="0" presId="urn:microsoft.com/office/officeart/2005/8/layout/radial1"/>
    <dgm:cxn modelId="{67B8058A-A094-4FF4-A6D2-FC2CBAB09250}" type="presParOf" srcId="{FC5DEC21-2A7D-4FF8-85B2-616906DD4689}" destId="{02D12B36-483C-4745-95BF-966AEB136D05}" srcOrd="1" destOrd="0" presId="urn:microsoft.com/office/officeart/2005/8/layout/radial1"/>
    <dgm:cxn modelId="{1DFADD8F-6D9C-4675-811F-97FDC8740896}" type="presParOf" srcId="{02D12B36-483C-4745-95BF-966AEB136D05}" destId="{7E3E4B4E-03E3-443F-815D-9CA632F3FFBD}" srcOrd="0" destOrd="0" presId="urn:microsoft.com/office/officeart/2005/8/layout/radial1"/>
    <dgm:cxn modelId="{A6D2172E-D90B-4FC6-81E1-256EE9E7E622}" type="presParOf" srcId="{FC5DEC21-2A7D-4FF8-85B2-616906DD4689}" destId="{B6AF9937-E904-4CC9-B446-55EAEE2B55A2}" srcOrd="2" destOrd="0" presId="urn:microsoft.com/office/officeart/2005/8/layout/radial1"/>
    <dgm:cxn modelId="{BAF20A5F-3904-4ECB-9E45-D25F33F52A30}" type="presParOf" srcId="{FC5DEC21-2A7D-4FF8-85B2-616906DD4689}" destId="{9FEAAD7C-794B-4679-B182-E7D8F382ED26}" srcOrd="3" destOrd="0" presId="urn:microsoft.com/office/officeart/2005/8/layout/radial1"/>
    <dgm:cxn modelId="{4E52F9CF-0A62-4007-9121-3A77B8A99B42}" type="presParOf" srcId="{9FEAAD7C-794B-4679-B182-E7D8F382ED26}" destId="{CFBD52ED-B6A2-4098-860D-7C3CE0FCB3F5}" srcOrd="0" destOrd="0" presId="urn:microsoft.com/office/officeart/2005/8/layout/radial1"/>
    <dgm:cxn modelId="{1561542E-BA0F-4E99-8C3D-F5560D56CAB0}" type="presParOf" srcId="{FC5DEC21-2A7D-4FF8-85B2-616906DD4689}" destId="{7C4134D0-7171-486A-BF10-E282F8C0E1AC}" srcOrd="4" destOrd="0" presId="urn:microsoft.com/office/officeart/2005/8/layout/radial1"/>
    <dgm:cxn modelId="{62688EF9-BFA2-40F0-AD6C-D7FFE7FE5A64}" type="presParOf" srcId="{FC5DEC21-2A7D-4FF8-85B2-616906DD4689}" destId="{A6AD1A9A-D538-414D-A3AE-7EA70930D647}" srcOrd="5" destOrd="0" presId="urn:microsoft.com/office/officeart/2005/8/layout/radial1"/>
    <dgm:cxn modelId="{198D16E0-6416-4A82-A532-AFD791B980C6}" type="presParOf" srcId="{A6AD1A9A-D538-414D-A3AE-7EA70930D647}" destId="{807E6EC5-4BDA-4210-975A-6780A5092D7D}" srcOrd="0" destOrd="0" presId="urn:microsoft.com/office/officeart/2005/8/layout/radial1"/>
    <dgm:cxn modelId="{90C3A33E-B9D3-496F-806C-A2D8D9D34CFB}" type="presParOf" srcId="{FC5DEC21-2A7D-4FF8-85B2-616906DD4689}" destId="{A86BB063-6E2E-400E-9B8B-6A980FAFAC86}" srcOrd="6" destOrd="0" presId="urn:microsoft.com/office/officeart/2005/8/layout/radial1"/>
    <dgm:cxn modelId="{9EBC907D-9B00-4548-9A5F-94166F3B1C2C}" type="presParOf" srcId="{FC5DEC21-2A7D-4FF8-85B2-616906DD4689}" destId="{E9BA11DC-E03D-4B10-B617-441E76059EC1}" srcOrd="7" destOrd="0" presId="urn:microsoft.com/office/officeart/2005/8/layout/radial1"/>
    <dgm:cxn modelId="{4CC0B977-9D13-454C-B11C-E809EDFB0FF4}" type="presParOf" srcId="{E9BA11DC-E03D-4B10-B617-441E76059EC1}" destId="{825804C8-5CFD-4F2A-AA29-75A9CD44C60C}" srcOrd="0" destOrd="0" presId="urn:microsoft.com/office/officeart/2005/8/layout/radial1"/>
    <dgm:cxn modelId="{0CE351FC-DBE7-44D1-81FB-F360112FB2EE}" type="presParOf" srcId="{FC5DEC21-2A7D-4FF8-85B2-616906DD4689}" destId="{C33DDE5F-E541-4F41-B7B9-811C57B70F47}" srcOrd="8" destOrd="0" presId="urn:microsoft.com/office/officeart/2005/8/layout/radial1"/>
    <dgm:cxn modelId="{13438A81-A325-4B4B-B3E4-785C17E8A9CF}" type="presParOf" srcId="{FC5DEC21-2A7D-4FF8-85B2-616906DD4689}" destId="{E8A5A608-90D2-4B7B-8703-C1A5899D4AE0}" srcOrd="9" destOrd="0" presId="urn:microsoft.com/office/officeart/2005/8/layout/radial1"/>
    <dgm:cxn modelId="{0A35B4EA-D57B-4700-BAF2-ECDEEEC03382}" type="presParOf" srcId="{E8A5A608-90D2-4B7B-8703-C1A5899D4AE0}" destId="{F2FFB926-080D-42EA-90D3-4E0A8C4EEBB3}" srcOrd="0" destOrd="0" presId="urn:microsoft.com/office/officeart/2005/8/layout/radial1"/>
    <dgm:cxn modelId="{E7D01D75-4A4E-45AB-9A92-535D8641E2C6}" type="presParOf" srcId="{FC5DEC21-2A7D-4FF8-85B2-616906DD4689}" destId="{F59D3564-D3E1-458F-96FD-54D68559D6B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A945D-111E-4371-8642-32B22D669EF6}"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BC38845-70BC-4556-B49F-DB1C16C09FE0}">
      <dgm:prSet/>
      <dgm:spPr/>
      <dgm:t>
        <a:bodyPr/>
        <a:lstStyle/>
        <a:p>
          <a:r>
            <a:rPr lang="fr-CA" noProof="0" dirty="0"/>
            <a:t>Différences culturelles et incompréhensions</a:t>
          </a:r>
        </a:p>
      </dgm:t>
    </dgm:pt>
    <dgm:pt modelId="{E3393113-1FEE-482C-B580-333475E35B93}" type="parTrans" cxnId="{F76DEB35-BB3C-4C9F-8042-7E63279AE571}">
      <dgm:prSet/>
      <dgm:spPr/>
      <dgm:t>
        <a:bodyPr/>
        <a:lstStyle/>
        <a:p>
          <a:endParaRPr lang="en-US"/>
        </a:p>
      </dgm:t>
    </dgm:pt>
    <dgm:pt modelId="{73606E33-7C41-418B-8FD5-EA5C5E1EB04F}" type="sibTrans" cxnId="{F76DEB35-BB3C-4C9F-8042-7E63279AE571}">
      <dgm:prSet/>
      <dgm:spPr/>
      <dgm:t>
        <a:bodyPr/>
        <a:lstStyle/>
        <a:p>
          <a:endParaRPr lang="en-US"/>
        </a:p>
      </dgm:t>
    </dgm:pt>
    <dgm:pt modelId="{A0901F89-F7A5-4E83-BA56-E4F5B365EA32}">
      <dgm:prSet/>
      <dgm:spPr/>
      <dgm:t>
        <a:bodyPr/>
        <a:lstStyle/>
        <a:p>
          <a:r>
            <a:rPr lang="fr-FR" dirty="0"/>
            <a:t>Manque de représentation et de modèles</a:t>
          </a:r>
          <a:endParaRPr lang="en-US" dirty="0"/>
        </a:p>
      </dgm:t>
    </dgm:pt>
    <dgm:pt modelId="{1604C26A-B539-45C8-81C9-0718C6AD8976}" type="parTrans" cxnId="{4C3238DF-247A-4B54-9870-BCD5A6DDBFA8}">
      <dgm:prSet/>
      <dgm:spPr/>
      <dgm:t>
        <a:bodyPr/>
        <a:lstStyle/>
        <a:p>
          <a:endParaRPr lang="en-US"/>
        </a:p>
      </dgm:t>
    </dgm:pt>
    <dgm:pt modelId="{C11A7A01-A68F-4AA5-AB34-8D7B7353A28A}" type="sibTrans" cxnId="{4C3238DF-247A-4B54-9870-BCD5A6DDBFA8}">
      <dgm:prSet/>
      <dgm:spPr/>
      <dgm:t>
        <a:bodyPr/>
        <a:lstStyle/>
        <a:p>
          <a:endParaRPr lang="en-US"/>
        </a:p>
      </dgm:t>
    </dgm:pt>
    <dgm:pt modelId="{AF043FBF-F7F8-443A-A3C7-D9F259212AC1}">
      <dgm:prSet/>
      <dgm:spPr/>
      <dgm:t>
        <a:bodyPr/>
        <a:lstStyle/>
        <a:p>
          <a:r>
            <a:rPr lang="fr-CA" noProof="0" dirty="0"/>
            <a:t>Discrimination et préjugés</a:t>
          </a:r>
        </a:p>
      </dgm:t>
    </dgm:pt>
    <dgm:pt modelId="{6BDDDF05-1754-4E4A-AEC0-8041E655B3BE}" type="parTrans" cxnId="{3DF9C1EC-B62E-4E06-A973-AA747D0E26CE}">
      <dgm:prSet/>
      <dgm:spPr/>
      <dgm:t>
        <a:bodyPr/>
        <a:lstStyle/>
        <a:p>
          <a:endParaRPr lang="en-US"/>
        </a:p>
      </dgm:t>
    </dgm:pt>
    <dgm:pt modelId="{23D364A5-F8B8-4C31-8C3E-DF064EA1E95B}" type="sibTrans" cxnId="{3DF9C1EC-B62E-4E06-A973-AA747D0E26CE}">
      <dgm:prSet/>
      <dgm:spPr/>
      <dgm:t>
        <a:bodyPr/>
        <a:lstStyle/>
        <a:p>
          <a:endParaRPr lang="en-US"/>
        </a:p>
      </dgm:t>
    </dgm:pt>
    <dgm:pt modelId="{576EF79E-CADF-4AF8-8AE7-16EDDC06711D}">
      <dgm:prSet/>
      <dgm:spPr/>
      <dgm:t>
        <a:bodyPr/>
        <a:lstStyle/>
        <a:p>
          <a:r>
            <a:rPr lang="fr-CA" noProof="0" dirty="0"/>
            <a:t>Défis socio-économiques</a:t>
          </a:r>
        </a:p>
      </dgm:t>
    </dgm:pt>
    <dgm:pt modelId="{6EF5511C-7051-4130-90B8-64968DF532C6}" type="parTrans" cxnId="{CC9B5E54-6C70-4DC7-85A0-2FE39D34E892}">
      <dgm:prSet/>
      <dgm:spPr/>
      <dgm:t>
        <a:bodyPr/>
        <a:lstStyle/>
        <a:p>
          <a:endParaRPr lang="en-US"/>
        </a:p>
      </dgm:t>
    </dgm:pt>
    <dgm:pt modelId="{A79FEEBC-C037-479B-A05A-AA8BB88812BA}" type="sibTrans" cxnId="{CC9B5E54-6C70-4DC7-85A0-2FE39D34E892}">
      <dgm:prSet/>
      <dgm:spPr/>
      <dgm:t>
        <a:bodyPr/>
        <a:lstStyle/>
        <a:p>
          <a:endParaRPr lang="en-US"/>
        </a:p>
      </dgm:t>
    </dgm:pt>
    <dgm:pt modelId="{E913BF99-491F-4515-A421-F550D2EE0171}">
      <dgm:prSet/>
      <dgm:spPr/>
      <dgm:t>
        <a:bodyPr/>
        <a:lstStyle/>
        <a:p>
          <a:r>
            <a:rPr lang="fr-FR" dirty="0"/>
            <a:t>Accès au soutien et aux ressources</a:t>
          </a:r>
          <a:endParaRPr lang="en-US" dirty="0"/>
        </a:p>
      </dgm:t>
    </dgm:pt>
    <dgm:pt modelId="{254E08D7-1C54-4FF6-979D-A733DADF0D96}" type="parTrans" cxnId="{C80F93C2-94B8-48A1-8904-6621F8FAF5D3}">
      <dgm:prSet/>
      <dgm:spPr/>
      <dgm:t>
        <a:bodyPr/>
        <a:lstStyle/>
        <a:p>
          <a:endParaRPr lang="en-US"/>
        </a:p>
      </dgm:t>
    </dgm:pt>
    <dgm:pt modelId="{53EA0035-8942-4579-A215-3B87AD52A5C2}" type="sibTrans" cxnId="{C80F93C2-94B8-48A1-8904-6621F8FAF5D3}">
      <dgm:prSet/>
      <dgm:spPr/>
      <dgm:t>
        <a:bodyPr/>
        <a:lstStyle/>
        <a:p>
          <a:endParaRPr lang="en-US"/>
        </a:p>
      </dgm:t>
    </dgm:pt>
    <dgm:pt modelId="{5D2060B8-7BBC-4C38-8BBB-5D2C5400D858}">
      <dgm:prSet/>
      <dgm:spPr/>
      <dgm:t>
        <a:bodyPr/>
        <a:lstStyle/>
        <a:p>
          <a:r>
            <a:rPr lang="fr-CA" noProof="0" dirty="0"/>
            <a:t>Identité culturelle et expression de soi</a:t>
          </a:r>
        </a:p>
      </dgm:t>
    </dgm:pt>
    <dgm:pt modelId="{20F3A57D-DB8C-4196-9C6C-00F4BC63BFF9}" type="parTrans" cxnId="{E1BC7471-EA1A-4002-9035-9356042D0415}">
      <dgm:prSet/>
      <dgm:spPr/>
      <dgm:t>
        <a:bodyPr/>
        <a:lstStyle/>
        <a:p>
          <a:endParaRPr lang="en-US"/>
        </a:p>
      </dgm:t>
    </dgm:pt>
    <dgm:pt modelId="{354C1A3E-2DBB-46AF-8366-F28888AD0651}" type="sibTrans" cxnId="{E1BC7471-EA1A-4002-9035-9356042D0415}">
      <dgm:prSet/>
      <dgm:spPr/>
      <dgm:t>
        <a:bodyPr/>
        <a:lstStyle/>
        <a:p>
          <a:endParaRPr lang="en-US"/>
        </a:p>
      </dgm:t>
    </dgm:pt>
    <dgm:pt modelId="{BBD13E7A-7C97-43D4-9CC8-F7E18D1359BE}">
      <dgm:prSet/>
      <dgm:spPr/>
      <dgm:t>
        <a:bodyPr/>
        <a:lstStyle/>
        <a:p>
          <a:r>
            <a:rPr lang="fr-CA" noProof="0" dirty="0"/>
            <a:t>Progression et développement de  carrière</a:t>
          </a:r>
        </a:p>
      </dgm:t>
    </dgm:pt>
    <dgm:pt modelId="{4F3C0164-A28A-42A3-ABB5-02F2BE22A4A1}" type="parTrans" cxnId="{EDFA5088-B1EE-45B6-A5DA-7BB8F4DCC7C3}">
      <dgm:prSet/>
      <dgm:spPr/>
      <dgm:t>
        <a:bodyPr/>
        <a:lstStyle/>
        <a:p>
          <a:endParaRPr lang="en-US"/>
        </a:p>
      </dgm:t>
    </dgm:pt>
    <dgm:pt modelId="{548CB9A2-674B-4155-9F56-0BE33F8A9D62}" type="sibTrans" cxnId="{EDFA5088-B1EE-45B6-A5DA-7BB8F4DCC7C3}">
      <dgm:prSet/>
      <dgm:spPr/>
      <dgm:t>
        <a:bodyPr/>
        <a:lstStyle/>
        <a:p>
          <a:endParaRPr lang="en-US"/>
        </a:p>
      </dgm:t>
    </dgm:pt>
    <dgm:pt modelId="{4A92B5E5-A2EE-4691-9140-ED77573539CF}" type="pres">
      <dgm:prSet presAssocID="{D01A945D-111E-4371-8642-32B22D669EF6}" presName="diagram" presStyleCnt="0">
        <dgm:presLayoutVars>
          <dgm:dir/>
          <dgm:resizeHandles val="exact"/>
        </dgm:presLayoutVars>
      </dgm:prSet>
      <dgm:spPr/>
    </dgm:pt>
    <dgm:pt modelId="{9D1E1306-4410-4F46-BCE2-FE0A1A2AA033}" type="pres">
      <dgm:prSet presAssocID="{ABC38845-70BC-4556-B49F-DB1C16C09FE0}" presName="node" presStyleLbl="node1" presStyleIdx="0" presStyleCnt="7">
        <dgm:presLayoutVars>
          <dgm:bulletEnabled val="1"/>
        </dgm:presLayoutVars>
      </dgm:prSet>
      <dgm:spPr/>
    </dgm:pt>
    <dgm:pt modelId="{46A42728-22AB-4AFF-9114-23CA0B73F014}" type="pres">
      <dgm:prSet presAssocID="{73606E33-7C41-418B-8FD5-EA5C5E1EB04F}" presName="sibTrans" presStyleCnt="0"/>
      <dgm:spPr/>
    </dgm:pt>
    <dgm:pt modelId="{6751FDD4-8661-42D6-84BC-72929DB6DA3B}" type="pres">
      <dgm:prSet presAssocID="{A0901F89-F7A5-4E83-BA56-E4F5B365EA32}" presName="node" presStyleLbl="node1" presStyleIdx="1" presStyleCnt="7">
        <dgm:presLayoutVars>
          <dgm:bulletEnabled val="1"/>
        </dgm:presLayoutVars>
      </dgm:prSet>
      <dgm:spPr/>
    </dgm:pt>
    <dgm:pt modelId="{50D36EEE-CF95-4A29-B931-DE3663C0E82C}" type="pres">
      <dgm:prSet presAssocID="{C11A7A01-A68F-4AA5-AB34-8D7B7353A28A}" presName="sibTrans" presStyleCnt="0"/>
      <dgm:spPr/>
    </dgm:pt>
    <dgm:pt modelId="{8C6D7D66-11ED-42D1-9D44-2F083C93E1FD}" type="pres">
      <dgm:prSet presAssocID="{AF043FBF-F7F8-443A-A3C7-D9F259212AC1}" presName="node" presStyleLbl="node1" presStyleIdx="2" presStyleCnt="7">
        <dgm:presLayoutVars>
          <dgm:bulletEnabled val="1"/>
        </dgm:presLayoutVars>
      </dgm:prSet>
      <dgm:spPr/>
    </dgm:pt>
    <dgm:pt modelId="{06BEEF1A-5921-45E6-B895-2DF9466BF934}" type="pres">
      <dgm:prSet presAssocID="{23D364A5-F8B8-4C31-8C3E-DF064EA1E95B}" presName="sibTrans" presStyleCnt="0"/>
      <dgm:spPr/>
    </dgm:pt>
    <dgm:pt modelId="{B7699059-16BA-48AC-8320-1A6D1464FC7F}" type="pres">
      <dgm:prSet presAssocID="{576EF79E-CADF-4AF8-8AE7-16EDDC06711D}" presName="node" presStyleLbl="node1" presStyleIdx="3" presStyleCnt="7" custLinFactNeighborX="126">
        <dgm:presLayoutVars>
          <dgm:bulletEnabled val="1"/>
        </dgm:presLayoutVars>
      </dgm:prSet>
      <dgm:spPr/>
    </dgm:pt>
    <dgm:pt modelId="{1460C102-49FE-4C7C-A58A-C3022B045B0F}" type="pres">
      <dgm:prSet presAssocID="{A79FEEBC-C037-479B-A05A-AA8BB88812BA}" presName="sibTrans" presStyleCnt="0"/>
      <dgm:spPr/>
    </dgm:pt>
    <dgm:pt modelId="{D0627C49-5176-46CD-91EA-2BCC8260C1D8}" type="pres">
      <dgm:prSet presAssocID="{E913BF99-491F-4515-A421-F550D2EE0171}" presName="node" presStyleLbl="node1" presStyleIdx="4" presStyleCnt="7">
        <dgm:presLayoutVars>
          <dgm:bulletEnabled val="1"/>
        </dgm:presLayoutVars>
      </dgm:prSet>
      <dgm:spPr/>
    </dgm:pt>
    <dgm:pt modelId="{BCF05D23-B093-4A2F-800A-EB5F27FEE4F1}" type="pres">
      <dgm:prSet presAssocID="{53EA0035-8942-4579-A215-3B87AD52A5C2}" presName="sibTrans" presStyleCnt="0"/>
      <dgm:spPr/>
    </dgm:pt>
    <dgm:pt modelId="{6E4B1074-78F0-4FC1-B92F-F0E8137CF615}" type="pres">
      <dgm:prSet presAssocID="{5D2060B8-7BBC-4C38-8BBB-5D2C5400D858}" presName="node" presStyleLbl="node1" presStyleIdx="5" presStyleCnt="7">
        <dgm:presLayoutVars>
          <dgm:bulletEnabled val="1"/>
        </dgm:presLayoutVars>
      </dgm:prSet>
      <dgm:spPr/>
    </dgm:pt>
    <dgm:pt modelId="{9966E37A-DC42-4AEB-971F-660FC11CF034}" type="pres">
      <dgm:prSet presAssocID="{354C1A3E-2DBB-46AF-8366-F28888AD0651}" presName="sibTrans" presStyleCnt="0"/>
      <dgm:spPr/>
    </dgm:pt>
    <dgm:pt modelId="{870C6D9C-639D-41A9-998E-9176E5CDCFBC}" type="pres">
      <dgm:prSet presAssocID="{BBD13E7A-7C97-43D4-9CC8-F7E18D1359BE}" presName="node" presStyleLbl="node1" presStyleIdx="6" presStyleCnt="7">
        <dgm:presLayoutVars>
          <dgm:bulletEnabled val="1"/>
        </dgm:presLayoutVars>
      </dgm:prSet>
      <dgm:spPr/>
    </dgm:pt>
  </dgm:ptLst>
  <dgm:cxnLst>
    <dgm:cxn modelId="{CF404B2B-73D9-44D5-BB74-70B5B5AE3BC0}" type="presOf" srcId="{ABC38845-70BC-4556-B49F-DB1C16C09FE0}" destId="{9D1E1306-4410-4F46-BCE2-FE0A1A2AA033}" srcOrd="0" destOrd="0" presId="urn:microsoft.com/office/officeart/2005/8/layout/default"/>
    <dgm:cxn modelId="{F76DEB35-BB3C-4C9F-8042-7E63279AE571}" srcId="{D01A945D-111E-4371-8642-32B22D669EF6}" destId="{ABC38845-70BC-4556-B49F-DB1C16C09FE0}" srcOrd="0" destOrd="0" parTransId="{E3393113-1FEE-482C-B580-333475E35B93}" sibTransId="{73606E33-7C41-418B-8FD5-EA5C5E1EB04F}"/>
    <dgm:cxn modelId="{1E04AD4D-CA8D-433D-98EF-656A45CC1AD2}" type="presOf" srcId="{576EF79E-CADF-4AF8-8AE7-16EDDC06711D}" destId="{B7699059-16BA-48AC-8320-1A6D1464FC7F}" srcOrd="0" destOrd="0" presId="urn:microsoft.com/office/officeart/2005/8/layout/default"/>
    <dgm:cxn modelId="{E1BC7471-EA1A-4002-9035-9356042D0415}" srcId="{D01A945D-111E-4371-8642-32B22D669EF6}" destId="{5D2060B8-7BBC-4C38-8BBB-5D2C5400D858}" srcOrd="5" destOrd="0" parTransId="{20F3A57D-DB8C-4196-9C6C-00F4BC63BFF9}" sibTransId="{354C1A3E-2DBB-46AF-8366-F28888AD0651}"/>
    <dgm:cxn modelId="{CC9B5E54-6C70-4DC7-85A0-2FE39D34E892}" srcId="{D01A945D-111E-4371-8642-32B22D669EF6}" destId="{576EF79E-CADF-4AF8-8AE7-16EDDC06711D}" srcOrd="3" destOrd="0" parTransId="{6EF5511C-7051-4130-90B8-64968DF532C6}" sibTransId="{A79FEEBC-C037-479B-A05A-AA8BB88812BA}"/>
    <dgm:cxn modelId="{EDFA5088-B1EE-45B6-A5DA-7BB8F4DCC7C3}" srcId="{D01A945D-111E-4371-8642-32B22D669EF6}" destId="{BBD13E7A-7C97-43D4-9CC8-F7E18D1359BE}" srcOrd="6" destOrd="0" parTransId="{4F3C0164-A28A-42A3-ABB5-02F2BE22A4A1}" sibTransId="{548CB9A2-674B-4155-9F56-0BE33F8A9D62}"/>
    <dgm:cxn modelId="{01D77097-56D3-45A6-8FA4-183BB4BC9358}" type="presOf" srcId="{BBD13E7A-7C97-43D4-9CC8-F7E18D1359BE}" destId="{870C6D9C-639D-41A9-998E-9176E5CDCFBC}" srcOrd="0" destOrd="0" presId="urn:microsoft.com/office/officeart/2005/8/layout/default"/>
    <dgm:cxn modelId="{63FE4B9B-2AE0-489C-97E6-E403C2413FD1}" type="presOf" srcId="{AF043FBF-F7F8-443A-A3C7-D9F259212AC1}" destId="{8C6D7D66-11ED-42D1-9D44-2F083C93E1FD}" srcOrd="0" destOrd="0" presId="urn:microsoft.com/office/officeart/2005/8/layout/default"/>
    <dgm:cxn modelId="{D5A0FC9B-72E3-4F14-9C44-73C989E46720}" type="presOf" srcId="{E913BF99-491F-4515-A421-F550D2EE0171}" destId="{D0627C49-5176-46CD-91EA-2BCC8260C1D8}" srcOrd="0" destOrd="0" presId="urn:microsoft.com/office/officeart/2005/8/layout/default"/>
    <dgm:cxn modelId="{61AC85A4-B788-4197-91E9-F0D3FB355F90}" type="presOf" srcId="{D01A945D-111E-4371-8642-32B22D669EF6}" destId="{4A92B5E5-A2EE-4691-9140-ED77573539CF}" srcOrd="0" destOrd="0" presId="urn:microsoft.com/office/officeart/2005/8/layout/default"/>
    <dgm:cxn modelId="{C80F93C2-94B8-48A1-8904-6621F8FAF5D3}" srcId="{D01A945D-111E-4371-8642-32B22D669EF6}" destId="{E913BF99-491F-4515-A421-F550D2EE0171}" srcOrd="4" destOrd="0" parTransId="{254E08D7-1C54-4FF6-979D-A733DADF0D96}" sibTransId="{53EA0035-8942-4579-A215-3B87AD52A5C2}"/>
    <dgm:cxn modelId="{4C3238DF-247A-4B54-9870-BCD5A6DDBFA8}" srcId="{D01A945D-111E-4371-8642-32B22D669EF6}" destId="{A0901F89-F7A5-4E83-BA56-E4F5B365EA32}" srcOrd="1" destOrd="0" parTransId="{1604C26A-B539-45C8-81C9-0718C6AD8976}" sibTransId="{C11A7A01-A68F-4AA5-AB34-8D7B7353A28A}"/>
    <dgm:cxn modelId="{7A932EEA-3B53-4E0F-AE20-01ADBDDAF12C}" type="presOf" srcId="{A0901F89-F7A5-4E83-BA56-E4F5B365EA32}" destId="{6751FDD4-8661-42D6-84BC-72929DB6DA3B}" srcOrd="0" destOrd="0" presId="urn:microsoft.com/office/officeart/2005/8/layout/default"/>
    <dgm:cxn modelId="{3DF9C1EC-B62E-4E06-A973-AA747D0E26CE}" srcId="{D01A945D-111E-4371-8642-32B22D669EF6}" destId="{AF043FBF-F7F8-443A-A3C7-D9F259212AC1}" srcOrd="2" destOrd="0" parTransId="{6BDDDF05-1754-4E4A-AEC0-8041E655B3BE}" sibTransId="{23D364A5-F8B8-4C31-8C3E-DF064EA1E95B}"/>
    <dgm:cxn modelId="{5AE8A1EF-D385-463A-B7C2-758D8F78DCC9}" type="presOf" srcId="{5D2060B8-7BBC-4C38-8BBB-5D2C5400D858}" destId="{6E4B1074-78F0-4FC1-B92F-F0E8137CF615}" srcOrd="0" destOrd="0" presId="urn:microsoft.com/office/officeart/2005/8/layout/default"/>
    <dgm:cxn modelId="{DDD518A2-F62E-481A-AEEE-727208D95A2E}" type="presParOf" srcId="{4A92B5E5-A2EE-4691-9140-ED77573539CF}" destId="{9D1E1306-4410-4F46-BCE2-FE0A1A2AA033}" srcOrd="0" destOrd="0" presId="urn:microsoft.com/office/officeart/2005/8/layout/default"/>
    <dgm:cxn modelId="{0E98FABF-9C8D-480A-B436-A510841A5522}" type="presParOf" srcId="{4A92B5E5-A2EE-4691-9140-ED77573539CF}" destId="{46A42728-22AB-4AFF-9114-23CA0B73F014}" srcOrd="1" destOrd="0" presId="urn:microsoft.com/office/officeart/2005/8/layout/default"/>
    <dgm:cxn modelId="{0BEB3ED0-87E7-4BA7-9884-3AF8F5CA038A}" type="presParOf" srcId="{4A92B5E5-A2EE-4691-9140-ED77573539CF}" destId="{6751FDD4-8661-42D6-84BC-72929DB6DA3B}" srcOrd="2" destOrd="0" presId="urn:microsoft.com/office/officeart/2005/8/layout/default"/>
    <dgm:cxn modelId="{432F987B-87BA-4DBB-B0E7-E4284922D1D3}" type="presParOf" srcId="{4A92B5E5-A2EE-4691-9140-ED77573539CF}" destId="{50D36EEE-CF95-4A29-B931-DE3663C0E82C}" srcOrd="3" destOrd="0" presId="urn:microsoft.com/office/officeart/2005/8/layout/default"/>
    <dgm:cxn modelId="{476660ED-B7ED-49C3-A93B-247167159163}" type="presParOf" srcId="{4A92B5E5-A2EE-4691-9140-ED77573539CF}" destId="{8C6D7D66-11ED-42D1-9D44-2F083C93E1FD}" srcOrd="4" destOrd="0" presId="urn:microsoft.com/office/officeart/2005/8/layout/default"/>
    <dgm:cxn modelId="{0B851B8E-7889-454D-B25B-4ABC52826060}" type="presParOf" srcId="{4A92B5E5-A2EE-4691-9140-ED77573539CF}" destId="{06BEEF1A-5921-45E6-B895-2DF9466BF934}" srcOrd="5" destOrd="0" presId="urn:microsoft.com/office/officeart/2005/8/layout/default"/>
    <dgm:cxn modelId="{3CEF9696-944C-4B1D-98CF-626F7F9ADAF6}" type="presParOf" srcId="{4A92B5E5-A2EE-4691-9140-ED77573539CF}" destId="{B7699059-16BA-48AC-8320-1A6D1464FC7F}" srcOrd="6" destOrd="0" presId="urn:microsoft.com/office/officeart/2005/8/layout/default"/>
    <dgm:cxn modelId="{60663AC7-A631-440A-8FFA-D2FDD7438F8A}" type="presParOf" srcId="{4A92B5E5-A2EE-4691-9140-ED77573539CF}" destId="{1460C102-49FE-4C7C-A58A-C3022B045B0F}" srcOrd="7" destOrd="0" presId="urn:microsoft.com/office/officeart/2005/8/layout/default"/>
    <dgm:cxn modelId="{FBDD192A-3722-42CC-B02E-1D7906165E84}" type="presParOf" srcId="{4A92B5E5-A2EE-4691-9140-ED77573539CF}" destId="{D0627C49-5176-46CD-91EA-2BCC8260C1D8}" srcOrd="8" destOrd="0" presId="urn:microsoft.com/office/officeart/2005/8/layout/default"/>
    <dgm:cxn modelId="{303BE70A-E39C-4B84-B619-30E4608D1801}" type="presParOf" srcId="{4A92B5E5-A2EE-4691-9140-ED77573539CF}" destId="{BCF05D23-B093-4A2F-800A-EB5F27FEE4F1}" srcOrd="9" destOrd="0" presId="urn:microsoft.com/office/officeart/2005/8/layout/default"/>
    <dgm:cxn modelId="{36ADFAEF-6A9B-4056-9644-189D96DFDFA2}" type="presParOf" srcId="{4A92B5E5-A2EE-4691-9140-ED77573539CF}" destId="{6E4B1074-78F0-4FC1-B92F-F0E8137CF615}" srcOrd="10" destOrd="0" presId="urn:microsoft.com/office/officeart/2005/8/layout/default"/>
    <dgm:cxn modelId="{2B5CA00A-9D7A-4AD9-8530-867E2931798F}" type="presParOf" srcId="{4A92B5E5-A2EE-4691-9140-ED77573539CF}" destId="{9966E37A-DC42-4AEB-971F-660FC11CF034}" srcOrd="11" destOrd="0" presId="urn:microsoft.com/office/officeart/2005/8/layout/default"/>
    <dgm:cxn modelId="{E08496B9-971B-45A0-A425-53E11701F254}" type="presParOf" srcId="{4A92B5E5-A2EE-4691-9140-ED77573539CF}" destId="{870C6D9C-639D-41A9-998E-9176E5CDCFB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310B0-C00D-46AE-95A1-04653568C13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01B6B85-8CAB-4A15-AD48-8EA6A0C76DB5}">
      <dgm:prSet/>
      <dgm:spPr/>
      <dgm:t>
        <a:bodyPr/>
        <a:lstStyle/>
        <a:p>
          <a:r>
            <a:rPr lang="fr-CA" noProof="0" dirty="0"/>
            <a:t>Sensibilité culturelle</a:t>
          </a:r>
        </a:p>
      </dgm:t>
    </dgm:pt>
    <dgm:pt modelId="{D1271096-D00E-4ECF-AB5E-122300AA0636}" type="parTrans" cxnId="{49746ACF-7757-42DE-8BCE-A6337C200E8F}">
      <dgm:prSet/>
      <dgm:spPr/>
      <dgm:t>
        <a:bodyPr/>
        <a:lstStyle/>
        <a:p>
          <a:endParaRPr lang="en-US"/>
        </a:p>
      </dgm:t>
    </dgm:pt>
    <dgm:pt modelId="{FBA22748-C813-4BDD-A9B8-AEC8CE564A78}" type="sibTrans" cxnId="{49746ACF-7757-42DE-8BCE-A6337C200E8F}">
      <dgm:prSet/>
      <dgm:spPr/>
      <dgm:t>
        <a:bodyPr/>
        <a:lstStyle/>
        <a:p>
          <a:endParaRPr lang="en-US"/>
        </a:p>
      </dgm:t>
    </dgm:pt>
    <dgm:pt modelId="{5392C474-44B0-4817-94DB-9CC5898700DB}">
      <dgm:prSet/>
      <dgm:spPr/>
      <dgm:t>
        <a:bodyPr/>
        <a:lstStyle/>
        <a:p>
          <a:r>
            <a:rPr lang="fr-FR" noProof="0" dirty="0"/>
            <a:t>Offrir une formation de sensibilisation culturelle à tous les employés afin d'améliorer la compréhension et l'appréciation de l'histoire, de la culture et des contributions des Autochtones.</a:t>
          </a:r>
        </a:p>
      </dgm:t>
    </dgm:pt>
    <dgm:pt modelId="{83A31D07-6DB4-4F0F-AC0B-B9CEA44D9E72}" type="parTrans" cxnId="{024BD260-3B22-4CC2-85F5-B8D6EC0C8C4F}">
      <dgm:prSet/>
      <dgm:spPr/>
      <dgm:t>
        <a:bodyPr/>
        <a:lstStyle/>
        <a:p>
          <a:endParaRPr lang="en-US"/>
        </a:p>
      </dgm:t>
    </dgm:pt>
    <dgm:pt modelId="{088621E4-9BCD-47A5-AD0A-CA308240E09B}" type="sibTrans" cxnId="{024BD260-3B22-4CC2-85F5-B8D6EC0C8C4F}">
      <dgm:prSet/>
      <dgm:spPr/>
      <dgm:t>
        <a:bodyPr/>
        <a:lstStyle/>
        <a:p>
          <a:endParaRPr lang="en-US"/>
        </a:p>
      </dgm:t>
    </dgm:pt>
    <dgm:pt modelId="{C5C0E137-5833-4CAA-AFDD-41E6F09AD451}">
      <dgm:prSet/>
      <dgm:spPr/>
      <dgm:t>
        <a:bodyPr/>
        <a:lstStyle/>
        <a:p>
          <a:r>
            <a:rPr lang="fr-CA" noProof="0" dirty="0"/>
            <a:t>Une expérience d'accueil personnalisée</a:t>
          </a:r>
        </a:p>
      </dgm:t>
    </dgm:pt>
    <dgm:pt modelId="{76447800-DF58-418A-BF3A-D03256A8F323}" type="parTrans" cxnId="{0FF618C1-D069-4E6E-88F5-1C91054030D2}">
      <dgm:prSet/>
      <dgm:spPr/>
      <dgm:t>
        <a:bodyPr/>
        <a:lstStyle/>
        <a:p>
          <a:endParaRPr lang="en-US"/>
        </a:p>
      </dgm:t>
    </dgm:pt>
    <dgm:pt modelId="{E2432E9C-4DBA-42E4-8903-128EC62BED18}" type="sibTrans" cxnId="{0FF618C1-D069-4E6E-88F5-1C91054030D2}">
      <dgm:prSet/>
      <dgm:spPr/>
      <dgm:t>
        <a:bodyPr/>
        <a:lstStyle/>
        <a:p>
          <a:endParaRPr lang="en-US"/>
        </a:p>
      </dgm:t>
    </dgm:pt>
    <dgm:pt modelId="{598748C1-2FD3-48B9-ADAF-101DA190A01A}">
      <dgm:prSet/>
      <dgm:spPr/>
      <dgm:t>
        <a:bodyPr/>
        <a:lstStyle/>
        <a:p>
          <a:r>
            <a:rPr lang="fr-CA" noProof="0" dirty="0"/>
            <a:t>Fournir une formation, des ressources et un soutien sur mesure pour aider les jeunes autochtones à réussir dans leur rôle et à naviguer efficacement au sein de l'organisation.</a:t>
          </a:r>
        </a:p>
      </dgm:t>
    </dgm:pt>
    <dgm:pt modelId="{77792CB0-5DA4-4133-A384-83130D58A2C1}" type="parTrans" cxnId="{8E6261C4-8CFB-4058-9398-607E4A9D5F6D}">
      <dgm:prSet/>
      <dgm:spPr/>
      <dgm:t>
        <a:bodyPr/>
        <a:lstStyle/>
        <a:p>
          <a:endParaRPr lang="en-US"/>
        </a:p>
      </dgm:t>
    </dgm:pt>
    <dgm:pt modelId="{0AB02DAD-5458-4140-85E9-200FFA53972C}" type="sibTrans" cxnId="{8E6261C4-8CFB-4058-9398-607E4A9D5F6D}">
      <dgm:prSet/>
      <dgm:spPr/>
      <dgm:t>
        <a:bodyPr/>
        <a:lstStyle/>
        <a:p>
          <a:endParaRPr lang="en-US"/>
        </a:p>
      </dgm:t>
    </dgm:pt>
    <dgm:pt modelId="{0B3227C7-1C2E-419E-8CF9-E73B30AE62FE}">
      <dgm:prSet/>
      <dgm:spPr/>
      <dgm:t>
        <a:bodyPr/>
        <a:lstStyle/>
        <a:p>
          <a:r>
            <a:rPr lang="fr-FR" noProof="0" dirty="0">
              <a:hlinkClick xmlns:r="http://schemas.openxmlformats.org/officeDocument/2006/relationships" r:id="rId1"/>
            </a:rPr>
            <a:t>Survol de l'histoire des relations entre les peuples autochtones et le gouvernement du Canada</a:t>
          </a:r>
          <a:endParaRPr lang="fr-FR" noProof="0" dirty="0"/>
        </a:p>
      </dgm:t>
    </dgm:pt>
    <dgm:pt modelId="{1E278F71-D77E-4AD1-AF40-A996032E47CF}" type="parTrans" cxnId="{F42E9EBC-B790-42FD-BB4E-E6D4ADD85067}">
      <dgm:prSet/>
      <dgm:spPr/>
    </dgm:pt>
    <dgm:pt modelId="{C3E4FE3E-93DD-4FA8-AAB1-ABF9F5B76B5D}" type="sibTrans" cxnId="{F42E9EBC-B790-42FD-BB4E-E6D4ADD85067}">
      <dgm:prSet/>
      <dgm:spPr/>
    </dgm:pt>
    <dgm:pt modelId="{511A9082-0337-45BD-B1F2-E677EFE27D2A}">
      <dgm:prSet/>
      <dgm:spPr/>
      <dgm:t>
        <a:bodyPr/>
        <a:lstStyle/>
        <a:p>
          <a:r>
            <a:rPr lang="fr-FR" noProof="0" dirty="0">
              <a:hlinkClick xmlns:r="http://schemas.openxmlformats.org/officeDocument/2006/relationships" r:id="rId2"/>
            </a:rPr>
            <a:t>Réflexion sur les biais culturels : perspectives autochtones</a:t>
          </a:r>
          <a:endParaRPr lang="fr-FR" noProof="0" dirty="0"/>
        </a:p>
      </dgm:t>
    </dgm:pt>
    <dgm:pt modelId="{48F8E328-EF00-47E7-B58A-7FA0214950F0}" type="parTrans" cxnId="{246AC5D2-78CE-4EDB-A40C-8623BF4C400B}">
      <dgm:prSet/>
      <dgm:spPr/>
    </dgm:pt>
    <dgm:pt modelId="{60044E86-AC19-4C70-87A3-5EF4A301B7BB}" type="sibTrans" cxnId="{246AC5D2-78CE-4EDB-A40C-8623BF4C400B}">
      <dgm:prSet/>
      <dgm:spPr/>
    </dgm:pt>
    <dgm:pt modelId="{0AB4F717-93C3-4943-9D61-6A6E4048F24A}">
      <dgm:prSet/>
      <dgm:spPr/>
      <dgm:t>
        <a:bodyPr/>
        <a:lstStyle/>
        <a:p>
          <a:r>
            <a:rPr lang="fr-CA" noProof="0" dirty="0">
              <a:hlinkClick xmlns:r="http://schemas.openxmlformats.org/officeDocument/2006/relationships" r:id="rId3"/>
            </a:rPr>
            <a:t>Trousse d’information pour les étudiants autochtones</a:t>
          </a:r>
          <a:endParaRPr lang="fr-CA" noProof="0" dirty="0"/>
        </a:p>
      </dgm:t>
    </dgm:pt>
    <dgm:pt modelId="{27392D12-1FC3-4D6B-B8F7-B5BB169415C3}" type="parTrans" cxnId="{B96188C4-C687-499C-9217-243CFE36D850}">
      <dgm:prSet/>
      <dgm:spPr/>
    </dgm:pt>
    <dgm:pt modelId="{1CF2FDE7-8FCE-4125-AF2E-F795877FFCC2}" type="sibTrans" cxnId="{B96188C4-C687-499C-9217-243CFE36D850}">
      <dgm:prSet/>
      <dgm:spPr/>
    </dgm:pt>
    <dgm:pt modelId="{817131C2-C5E8-4619-9E1B-E8F4BCA28ED8}" type="pres">
      <dgm:prSet presAssocID="{515310B0-C00D-46AE-95A1-04653568C137}" presName="linear" presStyleCnt="0">
        <dgm:presLayoutVars>
          <dgm:dir/>
          <dgm:animLvl val="lvl"/>
          <dgm:resizeHandles val="exact"/>
        </dgm:presLayoutVars>
      </dgm:prSet>
      <dgm:spPr/>
    </dgm:pt>
    <dgm:pt modelId="{B99247F7-1370-4C71-A50B-AAF5137146F5}" type="pres">
      <dgm:prSet presAssocID="{101B6B85-8CAB-4A15-AD48-8EA6A0C76DB5}" presName="parentLin" presStyleCnt="0"/>
      <dgm:spPr/>
    </dgm:pt>
    <dgm:pt modelId="{F86FF9AD-F9E9-4B7D-B2EC-6A0AAC6DEE65}" type="pres">
      <dgm:prSet presAssocID="{101B6B85-8CAB-4A15-AD48-8EA6A0C76DB5}" presName="parentLeftMargin" presStyleLbl="node1" presStyleIdx="0" presStyleCnt="2"/>
      <dgm:spPr/>
    </dgm:pt>
    <dgm:pt modelId="{9C9D5062-27D2-4A0A-A259-9C62CC749029}" type="pres">
      <dgm:prSet presAssocID="{101B6B85-8CAB-4A15-AD48-8EA6A0C76DB5}" presName="parentText" presStyleLbl="node1" presStyleIdx="0" presStyleCnt="2">
        <dgm:presLayoutVars>
          <dgm:chMax val="0"/>
          <dgm:bulletEnabled val="1"/>
        </dgm:presLayoutVars>
      </dgm:prSet>
      <dgm:spPr/>
    </dgm:pt>
    <dgm:pt modelId="{8F125E33-9EEE-4C62-AF94-41EB73946A80}" type="pres">
      <dgm:prSet presAssocID="{101B6B85-8CAB-4A15-AD48-8EA6A0C76DB5}" presName="negativeSpace" presStyleCnt="0"/>
      <dgm:spPr/>
    </dgm:pt>
    <dgm:pt modelId="{A6F6AFA5-4F69-407B-BE4D-3AF34D18123D}" type="pres">
      <dgm:prSet presAssocID="{101B6B85-8CAB-4A15-AD48-8EA6A0C76DB5}" presName="childText" presStyleLbl="conFgAcc1" presStyleIdx="0" presStyleCnt="2">
        <dgm:presLayoutVars>
          <dgm:bulletEnabled val="1"/>
        </dgm:presLayoutVars>
      </dgm:prSet>
      <dgm:spPr/>
    </dgm:pt>
    <dgm:pt modelId="{70476996-6A51-45D8-83D9-29CB32E5F5DE}" type="pres">
      <dgm:prSet presAssocID="{FBA22748-C813-4BDD-A9B8-AEC8CE564A78}" presName="spaceBetweenRectangles" presStyleCnt="0"/>
      <dgm:spPr/>
    </dgm:pt>
    <dgm:pt modelId="{892D1478-948A-40E5-903E-A868E34D1250}" type="pres">
      <dgm:prSet presAssocID="{C5C0E137-5833-4CAA-AFDD-41E6F09AD451}" presName="parentLin" presStyleCnt="0"/>
      <dgm:spPr/>
    </dgm:pt>
    <dgm:pt modelId="{9A377B59-E8B7-4AE0-900A-70C1868EA341}" type="pres">
      <dgm:prSet presAssocID="{C5C0E137-5833-4CAA-AFDD-41E6F09AD451}" presName="parentLeftMargin" presStyleLbl="node1" presStyleIdx="0" presStyleCnt="2"/>
      <dgm:spPr/>
    </dgm:pt>
    <dgm:pt modelId="{38B34672-4BC5-429A-9FCA-42D65463188D}" type="pres">
      <dgm:prSet presAssocID="{C5C0E137-5833-4CAA-AFDD-41E6F09AD451}" presName="parentText" presStyleLbl="node1" presStyleIdx="1" presStyleCnt="2">
        <dgm:presLayoutVars>
          <dgm:chMax val="0"/>
          <dgm:bulletEnabled val="1"/>
        </dgm:presLayoutVars>
      </dgm:prSet>
      <dgm:spPr/>
    </dgm:pt>
    <dgm:pt modelId="{B2C0A52B-7034-49BB-B841-A1C1CA1FBAD1}" type="pres">
      <dgm:prSet presAssocID="{C5C0E137-5833-4CAA-AFDD-41E6F09AD451}" presName="negativeSpace" presStyleCnt="0"/>
      <dgm:spPr/>
    </dgm:pt>
    <dgm:pt modelId="{C29B11DC-ABD1-46E1-A9B3-DC586DD0BEF5}" type="pres">
      <dgm:prSet presAssocID="{C5C0E137-5833-4CAA-AFDD-41E6F09AD451}" presName="childText" presStyleLbl="conFgAcc1" presStyleIdx="1" presStyleCnt="2">
        <dgm:presLayoutVars>
          <dgm:bulletEnabled val="1"/>
        </dgm:presLayoutVars>
      </dgm:prSet>
      <dgm:spPr/>
    </dgm:pt>
  </dgm:ptLst>
  <dgm:cxnLst>
    <dgm:cxn modelId="{F546252E-E3EA-48DA-83C6-23F78CEEB570}" type="presOf" srcId="{515310B0-C00D-46AE-95A1-04653568C137}" destId="{817131C2-C5E8-4619-9E1B-E8F4BCA28ED8}" srcOrd="0" destOrd="0" presId="urn:microsoft.com/office/officeart/2005/8/layout/list1"/>
    <dgm:cxn modelId="{A7F2703F-466F-4139-894B-2F7E08A6567E}" type="presOf" srcId="{101B6B85-8CAB-4A15-AD48-8EA6A0C76DB5}" destId="{F86FF9AD-F9E9-4B7D-B2EC-6A0AAC6DEE65}" srcOrd="0" destOrd="0" presId="urn:microsoft.com/office/officeart/2005/8/layout/list1"/>
    <dgm:cxn modelId="{024BD260-3B22-4CC2-85F5-B8D6EC0C8C4F}" srcId="{101B6B85-8CAB-4A15-AD48-8EA6A0C76DB5}" destId="{5392C474-44B0-4817-94DB-9CC5898700DB}" srcOrd="0" destOrd="0" parTransId="{83A31D07-6DB4-4F0F-AC0B-B9CEA44D9E72}" sibTransId="{088621E4-9BCD-47A5-AD0A-CA308240E09B}"/>
    <dgm:cxn modelId="{AC212853-8C5A-483A-A6F3-C5BEE6AFCED9}" type="presOf" srcId="{C5C0E137-5833-4CAA-AFDD-41E6F09AD451}" destId="{9A377B59-E8B7-4AE0-900A-70C1868EA341}" srcOrd="0" destOrd="0" presId="urn:microsoft.com/office/officeart/2005/8/layout/list1"/>
    <dgm:cxn modelId="{D6F3A258-A3EB-4F0B-95C0-871EE16B1C96}" type="presOf" srcId="{0AB4F717-93C3-4943-9D61-6A6E4048F24A}" destId="{C29B11DC-ABD1-46E1-A9B3-DC586DD0BEF5}" srcOrd="0" destOrd="1" presId="urn:microsoft.com/office/officeart/2005/8/layout/list1"/>
    <dgm:cxn modelId="{3A986859-5E59-4184-8954-C1CF2DF639AF}" type="presOf" srcId="{101B6B85-8CAB-4A15-AD48-8EA6A0C76DB5}" destId="{9C9D5062-27D2-4A0A-A259-9C62CC749029}" srcOrd="1" destOrd="0" presId="urn:microsoft.com/office/officeart/2005/8/layout/list1"/>
    <dgm:cxn modelId="{4AA8349F-C102-49F9-AF4C-093B146B4DDB}" type="presOf" srcId="{511A9082-0337-45BD-B1F2-E677EFE27D2A}" destId="{A6F6AFA5-4F69-407B-BE4D-3AF34D18123D}" srcOrd="0" destOrd="2" presId="urn:microsoft.com/office/officeart/2005/8/layout/list1"/>
    <dgm:cxn modelId="{F42E9EBC-B790-42FD-BB4E-E6D4ADD85067}" srcId="{5392C474-44B0-4817-94DB-9CC5898700DB}" destId="{0B3227C7-1C2E-419E-8CF9-E73B30AE62FE}" srcOrd="0" destOrd="0" parTransId="{1E278F71-D77E-4AD1-AF40-A996032E47CF}" sibTransId="{C3E4FE3E-93DD-4FA8-AAB1-ABF9F5B76B5D}"/>
    <dgm:cxn modelId="{0FF618C1-D069-4E6E-88F5-1C91054030D2}" srcId="{515310B0-C00D-46AE-95A1-04653568C137}" destId="{C5C0E137-5833-4CAA-AFDD-41E6F09AD451}" srcOrd="1" destOrd="0" parTransId="{76447800-DF58-418A-BF3A-D03256A8F323}" sibTransId="{E2432E9C-4DBA-42E4-8903-128EC62BED18}"/>
    <dgm:cxn modelId="{8E6261C4-8CFB-4058-9398-607E4A9D5F6D}" srcId="{C5C0E137-5833-4CAA-AFDD-41E6F09AD451}" destId="{598748C1-2FD3-48B9-ADAF-101DA190A01A}" srcOrd="0" destOrd="0" parTransId="{77792CB0-5DA4-4133-A384-83130D58A2C1}" sibTransId="{0AB02DAD-5458-4140-85E9-200FFA53972C}"/>
    <dgm:cxn modelId="{B96188C4-C687-499C-9217-243CFE36D850}" srcId="{598748C1-2FD3-48B9-ADAF-101DA190A01A}" destId="{0AB4F717-93C3-4943-9D61-6A6E4048F24A}" srcOrd="0" destOrd="0" parTransId="{27392D12-1FC3-4D6B-B8F7-B5BB169415C3}" sibTransId="{1CF2FDE7-8FCE-4125-AF2E-F795877FFCC2}"/>
    <dgm:cxn modelId="{49746ACF-7757-42DE-8BCE-A6337C200E8F}" srcId="{515310B0-C00D-46AE-95A1-04653568C137}" destId="{101B6B85-8CAB-4A15-AD48-8EA6A0C76DB5}" srcOrd="0" destOrd="0" parTransId="{D1271096-D00E-4ECF-AB5E-122300AA0636}" sibTransId="{FBA22748-C813-4BDD-A9B8-AEC8CE564A78}"/>
    <dgm:cxn modelId="{246AC5D2-78CE-4EDB-A40C-8623BF4C400B}" srcId="{5392C474-44B0-4817-94DB-9CC5898700DB}" destId="{511A9082-0337-45BD-B1F2-E677EFE27D2A}" srcOrd="1" destOrd="0" parTransId="{48F8E328-EF00-47E7-B58A-7FA0214950F0}" sibTransId="{60044E86-AC19-4C70-87A3-5EF4A301B7BB}"/>
    <dgm:cxn modelId="{2DDA91E1-51E3-456D-9560-79D29C7918BE}" type="presOf" srcId="{5392C474-44B0-4817-94DB-9CC5898700DB}" destId="{A6F6AFA5-4F69-407B-BE4D-3AF34D18123D}" srcOrd="0" destOrd="0" presId="urn:microsoft.com/office/officeart/2005/8/layout/list1"/>
    <dgm:cxn modelId="{AAF146EC-5860-45D3-8D5A-18BC7FC50D76}" type="presOf" srcId="{598748C1-2FD3-48B9-ADAF-101DA190A01A}" destId="{C29B11DC-ABD1-46E1-A9B3-DC586DD0BEF5}" srcOrd="0" destOrd="0" presId="urn:microsoft.com/office/officeart/2005/8/layout/list1"/>
    <dgm:cxn modelId="{194228F1-DE6F-4929-B97B-C62BDB63B046}" type="presOf" srcId="{C5C0E137-5833-4CAA-AFDD-41E6F09AD451}" destId="{38B34672-4BC5-429A-9FCA-42D65463188D}" srcOrd="1" destOrd="0" presId="urn:microsoft.com/office/officeart/2005/8/layout/list1"/>
    <dgm:cxn modelId="{AA6658F6-2C5D-457C-8CD0-244DA1C59407}" type="presOf" srcId="{0B3227C7-1C2E-419E-8CF9-E73B30AE62FE}" destId="{A6F6AFA5-4F69-407B-BE4D-3AF34D18123D}" srcOrd="0" destOrd="1" presId="urn:microsoft.com/office/officeart/2005/8/layout/list1"/>
    <dgm:cxn modelId="{42B08829-7C8A-41B0-A361-29C7781FCC80}" type="presParOf" srcId="{817131C2-C5E8-4619-9E1B-E8F4BCA28ED8}" destId="{B99247F7-1370-4C71-A50B-AAF5137146F5}" srcOrd="0" destOrd="0" presId="urn:microsoft.com/office/officeart/2005/8/layout/list1"/>
    <dgm:cxn modelId="{030689B8-5D77-4183-B7C2-B9C97504617F}" type="presParOf" srcId="{B99247F7-1370-4C71-A50B-AAF5137146F5}" destId="{F86FF9AD-F9E9-4B7D-B2EC-6A0AAC6DEE65}" srcOrd="0" destOrd="0" presId="urn:microsoft.com/office/officeart/2005/8/layout/list1"/>
    <dgm:cxn modelId="{068EFE4A-7135-40DD-A8D9-D626C5735BF2}" type="presParOf" srcId="{B99247F7-1370-4C71-A50B-AAF5137146F5}" destId="{9C9D5062-27D2-4A0A-A259-9C62CC749029}" srcOrd="1" destOrd="0" presId="urn:microsoft.com/office/officeart/2005/8/layout/list1"/>
    <dgm:cxn modelId="{DEBA8B0E-841B-4E12-9E63-ED3DDB1649F0}" type="presParOf" srcId="{817131C2-C5E8-4619-9E1B-E8F4BCA28ED8}" destId="{8F125E33-9EEE-4C62-AF94-41EB73946A80}" srcOrd="1" destOrd="0" presId="urn:microsoft.com/office/officeart/2005/8/layout/list1"/>
    <dgm:cxn modelId="{3B667447-FF3C-4634-9F3D-6C5D67AC6E23}" type="presParOf" srcId="{817131C2-C5E8-4619-9E1B-E8F4BCA28ED8}" destId="{A6F6AFA5-4F69-407B-BE4D-3AF34D18123D}" srcOrd="2" destOrd="0" presId="urn:microsoft.com/office/officeart/2005/8/layout/list1"/>
    <dgm:cxn modelId="{09E95894-8AB3-4CD4-97DB-ECB29E4A31CF}" type="presParOf" srcId="{817131C2-C5E8-4619-9E1B-E8F4BCA28ED8}" destId="{70476996-6A51-45D8-83D9-29CB32E5F5DE}" srcOrd="3" destOrd="0" presId="urn:microsoft.com/office/officeart/2005/8/layout/list1"/>
    <dgm:cxn modelId="{CCD61D3C-AF55-43EE-B2F0-4AA9F42C9226}" type="presParOf" srcId="{817131C2-C5E8-4619-9E1B-E8F4BCA28ED8}" destId="{892D1478-948A-40E5-903E-A868E34D1250}" srcOrd="4" destOrd="0" presId="urn:microsoft.com/office/officeart/2005/8/layout/list1"/>
    <dgm:cxn modelId="{11FFDF8B-45E6-48D2-BD5E-8BDB1E8D7553}" type="presParOf" srcId="{892D1478-948A-40E5-903E-A868E34D1250}" destId="{9A377B59-E8B7-4AE0-900A-70C1868EA341}" srcOrd="0" destOrd="0" presId="urn:microsoft.com/office/officeart/2005/8/layout/list1"/>
    <dgm:cxn modelId="{E6CD3E0B-D8F4-489A-BBC5-FF52E969A354}" type="presParOf" srcId="{892D1478-948A-40E5-903E-A868E34D1250}" destId="{38B34672-4BC5-429A-9FCA-42D65463188D}" srcOrd="1" destOrd="0" presId="urn:microsoft.com/office/officeart/2005/8/layout/list1"/>
    <dgm:cxn modelId="{F1A782A3-A55B-4541-9745-5318BB665701}" type="presParOf" srcId="{817131C2-C5E8-4619-9E1B-E8F4BCA28ED8}" destId="{B2C0A52B-7034-49BB-B841-A1C1CA1FBAD1}" srcOrd="5" destOrd="0" presId="urn:microsoft.com/office/officeart/2005/8/layout/list1"/>
    <dgm:cxn modelId="{D6758AAA-557E-40FE-8ABA-43CF7FCA4BC0}" type="presParOf" srcId="{817131C2-C5E8-4619-9E1B-E8F4BCA28ED8}" destId="{C29B11DC-ABD1-46E1-A9B3-DC586DD0BEF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64E432-9F1C-4AA1-99E4-9C19EAFC394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E1E523ED-D61F-49C0-867A-436784FCCB25}">
      <dgm:prSet/>
      <dgm:spPr/>
      <dgm:t>
        <a:bodyPr/>
        <a:lstStyle/>
        <a:p>
          <a:r>
            <a:rPr lang="fr-CA" noProof="0" dirty="0"/>
            <a:t>Pratiques inclusives</a:t>
          </a:r>
        </a:p>
      </dgm:t>
    </dgm:pt>
    <dgm:pt modelId="{9FEA9E3E-C8D9-423D-B06D-40935BC98DC9}" type="parTrans" cxnId="{F432796A-FC39-4C94-8D86-5095CD0839B4}">
      <dgm:prSet/>
      <dgm:spPr/>
      <dgm:t>
        <a:bodyPr/>
        <a:lstStyle/>
        <a:p>
          <a:endParaRPr lang="en-US"/>
        </a:p>
      </dgm:t>
    </dgm:pt>
    <dgm:pt modelId="{6FDF020F-7BC7-441A-947B-D9135180AF44}" type="sibTrans" cxnId="{F432796A-FC39-4C94-8D86-5095CD0839B4}">
      <dgm:prSet/>
      <dgm:spPr/>
      <dgm:t>
        <a:bodyPr/>
        <a:lstStyle/>
        <a:p>
          <a:endParaRPr lang="en-US"/>
        </a:p>
      </dgm:t>
    </dgm:pt>
    <dgm:pt modelId="{19BA7B3D-5A3F-463A-B848-96F6ECE1C758}">
      <dgm:prSet/>
      <dgm:spPr/>
      <dgm:t>
        <a:bodyPr/>
        <a:lstStyle/>
        <a:p>
          <a:r>
            <a:rPr lang="fr-FR" dirty="0"/>
            <a:t>Mettre en œuvre des conditions de travail flexibles, des mesures d'adaptation et des services de soutien pour répondre aux divers besoins et préférences des jeunes autochtones.</a:t>
          </a:r>
          <a:endParaRPr lang="en-US" dirty="0"/>
        </a:p>
      </dgm:t>
    </dgm:pt>
    <dgm:pt modelId="{1B1A1486-2862-4339-8C22-D120C9783974}" type="parTrans" cxnId="{D325BD17-6A57-4127-A769-399F8AEAD6C5}">
      <dgm:prSet/>
      <dgm:spPr/>
      <dgm:t>
        <a:bodyPr/>
        <a:lstStyle/>
        <a:p>
          <a:endParaRPr lang="en-US"/>
        </a:p>
      </dgm:t>
    </dgm:pt>
    <dgm:pt modelId="{CC412E1D-60E1-4BD8-A282-76999519FB45}" type="sibTrans" cxnId="{D325BD17-6A57-4127-A769-399F8AEAD6C5}">
      <dgm:prSet/>
      <dgm:spPr/>
      <dgm:t>
        <a:bodyPr/>
        <a:lstStyle/>
        <a:p>
          <a:endParaRPr lang="en-US"/>
        </a:p>
      </dgm:t>
    </dgm:pt>
    <dgm:pt modelId="{E92F83C8-14AB-4465-8F67-95899402D937}">
      <dgm:prSet/>
      <dgm:spPr/>
      <dgm:t>
        <a:bodyPr/>
        <a:lstStyle/>
        <a:p>
          <a:r>
            <a:rPr lang="fr-CA" noProof="0" dirty="0"/>
            <a:t>Programmes de mentorat et de soutien</a:t>
          </a:r>
        </a:p>
      </dgm:t>
    </dgm:pt>
    <dgm:pt modelId="{82CCBC32-827C-4102-9D97-9C31C73DBA1E}" type="parTrans" cxnId="{97596EEC-15B1-49F4-BA81-C705B8A2DABD}">
      <dgm:prSet/>
      <dgm:spPr/>
      <dgm:t>
        <a:bodyPr/>
        <a:lstStyle/>
        <a:p>
          <a:endParaRPr lang="en-US"/>
        </a:p>
      </dgm:t>
    </dgm:pt>
    <dgm:pt modelId="{BDB3AB5D-A417-4ECB-BF07-3C2A74960FE0}" type="sibTrans" cxnId="{97596EEC-15B1-49F4-BA81-C705B8A2DABD}">
      <dgm:prSet/>
      <dgm:spPr/>
      <dgm:t>
        <a:bodyPr/>
        <a:lstStyle/>
        <a:p>
          <a:endParaRPr lang="en-US"/>
        </a:p>
      </dgm:t>
    </dgm:pt>
    <dgm:pt modelId="{2124A689-9C50-443D-A19B-3DE45D80DFFF}">
      <dgm:prSet/>
      <dgm:spPr/>
      <dgm:t>
        <a:bodyPr/>
        <a:lstStyle/>
        <a:p>
          <a:r>
            <a:rPr lang="fr-CA" noProof="0" dirty="0"/>
            <a:t>Jumeler des jeunes autochtones avec des mentors et des groupes de ressources pour les employés afin de favoriser la création de liens, le partage d’expériences et le développement d’une communauté.</a:t>
          </a:r>
        </a:p>
      </dgm:t>
    </dgm:pt>
    <dgm:pt modelId="{3D9BBAB1-C538-4AE4-9C1B-5B7C04D6206A}" type="parTrans" cxnId="{9C93D152-081E-4A5E-8633-18FACF71F5D1}">
      <dgm:prSet/>
      <dgm:spPr/>
      <dgm:t>
        <a:bodyPr/>
        <a:lstStyle/>
        <a:p>
          <a:endParaRPr lang="en-US"/>
        </a:p>
      </dgm:t>
    </dgm:pt>
    <dgm:pt modelId="{2DCD970B-6DC0-47B5-BD53-263B0205DF07}" type="sibTrans" cxnId="{9C93D152-081E-4A5E-8633-18FACF71F5D1}">
      <dgm:prSet/>
      <dgm:spPr/>
      <dgm:t>
        <a:bodyPr/>
        <a:lstStyle/>
        <a:p>
          <a:endParaRPr lang="en-US"/>
        </a:p>
      </dgm:t>
    </dgm:pt>
    <dgm:pt modelId="{20DFFE65-EEE5-4424-B4A4-EDE9966B7FAA}">
      <dgm:prSet/>
      <dgm:spPr/>
      <dgm:t>
        <a:bodyPr/>
        <a:lstStyle/>
        <a:p>
          <a:r>
            <a:rPr lang="fr-FR" dirty="0"/>
            <a:t>Rencontres programmées et fréquentes; réunions pour discuter de sujets non liés au travail.</a:t>
          </a:r>
          <a:endParaRPr lang="en-CA" dirty="0"/>
        </a:p>
      </dgm:t>
    </dgm:pt>
    <dgm:pt modelId="{A6086FF9-8177-4789-BFB3-8F90ADA65FD1}" type="parTrans" cxnId="{F963E0B2-D088-4156-AA82-E193394135E4}">
      <dgm:prSet/>
      <dgm:spPr/>
      <dgm:t>
        <a:bodyPr/>
        <a:lstStyle/>
        <a:p>
          <a:endParaRPr lang="en-CA"/>
        </a:p>
      </dgm:t>
    </dgm:pt>
    <dgm:pt modelId="{BBCF1B50-69EC-4D75-8FF6-D5C116B596E1}" type="sibTrans" cxnId="{F963E0B2-D088-4156-AA82-E193394135E4}">
      <dgm:prSet/>
      <dgm:spPr/>
      <dgm:t>
        <a:bodyPr/>
        <a:lstStyle/>
        <a:p>
          <a:endParaRPr lang="en-CA"/>
        </a:p>
      </dgm:t>
    </dgm:pt>
    <dgm:pt modelId="{66A2D65B-B529-42A8-9D2C-E664850123EB}">
      <dgm:prSet/>
      <dgm:spPr/>
      <dgm:t>
        <a:bodyPr/>
        <a:lstStyle/>
        <a:p>
          <a:r>
            <a:rPr lang="fr-FR" b="0" i="0" dirty="0"/>
            <a:t>Exception pour le </a:t>
          </a:r>
          <a:r>
            <a:rPr lang="fr-FR" b="0" i="0" dirty="0">
              <a:hlinkClick xmlns:r="http://schemas.openxmlformats.org/officeDocument/2006/relationships" r:id="rId1"/>
            </a:rPr>
            <a:t>modèle de travail hybride</a:t>
          </a:r>
          <a:r>
            <a:rPr lang="fr-FR" b="0" i="0" dirty="0"/>
            <a:t>: Les fonctionnaires autochtones dont la localisation est essentielle à leur identité et qui travaillent à partir de leur communauté.</a:t>
          </a:r>
          <a:endParaRPr lang="en-US" dirty="0"/>
        </a:p>
      </dgm:t>
    </dgm:pt>
    <dgm:pt modelId="{59C6C071-94A6-4BD6-9B16-56A74873BCCC}" type="parTrans" cxnId="{423A8C52-7F48-4F6A-9D92-E5532E6CDF28}">
      <dgm:prSet/>
      <dgm:spPr/>
    </dgm:pt>
    <dgm:pt modelId="{F759951D-42B6-4763-9479-00ED43F09A34}" type="sibTrans" cxnId="{423A8C52-7F48-4F6A-9D92-E5532E6CDF28}">
      <dgm:prSet/>
      <dgm:spPr/>
    </dgm:pt>
    <dgm:pt modelId="{BE3EEB8D-5A26-4E7D-A530-0A155C624B72}">
      <dgm:prSet/>
      <dgm:spPr/>
      <dgm:t>
        <a:bodyPr/>
        <a:lstStyle/>
        <a:p>
          <a:r>
            <a:rPr lang="fr-CA" noProof="0" dirty="0">
              <a:hlinkClick xmlns:r="http://schemas.openxmlformats.org/officeDocument/2006/relationships" r:id="rId2"/>
            </a:rPr>
            <a:t>Occasion d’emploi pour étudiants autochtones – Mentorat  </a:t>
          </a:r>
          <a:r>
            <a:rPr lang="fr-CA" noProof="0" dirty="0">
              <a:hlinkClick xmlns:r="http://schemas.openxmlformats.org/officeDocument/2006/relationships" r:id="rId3"/>
            </a:rPr>
            <a:t> </a:t>
          </a:r>
          <a:endParaRPr lang="fr-CA" noProof="0" dirty="0"/>
        </a:p>
      </dgm:t>
    </dgm:pt>
    <dgm:pt modelId="{DD0574D2-3A53-4B65-B8C4-9BBD320865FB}" type="parTrans" cxnId="{6BA52917-11D6-42B4-ACF2-E0204877C48E}">
      <dgm:prSet/>
      <dgm:spPr/>
    </dgm:pt>
    <dgm:pt modelId="{B3F35B98-C3EC-4929-A926-A541DFCA940F}" type="sibTrans" cxnId="{6BA52917-11D6-42B4-ACF2-E0204877C48E}">
      <dgm:prSet/>
      <dgm:spPr/>
    </dgm:pt>
    <dgm:pt modelId="{0978CFA2-84EE-4EC4-AE06-00FFA31E0896}" type="pres">
      <dgm:prSet presAssocID="{5C64E432-9F1C-4AA1-99E4-9C19EAFC394A}" presName="linear" presStyleCnt="0">
        <dgm:presLayoutVars>
          <dgm:dir/>
          <dgm:animLvl val="lvl"/>
          <dgm:resizeHandles val="exact"/>
        </dgm:presLayoutVars>
      </dgm:prSet>
      <dgm:spPr/>
    </dgm:pt>
    <dgm:pt modelId="{A933FDF8-54A3-4B11-BB66-48E790F0145A}" type="pres">
      <dgm:prSet presAssocID="{E1E523ED-D61F-49C0-867A-436784FCCB25}" presName="parentLin" presStyleCnt="0"/>
      <dgm:spPr/>
    </dgm:pt>
    <dgm:pt modelId="{80DA20C9-C8CC-4D74-A4A4-03684D6B6760}" type="pres">
      <dgm:prSet presAssocID="{E1E523ED-D61F-49C0-867A-436784FCCB25}" presName="parentLeftMargin" presStyleLbl="node1" presStyleIdx="0" presStyleCnt="2"/>
      <dgm:spPr/>
    </dgm:pt>
    <dgm:pt modelId="{94A7D904-9448-47E8-BDDE-2EF096A1FE88}" type="pres">
      <dgm:prSet presAssocID="{E1E523ED-D61F-49C0-867A-436784FCCB25}" presName="parentText" presStyleLbl="node1" presStyleIdx="0" presStyleCnt="2">
        <dgm:presLayoutVars>
          <dgm:chMax val="0"/>
          <dgm:bulletEnabled val="1"/>
        </dgm:presLayoutVars>
      </dgm:prSet>
      <dgm:spPr/>
    </dgm:pt>
    <dgm:pt modelId="{693367D4-94DD-4D4E-88F1-4FDB4C340A2D}" type="pres">
      <dgm:prSet presAssocID="{E1E523ED-D61F-49C0-867A-436784FCCB25}" presName="negativeSpace" presStyleCnt="0"/>
      <dgm:spPr/>
    </dgm:pt>
    <dgm:pt modelId="{979C1A6A-F6CA-430A-82F3-0A26B632F5F2}" type="pres">
      <dgm:prSet presAssocID="{E1E523ED-D61F-49C0-867A-436784FCCB25}" presName="childText" presStyleLbl="conFgAcc1" presStyleIdx="0" presStyleCnt="2">
        <dgm:presLayoutVars>
          <dgm:bulletEnabled val="1"/>
        </dgm:presLayoutVars>
      </dgm:prSet>
      <dgm:spPr/>
    </dgm:pt>
    <dgm:pt modelId="{C97BA409-A7CE-4666-A728-C78FD7EBAED3}" type="pres">
      <dgm:prSet presAssocID="{6FDF020F-7BC7-441A-947B-D9135180AF44}" presName="spaceBetweenRectangles" presStyleCnt="0"/>
      <dgm:spPr/>
    </dgm:pt>
    <dgm:pt modelId="{36698CEA-36CA-4863-B3A5-EC6CF7891E74}" type="pres">
      <dgm:prSet presAssocID="{E92F83C8-14AB-4465-8F67-95899402D937}" presName="parentLin" presStyleCnt="0"/>
      <dgm:spPr/>
    </dgm:pt>
    <dgm:pt modelId="{DA505DBC-79F3-45D5-8BAF-35BF526A0B89}" type="pres">
      <dgm:prSet presAssocID="{E92F83C8-14AB-4465-8F67-95899402D937}" presName="parentLeftMargin" presStyleLbl="node1" presStyleIdx="0" presStyleCnt="2"/>
      <dgm:spPr/>
    </dgm:pt>
    <dgm:pt modelId="{419F7E78-AAB8-4A6A-B004-DDCB2D4A85FD}" type="pres">
      <dgm:prSet presAssocID="{E92F83C8-14AB-4465-8F67-95899402D937}" presName="parentText" presStyleLbl="node1" presStyleIdx="1" presStyleCnt="2" custLinFactNeighborY="5256">
        <dgm:presLayoutVars>
          <dgm:chMax val="0"/>
          <dgm:bulletEnabled val="1"/>
        </dgm:presLayoutVars>
      </dgm:prSet>
      <dgm:spPr/>
    </dgm:pt>
    <dgm:pt modelId="{EAF5D79B-5258-4DAF-951A-C350179673C6}" type="pres">
      <dgm:prSet presAssocID="{E92F83C8-14AB-4465-8F67-95899402D937}" presName="negativeSpace" presStyleCnt="0"/>
      <dgm:spPr/>
    </dgm:pt>
    <dgm:pt modelId="{677A5D11-15A5-4822-BF0C-C6D5A75B995A}" type="pres">
      <dgm:prSet presAssocID="{E92F83C8-14AB-4465-8F67-95899402D937}" presName="childText" presStyleLbl="conFgAcc1" presStyleIdx="1" presStyleCnt="2">
        <dgm:presLayoutVars>
          <dgm:bulletEnabled val="1"/>
        </dgm:presLayoutVars>
      </dgm:prSet>
      <dgm:spPr/>
    </dgm:pt>
  </dgm:ptLst>
  <dgm:cxnLst>
    <dgm:cxn modelId="{D5E31000-B8BA-4F6B-8BA5-2B61ED1D66A7}" type="presOf" srcId="{19BA7B3D-5A3F-463A-B848-96F6ECE1C758}" destId="{979C1A6A-F6CA-430A-82F3-0A26B632F5F2}" srcOrd="0" destOrd="0" presId="urn:microsoft.com/office/officeart/2005/8/layout/list1"/>
    <dgm:cxn modelId="{6BA52917-11D6-42B4-ACF2-E0204877C48E}" srcId="{2124A689-9C50-443D-A19B-3DE45D80DFFF}" destId="{BE3EEB8D-5A26-4E7D-A530-0A155C624B72}" srcOrd="0" destOrd="0" parTransId="{DD0574D2-3A53-4B65-B8C4-9BBD320865FB}" sibTransId="{B3F35B98-C3EC-4929-A926-A541DFCA940F}"/>
    <dgm:cxn modelId="{D325BD17-6A57-4127-A769-399F8AEAD6C5}" srcId="{E1E523ED-D61F-49C0-867A-436784FCCB25}" destId="{19BA7B3D-5A3F-463A-B848-96F6ECE1C758}" srcOrd="0" destOrd="0" parTransId="{1B1A1486-2862-4339-8C22-D120C9783974}" sibTransId="{CC412E1D-60E1-4BD8-A282-76999519FB45}"/>
    <dgm:cxn modelId="{4D3C6D30-669B-4B88-B74F-3753F36746BD}" type="presOf" srcId="{2124A689-9C50-443D-A19B-3DE45D80DFFF}" destId="{677A5D11-15A5-4822-BF0C-C6D5A75B995A}" srcOrd="0" destOrd="0" presId="urn:microsoft.com/office/officeart/2005/8/layout/list1"/>
    <dgm:cxn modelId="{DF3F363C-9EE7-477D-AFE7-5AB5B16F3FF9}" type="presOf" srcId="{BE3EEB8D-5A26-4E7D-A530-0A155C624B72}" destId="{677A5D11-15A5-4822-BF0C-C6D5A75B995A}" srcOrd="0" destOrd="1" presId="urn:microsoft.com/office/officeart/2005/8/layout/list1"/>
    <dgm:cxn modelId="{AA57453E-B47D-4EE8-8B3F-95C7DF38BC40}" type="presOf" srcId="{5C64E432-9F1C-4AA1-99E4-9C19EAFC394A}" destId="{0978CFA2-84EE-4EC4-AE06-00FFA31E0896}" srcOrd="0" destOrd="0" presId="urn:microsoft.com/office/officeart/2005/8/layout/list1"/>
    <dgm:cxn modelId="{EC7DF143-B227-40E1-8E87-187C356ED0DC}" type="presOf" srcId="{E92F83C8-14AB-4465-8F67-95899402D937}" destId="{DA505DBC-79F3-45D5-8BAF-35BF526A0B89}" srcOrd="0" destOrd="0" presId="urn:microsoft.com/office/officeart/2005/8/layout/list1"/>
    <dgm:cxn modelId="{F432796A-FC39-4C94-8D86-5095CD0839B4}" srcId="{5C64E432-9F1C-4AA1-99E4-9C19EAFC394A}" destId="{E1E523ED-D61F-49C0-867A-436784FCCB25}" srcOrd="0" destOrd="0" parTransId="{9FEA9E3E-C8D9-423D-B06D-40935BC98DC9}" sibTransId="{6FDF020F-7BC7-441A-947B-D9135180AF44}"/>
    <dgm:cxn modelId="{DAE2FC6C-73AC-42B6-9DF5-926EE0D97BE0}" type="presOf" srcId="{E92F83C8-14AB-4465-8F67-95899402D937}" destId="{419F7E78-AAB8-4A6A-B004-DDCB2D4A85FD}" srcOrd="1" destOrd="0" presId="urn:microsoft.com/office/officeart/2005/8/layout/list1"/>
    <dgm:cxn modelId="{423A8C52-7F48-4F6A-9D92-E5532E6CDF28}" srcId="{19BA7B3D-5A3F-463A-B848-96F6ECE1C758}" destId="{66A2D65B-B529-42A8-9D2C-E664850123EB}" srcOrd="0" destOrd="0" parTransId="{59C6C071-94A6-4BD6-9B16-56A74873BCCC}" sibTransId="{F759951D-42B6-4763-9479-00ED43F09A34}"/>
    <dgm:cxn modelId="{9C93D152-081E-4A5E-8633-18FACF71F5D1}" srcId="{E92F83C8-14AB-4465-8F67-95899402D937}" destId="{2124A689-9C50-443D-A19B-3DE45D80DFFF}" srcOrd="0" destOrd="0" parTransId="{3D9BBAB1-C538-4AE4-9C1B-5B7C04D6206A}" sibTransId="{2DCD970B-6DC0-47B5-BD53-263B0205DF07}"/>
    <dgm:cxn modelId="{43AD0F7F-23E0-400B-A4BD-C09354F2625D}" type="presOf" srcId="{66A2D65B-B529-42A8-9D2C-E664850123EB}" destId="{979C1A6A-F6CA-430A-82F3-0A26B632F5F2}" srcOrd="0" destOrd="1" presId="urn:microsoft.com/office/officeart/2005/8/layout/list1"/>
    <dgm:cxn modelId="{F963E0B2-D088-4156-AA82-E193394135E4}" srcId="{19BA7B3D-5A3F-463A-B848-96F6ECE1C758}" destId="{20DFFE65-EEE5-4424-B4A4-EDE9966B7FAA}" srcOrd="1" destOrd="0" parTransId="{A6086FF9-8177-4789-BFB3-8F90ADA65FD1}" sibTransId="{BBCF1B50-69EC-4D75-8FF6-D5C116B596E1}"/>
    <dgm:cxn modelId="{FE832FCC-5D89-4707-B5AF-B3011119EDAD}" type="presOf" srcId="{E1E523ED-D61F-49C0-867A-436784FCCB25}" destId="{80DA20C9-C8CC-4D74-A4A4-03684D6B6760}" srcOrd="0" destOrd="0" presId="urn:microsoft.com/office/officeart/2005/8/layout/list1"/>
    <dgm:cxn modelId="{429109D1-21CF-4F86-89DE-47A764888C02}" type="presOf" srcId="{E1E523ED-D61F-49C0-867A-436784FCCB25}" destId="{94A7D904-9448-47E8-BDDE-2EF096A1FE88}" srcOrd="1" destOrd="0" presId="urn:microsoft.com/office/officeart/2005/8/layout/list1"/>
    <dgm:cxn modelId="{1DDE43D3-FDB6-4ACF-B544-4107817ED6EE}" type="presOf" srcId="{20DFFE65-EEE5-4424-B4A4-EDE9966B7FAA}" destId="{979C1A6A-F6CA-430A-82F3-0A26B632F5F2}" srcOrd="0" destOrd="2" presId="urn:microsoft.com/office/officeart/2005/8/layout/list1"/>
    <dgm:cxn modelId="{97596EEC-15B1-49F4-BA81-C705B8A2DABD}" srcId="{5C64E432-9F1C-4AA1-99E4-9C19EAFC394A}" destId="{E92F83C8-14AB-4465-8F67-95899402D937}" srcOrd="1" destOrd="0" parTransId="{82CCBC32-827C-4102-9D97-9C31C73DBA1E}" sibTransId="{BDB3AB5D-A417-4ECB-BF07-3C2A74960FE0}"/>
    <dgm:cxn modelId="{E418BEA6-80A0-4F39-A86B-0753BC69463F}" type="presParOf" srcId="{0978CFA2-84EE-4EC4-AE06-00FFA31E0896}" destId="{A933FDF8-54A3-4B11-BB66-48E790F0145A}" srcOrd="0" destOrd="0" presId="urn:microsoft.com/office/officeart/2005/8/layout/list1"/>
    <dgm:cxn modelId="{E29F34E5-4F5F-4CFE-8962-4BE8AB2D5E0F}" type="presParOf" srcId="{A933FDF8-54A3-4B11-BB66-48E790F0145A}" destId="{80DA20C9-C8CC-4D74-A4A4-03684D6B6760}" srcOrd="0" destOrd="0" presId="urn:microsoft.com/office/officeart/2005/8/layout/list1"/>
    <dgm:cxn modelId="{B7C0E41D-65A5-42B1-8F9D-68D683FDDAFF}" type="presParOf" srcId="{A933FDF8-54A3-4B11-BB66-48E790F0145A}" destId="{94A7D904-9448-47E8-BDDE-2EF096A1FE88}" srcOrd="1" destOrd="0" presId="urn:microsoft.com/office/officeart/2005/8/layout/list1"/>
    <dgm:cxn modelId="{EBDCA3D2-FD34-40E1-89C9-6106F62D4618}" type="presParOf" srcId="{0978CFA2-84EE-4EC4-AE06-00FFA31E0896}" destId="{693367D4-94DD-4D4E-88F1-4FDB4C340A2D}" srcOrd="1" destOrd="0" presId="urn:microsoft.com/office/officeart/2005/8/layout/list1"/>
    <dgm:cxn modelId="{67C67778-751C-4C1C-A762-FD5DC0322FC5}" type="presParOf" srcId="{0978CFA2-84EE-4EC4-AE06-00FFA31E0896}" destId="{979C1A6A-F6CA-430A-82F3-0A26B632F5F2}" srcOrd="2" destOrd="0" presId="urn:microsoft.com/office/officeart/2005/8/layout/list1"/>
    <dgm:cxn modelId="{02C7D559-0A28-4DE7-83C8-405E147F1C3D}" type="presParOf" srcId="{0978CFA2-84EE-4EC4-AE06-00FFA31E0896}" destId="{C97BA409-A7CE-4666-A728-C78FD7EBAED3}" srcOrd="3" destOrd="0" presId="urn:microsoft.com/office/officeart/2005/8/layout/list1"/>
    <dgm:cxn modelId="{F51172D3-273D-47EA-9601-ECEE6F38148E}" type="presParOf" srcId="{0978CFA2-84EE-4EC4-AE06-00FFA31E0896}" destId="{36698CEA-36CA-4863-B3A5-EC6CF7891E74}" srcOrd="4" destOrd="0" presId="urn:microsoft.com/office/officeart/2005/8/layout/list1"/>
    <dgm:cxn modelId="{6E84CA64-8ACB-46E5-BD09-B67EFFB28CDD}" type="presParOf" srcId="{36698CEA-36CA-4863-B3A5-EC6CF7891E74}" destId="{DA505DBC-79F3-45D5-8BAF-35BF526A0B89}" srcOrd="0" destOrd="0" presId="urn:microsoft.com/office/officeart/2005/8/layout/list1"/>
    <dgm:cxn modelId="{D9C28033-3FC3-4AEB-BF57-774D29815AF2}" type="presParOf" srcId="{36698CEA-36CA-4863-B3A5-EC6CF7891E74}" destId="{419F7E78-AAB8-4A6A-B004-DDCB2D4A85FD}" srcOrd="1" destOrd="0" presId="urn:microsoft.com/office/officeart/2005/8/layout/list1"/>
    <dgm:cxn modelId="{40622FE4-A401-4FA7-9C38-7768217C785A}" type="presParOf" srcId="{0978CFA2-84EE-4EC4-AE06-00FFA31E0896}" destId="{EAF5D79B-5258-4DAF-951A-C350179673C6}" srcOrd="5" destOrd="0" presId="urn:microsoft.com/office/officeart/2005/8/layout/list1"/>
    <dgm:cxn modelId="{C3E68F0C-1081-4BE7-9322-E0548AD1308A}" type="presParOf" srcId="{0978CFA2-84EE-4EC4-AE06-00FFA31E0896}" destId="{677A5D11-15A5-4822-BF0C-C6D5A75B995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BBBD9-9C89-4CF8-B92C-F9803381CB7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B971B050-C6D4-4515-84B7-8946DE7C69F6}">
      <dgm:prSet/>
      <dgm:spPr/>
      <dgm:t>
        <a:bodyPr/>
        <a:lstStyle/>
        <a:p>
          <a:r>
            <a:rPr lang="fr-CA" noProof="0" dirty="0"/>
            <a:t>Le développement de carrière et possibilités de progression</a:t>
          </a:r>
        </a:p>
      </dgm:t>
    </dgm:pt>
    <dgm:pt modelId="{793FF5F8-4D03-45BB-A67F-6081D93D0C67}" type="parTrans" cxnId="{06B6C0EE-3BD4-4CEF-AF47-ED33A7FCD4B0}">
      <dgm:prSet/>
      <dgm:spPr/>
      <dgm:t>
        <a:bodyPr/>
        <a:lstStyle/>
        <a:p>
          <a:endParaRPr lang="en-US"/>
        </a:p>
      </dgm:t>
    </dgm:pt>
    <dgm:pt modelId="{F270983B-9742-4CAD-9666-C76D8A25A877}" type="sibTrans" cxnId="{06B6C0EE-3BD4-4CEF-AF47-ED33A7FCD4B0}">
      <dgm:prSet/>
      <dgm:spPr/>
      <dgm:t>
        <a:bodyPr/>
        <a:lstStyle/>
        <a:p>
          <a:endParaRPr lang="en-US"/>
        </a:p>
      </dgm:t>
    </dgm:pt>
    <dgm:pt modelId="{35719846-D76B-4386-B1B2-2F14FB7A33D6}">
      <dgm:prSet/>
      <dgm:spPr/>
      <dgm:t>
        <a:bodyPr/>
        <a:lstStyle/>
        <a:p>
          <a:r>
            <a:rPr lang="fr-CA" noProof="0" dirty="0"/>
            <a:t>Présenter les options disponibles pour le développement et la progression de carrière et offrir des possibilités de développement des compétences et de croissance professionnelle</a:t>
          </a:r>
        </a:p>
      </dgm:t>
    </dgm:pt>
    <dgm:pt modelId="{AAFB8E44-0023-4894-8C90-04EF1A9A26DC}" type="parTrans" cxnId="{C47388B5-8BC8-42C6-9793-54159C674430}">
      <dgm:prSet/>
      <dgm:spPr/>
      <dgm:t>
        <a:bodyPr/>
        <a:lstStyle/>
        <a:p>
          <a:endParaRPr lang="en-US"/>
        </a:p>
      </dgm:t>
    </dgm:pt>
    <dgm:pt modelId="{AD7F6D96-319D-4584-A2C6-DEF2A91CDF2C}" type="sibTrans" cxnId="{C47388B5-8BC8-42C6-9793-54159C674430}">
      <dgm:prSet/>
      <dgm:spPr/>
      <dgm:t>
        <a:bodyPr/>
        <a:lstStyle/>
        <a:p>
          <a:endParaRPr lang="en-US"/>
        </a:p>
      </dgm:t>
    </dgm:pt>
    <dgm:pt modelId="{05BECA6F-919E-46E4-9A96-42A1559D6F2A}">
      <dgm:prSet/>
      <dgm:spPr/>
      <dgm:t>
        <a:bodyPr/>
        <a:lstStyle/>
        <a:p>
          <a:r>
            <a:rPr lang="fr-CA" noProof="0" dirty="0"/>
            <a:t>Formation et apprentissage</a:t>
          </a:r>
        </a:p>
      </dgm:t>
    </dgm:pt>
    <dgm:pt modelId="{F096A0A8-978B-4D6F-9B3F-A3DB35AE9CD7}" type="sibTrans" cxnId="{40779CD3-38D0-483E-BD01-4469CD6F6E15}">
      <dgm:prSet/>
      <dgm:spPr/>
      <dgm:t>
        <a:bodyPr/>
        <a:lstStyle/>
        <a:p>
          <a:endParaRPr lang="en-US"/>
        </a:p>
      </dgm:t>
    </dgm:pt>
    <dgm:pt modelId="{10E884BA-F1AE-4906-A1C2-B03B29E3CC77}" type="parTrans" cxnId="{40779CD3-38D0-483E-BD01-4469CD6F6E15}">
      <dgm:prSet/>
      <dgm:spPr/>
      <dgm:t>
        <a:bodyPr/>
        <a:lstStyle/>
        <a:p>
          <a:endParaRPr lang="en-US"/>
        </a:p>
      </dgm:t>
    </dgm:pt>
    <dgm:pt modelId="{8534458A-1493-4855-8880-BB99F616D0C5}">
      <dgm:prSet/>
      <dgm:spPr/>
      <dgm:t>
        <a:bodyPr/>
        <a:lstStyle/>
        <a:p>
          <a:r>
            <a:rPr lang="fr-FR" dirty="0"/>
            <a:t>Offrir aux jeunes Autochtones la possibilité de suivre des formations et de partager leurs connaissances, leurs expériences et leurs points de vue avec des collègues et encourager l'apprentissage mutuel</a:t>
          </a:r>
          <a:endParaRPr lang="en-US" dirty="0"/>
        </a:p>
      </dgm:t>
    </dgm:pt>
    <dgm:pt modelId="{4019D42B-75BB-45D7-87A9-C0AC5D656FFC}" type="sibTrans" cxnId="{B967C5AF-C380-470A-9888-996CBF554992}">
      <dgm:prSet/>
      <dgm:spPr/>
      <dgm:t>
        <a:bodyPr/>
        <a:lstStyle/>
        <a:p>
          <a:endParaRPr lang="en-US"/>
        </a:p>
      </dgm:t>
    </dgm:pt>
    <dgm:pt modelId="{E8D2DD18-545E-47D1-8699-8FD861C6B6F1}" type="parTrans" cxnId="{B967C5AF-C380-470A-9888-996CBF554992}">
      <dgm:prSet/>
      <dgm:spPr/>
      <dgm:t>
        <a:bodyPr/>
        <a:lstStyle/>
        <a:p>
          <a:endParaRPr lang="en-US"/>
        </a:p>
      </dgm:t>
    </dgm:pt>
    <dgm:pt modelId="{DE1EA886-5B97-4998-800F-8B005790BF65}">
      <dgm:prSet/>
      <dgm:spPr/>
      <dgm:t>
        <a:bodyPr/>
        <a:lstStyle/>
        <a:p>
          <a:r>
            <a:rPr lang="fr-FR" dirty="0">
              <a:hlinkClick xmlns:r="http://schemas.openxmlformats.org/officeDocument/2006/relationships" r:id="rId1"/>
            </a:rPr>
            <a:t>Parcours d'apprentissage pour les étudiants</a:t>
          </a:r>
          <a:r>
            <a:rPr lang="en-CA" dirty="0">
              <a:hlinkClick xmlns:r="http://schemas.openxmlformats.org/officeDocument/2006/relationships" r:id="rId1"/>
            </a:rPr>
            <a:t> - EFPC</a:t>
          </a:r>
          <a:endParaRPr lang="en-US" dirty="0"/>
        </a:p>
      </dgm:t>
    </dgm:pt>
    <dgm:pt modelId="{D44EC587-5EDF-459D-A7D4-A41C89C34CCB}" type="parTrans" cxnId="{7F643888-E1E9-45FB-9D1F-A4E6D723543D}">
      <dgm:prSet/>
      <dgm:spPr/>
    </dgm:pt>
    <dgm:pt modelId="{296FFFBD-BACE-4E9A-96FC-564CD0653DE8}" type="sibTrans" cxnId="{7F643888-E1E9-45FB-9D1F-A4E6D723543D}">
      <dgm:prSet/>
      <dgm:spPr/>
    </dgm:pt>
    <dgm:pt modelId="{3C595254-9459-47DA-884E-0505E9CDA79A}">
      <dgm:prSet/>
      <dgm:spPr/>
      <dgm:t>
        <a:bodyPr/>
        <a:lstStyle/>
        <a:p>
          <a:r>
            <a:rPr lang="fr-CA" noProof="0" dirty="0">
              <a:hlinkClick xmlns:r="http://schemas.openxmlformats.org/officeDocument/2006/relationships" r:id="rId2"/>
            </a:rPr>
            <a:t>Emplois pour étudiants et diplômés </a:t>
          </a:r>
          <a:endParaRPr lang="fr-CA" noProof="0" dirty="0"/>
        </a:p>
      </dgm:t>
    </dgm:pt>
    <dgm:pt modelId="{9AE5B6EA-F0A1-4FDB-9DB6-1DF56D8ABC0B}" type="parTrans" cxnId="{C680130E-4885-4FA6-A65B-F7B2E276A935}">
      <dgm:prSet/>
      <dgm:spPr/>
    </dgm:pt>
    <dgm:pt modelId="{14BAD298-00EA-4794-8F94-65166A78D3C0}" type="sibTrans" cxnId="{C680130E-4885-4FA6-A65B-F7B2E276A935}">
      <dgm:prSet/>
      <dgm:spPr/>
    </dgm:pt>
    <dgm:pt modelId="{C7B138B3-F7C5-4F12-BE2E-446CED4267FE}" type="pres">
      <dgm:prSet presAssocID="{EF9BBBD9-9C89-4CF8-B92C-F9803381CB71}" presName="linear" presStyleCnt="0">
        <dgm:presLayoutVars>
          <dgm:dir/>
          <dgm:animLvl val="lvl"/>
          <dgm:resizeHandles val="exact"/>
        </dgm:presLayoutVars>
      </dgm:prSet>
      <dgm:spPr/>
    </dgm:pt>
    <dgm:pt modelId="{06A80BA2-A71E-4A95-B8B3-F7AADE40025D}" type="pres">
      <dgm:prSet presAssocID="{05BECA6F-919E-46E4-9A96-42A1559D6F2A}" presName="parentLin" presStyleCnt="0"/>
      <dgm:spPr/>
    </dgm:pt>
    <dgm:pt modelId="{8CD9F69B-BF7B-406F-85EE-6312AA168412}" type="pres">
      <dgm:prSet presAssocID="{05BECA6F-919E-46E4-9A96-42A1559D6F2A}" presName="parentLeftMargin" presStyleLbl="node1" presStyleIdx="0" presStyleCnt="2"/>
      <dgm:spPr/>
    </dgm:pt>
    <dgm:pt modelId="{BC72853D-F9FA-4D6A-8788-8F57AE3E140F}" type="pres">
      <dgm:prSet presAssocID="{05BECA6F-919E-46E4-9A96-42A1559D6F2A}" presName="parentText" presStyleLbl="node1" presStyleIdx="0" presStyleCnt="2">
        <dgm:presLayoutVars>
          <dgm:chMax val="0"/>
          <dgm:bulletEnabled val="1"/>
        </dgm:presLayoutVars>
      </dgm:prSet>
      <dgm:spPr/>
    </dgm:pt>
    <dgm:pt modelId="{A8EA8E38-C755-4045-B24A-9A0E57BA3AB6}" type="pres">
      <dgm:prSet presAssocID="{05BECA6F-919E-46E4-9A96-42A1559D6F2A}" presName="negativeSpace" presStyleCnt="0"/>
      <dgm:spPr/>
    </dgm:pt>
    <dgm:pt modelId="{509D9666-8CC3-49E2-A429-632411700443}" type="pres">
      <dgm:prSet presAssocID="{05BECA6F-919E-46E4-9A96-42A1559D6F2A}" presName="childText" presStyleLbl="conFgAcc1" presStyleIdx="0" presStyleCnt="2">
        <dgm:presLayoutVars>
          <dgm:bulletEnabled val="1"/>
        </dgm:presLayoutVars>
      </dgm:prSet>
      <dgm:spPr/>
    </dgm:pt>
    <dgm:pt modelId="{48DB61CC-E4F1-4C65-8481-76205415CBED}" type="pres">
      <dgm:prSet presAssocID="{F096A0A8-978B-4D6F-9B3F-A3DB35AE9CD7}" presName="spaceBetweenRectangles" presStyleCnt="0"/>
      <dgm:spPr/>
    </dgm:pt>
    <dgm:pt modelId="{9718DBA8-B855-427F-B516-BE4731103E0E}" type="pres">
      <dgm:prSet presAssocID="{B971B050-C6D4-4515-84B7-8946DE7C69F6}" presName="parentLin" presStyleCnt="0"/>
      <dgm:spPr/>
    </dgm:pt>
    <dgm:pt modelId="{8BC31546-B96F-4B2E-A56D-875152B6C5D7}" type="pres">
      <dgm:prSet presAssocID="{B971B050-C6D4-4515-84B7-8946DE7C69F6}" presName="parentLeftMargin" presStyleLbl="node1" presStyleIdx="0" presStyleCnt="2"/>
      <dgm:spPr/>
    </dgm:pt>
    <dgm:pt modelId="{821C6152-B35F-4DAA-9A63-AEEDCAB89156}" type="pres">
      <dgm:prSet presAssocID="{B971B050-C6D4-4515-84B7-8946DE7C69F6}" presName="parentText" presStyleLbl="node1" presStyleIdx="1" presStyleCnt="2">
        <dgm:presLayoutVars>
          <dgm:chMax val="0"/>
          <dgm:bulletEnabled val="1"/>
        </dgm:presLayoutVars>
      </dgm:prSet>
      <dgm:spPr/>
    </dgm:pt>
    <dgm:pt modelId="{3CF0A79B-10A6-45A2-AC3E-F5E39268D200}" type="pres">
      <dgm:prSet presAssocID="{B971B050-C6D4-4515-84B7-8946DE7C69F6}" presName="negativeSpace" presStyleCnt="0"/>
      <dgm:spPr/>
    </dgm:pt>
    <dgm:pt modelId="{30B80A94-3225-4CF2-9EA6-5345D6BCB2FE}" type="pres">
      <dgm:prSet presAssocID="{B971B050-C6D4-4515-84B7-8946DE7C69F6}" presName="childText" presStyleLbl="conFgAcc1" presStyleIdx="1" presStyleCnt="2">
        <dgm:presLayoutVars>
          <dgm:bulletEnabled val="1"/>
        </dgm:presLayoutVars>
      </dgm:prSet>
      <dgm:spPr/>
    </dgm:pt>
  </dgm:ptLst>
  <dgm:cxnLst>
    <dgm:cxn modelId="{C680130E-4885-4FA6-A65B-F7B2E276A935}" srcId="{35719846-D76B-4386-B1B2-2F14FB7A33D6}" destId="{3C595254-9459-47DA-884E-0505E9CDA79A}" srcOrd="0" destOrd="0" parTransId="{9AE5B6EA-F0A1-4FDB-9DB6-1DF56D8ABC0B}" sibTransId="{14BAD298-00EA-4794-8F94-65166A78D3C0}"/>
    <dgm:cxn modelId="{57422A1F-9B57-41E5-B558-322DB60CDC3E}" type="presOf" srcId="{8534458A-1493-4855-8880-BB99F616D0C5}" destId="{509D9666-8CC3-49E2-A429-632411700443}" srcOrd="0" destOrd="0" presId="urn:microsoft.com/office/officeart/2005/8/layout/list1"/>
    <dgm:cxn modelId="{C111AE6B-9A55-4224-8EAE-243C531449C0}" type="presOf" srcId="{3C595254-9459-47DA-884E-0505E9CDA79A}" destId="{30B80A94-3225-4CF2-9EA6-5345D6BCB2FE}" srcOrd="0" destOrd="1" presId="urn:microsoft.com/office/officeart/2005/8/layout/list1"/>
    <dgm:cxn modelId="{B4CC5674-3E35-403D-BBAF-3AEC4FC372B8}" type="presOf" srcId="{B971B050-C6D4-4515-84B7-8946DE7C69F6}" destId="{8BC31546-B96F-4B2E-A56D-875152B6C5D7}" srcOrd="0" destOrd="0" presId="urn:microsoft.com/office/officeart/2005/8/layout/list1"/>
    <dgm:cxn modelId="{DAC23159-6EB0-46F3-8C38-44866F82B2AE}" type="presOf" srcId="{05BECA6F-919E-46E4-9A96-42A1559D6F2A}" destId="{8CD9F69B-BF7B-406F-85EE-6312AA168412}" srcOrd="0" destOrd="0" presId="urn:microsoft.com/office/officeart/2005/8/layout/list1"/>
    <dgm:cxn modelId="{E8083859-ED37-4328-9860-64948990E299}" type="presOf" srcId="{EF9BBBD9-9C89-4CF8-B92C-F9803381CB71}" destId="{C7B138B3-F7C5-4F12-BE2E-446CED4267FE}" srcOrd="0" destOrd="0" presId="urn:microsoft.com/office/officeart/2005/8/layout/list1"/>
    <dgm:cxn modelId="{474BD359-E36B-49C0-B0BF-65B14599DAE8}" type="presOf" srcId="{35719846-D76B-4386-B1B2-2F14FB7A33D6}" destId="{30B80A94-3225-4CF2-9EA6-5345D6BCB2FE}" srcOrd="0" destOrd="0" presId="urn:microsoft.com/office/officeart/2005/8/layout/list1"/>
    <dgm:cxn modelId="{7F643888-E1E9-45FB-9D1F-A4E6D723543D}" srcId="{8534458A-1493-4855-8880-BB99F616D0C5}" destId="{DE1EA886-5B97-4998-800F-8B005790BF65}" srcOrd="0" destOrd="0" parTransId="{D44EC587-5EDF-459D-A7D4-A41C89C34CCB}" sibTransId="{296FFFBD-BACE-4E9A-96FC-564CD0653DE8}"/>
    <dgm:cxn modelId="{AE0BE494-2F40-4A3E-B884-BB835DBF4A39}" type="presOf" srcId="{05BECA6F-919E-46E4-9A96-42A1559D6F2A}" destId="{BC72853D-F9FA-4D6A-8788-8F57AE3E140F}" srcOrd="1" destOrd="0" presId="urn:microsoft.com/office/officeart/2005/8/layout/list1"/>
    <dgm:cxn modelId="{B409C5A8-D86D-48E6-8B63-8353848B9F2F}" type="presOf" srcId="{DE1EA886-5B97-4998-800F-8B005790BF65}" destId="{509D9666-8CC3-49E2-A429-632411700443}" srcOrd="0" destOrd="1" presId="urn:microsoft.com/office/officeart/2005/8/layout/list1"/>
    <dgm:cxn modelId="{B967C5AF-C380-470A-9888-996CBF554992}" srcId="{05BECA6F-919E-46E4-9A96-42A1559D6F2A}" destId="{8534458A-1493-4855-8880-BB99F616D0C5}" srcOrd="0" destOrd="0" parTransId="{E8D2DD18-545E-47D1-8699-8FD861C6B6F1}" sibTransId="{4019D42B-75BB-45D7-87A9-C0AC5D656FFC}"/>
    <dgm:cxn modelId="{C47388B5-8BC8-42C6-9793-54159C674430}" srcId="{B971B050-C6D4-4515-84B7-8946DE7C69F6}" destId="{35719846-D76B-4386-B1B2-2F14FB7A33D6}" srcOrd="0" destOrd="0" parTransId="{AAFB8E44-0023-4894-8C90-04EF1A9A26DC}" sibTransId="{AD7F6D96-319D-4584-A2C6-DEF2A91CDF2C}"/>
    <dgm:cxn modelId="{40779CD3-38D0-483E-BD01-4469CD6F6E15}" srcId="{EF9BBBD9-9C89-4CF8-B92C-F9803381CB71}" destId="{05BECA6F-919E-46E4-9A96-42A1559D6F2A}" srcOrd="0" destOrd="0" parTransId="{10E884BA-F1AE-4906-A1C2-B03B29E3CC77}" sibTransId="{F096A0A8-978B-4D6F-9B3F-A3DB35AE9CD7}"/>
    <dgm:cxn modelId="{BF7726E5-6BD3-4E40-A126-1AB5DEE6B9DA}" type="presOf" srcId="{B971B050-C6D4-4515-84B7-8946DE7C69F6}" destId="{821C6152-B35F-4DAA-9A63-AEEDCAB89156}" srcOrd="1" destOrd="0" presId="urn:microsoft.com/office/officeart/2005/8/layout/list1"/>
    <dgm:cxn modelId="{06B6C0EE-3BD4-4CEF-AF47-ED33A7FCD4B0}" srcId="{EF9BBBD9-9C89-4CF8-B92C-F9803381CB71}" destId="{B971B050-C6D4-4515-84B7-8946DE7C69F6}" srcOrd="1" destOrd="0" parTransId="{793FF5F8-4D03-45BB-A67F-6081D93D0C67}" sibTransId="{F270983B-9742-4CAD-9666-C76D8A25A877}"/>
    <dgm:cxn modelId="{B0F81EE3-1A5A-47D0-9A83-AB633492206A}" type="presParOf" srcId="{C7B138B3-F7C5-4F12-BE2E-446CED4267FE}" destId="{06A80BA2-A71E-4A95-B8B3-F7AADE40025D}" srcOrd="0" destOrd="0" presId="urn:microsoft.com/office/officeart/2005/8/layout/list1"/>
    <dgm:cxn modelId="{03367A4A-3BC2-4610-8D84-F048F65B9E28}" type="presParOf" srcId="{06A80BA2-A71E-4A95-B8B3-F7AADE40025D}" destId="{8CD9F69B-BF7B-406F-85EE-6312AA168412}" srcOrd="0" destOrd="0" presId="urn:microsoft.com/office/officeart/2005/8/layout/list1"/>
    <dgm:cxn modelId="{067622D1-05F4-4E65-9AC6-17D3C1516AA6}" type="presParOf" srcId="{06A80BA2-A71E-4A95-B8B3-F7AADE40025D}" destId="{BC72853D-F9FA-4D6A-8788-8F57AE3E140F}" srcOrd="1" destOrd="0" presId="urn:microsoft.com/office/officeart/2005/8/layout/list1"/>
    <dgm:cxn modelId="{A0117A05-01EE-4EB0-AA2F-00C7ADB896F9}" type="presParOf" srcId="{C7B138B3-F7C5-4F12-BE2E-446CED4267FE}" destId="{A8EA8E38-C755-4045-B24A-9A0E57BA3AB6}" srcOrd="1" destOrd="0" presId="urn:microsoft.com/office/officeart/2005/8/layout/list1"/>
    <dgm:cxn modelId="{B809D01B-9C60-4B67-A943-4615B70FE5A6}" type="presParOf" srcId="{C7B138B3-F7C5-4F12-BE2E-446CED4267FE}" destId="{509D9666-8CC3-49E2-A429-632411700443}" srcOrd="2" destOrd="0" presId="urn:microsoft.com/office/officeart/2005/8/layout/list1"/>
    <dgm:cxn modelId="{7DD333FB-764F-4B44-B1D5-8ACF1E3B55AC}" type="presParOf" srcId="{C7B138B3-F7C5-4F12-BE2E-446CED4267FE}" destId="{48DB61CC-E4F1-4C65-8481-76205415CBED}" srcOrd="3" destOrd="0" presId="urn:microsoft.com/office/officeart/2005/8/layout/list1"/>
    <dgm:cxn modelId="{2A119388-4AD1-4DCA-B488-5E3DB7AEE331}" type="presParOf" srcId="{C7B138B3-F7C5-4F12-BE2E-446CED4267FE}" destId="{9718DBA8-B855-427F-B516-BE4731103E0E}" srcOrd="4" destOrd="0" presId="urn:microsoft.com/office/officeart/2005/8/layout/list1"/>
    <dgm:cxn modelId="{724E5B03-88BE-40CD-98B0-E9C280D7E64C}" type="presParOf" srcId="{9718DBA8-B855-427F-B516-BE4731103E0E}" destId="{8BC31546-B96F-4B2E-A56D-875152B6C5D7}" srcOrd="0" destOrd="0" presId="urn:microsoft.com/office/officeart/2005/8/layout/list1"/>
    <dgm:cxn modelId="{37DCDB12-C34D-4981-9810-127A7C709666}" type="presParOf" srcId="{9718DBA8-B855-427F-B516-BE4731103E0E}" destId="{821C6152-B35F-4DAA-9A63-AEEDCAB89156}" srcOrd="1" destOrd="0" presId="urn:microsoft.com/office/officeart/2005/8/layout/list1"/>
    <dgm:cxn modelId="{7536D080-2F9D-45DA-989C-77DA891FB521}" type="presParOf" srcId="{C7B138B3-F7C5-4F12-BE2E-446CED4267FE}" destId="{3CF0A79B-10A6-45A2-AC3E-F5E39268D200}" srcOrd="5" destOrd="0" presId="urn:microsoft.com/office/officeart/2005/8/layout/list1"/>
    <dgm:cxn modelId="{17244AD0-794E-4118-8FD7-42C6E4D9ADF2}" type="presParOf" srcId="{C7B138B3-F7C5-4F12-BE2E-446CED4267FE}" destId="{30B80A94-3225-4CF2-9EA6-5345D6BCB2F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94ED47-8186-4239-9810-D3DAB096EA10}" type="doc">
      <dgm:prSet loTypeId="urn:microsoft.com/office/officeart/2018/5/layout/IconCircleLabelList" loCatId="icon" qsTypeId="urn:microsoft.com/office/officeart/2005/8/quickstyle/simple1" qsCatId="simple" csTypeId="urn:microsoft.com/office/officeart/2005/8/colors/colorful2" csCatId="colorful" phldr="1"/>
      <dgm:spPr/>
      <dgm:t>
        <a:bodyPr/>
        <a:lstStyle/>
        <a:p>
          <a:endParaRPr lang="en-US"/>
        </a:p>
      </dgm:t>
    </dgm:pt>
    <dgm:pt modelId="{D879641C-43A4-48D3-A210-8E15BF406E19}">
      <dgm:prSet custT="1"/>
      <dgm:spPr/>
      <dgm:t>
        <a:bodyPr/>
        <a:lstStyle/>
        <a:p>
          <a:pPr>
            <a:lnSpc>
              <a:spcPct val="100000"/>
            </a:lnSpc>
            <a:defRPr cap="all"/>
          </a:pPr>
          <a:r>
            <a:rPr lang="fr-FR" sz="1600" dirty="0"/>
            <a:t>Ekosani / </a:t>
          </a:r>
          <a:r>
            <a:rPr lang="fr-CA" sz="1600" dirty="0" err="1"/>
            <a:t>Marsee</a:t>
          </a:r>
          <a:r>
            <a:rPr lang="fr-CA" sz="1600" dirty="0"/>
            <a:t> / Miigwech / Meegwetch /  Mutna / Marci Cho / </a:t>
          </a:r>
          <a:r>
            <a:rPr lang="en-CA" sz="1600" dirty="0" err="1"/>
            <a:t>ᖁᐊᓇᖅᑯᑎᑦ</a:t>
          </a:r>
          <a:r>
            <a:rPr lang="en-CA" sz="1600" dirty="0"/>
            <a:t> </a:t>
          </a:r>
          <a:r>
            <a:rPr lang="fr-CA" sz="1600" dirty="0"/>
            <a:t>/ Nakurmik / </a:t>
          </a:r>
          <a:r>
            <a:rPr lang="fr-CA" sz="1600" dirty="0" err="1"/>
            <a:t>Nià</a:t>
          </a:r>
          <a:r>
            <a:rPr lang="fr-CA" sz="1600" dirty="0"/>
            <a:t> :</a:t>
          </a:r>
          <a:r>
            <a:rPr lang="fr-CA" sz="1600" dirty="0" err="1"/>
            <a:t>wen</a:t>
          </a:r>
          <a:endParaRPr lang="en-US" sz="1600" dirty="0"/>
        </a:p>
      </dgm:t>
    </dgm:pt>
    <dgm:pt modelId="{2171B8A1-40D3-4EB3-A90B-AA77440E412B}" type="parTrans" cxnId="{7F524ABE-8937-469D-8BC5-668F779F76DD}">
      <dgm:prSet/>
      <dgm:spPr/>
      <dgm:t>
        <a:bodyPr/>
        <a:lstStyle/>
        <a:p>
          <a:endParaRPr lang="en-US"/>
        </a:p>
      </dgm:t>
    </dgm:pt>
    <dgm:pt modelId="{0A7DEDDC-1324-4A69-83F5-4EE30BA07530}" type="sibTrans" cxnId="{7F524ABE-8937-469D-8BC5-668F779F76DD}">
      <dgm:prSet/>
      <dgm:spPr/>
      <dgm:t>
        <a:bodyPr/>
        <a:lstStyle/>
        <a:p>
          <a:endParaRPr lang="en-US"/>
        </a:p>
      </dgm:t>
    </dgm:pt>
    <dgm:pt modelId="{DC81F1F3-2346-4A33-B13D-434201082D60}">
      <dgm:prSet/>
      <dgm:spPr/>
      <dgm:t>
        <a:bodyPr/>
        <a:lstStyle/>
        <a:p>
          <a:pPr>
            <a:lnSpc>
              <a:spcPct val="100000"/>
            </a:lnSpc>
            <a:defRPr cap="all"/>
          </a:pPr>
          <a:r>
            <a:rPr lang="fr-CA" dirty="0"/>
            <a:t>Des questions?</a:t>
          </a:r>
          <a:endParaRPr lang="en-US" dirty="0"/>
        </a:p>
      </dgm:t>
    </dgm:pt>
    <dgm:pt modelId="{10DBFCA5-9924-4AF8-B2BD-FE8FBD341BAA}" type="parTrans" cxnId="{ECC85207-DE47-4151-9BBD-1DE3BD7F7144}">
      <dgm:prSet/>
      <dgm:spPr/>
      <dgm:t>
        <a:bodyPr/>
        <a:lstStyle/>
        <a:p>
          <a:endParaRPr lang="en-US"/>
        </a:p>
      </dgm:t>
    </dgm:pt>
    <dgm:pt modelId="{F7321071-3861-45A6-AAA9-0F0C60733348}" type="sibTrans" cxnId="{ECC85207-DE47-4151-9BBD-1DE3BD7F7144}">
      <dgm:prSet/>
      <dgm:spPr/>
      <dgm:t>
        <a:bodyPr/>
        <a:lstStyle/>
        <a:p>
          <a:endParaRPr lang="en-US"/>
        </a:p>
      </dgm:t>
    </dgm:pt>
    <dgm:pt modelId="{9DA29985-073F-4BD9-B574-D072F17D0E2D}">
      <dgm:prSet/>
      <dgm:spPr/>
      <dgm:t>
        <a:bodyPr/>
        <a:lstStyle/>
        <a:p>
          <a:pPr>
            <a:lnSpc>
              <a:spcPct val="100000"/>
            </a:lnSpc>
            <a:defRPr cap="all"/>
          </a:pPr>
          <a:r>
            <a:rPr lang="fr-FR" dirty="0"/>
            <a:t>Communiquez avec le Centre d’expertise autochtone: </a:t>
          </a:r>
          <a:r>
            <a:rPr lang="fr-FR" dirty="0">
              <a:hlinkClick xmlns:r="http://schemas.openxmlformats.org/officeDocument/2006/relationships" r:id="rId1"/>
            </a:rPr>
            <a:t>cfp.cea-icoe.psc@cfp-psc.gc.ca</a:t>
          </a:r>
          <a:r>
            <a:rPr lang="fr-FR" dirty="0"/>
            <a:t> </a:t>
          </a:r>
          <a:endParaRPr lang="en-US" dirty="0"/>
        </a:p>
      </dgm:t>
    </dgm:pt>
    <dgm:pt modelId="{6BA96853-C89C-4908-B5F4-4BC13455CCA8}" type="parTrans" cxnId="{87ADC06B-2CAA-4D08-9CAA-921C25E421CC}">
      <dgm:prSet/>
      <dgm:spPr/>
      <dgm:t>
        <a:bodyPr/>
        <a:lstStyle/>
        <a:p>
          <a:endParaRPr lang="en-US"/>
        </a:p>
      </dgm:t>
    </dgm:pt>
    <dgm:pt modelId="{470F759D-AB5A-4128-B4EE-D662993A84B0}" type="sibTrans" cxnId="{87ADC06B-2CAA-4D08-9CAA-921C25E421CC}">
      <dgm:prSet/>
      <dgm:spPr/>
      <dgm:t>
        <a:bodyPr/>
        <a:lstStyle/>
        <a:p>
          <a:endParaRPr lang="en-US"/>
        </a:p>
      </dgm:t>
    </dgm:pt>
    <dgm:pt modelId="{F485EFA9-5E62-4C39-90E9-F7E0FD4F8369}" type="pres">
      <dgm:prSet presAssocID="{FA94ED47-8186-4239-9810-D3DAB096EA10}" presName="root" presStyleCnt="0">
        <dgm:presLayoutVars>
          <dgm:dir/>
          <dgm:resizeHandles val="exact"/>
        </dgm:presLayoutVars>
      </dgm:prSet>
      <dgm:spPr/>
    </dgm:pt>
    <dgm:pt modelId="{2C67EF2F-045D-4180-A0E3-E126EDA5C022}" type="pres">
      <dgm:prSet presAssocID="{D879641C-43A4-48D3-A210-8E15BF406E19}" presName="compNode" presStyleCnt="0"/>
      <dgm:spPr/>
    </dgm:pt>
    <dgm:pt modelId="{33EA4B1A-9736-4110-A3C0-06A1A00CE9A9}" type="pres">
      <dgm:prSet presAssocID="{D879641C-43A4-48D3-A210-8E15BF406E19}" presName="iconBgRect" presStyleLbl="bgShp" presStyleIdx="0"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C145076-07D3-4CD7-AB34-A86AE8DEFD6A}" type="pres">
      <dgm:prSet presAssocID="{D879641C-43A4-48D3-A210-8E15BF406E1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miling Face with No Fill"/>
        </a:ext>
      </dgm:extLst>
    </dgm:pt>
    <dgm:pt modelId="{7D22DC32-D923-4C47-B57D-F54B666E63A4}" type="pres">
      <dgm:prSet presAssocID="{D879641C-43A4-48D3-A210-8E15BF406E19}" presName="spaceRect" presStyleCnt="0"/>
      <dgm:spPr/>
    </dgm:pt>
    <dgm:pt modelId="{4D8F2997-3D3C-4534-9062-0ED9C230348B}" type="pres">
      <dgm:prSet presAssocID="{D879641C-43A4-48D3-A210-8E15BF406E19}" presName="textRect" presStyleLbl="revTx" presStyleIdx="0" presStyleCnt="3">
        <dgm:presLayoutVars>
          <dgm:chMax val="1"/>
          <dgm:chPref val="1"/>
        </dgm:presLayoutVars>
      </dgm:prSet>
      <dgm:spPr/>
    </dgm:pt>
    <dgm:pt modelId="{D937DCC4-3E10-4125-83D8-CB62A11C0E2D}" type="pres">
      <dgm:prSet presAssocID="{0A7DEDDC-1324-4A69-83F5-4EE30BA07530}" presName="sibTrans" presStyleCnt="0"/>
      <dgm:spPr/>
    </dgm:pt>
    <dgm:pt modelId="{84F6ED11-D2F3-47E5-B448-89F101A51620}" type="pres">
      <dgm:prSet presAssocID="{DC81F1F3-2346-4A33-B13D-434201082D60}" presName="compNode" presStyleCnt="0"/>
      <dgm:spPr/>
    </dgm:pt>
    <dgm:pt modelId="{FDC416C1-F0D6-410D-8FDB-C4AE7F27D12F}" type="pres">
      <dgm:prSet presAssocID="{DC81F1F3-2346-4A33-B13D-434201082D60}" presName="iconBgRect" presStyleLbl="bgShp" presStyleIdx="1"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46246B-62B6-4338-A22F-E7475D623392}" type="pres">
      <dgm:prSet presAssocID="{DC81F1F3-2346-4A33-B13D-434201082D6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5C5EB25B-0764-4C3E-B65F-6FAAE198076B}" type="pres">
      <dgm:prSet presAssocID="{DC81F1F3-2346-4A33-B13D-434201082D60}" presName="spaceRect" presStyleCnt="0"/>
      <dgm:spPr/>
    </dgm:pt>
    <dgm:pt modelId="{D0B1436F-1ED7-4E74-AFAB-8350A0D40F65}" type="pres">
      <dgm:prSet presAssocID="{DC81F1F3-2346-4A33-B13D-434201082D60}" presName="textRect" presStyleLbl="revTx" presStyleIdx="1" presStyleCnt="3">
        <dgm:presLayoutVars>
          <dgm:chMax val="1"/>
          <dgm:chPref val="1"/>
        </dgm:presLayoutVars>
      </dgm:prSet>
      <dgm:spPr/>
    </dgm:pt>
    <dgm:pt modelId="{E663B43F-6A57-4224-A2BE-91A5EA420CF2}" type="pres">
      <dgm:prSet presAssocID="{F7321071-3861-45A6-AAA9-0F0C60733348}" presName="sibTrans" presStyleCnt="0"/>
      <dgm:spPr/>
    </dgm:pt>
    <dgm:pt modelId="{CF350377-3BF2-4530-9106-14DEBFE42467}" type="pres">
      <dgm:prSet presAssocID="{9DA29985-073F-4BD9-B574-D072F17D0E2D}" presName="compNode" presStyleCnt="0"/>
      <dgm:spPr/>
    </dgm:pt>
    <dgm:pt modelId="{A16345C6-B50F-43D5-A6A3-A7EFABEB6AF2}" type="pres">
      <dgm:prSet presAssocID="{9DA29985-073F-4BD9-B574-D072F17D0E2D}" presName="iconBgRect" presStyleLbl="bgShp" presStyleIdx="2"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EEE96C-FD01-43D3-BA84-1DBD0F78C10D}" type="pres">
      <dgm:prSet presAssocID="{9DA29985-073F-4BD9-B574-D072F17D0E2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Adresse de courrier"/>
        </a:ext>
      </dgm:extLst>
    </dgm:pt>
    <dgm:pt modelId="{B66A5BDC-A2FD-4D5F-A11F-6796CD345347}" type="pres">
      <dgm:prSet presAssocID="{9DA29985-073F-4BD9-B574-D072F17D0E2D}" presName="spaceRect" presStyleCnt="0"/>
      <dgm:spPr/>
    </dgm:pt>
    <dgm:pt modelId="{E67BD0AF-52FC-4B2B-9B97-DC69983036B4}"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9CBD4B0A-601C-497D-8E68-B919BEB51A12}" type="presOf" srcId="{FA94ED47-8186-4239-9810-D3DAB096EA10}" destId="{F485EFA9-5E62-4C39-90E9-F7E0FD4F8369}" srcOrd="0" destOrd="0" presId="urn:microsoft.com/office/officeart/2018/5/layout/IconCircleLabelList"/>
    <dgm:cxn modelId="{2ACF3361-0031-41CA-8E48-BA0F7D8A96D2}" type="presOf" srcId="{D879641C-43A4-48D3-A210-8E15BF406E19}" destId="{4D8F2997-3D3C-4534-9062-0ED9C230348B}" srcOrd="0" destOrd="0" presId="urn:microsoft.com/office/officeart/2018/5/layout/IconCircleLabelList"/>
    <dgm:cxn modelId="{0097AF47-4055-4261-A8FE-A44D09DD083B}" type="presOf" srcId="{DC81F1F3-2346-4A33-B13D-434201082D60}" destId="{D0B1436F-1ED7-4E74-AFAB-8350A0D40F65}" srcOrd="0" destOrd="0" presId="urn:microsoft.com/office/officeart/2018/5/layout/IconCircleLabelList"/>
    <dgm:cxn modelId="{87ADC06B-2CAA-4D08-9CAA-921C25E421CC}" srcId="{FA94ED47-8186-4239-9810-D3DAB096EA10}" destId="{9DA29985-073F-4BD9-B574-D072F17D0E2D}" srcOrd="2" destOrd="0" parTransId="{6BA96853-C89C-4908-B5F4-4BC13455CCA8}" sibTransId="{470F759D-AB5A-4128-B4EE-D662993A84B0}"/>
    <dgm:cxn modelId="{1D394D6C-6CD6-4C55-B438-09C843B78D0A}" type="presOf" srcId="{9DA29985-073F-4BD9-B574-D072F17D0E2D}" destId="{E67BD0AF-52FC-4B2B-9B97-DC69983036B4}" srcOrd="0" destOrd="0" presId="urn:microsoft.com/office/officeart/2018/5/layout/IconCircleLabelList"/>
    <dgm:cxn modelId="{7F524ABE-8937-469D-8BC5-668F779F76DD}" srcId="{FA94ED47-8186-4239-9810-D3DAB096EA10}" destId="{D879641C-43A4-48D3-A210-8E15BF406E19}" srcOrd="0" destOrd="0" parTransId="{2171B8A1-40D3-4EB3-A90B-AA77440E412B}" sibTransId="{0A7DEDDC-1324-4A69-83F5-4EE30BA07530}"/>
    <dgm:cxn modelId="{88337B35-690E-43FA-A2E7-126AE6E2D321}" type="presParOf" srcId="{F485EFA9-5E62-4C39-90E9-F7E0FD4F8369}" destId="{2C67EF2F-045D-4180-A0E3-E126EDA5C022}" srcOrd="0" destOrd="0" presId="urn:microsoft.com/office/officeart/2018/5/layout/IconCircleLabelList"/>
    <dgm:cxn modelId="{0D789F6C-FD31-4D6F-98D1-8C27F4648033}" type="presParOf" srcId="{2C67EF2F-045D-4180-A0E3-E126EDA5C022}" destId="{33EA4B1A-9736-4110-A3C0-06A1A00CE9A9}" srcOrd="0" destOrd="0" presId="urn:microsoft.com/office/officeart/2018/5/layout/IconCircleLabelList"/>
    <dgm:cxn modelId="{310886C3-70D3-4453-891E-A46C2E411CB5}" type="presParOf" srcId="{2C67EF2F-045D-4180-A0E3-E126EDA5C022}" destId="{AC145076-07D3-4CD7-AB34-A86AE8DEFD6A}" srcOrd="1" destOrd="0" presId="urn:microsoft.com/office/officeart/2018/5/layout/IconCircleLabelList"/>
    <dgm:cxn modelId="{B3C734B4-75E1-41A0-8549-D92649404642}" type="presParOf" srcId="{2C67EF2F-045D-4180-A0E3-E126EDA5C022}" destId="{7D22DC32-D923-4C47-B57D-F54B666E63A4}" srcOrd="2" destOrd="0" presId="urn:microsoft.com/office/officeart/2018/5/layout/IconCircleLabelList"/>
    <dgm:cxn modelId="{052C39E4-E0B2-434B-A52F-1D65B32B29B2}" type="presParOf" srcId="{2C67EF2F-045D-4180-A0E3-E126EDA5C022}" destId="{4D8F2997-3D3C-4534-9062-0ED9C230348B}" srcOrd="3" destOrd="0" presId="urn:microsoft.com/office/officeart/2018/5/layout/IconCircleLabelList"/>
    <dgm:cxn modelId="{6F1D68C0-1E98-49B1-B90D-0CFFE8C0773D}" type="presParOf" srcId="{F485EFA9-5E62-4C39-90E9-F7E0FD4F8369}" destId="{D937DCC4-3E10-4125-83D8-CB62A11C0E2D}" srcOrd="1" destOrd="0" presId="urn:microsoft.com/office/officeart/2018/5/layout/IconCircleLabelList"/>
    <dgm:cxn modelId="{AC8E99C2-59F6-4A23-A0DD-AD0F4EBC792B}" type="presParOf" srcId="{F485EFA9-5E62-4C39-90E9-F7E0FD4F8369}" destId="{84F6ED11-D2F3-47E5-B448-89F101A51620}" srcOrd="2" destOrd="0" presId="urn:microsoft.com/office/officeart/2018/5/layout/IconCircleLabelList"/>
    <dgm:cxn modelId="{658F84EB-67E2-46CE-B717-EE237DDAD8EB}" type="presParOf" srcId="{84F6ED11-D2F3-47E5-B448-89F101A51620}" destId="{FDC416C1-F0D6-410D-8FDB-C4AE7F27D12F}" srcOrd="0" destOrd="0" presId="urn:microsoft.com/office/officeart/2018/5/layout/IconCircleLabelList"/>
    <dgm:cxn modelId="{8FC49E37-00F8-4D43-8AD0-1B0430412BCF}" type="presParOf" srcId="{84F6ED11-D2F3-47E5-B448-89F101A51620}" destId="{9946246B-62B6-4338-A22F-E7475D623392}" srcOrd="1" destOrd="0" presId="urn:microsoft.com/office/officeart/2018/5/layout/IconCircleLabelList"/>
    <dgm:cxn modelId="{4ADD1D2E-C15B-4926-B3DC-10870C51398D}" type="presParOf" srcId="{84F6ED11-D2F3-47E5-B448-89F101A51620}" destId="{5C5EB25B-0764-4C3E-B65F-6FAAE198076B}" srcOrd="2" destOrd="0" presId="urn:microsoft.com/office/officeart/2018/5/layout/IconCircleLabelList"/>
    <dgm:cxn modelId="{46682E67-8B51-4065-BF1E-FD91C57E6CF7}" type="presParOf" srcId="{84F6ED11-D2F3-47E5-B448-89F101A51620}" destId="{D0B1436F-1ED7-4E74-AFAB-8350A0D40F65}" srcOrd="3" destOrd="0" presId="urn:microsoft.com/office/officeart/2018/5/layout/IconCircleLabelList"/>
    <dgm:cxn modelId="{B7BD77A2-CA17-40B5-BC21-F91DDC7ABA35}" type="presParOf" srcId="{F485EFA9-5E62-4C39-90E9-F7E0FD4F8369}" destId="{E663B43F-6A57-4224-A2BE-91A5EA420CF2}" srcOrd="3" destOrd="0" presId="urn:microsoft.com/office/officeart/2018/5/layout/IconCircleLabelList"/>
    <dgm:cxn modelId="{A0302ECE-007D-4BA1-B630-9E5345F91E33}" type="presParOf" srcId="{F485EFA9-5E62-4C39-90E9-F7E0FD4F8369}" destId="{CF350377-3BF2-4530-9106-14DEBFE42467}" srcOrd="4" destOrd="0" presId="urn:microsoft.com/office/officeart/2018/5/layout/IconCircleLabelList"/>
    <dgm:cxn modelId="{F78015BA-EBBE-487E-B1AC-2AA412195E69}" type="presParOf" srcId="{CF350377-3BF2-4530-9106-14DEBFE42467}" destId="{A16345C6-B50F-43D5-A6A3-A7EFABEB6AF2}" srcOrd="0" destOrd="0" presId="urn:microsoft.com/office/officeart/2018/5/layout/IconCircleLabelList"/>
    <dgm:cxn modelId="{D412E84F-0254-4AD2-B9BA-7E2D67C9711E}" type="presParOf" srcId="{CF350377-3BF2-4530-9106-14DEBFE42467}" destId="{12EEE96C-FD01-43D3-BA84-1DBD0F78C10D}" srcOrd="1" destOrd="0" presId="urn:microsoft.com/office/officeart/2018/5/layout/IconCircleLabelList"/>
    <dgm:cxn modelId="{7730A888-DB4E-4DE7-8FDE-8EF11DEA5208}" type="presParOf" srcId="{CF350377-3BF2-4530-9106-14DEBFE42467}" destId="{B66A5BDC-A2FD-4D5F-A11F-6796CD345347}" srcOrd="2" destOrd="0" presId="urn:microsoft.com/office/officeart/2018/5/layout/IconCircleLabelList"/>
    <dgm:cxn modelId="{31AA3CE7-5F3A-4A9E-BFE5-A65D78B695B9}" type="presParOf" srcId="{CF350377-3BF2-4530-9106-14DEBFE42467}" destId="{E67BD0AF-52FC-4B2B-9B97-DC69983036B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2716-33F2-48AA-A0A0-665D9F287902}">
      <dsp:nvSpPr>
        <dsp:cNvPr id="0" name=""/>
        <dsp:cNvSpPr/>
      </dsp:nvSpPr>
      <dsp:spPr>
        <a:xfrm>
          <a:off x="2450582" y="2303038"/>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Rayonnement, recrutement, engagement</a:t>
          </a:r>
        </a:p>
      </dsp:txBody>
      <dsp:txXfrm>
        <a:off x="2706802" y="2559258"/>
        <a:ext cx="1237140" cy="1237140"/>
      </dsp:txXfrm>
    </dsp:sp>
    <dsp:sp modelId="{02D12B36-483C-4745-95BF-966AEB136D05}">
      <dsp:nvSpPr>
        <dsp:cNvPr id="0" name=""/>
        <dsp:cNvSpPr/>
      </dsp:nvSpPr>
      <dsp:spPr>
        <a:xfrm rot="16200000">
          <a:off x="3061009" y="2014998"/>
          <a:ext cx="528727" cy="47351"/>
        </a:xfrm>
        <a:custGeom>
          <a:avLst/>
          <a:gdLst/>
          <a:ahLst/>
          <a:cxnLst/>
          <a:rect l="0" t="0" r="0" b="0"/>
          <a:pathLst>
            <a:path>
              <a:moveTo>
                <a:pt x="0" y="23675"/>
              </a:moveTo>
              <a:lnTo>
                <a:pt x="528727" y="236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b="1" kern="1200" noProof="0" dirty="0"/>
        </a:p>
      </dsp:txBody>
      <dsp:txXfrm>
        <a:off x="3312154" y="2025456"/>
        <a:ext cx="26436" cy="26436"/>
      </dsp:txXfrm>
    </dsp:sp>
    <dsp:sp modelId="{B6AF9937-E904-4CC9-B446-55EAEE2B55A2}">
      <dsp:nvSpPr>
        <dsp:cNvPr id="0" name=""/>
        <dsp:cNvSpPr/>
      </dsp:nvSpPr>
      <dsp:spPr>
        <a:xfrm>
          <a:off x="2450582" y="24729"/>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Atlantique</a:t>
          </a:r>
        </a:p>
      </dsp:txBody>
      <dsp:txXfrm>
        <a:off x="2706802" y="280949"/>
        <a:ext cx="1237140" cy="1237140"/>
      </dsp:txXfrm>
    </dsp:sp>
    <dsp:sp modelId="{9FEAAD7C-794B-4679-B182-E7D8F382ED26}">
      <dsp:nvSpPr>
        <dsp:cNvPr id="0" name=""/>
        <dsp:cNvSpPr/>
      </dsp:nvSpPr>
      <dsp:spPr>
        <a:xfrm rot="20520000">
          <a:off x="4144409" y="2802134"/>
          <a:ext cx="528727" cy="47351"/>
        </a:xfrm>
        <a:custGeom>
          <a:avLst/>
          <a:gdLst/>
          <a:ahLst/>
          <a:cxnLst/>
          <a:rect l="0" t="0" r="0" b="0"/>
          <a:pathLst>
            <a:path>
              <a:moveTo>
                <a:pt x="0" y="23675"/>
              </a:moveTo>
              <a:lnTo>
                <a:pt x="528727" y="236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b="1" kern="1200" noProof="0" dirty="0"/>
        </a:p>
      </dsp:txBody>
      <dsp:txXfrm>
        <a:off x="4395554" y="2812592"/>
        <a:ext cx="26436" cy="26436"/>
      </dsp:txXfrm>
    </dsp:sp>
    <dsp:sp modelId="{7C4134D0-7171-486A-BF10-E282F8C0E1AC}">
      <dsp:nvSpPr>
        <dsp:cNvPr id="0" name=""/>
        <dsp:cNvSpPr/>
      </dsp:nvSpPr>
      <dsp:spPr>
        <a:xfrm>
          <a:off x="4617382" y="1599002"/>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Québec</a:t>
          </a:r>
        </a:p>
      </dsp:txBody>
      <dsp:txXfrm>
        <a:off x="4873602" y="1855222"/>
        <a:ext cx="1237140" cy="1237140"/>
      </dsp:txXfrm>
    </dsp:sp>
    <dsp:sp modelId="{A6AD1A9A-D538-414D-A3AE-7EA70930D647}">
      <dsp:nvSpPr>
        <dsp:cNvPr id="0" name=""/>
        <dsp:cNvSpPr/>
      </dsp:nvSpPr>
      <dsp:spPr>
        <a:xfrm rot="3240000">
          <a:off x="3730587" y="4075747"/>
          <a:ext cx="528727" cy="47351"/>
        </a:xfrm>
        <a:custGeom>
          <a:avLst/>
          <a:gdLst/>
          <a:ahLst/>
          <a:cxnLst/>
          <a:rect l="0" t="0" r="0" b="0"/>
          <a:pathLst>
            <a:path>
              <a:moveTo>
                <a:pt x="0" y="23675"/>
              </a:moveTo>
              <a:lnTo>
                <a:pt x="528727" y="236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b="1" kern="1200" noProof="0" dirty="0"/>
        </a:p>
      </dsp:txBody>
      <dsp:txXfrm>
        <a:off x="3981732" y="4086205"/>
        <a:ext cx="26436" cy="26436"/>
      </dsp:txXfrm>
    </dsp:sp>
    <dsp:sp modelId="{A86BB063-6E2E-400E-9B8B-6A980FAFAC86}">
      <dsp:nvSpPr>
        <dsp:cNvPr id="0" name=""/>
        <dsp:cNvSpPr/>
      </dsp:nvSpPr>
      <dsp:spPr>
        <a:xfrm>
          <a:off x="3789738" y="4146228"/>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Régions de la Colombie-Britannique et du Nord</a:t>
          </a:r>
        </a:p>
      </dsp:txBody>
      <dsp:txXfrm>
        <a:off x="4045958" y="4402448"/>
        <a:ext cx="1237140" cy="1237140"/>
      </dsp:txXfrm>
    </dsp:sp>
    <dsp:sp modelId="{E9BA11DC-E03D-4B10-B617-441E76059EC1}">
      <dsp:nvSpPr>
        <dsp:cNvPr id="0" name=""/>
        <dsp:cNvSpPr/>
      </dsp:nvSpPr>
      <dsp:spPr>
        <a:xfrm rot="7560000">
          <a:off x="2391431" y="4075747"/>
          <a:ext cx="528727" cy="47351"/>
        </a:xfrm>
        <a:custGeom>
          <a:avLst/>
          <a:gdLst/>
          <a:ahLst/>
          <a:cxnLst/>
          <a:rect l="0" t="0" r="0" b="0"/>
          <a:pathLst>
            <a:path>
              <a:moveTo>
                <a:pt x="0" y="23675"/>
              </a:moveTo>
              <a:lnTo>
                <a:pt x="528727" y="236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b="1" kern="1200" noProof="0" dirty="0"/>
        </a:p>
      </dsp:txBody>
      <dsp:txXfrm rot="10800000">
        <a:off x="2642576" y="4086205"/>
        <a:ext cx="26436" cy="26436"/>
      </dsp:txXfrm>
    </dsp:sp>
    <dsp:sp modelId="{C33DDE5F-E541-4F41-B7B9-811C57B70F47}">
      <dsp:nvSpPr>
        <dsp:cNvPr id="0" name=""/>
        <dsp:cNvSpPr/>
      </dsp:nvSpPr>
      <dsp:spPr>
        <a:xfrm>
          <a:off x="1111426" y="4146228"/>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Ontario et Prairies</a:t>
          </a:r>
        </a:p>
      </dsp:txBody>
      <dsp:txXfrm>
        <a:off x="1367646" y="4402448"/>
        <a:ext cx="1237140" cy="1237140"/>
      </dsp:txXfrm>
    </dsp:sp>
    <dsp:sp modelId="{E8A5A608-90D2-4B7B-8703-C1A5899D4AE0}">
      <dsp:nvSpPr>
        <dsp:cNvPr id="0" name=""/>
        <dsp:cNvSpPr/>
      </dsp:nvSpPr>
      <dsp:spPr>
        <a:xfrm rot="11880000">
          <a:off x="1977609" y="2802134"/>
          <a:ext cx="528727" cy="47351"/>
        </a:xfrm>
        <a:custGeom>
          <a:avLst/>
          <a:gdLst/>
          <a:ahLst/>
          <a:cxnLst/>
          <a:rect l="0" t="0" r="0" b="0"/>
          <a:pathLst>
            <a:path>
              <a:moveTo>
                <a:pt x="0" y="23675"/>
              </a:moveTo>
              <a:lnTo>
                <a:pt x="528727" y="236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b="1" kern="1200" noProof="0" dirty="0"/>
        </a:p>
      </dsp:txBody>
      <dsp:txXfrm rot="10800000">
        <a:off x="2228754" y="2812592"/>
        <a:ext cx="26436" cy="26436"/>
      </dsp:txXfrm>
    </dsp:sp>
    <dsp:sp modelId="{F59D3564-D3E1-458F-96FD-54D68559D6B4}">
      <dsp:nvSpPr>
        <dsp:cNvPr id="0" name=""/>
        <dsp:cNvSpPr/>
      </dsp:nvSpPr>
      <dsp:spPr>
        <a:xfrm>
          <a:off x="283782" y="1599002"/>
          <a:ext cx="1749580" cy="1749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Région de la capitale nationale et est de l’Ontario</a:t>
          </a:r>
        </a:p>
      </dsp:txBody>
      <dsp:txXfrm>
        <a:off x="540002" y="1855222"/>
        <a:ext cx="1237140" cy="1237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1306-4410-4F46-BCE2-FE0A1A2AA033}">
      <dsp:nvSpPr>
        <dsp:cNvPr id="0" name=""/>
        <dsp:cNvSpPr/>
      </dsp:nvSpPr>
      <dsp:spPr>
        <a:xfrm>
          <a:off x="3080"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noProof="0" dirty="0"/>
            <a:t>Différences culturelles et incompréhensions</a:t>
          </a:r>
        </a:p>
      </dsp:txBody>
      <dsp:txXfrm>
        <a:off x="3080" y="464795"/>
        <a:ext cx="2444055" cy="1466433"/>
      </dsp:txXfrm>
    </dsp:sp>
    <dsp:sp modelId="{6751FDD4-8661-42D6-84BC-72929DB6DA3B}">
      <dsp:nvSpPr>
        <dsp:cNvPr id="0" name=""/>
        <dsp:cNvSpPr/>
      </dsp:nvSpPr>
      <dsp:spPr>
        <a:xfrm>
          <a:off x="2691541"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Manque de représentation et de modèles</a:t>
          </a:r>
          <a:endParaRPr lang="en-US" sz="2200" kern="1200" dirty="0"/>
        </a:p>
      </dsp:txBody>
      <dsp:txXfrm>
        <a:off x="2691541" y="464795"/>
        <a:ext cx="2444055" cy="1466433"/>
      </dsp:txXfrm>
    </dsp:sp>
    <dsp:sp modelId="{8C6D7D66-11ED-42D1-9D44-2F083C93E1FD}">
      <dsp:nvSpPr>
        <dsp:cNvPr id="0" name=""/>
        <dsp:cNvSpPr/>
      </dsp:nvSpPr>
      <dsp:spPr>
        <a:xfrm>
          <a:off x="5380002"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noProof="0" dirty="0"/>
            <a:t>Discrimination et préjugés</a:t>
          </a:r>
        </a:p>
      </dsp:txBody>
      <dsp:txXfrm>
        <a:off x="5380002" y="464795"/>
        <a:ext cx="2444055" cy="1466433"/>
      </dsp:txXfrm>
    </dsp:sp>
    <dsp:sp modelId="{B7699059-16BA-48AC-8320-1A6D1464FC7F}">
      <dsp:nvSpPr>
        <dsp:cNvPr id="0" name=""/>
        <dsp:cNvSpPr/>
      </dsp:nvSpPr>
      <dsp:spPr>
        <a:xfrm>
          <a:off x="8071543"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noProof="0" dirty="0"/>
            <a:t>Défis socio-économiques</a:t>
          </a:r>
        </a:p>
      </dsp:txBody>
      <dsp:txXfrm>
        <a:off x="8071543" y="464795"/>
        <a:ext cx="2444055" cy="1466433"/>
      </dsp:txXfrm>
    </dsp:sp>
    <dsp:sp modelId="{D0627C49-5176-46CD-91EA-2BCC8260C1D8}">
      <dsp:nvSpPr>
        <dsp:cNvPr id="0" name=""/>
        <dsp:cNvSpPr/>
      </dsp:nvSpPr>
      <dsp:spPr>
        <a:xfrm>
          <a:off x="1347311" y="2175634"/>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Accès au soutien et aux ressources</a:t>
          </a:r>
          <a:endParaRPr lang="en-US" sz="2200" kern="1200" dirty="0"/>
        </a:p>
      </dsp:txBody>
      <dsp:txXfrm>
        <a:off x="1347311" y="2175634"/>
        <a:ext cx="2444055" cy="1466433"/>
      </dsp:txXfrm>
    </dsp:sp>
    <dsp:sp modelId="{6E4B1074-78F0-4FC1-B92F-F0E8137CF615}">
      <dsp:nvSpPr>
        <dsp:cNvPr id="0" name=""/>
        <dsp:cNvSpPr/>
      </dsp:nvSpPr>
      <dsp:spPr>
        <a:xfrm>
          <a:off x="4035772" y="2175634"/>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noProof="0" dirty="0"/>
            <a:t>Identité culturelle et expression de soi</a:t>
          </a:r>
        </a:p>
      </dsp:txBody>
      <dsp:txXfrm>
        <a:off x="4035772" y="2175634"/>
        <a:ext cx="2444055" cy="1466433"/>
      </dsp:txXfrm>
    </dsp:sp>
    <dsp:sp modelId="{870C6D9C-639D-41A9-998E-9176E5CDCFBC}">
      <dsp:nvSpPr>
        <dsp:cNvPr id="0" name=""/>
        <dsp:cNvSpPr/>
      </dsp:nvSpPr>
      <dsp:spPr>
        <a:xfrm>
          <a:off x="6724233" y="2175634"/>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noProof="0" dirty="0"/>
            <a:t>Progression et développement de  carrière</a:t>
          </a:r>
        </a:p>
      </dsp:txBody>
      <dsp:txXfrm>
        <a:off x="6724233" y="217563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6AFA5-4F69-407B-BE4D-3AF34D18123D}">
      <dsp:nvSpPr>
        <dsp:cNvPr id="0" name=""/>
        <dsp:cNvSpPr/>
      </dsp:nvSpPr>
      <dsp:spPr>
        <a:xfrm>
          <a:off x="0" y="280543"/>
          <a:ext cx="10515600" cy="214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noProof="0" dirty="0"/>
            <a:t>Offrir une formation de sensibilisation culturelle à tous les employés afin d'améliorer la compréhension et l'appréciation de l'histoire, de la culture et des contributions des Autochtones.</a:t>
          </a:r>
        </a:p>
        <a:p>
          <a:pPr marL="342900" lvl="2" indent="-171450" algn="l" defTabSz="755650">
            <a:lnSpc>
              <a:spcPct val="90000"/>
            </a:lnSpc>
            <a:spcBef>
              <a:spcPct val="0"/>
            </a:spcBef>
            <a:spcAft>
              <a:spcPct val="15000"/>
            </a:spcAft>
            <a:buChar char="•"/>
          </a:pPr>
          <a:r>
            <a:rPr lang="fr-FR" sz="1700" kern="1200" noProof="0" dirty="0">
              <a:hlinkClick xmlns:r="http://schemas.openxmlformats.org/officeDocument/2006/relationships" r:id="rId1"/>
            </a:rPr>
            <a:t>Survol de l'histoire des relations entre les peuples autochtones et le gouvernement du Canada</a:t>
          </a:r>
          <a:endParaRPr lang="fr-FR" sz="1700" kern="1200" noProof="0" dirty="0"/>
        </a:p>
        <a:p>
          <a:pPr marL="342900" lvl="2" indent="-171450" algn="l" defTabSz="755650">
            <a:lnSpc>
              <a:spcPct val="90000"/>
            </a:lnSpc>
            <a:spcBef>
              <a:spcPct val="0"/>
            </a:spcBef>
            <a:spcAft>
              <a:spcPct val="15000"/>
            </a:spcAft>
            <a:buChar char="•"/>
          </a:pPr>
          <a:r>
            <a:rPr lang="fr-FR" sz="1700" kern="1200" noProof="0" dirty="0">
              <a:hlinkClick xmlns:r="http://schemas.openxmlformats.org/officeDocument/2006/relationships" r:id="rId2"/>
            </a:rPr>
            <a:t>Réflexion sur les biais culturels : perspectives autochtones</a:t>
          </a:r>
          <a:endParaRPr lang="fr-FR" sz="1700" kern="1200" noProof="0" dirty="0"/>
        </a:p>
      </dsp:txBody>
      <dsp:txXfrm>
        <a:off x="0" y="280543"/>
        <a:ext cx="10515600" cy="2142000"/>
      </dsp:txXfrm>
    </dsp:sp>
    <dsp:sp modelId="{9C9D5062-27D2-4A0A-A259-9C62CC749029}">
      <dsp:nvSpPr>
        <dsp:cNvPr id="0" name=""/>
        <dsp:cNvSpPr/>
      </dsp:nvSpPr>
      <dsp:spPr>
        <a:xfrm>
          <a:off x="525780" y="29623"/>
          <a:ext cx="736092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fr-CA" sz="1700" kern="1200" noProof="0" dirty="0"/>
            <a:t>Sensibilité culturelle</a:t>
          </a:r>
        </a:p>
      </dsp:txBody>
      <dsp:txXfrm>
        <a:off x="550278" y="54121"/>
        <a:ext cx="7311924" cy="452844"/>
      </dsp:txXfrm>
    </dsp:sp>
    <dsp:sp modelId="{C29B11DC-ABD1-46E1-A9B3-DC586DD0BEF5}">
      <dsp:nvSpPr>
        <dsp:cNvPr id="0" name=""/>
        <dsp:cNvSpPr/>
      </dsp:nvSpPr>
      <dsp:spPr>
        <a:xfrm>
          <a:off x="0" y="2765264"/>
          <a:ext cx="10515600" cy="13119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fr-CA" sz="1700" kern="1200" noProof="0" dirty="0"/>
            <a:t>Fournir une formation, des ressources et un soutien sur mesure pour aider les jeunes autochtones à réussir dans leur rôle et à naviguer efficacement au sein de l'organisation.</a:t>
          </a:r>
        </a:p>
        <a:p>
          <a:pPr marL="342900" lvl="2" indent="-171450" algn="l" defTabSz="755650">
            <a:lnSpc>
              <a:spcPct val="90000"/>
            </a:lnSpc>
            <a:spcBef>
              <a:spcPct val="0"/>
            </a:spcBef>
            <a:spcAft>
              <a:spcPct val="15000"/>
            </a:spcAft>
            <a:buChar char="•"/>
          </a:pPr>
          <a:r>
            <a:rPr lang="fr-CA" sz="1700" kern="1200" noProof="0" dirty="0">
              <a:hlinkClick xmlns:r="http://schemas.openxmlformats.org/officeDocument/2006/relationships" r:id="rId3"/>
            </a:rPr>
            <a:t>Trousse d’information pour les étudiants autochtones</a:t>
          </a:r>
          <a:endParaRPr lang="fr-CA" sz="1700" kern="1200" noProof="0" dirty="0"/>
        </a:p>
      </dsp:txBody>
      <dsp:txXfrm>
        <a:off x="0" y="2765264"/>
        <a:ext cx="10515600" cy="1311975"/>
      </dsp:txXfrm>
    </dsp:sp>
    <dsp:sp modelId="{38B34672-4BC5-429A-9FCA-42D65463188D}">
      <dsp:nvSpPr>
        <dsp:cNvPr id="0" name=""/>
        <dsp:cNvSpPr/>
      </dsp:nvSpPr>
      <dsp:spPr>
        <a:xfrm>
          <a:off x="525780" y="2514344"/>
          <a:ext cx="736092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fr-CA" sz="1700" kern="1200" noProof="0" dirty="0"/>
            <a:t>Une expérience d'accueil personnalisée</a:t>
          </a:r>
        </a:p>
      </dsp:txBody>
      <dsp:txXfrm>
        <a:off x="550278" y="2538842"/>
        <a:ext cx="73119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1A6A-F6CA-430A-82F3-0A26B632F5F2}">
      <dsp:nvSpPr>
        <dsp:cNvPr id="0" name=""/>
        <dsp:cNvSpPr/>
      </dsp:nvSpPr>
      <dsp:spPr>
        <a:xfrm>
          <a:off x="0" y="293931"/>
          <a:ext cx="10515600" cy="1874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Mettre en œuvre des conditions de travail flexibles, des mesures d'adaptation et des services de soutien pour répondre aux divers besoins et préférences des jeunes autochtones.</a:t>
          </a:r>
          <a:endParaRPr lang="en-US" sz="1700" kern="1200" dirty="0"/>
        </a:p>
        <a:p>
          <a:pPr marL="342900" lvl="2" indent="-171450" algn="l" defTabSz="755650">
            <a:lnSpc>
              <a:spcPct val="90000"/>
            </a:lnSpc>
            <a:spcBef>
              <a:spcPct val="0"/>
            </a:spcBef>
            <a:spcAft>
              <a:spcPct val="15000"/>
            </a:spcAft>
            <a:buChar char="•"/>
          </a:pPr>
          <a:r>
            <a:rPr lang="fr-FR" sz="1700" b="0" i="0" kern="1200" dirty="0"/>
            <a:t>Exception pour le </a:t>
          </a:r>
          <a:r>
            <a:rPr lang="fr-FR" sz="1700" b="0" i="0" kern="1200" dirty="0">
              <a:hlinkClick xmlns:r="http://schemas.openxmlformats.org/officeDocument/2006/relationships" r:id="rId1"/>
            </a:rPr>
            <a:t>modèle de travail hybride</a:t>
          </a:r>
          <a:r>
            <a:rPr lang="fr-FR" sz="1700" b="0" i="0" kern="1200" dirty="0"/>
            <a:t>: Les fonctionnaires autochtones dont la localisation est essentielle à leur identité et qui travaillent à partir de leur communauté.</a:t>
          </a:r>
          <a:endParaRPr lang="en-US" sz="1700" kern="1200" dirty="0"/>
        </a:p>
        <a:p>
          <a:pPr marL="342900" lvl="2" indent="-171450" algn="l" defTabSz="755650">
            <a:lnSpc>
              <a:spcPct val="90000"/>
            </a:lnSpc>
            <a:spcBef>
              <a:spcPct val="0"/>
            </a:spcBef>
            <a:spcAft>
              <a:spcPct val="15000"/>
            </a:spcAft>
            <a:buChar char="•"/>
          </a:pPr>
          <a:r>
            <a:rPr lang="fr-FR" sz="1700" kern="1200" dirty="0"/>
            <a:t>Rencontres programmées et fréquentes; réunions pour discuter de sujets non liés au travail.</a:t>
          </a:r>
          <a:endParaRPr lang="en-CA" sz="1700" kern="1200" dirty="0"/>
        </a:p>
      </dsp:txBody>
      <dsp:txXfrm>
        <a:off x="0" y="293931"/>
        <a:ext cx="10515600" cy="1874250"/>
      </dsp:txXfrm>
    </dsp:sp>
    <dsp:sp modelId="{94A7D904-9448-47E8-BDDE-2EF096A1FE88}">
      <dsp:nvSpPr>
        <dsp:cNvPr id="0" name=""/>
        <dsp:cNvSpPr/>
      </dsp:nvSpPr>
      <dsp:spPr>
        <a:xfrm>
          <a:off x="525780" y="43011"/>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fr-CA" sz="1700" kern="1200" noProof="0" dirty="0"/>
            <a:t>Pratiques inclusives</a:t>
          </a:r>
        </a:p>
      </dsp:txBody>
      <dsp:txXfrm>
        <a:off x="550278" y="67509"/>
        <a:ext cx="7311924" cy="452844"/>
      </dsp:txXfrm>
    </dsp:sp>
    <dsp:sp modelId="{677A5D11-15A5-4822-BF0C-C6D5A75B995A}">
      <dsp:nvSpPr>
        <dsp:cNvPr id="0" name=""/>
        <dsp:cNvSpPr/>
      </dsp:nvSpPr>
      <dsp:spPr>
        <a:xfrm>
          <a:off x="0" y="2510901"/>
          <a:ext cx="10515600" cy="1552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fr-CA" sz="1700" kern="1200" noProof="0" dirty="0"/>
            <a:t>Jumeler des jeunes autochtones avec des mentors et des groupes de ressources pour les employés afin de favoriser la création de liens, le partage d’expériences et le développement d’une communauté.</a:t>
          </a:r>
        </a:p>
        <a:p>
          <a:pPr marL="342900" lvl="2" indent="-171450" algn="l" defTabSz="755650">
            <a:lnSpc>
              <a:spcPct val="90000"/>
            </a:lnSpc>
            <a:spcBef>
              <a:spcPct val="0"/>
            </a:spcBef>
            <a:spcAft>
              <a:spcPct val="15000"/>
            </a:spcAft>
            <a:buChar char="•"/>
          </a:pPr>
          <a:r>
            <a:rPr lang="fr-CA" sz="1700" kern="1200" noProof="0" dirty="0">
              <a:hlinkClick xmlns:r="http://schemas.openxmlformats.org/officeDocument/2006/relationships" r:id="rId2"/>
            </a:rPr>
            <a:t>Occasion d’emploi pour étudiants autochtones – Mentorat  </a:t>
          </a:r>
          <a:r>
            <a:rPr lang="fr-CA" sz="1700" kern="1200" noProof="0" dirty="0">
              <a:hlinkClick xmlns:r="http://schemas.openxmlformats.org/officeDocument/2006/relationships" r:id="rId3"/>
            </a:rPr>
            <a:t> </a:t>
          </a:r>
          <a:endParaRPr lang="fr-CA" sz="1700" kern="1200" noProof="0" dirty="0"/>
        </a:p>
      </dsp:txBody>
      <dsp:txXfrm>
        <a:off x="0" y="2510901"/>
        <a:ext cx="10515600" cy="1552950"/>
      </dsp:txXfrm>
    </dsp:sp>
    <dsp:sp modelId="{419F7E78-AAB8-4A6A-B004-DDCB2D4A85FD}">
      <dsp:nvSpPr>
        <dsp:cNvPr id="0" name=""/>
        <dsp:cNvSpPr/>
      </dsp:nvSpPr>
      <dsp:spPr>
        <a:xfrm>
          <a:off x="525780" y="2286358"/>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fr-CA" sz="1700" kern="1200" noProof="0" dirty="0"/>
            <a:t>Programmes de mentorat et de soutien</a:t>
          </a:r>
        </a:p>
      </dsp:txBody>
      <dsp:txXfrm>
        <a:off x="550278" y="2310856"/>
        <a:ext cx="731192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9666-8CC3-49E2-A429-632411700443}">
      <dsp:nvSpPr>
        <dsp:cNvPr id="0" name=""/>
        <dsp:cNvSpPr/>
      </dsp:nvSpPr>
      <dsp:spPr>
        <a:xfrm>
          <a:off x="0" y="360531"/>
          <a:ext cx="10515600" cy="164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Offrir aux jeunes Autochtones la possibilité de suivre des formations et de partager leurs connaissances, leurs expériences et leurs points de vue avec des collègues et encourager l'apprentissage mutuel</a:t>
          </a:r>
          <a:endParaRPr lang="en-US" sz="1800" kern="1200" dirty="0"/>
        </a:p>
        <a:p>
          <a:pPr marL="342900" lvl="2" indent="-171450" algn="l" defTabSz="800100">
            <a:lnSpc>
              <a:spcPct val="90000"/>
            </a:lnSpc>
            <a:spcBef>
              <a:spcPct val="0"/>
            </a:spcBef>
            <a:spcAft>
              <a:spcPct val="15000"/>
            </a:spcAft>
            <a:buChar char="•"/>
          </a:pPr>
          <a:r>
            <a:rPr lang="fr-FR" sz="1800" kern="1200" dirty="0">
              <a:hlinkClick xmlns:r="http://schemas.openxmlformats.org/officeDocument/2006/relationships" r:id="rId1"/>
            </a:rPr>
            <a:t>Parcours d'apprentissage pour les étudiants</a:t>
          </a:r>
          <a:r>
            <a:rPr lang="en-CA" sz="1800" kern="1200" dirty="0">
              <a:hlinkClick xmlns:r="http://schemas.openxmlformats.org/officeDocument/2006/relationships" r:id="rId1"/>
            </a:rPr>
            <a:t> - EFPC</a:t>
          </a:r>
          <a:endParaRPr lang="en-US" sz="1800" kern="1200" dirty="0"/>
        </a:p>
      </dsp:txBody>
      <dsp:txXfrm>
        <a:off x="0" y="360531"/>
        <a:ext cx="10515600" cy="1644300"/>
      </dsp:txXfrm>
    </dsp:sp>
    <dsp:sp modelId="{BC72853D-F9FA-4D6A-8788-8F57AE3E140F}">
      <dsp:nvSpPr>
        <dsp:cNvPr id="0" name=""/>
        <dsp:cNvSpPr/>
      </dsp:nvSpPr>
      <dsp:spPr>
        <a:xfrm>
          <a:off x="525780" y="94851"/>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CA" sz="1800" kern="1200" noProof="0" dirty="0"/>
            <a:t>Formation et apprentissage</a:t>
          </a:r>
        </a:p>
      </dsp:txBody>
      <dsp:txXfrm>
        <a:off x="551719" y="120790"/>
        <a:ext cx="7309042" cy="479482"/>
      </dsp:txXfrm>
    </dsp:sp>
    <dsp:sp modelId="{30B80A94-3225-4CF2-9EA6-5345D6BCB2FE}">
      <dsp:nvSpPr>
        <dsp:cNvPr id="0" name=""/>
        <dsp:cNvSpPr/>
      </dsp:nvSpPr>
      <dsp:spPr>
        <a:xfrm>
          <a:off x="0" y="2367711"/>
          <a:ext cx="10515600" cy="164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fr-CA" sz="1800" kern="1200" noProof="0" dirty="0"/>
            <a:t>Présenter les options disponibles pour le développement et la progression de carrière et offrir des possibilités de développement des compétences et de croissance professionnelle</a:t>
          </a:r>
        </a:p>
        <a:p>
          <a:pPr marL="342900" lvl="2" indent="-171450" algn="l" defTabSz="800100">
            <a:lnSpc>
              <a:spcPct val="90000"/>
            </a:lnSpc>
            <a:spcBef>
              <a:spcPct val="0"/>
            </a:spcBef>
            <a:spcAft>
              <a:spcPct val="15000"/>
            </a:spcAft>
            <a:buChar char="•"/>
          </a:pPr>
          <a:r>
            <a:rPr lang="fr-CA" sz="1800" kern="1200" noProof="0" dirty="0">
              <a:hlinkClick xmlns:r="http://schemas.openxmlformats.org/officeDocument/2006/relationships" r:id="rId2"/>
            </a:rPr>
            <a:t>Emplois pour étudiants et diplômés </a:t>
          </a:r>
          <a:endParaRPr lang="fr-CA" sz="1800" kern="1200" noProof="0" dirty="0"/>
        </a:p>
      </dsp:txBody>
      <dsp:txXfrm>
        <a:off x="0" y="2367711"/>
        <a:ext cx="10515600" cy="1644300"/>
      </dsp:txXfrm>
    </dsp:sp>
    <dsp:sp modelId="{821C6152-B35F-4DAA-9A63-AEEDCAB89156}">
      <dsp:nvSpPr>
        <dsp:cNvPr id="0" name=""/>
        <dsp:cNvSpPr/>
      </dsp:nvSpPr>
      <dsp:spPr>
        <a:xfrm>
          <a:off x="525780" y="2102031"/>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fr-CA" sz="1800" kern="1200" noProof="0" dirty="0"/>
            <a:t>Le développement de carrière et possibilités de progression</a:t>
          </a:r>
        </a:p>
      </dsp:txBody>
      <dsp:txXfrm>
        <a:off x="551719" y="2127970"/>
        <a:ext cx="730904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4B1A-9736-4110-A3C0-06A1A00CE9A9}">
      <dsp:nvSpPr>
        <dsp:cNvPr id="0" name=""/>
        <dsp:cNvSpPr/>
      </dsp:nvSpPr>
      <dsp:spPr>
        <a:xfrm>
          <a:off x="687717" y="1272078"/>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45076-07D3-4CD7-AB34-A86AE8DEFD6A}">
      <dsp:nvSpPr>
        <dsp:cNvPr id="0" name=""/>
        <dsp:cNvSpPr/>
      </dsp:nvSpPr>
      <dsp:spPr>
        <a:xfrm>
          <a:off x="1111842" y="1696203"/>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F2997-3D3C-4534-9062-0ED9C230348B}">
      <dsp:nvSpPr>
        <dsp:cNvPr id="0" name=""/>
        <dsp:cNvSpPr/>
      </dsp:nvSpPr>
      <dsp:spPr>
        <a:xfrm>
          <a:off x="51529" y="3882078"/>
          <a:ext cx="3262500" cy="109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kern="1200" dirty="0"/>
            <a:t>Ekosani / </a:t>
          </a:r>
          <a:r>
            <a:rPr lang="fr-CA" sz="1600" kern="1200" dirty="0" err="1"/>
            <a:t>Marsee</a:t>
          </a:r>
          <a:r>
            <a:rPr lang="fr-CA" sz="1600" kern="1200" dirty="0"/>
            <a:t> / Miigwech / Meegwetch /  Mutna / Marci Cho / </a:t>
          </a:r>
          <a:r>
            <a:rPr lang="en-CA" sz="1600" kern="1200" dirty="0" err="1"/>
            <a:t>ᖁᐊᓇᖅᑯᑎᑦ</a:t>
          </a:r>
          <a:r>
            <a:rPr lang="en-CA" sz="1600" kern="1200" dirty="0"/>
            <a:t> </a:t>
          </a:r>
          <a:r>
            <a:rPr lang="fr-CA" sz="1600" kern="1200" dirty="0"/>
            <a:t>/ Nakurmik / </a:t>
          </a:r>
          <a:r>
            <a:rPr lang="fr-CA" sz="1600" kern="1200" dirty="0" err="1"/>
            <a:t>Nià</a:t>
          </a:r>
          <a:r>
            <a:rPr lang="fr-CA" sz="1600" kern="1200" dirty="0"/>
            <a:t> :</a:t>
          </a:r>
          <a:r>
            <a:rPr lang="fr-CA" sz="1600" kern="1200" dirty="0" err="1"/>
            <a:t>wen</a:t>
          </a:r>
          <a:endParaRPr lang="en-US" sz="1600" kern="1200" dirty="0"/>
        </a:p>
      </dsp:txBody>
      <dsp:txXfrm>
        <a:off x="51529" y="3882078"/>
        <a:ext cx="3262500" cy="1092656"/>
      </dsp:txXfrm>
    </dsp:sp>
    <dsp:sp modelId="{FDC416C1-F0D6-410D-8FDB-C4AE7F27D12F}">
      <dsp:nvSpPr>
        <dsp:cNvPr id="0" name=""/>
        <dsp:cNvSpPr/>
      </dsp:nvSpPr>
      <dsp:spPr>
        <a:xfrm>
          <a:off x="4521154" y="1272078"/>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6246B-62B6-4338-A22F-E7475D623392}">
      <dsp:nvSpPr>
        <dsp:cNvPr id="0" name=""/>
        <dsp:cNvSpPr/>
      </dsp:nvSpPr>
      <dsp:spPr>
        <a:xfrm>
          <a:off x="4945279" y="1696203"/>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1436F-1ED7-4E74-AFAB-8350A0D40F65}">
      <dsp:nvSpPr>
        <dsp:cNvPr id="0" name=""/>
        <dsp:cNvSpPr/>
      </dsp:nvSpPr>
      <dsp:spPr>
        <a:xfrm>
          <a:off x="3884967" y="3882078"/>
          <a:ext cx="3262500" cy="109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CA" sz="1600" kern="1200" dirty="0"/>
            <a:t>Des questions?</a:t>
          </a:r>
          <a:endParaRPr lang="en-US" sz="1600" kern="1200" dirty="0"/>
        </a:p>
      </dsp:txBody>
      <dsp:txXfrm>
        <a:off x="3884967" y="3882078"/>
        <a:ext cx="3262500" cy="1092656"/>
      </dsp:txXfrm>
    </dsp:sp>
    <dsp:sp modelId="{A16345C6-B50F-43D5-A6A3-A7EFABEB6AF2}">
      <dsp:nvSpPr>
        <dsp:cNvPr id="0" name=""/>
        <dsp:cNvSpPr/>
      </dsp:nvSpPr>
      <dsp:spPr>
        <a:xfrm>
          <a:off x="8354592" y="1272078"/>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EE96C-FD01-43D3-BA84-1DBD0F78C10D}">
      <dsp:nvSpPr>
        <dsp:cNvPr id="0" name=""/>
        <dsp:cNvSpPr/>
      </dsp:nvSpPr>
      <dsp:spPr>
        <a:xfrm>
          <a:off x="8778717" y="1696203"/>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BD0AF-52FC-4B2B-9B97-DC69983036B4}">
      <dsp:nvSpPr>
        <dsp:cNvPr id="0" name=""/>
        <dsp:cNvSpPr/>
      </dsp:nvSpPr>
      <dsp:spPr>
        <a:xfrm>
          <a:off x="7718404" y="3882078"/>
          <a:ext cx="3262500" cy="109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kern="1200" dirty="0"/>
            <a:t>Communiquez avec le Centre d’expertise autochtone: </a:t>
          </a:r>
          <a:r>
            <a:rPr lang="fr-FR" sz="1600" kern="1200" dirty="0">
              <a:hlinkClick xmlns:r="http://schemas.openxmlformats.org/officeDocument/2006/relationships" r:id="rId7"/>
            </a:rPr>
            <a:t>cfp.cea-icoe.psc@cfp-psc.gc.ca</a:t>
          </a:r>
          <a:r>
            <a:rPr lang="fr-FR" sz="1600" kern="1200" dirty="0"/>
            <a:t> </a:t>
          </a:r>
          <a:endParaRPr lang="en-US" sz="1600" kern="1200" dirty="0"/>
        </a:p>
      </dsp:txBody>
      <dsp:txXfrm>
        <a:off x="7718404" y="3882078"/>
        <a:ext cx="3262500" cy="1092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266131A-8BFF-E312-D99F-19F0ADDD38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1AE08AA-32B6-1F23-0B79-F57D5DC925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CD0F2-8C83-4018-AA86-DB63E767CEBB}" type="datetimeFigureOut">
              <a:rPr lang="fr-CA" smtClean="0"/>
              <a:t>2024-04-30</a:t>
            </a:fld>
            <a:endParaRPr lang="fr-CA"/>
          </a:p>
        </p:txBody>
      </p:sp>
      <p:sp>
        <p:nvSpPr>
          <p:cNvPr id="4" name="Espace réservé du pied de page 3">
            <a:extLst>
              <a:ext uri="{FF2B5EF4-FFF2-40B4-BE49-F238E27FC236}">
                <a16:creationId xmlns:a16="http://schemas.microsoft.com/office/drawing/2014/main" id="{6D952876-895C-393B-9934-D9A7A5E8DF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2DCC5E74-874D-694E-76E0-9512A68F23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B853D-81FD-4265-84A3-0B2F0FF701C5}" type="slidenum">
              <a:rPr lang="fr-CA" smtClean="0"/>
              <a:t>‹#›</a:t>
            </a:fld>
            <a:endParaRPr lang="fr-CA"/>
          </a:p>
        </p:txBody>
      </p:sp>
    </p:spTree>
    <p:extLst>
      <p:ext uri="{BB962C8B-B14F-4D97-AF65-F5344CB8AC3E}">
        <p14:creationId xmlns:p14="http://schemas.microsoft.com/office/powerpoint/2010/main" val="129818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5CCF4-CEE2-4C74-A844-9F9A27E36CF4}" type="datetimeFigureOut">
              <a:rPr lang="en-CA" smtClean="0"/>
              <a:t>2024/04/30</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9FB6D-2FD5-4331-8B0E-00D1982FFBA3}" type="slidenum">
              <a:rPr lang="en-CA" smtClean="0"/>
              <a:t>‹#›</a:t>
            </a:fld>
            <a:endParaRPr lang="en-CA"/>
          </a:p>
        </p:txBody>
      </p:sp>
    </p:spTree>
    <p:extLst>
      <p:ext uri="{BB962C8B-B14F-4D97-AF65-F5344CB8AC3E}">
        <p14:creationId xmlns:p14="http://schemas.microsoft.com/office/powerpoint/2010/main" val="273924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4</a:t>
            </a:fld>
            <a:endParaRPr lang="en-CA"/>
          </a:p>
        </p:txBody>
      </p:sp>
    </p:spTree>
    <p:extLst>
      <p:ext uri="{BB962C8B-B14F-4D97-AF65-F5344CB8AC3E}">
        <p14:creationId xmlns:p14="http://schemas.microsoft.com/office/powerpoint/2010/main" val="136821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solidFill>
                <a:schemeClr val="tx1"/>
              </a:solidFill>
              <a:latin typeface="Segoe UI  "/>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11</a:t>
            </a:fld>
            <a:endParaRPr lang="en-CA" dirty="0"/>
          </a:p>
        </p:txBody>
      </p:sp>
    </p:spTree>
    <p:extLst>
      <p:ext uri="{BB962C8B-B14F-4D97-AF65-F5344CB8AC3E}">
        <p14:creationId xmlns:p14="http://schemas.microsoft.com/office/powerpoint/2010/main" val="397000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13</a:t>
            </a:fld>
            <a:endParaRPr lang="en-CA"/>
          </a:p>
        </p:txBody>
      </p:sp>
    </p:spTree>
    <p:extLst>
      <p:ext uri="{BB962C8B-B14F-4D97-AF65-F5344CB8AC3E}">
        <p14:creationId xmlns:p14="http://schemas.microsoft.com/office/powerpoint/2010/main" val="219256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14</a:t>
            </a:fld>
            <a:endParaRPr lang="en-CA"/>
          </a:p>
        </p:txBody>
      </p:sp>
    </p:spTree>
    <p:extLst>
      <p:ext uri="{BB962C8B-B14F-4D97-AF65-F5344CB8AC3E}">
        <p14:creationId xmlns:p14="http://schemas.microsoft.com/office/powerpoint/2010/main" val="71559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294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couverture - FRA">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95388"/>
            <a:ext cx="10297766" cy="2387600"/>
          </a:xfrm>
        </p:spPr>
        <p:txBody>
          <a:bodyPr anchor="t"/>
          <a:lstStyle>
            <a:lvl1pPr algn="l">
              <a:defRPr sz="6000" baseline="0">
                <a:solidFill>
                  <a:schemeClr val="tx1">
                    <a:lumMod val="50000"/>
                  </a:schemeClr>
                </a:solidFill>
              </a:defRPr>
            </a:lvl1pPr>
          </a:lstStyle>
          <a:p>
            <a:r>
              <a:rPr lang="fr-FR" noProof="0"/>
              <a:t>Modifiez le style du titre</a:t>
            </a:r>
            <a:endParaRPr lang="fr-CA" noProof="0"/>
          </a:p>
        </p:txBody>
      </p:sp>
      <p:sp>
        <p:nvSpPr>
          <p:cNvPr id="3" name="Subtitle 2"/>
          <p:cNvSpPr>
            <a:spLocks noGrp="1"/>
          </p:cNvSpPr>
          <p:nvPr>
            <p:ph type="subTitle" idx="1"/>
          </p:nvPr>
        </p:nvSpPr>
        <p:spPr>
          <a:xfrm>
            <a:off x="1247775" y="3654012"/>
            <a:ext cx="6362700" cy="1389062"/>
          </a:xfrm>
        </p:spPr>
        <p:txBody>
          <a:bodyPr/>
          <a:lstStyle>
            <a:lvl1pPr marL="0" indent="0" algn="l">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Modifiez le style des sous-titres du masque</a:t>
            </a:r>
            <a:endParaRPr lang="fr-CA" noProof="0"/>
          </a:p>
        </p:txBody>
      </p:sp>
      <p:pic>
        <p:nvPicPr>
          <p:cNvPr id="7" name="Picture 6" descr="décoratif">
            <a:extLs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5"/>
            <a:ext cx="12200592" cy="2848708"/>
          </a:xfrm>
          <a:prstGeom prst="rect">
            <a:avLst/>
          </a:prstGeom>
        </p:spPr>
      </p:pic>
      <p:pic>
        <p:nvPicPr>
          <p:cNvPr id="8" name="Picture 7" descr="Bannière avec l'identifiant de la Commission de la fonction publique du Canada à gauche et mot symbole Canada à droit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lumMod val="50000"/>
                  </a:schemeClr>
                </a:solidFill>
              </a:defRPr>
            </a:lvl1pPr>
          </a:lstStyle>
          <a:p>
            <a:r>
              <a:rPr lang="fr-FR" noProof="0"/>
              <a:t>Modifiez le style du titre</a:t>
            </a:r>
            <a:endParaRPr lang="fr-CA" noProof="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endParaRPr lang="fr-CA" noProof="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noProof="0"/>
              <a:t>Cliquez pour modifier les styles du texte du masque</a:t>
            </a:r>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5996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schemeClr>
                </a:solidFill>
              </a:defRPr>
            </a:lvl1pPr>
          </a:lstStyle>
          <a:p>
            <a:r>
              <a:rPr lang="fr-FR" noProof="0"/>
              <a:t>Modifiez le style du titre</a:t>
            </a:r>
            <a:endParaRPr lang="fr-CA" noProof="0"/>
          </a:p>
        </p:txBody>
      </p:sp>
      <p:sp>
        <p:nvSpPr>
          <p:cNvPr id="3" name="Vertical Text Placeholder 2"/>
          <p:cNvSpPr>
            <a:spLocks noGrp="1"/>
          </p:cNvSpPr>
          <p:nvPr>
            <p:ph type="body" orient="vert" idx="1"/>
          </p:nvPr>
        </p:nvSpPr>
        <p:spPr/>
        <p:txBody>
          <a:bodyPr vert="eaVert"/>
          <a:lstStyle>
            <a:lvl1pPr marL="0" indent="0">
              <a:buNone/>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en-CA" smtClean="0"/>
              <a:pPr/>
              <a:t>‹#›</a:t>
            </a:fld>
            <a:endParaRPr lang="en-CA"/>
          </a:p>
        </p:txBody>
      </p:sp>
    </p:spTree>
    <p:extLst>
      <p:ext uri="{BB962C8B-B14F-4D97-AF65-F5344CB8AC3E}">
        <p14:creationId xmlns:p14="http://schemas.microsoft.com/office/powerpoint/2010/main" val="219904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lumMod val="50000"/>
                  </a:schemeClr>
                </a:solidFill>
              </a:defRPr>
            </a:lvl1pPr>
          </a:lstStyle>
          <a:p>
            <a:r>
              <a:rPr lang="fr-FR" noProof="0"/>
              <a:t>Modifiez le style du titre</a:t>
            </a:r>
            <a:endParaRPr lang="fr-CA" noProof="0"/>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buNone/>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3244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Couverture-ENG">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solidFill>
                  <a:schemeClr val="tx1">
                    <a:lumMod val="50000"/>
                  </a:schemeClr>
                </a:solidFill>
              </a:defRPr>
            </a:lvl1pPr>
          </a:lstStyle>
          <a:p>
            <a:r>
              <a:rPr lang="fr-FR" noProof="0"/>
              <a:t>Modifiez le style du titre</a:t>
            </a:r>
            <a:endParaRPr lang="fr-CA" noProof="0"/>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Modifiez le style des sous-titres du masque</a:t>
            </a:r>
            <a:endParaRPr lang="fr-CA" noProof="0"/>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27045"/>
            <a:ext cx="12200592" cy="2848708"/>
          </a:xfrm>
          <a:prstGeom prst="rect">
            <a:avLst/>
          </a:prstGeom>
        </p:spPr>
      </p:pic>
      <p:pic>
        <p:nvPicPr>
          <p:cNvPr id="8" name="Picture 7" descr="Banner with the Public Service Commission of Canada's signature on the left and the Canada wordmark on the right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2128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262730"/>
            <a:ext cx="10515600" cy="1325563"/>
          </a:xfrm>
        </p:spPr>
        <p:txBody>
          <a:bodyPr/>
          <a:lstStyle>
            <a:lvl1pPr>
              <a:defRPr>
                <a:solidFill>
                  <a:schemeClr val="tx1">
                    <a:lumMod val="50000"/>
                  </a:schemeClr>
                </a:solidFill>
              </a:defRPr>
            </a:lvl1pPr>
          </a:lstStyle>
          <a:p>
            <a:r>
              <a:rPr lang="fr-FR" noProof="0"/>
              <a:t>Modifiez le style du titre</a:t>
            </a:r>
            <a:endParaRPr lang="fr-CA" noProof="0"/>
          </a:p>
        </p:txBody>
      </p:sp>
      <p:sp>
        <p:nvSpPr>
          <p:cNvPr id="3" name="Content Placeholder 2"/>
          <p:cNvSpPr>
            <a:spLocks noGrp="1"/>
          </p:cNvSpPr>
          <p:nvPr>
            <p:ph idx="1"/>
          </p:nvPr>
        </p:nvSpPr>
        <p:spPr/>
        <p:txBody>
          <a:bodyPr/>
          <a:lstStyle>
            <a:lvl1pPr marL="0" indent="0">
              <a:lnSpc>
                <a:spcPct val="100000"/>
              </a:lnSpc>
              <a:buNone/>
              <a:defRPr>
                <a:solidFill>
                  <a:schemeClr val="tx1">
                    <a:lumMod val="50000"/>
                  </a:schemeClr>
                </a:solidFill>
              </a:defRPr>
            </a:lvl1pPr>
            <a:lvl2pPr>
              <a:lnSpc>
                <a:spcPct val="100000"/>
              </a:lnSpc>
              <a:defRPr>
                <a:solidFill>
                  <a:schemeClr val="tx1">
                    <a:lumMod val="50000"/>
                  </a:schemeClr>
                </a:solidFill>
              </a:defRPr>
            </a:lvl2pPr>
            <a:lvl3pPr>
              <a:lnSpc>
                <a:spcPct val="100000"/>
              </a:lnSpc>
              <a:defRPr>
                <a:solidFill>
                  <a:schemeClr val="tx1">
                    <a:lumMod val="50000"/>
                  </a:schemeClr>
                </a:solidFill>
              </a:defRPr>
            </a:lvl3pPr>
            <a:lvl4pPr>
              <a:lnSpc>
                <a:spcPct val="100000"/>
              </a:lnSpc>
              <a:defRPr>
                <a:solidFill>
                  <a:schemeClr val="tx1">
                    <a:lumMod val="50000"/>
                  </a:schemeClr>
                </a:solidFill>
              </a:defRPr>
            </a:lvl4pPr>
            <a:lvl5pPr>
              <a:lnSpc>
                <a:spcPct val="100000"/>
              </a:lnSpc>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2597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671513"/>
            <a:ext cx="10515600" cy="2852737"/>
          </a:xfrm>
        </p:spPr>
        <p:txBody>
          <a:bodyPr anchor="b"/>
          <a:lstStyle>
            <a:lvl1pPr>
              <a:defRPr sz="6000">
                <a:solidFill>
                  <a:schemeClr val="tx1">
                    <a:lumMod val="50000"/>
                  </a:schemeClr>
                </a:solidFill>
              </a:defRPr>
            </a:lvl1pPr>
          </a:lstStyle>
          <a:p>
            <a:r>
              <a:rPr lang="fr-FR" noProof="0"/>
              <a:t>Modifiez le style du titre</a:t>
            </a:r>
            <a:endParaRPr lang="fr-CA" noProof="0"/>
          </a:p>
        </p:txBody>
      </p:sp>
      <p:sp>
        <p:nvSpPr>
          <p:cNvPr id="3" name="Text Placeholder 2"/>
          <p:cNvSpPr>
            <a:spLocks noGrp="1"/>
          </p:cNvSpPr>
          <p:nvPr>
            <p:ph type="body" idx="1"/>
          </p:nvPr>
        </p:nvSpPr>
        <p:spPr>
          <a:xfrm>
            <a:off x="838200" y="3524250"/>
            <a:ext cx="10515600" cy="1500187"/>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a:t>Cliquez pour modifier les styles du texte du masque</a:t>
            </a:r>
          </a:p>
        </p:txBody>
      </p:sp>
      <p:sp>
        <p:nvSpPr>
          <p:cNvPr id="4" name="Date Placeholder 3"/>
          <p:cNvSpPr>
            <a:spLocks noGrp="1"/>
          </p:cNvSpPr>
          <p:nvPr>
            <p:ph type="dt" sz="half" idx="10"/>
          </p:nvPr>
        </p:nvSpPr>
        <p:spPr>
          <a:xfrm>
            <a:off x="844550" y="5932488"/>
            <a:ext cx="2743200" cy="365125"/>
          </a:xfrm>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5" name="Footer Placeholder 4"/>
          <p:cNvSpPr>
            <a:spLocks noGrp="1"/>
          </p:cNvSpPr>
          <p:nvPr>
            <p:ph type="ftr" sz="quarter" idx="11"/>
          </p:nvPr>
        </p:nvSpPr>
        <p:spPr>
          <a:xfrm>
            <a:off x="4044950" y="5932488"/>
            <a:ext cx="4114800" cy="365125"/>
          </a:xfrm>
        </p:spPr>
        <p:txBody>
          <a:bodyPr/>
          <a:lstStyle>
            <a:lvl1pPr>
              <a:defRPr>
                <a:solidFill>
                  <a:schemeClr val="tx1">
                    <a:lumMod val="50000"/>
                  </a:schemeClr>
                </a:solidFill>
              </a:defRPr>
            </a:lvl1pPr>
          </a:lstStyle>
          <a:p>
            <a:endParaRPr lang="fr-CA"/>
          </a:p>
        </p:txBody>
      </p:sp>
      <p:sp>
        <p:nvSpPr>
          <p:cNvPr id="6" name="Slide Number Placeholder 5"/>
          <p:cNvSpPr>
            <a:spLocks noGrp="1"/>
          </p:cNvSpPr>
          <p:nvPr>
            <p:ph type="sldNum" sz="quarter" idx="12"/>
          </p:nvPr>
        </p:nvSpPr>
        <p:spPr>
          <a:xfrm>
            <a:off x="10807700" y="6418263"/>
            <a:ext cx="1200150" cy="365125"/>
          </a:xfrm>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35734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38200" y="311859"/>
            <a:ext cx="10515600" cy="1325563"/>
          </a:xfrm>
        </p:spPr>
        <p:txBody>
          <a:bodyPr/>
          <a:lstStyle>
            <a:lvl1pPr>
              <a:defRPr>
                <a:solidFill>
                  <a:schemeClr val="tx1">
                    <a:lumMod val="50000"/>
                  </a:schemeClr>
                </a:solidFill>
              </a:defRPr>
            </a:lvl1pPr>
          </a:lstStyle>
          <a:p>
            <a:r>
              <a:rPr lang="fr-FR" noProof="0"/>
              <a:t>Modifiez le style du titre</a:t>
            </a:r>
            <a:endParaRPr lang="fr-CA" noProof="0"/>
          </a:p>
        </p:txBody>
      </p:sp>
      <p:sp>
        <p:nvSpPr>
          <p:cNvPr id="3" name="Content Placeholder 2"/>
          <p:cNvSpPr>
            <a:spLocks noGrp="1"/>
          </p:cNvSpPr>
          <p:nvPr>
            <p:ph sz="half" idx="1"/>
          </p:nvPr>
        </p:nvSpPr>
        <p:spPr>
          <a:xfrm>
            <a:off x="838200" y="1825625"/>
            <a:ext cx="5181600" cy="4106863"/>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4" name="Content Placeholder 3"/>
          <p:cNvSpPr>
            <a:spLocks noGrp="1"/>
          </p:cNvSpPr>
          <p:nvPr>
            <p:ph sz="half" idx="2"/>
          </p:nvPr>
        </p:nvSpPr>
        <p:spPr>
          <a:xfrm>
            <a:off x="6172200" y="1825625"/>
            <a:ext cx="5181600" cy="4106863"/>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7" name="Slide Number Placeholder 6"/>
          <p:cNvSpPr>
            <a:spLocks noGrp="1"/>
          </p:cNvSpPr>
          <p:nvPr>
            <p:ph type="sldNum" sz="quarter" idx="12"/>
          </p:nvPr>
        </p:nvSpPr>
        <p:spPr>
          <a:xfrm>
            <a:off x="10782300" y="6418263"/>
            <a:ext cx="1219200" cy="365125"/>
          </a:xfrm>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28650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55600"/>
            <a:ext cx="10515600" cy="1325563"/>
          </a:xfrm>
        </p:spPr>
        <p:txBody>
          <a:bodyPr/>
          <a:lstStyle>
            <a:lvl1pPr>
              <a:defRPr>
                <a:solidFill>
                  <a:schemeClr val="tx1">
                    <a:lumMod val="50000"/>
                  </a:schemeClr>
                </a:solidFill>
              </a:defRPr>
            </a:lvl1pPr>
          </a:lstStyle>
          <a:p>
            <a:r>
              <a:rPr lang="fr-FR" noProof="0"/>
              <a:t>Modifiez le style du titre</a:t>
            </a:r>
            <a:endParaRPr lang="fr-CA" noProof="0"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0">
                <a:solidFill>
                  <a:schemeClr val="tx1">
                    <a:lumMod val="50000"/>
                  </a:schemeClr>
                </a:solidFill>
                <a:latin typeface="+mj-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Cliquez pour modifier les styles du texte du masque</a:t>
            </a:r>
          </a:p>
        </p:txBody>
      </p:sp>
      <p:sp>
        <p:nvSpPr>
          <p:cNvPr id="4" name="Content Placeholder 3"/>
          <p:cNvSpPr>
            <a:spLocks noGrp="1"/>
          </p:cNvSpPr>
          <p:nvPr>
            <p:ph sz="half" idx="2"/>
          </p:nvPr>
        </p:nvSpPr>
        <p:spPr>
          <a:xfrm>
            <a:off x="839788" y="2505075"/>
            <a:ext cx="5157787" cy="3427413"/>
          </a:xfrm>
        </p:spPr>
        <p:txBody>
          <a:bodyPr/>
          <a:lstStyle>
            <a:lvl1pPr>
              <a:defRPr sz="2600">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0">
                <a:solidFill>
                  <a:schemeClr val="tx1">
                    <a:lumMod val="50000"/>
                  </a:schemeClr>
                </a:solidFill>
                <a:latin typeface="+mj-lt"/>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Cliquez pour modifier les styles du texte du masque</a:t>
            </a:r>
          </a:p>
        </p:txBody>
      </p:sp>
      <p:sp>
        <p:nvSpPr>
          <p:cNvPr id="6" name="Content Placeholder 5"/>
          <p:cNvSpPr>
            <a:spLocks noGrp="1"/>
          </p:cNvSpPr>
          <p:nvPr>
            <p:ph sz="quarter" idx="4"/>
          </p:nvPr>
        </p:nvSpPr>
        <p:spPr>
          <a:xfrm>
            <a:off x="6172200" y="2505075"/>
            <a:ext cx="5183188" cy="3427413"/>
          </a:xfrm>
        </p:spPr>
        <p:txBody>
          <a:bodyPr/>
          <a:lstStyle>
            <a:lvl1pPr>
              <a:defRPr sz="2600">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dirty="0"/>
          </a:p>
        </p:txBody>
      </p:sp>
      <p:sp>
        <p:nvSpPr>
          <p:cNvPr id="7" name="Date Placeholder 6"/>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8" name="Footer Placeholder 7"/>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9" name="Slide Number Placeholder 8"/>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133862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38200" y="311859"/>
            <a:ext cx="10515600" cy="1325563"/>
          </a:xfrm>
        </p:spPr>
        <p:txBody>
          <a:bodyPr/>
          <a:lstStyle>
            <a:lvl1pPr>
              <a:defRPr>
                <a:solidFill>
                  <a:schemeClr val="tx1">
                    <a:lumMod val="50000"/>
                  </a:schemeClr>
                </a:solidFill>
              </a:defRPr>
            </a:lvl1pPr>
          </a:lstStyle>
          <a:p>
            <a:r>
              <a:rPr lang="fr-FR" noProof="0"/>
              <a:t>Modifiez le style du titre</a:t>
            </a:r>
            <a:endParaRPr lang="fr-CA" noProof="0"/>
          </a:p>
        </p:txBody>
      </p:sp>
      <p:sp>
        <p:nvSpPr>
          <p:cNvPr id="3" name="Date Placeholder 2"/>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4" name="Footer Placeholder 3"/>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5" name="Slide Number Placeholder 4"/>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10777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3" name="Footer Placeholder 2"/>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4" name="Slide Number Placeholder 3"/>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180094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lumMod val="50000"/>
                  </a:schemeClr>
                </a:solidFill>
              </a:defRPr>
            </a:lvl1pPr>
          </a:lstStyle>
          <a:p>
            <a:r>
              <a:rPr lang="fr-FR" noProof="0"/>
              <a:t>Modifiez le style du titre</a:t>
            </a:r>
            <a:endParaRPr lang="fr-CA" noProof="0" dirty="0"/>
          </a:p>
        </p:txBody>
      </p:sp>
      <p:sp>
        <p:nvSpPr>
          <p:cNvPr id="3" name="Content Placeholder 2"/>
          <p:cNvSpPr>
            <a:spLocks noGrp="1"/>
          </p:cNvSpPr>
          <p:nvPr>
            <p:ph idx="1"/>
          </p:nvPr>
        </p:nvSpPr>
        <p:spPr>
          <a:xfrm>
            <a:off x="5183188" y="987425"/>
            <a:ext cx="6172200" cy="4873625"/>
          </a:xfrm>
        </p:spPr>
        <p:txBody>
          <a:bodyPr/>
          <a:lstStyle>
            <a:lvl1pPr marL="0" indent="0">
              <a:buNone/>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000">
                <a:solidFill>
                  <a:schemeClr val="tx1">
                    <a:lumMod val="50000"/>
                  </a:schemeClr>
                </a:solidFill>
              </a:defRPr>
            </a:lvl4pPr>
            <a:lvl5pPr>
              <a:defRPr sz="2000">
                <a:solidFill>
                  <a:schemeClr val="tx1">
                    <a:lumMod val="50000"/>
                  </a:schemeClr>
                </a:solidFill>
              </a:defRPr>
            </a:lvl5pPr>
            <a:lvl6pPr>
              <a:defRPr sz="2000"/>
            </a:lvl6pPr>
            <a:lvl7pPr>
              <a:defRPr sz="2000"/>
            </a:lvl7pPr>
            <a:lvl8pPr>
              <a:defRPr sz="2000"/>
            </a:lvl8pPr>
            <a:lvl9pPr>
              <a:defRPr sz="20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noProof="0"/>
              <a:t>Cliquez pour modifier les styles du texte du masque</a:t>
            </a:r>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D140B101-5F2A-4A1B-B125-8F7A618A4CD7}" type="datetimeFigureOut">
              <a:rPr lang="fr-CA" smtClean="0"/>
              <a:pPr/>
              <a:t>2024-04-30</a:t>
            </a:fld>
            <a:endParaRPr lang="fr-CA"/>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366650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8492"/>
            <a:ext cx="10515600" cy="1325563"/>
          </a:xfrm>
          <a:prstGeom prst="rect">
            <a:avLst/>
          </a:prstGeom>
        </p:spPr>
        <p:txBody>
          <a:bodyPr vert="horz" lIns="91440" tIns="45720" rIns="91440" bIns="45720" rtlCol="0" anchor="ctr">
            <a:normAutofit/>
          </a:bodyPr>
          <a:lstStyle/>
          <a:p>
            <a:r>
              <a:rPr lang="fr-CA" noProof="0"/>
              <a:t>Modifier le style du titre</a:t>
            </a:r>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D140B101-5F2A-4A1B-B125-8F7A618A4CD7}" type="datetimeFigureOut">
              <a:rPr lang="fr-CA" smtClean="0"/>
              <a:pPr/>
              <a:t>2024-04-30</a:t>
            </a:fld>
            <a:endParaRPr lang="fr-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lumMod val="50000"/>
                  </a:schemeClr>
                </a:solidFill>
              </a:defRPr>
            </a:lvl1pPr>
          </a:lstStyle>
          <a:p>
            <a:endParaRPr lang="fr-CA"/>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61471"/>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lumMod val="50000"/>
                  </a:schemeClr>
                </a:solidFill>
              </a:defRPr>
            </a:lvl1pPr>
          </a:lstStyle>
          <a:p>
            <a:fld id="{C9E7B19F-562E-4687-915F-44F4066EA527}" type="slidenum">
              <a:rPr lang="fr-CA" smtClean="0"/>
              <a:pPr/>
              <a:t>‹#›</a:t>
            </a:fld>
            <a:endParaRPr lang="fr-CA"/>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lumMod val="50000"/>
            </a:schemeClr>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lumMod val="50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xtranet.psc-cfp.gc.ca/fswep-pfete/iseo-eosd-student-hire-fra.htm" TargetMode="External"/><Relationship Id="rId2" Type="http://schemas.openxmlformats.org/officeDocument/2006/relationships/hyperlink" Target="https://www.gcpedia.gc.ca/wiki/Occasion_d%E2%80%99emploi_pour_%C3%A9tudiants_autochtones_(OEEA)_-_%C3%89v%C3%A9nements"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hyperlink" Target="https://www.gcpedia.gc.ca/wiki/Le_Parcours_de_carri%C3%A8re_pour_Autochtones_-_Liste_de_talents_Autochtones_disponibles" TargetMode="Externa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8" Type="http://schemas.openxmlformats.org/officeDocument/2006/relationships/hyperlink" Target="https://catalogue.csps-efpc.gc.ca/product?catalog=IRA1-PA2&amp;cm_locale=fr" TargetMode="External"/><Relationship Id="rId3" Type="http://schemas.openxmlformats.org/officeDocument/2006/relationships/hyperlink" Target="https://extranet.psc-cfp.gc.ca/sib-dgsi/indigenous-recruitment-toolbox-fra.htm" TargetMode="External"/><Relationship Id="rId7" Type="http://schemas.openxmlformats.org/officeDocument/2006/relationships/hyperlink" Target="https://www.canada.ca/fr/commission-fonction-publique/services/publications/open-info/obstacles-au-recrutement-autochtones.html" TargetMode="External"/><Relationship Id="rId12" Type="http://schemas.openxmlformats.org/officeDocument/2006/relationships/hyperlink" Target="https://catalogue.csps-efpc.gc.ca/product?catalog=COR120&amp;cm_locale=fr" TargetMode="External"/><Relationship Id="rId2" Type="http://schemas.openxmlformats.org/officeDocument/2006/relationships/hyperlink" Target="https://wiki.gccollab.ca/images/c/ce/ISEO_OE%C3%89A_Onboarding_Guide_for_Managers_April_2024_f.docx" TargetMode="External"/><Relationship Id="rId1" Type="http://schemas.openxmlformats.org/officeDocument/2006/relationships/slideLayout" Target="../slideLayouts/slideLayout3.xml"/><Relationship Id="rId6" Type="http://schemas.openxmlformats.org/officeDocument/2006/relationships/hyperlink" Target="https://www.canada.ca/fr/commission-fonction-publique/services/outils-ressources-dotation-evaluation/specialistes-ressources-humaines-gestionnaires-embaucheurs/options-recrutement-gestionnaires/recrutement-etudiants/programme-federal-experience-travail-etudiant.html" TargetMode="External"/><Relationship Id="rId11" Type="http://schemas.openxmlformats.org/officeDocument/2006/relationships/hyperlink" Target="https://catalogue.csps-efpc.gc.ca/product?catalog=IRA171&amp;cm_locale=fr" TargetMode="External"/><Relationship Id="rId5" Type="http://schemas.openxmlformats.org/officeDocument/2006/relationships/hyperlink" Target="https://www.gcpedia.gc.ca/wiki/CFP_%E2%80%94_Outils_pour_gestionnaires_d%27embauche" TargetMode="External"/><Relationship Id="rId10" Type="http://schemas.openxmlformats.org/officeDocument/2006/relationships/hyperlink" Target="https://catalogue.csps-efpc.gc.ca/product?catalog=IRA144&amp;cm_locale=fr" TargetMode="External"/><Relationship Id="rId4" Type="http://schemas.openxmlformats.org/officeDocument/2006/relationships/hyperlink" Target="https://www.canada.ca/fr/commission-fonction-publique/emplois/services/emplois-gc/recrutement-de-talents-autochtones-renseignements-a-lintention-des-gestionnaires-dembauche.html" TargetMode="External"/><Relationship Id="rId9" Type="http://schemas.openxmlformats.org/officeDocument/2006/relationships/hyperlink" Target="https://catalogue.csps-efpc.gc.ca/product?catalog=IRA144&amp;cm_locale=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questionnaire.simplesurvey.com/f/s.aspx?s=3b70edee-7007-4e87-b9ba-ecdc96ab0506&amp;ds=m0ylYV9k6j"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canada.ca/fr/commission-fonction-publique/organisation/propos-nous/commission-fonction-publique-canada-bureaux.html"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canada.ca/fr/commission-fonction-publique/services/outils-ressources-dotation-evaluation/specialistes-ressources-humaines-gestionnaires-embaucheurs/services-liaison-externe.htm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hyperlink" Target="https://www.canada.ca/fr/commission-fonction-publique/emplois/services/emplois-gc/recrutement-de-talents-autochtones-renseignements-a-lintention-des-gestionnaires-dembauche.html" TargetMode="External"/><Relationship Id="rId5" Type="http://schemas.openxmlformats.org/officeDocument/2006/relationships/diagramQuickStyle" Target="../diagrams/quickStyle1.xml"/><Relationship Id="rId10" Type="http://schemas.openxmlformats.org/officeDocument/2006/relationships/hyperlink" Target="http://extranet.psc-cfp.gc.ca/sib-dgsi/pools/index-fra.htm" TargetMode="External"/><Relationship Id="rId4" Type="http://schemas.openxmlformats.org/officeDocument/2006/relationships/diagramLayout" Target="../diagrams/layout1.xml"/><Relationship Id="rId9" Type="http://schemas.openxmlformats.org/officeDocument/2006/relationships/hyperlink" Target="https://www.canada.ca/fr/commission-fonction-publique/services/outils-ressources-dotation-evaluation/specialistes-ressources-humaines-gestionnaires-embaucheurs/options-recrutement-gestionnaire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47775" y="1195388"/>
            <a:ext cx="10297766" cy="2387600"/>
          </a:xfrm>
        </p:spPr>
        <p:txBody>
          <a:bodyPr>
            <a:normAutofit fontScale="90000"/>
          </a:bodyPr>
          <a:lstStyle/>
          <a:p>
            <a:r>
              <a:rPr lang="fr-CA" altLang="fr-FR" sz="5300" b="1" dirty="0"/>
              <a:t>Intégration des étudiants autochtones dans la fonction publique: séance pour les gestionnaires</a:t>
            </a:r>
            <a:endParaRPr lang="fr-CA" dirty="0"/>
          </a:p>
        </p:txBody>
      </p:sp>
      <p:sp>
        <p:nvSpPr>
          <p:cNvPr id="8" name="Subtitle 7"/>
          <p:cNvSpPr>
            <a:spLocks noGrp="1"/>
          </p:cNvSpPr>
          <p:nvPr>
            <p:ph type="subTitle" idx="1"/>
          </p:nvPr>
        </p:nvSpPr>
        <p:spPr>
          <a:xfrm>
            <a:off x="1247775" y="3609622"/>
            <a:ext cx="6362700" cy="1389062"/>
          </a:xfrm>
        </p:spPr>
        <p:txBody>
          <a:bodyPr>
            <a:normAutofit fontScale="92500"/>
          </a:bodyPr>
          <a:lstStyle/>
          <a:p>
            <a:r>
              <a:rPr lang="fr-CA" dirty="0"/>
              <a:t>Présentation par le Centre d’expertise autochtone</a:t>
            </a:r>
          </a:p>
          <a:p>
            <a:r>
              <a:rPr lang="fr-CA" dirty="0"/>
              <a:t>Direction du recrutement national</a:t>
            </a:r>
          </a:p>
          <a:p>
            <a:r>
              <a:rPr lang="fr-CA" dirty="0"/>
              <a:t>Avril 2024</a:t>
            </a:r>
          </a:p>
        </p:txBody>
      </p:sp>
    </p:spTree>
    <p:extLst>
      <p:ext uri="{BB962C8B-B14F-4D97-AF65-F5344CB8AC3E}">
        <p14:creationId xmlns:p14="http://schemas.microsoft.com/office/powerpoint/2010/main" val="28115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a:xfrm>
            <a:off x="838200" y="262730"/>
            <a:ext cx="10515600" cy="1325563"/>
          </a:xfrm>
        </p:spPr>
        <p:txBody>
          <a:bodyPr/>
          <a:lstStyle/>
          <a:p>
            <a:r>
              <a:rPr lang="fr-CA" b="1" dirty="0"/>
              <a:t>Occasion d’emploi pour étudiants autochtones</a:t>
            </a:r>
            <a:endParaRPr lang="en-CA" b="1" dirty="0"/>
          </a:p>
        </p:txBody>
      </p:sp>
      <p:sp>
        <p:nvSpPr>
          <p:cNvPr id="3" name="Espace réservé du contenu 2">
            <a:extLst>
              <a:ext uri="{FF2B5EF4-FFF2-40B4-BE49-F238E27FC236}">
                <a16:creationId xmlns:a16="http://schemas.microsoft.com/office/drawing/2014/main" id="{0A33A416-475A-D7A0-2E7E-A401E3DF0C0F}"/>
              </a:ext>
            </a:extLst>
          </p:cNvPr>
          <p:cNvSpPr>
            <a:spLocks noGrp="1"/>
          </p:cNvSpPr>
          <p:nvPr>
            <p:ph idx="1"/>
          </p:nvPr>
        </p:nvSpPr>
        <p:spPr>
          <a:xfrm>
            <a:off x="838200" y="1825626"/>
            <a:ext cx="10515600" cy="3243524"/>
          </a:xfrm>
        </p:spPr>
        <p:txBody>
          <a:bodyPr>
            <a:normAutofit/>
          </a:bodyPr>
          <a:lstStyle/>
          <a:p>
            <a:pPr marL="457200" indent="-457200">
              <a:buFont typeface="Arial" panose="020B0604020202020204" pitchFamily="34" charset="0"/>
              <a:buChar char="•"/>
            </a:pPr>
            <a:r>
              <a:rPr lang="fr-CA" sz="1900" dirty="0"/>
              <a:t>L</a:t>
            </a:r>
            <a:r>
              <a:rPr lang="fr-CA" sz="1900" dirty="0">
                <a:hlinkClick r:id="rId2"/>
              </a:rPr>
              <a:t>’Occasion d’emploi pour étudiants autochtones (OEÉA) </a:t>
            </a:r>
            <a:r>
              <a:rPr lang="fr-FR" sz="1900" dirty="0"/>
              <a:t>est un programme de soutien destiné aux étudiants des Premières Nations, Inuits et Métis pour les accompagner pendant leur stage au sein de la fonction publique fédérale.</a:t>
            </a:r>
            <a:r>
              <a:rPr lang="en-CA" sz="1900" dirty="0"/>
              <a:t> </a:t>
            </a:r>
          </a:p>
          <a:p>
            <a:pPr marL="457200" indent="-457200">
              <a:buFont typeface="Arial" panose="020B0604020202020204" pitchFamily="34" charset="0"/>
              <a:buChar char="•"/>
            </a:pPr>
            <a:r>
              <a:rPr lang="fr-FR" sz="1900" dirty="0"/>
              <a:t>Le programme a été lancé en 2016 sous le nom d’Opportunité d’emploi pour jeunes  autochtones et a été proposé par l'Assemblée des Premières Nations dans le but d'accroître les efforts visant à recruter et à retenir les jeunes autochtones au sein de la fonction publique fédérale.</a:t>
            </a:r>
          </a:p>
        </p:txBody>
      </p:sp>
      <p:sp>
        <p:nvSpPr>
          <p:cNvPr id="6" name="ZoneTexte 5">
            <a:extLst>
              <a:ext uri="{FF2B5EF4-FFF2-40B4-BE49-F238E27FC236}">
                <a16:creationId xmlns:a16="http://schemas.microsoft.com/office/drawing/2014/main" id="{D70CF8C9-FC90-CF05-EDBC-00422B19EB9C}"/>
              </a:ext>
            </a:extLst>
          </p:cNvPr>
          <p:cNvSpPr txBox="1"/>
          <p:nvPr/>
        </p:nvSpPr>
        <p:spPr>
          <a:xfrm>
            <a:off x="479394" y="4127337"/>
            <a:ext cx="7693304" cy="2231380"/>
          </a:xfrm>
          <a:prstGeom prst="rect">
            <a:avLst/>
          </a:prstGeom>
          <a:noFill/>
        </p:spPr>
        <p:txBody>
          <a:bodyPr wrap="square" rtlCol="0">
            <a:spAutoFit/>
          </a:bodyPr>
          <a:lstStyle/>
          <a:p>
            <a:pPr marL="800100" lvl="1" indent="-342900">
              <a:spcAft>
                <a:spcPts val="600"/>
              </a:spcAft>
              <a:buFont typeface="Arial" panose="020B0604020202020204" pitchFamily="34" charset="0"/>
              <a:buChar char="•"/>
            </a:pPr>
            <a:r>
              <a:rPr lang="fr-FR" sz="1900" dirty="0">
                <a:solidFill>
                  <a:schemeClr val="tx1">
                    <a:lumMod val="50000"/>
                  </a:schemeClr>
                </a:solidFill>
              </a:rPr>
              <a:t>L’OEÉA comprend un processus d'intégration, des possibilités de réseautage, des services de mentorat et de soutien pour les étudiants et les gestionnaires d'embauche.</a:t>
            </a:r>
          </a:p>
          <a:p>
            <a:pPr marL="800100" lvl="1" indent="-342900">
              <a:buFont typeface="Arial" panose="020B0604020202020204" pitchFamily="34" charset="0"/>
              <a:buChar char="•"/>
            </a:pPr>
            <a:r>
              <a:rPr lang="fr-FR" sz="1900" dirty="0">
                <a:solidFill>
                  <a:schemeClr val="tx1">
                    <a:lumMod val="50000"/>
                  </a:schemeClr>
                </a:solidFill>
              </a:rPr>
              <a:t>L'</a:t>
            </a:r>
            <a:r>
              <a:rPr lang="fr-FR" sz="1900" dirty="0">
                <a:hlinkClick r:id="rId3"/>
              </a:rPr>
              <a:t>inscription</a:t>
            </a:r>
            <a:r>
              <a:rPr lang="fr-FR" sz="1900" dirty="0">
                <a:solidFill>
                  <a:schemeClr val="tx1">
                    <a:lumMod val="50000"/>
                  </a:schemeClr>
                </a:solidFill>
              </a:rPr>
              <a:t> est nécessaire et peut être effectuée par le    gestionnaire d’embauche, les spécialistes des ressources humaines ou être effectuée par les étudiants eux-mêmes</a:t>
            </a:r>
            <a:endParaRPr lang="en-CA" sz="1900" dirty="0">
              <a:solidFill>
                <a:schemeClr val="tx1">
                  <a:lumMod val="50000"/>
                </a:schemeClr>
              </a:solidFill>
            </a:endParaRPr>
          </a:p>
          <a:p>
            <a:pPr lvl="1"/>
            <a:endParaRPr lang="en-CA" sz="2000" dirty="0"/>
          </a:p>
        </p:txBody>
      </p:sp>
      <p:pic>
        <p:nvPicPr>
          <p:cNvPr id="5" name="Image 4" descr="image montrant deux personnes regardant l'écran d'un téléphone portable avec le texte : Occasion d'emploi pour les étudiants autochtones">
            <a:extLst>
              <a:ext uri="{FF2B5EF4-FFF2-40B4-BE49-F238E27FC236}">
                <a16:creationId xmlns:a16="http://schemas.microsoft.com/office/drawing/2014/main" id="{95290713-F298-00AB-3D9F-9ED5B36A4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98" y="4232635"/>
            <a:ext cx="3093464" cy="1538634"/>
          </a:xfrm>
          <a:prstGeom prst="rect">
            <a:avLst/>
          </a:prstGeom>
          <a:ln>
            <a:solidFill>
              <a:schemeClr val="bg2"/>
            </a:solidFill>
          </a:ln>
        </p:spPr>
      </p:pic>
    </p:spTree>
    <p:extLst>
      <p:ext uri="{BB962C8B-B14F-4D97-AF65-F5344CB8AC3E}">
        <p14:creationId xmlns:p14="http://schemas.microsoft.com/office/powerpoint/2010/main" val="408655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B04-C48C-13B5-4CCC-B52574E7A3A9}"/>
              </a:ext>
            </a:extLst>
          </p:cNvPr>
          <p:cNvSpPr>
            <a:spLocks noGrp="1"/>
          </p:cNvSpPr>
          <p:nvPr>
            <p:ph type="title"/>
          </p:nvPr>
        </p:nvSpPr>
        <p:spPr>
          <a:xfrm>
            <a:off x="838200" y="365125"/>
            <a:ext cx="10515600" cy="1325563"/>
          </a:xfrm>
        </p:spPr>
        <p:txBody>
          <a:bodyPr anchor="ctr">
            <a:normAutofit/>
          </a:bodyPr>
          <a:lstStyle/>
          <a:p>
            <a:r>
              <a:rPr lang="fr-FR" b="1" dirty="0"/>
              <a:t>Le Parcours de carrière pour Autochtones</a:t>
            </a:r>
            <a:r>
              <a:rPr lang="en-CA" b="1" dirty="0"/>
              <a:t> </a:t>
            </a:r>
          </a:p>
        </p:txBody>
      </p:sp>
      <p:sp>
        <p:nvSpPr>
          <p:cNvPr id="4" name="Content Placeholder 2">
            <a:extLst>
              <a:ext uri="{FF2B5EF4-FFF2-40B4-BE49-F238E27FC236}">
                <a16:creationId xmlns:a16="http://schemas.microsoft.com/office/drawing/2014/main" id="{FBB488F0-6F1B-EDCA-0BB6-1CCD1420990E}"/>
              </a:ext>
            </a:extLst>
          </p:cNvPr>
          <p:cNvSpPr>
            <a:spLocks noGrp="1"/>
          </p:cNvSpPr>
          <p:nvPr>
            <p:ph sz="half" idx="1"/>
            <p:custDataLst>
              <p:tags r:id="rId1"/>
            </p:custDataLst>
          </p:nvPr>
        </p:nvSpPr>
        <p:spPr>
          <a:xfrm>
            <a:off x="838200" y="1825625"/>
            <a:ext cx="7230762" cy="4290970"/>
          </a:xfrm>
        </p:spPr>
        <p:txBody>
          <a:bodyPr>
            <a:normAutofit fontScale="77500" lnSpcReduction="20000"/>
          </a:bodyPr>
          <a:lstStyle/>
          <a:p>
            <a:pPr marL="457200" indent="-457200">
              <a:buFont typeface="Arial" panose="020B0604020202020204" pitchFamily="34" charset="0"/>
              <a:buChar char="•"/>
            </a:pPr>
            <a:r>
              <a:rPr lang="fr-CA" dirty="0">
                <a:hlinkClick r:id="rId5"/>
              </a:rPr>
              <a:t>Le Parcours de carrière pour Autochtones (PCA) </a:t>
            </a:r>
            <a:r>
              <a:rPr lang="fr-CA" dirty="0"/>
              <a:t>est une solution rentable qui facilite la mise en relation des talents autochtones avec les gestionnaires d’embauche dans l'ensemble de la fonction publique. </a:t>
            </a:r>
          </a:p>
          <a:p>
            <a:pPr marL="457200" indent="-457200">
              <a:buFont typeface="Arial" panose="020B0604020202020204" pitchFamily="34" charset="0"/>
              <a:buChar char="•"/>
            </a:pPr>
            <a:r>
              <a:rPr lang="fr-CA" dirty="0"/>
              <a:t>Il comprend:</a:t>
            </a:r>
          </a:p>
          <a:p>
            <a:pPr lvl="1"/>
            <a:r>
              <a:rPr lang="fr-CA" dirty="0"/>
              <a:t>Les personnes diplômées ou les futures diplômées ayant déjà une expérience professionnelle en tant qu'étudiant ou étudiante. </a:t>
            </a:r>
          </a:p>
          <a:p>
            <a:pPr lvl="1"/>
            <a:r>
              <a:rPr lang="fr-CA" dirty="0"/>
              <a:t>des candidats préqualifiés dans un ou des bassin(s) de la fonction publique.</a:t>
            </a:r>
          </a:p>
          <a:p>
            <a:pPr marL="457200" indent="-457200">
              <a:buFont typeface="Arial" panose="020B0604020202020204" pitchFamily="34" charset="0"/>
              <a:buChar char="•"/>
            </a:pPr>
            <a:r>
              <a:rPr lang="fr-CA" dirty="0"/>
              <a:t>Les gestionnaires d’embauche peuvent aider les étudiants et les étudiantes qui ne sont pas réembauchés et qui sont sur le point de recevoir leur diplôme en s'assurant qu'ils soient placés dans le PCA.</a:t>
            </a:r>
          </a:p>
          <a:p>
            <a:pPr marL="457200" indent="-457200">
              <a:buFont typeface="Arial" panose="020B0604020202020204" pitchFamily="34" charset="0"/>
              <a:buChar char="•"/>
            </a:pPr>
            <a:endParaRPr lang="en-CA" dirty="0"/>
          </a:p>
          <a:p>
            <a:endParaRPr lang="en-CA" dirty="0"/>
          </a:p>
        </p:txBody>
      </p:sp>
      <p:pic>
        <p:nvPicPr>
          <p:cNvPr id="9" name="Picture 4" descr="A person smiling for the camera&#10;&#10;">
            <a:extLst>
              <a:ext uri="{FF2B5EF4-FFF2-40B4-BE49-F238E27FC236}">
                <a16:creationId xmlns:a16="http://schemas.microsoft.com/office/drawing/2014/main" id="{A51F506C-F25C-607D-C779-AE96DDC0D81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917746" y="1844966"/>
            <a:ext cx="2040518" cy="2053061"/>
          </a:xfrm>
          <a:prstGeom prst="rect">
            <a:avLst/>
          </a:prstGeom>
        </p:spPr>
      </p:pic>
      <p:pic>
        <p:nvPicPr>
          <p:cNvPr id="8" name="Picture 7" descr="Image de la bulle de parole de Samantha  travaillant à la Commission de la fonction publique disant que c'est la façon la plus simple de se faire embaucher après l'obtention du diplôme.">
            <a:extLst>
              <a:ext uri="{FF2B5EF4-FFF2-40B4-BE49-F238E27FC236}">
                <a16:creationId xmlns:a16="http://schemas.microsoft.com/office/drawing/2014/main" id="{38BA7B16-4305-BFC2-A1BC-64A0C877D7A1}"/>
              </a:ext>
            </a:extLst>
          </p:cNvPr>
          <p:cNvPicPr>
            <a:picLocks noChangeAspect="1"/>
          </p:cNvPicPr>
          <p:nvPr/>
        </p:nvPicPr>
        <p:blipFill>
          <a:blip r:embed="rId7"/>
          <a:stretch>
            <a:fillRect/>
          </a:stretch>
        </p:blipFill>
        <p:spPr>
          <a:xfrm>
            <a:off x="8917746" y="3898027"/>
            <a:ext cx="2254188" cy="2038570"/>
          </a:xfrm>
          <a:prstGeom prst="rect">
            <a:avLst/>
          </a:prstGeom>
        </p:spPr>
      </p:pic>
      <p:sp>
        <p:nvSpPr>
          <p:cNvPr id="6" name="Espace réservé du numéro de diapositive 5">
            <a:extLst>
              <a:ext uri="{FF2B5EF4-FFF2-40B4-BE49-F238E27FC236}">
                <a16:creationId xmlns:a16="http://schemas.microsoft.com/office/drawing/2014/main" id="{95E9DB06-5CDD-8515-FDDE-5B222EA00997}"/>
              </a:ext>
            </a:extLst>
          </p:cNvPr>
          <p:cNvSpPr>
            <a:spLocks noGrp="1"/>
          </p:cNvSpPr>
          <p:nvPr>
            <p:ph type="sldNum" sz="quarter" idx="12"/>
          </p:nvPr>
        </p:nvSpPr>
        <p:spPr>
          <a:xfrm>
            <a:off x="10782300" y="6418263"/>
            <a:ext cx="1219200" cy="365125"/>
          </a:xfrm>
        </p:spPr>
        <p:txBody>
          <a:bodyPr anchor="ctr">
            <a:normAutofit/>
          </a:bodyPr>
          <a:lstStyle/>
          <a:p>
            <a:fld id="{A6B7788E-FFF9-48AE-A4E8-FC910F13E7EB}" type="slidenum">
              <a:rPr lang="fr-CA" smtClean="0"/>
              <a:pPr/>
              <a:t>11</a:t>
            </a:fld>
            <a:endParaRPr lang="fr-CA"/>
          </a:p>
        </p:txBody>
      </p:sp>
    </p:spTree>
    <p:extLst>
      <p:ext uri="{BB962C8B-B14F-4D97-AF65-F5344CB8AC3E}">
        <p14:creationId xmlns:p14="http://schemas.microsoft.com/office/powerpoint/2010/main" val="112801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p:txBody>
          <a:bodyPr/>
          <a:lstStyle/>
          <a:p>
            <a:r>
              <a:rPr lang="fr-CA" b="1" dirty="0"/>
              <a:t>Ressources pour les gestionnaires</a:t>
            </a:r>
            <a:endParaRPr lang="en-CA" b="1" dirty="0"/>
          </a:p>
        </p:txBody>
      </p:sp>
      <p:sp>
        <p:nvSpPr>
          <p:cNvPr id="3" name="Espace réservé du contenu 2">
            <a:extLst>
              <a:ext uri="{FF2B5EF4-FFF2-40B4-BE49-F238E27FC236}">
                <a16:creationId xmlns:a16="http://schemas.microsoft.com/office/drawing/2014/main" id="{0A33A416-475A-D7A0-2E7E-A401E3DF0C0F}"/>
              </a:ext>
            </a:extLst>
          </p:cNvPr>
          <p:cNvSpPr>
            <a:spLocks noGrp="1"/>
          </p:cNvSpPr>
          <p:nvPr>
            <p:ph idx="1"/>
          </p:nvPr>
        </p:nvSpPr>
        <p:spPr/>
        <p:txBody>
          <a:bodyPr>
            <a:normAutofit fontScale="70000" lnSpcReduction="20000"/>
          </a:bodyPr>
          <a:lstStyle/>
          <a:p>
            <a:r>
              <a:rPr lang="fr-CA" dirty="0"/>
              <a:t>Conseils, services et ressources en dotation</a:t>
            </a:r>
          </a:p>
          <a:p>
            <a:pPr lvl="1"/>
            <a:r>
              <a:rPr lang="fr-CA" dirty="0">
                <a:hlinkClick r:id="rId2"/>
              </a:rPr>
              <a:t>Guide à l'intention des gestionnaires pour faciliter l'intégration des étudiants autochtones</a:t>
            </a:r>
            <a:endParaRPr lang="fr-CA" dirty="0"/>
          </a:p>
          <a:p>
            <a:pPr lvl="1"/>
            <a:r>
              <a:rPr lang="fr-CA" sz="2400" dirty="0">
                <a:hlinkClick r:id="rId3"/>
              </a:rPr>
              <a:t>La boîte à outils pour le recrutement et l'embauche des personnes autochtones</a:t>
            </a:r>
            <a:endParaRPr lang="fr-CA" sz="2400" dirty="0"/>
          </a:p>
          <a:p>
            <a:pPr lvl="1"/>
            <a:r>
              <a:rPr lang="fr-CA" dirty="0">
                <a:hlinkClick r:id="rId4"/>
              </a:rPr>
              <a:t>Recrutement de talents autochtones – Renseignements à l’intention des gestionnaires d’embauche</a:t>
            </a:r>
            <a:endParaRPr lang="fr-CA" dirty="0"/>
          </a:p>
          <a:p>
            <a:pPr lvl="1"/>
            <a:r>
              <a:rPr lang="fr-CA" dirty="0">
                <a:hlinkClick r:id="rId5"/>
              </a:rPr>
              <a:t>CFP- Outils pour gestionnaires</a:t>
            </a:r>
            <a:endParaRPr lang="fr-CA" dirty="0"/>
          </a:p>
          <a:p>
            <a:pPr lvl="1"/>
            <a:r>
              <a:rPr lang="fr-FR" dirty="0">
                <a:hlinkClick r:id="rId6"/>
              </a:rPr>
              <a:t>Programme fédéral d’expérience de travail étudiant: Renseignements à l’intention des gestionnaires</a:t>
            </a:r>
            <a:endParaRPr lang="fr-CA" dirty="0"/>
          </a:p>
          <a:p>
            <a:r>
              <a:rPr lang="fr-CA" dirty="0"/>
              <a:t>Publications et études</a:t>
            </a:r>
          </a:p>
          <a:p>
            <a:pPr lvl="1"/>
            <a:r>
              <a:rPr lang="fr-CA" dirty="0">
                <a:hlinkClick r:id="rId7"/>
              </a:rPr>
              <a:t>Obstacles au recrutement d’Autochtones</a:t>
            </a:r>
            <a:endParaRPr lang="fr-CA" dirty="0"/>
          </a:p>
          <a:p>
            <a:r>
              <a:rPr lang="fr-CA" dirty="0"/>
              <a:t>Formation</a:t>
            </a:r>
          </a:p>
          <a:p>
            <a:pPr lvl="1"/>
            <a:r>
              <a:rPr lang="fr-FR" dirty="0">
                <a:hlinkClick r:id="rId8"/>
              </a:rPr>
              <a:t>Feuille de route d'apprentissage pour les gestionnaires de personnel autochtone</a:t>
            </a:r>
            <a:r>
              <a:rPr lang="fr-CA" dirty="0">
                <a:hlinkClick r:id="rId8"/>
              </a:rPr>
              <a:t> </a:t>
            </a:r>
            <a:endParaRPr lang="fr-CA" dirty="0">
              <a:hlinkClick r:id="rId9"/>
            </a:endParaRPr>
          </a:p>
          <a:p>
            <a:pPr lvl="1"/>
            <a:r>
              <a:rPr lang="fr-CA" dirty="0">
                <a:hlinkClick r:id="rId10"/>
              </a:rPr>
              <a:t>Changer les choses en appuyant la carrière des employés autochtones</a:t>
            </a:r>
            <a:r>
              <a:rPr lang="fr-CA" dirty="0"/>
              <a:t> (pour les praticiens)</a:t>
            </a:r>
          </a:p>
          <a:p>
            <a:pPr lvl="1"/>
            <a:r>
              <a:rPr lang="fr-CA" dirty="0">
                <a:hlinkClick r:id="rId11"/>
              </a:rPr>
              <a:t>Soutenir les talents autochtones</a:t>
            </a:r>
            <a:r>
              <a:rPr lang="fr-CA" dirty="0"/>
              <a:t> (personnel de direction)</a:t>
            </a:r>
          </a:p>
          <a:p>
            <a:pPr lvl="1"/>
            <a:r>
              <a:rPr lang="fr-CA" dirty="0">
                <a:hlinkClick r:id="rId12"/>
              </a:rPr>
              <a:t>Pratiques d’embauche inclusives pour un effectif diversifié</a:t>
            </a:r>
            <a:endParaRPr lang="fr-CA" dirty="0"/>
          </a:p>
          <a:p>
            <a:endParaRPr lang="en-CA" dirty="0"/>
          </a:p>
        </p:txBody>
      </p:sp>
    </p:spTree>
    <p:extLst>
      <p:ext uri="{BB962C8B-B14F-4D97-AF65-F5344CB8AC3E}">
        <p14:creationId xmlns:p14="http://schemas.microsoft.com/office/powerpoint/2010/main" val="208489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644E5-6D87-73EC-B803-AF50328F0F99}"/>
              </a:ext>
            </a:extLst>
          </p:cNvPr>
          <p:cNvSpPr>
            <a:spLocks noGrp="1"/>
          </p:cNvSpPr>
          <p:nvPr>
            <p:ph type="title"/>
          </p:nvPr>
        </p:nvSpPr>
        <p:spPr>
          <a:xfrm>
            <a:off x="838200" y="365125"/>
            <a:ext cx="10515600" cy="1325563"/>
          </a:xfrm>
        </p:spPr>
        <p:txBody>
          <a:bodyPr anchor="ctr">
            <a:normAutofit/>
          </a:bodyPr>
          <a:lstStyle/>
          <a:p>
            <a:r>
              <a:rPr lang="fr-CA" b="1" dirty="0"/>
              <a:t>Discussion</a:t>
            </a:r>
            <a:endParaRPr lang="en-CA" b="1" dirty="0"/>
          </a:p>
        </p:txBody>
      </p:sp>
      <p:sp>
        <p:nvSpPr>
          <p:cNvPr id="3" name="Espace réservé du contenu 2">
            <a:extLst>
              <a:ext uri="{FF2B5EF4-FFF2-40B4-BE49-F238E27FC236}">
                <a16:creationId xmlns:a16="http://schemas.microsoft.com/office/drawing/2014/main" id="{E0B24610-6E00-66A6-842A-CDDF04CEDC8C}"/>
              </a:ext>
            </a:extLst>
          </p:cNvPr>
          <p:cNvSpPr>
            <a:spLocks noGrp="1"/>
          </p:cNvSpPr>
          <p:nvPr>
            <p:ph sz="half" idx="1"/>
          </p:nvPr>
        </p:nvSpPr>
        <p:spPr>
          <a:xfrm>
            <a:off x="838200" y="1825625"/>
            <a:ext cx="4953000" cy="4106863"/>
          </a:xfrm>
        </p:spPr>
        <p:txBody>
          <a:bodyPr>
            <a:normAutofit/>
          </a:bodyPr>
          <a:lstStyle/>
          <a:p>
            <a:r>
              <a:rPr lang="fr-FR" dirty="0"/>
              <a:t>Avez-vous déjà rencontré des difficultés à recruter, gérer et retenir les étudiants autochtones?</a:t>
            </a:r>
            <a:r>
              <a:rPr lang="en-CA" dirty="0"/>
              <a:t> </a:t>
            </a:r>
          </a:p>
          <a:p>
            <a:r>
              <a:rPr lang="fr-FR" dirty="0"/>
              <a:t>Existe-t-il des pratiques réussies que vous ou votre organisation avez mises en place pour soutenir les étudiants autochtones?</a:t>
            </a:r>
            <a:endParaRPr lang="en-CA" dirty="0"/>
          </a:p>
        </p:txBody>
      </p:sp>
      <p:pic>
        <p:nvPicPr>
          <p:cNvPr id="6" name="Image 5" descr="Une image contenant plusieurs personnes assises dans une salle, dont l'une offre un sourire et lève la main pour faire une intervention.  ">
            <a:extLst>
              <a:ext uri="{FF2B5EF4-FFF2-40B4-BE49-F238E27FC236}">
                <a16:creationId xmlns:a16="http://schemas.microsoft.com/office/drawing/2014/main" id="{59FBB927-4156-FAA1-F135-C3E4EB6C150A}"/>
              </a:ext>
            </a:extLst>
          </p:cNvPr>
          <p:cNvPicPr>
            <a:picLocks noChangeAspect="1"/>
          </p:cNvPicPr>
          <p:nvPr/>
        </p:nvPicPr>
        <p:blipFill rotWithShape="1">
          <a:blip r:embed="rId3">
            <a:extLst>
              <a:ext uri="{28A0092B-C50C-407E-A947-70E740481C1C}">
                <a14:useLocalDpi xmlns:a14="http://schemas.microsoft.com/office/drawing/2010/main" val="0"/>
              </a:ext>
            </a:extLst>
          </a:blip>
          <a:srcRect l="-726" r="6562" b="14879"/>
          <a:stretch/>
        </p:blipFill>
        <p:spPr>
          <a:xfrm>
            <a:off x="5702208" y="2181225"/>
            <a:ext cx="5994492" cy="2844800"/>
          </a:xfrm>
          <a:prstGeom prst="rect">
            <a:avLst/>
          </a:prstGeom>
          <a:noFill/>
        </p:spPr>
      </p:pic>
      <p:sp>
        <p:nvSpPr>
          <p:cNvPr id="4" name="Espace réservé du numéro de diapositive 3">
            <a:extLst>
              <a:ext uri="{FF2B5EF4-FFF2-40B4-BE49-F238E27FC236}">
                <a16:creationId xmlns:a16="http://schemas.microsoft.com/office/drawing/2014/main" id="{13E6879A-C9F4-034B-6987-EFE1C1B9076D}"/>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13</a:t>
            </a:fld>
            <a:endParaRPr lang="en-CA"/>
          </a:p>
        </p:txBody>
      </p:sp>
    </p:spTree>
    <p:extLst>
      <p:ext uri="{BB962C8B-B14F-4D97-AF65-F5344CB8AC3E}">
        <p14:creationId xmlns:p14="http://schemas.microsoft.com/office/powerpoint/2010/main" val="67179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88A4A-6A4D-A6D1-CF60-EFAD45B42015}"/>
              </a:ext>
            </a:extLst>
          </p:cNvPr>
          <p:cNvSpPr>
            <a:spLocks noGrp="1"/>
          </p:cNvSpPr>
          <p:nvPr>
            <p:ph type="title"/>
          </p:nvPr>
        </p:nvSpPr>
        <p:spPr>
          <a:xfrm>
            <a:off x="838200" y="311859"/>
            <a:ext cx="10515600" cy="1325563"/>
          </a:xfrm>
        </p:spPr>
        <p:txBody>
          <a:bodyPr anchor="ctr">
            <a:normAutofit/>
          </a:bodyPr>
          <a:lstStyle/>
          <a:p>
            <a:r>
              <a:rPr lang="fr-CA" b="1" dirty="0"/>
              <a:t>Vos commentaires sont importants!</a:t>
            </a:r>
          </a:p>
        </p:txBody>
      </p:sp>
      <p:pic>
        <p:nvPicPr>
          <p:cNvPr id="1025" name="Picture 1">
            <a:extLst>
              <a:ext uri="{FF2B5EF4-FFF2-40B4-BE49-F238E27FC236}">
                <a16:creationId xmlns:a16="http://schemas.microsoft.com/office/drawing/2014/main" id="{36F99CB5-C101-043A-D8A5-6305EE0F047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4534" y="2087218"/>
            <a:ext cx="3209166" cy="3209166"/>
          </a:xfrm>
          <a:prstGeom prst="rect">
            <a:avLst/>
          </a:prstGeom>
          <a:solidFill>
            <a:srgbClr val="FFFFFF"/>
          </a:solidFill>
        </p:spPr>
      </p:pic>
      <p:sp>
        <p:nvSpPr>
          <p:cNvPr id="3" name="Espace réservé du contenu 2">
            <a:extLst>
              <a:ext uri="{FF2B5EF4-FFF2-40B4-BE49-F238E27FC236}">
                <a16:creationId xmlns:a16="http://schemas.microsoft.com/office/drawing/2014/main" id="{9F9BBFCE-766A-542C-8A71-46F2722C688E}"/>
              </a:ext>
            </a:extLst>
          </p:cNvPr>
          <p:cNvSpPr>
            <a:spLocks noGrp="1"/>
          </p:cNvSpPr>
          <p:nvPr>
            <p:ph sz="half" idx="2"/>
          </p:nvPr>
        </p:nvSpPr>
        <p:spPr>
          <a:xfrm>
            <a:off x="6172200" y="1825625"/>
            <a:ext cx="5181600" cy="4106863"/>
          </a:xfrm>
        </p:spPr>
        <p:txBody>
          <a:bodyPr>
            <a:normAutofit/>
          </a:bodyPr>
          <a:lstStyle/>
          <a:p>
            <a:pPr marL="0" indent="0">
              <a:buNone/>
            </a:pPr>
            <a:endParaRPr lang="en-CA" dirty="0"/>
          </a:p>
          <a:p>
            <a:pPr marL="0" indent="0">
              <a:buNone/>
            </a:pPr>
            <a:r>
              <a:rPr lang="fr-FR" dirty="0"/>
              <a:t>Merci de participer à notre </a:t>
            </a:r>
            <a:r>
              <a:rPr lang="fr-CA" dirty="0"/>
              <a:t>séance d’information.</a:t>
            </a:r>
            <a:endParaRPr lang="en-CA" dirty="0"/>
          </a:p>
          <a:p>
            <a:pPr marL="0" indent="0">
              <a:buNone/>
            </a:pPr>
            <a:r>
              <a:rPr lang="fr-FR" dirty="0"/>
              <a:t>Veuillez prendre quelques minutes pour répondre à notre court </a:t>
            </a:r>
            <a:r>
              <a:rPr lang="fr-FR" dirty="0">
                <a:hlinkClick r:id="rId4"/>
              </a:rPr>
              <a:t>questionnaire</a:t>
            </a:r>
            <a:r>
              <a:rPr lang="fr-FR" dirty="0"/>
              <a:t>.</a:t>
            </a:r>
            <a:r>
              <a:rPr lang="en-CA" dirty="0"/>
              <a:t> </a:t>
            </a:r>
          </a:p>
        </p:txBody>
      </p:sp>
      <p:sp>
        <p:nvSpPr>
          <p:cNvPr id="4" name="Espace réservé du numéro de diapositive 3">
            <a:extLst>
              <a:ext uri="{FF2B5EF4-FFF2-40B4-BE49-F238E27FC236}">
                <a16:creationId xmlns:a16="http://schemas.microsoft.com/office/drawing/2014/main" id="{4C186E2B-64E3-20C7-95F1-5ED2150FDB9F}"/>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14</a:t>
            </a:fld>
            <a:endParaRPr lang="en-CA"/>
          </a:p>
        </p:txBody>
      </p:sp>
    </p:spTree>
    <p:extLst>
      <p:ext uri="{BB962C8B-B14F-4D97-AF65-F5344CB8AC3E}">
        <p14:creationId xmlns:p14="http://schemas.microsoft.com/office/powerpoint/2010/main" val="193383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C7BFBD4-6632-FE48-C0C8-C0D9E04E432F}"/>
              </a:ext>
            </a:extLst>
          </p:cNvPr>
          <p:cNvSpPr>
            <a:spLocks noGrp="1"/>
          </p:cNvSpPr>
          <p:nvPr>
            <p:ph type="title" idx="4294967295"/>
          </p:nvPr>
        </p:nvSpPr>
        <p:spPr>
          <a:xfrm>
            <a:off x="10801350" y="6418263"/>
            <a:ext cx="12001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chemeClr val="tx1">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schemeClr val="tx1">
                  <a:lumMod val="50000"/>
                </a:schemeClr>
              </a:solidFill>
              <a:effectLst/>
              <a:uLnTx/>
              <a:uFillTx/>
              <a:latin typeface="+mn-lt"/>
              <a:ea typeface="+mn-ea"/>
              <a:cs typeface="+mn-cs"/>
            </a:endParaRP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678285733"/>
              </p:ext>
            </p:extLst>
          </p:nvPr>
        </p:nvGraphicFramePr>
        <p:xfrm>
          <a:off x="576471" y="400050"/>
          <a:ext cx="11032434" cy="6246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4294967295"/>
            <p:custDataLst>
              <p:tags r:id="rId1"/>
            </p:custDataLst>
          </p:nvPr>
        </p:nvSpPr>
        <p:spPr>
          <a:xfrm>
            <a:off x="10991850" y="6418263"/>
            <a:ext cx="1200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9E7B19F-562E-4687-915F-44F4066EA527}" type="slidenum">
              <a:rPr kumimoji="0" lang="en-CA" b="0" i="0" u="none" strike="noStrike" kern="1200" cap="none" spc="0" normalizeH="0" baseline="0">
                <a:ln>
                  <a:noFill/>
                </a:ln>
                <a:effectLst/>
                <a:uLnTx/>
                <a:uFillTx/>
              </a:rPr>
              <a:t>15</a:t>
            </a:fld>
            <a:endParaRPr kumimoji="0" lang="en-CA"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1714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EE6C-8F89-4EDD-BBA6-AEA4AEE22B84}"/>
              </a:ext>
            </a:extLst>
          </p:cNvPr>
          <p:cNvSpPr>
            <a:spLocks noGrp="1"/>
          </p:cNvSpPr>
          <p:nvPr>
            <p:ph type="title"/>
          </p:nvPr>
        </p:nvSpPr>
        <p:spPr/>
        <p:txBody>
          <a:bodyPr/>
          <a:lstStyle/>
          <a:p>
            <a:r>
              <a:rPr lang="fr-CA" b="1" dirty="0"/>
              <a:t>Objectif de la séance</a:t>
            </a:r>
          </a:p>
        </p:txBody>
      </p:sp>
      <p:sp>
        <p:nvSpPr>
          <p:cNvPr id="3" name="Content Placeholder 2">
            <a:extLst>
              <a:ext uri="{FF2B5EF4-FFF2-40B4-BE49-F238E27FC236}">
                <a16:creationId xmlns:a16="http://schemas.microsoft.com/office/drawing/2014/main" id="{15AB2BC7-19E5-4408-9F4D-527871B393BE}"/>
              </a:ext>
            </a:extLst>
          </p:cNvPr>
          <p:cNvSpPr>
            <a:spLocks noGrp="1"/>
          </p:cNvSpPr>
          <p:nvPr>
            <p:ph idx="1"/>
          </p:nvPr>
        </p:nvSpPr>
        <p:spPr/>
        <p:txBody>
          <a:bodyPr>
            <a:normAutofit/>
          </a:bodyPr>
          <a:lstStyle/>
          <a:p>
            <a:pPr marL="457200" indent="-457200">
              <a:spcAft>
                <a:spcPts val="600"/>
              </a:spcAft>
              <a:buFont typeface="Arial" panose="020B0604020202020204" pitchFamily="34" charset="0"/>
              <a:buChar char="•"/>
            </a:pPr>
            <a:r>
              <a:rPr lang="fr-CA" dirty="0"/>
              <a:t>Partager des pratiques exemplaires afin d’aider les gestionnaires à intégrer les étudiants autochtones.</a:t>
            </a:r>
          </a:p>
          <a:p>
            <a:pPr marL="457200" indent="-457200">
              <a:spcAft>
                <a:spcPts val="600"/>
              </a:spcAft>
              <a:buFont typeface="Arial" panose="020B0604020202020204" pitchFamily="34" charset="0"/>
              <a:buChar char="•"/>
            </a:pPr>
            <a:r>
              <a:rPr lang="fr-CA" dirty="0"/>
              <a:t>Traiter les points suivants:</a:t>
            </a:r>
          </a:p>
          <a:p>
            <a:pPr lvl="1"/>
            <a:r>
              <a:rPr lang="fr-CA" dirty="0"/>
              <a:t>Qui est le Centre d’expertise autochtone (CEA)?</a:t>
            </a:r>
          </a:p>
          <a:p>
            <a:pPr lvl="1"/>
            <a:r>
              <a:rPr lang="fr-CA" dirty="0"/>
              <a:t>L’importance de la représentation autochtone au sein de la fonction publique fédérale </a:t>
            </a:r>
          </a:p>
          <a:p>
            <a:pPr lvl="1"/>
            <a:r>
              <a:rPr lang="fr-CA" dirty="0"/>
              <a:t>Pratiques exemplaires</a:t>
            </a:r>
          </a:p>
          <a:p>
            <a:pPr lvl="1"/>
            <a:r>
              <a:rPr lang="fr-CA" dirty="0"/>
              <a:t>Qu’est-ce que l’Occasion d’emploi pour étudiants autochtones (OEÉA)?</a:t>
            </a:r>
          </a:p>
        </p:txBody>
      </p:sp>
    </p:spTree>
    <p:extLst>
      <p:ext uri="{BB962C8B-B14F-4D97-AF65-F5344CB8AC3E}">
        <p14:creationId xmlns:p14="http://schemas.microsoft.com/office/powerpoint/2010/main" val="87537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FEFFC-EEAF-4F06-9DA6-59E9A526CD27}"/>
              </a:ext>
            </a:extLst>
          </p:cNvPr>
          <p:cNvSpPr>
            <a:spLocks noGrp="1"/>
          </p:cNvSpPr>
          <p:nvPr>
            <p:ph type="title"/>
          </p:nvPr>
        </p:nvSpPr>
        <p:spPr/>
        <p:txBody>
          <a:bodyPr>
            <a:normAutofit/>
          </a:bodyPr>
          <a:lstStyle/>
          <a:p>
            <a:r>
              <a:rPr lang="fr-CA" b="1" dirty="0"/>
              <a:t>Centre d’expertise autochtone</a:t>
            </a:r>
          </a:p>
        </p:txBody>
      </p:sp>
      <p:sp>
        <p:nvSpPr>
          <p:cNvPr id="7" name="Content Placeholder 6">
            <a:extLst>
              <a:ext uri="{FF2B5EF4-FFF2-40B4-BE49-F238E27FC236}">
                <a16:creationId xmlns:a16="http://schemas.microsoft.com/office/drawing/2014/main" id="{7173D3C6-D602-422E-816B-44CB2445F697}"/>
              </a:ext>
            </a:extLst>
          </p:cNvPr>
          <p:cNvSpPr>
            <a:spLocks noGrp="1"/>
          </p:cNvSpPr>
          <p:nvPr>
            <p:ph idx="1"/>
          </p:nvPr>
        </p:nvSpPr>
        <p:spPr>
          <a:xfrm>
            <a:off x="838200" y="1526959"/>
            <a:ext cx="10515600" cy="4405529"/>
          </a:xfrm>
        </p:spPr>
        <p:txBody>
          <a:bodyPr>
            <a:normAutofit/>
          </a:bodyPr>
          <a:lstStyle/>
          <a:p>
            <a:pPr marL="342900" indent="-342900">
              <a:buFont typeface="Arial" panose="020B0604020202020204" pitchFamily="34" charset="0"/>
              <a:buChar char="•"/>
            </a:pPr>
            <a:r>
              <a:rPr lang="fr-FR" sz="2400" dirty="0"/>
              <a:t>Promouvoir la culture autochtone et faciliter le recrutement, le maintien, le soutien et la progression de carrière des Autochtones au sein des organisations fédérales par le biais de conseils et d'orientations adaptés à la culture et destinés aux gestionnaires d’embauche de la fonction publique fédérale au Canada.</a:t>
            </a:r>
            <a:endParaRPr lang="en-US" sz="2400" dirty="0"/>
          </a:p>
        </p:txBody>
      </p:sp>
    </p:spTree>
    <p:extLst>
      <p:ext uri="{BB962C8B-B14F-4D97-AF65-F5344CB8AC3E}">
        <p14:creationId xmlns:p14="http://schemas.microsoft.com/office/powerpoint/2010/main" val="181040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18A059-CA6F-26B4-53E1-05D87020A198}"/>
              </a:ext>
            </a:extLst>
          </p:cNvPr>
          <p:cNvSpPr>
            <a:spLocks noGrp="1"/>
          </p:cNvSpPr>
          <p:nvPr>
            <p:ph type="title"/>
          </p:nvPr>
        </p:nvSpPr>
        <p:spPr>
          <a:xfrm>
            <a:off x="839788" y="457200"/>
            <a:ext cx="4343400" cy="1600200"/>
          </a:xfrm>
        </p:spPr>
        <p:txBody>
          <a:bodyPr>
            <a:normAutofit fontScale="90000"/>
          </a:bodyPr>
          <a:lstStyle/>
          <a:p>
            <a:r>
              <a:rPr lang="fr-CA" sz="3600" b="1" dirty="0"/>
              <a:t>Comment la CFP appuie les gestionnaires d’embauche</a:t>
            </a:r>
          </a:p>
        </p:txBody>
      </p:sp>
      <p:graphicFrame>
        <p:nvGraphicFramePr>
          <p:cNvPr id="8" name="Espace réservé du contenu 7">
            <a:extLst>
              <a:ext uri="{FF2B5EF4-FFF2-40B4-BE49-F238E27FC236}">
                <a16:creationId xmlns:a16="http://schemas.microsoft.com/office/drawing/2014/main" id="{588555FF-FE49-C0BC-3C1B-9D26553FB4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03243297"/>
              </p:ext>
            </p:extLst>
          </p:nvPr>
        </p:nvGraphicFramePr>
        <p:xfrm>
          <a:off x="5502783" y="133165"/>
          <a:ext cx="6650746" cy="592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
            <a:extLst>
              <a:ext uri="{FF2B5EF4-FFF2-40B4-BE49-F238E27FC236}">
                <a16:creationId xmlns:a16="http://schemas.microsoft.com/office/drawing/2014/main" id="{D75AEE10-502F-5C67-F26F-7CA85395279D}"/>
              </a:ext>
            </a:extLst>
          </p:cNvPr>
          <p:cNvSpPr>
            <a:spLocks noGrp="1"/>
          </p:cNvSpPr>
          <p:nvPr>
            <p:ph type="body" sz="half" idx="2"/>
          </p:nvPr>
        </p:nvSpPr>
        <p:spPr>
          <a:xfrm>
            <a:off x="839788" y="2057400"/>
            <a:ext cx="4806632" cy="4343400"/>
          </a:xfrm>
        </p:spPr>
        <p:txBody>
          <a:bodyPr vert="horz" lIns="91440" tIns="45720" rIns="91440" bIns="45720" rtlCol="0" anchor="t">
            <a:normAutofit/>
          </a:bodyPr>
          <a:lstStyle/>
          <a:p>
            <a:r>
              <a:rPr lang="fr-CA" dirty="0"/>
              <a:t>Les </a:t>
            </a:r>
            <a:r>
              <a:rPr lang="fr-CA" dirty="0">
                <a:hlinkClick r:id="rId8"/>
              </a:rPr>
              <a:t>bureaux régionaux </a:t>
            </a:r>
            <a:r>
              <a:rPr lang="fr-CA" dirty="0"/>
              <a:t>de la CFP offrent des services de dotation et d’évaluation aux organisations et aux employés fédéraux et offrent du soutien pour:</a:t>
            </a:r>
          </a:p>
          <a:p>
            <a:pPr marL="285750" indent="-285750">
              <a:buFont typeface="Arial" panose="020B0604020202020204" pitchFamily="34" charset="0"/>
              <a:buChar char="•"/>
            </a:pPr>
            <a:r>
              <a:rPr lang="fr-CA" sz="1700" dirty="0"/>
              <a:t>Explorer les </a:t>
            </a:r>
            <a:r>
              <a:rPr lang="fr-CA" sz="1700" dirty="0">
                <a:hlinkClick r:id="rId9"/>
              </a:rPr>
              <a:t>options de recrutement</a:t>
            </a:r>
            <a:r>
              <a:rPr lang="fr-CA" sz="1700" dirty="0"/>
              <a:t> pour trouver des diplômés et des étudiants (écoles secondaires, collégiales et universitaires)</a:t>
            </a:r>
          </a:p>
          <a:p>
            <a:pPr marL="285750" indent="-285750">
              <a:buFont typeface="Arial" panose="020B0604020202020204" pitchFamily="34" charset="0"/>
              <a:buChar char="•"/>
            </a:pPr>
            <a:r>
              <a:rPr lang="fr-CA" sz="1700" dirty="0"/>
              <a:t>Nommer à partir des </a:t>
            </a:r>
            <a:r>
              <a:rPr lang="fr-CA" sz="1700" dirty="0">
                <a:hlinkClick r:id="rId10"/>
              </a:rPr>
              <a:t>bassins et des répertoires </a:t>
            </a:r>
            <a:r>
              <a:rPr lang="fr-CA" sz="1700" dirty="0"/>
              <a:t>à l’échelle de la fonction publique</a:t>
            </a:r>
          </a:p>
          <a:p>
            <a:pPr marL="285750" indent="-285750">
              <a:buFont typeface="Arial" panose="020B0604020202020204" pitchFamily="34" charset="0"/>
              <a:buChar char="•"/>
            </a:pPr>
            <a:r>
              <a:rPr lang="fr-CA" sz="1700" dirty="0">
                <a:hlinkClick r:id="rId11"/>
              </a:rPr>
              <a:t>Embaucher des talents autochtones</a:t>
            </a:r>
            <a:endParaRPr lang="fr-CA" sz="1700" dirty="0"/>
          </a:p>
          <a:p>
            <a:pPr marL="285750" indent="-285750">
              <a:buFont typeface="Arial" panose="020B0604020202020204" pitchFamily="34" charset="0"/>
              <a:buChar char="•"/>
            </a:pPr>
            <a:r>
              <a:rPr lang="fr-CA" sz="1700" dirty="0"/>
              <a:t>Promouvoir les possibilités d’emploi et rencontrer les chercheurs d’emploi grâce à des </a:t>
            </a:r>
            <a:r>
              <a:rPr lang="fr-CA" sz="1700" dirty="0">
                <a:hlinkClick r:id="rId12"/>
              </a:rPr>
              <a:t>services de rayonnement</a:t>
            </a:r>
            <a:endParaRPr lang="fr-CA" sz="1700" dirty="0"/>
          </a:p>
        </p:txBody>
      </p:sp>
      <p:sp>
        <p:nvSpPr>
          <p:cNvPr id="4" name="Espace réservé du numéro de diapositive 3">
            <a:extLst>
              <a:ext uri="{FF2B5EF4-FFF2-40B4-BE49-F238E27FC236}">
                <a16:creationId xmlns:a16="http://schemas.microsoft.com/office/drawing/2014/main" id="{F23B6F88-0BA9-7177-8572-F65A3CE36F17}"/>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4</a:t>
            </a:fld>
            <a:endParaRPr lang="en-CA"/>
          </a:p>
        </p:txBody>
      </p:sp>
    </p:spTree>
    <p:extLst>
      <p:ext uri="{BB962C8B-B14F-4D97-AF65-F5344CB8AC3E}">
        <p14:creationId xmlns:p14="http://schemas.microsoft.com/office/powerpoint/2010/main" val="46372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9F02A-9567-01A0-731A-37E31B8DC071}"/>
              </a:ext>
            </a:extLst>
          </p:cNvPr>
          <p:cNvSpPr>
            <a:spLocks noGrp="1"/>
          </p:cNvSpPr>
          <p:nvPr>
            <p:ph type="title"/>
          </p:nvPr>
        </p:nvSpPr>
        <p:spPr/>
        <p:txBody>
          <a:bodyPr/>
          <a:lstStyle/>
          <a:p>
            <a:r>
              <a:rPr lang="fr-CA" b="1" dirty="0"/>
              <a:t>Défis communs auxquels font face les étudiants autochtones</a:t>
            </a:r>
            <a:endParaRPr lang="en-CA" b="1" dirty="0"/>
          </a:p>
        </p:txBody>
      </p:sp>
      <p:graphicFrame>
        <p:nvGraphicFramePr>
          <p:cNvPr id="4" name="Espace réservé du contenu 2">
            <a:extLst>
              <a:ext uri="{FF2B5EF4-FFF2-40B4-BE49-F238E27FC236}">
                <a16:creationId xmlns:a16="http://schemas.microsoft.com/office/drawing/2014/main" id="{0C43ADA6-77F7-818F-7DD8-0FBD2C055B4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10470681"/>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01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p:txBody>
          <a:bodyPr/>
          <a:lstStyle/>
          <a:p>
            <a:r>
              <a:rPr lang="fr-CA" b="1" dirty="0"/>
              <a:t>Défis spécifiques liés aux expériences au sein de la fonction publique</a:t>
            </a:r>
            <a:endParaRPr lang="en-CA" b="1" dirty="0"/>
          </a:p>
        </p:txBody>
      </p:sp>
      <p:sp>
        <p:nvSpPr>
          <p:cNvPr id="3" name="Espace réservé du contenu 2">
            <a:extLst>
              <a:ext uri="{FF2B5EF4-FFF2-40B4-BE49-F238E27FC236}">
                <a16:creationId xmlns:a16="http://schemas.microsoft.com/office/drawing/2014/main" id="{0A33A416-475A-D7A0-2E7E-A401E3DF0C0F}"/>
              </a:ext>
            </a:extLst>
          </p:cNvPr>
          <p:cNvSpPr>
            <a:spLocks noGrp="1"/>
          </p:cNvSpPr>
          <p:nvPr>
            <p:ph idx="1"/>
          </p:nvPr>
        </p:nvSpPr>
        <p:spPr/>
        <p:txBody>
          <a:bodyPr>
            <a:normAutofit/>
          </a:bodyPr>
          <a:lstStyle/>
          <a:p>
            <a:pPr marL="457200" indent="-457200">
              <a:buFont typeface="Arial" panose="020B0604020202020204" pitchFamily="34" charset="0"/>
              <a:buChar char="•"/>
            </a:pPr>
            <a:r>
              <a:rPr lang="fr-FR" dirty="0"/>
              <a:t>Sondage du Secrétariat du Conseil du Trésor sur l'expérience des étudiants</a:t>
            </a:r>
          </a:p>
          <a:p>
            <a:pPr marL="1143000" lvl="1" indent="-457200"/>
            <a:r>
              <a:rPr lang="fr-FR" dirty="0"/>
              <a:t>83 % des étudiants autochtones ont déclaré que leur superviseur immédiat avait soutenu leur santé mentale et leur bien-être pendant leur emploi étudiant, comparativement à 87 % pour l'ensemble des étudiants.</a:t>
            </a:r>
          </a:p>
          <a:p>
            <a:pPr marL="457200" indent="-457200">
              <a:buFont typeface="Arial" panose="020B0604020202020204" pitchFamily="34" charset="0"/>
              <a:buChar char="•"/>
            </a:pPr>
            <a:r>
              <a:rPr lang="fr-FR" dirty="0"/>
              <a:t>Ce que nous avons entendu...</a:t>
            </a:r>
          </a:p>
          <a:p>
            <a:pPr marL="1143000" lvl="1" indent="-457200"/>
            <a:r>
              <a:rPr lang="fr-FR" dirty="0"/>
              <a:t>Certains étudiants se sentent isolés, en particulier ceux qui travaillent à distance et qui ne disposent pas d'un système de soutien solide.</a:t>
            </a:r>
            <a:endParaRPr lang="en-CA" dirty="0"/>
          </a:p>
        </p:txBody>
      </p:sp>
    </p:spTree>
    <p:extLst>
      <p:ext uri="{BB962C8B-B14F-4D97-AF65-F5344CB8AC3E}">
        <p14:creationId xmlns:p14="http://schemas.microsoft.com/office/powerpoint/2010/main" val="100441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p:txBody>
          <a:bodyPr/>
          <a:lstStyle/>
          <a:p>
            <a:r>
              <a:rPr lang="fr-FR" b="1" dirty="0"/>
              <a:t>Principes d'intégration réussie des étudiants autochtones sur le lieu de travail (1)</a:t>
            </a:r>
            <a:endParaRPr lang="en-CA" b="1" dirty="0"/>
          </a:p>
        </p:txBody>
      </p:sp>
      <p:graphicFrame>
        <p:nvGraphicFramePr>
          <p:cNvPr id="4" name="Espace réservé du contenu 2">
            <a:extLst>
              <a:ext uri="{FF2B5EF4-FFF2-40B4-BE49-F238E27FC236}">
                <a16:creationId xmlns:a16="http://schemas.microsoft.com/office/drawing/2014/main" id="{B65F4815-6FA7-B541-DB1C-A3EC02DAB40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42874819"/>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91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p:txBody>
          <a:bodyPr>
            <a:normAutofit/>
          </a:bodyPr>
          <a:lstStyle/>
          <a:p>
            <a:r>
              <a:rPr lang="fr-FR" b="1" dirty="0"/>
              <a:t>Principes d’intégration réussie des étudiants autochtones sur le lieu de travail (2)</a:t>
            </a:r>
            <a:endParaRPr lang="en-CA" b="1" dirty="0"/>
          </a:p>
        </p:txBody>
      </p:sp>
      <p:graphicFrame>
        <p:nvGraphicFramePr>
          <p:cNvPr id="4" name="Espace réservé du contenu 2">
            <a:extLst>
              <a:ext uri="{FF2B5EF4-FFF2-40B4-BE49-F238E27FC236}">
                <a16:creationId xmlns:a16="http://schemas.microsoft.com/office/drawing/2014/main" id="{FD827E54-AA77-EA3B-80D2-9ACFBD0D2D2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20468816"/>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15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A7B58-28ED-7C92-A3E0-E2C1DDEA8CA2}"/>
              </a:ext>
            </a:extLst>
          </p:cNvPr>
          <p:cNvSpPr>
            <a:spLocks noGrp="1"/>
          </p:cNvSpPr>
          <p:nvPr>
            <p:ph type="title"/>
          </p:nvPr>
        </p:nvSpPr>
        <p:spPr/>
        <p:txBody>
          <a:bodyPr/>
          <a:lstStyle/>
          <a:p>
            <a:r>
              <a:rPr lang="fr-FR" b="1" dirty="0"/>
              <a:t>Principes d’intégration réussie des étudiants autochtones sur le lieu de travail (3)</a:t>
            </a:r>
            <a:endParaRPr lang="en-CA" dirty="0"/>
          </a:p>
        </p:txBody>
      </p:sp>
      <p:graphicFrame>
        <p:nvGraphicFramePr>
          <p:cNvPr id="4" name="Espace réservé du contenu 2">
            <a:extLst>
              <a:ext uri="{FF2B5EF4-FFF2-40B4-BE49-F238E27FC236}">
                <a16:creationId xmlns:a16="http://schemas.microsoft.com/office/drawing/2014/main" id="{1F780C1A-575E-257B-1F09-49C95B6B3E9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53337769"/>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748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FP-PSC 2023">
  <a:themeElements>
    <a:clrScheme name="CFP-PSC">
      <a:dk1>
        <a:srgbClr val="54575A"/>
      </a:dk1>
      <a:lt1>
        <a:sysClr val="window" lastClr="FFFFFF"/>
      </a:lt1>
      <a:dk2>
        <a:srgbClr val="54575A"/>
      </a:dk2>
      <a:lt2>
        <a:srgbClr val="F2F2F2"/>
      </a:lt2>
      <a:accent1>
        <a:srgbClr val="D50057"/>
      </a:accent1>
      <a:accent2>
        <a:srgbClr val="5B315E"/>
      </a:accent2>
      <a:accent3>
        <a:srgbClr val="0099A8"/>
      </a:accent3>
      <a:accent4>
        <a:srgbClr val="FF5100"/>
      </a:accent4>
      <a:accent5>
        <a:srgbClr val="C2D500"/>
      </a:accent5>
      <a:accent6>
        <a:srgbClr val="F7BE00"/>
      </a:accent6>
      <a:hlink>
        <a:srgbClr val="0070C0"/>
      </a:hlink>
      <a:folHlink>
        <a:srgbClr val="9F0041"/>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9E2F9D5-F54A-46EA-8A3D-19D09B2EB345}" vid="{727BD7ED-3E31-49E8-A5B3-9CF698F264C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CFP-PSC-PPT-2023_v4</Template>
  <TotalTime>243</TotalTime>
  <Words>1169</Words>
  <Application>Microsoft Office PowerPoint</Application>
  <PresentationFormat>Widescreen</PresentationFormat>
  <Paragraphs>107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  </vt:lpstr>
      <vt:lpstr>Segoe UI Light</vt:lpstr>
      <vt:lpstr>Segoe UI Semilight</vt:lpstr>
      <vt:lpstr>CFP-PSC 2023</vt:lpstr>
      <vt:lpstr>Intégration des étudiants autochtones dans la fonction publique: séance pour les gestionnaires</vt:lpstr>
      <vt:lpstr>Objectif de la séance</vt:lpstr>
      <vt:lpstr>Centre d’expertise autochtone</vt:lpstr>
      <vt:lpstr>Comment la CFP appuie les gestionnaires d’embauche</vt:lpstr>
      <vt:lpstr>Défis communs auxquels font face les étudiants autochtones</vt:lpstr>
      <vt:lpstr>Défis spécifiques liés aux expériences au sein de la fonction publique</vt:lpstr>
      <vt:lpstr>Principes d'intégration réussie des étudiants autochtones sur le lieu de travail (1)</vt:lpstr>
      <vt:lpstr>Principes d’intégration réussie des étudiants autochtones sur le lieu de travail (2)</vt:lpstr>
      <vt:lpstr>Principes d’intégration réussie des étudiants autochtones sur le lieu de travail (3)</vt:lpstr>
      <vt:lpstr>Occasion d’emploi pour étudiants autochtones</vt:lpstr>
      <vt:lpstr>Le Parcours de carrière pour Autochtones </vt:lpstr>
      <vt:lpstr>Ressources pour les gestionnaires</vt:lpstr>
      <vt:lpstr>Discussion</vt:lpstr>
      <vt:lpstr>Vos commentaires sont importants!</vt:lpstr>
      <vt:lpstr>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 des étudiants autochtones dans la fonction publique : séance pour les gestionnaires</dc:title>
  <dc:creator>Karyne Montigny</dc:creator>
  <cp:lastModifiedBy>Natasha Agnew</cp:lastModifiedBy>
  <cp:revision>9</cp:revision>
  <dcterms:created xsi:type="dcterms:W3CDTF">2024-04-29T16:34:46Z</dcterms:created>
  <dcterms:modified xsi:type="dcterms:W3CDTF">2024-04-30T15:36:57Z</dcterms:modified>
</cp:coreProperties>
</file>