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9"/>
  </p:notesMasterIdLst>
  <p:sldIdLst>
    <p:sldId id="257" r:id="rId2"/>
    <p:sldId id="279" r:id="rId3"/>
    <p:sldId id="259" r:id="rId4"/>
    <p:sldId id="260" r:id="rId5"/>
    <p:sldId id="281" r:id="rId6"/>
    <p:sldId id="282" r:id="rId7"/>
    <p:sldId id="283" r:id="rId8"/>
    <p:sldId id="284" r:id="rId9"/>
    <p:sldId id="261" r:id="rId10"/>
    <p:sldId id="264" r:id="rId11"/>
    <p:sldId id="263" r:id="rId12"/>
    <p:sldId id="265" r:id="rId13"/>
    <p:sldId id="266" r:id="rId14"/>
    <p:sldId id="268" r:id="rId15"/>
    <p:sldId id="267" r:id="rId16"/>
    <p:sldId id="277" r:id="rId17"/>
    <p:sldId id="278" r:id="rId18"/>
  </p:sldIdLst>
  <p:sldSz cx="9144000" cy="6858000" type="screen4x3"/>
  <p:notesSz cx="7010400" cy="92964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093" autoAdjust="0"/>
  </p:normalViewPr>
  <p:slideViewPr>
    <p:cSldViewPr snapToGrid="0">
      <p:cViewPr varScale="1">
        <p:scale>
          <a:sx n="84" d="100"/>
          <a:sy n="84" d="100"/>
        </p:scale>
        <p:origin x="17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fr-CA" dirty="0"/>
          </a:p>
        </p:txBody>
      </p:sp>
      <p:sp>
        <p:nvSpPr>
          <p:cNvPr id="3" name="Date Placeholder 2"/>
          <p:cNvSpPr>
            <a:spLocks noGrp="1"/>
          </p:cNvSpPr>
          <p:nvPr>
            <p:ph type="dt" idx="1"/>
          </p:nvPr>
        </p:nvSpPr>
        <p:spPr>
          <a:xfrm>
            <a:off x="3970938" y="0"/>
            <a:ext cx="3037840" cy="466434"/>
          </a:xfrm>
          <a:prstGeom prst="rect">
            <a:avLst/>
          </a:prstGeom>
        </p:spPr>
        <p:txBody>
          <a:bodyPr vert="horz" lIns="93172" tIns="46587" rIns="93172" bIns="46587" rtlCol="0"/>
          <a:lstStyle>
            <a:lvl1pPr algn="r">
              <a:defRPr sz="1200"/>
            </a:lvl1pPr>
          </a:lstStyle>
          <a:p>
            <a:fld id="{04D693A5-835D-4864-A58D-4FAC8148869C}" type="datetimeFigureOut">
              <a:rPr lang="fr-CA" smtClean="0"/>
              <a:t>2019-11-08</a:t>
            </a:fld>
            <a:endParaRPr lang="fr-CA"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2" tIns="46587" rIns="93172" bIns="46587" rtlCol="0" anchor="ctr"/>
          <a:lstStyle/>
          <a:p>
            <a:endParaRPr lang="fr-CA"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7" rIns="93172" bIns="4658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6" name="Footer Placeholder 5"/>
          <p:cNvSpPr>
            <a:spLocks noGrp="1"/>
          </p:cNvSpPr>
          <p:nvPr>
            <p:ph type="ftr" sz="quarter" idx="4"/>
          </p:nvPr>
        </p:nvSpPr>
        <p:spPr>
          <a:xfrm>
            <a:off x="0" y="8829968"/>
            <a:ext cx="3037840" cy="466433"/>
          </a:xfrm>
          <a:prstGeom prst="rect">
            <a:avLst/>
          </a:prstGeom>
        </p:spPr>
        <p:txBody>
          <a:bodyPr vert="horz" lIns="93172" tIns="46587" rIns="93172" bIns="46587" rtlCol="0" anchor="b"/>
          <a:lstStyle>
            <a:lvl1pPr algn="l">
              <a:defRPr sz="1200"/>
            </a:lvl1pPr>
          </a:lstStyle>
          <a:p>
            <a:endParaRPr lang="fr-CA" dirty="0"/>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3172" tIns="46587" rIns="93172" bIns="46587" rtlCol="0" anchor="b"/>
          <a:lstStyle>
            <a:lvl1pPr algn="r">
              <a:defRPr sz="1200"/>
            </a:lvl1pPr>
          </a:lstStyle>
          <a:p>
            <a:fld id="{78A9B4E8-384F-4B56-B90F-4FC3FD09EC29}" type="slidenum">
              <a:rPr lang="fr-CA" smtClean="0"/>
              <a:t>‹#›</a:t>
            </a:fld>
            <a:endParaRPr lang="fr-CA" dirty="0"/>
          </a:p>
        </p:txBody>
      </p:sp>
    </p:spTree>
    <p:extLst>
      <p:ext uri="{BB962C8B-B14F-4D97-AF65-F5344CB8AC3E}">
        <p14:creationId xmlns:p14="http://schemas.microsoft.com/office/powerpoint/2010/main" val="585058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1</a:t>
            </a:fld>
            <a:endParaRPr lang="fr-CA" dirty="0"/>
          </a:p>
        </p:txBody>
      </p:sp>
    </p:spTree>
    <p:extLst>
      <p:ext uri="{BB962C8B-B14F-4D97-AF65-F5344CB8AC3E}">
        <p14:creationId xmlns:p14="http://schemas.microsoft.com/office/powerpoint/2010/main" val="3004623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11</a:t>
            </a:fld>
            <a:endParaRPr lang="fr-CA" dirty="0"/>
          </a:p>
        </p:txBody>
      </p:sp>
    </p:spTree>
    <p:extLst>
      <p:ext uri="{BB962C8B-B14F-4D97-AF65-F5344CB8AC3E}">
        <p14:creationId xmlns:p14="http://schemas.microsoft.com/office/powerpoint/2010/main" val="6987236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12</a:t>
            </a:fld>
            <a:endParaRPr lang="fr-CA" dirty="0"/>
          </a:p>
        </p:txBody>
      </p:sp>
    </p:spTree>
    <p:extLst>
      <p:ext uri="{BB962C8B-B14F-4D97-AF65-F5344CB8AC3E}">
        <p14:creationId xmlns:p14="http://schemas.microsoft.com/office/powerpoint/2010/main" val="89103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13</a:t>
            </a:fld>
            <a:endParaRPr lang="fr-CA" dirty="0"/>
          </a:p>
        </p:txBody>
      </p:sp>
    </p:spTree>
    <p:extLst>
      <p:ext uri="{BB962C8B-B14F-4D97-AF65-F5344CB8AC3E}">
        <p14:creationId xmlns:p14="http://schemas.microsoft.com/office/powerpoint/2010/main" val="3403469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14</a:t>
            </a:fld>
            <a:endParaRPr lang="fr-CA" dirty="0"/>
          </a:p>
        </p:txBody>
      </p:sp>
    </p:spTree>
    <p:extLst>
      <p:ext uri="{BB962C8B-B14F-4D97-AF65-F5344CB8AC3E}">
        <p14:creationId xmlns:p14="http://schemas.microsoft.com/office/powerpoint/2010/main" val="1997856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15</a:t>
            </a:fld>
            <a:endParaRPr lang="fr-CA" dirty="0"/>
          </a:p>
        </p:txBody>
      </p:sp>
    </p:spTree>
    <p:extLst>
      <p:ext uri="{BB962C8B-B14F-4D97-AF65-F5344CB8AC3E}">
        <p14:creationId xmlns:p14="http://schemas.microsoft.com/office/powerpoint/2010/main" val="3441693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3</a:t>
            </a:fld>
            <a:endParaRPr lang="fr-CA" dirty="0"/>
          </a:p>
        </p:txBody>
      </p:sp>
    </p:spTree>
    <p:extLst>
      <p:ext uri="{BB962C8B-B14F-4D97-AF65-F5344CB8AC3E}">
        <p14:creationId xmlns:p14="http://schemas.microsoft.com/office/powerpoint/2010/main" val="1650675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4</a:t>
            </a:fld>
            <a:endParaRPr lang="fr-CA" dirty="0"/>
          </a:p>
        </p:txBody>
      </p:sp>
    </p:spTree>
    <p:extLst>
      <p:ext uri="{BB962C8B-B14F-4D97-AF65-F5344CB8AC3E}">
        <p14:creationId xmlns:p14="http://schemas.microsoft.com/office/powerpoint/2010/main" val="1894621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5</a:t>
            </a:fld>
            <a:endParaRPr lang="fr-CA" dirty="0"/>
          </a:p>
        </p:txBody>
      </p:sp>
    </p:spTree>
    <p:extLst>
      <p:ext uri="{BB962C8B-B14F-4D97-AF65-F5344CB8AC3E}">
        <p14:creationId xmlns:p14="http://schemas.microsoft.com/office/powerpoint/2010/main" val="4231598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8A9B4E8-384F-4B56-B90F-4FC3FD09EC29}" type="slidenum">
              <a:rPr lang="fr-CA" smtClean="0"/>
              <a:t>6</a:t>
            </a:fld>
            <a:endParaRPr lang="fr-CA" dirty="0"/>
          </a:p>
        </p:txBody>
      </p:sp>
    </p:spTree>
    <p:extLst>
      <p:ext uri="{BB962C8B-B14F-4D97-AF65-F5344CB8AC3E}">
        <p14:creationId xmlns:p14="http://schemas.microsoft.com/office/powerpoint/2010/main" val="19801363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8A9B4E8-384F-4B56-B90F-4FC3FD09EC29}" type="slidenum">
              <a:rPr lang="fr-CA" smtClean="0"/>
              <a:t>7</a:t>
            </a:fld>
            <a:endParaRPr lang="fr-CA" dirty="0"/>
          </a:p>
        </p:txBody>
      </p:sp>
    </p:spTree>
    <p:extLst>
      <p:ext uri="{BB962C8B-B14F-4D97-AF65-F5344CB8AC3E}">
        <p14:creationId xmlns:p14="http://schemas.microsoft.com/office/powerpoint/2010/main" val="3564223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8A9B4E8-384F-4B56-B90F-4FC3FD09EC29}" type="slidenum">
              <a:rPr lang="fr-CA" smtClean="0"/>
              <a:t>8</a:t>
            </a:fld>
            <a:endParaRPr lang="fr-CA" dirty="0"/>
          </a:p>
        </p:txBody>
      </p:sp>
    </p:spTree>
    <p:extLst>
      <p:ext uri="{BB962C8B-B14F-4D97-AF65-F5344CB8AC3E}">
        <p14:creationId xmlns:p14="http://schemas.microsoft.com/office/powerpoint/2010/main" val="1636982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9</a:t>
            </a:fld>
            <a:endParaRPr lang="fr-CA" dirty="0"/>
          </a:p>
        </p:txBody>
      </p:sp>
    </p:spTree>
    <p:extLst>
      <p:ext uri="{BB962C8B-B14F-4D97-AF65-F5344CB8AC3E}">
        <p14:creationId xmlns:p14="http://schemas.microsoft.com/office/powerpoint/2010/main" val="1598254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78A9B4E8-384F-4B56-B90F-4FC3FD09EC29}" type="slidenum">
              <a:rPr lang="fr-CA" smtClean="0"/>
              <a:t>10</a:t>
            </a:fld>
            <a:endParaRPr lang="fr-CA" dirty="0"/>
          </a:p>
        </p:txBody>
      </p:sp>
    </p:spTree>
    <p:extLst>
      <p:ext uri="{BB962C8B-B14F-4D97-AF65-F5344CB8AC3E}">
        <p14:creationId xmlns:p14="http://schemas.microsoft.com/office/powerpoint/2010/main" val="1518061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fr-CA" dirty="0"/>
          </a:p>
        </p:txBody>
      </p:sp>
      <p:sp>
        <p:nvSpPr>
          <p:cNvPr id="5" name="Footer Placeholder 4"/>
          <p:cNvSpPr>
            <a:spLocks noGrp="1"/>
          </p:cNvSpPr>
          <p:nvPr>
            <p:ph type="ftr" sz="quarter" idx="11"/>
          </p:nvPr>
        </p:nvSpPr>
        <p:spPr/>
        <p:txBody>
          <a:bodyPr/>
          <a:lstStyle/>
          <a:p>
            <a:endParaRPr lang="fr-CA" dirty="0"/>
          </a:p>
        </p:txBody>
      </p:sp>
      <p:sp>
        <p:nvSpPr>
          <p:cNvPr id="6" name="Slide Number Placeholder 5"/>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3312849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fr-CA" dirty="0"/>
          </a:p>
        </p:txBody>
      </p:sp>
      <p:sp>
        <p:nvSpPr>
          <p:cNvPr id="5" name="Footer Placeholder 4"/>
          <p:cNvSpPr>
            <a:spLocks noGrp="1"/>
          </p:cNvSpPr>
          <p:nvPr>
            <p:ph type="ftr" sz="quarter" idx="11"/>
          </p:nvPr>
        </p:nvSpPr>
        <p:spPr/>
        <p:txBody>
          <a:bodyPr/>
          <a:lstStyle/>
          <a:p>
            <a:endParaRPr lang="fr-CA" dirty="0"/>
          </a:p>
        </p:txBody>
      </p:sp>
      <p:sp>
        <p:nvSpPr>
          <p:cNvPr id="6" name="Slide Number Placeholder 5"/>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418915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fr-CA" dirty="0"/>
          </a:p>
        </p:txBody>
      </p:sp>
      <p:sp>
        <p:nvSpPr>
          <p:cNvPr id="5" name="Footer Placeholder 4"/>
          <p:cNvSpPr>
            <a:spLocks noGrp="1"/>
          </p:cNvSpPr>
          <p:nvPr>
            <p:ph type="ftr" sz="quarter" idx="11"/>
          </p:nvPr>
        </p:nvSpPr>
        <p:spPr/>
        <p:txBody>
          <a:bodyPr/>
          <a:lstStyle/>
          <a:p>
            <a:endParaRPr lang="fr-CA" dirty="0"/>
          </a:p>
        </p:txBody>
      </p:sp>
      <p:sp>
        <p:nvSpPr>
          <p:cNvPr id="6" name="Slide Number Placeholder 5"/>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3517197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English">
    <p:spTree>
      <p:nvGrpSpPr>
        <p:cNvPr id="1" name=""/>
        <p:cNvGrpSpPr/>
        <p:nvPr/>
      </p:nvGrpSpPr>
      <p:grpSpPr>
        <a:xfrm>
          <a:off x="0" y="0"/>
          <a:ext cx="0" cy="0"/>
          <a:chOff x="0" y="0"/>
          <a:chExt cx="0" cy="0"/>
        </a:xfrm>
      </p:grpSpPr>
      <p:sp>
        <p:nvSpPr>
          <p:cNvPr id="14" name="Freeform 15"/>
          <p:cNvSpPr>
            <a:spLocks/>
          </p:cNvSpPr>
          <p:nvPr userDrawn="1"/>
        </p:nvSpPr>
        <p:spPr bwMode="auto">
          <a:xfrm>
            <a:off x="6962269" y="563606"/>
            <a:ext cx="2181225" cy="150813"/>
          </a:xfrm>
          <a:custGeom>
            <a:avLst/>
            <a:gdLst>
              <a:gd name="T0" fmla="*/ 96 w 1374"/>
              <a:gd name="T1" fmla="*/ 0 h 95"/>
              <a:gd name="T2" fmla="*/ 90 w 1374"/>
              <a:gd name="T3" fmla="*/ 0 h 95"/>
              <a:gd name="T4" fmla="*/ 0 w 1374"/>
              <a:gd name="T5" fmla="*/ 95 h 95"/>
              <a:gd name="T6" fmla="*/ 6 w 1374"/>
              <a:gd name="T7" fmla="*/ 95 h 95"/>
              <a:gd name="T8" fmla="*/ 1374 w 1374"/>
              <a:gd name="T9" fmla="*/ 95 h 95"/>
              <a:gd name="T10" fmla="*/ 1374 w 1374"/>
              <a:gd name="T11" fmla="*/ 0 h 95"/>
              <a:gd name="T12" fmla="*/ 96 w 13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374" h="95">
                <a:moveTo>
                  <a:pt x="96" y="0"/>
                </a:moveTo>
                <a:lnTo>
                  <a:pt x="90" y="0"/>
                </a:lnTo>
                <a:lnTo>
                  <a:pt x="0" y="95"/>
                </a:lnTo>
                <a:lnTo>
                  <a:pt x="6" y="95"/>
                </a:lnTo>
                <a:lnTo>
                  <a:pt x="1374" y="95"/>
                </a:lnTo>
                <a:lnTo>
                  <a:pt x="1374" y="0"/>
                </a:lnTo>
                <a:lnTo>
                  <a:pt x="96" y="0"/>
                </a:lnTo>
                <a:close/>
              </a:path>
            </a:pathLst>
          </a:custGeom>
          <a:solidFill>
            <a:srgbClr val="333E4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CA" sz="1350" dirty="0"/>
          </a:p>
        </p:txBody>
      </p:sp>
      <p:sp>
        <p:nvSpPr>
          <p:cNvPr id="15" name="Freeform 14"/>
          <p:cNvSpPr>
            <a:spLocks/>
          </p:cNvSpPr>
          <p:nvPr userDrawn="1"/>
        </p:nvSpPr>
        <p:spPr bwMode="auto">
          <a:xfrm>
            <a:off x="6828919" y="563606"/>
            <a:ext cx="276225" cy="150813"/>
          </a:xfrm>
          <a:custGeom>
            <a:avLst/>
            <a:gdLst>
              <a:gd name="T0" fmla="*/ 96 w 174"/>
              <a:gd name="T1" fmla="*/ 0 h 95"/>
              <a:gd name="T2" fmla="*/ 96 w 174"/>
              <a:gd name="T3" fmla="*/ 0 h 95"/>
              <a:gd name="T4" fmla="*/ 0 w 174"/>
              <a:gd name="T5" fmla="*/ 95 h 95"/>
              <a:gd name="T6" fmla="*/ 6 w 174"/>
              <a:gd name="T7" fmla="*/ 95 h 95"/>
              <a:gd name="T8" fmla="*/ 84 w 174"/>
              <a:gd name="T9" fmla="*/ 95 h 95"/>
              <a:gd name="T10" fmla="*/ 174 w 174"/>
              <a:gd name="T11" fmla="*/ 0 h 95"/>
              <a:gd name="T12" fmla="*/ 96 w 174"/>
              <a:gd name="T13" fmla="*/ 0 h 95"/>
            </a:gdLst>
            <a:ahLst/>
            <a:cxnLst>
              <a:cxn ang="0">
                <a:pos x="T0" y="T1"/>
              </a:cxn>
              <a:cxn ang="0">
                <a:pos x="T2" y="T3"/>
              </a:cxn>
              <a:cxn ang="0">
                <a:pos x="T4" y="T5"/>
              </a:cxn>
              <a:cxn ang="0">
                <a:pos x="T6" y="T7"/>
              </a:cxn>
              <a:cxn ang="0">
                <a:pos x="T8" y="T9"/>
              </a:cxn>
              <a:cxn ang="0">
                <a:pos x="T10" y="T11"/>
              </a:cxn>
              <a:cxn ang="0">
                <a:pos x="T12" y="T13"/>
              </a:cxn>
            </a:cxnLst>
            <a:rect l="0" t="0" r="r" b="b"/>
            <a:pathLst>
              <a:path w="174" h="95">
                <a:moveTo>
                  <a:pt x="96" y="0"/>
                </a:moveTo>
                <a:lnTo>
                  <a:pt x="96" y="0"/>
                </a:lnTo>
                <a:lnTo>
                  <a:pt x="0" y="95"/>
                </a:lnTo>
                <a:lnTo>
                  <a:pt x="6" y="95"/>
                </a:lnTo>
                <a:lnTo>
                  <a:pt x="84" y="95"/>
                </a:lnTo>
                <a:lnTo>
                  <a:pt x="174" y="0"/>
                </a:lnTo>
                <a:lnTo>
                  <a:pt x="96" y="0"/>
                </a:lnTo>
                <a:close/>
              </a:path>
            </a:pathLst>
          </a:custGeom>
          <a:solidFill>
            <a:srgbClr val="CFD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CA" sz="1350" dirty="0"/>
          </a:p>
        </p:txBody>
      </p:sp>
      <p:sp>
        <p:nvSpPr>
          <p:cNvPr id="16" name="Freeform 13"/>
          <p:cNvSpPr>
            <a:spLocks/>
          </p:cNvSpPr>
          <p:nvPr userDrawn="1"/>
        </p:nvSpPr>
        <p:spPr bwMode="auto">
          <a:xfrm>
            <a:off x="-508" y="563606"/>
            <a:ext cx="6981826" cy="150813"/>
          </a:xfrm>
          <a:custGeom>
            <a:avLst/>
            <a:gdLst>
              <a:gd name="T0" fmla="*/ 4398 w 4398"/>
              <a:gd name="T1" fmla="*/ 0 h 95"/>
              <a:gd name="T2" fmla="*/ 0 w 4398"/>
              <a:gd name="T3" fmla="*/ 0 h 95"/>
              <a:gd name="T4" fmla="*/ 0 w 4398"/>
              <a:gd name="T5" fmla="*/ 95 h 95"/>
              <a:gd name="T6" fmla="*/ 4302 w 4398"/>
              <a:gd name="T7" fmla="*/ 95 h 95"/>
              <a:gd name="T8" fmla="*/ 4398 w 4398"/>
              <a:gd name="T9" fmla="*/ 0 h 95"/>
            </a:gdLst>
            <a:ahLst/>
            <a:cxnLst>
              <a:cxn ang="0">
                <a:pos x="T0" y="T1"/>
              </a:cxn>
              <a:cxn ang="0">
                <a:pos x="T2" y="T3"/>
              </a:cxn>
              <a:cxn ang="0">
                <a:pos x="T4" y="T5"/>
              </a:cxn>
              <a:cxn ang="0">
                <a:pos x="T6" y="T7"/>
              </a:cxn>
              <a:cxn ang="0">
                <a:pos x="T8" y="T9"/>
              </a:cxn>
            </a:cxnLst>
            <a:rect l="0" t="0" r="r" b="b"/>
            <a:pathLst>
              <a:path w="4398" h="95">
                <a:moveTo>
                  <a:pt x="4398" y="0"/>
                </a:moveTo>
                <a:lnTo>
                  <a:pt x="0" y="0"/>
                </a:lnTo>
                <a:lnTo>
                  <a:pt x="0" y="95"/>
                </a:lnTo>
                <a:lnTo>
                  <a:pt x="4302" y="95"/>
                </a:lnTo>
                <a:lnTo>
                  <a:pt x="4398" y="0"/>
                </a:lnTo>
                <a:close/>
              </a:path>
            </a:pathLst>
          </a:custGeom>
          <a:solidFill>
            <a:srgbClr val="004D7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CA" sz="1350" dirty="0"/>
          </a:p>
        </p:txBody>
      </p:sp>
      <p:sp>
        <p:nvSpPr>
          <p:cNvPr id="17" name="Title 1"/>
          <p:cNvSpPr>
            <a:spLocks noGrp="1"/>
          </p:cNvSpPr>
          <p:nvPr>
            <p:ph type="ctrTitle" hasCustomPrompt="1"/>
          </p:nvPr>
        </p:nvSpPr>
        <p:spPr>
          <a:xfrm>
            <a:off x="827584" y="2060850"/>
            <a:ext cx="7702550" cy="613891"/>
          </a:xfrm>
          <a:prstGeom prst="rect">
            <a:avLst/>
          </a:prstGeom>
        </p:spPr>
        <p:txBody>
          <a:bodyPr/>
          <a:lstStyle>
            <a:lvl1pPr algn="l">
              <a:defRPr sz="2700">
                <a:solidFill>
                  <a:schemeClr val="tx2"/>
                </a:solidFill>
              </a:defRPr>
            </a:lvl1pPr>
          </a:lstStyle>
          <a:p>
            <a:r>
              <a:rPr lang="en-US" dirty="0" smtClean="0"/>
              <a:t>Title</a:t>
            </a:r>
            <a:endParaRPr lang="en-CA" dirty="0"/>
          </a:p>
        </p:txBody>
      </p:sp>
      <p:sp>
        <p:nvSpPr>
          <p:cNvPr id="18" name="Text Placeholder 14"/>
          <p:cNvSpPr>
            <a:spLocks noGrp="1"/>
          </p:cNvSpPr>
          <p:nvPr>
            <p:ph type="body" sz="quarter" idx="13" hasCustomPrompt="1"/>
          </p:nvPr>
        </p:nvSpPr>
        <p:spPr>
          <a:xfrm>
            <a:off x="827585" y="2708920"/>
            <a:ext cx="7704856" cy="720080"/>
          </a:xfrm>
          <a:prstGeom prst="rect">
            <a:avLst/>
          </a:prstGeom>
        </p:spPr>
        <p:txBody>
          <a:bodyPr/>
          <a:lstStyle>
            <a:lvl1pPr marL="0" indent="0">
              <a:buNone/>
              <a:defRPr sz="1800">
                <a:solidFill>
                  <a:schemeClr val="accent3"/>
                </a:solidFill>
              </a:defRPr>
            </a:lvl1pPr>
          </a:lstStyle>
          <a:p>
            <a:pPr lvl="0"/>
            <a:r>
              <a:rPr lang="en-US" dirty="0" smtClean="0"/>
              <a:t>Sub-title</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026" y="911007"/>
            <a:ext cx="4265733" cy="393759"/>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87370" y="806230"/>
            <a:ext cx="1570676" cy="484291"/>
          </a:xfrm>
          <a:prstGeom prst="rect">
            <a:avLst/>
          </a:prstGeom>
        </p:spPr>
      </p:pic>
      <p:sp>
        <p:nvSpPr>
          <p:cNvPr id="21" name="Slide Number Placeholder 5"/>
          <p:cNvSpPr>
            <a:spLocks noGrp="1"/>
          </p:cNvSpPr>
          <p:nvPr>
            <p:ph type="sldNum" sz="quarter" idx="12"/>
          </p:nvPr>
        </p:nvSpPr>
        <p:spPr>
          <a:xfrm>
            <a:off x="6553200" y="6356352"/>
            <a:ext cx="2133600" cy="365125"/>
          </a:xfrm>
        </p:spPr>
        <p:txBody>
          <a:bodyPr/>
          <a:lstStyle/>
          <a:p>
            <a:fld id="{32D4B517-E49B-41B6-9DBC-23634E0F1CDC}" type="slidenum">
              <a:rPr lang="en-CA" smtClean="0"/>
              <a:t>‹#›</a:t>
            </a:fld>
            <a:endParaRPr lang="en-CA" dirty="0"/>
          </a:p>
        </p:txBody>
      </p:sp>
    </p:spTree>
    <p:extLst>
      <p:ext uri="{BB962C8B-B14F-4D97-AF65-F5344CB8AC3E}">
        <p14:creationId xmlns:p14="http://schemas.microsoft.com/office/powerpoint/2010/main" val="11464675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0-#ppt_w/2"/>
                                          </p:val>
                                        </p:tav>
                                        <p:tav tm="100000">
                                          <p:val>
                                            <p:strVal val="#ppt_x"/>
                                          </p:val>
                                        </p:tav>
                                      </p:tavLst>
                                    </p:anim>
                                    <p:anim calcmode="lin" valueType="num">
                                      <p:cBhvr additive="base">
                                        <p:cTn id="8" dur="500" fill="hold"/>
                                        <p:tgtEl>
                                          <p:spTgt spid="1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50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0-#ppt_w/2"/>
                                          </p:val>
                                        </p:tav>
                                        <p:tav tm="100000">
                                          <p:val>
                                            <p:strVal val="#ppt_x"/>
                                          </p:val>
                                        </p:tav>
                                      </p:tavLst>
                                    </p:anim>
                                    <p:anim calcmode="lin" valueType="num">
                                      <p:cBhvr additive="base">
                                        <p:cTn id="12" dur="500" fill="hold"/>
                                        <p:tgtEl>
                                          <p:spTgt spid="1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100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0-#ppt_w/2"/>
                                          </p:val>
                                        </p:tav>
                                        <p:tav tm="100000">
                                          <p:val>
                                            <p:strVal val="#ppt_x"/>
                                          </p:val>
                                        </p:tav>
                                      </p:tavLst>
                                    </p:anim>
                                    <p:anim calcmode="lin" valueType="num">
                                      <p:cBhvr additive="base">
                                        <p:cTn id="16" dur="500" fill="hold"/>
                                        <p:tgtEl>
                                          <p:spTgt spid="14"/>
                                        </p:tgtEl>
                                        <p:attrNameLst>
                                          <p:attrName>ppt_y</p:attrName>
                                        </p:attrNameLst>
                                      </p:cBhvr>
                                      <p:tavLst>
                                        <p:tav tm="0">
                                          <p:val>
                                            <p:strVal val="#ppt_y"/>
                                          </p:val>
                                        </p:tav>
                                        <p:tav tm="100000">
                                          <p:val>
                                            <p:strVal val="#ppt_y"/>
                                          </p:val>
                                        </p:tav>
                                      </p:tavLst>
                                    </p:anim>
                                  </p:childTnLst>
                                </p:cTn>
                              </p:par>
                              <p:par>
                                <p:cTn id="17" presetID="10" presetClass="entr" presetSubtype="0" fill="hold" nodeType="withEffect">
                                  <p:stCondLst>
                                    <p:cond delay="125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500"/>
                                        <p:tgtEl>
                                          <p:spTgt spid="19"/>
                                        </p:tgtEl>
                                      </p:cBhvr>
                                    </p:animEffect>
                                  </p:childTnLst>
                                </p:cTn>
                              </p:par>
                              <p:par>
                                <p:cTn id="20" presetID="10" presetClass="entr" presetSubtype="0" fill="hold" nodeType="withEffect">
                                  <p:stCondLst>
                                    <p:cond delay="125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Basic Page With header B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2D4B517-E49B-41B6-9DBC-23634E0F1CDC}" type="slidenum">
              <a:rPr lang="en-CA" smtClean="0"/>
              <a:t>‹#›</a:t>
            </a:fld>
            <a:endParaRPr lang="en-CA" dirty="0"/>
          </a:p>
        </p:txBody>
      </p:sp>
      <p:sp>
        <p:nvSpPr>
          <p:cNvPr id="11" name="Content Placeholder 2"/>
          <p:cNvSpPr>
            <a:spLocks noGrp="1"/>
          </p:cNvSpPr>
          <p:nvPr>
            <p:ph idx="10" hasCustomPrompt="1"/>
          </p:nvPr>
        </p:nvSpPr>
        <p:spPr>
          <a:xfrm>
            <a:off x="786210" y="1124744"/>
            <a:ext cx="7571580" cy="5293146"/>
          </a:xfrm>
          <a:prstGeom prst="rect">
            <a:avLst/>
          </a:prstGeom>
        </p:spPr>
        <p:txBody>
          <a:bodyPr lIns="0" tIns="0" rIns="0" bIns="0"/>
          <a:lstStyle>
            <a:lvl1pPr marL="0" indent="0">
              <a:buNone/>
              <a:defRPr sz="1650">
                <a:solidFill>
                  <a:srgbClr val="004D71"/>
                </a:solidFill>
                <a:latin typeface="Calibri" panose="020F0502020204030204" pitchFamily="34" charset="0"/>
              </a:defRPr>
            </a:lvl1pPr>
            <a:lvl2pPr>
              <a:defRPr sz="1500">
                <a:solidFill>
                  <a:srgbClr val="004D71"/>
                </a:solidFill>
                <a:latin typeface="Calibri" panose="020F0502020204030204" pitchFamily="34" charset="0"/>
              </a:defRPr>
            </a:lvl2pPr>
            <a:lvl3pPr>
              <a:defRPr sz="1350">
                <a:solidFill>
                  <a:srgbClr val="004D71"/>
                </a:solidFill>
                <a:latin typeface="Calibri" panose="020F0502020204030204" pitchFamily="34" charset="0"/>
              </a:defRPr>
            </a:lvl3pPr>
            <a:lvl4pPr>
              <a:defRPr sz="1200">
                <a:solidFill>
                  <a:srgbClr val="004D71"/>
                </a:solidFill>
                <a:latin typeface="Calibri" panose="020F0502020204030204" pitchFamily="34" charset="0"/>
              </a:defRPr>
            </a:lvl4pPr>
            <a:lvl5pPr marL="0" indent="941785">
              <a:defRPr sz="1050">
                <a:solidFill>
                  <a:srgbClr val="004D71"/>
                </a:solidFill>
                <a:latin typeface="Calibri" panose="020F0502020204030204" pitchFamily="34" charset="0"/>
              </a:defRPr>
            </a:lvl5pPr>
          </a:lstStyle>
          <a:p>
            <a:pPr lvl="0"/>
            <a:r>
              <a:rPr lang="en-CA" altLang="ko-KR" dirty="0" smtClean="0"/>
              <a:t>Click to add text</a:t>
            </a:r>
          </a:p>
        </p:txBody>
      </p:sp>
      <p:sp>
        <p:nvSpPr>
          <p:cNvPr id="2" name="Title 1"/>
          <p:cNvSpPr>
            <a:spLocks noGrp="1"/>
          </p:cNvSpPr>
          <p:nvPr>
            <p:ph type="title"/>
          </p:nvPr>
        </p:nvSpPr>
        <p:spPr>
          <a:xfrm>
            <a:off x="759199" y="138062"/>
            <a:ext cx="5432982" cy="878670"/>
          </a:xfrm>
          <a:prstGeom prst="rect">
            <a:avLst/>
          </a:prstGeom>
        </p:spPr>
        <p:txBody>
          <a:bodyPr wrap="none" lIns="0" tIns="0" rIns="0" bIns="0" anchor="ctr" anchorCtr="0"/>
          <a:lstStyle>
            <a:lvl1pPr marL="342900" indent="-342900" algn="l">
              <a:buFont typeface="Arial" panose="020B0604020202020204" pitchFamily="34" charset="0"/>
              <a:buNone/>
              <a:defRPr lang="en-CA" sz="2100" baseline="0">
                <a:solidFill>
                  <a:schemeClr val="accent1"/>
                </a:solidFill>
                <a:latin typeface="Calibri" panose="020F0502020204030204" pitchFamily="34" charset="0"/>
                <a:ea typeface="+mn-ea"/>
                <a:cs typeface="+mn-cs"/>
              </a:defRPr>
            </a:lvl1pPr>
          </a:lstStyle>
          <a:p>
            <a:pPr marL="0" marR="0" lvl="0" indent="0" algn="l" fontAlgn="auto">
              <a:lnSpc>
                <a:spcPct val="100000"/>
              </a:lnSpc>
              <a:spcBef>
                <a:spcPct val="20000"/>
              </a:spcBef>
              <a:spcAft>
                <a:spcPts val="0"/>
              </a:spcAft>
              <a:buClrTx/>
              <a:buSzTx/>
              <a:buFont typeface="Arial" panose="020B0604020202020204" pitchFamily="34" charset="0"/>
              <a:tabLst/>
            </a:pPr>
            <a:endParaRPr lang="en-CA" dirty="0"/>
          </a:p>
        </p:txBody>
      </p:sp>
    </p:spTree>
    <p:extLst>
      <p:ext uri="{BB962C8B-B14F-4D97-AF65-F5344CB8AC3E}">
        <p14:creationId xmlns:p14="http://schemas.microsoft.com/office/powerpoint/2010/main" val="2611558514"/>
      </p:ext>
    </p:extLst>
  </p:cSld>
  <p:clrMapOvr>
    <a:masterClrMapping/>
  </p:clrMapOvr>
  <p:transition spd="slow">
    <p:push dir="u"/>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fr-CA" dirty="0"/>
          </a:p>
        </p:txBody>
      </p:sp>
      <p:sp>
        <p:nvSpPr>
          <p:cNvPr id="5" name="Footer Placeholder 4"/>
          <p:cNvSpPr>
            <a:spLocks noGrp="1"/>
          </p:cNvSpPr>
          <p:nvPr>
            <p:ph type="ftr" sz="quarter" idx="11"/>
          </p:nvPr>
        </p:nvSpPr>
        <p:spPr/>
        <p:txBody>
          <a:bodyPr/>
          <a:lstStyle/>
          <a:p>
            <a:endParaRPr lang="fr-CA" dirty="0"/>
          </a:p>
        </p:txBody>
      </p:sp>
      <p:sp>
        <p:nvSpPr>
          <p:cNvPr id="6" name="Slide Number Placeholder 5"/>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4197838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fr-CA" dirty="0"/>
          </a:p>
        </p:txBody>
      </p:sp>
      <p:sp>
        <p:nvSpPr>
          <p:cNvPr id="5" name="Footer Placeholder 4"/>
          <p:cNvSpPr>
            <a:spLocks noGrp="1"/>
          </p:cNvSpPr>
          <p:nvPr>
            <p:ph type="ftr" sz="quarter" idx="11"/>
          </p:nvPr>
        </p:nvSpPr>
        <p:spPr/>
        <p:txBody>
          <a:bodyPr/>
          <a:lstStyle/>
          <a:p>
            <a:endParaRPr lang="fr-CA" dirty="0"/>
          </a:p>
        </p:txBody>
      </p:sp>
      <p:sp>
        <p:nvSpPr>
          <p:cNvPr id="6" name="Slide Number Placeholder 5"/>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1993153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fr-CA" dirty="0"/>
          </a:p>
        </p:txBody>
      </p:sp>
      <p:sp>
        <p:nvSpPr>
          <p:cNvPr id="6" name="Footer Placeholder 5"/>
          <p:cNvSpPr>
            <a:spLocks noGrp="1"/>
          </p:cNvSpPr>
          <p:nvPr>
            <p:ph type="ftr" sz="quarter" idx="11"/>
          </p:nvPr>
        </p:nvSpPr>
        <p:spPr/>
        <p:txBody>
          <a:bodyPr/>
          <a:lstStyle/>
          <a:p>
            <a:endParaRPr lang="fr-CA" dirty="0"/>
          </a:p>
        </p:txBody>
      </p:sp>
      <p:sp>
        <p:nvSpPr>
          <p:cNvPr id="7" name="Slide Number Placeholder 6"/>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140925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fr-CA" dirty="0"/>
          </a:p>
        </p:txBody>
      </p:sp>
      <p:sp>
        <p:nvSpPr>
          <p:cNvPr id="8" name="Footer Placeholder 7"/>
          <p:cNvSpPr>
            <a:spLocks noGrp="1"/>
          </p:cNvSpPr>
          <p:nvPr>
            <p:ph type="ftr" sz="quarter" idx="11"/>
          </p:nvPr>
        </p:nvSpPr>
        <p:spPr/>
        <p:txBody>
          <a:bodyPr/>
          <a:lstStyle/>
          <a:p>
            <a:endParaRPr lang="fr-CA" dirty="0"/>
          </a:p>
        </p:txBody>
      </p:sp>
      <p:sp>
        <p:nvSpPr>
          <p:cNvPr id="9" name="Slide Number Placeholder 8"/>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4114935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fr-CA" dirty="0"/>
          </a:p>
        </p:txBody>
      </p:sp>
      <p:sp>
        <p:nvSpPr>
          <p:cNvPr id="4" name="Footer Placeholder 3"/>
          <p:cNvSpPr>
            <a:spLocks noGrp="1"/>
          </p:cNvSpPr>
          <p:nvPr>
            <p:ph type="ftr" sz="quarter" idx="11"/>
          </p:nvPr>
        </p:nvSpPr>
        <p:spPr/>
        <p:txBody>
          <a:bodyPr/>
          <a:lstStyle/>
          <a:p>
            <a:endParaRPr lang="fr-CA" dirty="0"/>
          </a:p>
        </p:txBody>
      </p:sp>
      <p:sp>
        <p:nvSpPr>
          <p:cNvPr id="5" name="Slide Number Placeholder 4"/>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4240909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CA" dirty="0"/>
          </a:p>
        </p:txBody>
      </p:sp>
      <p:sp>
        <p:nvSpPr>
          <p:cNvPr id="3" name="Footer Placeholder 2"/>
          <p:cNvSpPr>
            <a:spLocks noGrp="1"/>
          </p:cNvSpPr>
          <p:nvPr>
            <p:ph type="ftr" sz="quarter" idx="11"/>
          </p:nvPr>
        </p:nvSpPr>
        <p:spPr/>
        <p:txBody>
          <a:bodyPr/>
          <a:lstStyle/>
          <a:p>
            <a:endParaRPr lang="fr-CA" dirty="0"/>
          </a:p>
        </p:txBody>
      </p:sp>
      <p:sp>
        <p:nvSpPr>
          <p:cNvPr id="4" name="Slide Number Placeholder 3"/>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178712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r-CA" dirty="0"/>
          </a:p>
        </p:txBody>
      </p:sp>
      <p:sp>
        <p:nvSpPr>
          <p:cNvPr id="6" name="Footer Placeholder 5"/>
          <p:cNvSpPr>
            <a:spLocks noGrp="1"/>
          </p:cNvSpPr>
          <p:nvPr>
            <p:ph type="ftr" sz="quarter" idx="11"/>
          </p:nvPr>
        </p:nvSpPr>
        <p:spPr/>
        <p:txBody>
          <a:bodyPr/>
          <a:lstStyle/>
          <a:p>
            <a:endParaRPr lang="fr-CA" dirty="0"/>
          </a:p>
        </p:txBody>
      </p:sp>
      <p:sp>
        <p:nvSpPr>
          <p:cNvPr id="7" name="Slide Number Placeholder 6"/>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87868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r-CA" dirty="0"/>
          </a:p>
        </p:txBody>
      </p:sp>
      <p:sp>
        <p:nvSpPr>
          <p:cNvPr id="6" name="Footer Placeholder 5"/>
          <p:cNvSpPr>
            <a:spLocks noGrp="1"/>
          </p:cNvSpPr>
          <p:nvPr>
            <p:ph type="ftr" sz="quarter" idx="11"/>
          </p:nvPr>
        </p:nvSpPr>
        <p:spPr/>
        <p:txBody>
          <a:bodyPr/>
          <a:lstStyle/>
          <a:p>
            <a:endParaRPr lang="fr-CA" dirty="0"/>
          </a:p>
        </p:txBody>
      </p:sp>
      <p:sp>
        <p:nvSpPr>
          <p:cNvPr id="7" name="Slide Number Placeholder 6"/>
          <p:cNvSpPr>
            <a:spLocks noGrp="1"/>
          </p:cNvSpPr>
          <p:nvPr>
            <p:ph type="sldNum" sz="quarter" idx="12"/>
          </p:nvPr>
        </p:nvSpPr>
        <p:spPr/>
        <p:txBody>
          <a:bodyPr/>
          <a:lstStyle/>
          <a:p>
            <a:fld id="{1A8E06E4-62C6-4A71-9E5B-0A8C566083E4}" type="slidenum">
              <a:rPr lang="fr-CA" smtClean="0"/>
              <a:t>‹#›</a:t>
            </a:fld>
            <a:endParaRPr lang="fr-CA" dirty="0"/>
          </a:p>
        </p:txBody>
      </p:sp>
    </p:spTree>
    <p:extLst>
      <p:ext uri="{BB962C8B-B14F-4D97-AF65-F5344CB8AC3E}">
        <p14:creationId xmlns:p14="http://schemas.microsoft.com/office/powerpoint/2010/main" val="224707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CA"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E06E4-62C6-4A71-9E5B-0A8C566083E4}" type="slidenum">
              <a:rPr lang="fr-CA" smtClean="0"/>
              <a:t>‹#›</a:t>
            </a:fld>
            <a:endParaRPr lang="fr-CA" dirty="0"/>
          </a:p>
        </p:txBody>
      </p:sp>
      <p:sp>
        <p:nvSpPr>
          <p:cNvPr id="8" name="hl"/>
          <p:cNvSpPr txBox="1"/>
          <p:nvPr userDrawn="1"/>
        </p:nvSpPr>
        <p:spPr>
          <a:xfrm>
            <a:off x="0" y="0"/>
            <a:ext cx="9144000" cy="369332"/>
          </a:xfrm>
          <a:prstGeom prst="rect">
            <a:avLst/>
          </a:prstGeom>
          <a:noFill/>
        </p:spPr>
        <p:txBody>
          <a:bodyPr vert="horz" rtlCol="0">
            <a:spAutoFit/>
          </a:bodyPr>
          <a:lstStyle/>
          <a:p>
            <a:endParaRPr lang="fr-CA" dirty="0">
              <a:solidFill>
                <a:schemeClr val="tx1"/>
              </a:solidFill>
            </a:endParaRPr>
          </a:p>
        </p:txBody>
      </p:sp>
    </p:spTree>
    <p:extLst>
      <p:ext uri="{BB962C8B-B14F-4D97-AF65-F5344CB8AC3E}">
        <p14:creationId xmlns:p14="http://schemas.microsoft.com/office/powerpoint/2010/main" val="204100202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5256" y="2549388"/>
            <a:ext cx="9858890" cy="613891"/>
          </a:xfrm>
        </p:spPr>
        <p:txBody>
          <a:bodyPr>
            <a:noAutofit/>
          </a:bodyPr>
          <a:lstStyle/>
          <a:p>
            <a:r>
              <a:rPr lang="en-CA" sz="3200" b="1" dirty="0" smtClean="0">
                <a:solidFill>
                  <a:schemeClr val="accent1">
                    <a:lumMod val="50000"/>
                  </a:schemeClr>
                </a:solidFill>
                <a:latin typeface="+mn-lt"/>
              </a:rPr>
              <a:t>Access to Information and Privacy</a:t>
            </a:r>
            <a:endParaRPr lang="en-CA" sz="3200" b="1" dirty="0">
              <a:solidFill>
                <a:schemeClr val="accent1">
                  <a:lumMod val="50000"/>
                </a:schemeClr>
              </a:solidFill>
              <a:latin typeface="+mn-lt"/>
            </a:endParaRPr>
          </a:p>
        </p:txBody>
      </p:sp>
      <p:sp>
        <p:nvSpPr>
          <p:cNvPr id="5" name="Text Placeholder 2"/>
          <p:cNvSpPr>
            <a:spLocks noGrp="1"/>
          </p:cNvSpPr>
          <p:nvPr>
            <p:ph type="body" sz="quarter" idx="13"/>
          </p:nvPr>
        </p:nvSpPr>
        <p:spPr>
          <a:xfrm>
            <a:off x="642856" y="6248400"/>
            <a:ext cx="4538744" cy="473077"/>
          </a:xfrm>
        </p:spPr>
        <p:txBody>
          <a:bodyPr>
            <a:normAutofit/>
          </a:bodyPr>
          <a:lstStyle/>
          <a:p>
            <a:r>
              <a:rPr lang="en-CA" sz="1600" dirty="0" smtClean="0">
                <a:solidFill>
                  <a:schemeClr val="bg1">
                    <a:lumMod val="50000"/>
                  </a:schemeClr>
                </a:solidFill>
              </a:rPr>
              <a:t>GCDOCS# </a:t>
            </a:r>
            <a:r>
              <a:rPr lang="en-CA" sz="1600" dirty="0">
                <a:solidFill>
                  <a:schemeClr val="bg1">
                    <a:lumMod val="50000"/>
                  </a:schemeClr>
                </a:solidFill>
              </a:rPr>
              <a:t>36232125</a:t>
            </a:r>
            <a:r>
              <a:rPr lang="en-CA" sz="2400" dirty="0">
                <a:solidFill>
                  <a:schemeClr val="bg1">
                    <a:lumMod val="50000"/>
                  </a:schemeClr>
                </a:solidFill>
              </a:rPr>
              <a:t> </a:t>
            </a:r>
          </a:p>
        </p:txBody>
      </p:sp>
      <p:sp>
        <p:nvSpPr>
          <p:cNvPr id="3" name="Slide Number Placeholder 2"/>
          <p:cNvSpPr>
            <a:spLocks noGrp="1"/>
          </p:cNvSpPr>
          <p:nvPr>
            <p:ph type="sldNum" sz="quarter" idx="12"/>
          </p:nvPr>
        </p:nvSpPr>
        <p:spPr/>
        <p:txBody>
          <a:bodyPr/>
          <a:lstStyle/>
          <a:p>
            <a:fld id="{32D4B517-E49B-41B6-9DBC-23634E0F1CDC}" type="slidenum">
              <a:rPr lang="en-CA" smtClean="0">
                <a:solidFill>
                  <a:schemeClr val="bg1"/>
                </a:solidFill>
              </a:rPr>
              <a:t>1</a:t>
            </a:fld>
            <a:endParaRPr lang="en-CA" dirty="0">
              <a:solidFill>
                <a:schemeClr val="bg1"/>
              </a:solidFill>
            </a:endParaRPr>
          </a:p>
        </p:txBody>
      </p:sp>
      <p:sp>
        <p:nvSpPr>
          <p:cNvPr id="6" name="Text Placeholder 2"/>
          <p:cNvSpPr txBox="1">
            <a:spLocks/>
          </p:cNvSpPr>
          <p:nvPr/>
        </p:nvSpPr>
        <p:spPr>
          <a:xfrm>
            <a:off x="795256" y="2954305"/>
            <a:ext cx="8155824" cy="176414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CA" dirty="0" smtClean="0"/>
          </a:p>
          <a:p>
            <a:r>
              <a:rPr lang="en-CA" sz="2400" dirty="0" smtClean="0">
                <a:solidFill>
                  <a:schemeClr val="bg1">
                    <a:lumMod val="50000"/>
                  </a:schemeClr>
                </a:solidFill>
              </a:rPr>
              <a:t>Model Deck for Ministerial Briefings</a:t>
            </a:r>
          </a:p>
          <a:p>
            <a:r>
              <a:rPr lang="en-CA" sz="2400" dirty="0" smtClean="0">
                <a:solidFill>
                  <a:schemeClr val="bg1">
                    <a:lumMod val="50000"/>
                  </a:schemeClr>
                </a:solidFill>
              </a:rPr>
              <a:t>November 2019</a:t>
            </a:r>
          </a:p>
        </p:txBody>
      </p:sp>
    </p:spTree>
    <p:extLst>
      <p:ext uri="{BB962C8B-B14F-4D97-AF65-F5344CB8AC3E}">
        <p14:creationId xmlns:p14="http://schemas.microsoft.com/office/powerpoint/2010/main" val="113058719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09" y="1124744"/>
            <a:ext cx="7729141" cy="5333206"/>
          </a:xfrm>
        </p:spPr>
        <p:txBody>
          <a:bodyPr>
            <a:noAutofit/>
          </a:bodyPr>
          <a:lstStyle/>
          <a:p>
            <a:pPr marL="358775" indent="-358775">
              <a:lnSpc>
                <a:spcPct val="120000"/>
              </a:lnSpc>
              <a:spcBef>
                <a:spcPts val="0"/>
              </a:spcBef>
              <a:spcAft>
                <a:spcPts val="1200"/>
              </a:spcAft>
              <a:buFont typeface="Arial" panose="020B0604020202020204" pitchFamily="34" charset="0"/>
              <a:buChar char="•"/>
            </a:pPr>
            <a:r>
              <a:rPr lang="en-CA" sz="1700" dirty="0" smtClean="0">
                <a:solidFill>
                  <a:schemeClr val="bg1">
                    <a:lumMod val="50000"/>
                  </a:schemeClr>
                </a:solidFill>
              </a:rPr>
              <a:t>As Minister, you are responsible for the administration of these Acts within your institution, as the “head” of the institution. You may, however, delegate your powers, duties and functions to employees in your portfolio.</a:t>
            </a:r>
          </a:p>
          <a:p>
            <a:pPr marL="1044575" lvl="1" indent="-358775">
              <a:lnSpc>
                <a:spcPct val="120000"/>
              </a:lnSpc>
              <a:spcBef>
                <a:spcPts val="0"/>
              </a:spcBef>
              <a:spcAft>
                <a:spcPts val="1200"/>
              </a:spcAft>
            </a:pPr>
            <a:r>
              <a:rPr lang="en-CA" sz="1700" dirty="0" smtClean="0">
                <a:solidFill>
                  <a:schemeClr val="bg1">
                    <a:lumMod val="50000"/>
                  </a:schemeClr>
                </a:solidFill>
              </a:rPr>
              <a:t>Delegated authorities include:  applying exemptions and exclusions to records, extending the time limits to respond to </a:t>
            </a:r>
            <a:r>
              <a:rPr lang="en-CA" sz="1700" dirty="0" smtClean="0">
                <a:solidFill>
                  <a:schemeClr val="bg1">
                    <a:lumMod val="50000"/>
                  </a:schemeClr>
                </a:solidFill>
              </a:rPr>
              <a:t>requests; </a:t>
            </a:r>
            <a:r>
              <a:rPr lang="en-CA" sz="1700" dirty="0" smtClean="0">
                <a:solidFill>
                  <a:schemeClr val="bg1">
                    <a:lumMod val="50000"/>
                  </a:schemeClr>
                </a:solidFill>
              </a:rPr>
              <a:t>and making representations in the course of investigations of complaints by the Information and Privacy Commissioners. </a:t>
            </a:r>
          </a:p>
          <a:p>
            <a:pPr marL="1044575" lvl="1" indent="-358775">
              <a:lnSpc>
                <a:spcPct val="120000"/>
              </a:lnSpc>
              <a:spcBef>
                <a:spcPts val="0"/>
              </a:spcBef>
              <a:spcAft>
                <a:spcPts val="1200"/>
              </a:spcAft>
            </a:pPr>
            <a:r>
              <a:rPr lang="en-CA" sz="1700" dirty="0" smtClean="0">
                <a:solidFill>
                  <a:schemeClr val="bg1">
                    <a:lumMod val="50000"/>
                  </a:schemeClr>
                </a:solidFill>
              </a:rPr>
              <a:t>Under the </a:t>
            </a:r>
            <a:r>
              <a:rPr lang="en-CA" sz="1700" i="1" dirty="0" smtClean="0">
                <a:solidFill>
                  <a:schemeClr val="bg1">
                    <a:lumMod val="50000"/>
                  </a:schemeClr>
                </a:solidFill>
              </a:rPr>
              <a:t>Privacy Act</a:t>
            </a:r>
            <a:r>
              <a:rPr lang="en-CA" sz="1700" dirty="0" smtClean="0">
                <a:solidFill>
                  <a:schemeClr val="bg1">
                    <a:lumMod val="50000"/>
                  </a:schemeClr>
                </a:solidFill>
              </a:rPr>
              <a:t>, authorities also include </a:t>
            </a:r>
            <a:r>
              <a:rPr lang="en-CA" sz="1700" dirty="0">
                <a:solidFill>
                  <a:schemeClr val="bg1">
                    <a:lumMod val="50000"/>
                  </a:schemeClr>
                </a:solidFill>
              </a:rPr>
              <a:t>establishing or modifying personal information </a:t>
            </a:r>
            <a:r>
              <a:rPr lang="en-CA" sz="1700" dirty="0" smtClean="0">
                <a:solidFill>
                  <a:schemeClr val="bg1">
                    <a:lumMod val="50000"/>
                  </a:schemeClr>
                </a:solidFill>
              </a:rPr>
              <a:t>banks, and disclosing </a:t>
            </a:r>
            <a:r>
              <a:rPr lang="en-CA" sz="1700" dirty="0" smtClean="0">
                <a:solidFill>
                  <a:schemeClr val="bg1">
                    <a:lumMod val="50000"/>
                  </a:schemeClr>
                </a:solidFill>
              </a:rPr>
              <a:t>information in the public </a:t>
            </a:r>
            <a:r>
              <a:rPr lang="en-CA" sz="1700" dirty="0" smtClean="0">
                <a:solidFill>
                  <a:schemeClr val="bg1">
                    <a:lumMod val="50000"/>
                  </a:schemeClr>
                </a:solidFill>
              </a:rPr>
              <a:t>interest.</a:t>
            </a:r>
            <a:endParaRPr lang="en-CA" sz="1700" dirty="0">
              <a:solidFill>
                <a:schemeClr val="bg1">
                  <a:lumMod val="50000"/>
                </a:schemeClr>
              </a:solidFill>
            </a:endParaRPr>
          </a:p>
          <a:p>
            <a:pPr marL="358775" indent="-358775">
              <a:lnSpc>
                <a:spcPct val="120000"/>
              </a:lnSpc>
              <a:spcBef>
                <a:spcPts val="0"/>
              </a:spcBef>
              <a:spcAft>
                <a:spcPts val="1200"/>
              </a:spcAft>
              <a:buFont typeface="Arial" panose="020B0604020202020204" pitchFamily="34" charset="0"/>
              <a:buChar char="•"/>
            </a:pPr>
            <a:r>
              <a:rPr lang="en-US" sz="1700" dirty="0" smtClean="0">
                <a:solidFill>
                  <a:schemeClr val="bg1">
                    <a:lumMod val="50000"/>
                  </a:schemeClr>
                </a:solidFill>
              </a:rPr>
              <a:t>The Minister is ultimately responsible even when the authorities are delegated.</a:t>
            </a:r>
          </a:p>
          <a:p>
            <a:pPr marL="358775" indent="-358775">
              <a:lnSpc>
                <a:spcPct val="120000"/>
              </a:lnSpc>
              <a:spcBef>
                <a:spcPts val="0"/>
              </a:spcBef>
              <a:spcAft>
                <a:spcPts val="1200"/>
              </a:spcAft>
              <a:buFont typeface="Arial" panose="020B0604020202020204" pitchFamily="34" charset="0"/>
              <a:buChar char="•"/>
            </a:pPr>
            <a:r>
              <a:rPr lang="en-US" sz="1700" dirty="0" smtClean="0">
                <a:solidFill>
                  <a:schemeClr val="bg1">
                    <a:lumMod val="50000"/>
                  </a:schemeClr>
                </a:solidFill>
              </a:rPr>
              <a:t>Exempt staff are not government employees of the institutions and therefore cannot hold delegated authorities under the Acts. </a:t>
            </a:r>
            <a:endParaRPr lang="en-CA" sz="1700" dirty="0">
              <a:solidFill>
                <a:schemeClr val="bg1">
                  <a:lumMod val="50000"/>
                </a:schemeClr>
              </a:solidFill>
            </a:endParaRPr>
          </a:p>
          <a:p>
            <a:pPr marL="342900" lvl="1" indent="-342900">
              <a:lnSpc>
                <a:spcPct val="120000"/>
              </a:lnSpc>
              <a:spcBef>
                <a:spcPts val="0"/>
              </a:spcBef>
              <a:spcAft>
                <a:spcPts val="600"/>
              </a:spcAft>
            </a:pPr>
            <a:r>
              <a:rPr lang="en-US" sz="1700" dirty="0" smtClean="0">
                <a:solidFill>
                  <a:schemeClr val="bg1">
                    <a:lumMod val="50000"/>
                  </a:schemeClr>
                </a:solidFill>
              </a:rPr>
              <a:t>Under the current delegation order, the </a:t>
            </a:r>
            <a:r>
              <a:rPr lang="en-US" sz="1700" dirty="0">
                <a:solidFill>
                  <a:schemeClr val="bg1">
                    <a:lumMod val="50000"/>
                  </a:schemeClr>
                </a:solidFill>
              </a:rPr>
              <a:t>exercise of full authority under the Acts is </a:t>
            </a:r>
            <a:r>
              <a:rPr lang="en-US" sz="1700" dirty="0" smtClean="0">
                <a:solidFill>
                  <a:schemeClr val="bg1">
                    <a:lumMod val="50000"/>
                  </a:schemeClr>
                </a:solidFill>
              </a:rPr>
              <a:t>delegated </a:t>
            </a:r>
            <a:r>
              <a:rPr lang="en-US" sz="1700" dirty="0">
                <a:solidFill>
                  <a:schemeClr val="bg1">
                    <a:lumMod val="50000"/>
                  </a:schemeClr>
                </a:solidFill>
              </a:rPr>
              <a:t>to the following positions:  </a:t>
            </a:r>
            <a:r>
              <a:rPr lang="en-US" sz="1700" dirty="0">
                <a:solidFill>
                  <a:srgbClr val="C00000"/>
                </a:solidFill>
              </a:rPr>
              <a:t>[to be completed by depts</a:t>
            </a:r>
            <a:r>
              <a:rPr lang="en-US" sz="1700" dirty="0" smtClean="0">
                <a:solidFill>
                  <a:srgbClr val="C00000"/>
                </a:solidFill>
              </a:rPr>
              <a:t>.]</a:t>
            </a:r>
            <a:r>
              <a:rPr lang="en-CA" sz="1700" dirty="0" smtClean="0">
                <a:solidFill>
                  <a:srgbClr val="C00000"/>
                </a:solidFill>
              </a:rPr>
              <a:t> </a:t>
            </a:r>
            <a:endParaRPr lang="en-CA" sz="1700" dirty="0">
              <a:solidFill>
                <a:srgbClr val="C00000"/>
              </a:solidFill>
            </a:endParaRPr>
          </a:p>
        </p:txBody>
      </p:sp>
      <p:sp>
        <p:nvSpPr>
          <p:cNvPr id="4" name="Title 5"/>
          <p:cNvSpPr>
            <a:spLocks noGrp="1"/>
          </p:cNvSpPr>
          <p:nvPr>
            <p:ph type="title"/>
          </p:nvPr>
        </p:nvSpPr>
        <p:spPr>
          <a:xfrm>
            <a:off x="759199" y="138062"/>
            <a:ext cx="5432982" cy="878670"/>
          </a:xfrm>
        </p:spPr>
        <p:txBody>
          <a:bodyPr>
            <a:normAutofit/>
          </a:bodyPr>
          <a:lstStyle/>
          <a:p>
            <a:r>
              <a:rPr lang="en-CA" sz="2800" b="1" dirty="0" smtClean="0">
                <a:solidFill>
                  <a:schemeClr val="accent1">
                    <a:lumMod val="50000"/>
                  </a:schemeClr>
                </a:solidFill>
              </a:rPr>
              <a:t>Delegation of Authority</a:t>
            </a:r>
            <a:endParaRPr lang="en-CA" sz="32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10</a:t>
            </a:fld>
            <a:endParaRPr lang="en-CA" dirty="0"/>
          </a:p>
        </p:txBody>
      </p:sp>
    </p:spTree>
    <p:extLst>
      <p:ext uri="{BB962C8B-B14F-4D97-AF65-F5344CB8AC3E}">
        <p14:creationId xmlns:p14="http://schemas.microsoft.com/office/powerpoint/2010/main" val="356204629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09" y="1124744"/>
            <a:ext cx="7912021" cy="5293146"/>
          </a:xfrm>
        </p:spPr>
        <p:txBody>
          <a:bodyPr>
            <a:normAutofit fontScale="92500" lnSpcReduction="20000"/>
          </a:bodyPr>
          <a:lstStyle/>
          <a:p>
            <a:pPr marL="342900" lvl="0" indent="-342900">
              <a:lnSpc>
                <a:spcPct val="100000"/>
              </a:lnSpc>
              <a:spcBef>
                <a:spcPts val="0"/>
              </a:spcBef>
              <a:spcAft>
                <a:spcPts val="600"/>
              </a:spcAft>
              <a:buFont typeface="Arial" panose="020B0604020202020204" pitchFamily="34" charset="0"/>
              <a:buChar char="•"/>
            </a:pPr>
            <a:r>
              <a:rPr lang="en-CA" sz="2000" dirty="0" smtClean="0">
                <a:solidFill>
                  <a:schemeClr val="bg1">
                    <a:lumMod val="50000"/>
                  </a:schemeClr>
                </a:solidFill>
              </a:rPr>
              <a:t>Requests under the </a:t>
            </a:r>
            <a:r>
              <a:rPr lang="en-CA" sz="2000" i="1" dirty="0">
                <a:solidFill>
                  <a:schemeClr val="bg1">
                    <a:lumMod val="50000"/>
                  </a:schemeClr>
                </a:solidFill>
              </a:rPr>
              <a:t>Access to Information Act </a:t>
            </a:r>
            <a:r>
              <a:rPr lang="en-CA" sz="2000" dirty="0">
                <a:solidFill>
                  <a:schemeClr val="bg1">
                    <a:lumMod val="50000"/>
                  </a:schemeClr>
                </a:solidFill>
              </a:rPr>
              <a:t> </a:t>
            </a:r>
            <a:r>
              <a:rPr lang="en-CA" sz="2000" dirty="0" smtClean="0">
                <a:solidFill>
                  <a:schemeClr val="bg1">
                    <a:lumMod val="50000"/>
                  </a:schemeClr>
                </a:solidFill>
              </a:rPr>
              <a:t>can be made for records </a:t>
            </a:r>
            <a:r>
              <a:rPr lang="en-CA" sz="2000" dirty="0">
                <a:solidFill>
                  <a:schemeClr val="bg1">
                    <a:lumMod val="50000"/>
                  </a:schemeClr>
                </a:solidFill>
              </a:rPr>
              <a:t>"under the control" of a government institution.</a:t>
            </a:r>
          </a:p>
          <a:p>
            <a:pPr marL="892175" lvl="1" indent="-358775">
              <a:lnSpc>
                <a:spcPct val="100000"/>
              </a:lnSpc>
              <a:spcBef>
                <a:spcPts val="0"/>
              </a:spcBef>
              <a:spcAft>
                <a:spcPts val="1200"/>
              </a:spcAft>
              <a:buFont typeface="Wingdings" panose="05000000000000000000" pitchFamily="2" charset="2"/>
              <a:buChar char="Ø"/>
            </a:pPr>
            <a:r>
              <a:rPr lang="en-CA" sz="1800" dirty="0" smtClean="0">
                <a:solidFill>
                  <a:schemeClr val="bg1">
                    <a:lumMod val="50000"/>
                  </a:schemeClr>
                </a:solidFill>
              </a:rPr>
              <a:t>Generally</a:t>
            </a:r>
            <a:r>
              <a:rPr lang="en-CA" sz="1800" dirty="0">
                <a:solidFill>
                  <a:schemeClr val="bg1">
                    <a:lumMod val="50000"/>
                  </a:schemeClr>
                </a:solidFill>
              </a:rPr>
              <a:t>, this means physical possession, but the Act can also apply to records held elsewhere on behalf of an institution (for example, by consultants or contracted service providers).   </a:t>
            </a:r>
            <a:r>
              <a:rPr lang="en-CA" sz="2000" dirty="0">
                <a:solidFill>
                  <a:schemeClr val="bg1">
                    <a:lumMod val="50000"/>
                  </a:schemeClr>
                </a:solidFill>
              </a:rPr>
              <a:t>  </a:t>
            </a:r>
          </a:p>
          <a:p>
            <a:pPr marL="342900" indent="-342900">
              <a:lnSpc>
                <a:spcPct val="100000"/>
              </a:lnSpc>
              <a:spcBef>
                <a:spcPts val="0"/>
              </a:spcBef>
              <a:spcAft>
                <a:spcPts val="1200"/>
              </a:spcAft>
              <a:buFont typeface="Arial" panose="020B0604020202020204" pitchFamily="34" charset="0"/>
              <a:buChar char="•"/>
            </a:pPr>
            <a:r>
              <a:rPr lang="en-CA" sz="2000" dirty="0">
                <a:solidFill>
                  <a:schemeClr val="bg1">
                    <a:lumMod val="50000"/>
                  </a:schemeClr>
                </a:solidFill>
              </a:rPr>
              <a:t>The Minister’s office is not part of the department; therefore records that are held exclusively in the Minister’s office are not </a:t>
            </a:r>
            <a:r>
              <a:rPr lang="en-CA" sz="2000" i="1" dirty="0">
                <a:solidFill>
                  <a:schemeClr val="bg1">
                    <a:lumMod val="50000"/>
                  </a:schemeClr>
                </a:solidFill>
              </a:rPr>
              <a:t>generally </a:t>
            </a:r>
            <a:r>
              <a:rPr lang="en-CA" sz="2000" dirty="0">
                <a:solidFill>
                  <a:schemeClr val="bg1">
                    <a:lumMod val="50000"/>
                  </a:schemeClr>
                </a:solidFill>
              </a:rPr>
              <a:t>subject to the ATIA.   </a:t>
            </a:r>
            <a:r>
              <a:rPr lang="en-CA" sz="2000" dirty="0" smtClean="0">
                <a:solidFill>
                  <a:schemeClr val="bg1">
                    <a:lumMod val="50000"/>
                  </a:schemeClr>
                </a:solidFill>
              </a:rPr>
              <a:t> </a:t>
            </a:r>
            <a:endParaRPr lang="en-CA" sz="2000" dirty="0">
              <a:solidFill>
                <a:schemeClr val="bg1">
                  <a:lumMod val="50000"/>
                </a:schemeClr>
              </a:solidFill>
            </a:endParaRPr>
          </a:p>
          <a:p>
            <a:pPr marL="342900" lvl="0" indent="-342900">
              <a:lnSpc>
                <a:spcPct val="100000"/>
              </a:lnSpc>
              <a:spcBef>
                <a:spcPts val="0"/>
              </a:spcBef>
              <a:spcAft>
                <a:spcPts val="600"/>
              </a:spcAft>
              <a:buFont typeface="Arial" panose="020B0604020202020204" pitchFamily="34" charset="0"/>
              <a:buChar char="•"/>
            </a:pPr>
            <a:r>
              <a:rPr lang="en-CA" sz="2000" dirty="0">
                <a:solidFill>
                  <a:schemeClr val="bg1">
                    <a:lumMod val="50000"/>
                  </a:schemeClr>
                </a:solidFill>
              </a:rPr>
              <a:t>However, </a:t>
            </a:r>
            <a:r>
              <a:rPr lang="en-CA" sz="2000" dirty="0" smtClean="0">
                <a:solidFill>
                  <a:schemeClr val="bg1">
                    <a:lumMod val="50000"/>
                  </a:schemeClr>
                </a:solidFill>
              </a:rPr>
              <a:t>records </a:t>
            </a:r>
            <a:r>
              <a:rPr lang="en-CA" sz="2000" dirty="0">
                <a:solidFill>
                  <a:schemeClr val="bg1">
                    <a:lumMod val="50000"/>
                  </a:schemeClr>
                </a:solidFill>
              </a:rPr>
              <a:t>within a Minister’s office would be considered as being under the control of the department if the records </a:t>
            </a:r>
            <a:endParaRPr lang="en-CA" sz="2000" dirty="0" smtClean="0">
              <a:solidFill>
                <a:schemeClr val="bg1">
                  <a:lumMod val="50000"/>
                </a:schemeClr>
              </a:solidFill>
            </a:endParaRPr>
          </a:p>
          <a:p>
            <a:pPr marL="892175" lvl="0" indent="-358775">
              <a:lnSpc>
                <a:spcPct val="100000"/>
              </a:lnSpc>
              <a:spcBef>
                <a:spcPts val="0"/>
              </a:spcBef>
              <a:spcAft>
                <a:spcPts val="600"/>
              </a:spcAft>
              <a:buFont typeface="+mj-lt"/>
              <a:buAutoNum type="arabicParenR"/>
              <a:tabLst>
                <a:tab pos="990600" algn="l"/>
              </a:tabLst>
            </a:pPr>
            <a:r>
              <a:rPr lang="en-CA" sz="1800" dirty="0" smtClean="0">
                <a:solidFill>
                  <a:schemeClr val="bg1">
                    <a:lumMod val="50000"/>
                  </a:schemeClr>
                </a:solidFill>
              </a:rPr>
              <a:t>relate </a:t>
            </a:r>
            <a:r>
              <a:rPr lang="en-CA" sz="1800" dirty="0">
                <a:solidFill>
                  <a:schemeClr val="bg1">
                    <a:lumMod val="50000"/>
                  </a:schemeClr>
                </a:solidFill>
              </a:rPr>
              <a:t>to a departmental matter </a:t>
            </a:r>
            <a:r>
              <a:rPr lang="en-CA" sz="1800" b="1" dirty="0" smtClean="0">
                <a:solidFill>
                  <a:schemeClr val="bg1">
                    <a:lumMod val="50000"/>
                  </a:schemeClr>
                </a:solidFill>
              </a:rPr>
              <a:t>and</a:t>
            </a:r>
          </a:p>
          <a:p>
            <a:pPr marL="892175" lvl="0" indent="-358775">
              <a:lnSpc>
                <a:spcPct val="100000"/>
              </a:lnSpc>
              <a:spcBef>
                <a:spcPts val="0"/>
              </a:spcBef>
              <a:spcAft>
                <a:spcPts val="600"/>
              </a:spcAft>
              <a:buFont typeface="+mj-lt"/>
              <a:buAutoNum type="arabicParenR"/>
              <a:tabLst>
                <a:tab pos="990600" algn="l"/>
              </a:tabLst>
            </a:pPr>
            <a:r>
              <a:rPr lang="en-CA" sz="1800" dirty="0" smtClean="0">
                <a:solidFill>
                  <a:schemeClr val="bg1">
                    <a:lumMod val="50000"/>
                  </a:schemeClr>
                </a:solidFill>
              </a:rPr>
              <a:t>it </a:t>
            </a:r>
            <a:r>
              <a:rPr lang="en-CA" sz="1800" dirty="0">
                <a:solidFill>
                  <a:schemeClr val="bg1">
                    <a:lumMod val="50000"/>
                  </a:schemeClr>
                </a:solidFill>
              </a:rPr>
              <a:t>would be reasonable for a senior official of the department to request </a:t>
            </a:r>
            <a:r>
              <a:rPr lang="en-CA" sz="1800" dirty="0" smtClean="0">
                <a:solidFill>
                  <a:schemeClr val="bg1">
                    <a:lumMod val="50000"/>
                  </a:schemeClr>
                </a:solidFill>
              </a:rPr>
              <a:t>them.</a:t>
            </a:r>
          </a:p>
          <a:p>
            <a:pPr marL="361950" lvl="0" indent="-361950">
              <a:lnSpc>
                <a:spcPct val="100000"/>
              </a:lnSpc>
              <a:spcBef>
                <a:spcPts val="0"/>
              </a:spcBef>
              <a:spcAft>
                <a:spcPts val="600"/>
              </a:spcAft>
              <a:buFont typeface="Arial" panose="020B0604020202020204" pitchFamily="34" charset="0"/>
              <a:buChar char="•"/>
              <a:tabLst>
                <a:tab pos="990600" algn="l"/>
              </a:tabLst>
            </a:pPr>
            <a:r>
              <a:rPr lang="en-CA" sz="2100" dirty="0" smtClean="0">
                <a:solidFill>
                  <a:schemeClr val="bg1">
                    <a:lumMod val="50000"/>
                  </a:schemeClr>
                </a:solidFill>
              </a:rPr>
              <a:t>Should </a:t>
            </a:r>
            <a:r>
              <a:rPr lang="en-CA" sz="2100" dirty="0">
                <a:solidFill>
                  <a:schemeClr val="bg1">
                    <a:lumMod val="50000"/>
                  </a:schemeClr>
                </a:solidFill>
              </a:rPr>
              <a:t>records within in a Minister’s office be deemed to be under the control of an institution, </a:t>
            </a:r>
            <a:r>
              <a:rPr lang="en-CA" sz="2100" dirty="0">
                <a:solidFill>
                  <a:srgbClr val="C00000"/>
                </a:solidFill>
              </a:rPr>
              <a:t>INSERT INSTITUTION’S </a:t>
            </a:r>
            <a:r>
              <a:rPr lang="en-CA" sz="2100" dirty="0" smtClean="0">
                <a:solidFill>
                  <a:srgbClr val="C00000"/>
                </a:solidFill>
              </a:rPr>
              <a:t>PROCESS</a:t>
            </a:r>
          </a:p>
          <a:p>
            <a:pPr marL="361950" lvl="0" indent="-361950">
              <a:lnSpc>
                <a:spcPct val="100000"/>
              </a:lnSpc>
              <a:spcBef>
                <a:spcPts val="0"/>
              </a:spcBef>
              <a:spcAft>
                <a:spcPts val="600"/>
              </a:spcAft>
              <a:buFont typeface="Arial" panose="020B0604020202020204" pitchFamily="34" charset="0"/>
              <a:buChar char="•"/>
              <a:tabLst>
                <a:tab pos="990600" algn="l"/>
              </a:tabLst>
            </a:pPr>
            <a:r>
              <a:rPr lang="en-CA" sz="2100" dirty="0" smtClean="0">
                <a:solidFill>
                  <a:schemeClr val="bg1">
                    <a:lumMod val="50000"/>
                  </a:schemeClr>
                </a:solidFill>
              </a:rPr>
              <a:t>When </a:t>
            </a:r>
            <a:r>
              <a:rPr lang="en-CA" sz="2100" dirty="0">
                <a:solidFill>
                  <a:schemeClr val="bg1">
                    <a:lumMod val="50000"/>
                  </a:schemeClr>
                </a:solidFill>
              </a:rPr>
              <a:t>a response to an access to information request contains records that include the names and titles of ministerial staff members, your department will generally release this information if the records were created on or after June </a:t>
            </a:r>
            <a:r>
              <a:rPr lang="en-CA" sz="2100" dirty="0" smtClean="0">
                <a:solidFill>
                  <a:schemeClr val="bg1">
                    <a:lumMod val="50000"/>
                  </a:schemeClr>
                </a:solidFill>
              </a:rPr>
              <a:t>21, 2019 and it is not associated with the duties</a:t>
            </a:r>
            <a:r>
              <a:rPr lang="en-CA" sz="2100" dirty="0">
                <a:solidFill>
                  <a:schemeClr val="bg1">
                    <a:lumMod val="50000"/>
                  </a:schemeClr>
                </a:solidFill>
              </a:rPr>
              <a:t>, functions and personal views of </a:t>
            </a:r>
            <a:r>
              <a:rPr lang="en-CA" sz="2100" dirty="0" smtClean="0">
                <a:solidFill>
                  <a:schemeClr val="bg1">
                    <a:lumMod val="50000"/>
                  </a:schemeClr>
                </a:solidFill>
              </a:rPr>
              <a:t>the ministerial staff. Otherwise it would </a:t>
            </a:r>
            <a:r>
              <a:rPr lang="en-CA" sz="2100" dirty="0">
                <a:solidFill>
                  <a:schemeClr val="bg1">
                    <a:lumMod val="50000"/>
                  </a:schemeClr>
                </a:solidFill>
              </a:rPr>
              <a:t>not </a:t>
            </a:r>
            <a:r>
              <a:rPr lang="en-CA" sz="2100" dirty="0" smtClean="0">
                <a:solidFill>
                  <a:schemeClr val="bg1">
                    <a:lumMod val="50000"/>
                  </a:schemeClr>
                </a:solidFill>
              </a:rPr>
              <a:t>normally be </a:t>
            </a:r>
            <a:r>
              <a:rPr lang="en-CA" sz="2100" dirty="0">
                <a:solidFill>
                  <a:schemeClr val="bg1">
                    <a:lumMod val="50000"/>
                  </a:schemeClr>
                </a:solidFill>
              </a:rPr>
              <a:t>released. </a:t>
            </a:r>
            <a:endParaRPr lang="en-CA" sz="2100" dirty="0" smtClean="0">
              <a:solidFill>
                <a:schemeClr val="bg1">
                  <a:lumMod val="50000"/>
                </a:schemeClr>
              </a:solidFill>
            </a:endParaRPr>
          </a:p>
          <a:p>
            <a:pPr marL="361950" lvl="0" indent="-361950">
              <a:lnSpc>
                <a:spcPct val="100000"/>
              </a:lnSpc>
              <a:spcBef>
                <a:spcPts val="0"/>
              </a:spcBef>
              <a:spcAft>
                <a:spcPts val="600"/>
              </a:spcAft>
              <a:buFont typeface="Arial" panose="020B0604020202020204" pitchFamily="34" charset="0"/>
              <a:buChar char="•"/>
              <a:tabLst>
                <a:tab pos="990600" algn="l"/>
              </a:tabLst>
            </a:pPr>
            <a:endParaRPr lang="en-CA" sz="1800" dirty="0" smtClean="0">
              <a:solidFill>
                <a:schemeClr val="bg1">
                  <a:lumMod val="50000"/>
                </a:schemeClr>
              </a:solidFill>
            </a:endParaRPr>
          </a:p>
          <a:p>
            <a:pPr marL="819150" lvl="0" indent="-285750">
              <a:lnSpc>
                <a:spcPct val="100000"/>
              </a:lnSpc>
              <a:spcBef>
                <a:spcPts val="0"/>
              </a:spcBef>
              <a:spcAft>
                <a:spcPts val="600"/>
              </a:spcAft>
              <a:buFont typeface="Arial" panose="020B0604020202020204" pitchFamily="34" charset="0"/>
              <a:buChar char="•"/>
              <a:tabLst>
                <a:tab pos="990600" algn="l"/>
              </a:tabLst>
            </a:pPr>
            <a:endParaRPr lang="fr-CA" dirty="0"/>
          </a:p>
        </p:txBody>
      </p:sp>
      <p:sp>
        <p:nvSpPr>
          <p:cNvPr id="4" name="Title 5"/>
          <p:cNvSpPr>
            <a:spLocks noGrp="1"/>
          </p:cNvSpPr>
          <p:nvPr>
            <p:ph type="title"/>
          </p:nvPr>
        </p:nvSpPr>
        <p:spPr>
          <a:xfrm>
            <a:off x="759199" y="138062"/>
            <a:ext cx="5432982" cy="878670"/>
          </a:xfrm>
        </p:spPr>
        <p:txBody>
          <a:bodyPr>
            <a:normAutofit/>
          </a:bodyPr>
          <a:lstStyle/>
          <a:p>
            <a:r>
              <a:rPr lang="en-CA" sz="2800" b="1" dirty="0" smtClean="0">
                <a:solidFill>
                  <a:schemeClr val="accent1">
                    <a:lumMod val="50000"/>
                  </a:schemeClr>
                </a:solidFill>
              </a:rPr>
              <a:t>Considerations for Records </a:t>
            </a:r>
            <a:r>
              <a:rPr lang="en-CA" sz="2800" b="1" dirty="0">
                <a:solidFill>
                  <a:schemeClr val="accent1">
                    <a:lumMod val="50000"/>
                  </a:schemeClr>
                </a:solidFill>
              </a:rPr>
              <a:t>H</a:t>
            </a:r>
            <a:r>
              <a:rPr lang="en-CA" sz="2800" b="1" dirty="0" smtClean="0">
                <a:solidFill>
                  <a:schemeClr val="accent1">
                    <a:lumMod val="50000"/>
                  </a:schemeClr>
                </a:solidFill>
              </a:rPr>
              <a:t>eld in a Minister’s Office</a:t>
            </a:r>
            <a:endParaRPr lang="en-CA" sz="28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11</a:t>
            </a:fld>
            <a:endParaRPr lang="en-CA" dirty="0"/>
          </a:p>
        </p:txBody>
      </p:sp>
    </p:spTree>
    <p:extLst>
      <p:ext uri="{BB962C8B-B14F-4D97-AF65-F5344CB8AC3E}">
        <p14:creationId xmlns:p14="http://schemas.microsoft.com/office/powerpoint/2010/main" val="333010802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10" y="1124744"/>
            <a:ext cx="8154590" cy="5885656"/>
          </a:xfrm>
        </p:spPr>
        <p:txBody>
          <a:bodyPr>
            <a:normAutofit lnSpcReduction="10000"/>
          </a:bodyPr>
          <a:lstStyle/>
          <a:p>
            <a:pPr marL="358775" indent="-358775">
              <a:lnSpc>
                <a:spcPct val="100000"/>
              </a:lnSpc>
              <a:spcBef>
                <a:spcPts val="0"/>
              </a:spcBef>
              <a:spcAft>
                <a:spcPts val="1200"/>
              </a:spcAft>
              <a:buFont typeface="Arial" panose="020B0604020202020204" pitchFamily="34" charset="0"/>
              <a:buChar char="•"/>
            </a:pPr>
            <a:r>
              <a:rPr lang="en-CA" sz="2000" dirty="0" smtClean="0">
                <a:solidFill>
                  <a:schemeClr val="bg1">
                    <a:lumMod val="50000"/>
                  </a:schemeClr>
                </a:solidFill>
              </a:rPr>
              <a:t>The </a:t>
            </a:r>
            <a:r>
              <a:rPr lang="en-CA" sz="2000" dirty="0">
                <a:solidFill>
                  <a:schemeClr val="bg1">
                    <a:lumMod val="50000"/>
                  </a:schemeClr>
                </a:solidFill>
              </a:rPr>
              <a:t>Information </a:t>
            </a:r>
            <a:r>
              <a:rPr lang="en-CA" sz="2000" dirty="0" smtClean="0">
                <a:solidFill>
                  <a:schemeClr val="bg1">
                    <a:lumMod val="50000"/>
                  </a:schemeClr>
                </a:solidFill>
              </a:rPr>
              <a:t>Commissioner </a:t>
            </a:r>
            <a:r>
              <a:rPr lang="en-CA" sz="2000" dirty="0">
                <a:solidFill>
                  <a:schemeClr val="bg1">
                    <a:lumMod val="50000"/>
                  </a:schemeClr>
                </a:solidFill>
              </a:rPr>
              <a:t>and Privacy </a:t>
            </a:r>
            <a:r>
              <a:rPr lang="en-CA" sz="2000" dirty="0" smtClean="0">
                <a:solidFill>
                  <a:schemeClr val="bg1">
                    <a:lumMod val="50000"/>
                  </a:schemeClr>
                </a:solidFill>
              </a:rPr>
              <a:t>Commissioner receive </a:t>
            </a:r>
            <a:r>
              <a:rPr lang="en-CA" sz="2000" dirty="0">
                <a:solidFill>
                  <a:schemeClr val="bg1">
                    <a:lumMod val="50000"/>
                  </a:schemeClr>
                </a:solidFill>
              </a:rPr>
              <a:t>and investigate complaints about </a:t>
            </a:r>
            <a:r>
              <a:rPr lang="en-CA" sz="2000" dirty="0" smtClean="0">
                <a:solidFill>
                  <a:schemeClr val="bg1">
                    <a:lumMod val="50000"/>
                  </a:schemeClr>
                </a:solidFill>
              </a:rPr>
              <a:t>government institutions</a:t>
            </a:r>
            <a:r>
              <a:rPr lang="en-CA" sz="2000" dirty="0">
                <a:solidFill>
                  <a:schemeClr val="bg1">
                    <a:lumMod val="50000"/>
                  </a:schemeClr>
                </a:solidFill>
              </a:rPr>
              <a:t>' compliance with the Acts</a:t>
            </a:r>
            <a:r>
              <a:rPr lang="en-CA" sz="2000" dirty="0" smtClean="0">
                <a:solidFill>
                  <a:schemeClr val="bg1">
                    <a:lumMod val="50000"/>
                  </a:schemeClr>
                </a:solidFill>
              </a:rPr>
              <a:t>.</a:t>
            </a:r>
          </a:p>
          <a:p>
            <a:pPr marL="358775" indent="-358775">
              <a:lnSpc>
                <a:spcPct val="100000"/>
              </a:lnSpc>
              <a:spcBef>
                <a:spcPts val="0"/>
              </a:spcBef>
              <a:spcAft>
                <a:spcPts val="1200"/>
              </a:spcAft>
              <a:buFont typeface="Arial" panose="020B0604020202020204" pitchFamily="34" charset="0"/>
              <a:buChar char="•"/>
            </a:pPr>
            <a:r>
              <a:rPr lang="en-CA" sz="2000" dirty="0" smtClean="0">
                <a:solidFill>
                  <a:schemeClr val="bg1">
                    <a:lumMod val="50000"/>
                  </a:schemeClr>
                </a:solidFill>
              </a:rPr>
              <a:t>Following the investigation of a complaint, the </a:t>
            </a:r>
            <a:r>
              <a:rPr lang="en-CA" sz="2000" b="1" dirty="0" smtClean="0">
                <a:solidFill>
                  <a:schemeClr val="bg1">
                    <a:lumMod val="50000"/>
                  </a:schemeClr>
                </a:solidFill>
              </a:rPr>
              <a:t>Information Commissioner </a:t>
            </a:r>
            <a:r>
              <a:rPr lang="en-CA" sz="2000" dirty="0" smtClean="0">
                <a:solidFill>
                  <a:schemeClr val="bg1">
                    <a:lumMod val="50000"/>
                  </a:schemeClr>
                </a:solidFill>
              </a:rPr>
              <a:t>has the power to make binding orders in relation to access requests, including ordering the disclosure of government records. </a:t>
            </a:r>
          </a:p>
          <a:p>
            <a:pPr marL="817200" lvl="2" indent="-358775">
              <a:lnSpc>
                <a:spcPct val="100000"/>
              </a:lnSpc>
              <a:spcBef>
                <a:spcPts val="0"/>
              </a:spcBef>
              <a:spcAft>
                <a:spcPts val="1200"/>
              </a:spcAft>
            </a:pPr>
            <a:r>
              <a:rPr lang="en-CA" sz="1850" dirty="0">
                <a:solidFill>
                  <a:schemeClr val="bg1">
                    <a:lumMod val="50000"/>
                  </a:schemeClr>
                </a:solidFill>
              </a:rPr>
              <a:t>Orders issued by the Information Commissioner will normally take effect after 30 business days. </a:t>
            </a:r>
            <a:r>
              <a:rPr lang="en-CA" sz="1850" dirty="0" smtClean="0">
                <a:solidFill>
                  <a:schemeClr val="bg1">
                    <a:lumMod val="50000"/>
                  </a:schemeClr>
                </a:solidFill>
              </a:rPr>
              <a:t>A </a:t>
            </a:r>
            <a:r>
              <a:rPr lang="en-CA" sz="1850" dirty="0">
                <a:solidFill>
                  <a:schemeClr val="bg1">
                    <a:lumMod val="50000"/>
                  </a:schemeClr>
                </a:solidFill>
              </a:rPr>
              <a:t>government institution </a:t>
            </a:r>
            <a:r>
              <a:rPr lang="en-CA" sz="1850" dirty="0" smtClean="0">
                <a:solidFill>
                  <a:schemeClr val="bg1">
                    <a:lumMod val="50000"/>
                  </a:schemeClr>
                </a:solidFill>
              </a:rPr>
              <a:t>or requester that </a:t>
            </a:r>
            <a:r>
              <a:rPr lang="en-CA" sz="1850" dirty="0">
                <a:solidFill>
                  <a:schemeClr val="bg1">
                    <a:lumMod val="50000"/>
                  </a:schemeClr>
                </a:solidFill>
              </a:rPr>
              <a:t>has serious concerns with an order could seek review by the Federal Court </a:t>
            </a:r>
            <a:r>
              <a:rPr lang="en-CA" sz="1850" u="sng" dirty="0">
                <a:solidFill>
                  <a:schemeClr val="bg1">
                    <a:lumMod val="50000"/>
                  </a:schemeClr>
                </a:solidFill>
              </a:rPr>
              <a:t>within 30 business days </a:t>
            </a:r>
            <a:r>
              <a:rPr lang="en-CA" sz="1850" dirty="0">
                <a:solidFill>
                  <a:schemeClr val="bg1">
                    <a:lumMod val="50000"/>
                  </a:schemeClr>
                </a:solidFill>
              </a:rPr>
              <a:t>of receiving the order. In cases where a third party or the Privacy Commissioner has a right of review, there are an additional 10 business days before the order takes effect to allow these rights to be exercised. </a:t>
            </a:r>
            <a:endParaRPr lang="en-CA" sz="1850" dirty="0" smtClean="0">
              <a:solidFill>
                <a:schemeClr val="bg1">
                  <a:lumMod val="50000"/>
                </a:schemeClr>
              </a:solidFill>
            </a:endParaRPr>
          </a:p>
          <a:p>
            <a:pPr marL="360000" lvl="1" indent="-358775">
              <a:lnSpc>
                <a:spcPct val="100000"/>
              </a:lnSpc>
              <a:spcBef>
                <a:spcPts val="0"/>
              </a:spcBef>
              <a:spcAft>
                <a:spcPts val="1200"/>
              </a:spcAft>
            </a:pPr>
            <a:r>
              <a:rPr lang="en-CA" sz="2150" dirty="0" smtClean="0">
                <a:solidFill>
                  <a:schemeClr val="bg1">
                    <a:lumMod val="50000"/>
                  </a:schemeClr>
                </a:solidFill>
              </a:rPr>
              <a:t>Following the investigation of a complaint, the </a:t>
            </a:r>
            <a:r>
              <a:rPr lang="en-CA" sz="2150" b="1" dirty="0" smtClean="0">
                <a:solidFill>
                  <a:schemeClr val="bg1">
                    <a:lumMod val="50000"/>
                  </a:schemeClr>
                </a:solidFill>
              </a:rPr>
              <a:t>Privacy Commissioner </a:t>
            </a:r>
            <a:r>
              <a:rPr lang="en-CA" sz="2150" dirty="0" smtClean="0">
                <a:solidFill>
                  <a:schemeClr val="bg1">
                    <a:lumMod val="50000"/>
                  </a:schemeClr>
                </a:solidFill>
              </a:rPr>
              <a:t>may recommend disclosure of personal information. If that recommendation is not followed, the requester or the Privacy Commissioner (with the consent of the requester) may seek review of the matter in the Federal Court of Canada.</a:t>
            </a:r>
          </a:p>
          <a:p>
            <a:endParaRPr lang="fr-CA" dirty="0"/>
          </a:p>
        </p:txBody>
      </p:sp>
      <p:sp>
        <p:nvSpPr>
          <p:cNvPr id="4" name="Title 5"/>
          <p:cNvSpPr>
            <a:spLocks noGrp="1"/>
          </p:cNvSpPr>
          <p:nvPr>
            <p:ph type="title"/>
          </p:nvPr>
        </p:nvSpPr>
        <p:spPr>
          <a:xfrm>
            <a:off x="759199" y="138062"/>
            <a:ext cx="5432982" cy="878670"/>
          </a:xfrm>
        </p:spPr>
        <p:txBody>
          <a:bodyPr>
            <a:normAutofit/>
          </a:bodyPr>
          <a:lstStyle/>
          <a:p>
            <a:r>
              <a:rPr lang="en-CA" sz="2800" b="1" smtClean="0">
                <a:solidFill>
                  <a:schemeClr val="accent1">
                    <a:lumMod val="50000"/>
                  </a:schemeClr>
                </a:solidFill>
              </a:rPr>
              <a:t>Investigations</a:t>
            </a:r>
            <a:endParaRPr lang="en-CA" sz="24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12</a:t>
            </a:fld>
            <a:endParaRPr lang="en-CA" dirty="0"/>
          </a:p>
        </p:txBody>
      </p:sp>
    </p:spTree>
    <p:extLst>
      <p:ext uri="{BB962C8B-B14F-4D97-AF65-F5344CB8AC3E}">
        <p14:creationId xmlns:p14="http://schemas.microsoft.com/office/powerpoint/2010/main" val="427111728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09" y="1124744"/>
            <a:ext cx="8071464" cy="5479256"/>
          </a:xfrm>
        </p:spPr>
        <p:txBody>
          <a:bodyPr>
            <a:normAutofit fontScale="92500" lnSpcReduction="10000"/>
          </a:bodyPr>
          <a:lstStyle/>
          <a:p>
            <a:pPr marL="358775" lvl="1" indent="-358775">
              <a:lnSpc>
                <a:spcPct val="120000"/>
              </a:lnSpc>
              <a:spcBef>
                <a:spcPts val="0"/>
              </a:spcBef>
              <a:spcAft>
                <a:spcPts val="600"/>
              </a:spcAft>
            </a:pPr>
            <a:r>
              <a:rPr lang="en-CA" sz="2000" b="1" dirty="0" smtClean="0">
                <a:solidFill>
                  <a:schemeClr val="bg1">
                    <a:lumMod val="50000"/>
                  </a:schemeClr>
                </a:solidFill>
              </a:rPr>
              <a:t>Obstructing </a:t>
            </a:r>
            <a:r>
              <a:rPr lang="en-CA" sz="2000" b="1" dirty="0">
                <a:solidFill>
                  <a:schemeClr val="bg1">
                    <a:lumMod val="50000"/>
                  </a:schemeClr>
                </a:solidFill>
              </a:rPr>
              <a:t>an investigation by Information or Privacy </a:t>
            </a:r>
            <a:r>
              <a:rPr lang="en-CA" sz="2000" b="1" dirty="0" smtClean="0">
                <a:solidFill>
                  <a:schemeClr val="bg1">
                    <a:lumMod val="50000"/>
                  </a:schemeClr>
                </a:solidFill>
              </a:rPr>
              <a:t>Commissioners:</a:t>
            </a:r>
            <a:endParaRPr lang="en-CA" sz="2000" dirty="0">
              <a:solidFill>
                <a:schemeClr val="bg1">
                  <a:lumMod val="50000"/>
                </a:schemeClr>
              </a:solidFill>
            </a:endParaRPr>
          </a:p>
          <a:p>
            <a:pPr marL="892175" lvl="2" indent="-358775">
              <a:lnSpc>
                <a:spcPct val="120000"/>
              </a:lnSpc>
              <a:spcBef>
                <a:spcPts val="0"/>
              </a:spcBef>
              <a:spcAft>
                <a:spcPts val="600"/>
              </a:spcAft>
              <a:buFont typeface="Wingdings" panose="05000000000000000000" pitchFamily="2" charset="2"/>
              <a:buChar char="Ø"/>
            </a:pPr>
            <a:r>
              <a:rPr lang="en-CA" sz="1800" dirty="0">
                <a:solidFill>
                  <a:schemeClr val="bg1">
                    <a:lumMod val="50000"/>
                  </a:schemeClr>
                </a:solidFill>
              </a:rPr>
              <a:t>It is an offence to obstruct Commissioners’ investigations (s. 67(1) of the ATIA and s. 68(1) of the </a:t>
            </a:r>
            <a:r>
              <a:rPr lang="en-CA" sz="1800" i="1" dirty="0" smtClean="0">
                <a:solidFill>
                  <a:schemeClr val="bg1">
                    <a:lumMod val="50000"/>
                  </a:schemeClr>
                </a:solidFill>
              </a:rPr>
              <a:t>Privacy Act)</a:t>
            </a:r>
            <a:endParaRPr lang="en-CA" sz="1800" dirty="0">
              <a:solidFill>
                <a:schemeClr val="bg1">
                  <a:lumMod val="50000"/>
                </a:schemeClr>
              </a:solidFill>
            </a:endParaRPr>
          </a:p>
          <a:p>
            <a:pPr marL="892175" lvl="2" indent="-358775">
              <a:lnSpc>
                <a:spcPct val="120000"/>
              </a:lnSpc>
              <a:spcBef>
                <a:spcPts val="0"/>
              </a:spcBef>
              <a:spcAft>
                <a:spcPts val="600"/>
              </a:spcAft>
              <a:buFont typeface="Wingdings" panose="05000000000000000000" pitchFamily="2" charset="2"/>
              <a:buChar char="Ø"/>
            </a:pPr>
            <a:r>
              <a:rPr lang="en-CA" sz="1800" dirty="0" smtClean="0">
                <a:solidFill>
                  <a:schemeClr val="bg1">
                    <a:lumMod val="50000"/>
                  </a:schemeClr>
                </a:solidFill>
              </a:rPr>
              <a:t>Fine up to $1,000 </a:t>
            </a:r>
            <a:r>
              <a:rPr lang="en-CA" sz="1800" dirty="0">
                <a:solidFill>
                  <a:schemeClr val="bg1">
                    <a:lumMod val="50000"/>
                  </a:schemeClr>
                </a:solidFill>
              </a:rPr>
              <a:t>(s. 67(2) of ATIA and 68(2) of </a:t>
            </a:r>
            <a:r>
              <a:rPr lang="en-CA" sz="1800" dirty="0" smtClean="0">
                <a:solidFill>
                  <a:schemeClr val="bg1">
                    <a:lumMod val="50000"/>
                  </a:schemeClr>
                </a:solidFill>
              </a:rPr>
              <a:t>the </a:t>
            </a:r>
            <a:r>
              <a:rPr lang="en-CA" sz="1800" i="1" dirty="0" smtClean="0">
                <a:solidFill>
                  <a:schemeClr val="bg1">
                    <a:lumMod val="50000"/>
                  </a:schemeClr>
                </a:solidFill>
              </a:rPr>
              <a:t>Privacy Act)</a:t>
            </a:r>
            <a:r>
              <a:rPr lang="en-CA" sz="1800" dirty="0" smtClean="0">
                <a:solidFill>
                  <a:schemeClr val="bg1">
                    <a:lumMod val="50000"/>
                  </a:schemeClr>
                </a:solidFill>
              </a:rPr>
              <a:t>.</a:t>
            </a:r>
            <a:endParaRPr lang="en-CA" sz="1800" dirty="0">
              <a:solidFill>
                <a:schemeClr val="bg1">
                  <a:lumMod val="50000"/>
                </a:schemeClr>
              </a:solidFill>
            </a:endParaRPr>
          </a:p>
          <a:p>
            <a:pPr marL="358775" lvl="1" indent="-320675">
              <a:lnSpc>
                <a:spcPct val="120000"/>
              </a:lnSpc>
              <a:spcBef>
                <a:spcPts val="0"/>
              </a:spcBef>
              <a:spcAft>
                <a:spcPts val="600"/>
              </a:spcAft>
            </a:pPr>
            <a:r>
              <a:rPr lang="en-CA" sz="2000" b="1" dirty="0">
                <a:solidFill>
                  <a:schemeClr val="bg1">
                    <a:lumMod val="50000"/>
                  </a:schemeClr>
                </a:solidFill>
              </a:rPr>
              <a:t>Obstructing the right of access (s. 67.1 ATIA)</a:t>
            </a:r>
            <a:endParaRPr lang="en-CA" sz="2000" dirty="0">
              <a:solidFill>
                <a:schemeClr val="bg1">
                  <a:lumMod val="50000"/>
                </a:schemeClr>
              </a:solidFill>
            </a:endParaRPr>
          </a:p>
          <a:p>
            <a:pPr marL="892175" lvl="2" indent="-358775">
              <a:lnSpc>
                <a:spcPct val="120000"/>
              </a:lnSpc>
              <a:spcBef>
                <a:spcPts val="0"/>
              </a:spcBef>
              <a:spcAft>
                <a:spcPts val="600"/>
              </a:spcAft>
              <a:buFont typeface="Wingdings" panose="05000000000000000000" pitchFamily="2" charset="2"/>
              <a:buChar char="Ø"/>
              <a:tabLst>
                <a:tab pos="892175" algn="l"/>
              </a:tabLst>
            </a:pPr>
            <a:r>
              <a:rPr lang="en-CA" sz="1800" dirty="0">
                <a:solidFill>
                  <a:schemeClr val="bg1">
                    <a:lumMod val="50000"/>
                  </a:schemeClr>
                </a:solidFill>
              </a:rPr>
              <a:t>No person shall, with intent to deny a right of access:</a:t>
            </a:r>
          </a:p>
          <a:p>
            <a:pPr marL="1524000" lvl="3" indent="-361950">
              <a:lnSpc>
                <a:spcPct val="120000"/>
              </a:lnSpc>
              <a:spcBef>
                <a:spcPts val="0"/>
              </a:spcBef>
              <a:spcAft>
                <a:spcPts val="600"/>
              </a:spcAft>
            </a:pPr>
            <a:r>
              <a:rPr lang="en-CA" sz="1600" dirty="0">
                <a:solidFill>
                  <a:schemeClr val="bg1">
                    <a:lumMod val="50000"/>
                  </a:schemeClr>
                </a:solidFill>
              </a:rPr>
              <a:t>destroy, mutilate or alter a </a:t>
            </a:r>
            <a:r>
              <a:rPr lang="en-CA" sz="1600" dirty="0" smtClean="0">
                <a:solidFill>
                  <a:schemeClr val="bg1">
                    <a:lumMod val="50000"/>
                  </a:schemeClr>
                </a:solidFill>
              </a:rPr>
              <a:t>record</a:t>
            </a:r>
            <a:endParaRPr lang="en-CA" sz="1600" dirty="0">
              <a:solidFill>
                <a:schemeClr val="bg1">
                  <a:lumMod val="50000"/>
                </a:schemeClr>
              </a:solidFill>
            </a:endParaRPr>
          </a:p>
          <a:p>
            <a:pPr marL="1524000" lvl="3" indent="-361950">
              <a:lnSpc>
                <a:spcPct val="120000"/>
              </a:lnSpc>
              <a:spcBef>
                <a:spcPts val="0"/>
              </a:spcBef>
              <a:spcAft>
                <a:spcPts val="600"/>
              </a:spcAft>
            </a:pPr>
            <a:r>
              <a:rPr lang="en-CA" sz="1600" dirty="0">
                <a:solidFill>
                  <a:schemeClr val="bg1">
                    <a:lumMod val="50000"/>
                  </a:schemeClr>
                </a:solidFill>
              </a:rPr>
              <a:t>falsify a record or make a false </a:t>
            </a:r>
            <a:r>
              <a:rPr lang="en-CA" sz="1600" dirty="0" smtClean="0">
                <a:solidFill>
                  <a:schemeClr val="bg1">
                    <a:lumMod val="50000"/>
                  </a:schemeClr>
                </a:solidFill>
              </a:rPr>
              <a:t>record</a:t>
            </a:r>
            <a:endParaRPr lang="en-CA" sz="1600" dirty="0">
              <a:solidFill>
                <a:schemeClr val="bg1">
                  <a:lumMod val="50000"/>
                </a:schemeClr>
              </a:solidFill>
            </a:endParaRPr>
          </a:p>
          <a:p>
            <a:pPr marL="1524000" lvl="3" indent="-361950">
              <a:lnSpc>
                <a:spcPct val="120000"/>
              </a:lnSpc>
              <a:spcBef>
                <a:spcPts val="0"/>
              </a:spcBef>
              <a:spcAft>
                <a:spcPts val="600"/>
              </a:spcAft>
            </a:pPr>
            <a:r>
              <a:rPr lang="en-CA" sz="1600" dirty="0">
                <a:solidFill>
                  <a:schemeClr val="bg1">
                    <a:lumMod val="50000"/>
                  </a:schemeClr>
                </a:solidFill>
              </a:rPr>
              <a:t>conceal a </a:t>
            </a:r>
            <a:r>
              <a:rPr lang="en-CA" sz="1600" dirty="0" smtClean="0">
                <a:solidFill>
                  <a:schemeClr val="bg1">
                    <a:lumMod val="50000"/>
                  </a:schemeClr>
                </a:solidFill>
              </a:rPr>
              <a:t>record</a:t>
            </a:r>
            <a:endParaRPr lang="en-CA" sz="1600" dirty="0">
              <a:solidFill>
                <a:schemeClr val="bg1">
                  <a:lumMod val="50000"/>
                </a:schemeClr>
              </a:solidFill>
            </a:endParaRPr>
          </a:p>
          <a:p>
            <a:pPr marL="1524000" lvl="3" indent="-361950">
              <a:lnSpc>
                <a:spcPct val="120000"/>
              </a:lnSpc>
              <a:spcBef>
                <a:spcPts val="0"/>
              </a:spcBef>
              <a:spcAft>
                <a:spcPts val="1200"/>
              </a:spcAft>
            </a:pPr>
            <a:r>
              <a:rPr lang="en-CA" sz="1600" dirty="0">
                <a:solidFill>
                  <a:schemeClr val="bg1">
                    <a:lumMod val="50000"/>
                  </a:schemeClr>
                </a:solidFill>
              </a:rPr>
              <a:t>direct, propose, counsel or cause any person in any manner to do anything mentioned above. </a:t>
            </a:r>
          </a:p>
          <a:p>
            <a:pPr marL="892175" lvl="2" indent="-358775">
              <a:lnSpc>
                <a:spcPct val="120000"/>
              </a:lnSpc>
              <a:spcBef>
                <a:spcPts val="0"/>
              </a:spcBef>
              <a:spcAft>
                <a:spcPts val="600"/>
              </a:spcAft>
              <a:buFont typeface="Wingdings" panose="05000000000000000000" pitchFamily="2" charset="2"/>
              <a:buChar char="Ø"/>
            </a:pPr>
            <a:r>
              <a:rPr lang="en-CA" sz="1800" dirty="0">
                <a:solidFill>
                  <a:schemeClr val="bg1">
                    <a:lumMod val="50000"/>
                  </a:schemeClr>
                </a:solidFill>
              </a:rPr>
              <a:t>A person who contravenes the above is guilty of</a:t>
            </a:r>
            <a:r>
              <a:rPr lang="en-CA" sz="1800" b="1" dirty="0">
                <a:solidFill>
                  <a:schemeClr val="bg1">
                    <a:lumMod val="50000"/>
                  </a:schemeClr>
                </a:solidFill>
              </a:rPr>
              <a:t>:</a:t>
            </a:r>
            <a:endParaRPr lang="en-CA" sz="1800" dirty="0">
              <a:solidFill>
                <a:schemeClr val="bg1">
                  <a:lumMod val="50000"/>
                </a:schemeClr>
              </a:solidFill>
            </a:endParaRPr>
          </a:p>
          <a:p>
            <a:pPr marL="1524000" lvl="3" indent="-333375">
              <a:lnSpc>
                <a:spcPct val="120000"/>
              </a:lnSpc>
              <a:spcBef>
                <a:spcPts val="0"/>
              </a:spcBef>
              <a:spcAft>
                <a:spcPts val="600"/>
              </a:spcAft>
            </a:pPr>
            <a:r>
              <a:rPr lang="en-CA" sz="1600" dirty="0">
                <a:solidFill>
                  <a:schemeClr val="bg1">
                    <a:lumMod val="50000"/>
                  </a:schemeClr>
                </a:solidFill>
              </a:rPr>
              <a:t>an indictable offence and liable to imprisonment for a term not exceeding two years or to a fine </a:t>
            </a:r>
            <a:r>
              <a:rPr lang="en-CA" sz="1600" dirty="0" smtClean="0">
                <a:solidFill>
                  <a:schemeClr val="bg1">
                    <a:lumMod val="50000"/>
                  </a:schemeClr>
                </a:solidFill>
              </a:rPr>
              <a:t>up to $10,000</a:t>
            </a:r>
            <a:r>
              <a:rPr lang="en-CA" sz="1600" dirty="0">
                <a:solidFill>
                  <a:schemeClr val="bg1">
                    <a:lumMod val="50000"/>
                  </a:schemeClr>
                </a:solidFill>
              </a:rPr>
              <a:t>, or to both; or</a:t>
            </a:r>
          </a:p>
          <a:p>
            <a:pPr marL="1524000" lvl="3" indent="-333375">
              <a:lnSpc>
                <a:spcPct val="120000"/>
              </a:lnSpc>
              <a:spcBef>
                <a:spcPts val="0"/>
              </a:spcBef>
              <a:spcAft>
                <a:spcPts val="600"/>
              </a:spcAft>
            </a:pPr>
            <a:r>
              <a:rPr lang="en-CA" sz="1600" dirty="0">
                <a:solidFill>
                  <a:schemeClr val="bg1">
                    <a:lumMod val="50000"/>
                  </a:schemeClr>
                </a:solidFill>
              </a:rPr>
              <a:t>an offence punishable on summary conviction and liable to imprisonment for a term not exceeding six months or to a fine </a:t>
            </a:r>
            <a:r>
              <a:rPr lang="en-CA" sz="1600" dirty="0" smtClean="0">
                <a:solidFill>
                  <a:schemeClr val="bg1">
                    <a:lumMod val="50000"/>
                  </a:schemeClr>
                </a:solidFill>
              </a:rPr>
              <a:t>up to $5,000</a:t>
            </a:r>
            <a:r>
              <a:rPr lang="en-CA" sz="1600" dirty="0">
                <a:solidFill>
                  <a:schemeClr val="bg1">
                    <a:lumMod val="50000"/>
                  </a:schemeClr>
                </a:solidFill>
              </a:rPr>
              <a:t>, or to both.</a:t>
            </a:r>
          </a:p>
          <a:p>
            <a:endParaRPr lang="en-CA" sz="1800" dirty="0"/>
          </a:p>
          <a:p>
            <a:pPr marL="285750" indent="-285750">
              <a:buFont typeface="Symbol" panose="05050102010706020507" pitchFamily="18" charset="2"/>
              <a:buChar char="¾"/>
            </a:pPr>
            <a:endParaRPr lang="fr-CA" dirty="0"/>
          </a:p>
        </p:txBody>
      </p:sp>
      <p:sp>
        <p:nvSpPr>
          <p:cNvPr id="4" name="Title 5"/>
          <p:cNvSpPr>
            <a:spLocks noGrp="1"/>
          </p:cNvSpPr>
          <p:nvPr>
            <p:ph type="title"/>
          </p:nvPr>
        </p:nvSpPr>
        <p:spPr>
          <a:xfrm>
            <a:off x="759199" y="138062"/>
            <a:ext cx="5432982" cy="878670"/>
          </a:xfrm>
        </p:spPr>
        <p:txBody>
          <a:bodyPr>
            <a:normAutofit/>
          </a:bodyPr>
          <a:lstStyle/>
          <a:p>
            <a:r>
              <a:rPr lang="en-CA" sz="2800" b="1" smtClean="0">
                <a:solidFill>
                  <a:schemeClr val="accent1">
                    <a:lumMod val="50000"/>
                  </a:schemeClr>
                </a:solidFill>
              </a:rPr>
              <a:t>Offences</a:t>
            </a:r>
            <a:endParaRPr lang="en-CA" sz="32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13</a:t>
            </a:fld>
            <a:endParaRPr lang="en-CA" dirty="0"/>
          </a:p>
        </p:txBody>
      </p:sp>
    </p:spTree>
    <p:extLst>
      <p:ext uri="{BB962C8B-B14F-4D97-AF65-F5344CB8AC3E}">
        <p14:creationId xmlns:p14="http://schemas.microsoft.com/office/powerpoint/2010/main" val="2502665232"/>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10" y="1124744"/>
            <a:ext cx="8043754" cy="5293146"/>
          </a:xfrm>
        </p:spPr>
        <p:txBody>
          <a:bodyPr>
            <a:normAutofit/>
          </a:bodyPr>
          <a:lstStyle/>
          <a:p>
            <a:pPr marL="342900" lvl="0" indent="-342900">
              <a:lnSpc>
                <a:spcPct val="100000"/>
              </a:lnSpc>
              <a:spcBef>
                <a:spcPts val="0"/>
              </a:spcBef>
              <a:spcAft>
                <a:spcPts val="1200"/>
              </a:spcAft>
              <a:buFont typeface="Arial" panose="020B0604020202020204" pitchFamily="34" charset="0"/>
              <a:buChar char="•"/>
            </a:pPr>
            <a:r>
              <a:rPr lang="en-CA" sz="2000" dirty="0" smtClean="0">
                <a:solidFill>
                  <a:schemeClr val="bg1">
                    <a:lumMod val="50000"/>
                  </a:schemeClr>
                </a:solidFill>
              </a:rPr>
              <a:t>Under both Acts</a:t>
            </a:r>
            <a:r>
              <a:rPr lang="en-CA" sz="2000" smtClean="0">
                <a:solidFill>
                  <a:schemeClr val="bg1">
                    <a:lumMod val="50000"/>
                  </a:schemeClr>
                </a:solidFill>
              </a:rPr>
              <a:t>, Ministers </a:t>
            </a:r>
            <a:r>
              <a:rPr lang="en-CA" sz="2000" dirty="0">
                <a:solidFill>
                  <a:schemeClr val="bg1">
                    <a:lumMod val="50000"/>
                  </a:schemeClr>
                </a:solidFill>
              </a:rPr>
              <a:t>are required </a:t>
            </a:r>
            <a:r>
              <a:rPr lang="en-CA" sz="2000" smtClean="0">
                <a:solidFill>
                  <a:schemeClr val="bg1">
                    <a:lumMod val="50000"/>
                  </a:schemeClr>
                </a:solidFill>
              </a:rPr>
              <a:t>to table </a:t>
            </a:r>
            <a:r>
              <a:rPr lang="en-CA" sz="2000" b="1" dirty="0" smtClean="0">
                <a:solidFill>
                  <a:schemeClr val="bg1">
                    <a:lumMod val="50000"/>
                  </a:schemeClr>
                </a:solidFill>
              </a:rPr>
              <a:t>Annual </a:t>
            </a:r>
            <a:r>
              <a:rPr lang="en-CA" sz="2000" b="1">
                <a:solidFill>
                  <a:schemeClr val="bg1">
                    <a:lumMod val="50000"/>
                  </a:schemeClr>
                </a:solidFill>
              </a:rPr>
              <a:t>Reports</a:t>
            </a:r>
            <a:r>
              <a:rPr lang="en-CA" sz="2000">
                <a:solidFill>
                  <a:schemeClr val="bg1">
                    <a:lumMod val="50000"/>
                  </a:schemeClr>
                </a:solidFill>
              </a:rPr>
              <a:t> </a:t>
            </a:r>
            <a:r>
              <a:rPr lang="en-CA" sz="2000" smtClean="0">
                <a:solidFill>
                  <a:schemeClr val="bg1">
                    <a:lumMod val="50000"/>
                  </a:schemeClr>
                </a:solidFill>
              </a:rPr>
              <a:t>before Parliament </a:t>
            </a:r>
            <a:r>
              <a:rPr lang="en-CA" sz="2000" dirty="0">
                <a:solidFill>
                  <a:schemeClr val="bg1">
                    <a:lumMod val="50000"/>
                  </a:schemeClr>
                </a:solidFill>
              </a:rPr>
              <a:t>that outline the </a:t>
            </a:r>
            <a:r>
              <a:rPr lang="en-CA" sz="2000" dirty="0" smtClean="0">
                <a:solidFill>
                  <a:schemeClr val="bg1">
                    <a:lumMod val="50000"/>
                  </a:schemeClr>
                </a:solidFill>
              </a:rPr>
              <a:t>access </a:t>
            </a:r>
            <a:r>
              <a:rPr lang="en-CA" sz="2000" dirty="0">
                <a:solidFill>
                  <a:schemeClr val="bg1">
                    <a:lumMod val="50000"/>
                  </a:schemeClr>
                </a:solidFill>
              </a:rPr>
              <a:t>to information and privacy activities </a:t>
            </a:r>
            <a:r>
              <a:rPr lang="en-CA" sz="2000">
                <a:solidFill>
                  <a:schemeClr val="bg1">
                    <a:lumMod val="50000"/>
                  </a:schemeClr>
                </a:solidFill>
              </a:rPr>
              <a:t>of </a:t>
            </a:r>
            <a:r>
              <a:rPr lang="en-CA" sz="2000" smtClean="0">
                <a:solidFill>
                  <a:schemeClr val="bg1">
                    <a:lumMod val="50000"/>
                  </a:schemeClr>
                </a:solidFill>
              </a:rPr>
              <a:t>the institutions under their mandate.</a:t>
            </a:r>
            <a:endParaRPr lang="en-CA" sz="2000" dirty="0" smtClean="0">
              <a:solidFill>
                <a:schemeClr val="bg1">
                  <a:lumMod val="50000"/>
                </a:schemeClr>
              </a:solidFill>
            </a:endParaRPr>
          </a:p>
          <a:p>
            <a:pPr marL="342900" lvl="0" indent="-342900">
              <a:lnSpc>
                <a:spcPct val="100000"/>
              </a:lnSpc>
              <a:spcBef>
                <a:spcPts val="0"/>
              </a:spcBef>
              <a:spcAft>
                <a:spcPts val="1200"/>
              </a:spcAft>
              <a:buFont typeface="Arial" panose="020B0604020202020204" pitchFamily="34" charset="0"/>
              <a:buChar char="•"/>
            </a:pPr>
            <a:r>
              <a:rPr lang="en-CA" sz="2000" dirty="0" smtClean="0">
                <a:solidFill>
                  <a:schemeClr val="bg1">
                    <a:lumMod val="50000"/>
                  </a:schemeClr>
                </a:solidFill>
              </a:rPr>
              <a:t>Annual </a:t>
            </a:r>
            <a:r>
              <a:rPr lang="en-CA" sz="2000" smtClean="0">
                <a:solidFill>
                  <a:schemeClr val="bg1">
                    <a:lumMod val="50000"/>
                  </a:schemeClr>
                </a:solidFill>
              </a:rPr>
              <a:t>Reports for the preceding fiscal year must be tabled in </a:t>
            </a:r>
            <a:r>
              <a:rPr lang="en-CA" sz="2000" dirty="0" smtClean="0">
                <a:solidFill>
                  <a:schemeClr val="bg1">
                    <a:lumMod val="50000"/>
                  </a:schemeClr>
                </a:solidFill>
              </a:rPr>
              <a:t>Parliament on any of the first 15 sitting days after September 1 </a:t>
            </a:r>
            <a:r>
              <a:rPr lang="en-CA" sz="2000" smtClean="0">
                <a:solidFill>
                  <a:schemeClr val="bg1">
                    <a:lumMod val="50000"/>
                  </a:schemeClr>
                </a:solidFill>
              </a:rPr>
              <a:t>of each year, and published online within 30 days of tabling.</a:t>
            </a:r>
            <a:endParaRPr lang="en-CA" sz="2000" dirty="0">
              <a:solidFill>
                <a:schemeClr val="bg1">
                  <a:lumMod val="50000"/>
                </a:schemeClr>
              </a:solidFill>
            </a:endParaRPr>
          </a:p>
          <a:p>
            <a:pPr marL="342900" lvl="0" indent="-342900">
              <a:lnSpc>
                <a:spcPct val="100000"/>
              </a:lnSpc>
              <a:spcBef>
                <a:spcPts val="0"/>
              </a:spcBef>
              <a:spcAft>
                <a:spcPts val="1200"/>
              </a:spcAft>
              <a:buFont typeface="Arial" panose="020B0604020202020204" pitchFamily="34" charset="0"/>
              <a:buChar char="•"/>
            </a:pPr>
            <a:r>
              <a:rPr lang="en-CA" sz="2000" smtClean="0">
                <a:solidFill>
                  <a:schemeClr val="bg1">
                    <a:lumMod val="50000"/>
                  </a:schemeClr>
                </a:solidFill>
              </a:rPr>
              <a:t>Transparency is also provided to Canadians in </a:t>
            </a:r>
            <a:r>
              <a:rPr lang="en-CA" sz="2000">
                <a:solidFill>
                  <a:schemeClr val="bg1">
                    <a:lumMod val="50000"/>
                  </a:schemeClr>
                </a:solidFill>
              </a:rPr>
              <a:t>an </a:t>
            </a:r>
            <a:r>
              <a:rPr lang="en-CA" sz="2000" smtClean="0">
                <a:solidFill>
                  <a:schemeClr val="bg1">
                    <a:lumMod val="50000"/>
                  </a:schemeClr>
                </a:solidFill>
              </a:rPr>
              <a:t>online </a:t>
            </a:r>
            <a:r>
              <a:rPr lang="en-CA" sz="2000" dirty="0">
                <a:solidFill>
                  <a:schemeClr val="bg1">
                    <a:lumMod val="50000"/>
                  </a:schemeClr>
                </a:solidFill>
              </a:rPr>
              <a:t>catalogue of information </a:t>
            </a:r>
            <a:r>
              <a:rPr lang="en-CA" sz="2000" dirty="0" smtClean="0">
                <a:solidFill>
                  <a:schemeClr val="bg1">
                    <a:lumMod val="50000"/>
                  </a:schemeClr>
                </a:solidFill>
              </a:rPr>
              <a:t>(formerly known as “</a:t>
            </a:r>
            <a:r>
              <a:rPr lang="en-CA" sz="2000" b="1" i="1" dirty="0" smtClean="0">
                <a:solidFill>
                  <a:schemeClr val="bg1">
                    <a:lumMod val="50000"/>
                  </a:schemeClr>
                </a:solidFill>
              </a:rPr>
              <a:t>Info </a:t>
            </a:r>
            <a:r>
              <a:rPr lang="en-CA" sz="2000" b="1" i="1" dirty="0">
                <a:solidFill>
                  <a:schemeClr val="bg1">
                    <a:lumMod val="50000"/>
                  </a:schemeClr>
                </a:solidFill>
              </a:rPr>
              <a:t>Source</a:t>
            </a:r>
            <a:r>
              <a:rPr lang="en-CA" sz="2000" dirty="0">
                <a:solidFill>
                  <a:schemeClr val="bg1">
                    <a:lumMod val="50000"/>
                  </a:schemeClr>
                </a:solidFill>
              </a:rPr>
              <a:t>”) about their programs and functions, information </a:t>
            </a:r>
            <a:r>
              <a:rPr lang="en-CA" sz="2000" dirty="0" smtClean="0">
                <a:solidFill>
                  <a:schemeClr val="bg1">
                    <a:lumMod val="50000"/>
                  </a:schemeClr>
                </a:solidFill>
              </a:rPr>
              <a:t>holdings </a:t>
            </a:r>
            <a:r>
              <a:rPr lang="en-CA" sz="2000" dirty="0">
                <a:solidFill>
                  <a:schemeClr val="bg1">
                    <a:lumMod val="50000"/>
                  </a:schemeClr>
                </a:solidFill>
              </a:rPr>
              <a:t>(including personal </a:t>
            </a:r>
            <a:r>
              <a:rPr lang="en-CA" sz="2000" dirty="0" smtClean="0">
                <a:solidFill>
                  <a:schemeClr val="bg1">
                    <a:lumMod val="50000"/>
                  </a:schemeClr>
                </a:solidFill>
              </a:rPr>
              <a:t>information), </a:t>
            </a:r>
            <a:r>
              <a:rPr lang="en-CA" sz="2000" dirty="0">
                <a:solidFill>
                  <a:schemeClr val="bg1">
                    <a:lumMod val="50000"/>
                  </a:schemeClr>
                </a:solidFill>
              </a:rPr>
              <a:t>and contact information to </a:t>
            </a:r>
            <a:r>
              <a:rPr lang="en-CA" sz="2000">
                <a:solidFill>
                  <a:schemeClr val="bg1">
                    <a:lumMod val="50000"/>
                  </a:schemeClr>
                </a:solidFill>
              </a:rPr>
              <a:t>make </a:t>
            </a:r>
            <a:r>
              <a:rPr lang="en-CA" sz="2000" smtClean="0">
                <a:solidFill>
                  <a:schemeClr val="bg1">
                    <a:lumMod val="50000"/>
                  </a:schemeClr>
                </a:solidFill>
              </a:rPr>
              <a:t>requests </a:t>
            </a:r>
            <a:r>
              <a:rPr lang="en-CA" sz="2000" dirty="0">
                <a:solidFill>
                  <a:schemeClr val="bg1">
                    <a:lumMod val="50000"/>
                  </a:schemeClr>
                </a:solidFill>
              </a:rPr>
              <a:t>for government information. </a:t>
            </a:r>
          </a:p>
          <a:p>
            <a:endParaRPr lang="fr-CA" dirty="0"/>
          </a:p>
        </p:txBody>
      </p:sp>
      <p:sp>
        <p:nvSpPr>
          <p:cNvPr id="4" name="Title 5"/>
          <p:cNvSpPr>
            <a:spLocks noGrp="1"/>
          </p:cNvSpPr>
          <p:nvPr>
            <p:ph type="title"/>
          </p:nvPr>
        </p:nvSpPr>
        <p:spPr>
          <a:xfrm>
            <a:off x="759199" y="138062"/>
            <a:ext cx="5432982" cy="878670"/>
          </a:xfrm>
        </p:spPr>
        <p:txBody>
          <a:bodyPr>
            <a:normAutofit/>
          </a:bodyPr>
          <a:lstStyle/>
          <a:p>
            <a:r>
              <a:rPr lang="en-CA" sz="2800" b="1" dirty="0" smtClean="0">
                <a:solidFill>
                  <a:schemeClr val="accent1">
                    <a:lumMod val="50000"/>
                  </a:schemeClr>
                </a:solidFill>
              </a:rPr>
              <a:t>Reporting and Transparency to Canadians</a:t>
            </a:r>
            <a:endParaRPr lang="en-CA" sz="32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14</a:t>
            </a:fld>
            <a:endParaRPr lang="en-CA" dirty="0"/>
          </a:p>
        </p:txBody>
      </p:sp>
    </p:spTree>
    <p:extLst>
      <p:ext uri="{BB962C8B-B14F-4D97-AF65-F5344CB8AC3E}">
        <p14:creationId xmlns:p14="http://schemas.microsoft.com/office/powerpoint/2010/main" val="2106237289"/>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10" y="1360170"/>
            <a:ext cx="7729140" cy="5497830"/>
          </a:xfrm>
        </p:spPr>
        <p:txBody>
          <a:bodyPr>
            <a:noAutofit/>
          </a:bodyPr>
          <a:lstStyle/>
          <a:p>
            <a:pPr marL="358775" lvl="0" indent="-358775">
              <a:lnSpc>
                <a:spcPct val="100000"/>
              </a:lnSpc>
              <a:spcBef>
                <a:spcPts val="600"/>
              </a:spcBef>
              <a:spcAft>
                <a:spcPts val="600"/>
              </a:spcAft>
              <a:buFont typeface="Arial" panose="020B0604020202020204" pitchFamily="34" charset="0"/>
              <a:buChar char="•"/>
            </a:pPr>
            <a:r>
              <a:rPr lang="en-CA" sz="2000" dirty="0" smtClean="0">
                <a:solidFill>
                  <a:srgbClr val="C00000"/>
                </a:solidFill>
              </a:rPr>
              <a:t>[institution’s name] </a:t>
            </a:r>
            <a:r>
              <a:rPr lang="en-CA" sz="2000" dirty="0" smtClean="0">
                <a:solidFill>
                  <a:schemeClr val="bg1">
                    <a:lumMod val="50000"/>
                  </a:schemeClr>
                </a:solidFill>
              </a:rPr>
              <a:t>takes privacy seriously.  Plans are in place to ensure breaches are appropriately managed and reported.  </a:t>
            </a:r>
          </a:p>
          <a:p>
            <a:pPr marL="358775" lvl="0" indent="-358775">
              <a:lnSpc>
                <a:spcPct val="100000"/>
              </a:lnSpc>
              <a:spcBef>
                <a:spcPts val="600"/>
              </a:spcBef>
              <a:spcAft>
                <a:spcPts val="600"/>
              </a:spcAft>
              <a:buFont typeface="Arial" panose="020B0604020202020204" pitchFamily="34" charset="0"/>
              <a:buChar char="•"/>
            </a:pPr>
            <a:r>
              <a:rPr lang="en-CA" sz="2000" dirty="0" smtClean="0">
                <a:solidFill>
                  <a:schemeClr val="bg1">
                    <a:lumMod val="50000"/>
                  </a:schemeClr>
                </a:solidFill>
              </a:rPr>
              <a:t>A </a:t>
            </a:r>
            <a:r>
              <a:rPr lang="en-CA" sz="2000" dirty="0">
                <a:solidFill>
                  <a:schemeClr val="bg1">
                    <a:lumMod val="50000"/>
                  </a:schemeClr>
                </a:solidFill>
              </a:rPr>
              <a:t>material breach is one that </a:t>
            </a:r>
            <a:r>
              <a:rPr lang="en-CA" sz="2000" dirty="0" smtClean="0">
                <a:solidFill>
                  <a:schemeClr val="bg1">
                    <a:lumMod val="50000"/>
                  </a:schemeClr>
                </a:solidFill>
              </a:rPr>
              <a:t>involves the loss of, unauthorized access to, or disclosure of sensitive </a:t>
            </a:r>
            <a:r>
              <a:rPr lang="en-CA" sz="2000" dirty="0">
                <a:solidFill>
                  <a:schemeClr val="bg1">
                    <a:lumMod val="50000"/>
                  </a:schemeClr>
                </a:solidFill>
              </a:rPr>
              <a:t>personal information that could reasonably be expected to cause </a:t>
            </a:r>
            <a:r>
              <a:rPr lang="en-CA" sz="2000" dirty="0" smtClean="0">
                <a:solidFill>
                  <a:schemeClr val="bg1">
                    <a:lumMod val="50000"/>
                  </a:schemeClr>
                </a:solidFill>
              </a:rPr>
              <a:t>injury </a:t>
            </a:r>
            <a:r>
              <a:rPr lang="en-CA" sz="2000" dirty="0">
                <a:solidFill>
                  <a:schemeClr val="bg1">
                    <a:lumMod val="50000"/>
                  </a:schemeClr>
                </a:solidFill>
              </a:rPr>
              <a:t>or harm to the individual</a:t>
            </a:r>
            <a:r>
              <a:rPr lang="en-CA" sz="2000" dirty="0" smtClean="0">
                <a:solidFill>
                  <a:schemeClr val="bg1">
                    <a:lumMod val="50000"/>
                  </a:schemeClr>
                </a:solidFill>
              </a:rPr>
              <a:t>.</a:t>
            </a:r>
          </a:p>
          <a:p>
            <a:pPr marL="893763" lvl="1" indent="-357188">
              <a:lnSpc>
                <a:spcPct val="100000"/>
              </a:lnSpc>
              <a:spcBef>
                <a:spcPts val="600"/>
              </a:spcBef>
              <a:spcAft>
                <a:spcPts val="600"/>
              </a:spcAft>
              <a:buFont typeface="Wingdings" panose="05000000000000000000" pitchFamily="2" charset="2"/>
              <a:buChar char="Ø"/>
            </a:pPr>
            <a:r>
              <a:rPr lang="en-CA" sz="1850" dirty="0" smtClean="0">
                <a:solidFill>
                  <a:srgbClr val="C00000"/>
                </a:solidFill>
              </a:rPr>
              <a:t>[consider adding high level examples relevant to your institution] </a:t>
            </a:r>
          </a:p>
          <a:p>
            <a:pPr marL="893763" lvl="1" indent="-357188">
              <a:lnSpc>
                <a:spcPct val="100000"/>
              </a:lnSpc>
              <a:spcBef>
                <a:spcPts val="600"/>
              </a:spcBef>
              <a:spcAft>
                <a:spcPts val="600"/>
              </a:spcAft>
              <a:buFont typeface="Wingdings" panose="05000000000000000000" pitchFamily="2" charset="2"/>
              <a:buChar char="Ø"/>
            </a:pPr>
            <a:r>
              <a:rPr lang="en-CA" sz="1850" dirty="0">
                <a:solidFill>
                  <a:srgbClr val="C00000"/>
                </a:solidFill>
              </a:rPr>
              <a:t>[consider </a:t>
            </a:r>
            <a:r>
              <a:rPr lang="en-CA" sz="1850" dirty="0" smtClean="0">
                <a:solidFill>
                  <a:srgbClr val="C00000"/>
                </a:solidFill>
              </a:rPr>
              <a:t>including stats </a:t>
            </a:r>
            <a:r>
              <a:rPr lang="en-CA" sz="1850" dirty="0">
                <a:solidFill>
                  <a:srgbClr val="C00000"/>
                </a:solidFill>
              </a:rPr>
              <a:t>on the volume of institutional </a:t>
            </a:r>
            <a:r>
              <a:rPr lang="en-CA" sz="1850" dirty="0" smtClean="0">
                <a:solidFill>
                  <a:srgbClr val="C00000"/>
                </a:solidFill>
              </a:rPr>
              <a:t>material breaches]</a:t>
            </a:r>
            <a:endParaRPr lang="en-CA" sz="1850" dirty="0">
              <a:solidFill>
                <a:srgbClr val="C00000"/>
              </a:solidFill>
            </a:endParaRPr>
          </a:p>
          <a:p>
            <a:pPr marL="358775" lvl="0" indent="-358775">
              <a:lnSpc>
                <a:spcPct val="100000"/>
              </a:lnSpc>
              <a:spcBef>
                <a:spcPts val="600"/>
              </a:spcBef>
              <a:spcAft>
                <a:spcPts val="600"/>
              </a:spcAft>
              <a:buFont typeface="Arial" panose="020B0604020202020204" pitchFamily="34" charset="0"/>
              <a:buChar char="•"/>
            </a:pPr>
            <a:r>
              <a:rPr lang="en-CA" sz="2000" dirty="0" smtClean="0">
                <a:solidFill>
                  <a:schemeClr val="bg1">
                    <a:lumMod val="50000"/>
                  </a:schemeClr>
                </a:solidFill>
              </a:rPr>
              <a:t>Treasury Board of Canada Secretariat (TBS) </a:t>
            </a:r>
            <a:r>
              <a:rPr lang="en-CA" sz="2000" i="1" dirty="0">
                <a:solidFill>
                  <a:schemeClr val="bg1">
                    <a:lumMod val="50000"/>
                  </a:schemeClr>
                </a:solidFill>
              </a:rPr>
              <a:t>Directive on Privacy Practices</a:t>
            </a:r>
            <a:r>
              <a:rPr lang="en-CA" sz="2000" dirty="0">
                <a:solidFill>
                  <a:schemeClr val="bg1">
                    <a:lumMod val="50000"/>
                  </a:schemeClr>
                </a:solidFill>
              </a:rPr>
              <a:t> requires institutions notify the </a:t>
            </a:r>
            <a:r>
              <a:rPr lang="en-CA" sz="2000" dirty="0" smtClean="0">
                <a:solidFill>
                  <a:schemeClr val="bg1">
                    <a:lumMod val="50000"/>
                  </a:schemeClr>
                </a:solidFill>
              </a:rPr>
              <a:t>Office of the Privacy Commissioner (OPC) </a:t>
            </a:r>
            <a:r>
              <a:rPr lang="en-CA" sz="2000" dirty="0">
                <a:solidFill>
                  <a:schemeClr val="bg1">
                    <a:lumMod val="50000"/>
                  </a:schemeClr>
                </a:solidFill>
              </a:rPr>
              <a:t>and TBS of material privacy </a:t>
            </a:r>
            <a:r>
              <a:rPr lang="en-CA" sz="2000" dirty="0" smtClean="0">
                <a:solidFill>
                  <a:schemeClr val="bg1">
                    <a:lumMod val="50000"/>
                  </a:schemeClr>
                </a:solidFill>
              </a:rPr>
              <a:t>breaches</a:t>
            </a:r>
            <a:endParaRPr lang="en-CA" sz="2000" dirty="0">
              <a:solidFill>
                <a:schemeClr val="bg1">
                  <a:lumMod val="50000"/>
                </a:schemeClr>
              </a:solidFill>
            </a:endParaRPr>
          </a:p>
        </p:txBody>
      </p:sp>
      <p:sp>
        <p:nvSpPr>
          <p:cNvPr id="4" name="Title 5"/>
          <p:cNvSpPr>
            <a:spLocks noGrp="1"/>
          </p:cNvSpPr>
          <p:nvPr>
            <p:ph type="title"/>
          </p:nvPr>
        </p:nvSpPr>
        <p:spPr>
          <a:xfrm>
            <a:off x="759199" y="138062"/>
            <a:ext cx="5432982" cy="878670"/>
          </a:xfrm>
        </p:spPr>
        <p:txBody>
          <a:bodyPr>
            <a:normAutofit/>
          </a:bodyPr>
          <a:lstStyle/>
          <a:p>
            <a:r>
              <a:rPr lang="en-CA" sz="2800" b="1" dirty="0" smtClean="0">
                <a:solidFill>
                  <a:schemeClr val="accent1">
                    <a:lumMod val="50000"/>
                  </a:schemeClr>
                </a:solidFill>
              </a:rPr>
              <a:t>Reporting Material Privacy </a:t>
            </a:r>
            <a:r>
              <a:rPr lang="en-CA" sz="2800" b="1" dirty="0">
                <a:solidFill>
                  <a:schemeClr val="accent1">
                    <a:lumMod val="50000"/>
                  </a:schemeClr>
                </a:solidFill>
              </a:rPr>
              <a:t>B</a:t>
            </a:r>
            <a:r>
              <a:rPr lang="en-CA" sz="2800" b="1" dirty="0" smtClean="0">
                <a:solidFill>
                  <a:schemeClr val="accent1">
                    <a:lumMod val="50000"/>
                  </a:schemeClr>
                </a:solidFill>
              </a:rPr>
              <a:t>reaches</a:t>
            </a:r>
            <a:endParaRPr lang="en-CA" sz="28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15</a:t>
            </a:fld>
            <a:endParaRPr lang="en-CA" dirty="0"/>
          </a:p>
        </p:txBody>
      </p:sp>
    </p:spTree>
    <p:extLst>
      <p:ext uri="{BB962C8B-B14F-4D97-AF65-F5344CB8AC3E}">
        <p14:creationId xmlns:p14="http://schemas.microsoft.com/office/powerpoint/2010/main" val="307851324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2D4B517-E49B-41B6-9DBC-23634E0F1CDC}" type="slidenum">
              <a:rPr lang="en-CA" smtClean="0"/>
              <a:t>16</a:t>
            </a:fld>
            <a:endParaRPr lang="en-CA" dirty="0"/>
          </a:p>
        </p:txBody>
      </p:sp>
      <p:sp>
        <p:nvSpPr>
          <p:cNvPr id="3" name="Content Placeholder 2"/>
          <p:cNvSpPr>
            <a:spLocks noGrp="1"/>
          </p:cNvSpPr>
          <p:nvPr>
            <p:ph idx="10"/>
          </p:nvPr>
        </p:nvSpPr>
        <p:spPr/>
        <p:txBody>
          <a:bodyPr>
            <a:normAutofit/>
          </a:bodyPr>
          <a:lstStyle/>
          <a:p>
            <a:pPr marL="342900" indent="-342900">
              <a:buFont typeface="Wingdings" panose="05000000000000000000" pitchFamily="2" charset="2"/>
              <a:buChar char="Ø"/>
            </a:pPr>
            <a:r>
              <a:rPr lang="fr-CA" sz="2000" dirty="0" smtClean="0">
                <a:solidFill>
                  <a:srgbClr val="C00000"/>
                </a:solidFill>
              </a:rPr>
              <a:t>PLACEHOLDER FOR INSTITUTIONS TO EXPLAIN THEIR OWN PROCESSES AND PROCEDURES.</a:t>
            </a:r>
          </a:p>
          <a:p>
            <a:pPr marL="342900" indent="-342900">
              <a:buFont typeface="Wingdings" panose="05000000000000000000" pitchFamily="2" charset="2"/>
              <a:buChar char="Ø"/>
            </a:pPr>
            <a:endParaRPr lang="fr-CA" sz="2000" dirty="0">
              <a:solidFill>
                <a:srgbClr val="C00000"/>
              </a:solidFill>
            </a:endParaRPr>
          </a:p>
        </p:txBody>
      </p:sp>
      <p:sp>
        <p:nvSpPr>
          <p:cNvPr id="5" name="Title 5"/>
          <p:cNvSpPr>
            <a:spLocks noGrp="1"/>
          </p:cNvSpPr>
          <p:nvPr>
            <p:ph type="title"/>
          </p:nvPr>
        </p:nvSpPr>
        <p:spPr>
          <a:xfrm>
            <a:off x="759199" y="138062"/>
            <a:ext cx="5432982" cy="878670"/>
          </a:xfrm>
        </p:spPr>
        <p:txBody>
          <a:bodyPr>
            <a:normAutofit/>
          </a:bodyPr>
          <a:lstStyle/>
          <a:p>
            <a:r>
              <a:rPr lang="en-CA" sz="2800" b="1" smtClean="0">
                <a:solidFill>
                  <a:schemeClr val="accent1">
                    <a:lumMod val="50000"/>
                  </a:schemeClr>
                </a:solidFill>
              </a:rPr>
              <a:t>ANNEX 1</a:t>
            </a:r>
            <a:endParaRPr lang="en-CA" sz="2800" b="1" dirty="0">
              <a:solidFill>
                <a:schemeClr val="accent1">
                  <a:lumMod val="50000"/>
                </a:schemeClr>
              </a:solidFill>
            </a:endParaRPr>
          </a:p>
        </p:txBody>
      </p:sp>
    </p:spTree>
    <p:extLst>
      <p:ext uri="{BB962C8B-B14F-4D97-AF65-F5344CB8AC3E}">
        <p14:creationId xmlns:p14="http://schemas.microsoft.com/office/powerpoint/2010/main" val="3458413719"/>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2D4B517-E49B-41B6-9DBC-23634E0F1CDC}" type="slidenum">
              <a:rPr lang="en-CA" smtClean="0"/>
              <a:t>17</a:t>
            </a:fld>
            <a:endParaRPr lang="en-CA" dirty="0"/>
          </a:p>
        </p:txBody>
      </p:sp>
      <p:sp>
        <p:nvSpPr>
          <p:cNvPr id="3" name="Content Placeholder 2"/>
          <p:cNvSpPr>
            <a:spLocks noGrp="1"/>
          </p:cNvSpPr>
          <p:nvPr>
            <p:ph idx="10"/>
          </p:nvPr>
        </p:nvSpPr>
        <p:spPr/>
        <p:txBody>
          <a:bodyPr/>
          <a:lstStyle/>
          <a:p>
            <a:pPr marL="342900" lvl="0" indent="-342900">
              <a:buFont typeface="Wingdings" panose="05000000000000000000" pitchFamily="2" charset="2"/>
              <a:buChar char="Ø"/>
            </a:pPr>
            <a:r>
              <a:rPr lang="en-CA" sz="2000" dirty="0" smtClean="0">
                <a:solidFill>
                  <a:srgbClr val="C00000"/>
                </a:solidFill>
              </a:rPr>
              <a:t>PLACEHOLDER FOR INSTITUTIONS TO INCLUDE DETAILS ABOUT THEIR SHARED PROCESSING. </a:t>
            </a:r>
          </a:p>
          <a:p>
            <a:pPr marL="285750" indent="-285750">
              <a:buFont typeface="Arial" panose="020B0604020202020204" pitchFamily="34" charset="0"/>
              <a:buChar char="•"/>
            </a:pPr>
            <a:r>
              <a:rPr lang="en-CA" sz="2000" dirty="0" smtClean="0"/>
              <a:t>Under the Acts, Ministers may choose to enter into shared request processing agreements between institutions under their portfolios.</a:t>
            </a:r>
          </a:p>
          <a:p>
            <a:pPr marL="971550" lvl="1" indent="-285750"/>
            <a:r>
              <a:rPr lang="en-CA" sz="1800" dirty="0" smtClean="0"/>
              <a:t>This would mean one government institution would provide services related to any power, duty or function conferred on the Minister to another government institution that is presided over by the same Minister.</a:t>
            </a:r>
          </a:p>
          <a:p>
            <a:pPr marL="971550" lvl="1" indent="-285750"/>
            <a:r>
              <a:rPr lang="en-CA" sz="1800" dirty="0" smtClean="0"/>
              <a:t>These agreements can result in lower costs, and more efficient request processing.</a:t>
            </a:r>
            <a:endParaRPr lang="en-CA" sz="1800" dirty="0"/>
          </a:p>
        </p:txBody>
      </p:sp>
      <p:sp>
        <p:nvSpPr>
          <p:cNvPr id="5" name="Title 5"/>
          <p:cNvSpPr>
            <a:spLocks noGrp="1"/>
          </p:cNvSpPr>
          <p:nvPr>
            <p:ph type="title"/>
          </p:nvPr>
        </p:nvSpPr>
        <p:spPr>
          <a:xfrm>
            <a:off x="759199" y="138062"/>
            <a:ext cx="5432982" cy="878670"/>
          </a:xfrm>
        </p:spPr>
        <p:txBody>
          <a:bodyPr>
            <a:normAutofit/>
          </a:bodyPr>
          <a:lstStyle/>
          <a:p>
            <a:r>
              <a:rPr lang="en-CA" sz="2800" b="1" smtClean="0">
                <a:solidFill>
                  <a:schemeClr val="accent1">
                    <a:lumMod val="50000"/>
                  </a:schemeClr>
                </a:solidFill>
              </a:rPr>
              <a:t>ANNEX </a:t>
            </a:r>
            <a:r>
              <a:rPr lang="en-CA" sz="2800" b="1">
                <a:solidFill>
                  <a:schemeClr val="accent1">
                    <a:lumMod val="50000"/>
                  </a:schemeClr>
                </a:solidFill>
              </a:rPr>
              <a:t>2</a:t>
            </a:r>
            <a:endParaRPr lang="en-CA" sz="2800" b="1" dirty="0">
              <a:solidFill>
                <a:schemeClr val="accent1">
                  <a:lumMod val="50000"/>
                </a:schemeClr>
              </a:solidFill>
            </a:endParaRPr>
          </a:p>
        </p:txBody>
      </p:sp>
    </p:spTree>
    <p:extLst>
      <p:ext uri="{BB962C8B-B14F-4D97-AF65-F5344CB8AC3E}">
        <p14:creationId xmlns:p14="http://schemas.microsoft.com/office/powerpoint/2010/main" val="180763327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2D4B517-E49B-41B6-9DBC-23634E0F1CDC}" type="slidenum">
              <a:rPr lang="en-CA" smtClean="0"/>
              <a:t>2</a:t>
            </a:fld>
            <a:endParaRPr lang="en-CA" dirty="0"/>
          </a:p>
        </p:txBody>
      </p:sp>
      <p:sp>
        <p:nvSpPr>
          <p:cNvPr id="3" name="Content Placeholder 2"/>
          <p:cNvSpPr>
            <a:spLocks noGrp="1"/>
          </p:cNvSpPr>
          <p:nvPr>
            <p:ph idx="10"/>
          </p:nvPr>
        </p:nvSpPr>
        <p:spPr/>
        <p:txBody>
          <a:bodyPr anchor="ctr"/>
          <a:lstStyle/>
          <a:p>
            <a:pPr marL="285750" indent="-285750">
              <a:buFont typeface="Arial" panose="020B0604020202020204" pitchFamily="34" charset="0"/>
              <a:buChar char="•"/>
            </a:pPr>
            <a:r>
              <a:rPr lang="en-CA" sz="2400" dirty="0" smtClean="0">
                <a:solidFill>
                  <a:schemeClr val="bg1">
                    <a:lumMod val="50000"/>
                  </a:schemeClr>
                </a:solidFill>
              </a:rPr>
              <a:t>To provide an overview of your responsibilities as Minister as they relate to the  administration of the </a:t>
            </a:r>
            <a:r>
              <a:rPr lang="en-CA" sz="2400" i="1" dirty="0" smtClean="0">
                <a:solidFill>
                  <a:schemeClr val="bg1">
                    <a:lumMod val="50000"/>
                  </a:schemeClr>
                </a:solidFill>
              </a:rPr>
              <a:t>Access to Information Act </a:t>
            </a:r>
            <a:r>
              <a:rPr lang="en-CA" sz="2400" dirty="0" smtClean="0">
                <a:solidFill>
                  <a:schemeClr val="bg1">
                    <a:lumMod val="50000"/>
                  </a:schemeClr>
                </a:solidFill>
              </a:rPr>
              <a:t>and </a:t>
            </a:r>
            <a:r>
              <a:rPr lang="en-CA" sz="2400" i="1" dirty="0" smtClean="0">
                <a:solidFill>
                  <a:schemeClr val="bg1">
                    <a:lumMod val="50000"/>
                  </a:schemeClr>
                </a:solidFill>
              </a:rPr>
              <a:t>Privacy Act</a:t>
            </a:r>
            <a:r>
              <a:rPr lang="en-CA" sz="2400" dirty="0" smtClean="0">
                <a:solidFill>
                  <a:schemeClr val="bg1">
                    <a:lumMod val="50000"/>
                  </a:schemeClr>
                </a:solidFill>
              </a:rPr>
              <a:t>, with a focus on:</a:t>
            </a:r>
          </a:p>
          <a:p>
            <a:pPr marL="971550" lvl="1" indent="-285750"/>
            <a:r>
              <a:rPr lang="en-CA" sz="2400" dirty="0" smtClean="0">
                <a:solidFill>
                  <a:schemeClr val="bg1">
                    <a:lumMod val="50000"/>
                  </a:schemeClr>
                </a:solidFill>
              </a:rPr>
              <a:t>How the Acts work</a:t>
            </a:r>
          </a:p>
          <a:p>
            <a:pPr marL="971550" lvl="1" indent="-285750"/>
            <a:r>
              <a:rPr lang="en-CA" sz="2400" dirty="0" smtClean="0">
                <a:solidFill>
                  <a:schemeClr val="bg1">
                    <a:lumMod val="50000"/>
                  </a:schemeClr>
                </a:solidFill>
              </a:rPr>
              <a:t>Departmental procedures and practices</a:t>
            </a:r>
          </a:p>
          <a:p>
            <a:pPr marL="971550" lvl="1" indent="-285750"/>
            <a:r>
              <a:rPr lang="en-CA" sz="2400" dirty="0" smtClean="0">
                <a:solidFill>
                  <a:schemeClr val="bg1">
                    <a:lumMod val="50000"/>
                  </a:schemeClr>
                </a:solidFill>
              </a:rPr>
              <a:t>Reporting requirements</a:t>
            </a:r>
            <a:endParaRPr lang="en-CA" sz="2400" dirty="0">
              <a:solidFill>
                <a:schemeClr val="bg1">
                  <a:lumMod val="50000"/>
                </a:schemeClr>
              </a:solidFill>
            </a:endParaRPr>
          </a:p>
          <a:p>
            <a:pPr marL="971550" lvl="1" indent="-285750"/>
            <a:endParaRPr lang="en-CA" dirty="0" smtClean="0"/>
          </a:p>
          <a:p>
            <a:pPr lvl="1" indent="0">
              <a:buNone/>
            </a:pPr>
            <a:endParaRPr lang="en-CA" dirty="0"/>
          </a:p>
        </p:txBody>
      </p:sp>
      <p:sp>
        <p:nvSpPr>
          <p:cNvPr id="4" name="Title 3"/>
          <p:cNvSpPr>
            <a:spLocks noGrp="1"/>
          </p:cNvSpPr>
          <p:nvPr>
            <p:ph type="title"/>
          </p:nvPr>
        </p:nvSpPr>
        <p:spPr/>
        <p:txBody>
          <a:bodyPr/>
          <a:lstStyle/>
          <a:p>
            <a:r>
              <a:rPr lang="en-CA" sz="2400" b="1" dirty="0" smtClean="0">
                <a:solidFill>
                  <a:schemeClr val="accent1">
                    <a:lumMod val="50000"/>
                  </a:schemeClr>
                </a:solidFill>
              </a:rPr>
              <a:t>Purpose</a:t>
            </a:r>
            <a:endParaRPr lang="en-CA" dirty="0"/>
          </a:p>
        </p:txBody>
      </p:sp>
    </p:spTree>
    <p:extLst>
      <p:ext uri="{BB962C8B-B14F-4D97-AF65-F5344CB8AC3E}">
        <p14:creationId xmlns:p14="http://schemas.microsoft.com/office/powerpoint/2010/main" val="358760265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10" y="1124744"/>
            <a:ext cx="8256190" cy="5293146"/>
          </a:xfrm>
        </p:spPr>
        <p:txBody>
          <a:bodyPr>
            <a:normAutofit/>
          </a:bodyPr>
          <a:lstStyle/>
          <a:p>
            <a:pPr marL="358775" indent="-358775">
              <a:lnSpc>
                <a:spcPct val="100000"/>
              </a:lnSpc>
              <a:spcBef>
                <a:spcPts val="0"/>
              </a:spcBef>
              <a:spcAft>
                <a:spcPts val="1200"/>
              </a:spcAft>
              <a:buFont typeface="Arial" panose="020B0604020202020204" pitchFamily="34" charset="0"/>
              <a:buChar char="•"/>
            </a:pPr>
            <a:r>
              <a:rPr lang="en-US" sz="2400" dirty="0" smtClean="0">
                <a:solidFill>
                  <a:schemeClr val="bg1">
                    <a:lumMod val="50000"/>
                  </a:schemeClr>
                </a:solidFill>
              </a:rPr>
              <a:t>The </a:t>
            </a:r>
            <a:r>
              <a:rPr lang="en-US" sz="2400" i="1" dirty="0">
                <a:solidFill>
                  <a:schemeClr val="bg1">
                    <a:lumMod val="50000"/>
                  </a:schemeClr>
                </a:solidFill>
              </a:rPr>
              <a:t>Access to Information </a:t>
            </a:r>
            <a:r>
              <a:rPr lang="en-US" sz="2400" i="1" dirty="0" smtClean="0">
                <a:solidFill>
                  <a:schemeClr val="bg1">
                    <a:lumMod val="50000"/>
                  </a:schemeClr>
                </a:solidFill>
              </a:rPr>
              <a:t>Act </a:t>
            </a:r>
            <a:r>
              <a:rPr lang="en-US" sz="2400" dirty="0" smtClean="0">
                <a:solidFill>
                  <a:schemeClr val="bg1">
                    <a:lumMod val="50000"/>
                  </a:schemeClr>
                </a:solidFill>
              </a:rPr>
              <a:t>provides a right of access to government information, and requires proactive publication of key information. </a:t>
            </a:r>
          </a:p>
          <a:p>
            <a:pPr marL="358775" indent="-358775">
              <a:lnSpc>
                <a:spcPct val="100000"/>
              </a:lnSpc>
              <a:spcBef>
                <a:spcPts val="0"/>
              </a:spcBef>
              <a:spcAft>
                <a:spcPts val="1200"/>
              </a:spcAft>
              <a:buFont typeface="Arial" panose="020B0604020202020204" pitchFamily="34" charset="0"/>
              <a:buChar char="•"/>
            </a:pPr>
            <a:r>
              <a:rPr lang="en-US" sz="2400" dirty="0" smtClean="0">
                <a:solidFill>
                  <a:schemeClr val="bg1">
                    <a:lumMod val="50000"/>
                  </a:schemeClr>
                </a:solidFill>
              </a:rPr>
              <a:t>The </a:t>
            </a:r>
            <a:r>
              <a:rPr lang="en-US" sz="2400" i="1" dirty="0" smtClean="0">
                <a:solidFill>
                  <a:schemeClr val="bg1">
                    <a:lumMod val="50000"/>
                  </a:schemeClr>
                </a:solidFill>
              </a:rPr>
              <a:t>Privacy </a:t>
            </a:r>
            <a:r>
              <a:rPr lang="en-US" sz="2400" i="1" dirty="0">
                <a:solidFill>
                  <a:schemeClr val="bg1">
                    <a:lumMod val="50000"/>
                  </a:schemeClr>
                </a:solidFill>
              </a:rPr>
              <a:t>Act</a:t>
            </a:r>
            <a:r>
              <a:rPr lang="en-US" sz="2400" dirty="0">
                <a:solidFill>
                  <a:schemeClr val="bg1">
                    <a:lumMod val="50000"/>
                  </a:schemeClr>
                </a:solidFill>
              </a:rPr>
              <a:t> </a:t>
            </a:r>
            <a:r>
              <a:rPr lang="en-US" sz="2400" dirty="0" smtClean="0">
                <a:solidFill>
                  <a:schemeClr val="bg1">
                    <a:lumMod val="50000"/>
                  </a:schemeClr>
                </a:solidFill>
              </a:rPr>
              <a:t>provides individuals with a right of access to their own personal information held by government; and sets out rules governing the collection, retention, use </a:t>
            </a:r>
            <a:r>
              <a:rPr lang="en-US" sz="2400" dirty="0">
                <a:solidFill>
                  <a:schemeClr val="bg1">
                    <a:lumMod val="50000"/>
                  </a:schemeClr>
                </a:solidFill>
              </a:rPr>
              <a:t>and disclosure of </a:t>
            </a:r>
            <a:r>
              <a:rPr lang="en-US" sz="2400" dirty="0" smtClean="0">
                <a:solidFill>
                  <a:schemeClr val="bg1">
                    <a:lumMod val="50000"/>
                  </a:schemeClr>
                </a:solidFill>
              </a:rPr>
              <a:t>personal </a:t>
            </a:r>
            <a:r>
              <a:rPr lang="en-US" sz="2400" dirty="0">
                <a:solidFill>
                  <a:schemeClr val="bg1">
                    <a:lumMod val="50000"/>
                  </a:schemeClr>
                </a:solidFill>
              </a:rPr>
              <a:t>information by a federal institution. </a:t>
            </a:r>
            <a:endParaRPr lang="en-US" sz="2400" dirty="0" smtClean="0">
              <a:solidFill>
                <a:schemeClr val="bg1">
                  <a:lumMod val="50000"/>
                </a:schemeClr>
              </a:solidFill>
            </a:endParaRPr>
          </a:p>
          <a:p>
            <a:pPr marL="358775" indent="-358775">
              <a:lnSpc>
                <a:spcPct val="100000"/>
              </a:lnSpc>
              <a:spcBef>
                <a:spcPts val="0"/>
              </a:spcBef>
              <a:spcAft>
                <a:spcPts val="1200"/>
              </a:spcAft>
              <a:buFont typeface="Arial" panose="020B0604020202020204" pitchFamily="34" charset="0"/>
              <a:buChar char="•"/>
            </a:pPr>
            <a:r>
              <a:rPr lang="en-CA" sz="2400" dirty="0">
                <a:solidFill>
                  <a:schemeClr val="bg1">
                    <a:lumMod val="50000"/>
                  </a:schemeClr>
                </a:solidFill>
              </a:rPr>
              <a:t>The President of the Treasury Board of Canada has overall responsibility for the administration of these Acts across government</a:t>
            </a:r>
            <a:r>
              <a:rPr lang="en-US" sz="2400" dirty="0" smtClean="0">
                <a:solidFill>
                  <a:schemeClr val="bg1">
                    <a:lumMod val="50000"/>
                  </a:schemeClr>
                </a:solidFill>
              </a:rPr>
              <a:t>.</a:t>
            </a:r>
            <a:endParaRPr lang="fr-CA" sz="2400" dirty="0"/>
          </a:p>
          <a:p>
            <a:pPr marL="358775" indent="-358775">
              <a:lnSpc>
                <a:spcPct val="100000"/>
              </a:lnSpc>
              <a:spcBef>
                <a:spcPts val="0"/>
              </a:spcBef>
              <a:spcAft>
                <a:spcPts val="1200"/>
              </a:spcAft>
              <a:buFont typeface="Arial" panose="020B0604020202020204" pitchFamily="34" charset="0"/>
              <a:buChar char="•"/>
            </a:pPr>
            <a:r>
              <a:rPr lang="en-US" sz="2400" dirty="0" smtClean="0">
                <a:solidFill>
                  <a:schemeClr val="bg1">
                    <a:lumMod val="50000"/>
                  </a:schemeClr>
                </a:solidFill>
              </a:rPr>
              <a:t>As </a:t>
            </a:r>
            <a:r>
              <a:rPr lang="en-US" sz="2400" dirty="0">
                <a:solidFill>
                  <a:schemeClr val="bg1">
                    <a:lumMod val="50000"/>
                  </a:schemeClr>
                </a:solidFill>
              </a:rPr>
              <a:t>Minister, you are responsible for the administration of the </a:t>
            </a:r>
            <a:r>
              <a:rPr lang="en-US" sz="2400" i="1" dirty="0">
                <a:solidFill>
                  <a:schemeClr val="bg1">
                    <a:lumMod val="50000"/>
                  </a:schemeClr>
                </a:solidFill>
              </a:rPr>
              <a:t>Access to Information Act </a:t>
            </a:r>
            <a:r>
              <a:rPr lang="en-US" sz="2400" dirty="0">
                <a:solidFill>
                  <a:schemeClr val="bg1">
                    <a:lumMod val="50000"/>
                  </a:schemeClr>
                </a:solidFill>
              </a:rPr>
              <a:t>and the </a:t>
            </a:r>
            <a:r>
              <a:rPr lang="en-US" sz="2400" i="1" dirty="0">
                <a:solidFill>
                  <a:schemeClr val="bg1">
                    <a:lumMod val="50000"/>
                  </a:schemeClr>
                </a:solidFill>
              </a:rPr>
              <a:t>Privacy Act </a:t>
            </a:r>
            <a:r>
              <a:rPr lang="en-US" sz="2400" dirty="0">
                <a:solidFill>
                  <a:schemeClr val="bg1">
                    <a:lumMod val="50000"/>
                  </a:schemeClr>
                </a:solidFill>
              </a:rPr>
              <a:t>within your </a:t>
            </a:r>
            <a:r>
              <a:rPr lang="en-US" sz="2400" dirty="0" smtClean="0">
                <a:solidFill>
                  <a:schemeClr val="bg1">
                    <a:lumMod val="50000"/>
                  </a:schemeClr>
                </a:solidFill>
              </a:rPr>
              <a:t>institution, </a:t>
            </a:r>
            <a:r>
              <a:rPr lang="en-US" sz="2400" dirty="0">
                <a:solidFill>
                  <a:schemeClr val="bg1">
                    <a:lumMod val="50000"/>
                  </a:schemeClr>
                </a:solidFill>
              </a:rPr>
              <a:t>as the “head” </a:t>
            </a:r>
            <a:r>
              <a:rPr lang="en-US" sz="2400" dirty="0" smtClean="0">
                <a:solidFill>
                  <a:schemeClr val="bg1">
                    <a:lumMod val="50000"/>
                  </a:schemeClr>
                </a:solidFill>
              </a:rPr>
              <a:t>of the institution under </a:t>
            </a:r>
            <a:r>
              <a:rPr lang="en-US" sz="2400" dirty="0">
                <a:solidFill>
                  <a:schemeClr val="bg1">
                    <a:lumMod val="50000"/>
                  </a:schemeClr>
                </a:solidFill>
              </a:rPr>
              <a:t>the </a:t>
            </a:r>
            <a:r>
              <a:rPr lang="en-US" sz="2400" dirty="0" smtClean="0">
                <a:solidFill>
                  <a:schemeClr val="bg1">
                    <a:lumMod val="50000"/>
                  </a:schemeClr>
                </a:solidFill>
              </a:rPr>
              <a:t>Acts. </a:t>
            </a:r>
          </a:p>
        </p:txBody>
      </p:sp>
      <p:sp>
        <p:nvSpPr>
          <p:cNvPr id="4" name="Title 5"/>
          <p:cNvSpPr>
            <a:spLocks noGrp="1"/>
          </p:cNvSpPr>
          <p:nvPr>
            <p:ph type="title"/>
          </p:nvPr>
        </p:nvSpPr>
        <p:spPr>
          <a:xfrm>
            <a:off x="759199" y="138062"/>
            <a:ext cx="5432982" cy="878670"/>
          </a:xfrm>
        </p:spPr>
        <p:txBody>
          <a:bodyPr>
            <a:normAutofit/>
          </a:bodyPr>
          <a:lstStyle/>
          <a:p>
            <a:r>
              <a:rPr lang="en-CA" sz="2800" b="1" dirty="0" smtClean="0">
                <a:solidFill>
                  <a:schemeClr val="accent1">
                    <a:lumMod val="50000"/>
                  </a:schemeClr>
                </a:solidFill>
              </a:rPr>
              <a:t>Legislated Responsibilities</a:t>
            </a:r>
            <a:endParaRPr lang="en-CA" sz="2800" b="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3</a:t>
            </a:fld>
            <a:endParaRPr lang="en-CA" dirty="0"/>
          </a:p>
        </p:txBody>
      </p:sp>
    </p:spTree>
    <p:extLst>
      <p:ext uri="{BB962C8B-B14F-4D97-AF65-F5344CB8AC3E}">
        <p14:creationId xmlns:p14="http://schemas.microsoft.com/office/powerpoint/2010/main" val="227729835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759199" y="138062"/>
            <a:ext cx="5432982" cy="878670"/>
          </a:xfrm>
        </p:spPr>
        <p:txBody>
          <a:bodyPr>
            <a:normAutofit/>
          </a:bodyPr>
          <a:lstStyle/>
          <a:p>
            <a:r>
              <a:rPr lang="en-CA" sz="2800" b="1" i="1" dirty="0" smtClean="0">
                <a:solidFill>
                  <a:schemeClr val="accent1">
                    <a:lumMod val="50000"/>
                  </a:schemeClr>
                </a:solidFill>
              </a:rPr>
              <a:t>Access to Information Act</a:t>
            </a:r>
            <a:endParaRPr lang="en-CA" sz="2800" b="1" i="1" dirty="0">
              <a:solidFill>
                <a:schemeClr val="accent1">
                  <a:lumMod val="50000"/>
                </a:schemeClr>
              </a:solidFill>
            </a:endParaRPr>
          </a:p>
        </p:txBody>
      </p:sp>
      <p:sp>
        <p:nvSpPr>
          <p:cNvPr id="6" name="Content Placeholder 1"/>
          <p:cNvSpPr>
            <a:spLocks noGrp="1"/>
          </p:cNvSpPr>
          <p:nvPr>
            <p:ph idx="10"/>
          </p:nvPr>
        </p:nvSpPr>
        <p:spPr>
          <a:xfrm>
            <a:off x="409020" y="1016732"/>
            <a:ext cx="8256190" cy="5733256"/>
          </a:xfrm>
        </p:spPr>
        <p:txBody>
          <a:bodyPr>
            <a:noAutofit/>
          </a:bodyPr>
          <a:lstStyle/>
          <a:p>
            <a:pPr marL="358775" indent="-358775">
              <a:lnSpc>
                <a:spcPct val="100000"/>
              </a:lnSpc>
              <a:spcBef>
                <a:spcPts val="0"/>
              </a:spcBef>
              <a:spcAft>
                <a:spcPts val="1200"/>
              </a:spcAft>
              <a:buFont typeface="Arial" panose="020B0604020202020204" pitchFamily="34" charset="0"/>
              <a:buChar char="•"/>
            </a:pPr>
            <a:r>
              <a:rPr lang="en-CA" sz="2200" dirty="0" smtClean="0">
                <a:solidFill>
                  <a:schemeClr val="bg1">
                    <a:lumMod val="50000"/>
                  </a:schemeClr>
                </a:solidFill>
              </a:rPr>
              <a:t>The purpose of the </a:t>
            </a:r>
            <a:r>
              <a:rPr lang="en-CA" sz="2200" i="1" dirty="0" smtClean="0">
                <a:solidFill>
                  <a:schemeClr val="bg1">
                    <a:lumMod val="50000"/>
                  </a:schemeClr>
                </a:solidFill>
              </a:rPr>
              <a:t>Access to Information Act </a:t>
            </a:r>
            <a:r>
              <a:rPr lang="en-CA" sz="2200" dirty="0" smtClean="0">
                <a:solidFill>
                  <a:schemeClr val="bg1">
                    <a:lumMod val="50000"/>
                  </a:schemeClr>
                </a:solidFill>
              </a:rPr>
              <a:t>is to enhance the accountability and transparency of federal institutions in order to promote an open and democratic society and enable public debate on the conduct of those institutions. </a:t>
            </a:r>
          </a:p>
          <a:p>
            <a:pPr marL="358775" indent="-358775">
              <a:lnSpc>
                <a:spcPct val="100000"/>
              </a:lnSpc>
              <a:spcBef>
                <a:spcPts val="0"/>
              </a:spcBef>
              <a:spcAft>
                <a:spcPts val="1200"/>
              </a:spcAft>
              <a:buFont typeface="Arial" panose="020B0604020202020204" pitchFamily="34" charset="0"/>
              <a:buChar char="•"/>
            </a:pPr>
            <a:r>
              <a:rPr lang="en-CA" sz="2200" dirty="0" smtClean="0">
                <a:solidFill>
                  <a:schemeClr val="bg1">
                    <a:lumMod val="50000"/>
                  </a:schemeClr>
                </a:solidFill>
              </a:rPr>
              <a:t>The Act is divided in two main parts:</a:t>
            </a:r>
          </a:p>
          <a:p>
            <a:pPr marL="1044575" lvl="1" indent="-358775">
              <a:lnSpc>
                <a:spcPct val="100000"/>
              </a:lnSpc>
              <a:spcBef>
                <a:spcPts val="0"/>
              </a:spcBef>
              <a:spcAft>
                <a:spcPts val="1200"/>
              </a:spcAft>
            </a:pPr>
            <a:r>
              <a:rPr lang="en-CA" sz="2200" dirty="0" smtClean="0">
                <a:solidFill>
                  <a:schemeClr val="bg1">
                    <a:lumMod val="50000"/>
                  </a:schemeClr>
                </a:solidFill>
              </a:rPr>
              <a:t>Part 1 of the Act provides the right of access to records under the control of government institutions, subject to limited and specific exceptions, and provides for independent review on decisions on the disclosure of information</a:t>
            </a:r>
          </a:p>
          <a:p>
            <a:pPr marL="1044575" lvl="1" indent="-358775">
              <a:lnSpc>
                <a:spcPct val="100000"/>
              </a:lnSpc>
              <a:spcBef>
                <a:spcPts val="0"/>
              </a:spcBef>
              <a:spcAft>
                <a:spcPts val="1200"/>
              </a:spcAft>
            </a:pPr>
            <a:r>
              <a:rPr lang="en-CA" sz="2200" dirty="0" smtClean="0">
                <a:solidFill>
                  <a:schemeClr val="bg1">
                    <a:lumMod val="50000"/>
                  </a:schemeClr>
                </a:solidFill>
              </a:rPr>
              <a:t>Part 2 of the Act sets out requirements for the proactive publication of information</a:t>
            </a:r>
          </a:p>
        </p:txBody>
      </p:sp>
      <p:sp>
        <p:nvSpPr>
          <p:cNvPr id="2" name="Slide Number Placeholder 1"/>
          <p:cNvSpPr>
            <a:spLocks noGrp="1"/>
          </p:cNvSpPr>
          <p:nvPr>
            <p:ph type="sldNum" sz="quarter" idx="12"/>
          </p:nvPr>
        </p:nvSpPr>
        <p:spPr/>
        <p:txBody>
          <a:bodyPr/>
          <a:lstStyle/>
          <a:p>
            <a:fld id="{32D4B517-E49B-41B6-9DBC-23634E0F1CDC}" type="slidenum">
              <a:rPr lang="en-CA" smtClean="0"/>
              <a:t>4</a:t>
            </a:fld>
            <a:endParaRPr lang="en-CA" dirty="0"/>
          </a:p>
        </p:txBody>
      </p:sp>
    </p:spTree>
    <p:extLst>
      <p:ext uri="{BB962C8B-B14F-4D97-AF65-F5344CB8AC3E}">
        <p14:creationId xmlns:p14="http://schemas.microsoft.com/office/powerpoint/2010/main" val="293266015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a:spLocks noGrp="1"/>
          </p:cNvSpPr>
          <p:nvPr>
            <p:ph type="title"/>
          </p:nvPr>
        </p:nvSpPr>
        <p:spPr>
          <a:xfrm>
            <a:off x="759199" y="138062"/>
            <a:ext cx="5432982" cy="878670"/>
          </a:xfrm>
        </p:spPr>
        <p:txBody>
          <a:bodyPr>
            <a:normAutofit/>
          </a:bodyPr>
          <a:lstStyle/>
          <a:p>
            <a:r>
              <a:rPr lang="en-CA" sz="2800" b="1" dirty="0" smtClean="0">
                <a:solidFill>
                  <a:schemeClr val="accent1">
                    <a:lumMod val="50000"/>
                  </a:schemeClr>
                </a:solidFill>
              </a:rPr>
              <a:t>Right of Access</a:t>
            </a:r>
            <a:endParaRPr lang="en-CA" sz="2800" b="1" i="1" dirty="0">
              <a:solidFill>
                <a:schemeClr val="accent1">
                  <a:lumMod val="50000"/>
                </a:schemeClr>
              </a:solidFill>
            </a:endParaRPr>
          </a:p>
        </p:txBody>
      </p:sp>
      <p:sp>
        <p:nvSpPr>
          <p:cNvPr id="6" name="Content Placeholder 1"/>
          <p:cNvSpPr>
            <a:spLocks noGrp="1"/>
          </p:cNvSpPr>
          <p:nvPr>
            <p:ph idx="10"/>
          </p:nvPr>
        </p:nvSpPr>
        <p:spPr>
          <a:xfrm>
            <a:off x="443310" y="1387634"/>
            <a:ext cx="8256190" cy="4876006"/>
          </a:xfrm>
        </p:spPr>
        <p:txBody>
          <a:bodyPr>
            <a:noAutofit/>
          </a:bodyPr>
          <a:lstStyle/>
          <a:p>
            <a:pPr marL="358775" indent="-358775">
              <a:lnSpc>
                <a:spcPct val="100000"/>
              </a:lnSpc>
              <a:spcBef>
                <a:spcPts val="0"/>
              </a:spcBef>
              <a:spcAft>
                <a:spcPts val="1200"/>
              </a:spcAft>
              <a:buFont typeface="Arial" panose="020B0604020202020204" pitchFamily="34" charset="0"/>
              <a:buChar char="•"/>
            </a:pPr>
            <a:r>
              <a:rPr lang="en-CA" sz="2400" dirty="0" smtClean="0">
                <a:solidFill>
                  <a:schemeClr val="bg1">
                    <a:lumMod val="50000"/>
                  </a:schemeClr>
                </a:solidFill>
              </a:rPr>
              <a:t>Canadians, permanent residents, and corporations present in Canada have a right to access records under the control of government institutions, in accordance with the principles that:</a:t>
            </a:r>
          </a:p>
          <a:p>
            <a:pPr marL="1044575" lvl="1" indent="-358775">
              <a:lnSpc>
                <a:spcPct val="100000"/>
              </a:lnSpc>
              <a:spcBef>
                <a:spcPts val="0"/>
              </a:spcBef>
              <a:spcAft>
                <a:spcPts val="1200"/>
              </a:spcAft>
            </a:pPr>
            <a:r>
              <a:rPr lang="en-CA" sz="2200" dirty="0" smtClean="0">
                <a:solidFill>
                  <a:schemeClr val="bg1">
                    <a:lumMod val="50000"/>
                  </a:schemeClr>
                </a:solidFill>
              </a:rPr>
              <a:t>Government information should be available to Canadians</a:t>
            </a:r>
          </a:p>
          <a:p>
            <a:pPr marL="1044575" lvl="1" indent="-358775">
              <a:lnSpc>
                <a:spcPct val="100000"/>
              </a:lnSpc>
              <a:spcBef>
                <a:spcPts val="0"/>
              </a:spcBef>
              <a:spcAft>
                <a:spcPts val="1200"/>
              </a:spcAft>
            </a:pPr>
            <a:r>
              <a:rPr lang="en-CA" sz="2200" dirty="0" smtClean="0">
                <a:solidFill>
                  <a:schemeClr val="bg1">
                    <a:lumMod val="50000"/>
                  </a:schemeClr>
                </a:solidFill>
              </a:rPr>
              <a:t>Necessary exceptions to the right of access should be limited and specific</a:t>
            </a:r>
          </a:p>
          <a:p>
            <a:pPr marL="1044575" lvl="1" indent="-358775">
              <a:lnSpc>
                <a:spcPct val="100000"/>
              </a:lnSpc>
              <a:spcBef>
                <a:spcPts val="0"/>
              </a:spcBef>
              <a:spcAft>
                <a:spcPts val="1200"/>
              </a:spcAft>
            </a:pPr>
            <a:r>
              <a:rPr lang="en-CA" sz="2200" dirty="0" smtClean="0">
                <a:solidFill>
                  <a:schemeClr val="bg1">
                    <a:lumMod val="50000"/>
                  </a:schemeClr>
                </a:solidFill>
              </a:rPr>
              <a:t>The Information Commissioner has oversight of government decisions on the disclosure of information, and can make binding orders to government institutions.</a:t>
            </a:r>
          </a:p>
          <a:p>
            <a:pPr marL="358775" indent="-358775">
              <a:lnSpc>
                <a:spcPct val="100000"/>
              </a:lnSpc>
              <a:spcBef>
                <a:spcPts val="0"/>
              </a:spcBef>
              <a:spcAft>
                <a:spcPts val="1200"/>
              </a:spcAft>
              <a:buFont typeface="Arial" panose="020B0604020202020204" pitchFamily="34" charset="0"/>
              <a:buChar char="•"/>
            </a:pPr>
            <a:r>
              <a:rPr lang="en-CA" sz="2400" dirty="0">
                <a:solidFill>
                  <a:schemeClr val="bg1">
                    <a:lumMod val="50000"/>
                  </a:schemeClr>
                </a:solidFill>
              </a:rPr>
              <a:t>Institutions can seek </a:t>
            </a:r>
            <a:r>
              <a:rPr lang="en-CA" sz="2400" dirty="0" smtClean="0">
                <a:solidFill>
                  <a:schemeClr val="bg1">
                    <a:lumMod val="50000"/>
                  </a:schemeClr>
                </a:solidFill>
              </a:rPr>
              <a:t>the Information </a:t>
            </a:r>
            <a:r>
              <a:rPr lang="en-CA" sz="2400" dirty="0">
                <a:solidFill>
                  <a:schemeClr val="bg1">
                    <a:lumMod val="50000"/>
                  </a:schemeClr>
                </a:solidFill>
              </a:rPr>
              <a:t>Commissioner’s approval to decline to act on requests that are vexatious, made in bad faith, or an abuse of the right of access. </a:t>
            </a:r>
          </a:p>
          <a:p>
            <a:pPr marL="358775" indent="-358775">
              <a:lnSpc>
                <a:spcPct val="100000"/>
              </a:lnSpc>
              <a:spcBef>
                <a:spcPts val="0"/>
              </a:spcBef>
              <a:spcAft>
                <a:spcPts val="1200"/>
              </a:spcAft>
            </a:pPr>
            <a:r>
              <a:rPr lang="en-CA" sz="2550" dirty="0" smtClean="0">
                <a:solidFill>
                  <a:schemeClr val="bg1">
                    <a:lumMod val="50000"/>
                  </a:schemeClr>
                </a:solidFill>
              </a:rPr>
              <a:t> </a:t>
            </a:r>
          </a:p>
        </p:txBody>
      </p:sp>
      <p:sp>
        <p:nvSpPr>
          <p:cNvPr id="2" name="Slide Number Placeholder 1"/>
          <p:cNvSpPr>
            <a:spLocks noGrp="1"/>
          </p:cNvSpPr>
          <p:nvPr>
            <p:ph type="sldNum" sz="quarter" idx="12"/>
          </p:nvPr>
        </p:nvSpPr>
        <p:spPr/>
        <p:txBody>
          <a:bodyPr/>
          <a:lstStyle/>
          <a:p>
            <a:fld id="{32D4B517-E49B-41B6-9DBC-23634E0F1CDC}" type="slidenum">
              <a:rPr lang="en-CA" smtClean="0"/>
              <a:t>5</a:t>
            </a:fld>
            <a:endParaRPr lang="en-CA" dirty="0"/>
          </a:p>
        </p:txBody>
      </p:sp>
    </p:spTree>
    <p:extLst>
      <p:ext uri="{BB962C8B-B14F-4D97-AF65-F5344CB8AC3E}">
        <p14:creationId xmlns:p14="http://schemas.microsoft.com/office/powerpoint/2010/main" val="2452230397"/>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2D4B517-E49B-41B6-9DBC-23634E0F1CDC}" type="slidenum">
              <a:rPr lang="en-CA" smtClean="0"/>
              <a:t>6</a:t>
            </a:fld>
            <a:endParaRPr lang="en-CA" dirty="0"/>
          </a:p>
        </p:txBody>
      </p:sp>
      <p:sp>
        <p:nvSpPr>
          <p:cNvPr id="3" name="Content Placeholder 2"/>
          <p:cNvSpPr>
            <a:spLocks noGrp="1"/>
          </p:cNvSpPr>
          <p:nvPr>
            <p:ph idx="10"/>
          </p:nvPr>
        </p:nvSpPr>
        <p:spPr>
          <a:xfrm>
            <a:off x="285468" y="914400"/>
            <a:ext cx="8673474" cy="5395478"/>
          </a:xfrm>
        </p:spPr>
        <p:txBody>
          <a:bodyPr/>
          <a:lstStyle/>
          <a:p>
            <a:r>
              <a:rPr lang="en-CA" dirty="0" smtClean="0"/>
              <a:t>Part 2 of the </a:t>
            </a:r>
            <a:r>
              <a:rPr lang="en-CA" i="1" dirty="0" smtClean="0"/>
              <a:t>Access to Information Act</a:t>
            </a:r>
            <a:r>
              <a:rPr lang="en-CA" dirty="0" smtClean="0"/>
              <a:t> requires Ministers to proactively publish key information online, supported by their institutions.</a:t>
            </a:r>
          </a:p>
          <a:p>
            <a:endParaRPr lang="en-CA" dirty="0"/>
          </a:p>
          <a:p>
            <a:endParaRPr lang="en-CA" dirty="0" smtClean="0"/>
          </a:p>
          <a:p>
            <a:endParaRPr lang="en-CA" dirty="0"/>
          </a:p>
          <a:p>
            <a:endParaRPr lang="en-CA" dirty="0" smtClean="0"/>
          </a:p>
          <a:p>
            <a:endParaRPr lang="en-CA" dirty="0"/>
          </a:p>
        </p:txBody>
      </p:sp>
      <p:sp>
        <p:nvSpPr>
          <p:cNvPr id="4" name="Title 3"/>
          <p:cNvSpPr>
            <a:spLocks noGrp="1"/>
          </p:cNvSpPr>
          <p:nvPr>
            <p:ph type="title"/>
          </p:nvPr>
        </p:nvSpPr>
        <p:spPr/>
        <p:txBody>
          <a:bodyPr/>
          <a:lstStyle/>
          <a:p>
            <a:r>
              <a:rPr lang="en-CA" sz="2400" b="1" dirty="0" smtClean="0">
                <a:solidFill>
                  <a:schemeClr val="accent1">
                    <a:lumMod val="50000"/>
                  </a:schemeClr>
                </a:solidFill>
              </a:rPr>
              <a:t>Proactive Publication by Ministers</a:t>
            </a:r>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val="3693940714"/>
              </p:ext>
            </p:extLst>
          </p:nvPr>
        </p:nvGraphicFramePr>
        <p:xfrm>
          <a:off x="174168" y="1397000"/>
          <a:ext cx="8784774" cy="4704080"/>
        </p:xfrm>
        <a:graphic>
          <a:graphicData uri="http://schemas.openxmlformats.org/drawingml/2006/table">
            <a:tbl>
              <a:tblPr firstRow="1" bandRow="1">
                <a:tableStyleId>{5C22544A-7EE6-4342-B048-85BDC9FD1C3A}</a:tableStyleId>
              </a:tblPr>
              <a:tblGrid>
                <a:gridCol w="4392387"/>
                <a:gridCol w="4392387"/>
              </a:tblGrid>
              <a:tr h="370840">
                <a:tc>
                  <a:txBody>
                    <a:bodyPr/>
                    <a:lstStyle/>
                    <a:p>
                      <a:r>
                        <a:rPr lang="en-CA" dirty="0" smtClean="0"/>
                        <a:t>Legislative</a:t>
                      </a:r>
                      <a:r>
                        <a:rPr lang="en-CA" baseline="0" dirty="0" smtClean="0"/>
                        <a:t> requirement</a:t>
                      </a:r>
                      <a:endParaRPr lang="en-CA" dirty="0"/>
                    </a:p>
                  </a:txBody>
                  <a:tcPr/>
                </a:tc>
                <a:tc>
                  <a:txBody>
                    <a:bodyPr/>
                    <a:lstStyle/>
                    <a:p>
                      <a:r>
                        <a:rPr lang="en-CA" dirty="0" smtClean="0"/>
                        <a:t>Deadline</a:t>
                      </a:r>
                      <a:r>
                        <a:rPr lang="en-CA" baseline="0" dirty="0" smtClean="0"/>
                        <a:t> (in calendar days)</a:t>
                      </a:r>
                      <a:endParaRPr lang="en-CA" dirty="0"/>
                    </a:p>
                  </a:txBody>
                  <a:tcPr/>
                </a:tc>
              </a:tr>
              <a:tr h="370840">
                <a:tc>
                  <a:txBody>
                    <a:bodyPr/>
                    <a:lstStyle/>
                    <a:p>
                      <a:r>
                        <a:rPr lang="en-CA" sz="1600" dirty="0" smtClean="0"/>
                        <a:t>Briefing packages</a:t>
                      </a:r>
                      <a:r>
                        <a:rPr lang="en-CA" sz="1600" baseline="0" dirty="0" smtClean="0"/>
                        <a:t> prepared for new or incoming ministers</a:t>
                      </a:r>
                      <a:endParaRPr lang="en-CA" sz="1600" dirty="0"/>
                    </a:p>
                  </a:txBody>
                  <a:tcPr/>
                </a:tc>
                <a:tc>
                  <a:txBody>
                    <a:bodyPr/>
                    <a:lstStyle/>
                    <a:p>
                      <a:r>
                        <a:rPr lang="en-CA" sz="1600" dirty="0" smtClean="0"/>
                        <a:t>120 days after appointment</a:t>
                      </a:r>
                      <a:endParaRPr lang="en-CA" sz="1600" dirty="0"/>
                    </a:p>
                  </a:txBody>
                  <a:tcPr/>
                </a:tc>
              </a:tr>
              <a:tr h="370840">
                <a:tc>
                  <a:txBody>
                    <a:bodyPr/>
                    <a:lstStyle/>
                    <a:p>
                      <a:r>
                        <a:rPr lang="en-CA" sz="1600" dirty="0" smtClean="0"/>
                        <a:t>Titles and tracking</a:t>
                      </a:r>
                      <a:r>
                        <a:rPr lang="en-CA" sz="1600" baseline="0" dirty="0" smtClean="0"/>
                        <a:t> numbers of memoranda received by Ministers</a:t>
                      </a:r>
                      <a:endParaRPr lang="en-CA" sz="1600" dirty="0"/>
                    </a:p>
                  </a:txBody>
                  <a:tcPr/>
                </a:tc>
                <a:tc>
                  <a:txBody>
                    <a:bodyPr/>
                    <a:lstStyle/>
                    <a:p>
                      <a:r>
                        <a:rPr lang="en-CA" sz="1600" dirty="0" smtClean="0"/>
                        <a:t>30 days after the end of the month received</a:t>
                      </a:r>
                      <a:endParaRPr lang="en-CA" sz="1600" dirty="0"/>
                    </a:p>
                  </a:txBody>
                  <a:tcPr/>
                </a:tc>
              </a:tr>
              <a:tr h="370840">
                <a:tc>
                  <a:txBody>
                    <a:bodyPr/>
                    <a:lstStyle/>
                    <a:p>
                      <a:r>
                        <a:rPr lang="en-CA" sz="1600" dirty="0" smtClean="0"/>
                        <a:t>Question Period notes in use on the last sitting day in June and December</a:t>
                      </a:r>
                      <a:endParaRPr lang="en-CA" sz="1600" dirty="0"/>
                    </a:p>
                  </a:txBody>
                  <a:tcPr/>
                </a:tc>
                <a:tc>
                  <a:txBody>
                    <a:bodyPr/>
                    <a:lstStyle/>
                    <a:p>
                      <a:r>
                        <a:rPr lang="en-CA" sz="1600" dirty="0" smtClean="0"/>
                        <a:t>30 days after the last</a:t>
                      </a:r>
                      <a:r>
                        <a:rPr lang="en-CA" sz="1600" baseline="0" dirty="0" smtClean="0"/>
                        <a:t> sitting day in June and December, or no later than Jul 31 or January 31 if the House of Commons is not sitting in June or December</a:t>
                      </a:r>
                      <a:endParaRPr lang="en-CA" sz="1600" dirty="0"/>
                    </a:p>
                  </a:txBody>
                  <a:tcPr/>
                </a:tc>
              </a:tr>
              <a:tr h="370840">
                <a:tc>
                  <a:txBody>
                    <a:bodyPr/>
                    <a:lstStyle/>
                    <a:p>
                      <a:r>
                        <a:rPr lang="en-CA" sz="1600" dirty="0" smtClean="0"/>
                        <a:t>Briefing</a:t>
                      </a:r>
                      <a:r>
                        <a:rPr lang="en-CA" sz="1600" baseline="0" dirty="0" smtClean="0"/>
                        <a:t> packages for Parliamentary Committee appearances</a:t>
                      </a:r>
                      <a:endParaRPr lang="en-CA" sz="1600" dirty="0"/>
                    </a:p>
                  </a:txBody>
                  <a:tcPr/>
                </a:tc>
                <a:tc>
                  <a:txBody>
                    <a:bodyPr/>
                    <a:lstStyle/>
                    <a:p>
                      <a:r>
                        <a:rPr lang="en-CA" sz="1600" dirty="0" smtClean="0"/>
                        <a:t>120 days</a:t>
                      </a:r>
                      <a:r>
                        <a:rPr lang="en-CA" sz="1600" baseline="0" dirty="0" smtClean="0"/>
                        <a:t> after the appearance</a:t>
                      </a:r>
                      <a:endParaRPr lang="en-CA" sz="1600" dirty="0"/>
                    </a:p>
                  </a:txBody>
                  <a:tcPr/>
                </a:tc>
              </a:tr>
              <a:tr h="370840">
                <a:tc>
                  <a:txBody>
                    <a:bodyPr/>
                    <a:lstStyle/>
                    <a:p>
                      <a:r>
                        <a:rPr lang="en-CA" sz="1600" dirty="0" smtClean="0"/>
                        <a:t>Travel expenses</a:t>
                      </a:r>
                      <a:r>
                        <a:rPr lang="en-CA" sz="1600" baseline="0" dirty="0" smtClean="0"/>
                        <a:t> and hospitality expenses of Ministers, ministerial advisers, ministerial staff</a:t>
                      </a:r>
                      <a:endParaRPr lang="en-CA" sz="1600" dirty="0"/>
                    </a:p>
                  </a:txBody>
                  <a:tcPr/>
                </a:tc>
                <a:tc>
                  <a:txBody>
                    <a:bodyPr/>
                    <a:lstStyle/>
                    <a:p>
                      <a:r>
                        <a:rPr lang="en-CA" sz="1600" dirty="0" smtClean="0"/>
                        <a:t>30 days after the month of reimbursement</a:t>
                      </a:r>
                    </a:p>
                    <a:p>
                      <a:endParaRPr lang="en-CA" sz="1600" dirty="0"/>
                    </a:p>
                  </a:txBody>
                  <a:tcPr/>
                </a:tc>
              </a:tr>
              <a:tr h="370840">
                <a:tc>
                  <a:txBody>
                    <a:bodyPr/>
                    <a:lstStyle/>
                    <a:p>
                      <a:r>
                        <a:rPr lang="en-CA" sz="1600" dirty="0" smtClean="0"/>
                        <a:t>Contracts over</a:t>
                      </a:r>
                      <a:r>
                        <a:rPr lang="en-CA" sz="1600" baseline="0" dirty="0" smtClean="0"/>
                        <a:t> $10,000</a:t>
                      </a:r>
                      <a:endParaRPr lang="en-CA" sz="1600" dirty="0"/>
                    </a:p>
                  </a:txBody>
                  <a:tcPr/>
                </a:tc>
                <a:tc>
                  <a:txBody>
                    <a:bodyPr/>
                    <a:lstStyle/>
                    <a:p>
                      <a:r>
                        <a:rPr lang="en-CA" sz="1600" dirty="0" smtClean="0"/>
                        <a:t>Q1-2: 30 days after</a:t>
                      </a:r>
                      <a:r>
                        <a:rPr lang="en-CA" sz="1600" baseline="0" dirty="0" smtClean="0"/>
                        <a:t> the end of the quarter; Q4: 60 days after the end of the quarter</a:t>
                      </a:r>
                      <a:endParaRPr lang="en-CA" sz="1600" dirty="0"/>
                    </a:p>
                  </a:txBody>
                  <a:tcPr/>
                </a:tc>
              </a:tr>
              <a:tr h="370840">
                <a:tc>
                  <a:txBody>
                    <a:bodyPr/>
                    <a:lstStyle/>
                    <a:p>
                      <a:r>
                        <a:rPr lang="en-CA" sz="1600" dirty="0" smtClean="0"/>
                        <a:t>Ministers’ Office annual expenses</a:t>
                      </a:r>
                      <a:endParaRPr lang="en-CA" sz="1600" dirty="0"/>
                    </a:p>
                  </a:txBody>
                  <a:tcPr/>
                </a:tc>
                <a:tc>
                  <a:txBody>
                    <a:bodyPr/>
                    <a:lstStyle/>
                    <a:p>
                      <a:r>
                        <a:rPr lang="en-CA" sz="1600" dirty="0" smtClean="0"/>
                        <a:t>120</a:t>
                      </a:r>
                      <a:r>
                        <a:rPr lang="en-CA" sz="1600" baseline="0" dirty="0" smtClean="0"/>
                        <a:t> days after fiscal year end</a:t>
                      </a:r>
                      <a:endParaRPr lang="en-CA" sz="1600" dirty="0"/>
                    </a:p>
                  </a:txBody>
                  <a:tcPr/>
                </a:tc>
              </a:tr>
            </a:tbl>
          </a:graphicData>
        </a:graphic>
      </p:graphicFrame>
    </p:spTree>
    <p:extLst>
      <p:ext uri="{BB962C8B-B14F-4D97-AF65-F5344CB8AC3E}">
        <p14:creationId xmlns:p14="http://schemas.microsoft.com/office/powerpoint/2010/main" val="417787841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2D4B517-E49B-41B6-9DBC-23634E0F1CDC}" type="slidenum">
              <a:rPr lang="en-CA" smtClean="0"/>
              <a:t>7</a:t>
            </a:fld>
            <a:endParaRPr lang="en-CA" dirty="0"/>
          </a:p>
        </p:txBody>
      </p:sp>
      <p:sp>
        <p:nvSpPr>
          <p:cNvPr id="3" name="Content Placeholder 2"/>
          <p:cNvSpPr>
            <a:spLocks noGrp="1"/>
          </p:cNvSpPr>
          <p:nvPr>
            <p:ph idx="10"/>
          </p:nvPr>
        </p:nvSpPr>
        <p:spPr/>
        <p:txBody>
          <a:bodyPr/>
          <a:lstStyle/>
          <a:p>
            <a:r>
              <a:rPr lang="en-CA" dirty="0" smtClean="0">
                <a:solidFill>
                  <a:schemeClr val="tx1"/>
                </a:solidFill>
              </a:rPr>
              <a:t>All institutions subject to the </a:t>
            </a:r>
            <a:r>
              <a:rPr lang="en-CA" i="1" dirty="0" smtClean="0">
                <a:solidFill>
                  <a:schemeClr val="tx1"/>
                </a:solidFill>
              </a:rPr>
              <a:t>Access to Information Act </a:t>
            </a:r>
            <a:r>
              <a:rPr lang="en-CA" dirty="0" smtClean="0">
                <a:solidFill>
                  <a:schemeClr val="tx1"/>
                </a:solidFill>
              </a:rPr>
              <a:t>must publish the following information:</a:t>
            </a:r>
          </a:p>
          <a:p>
            <a:endParaRPr lang="en-CA" dirty="0" smtClean="0">
              <a:solidFill>
                <a:schemeClr val="tx1"/>
              </a:solidFill>
            </a:endParaRPr>
          </a:p>
          <a:p>
            <a:endParaRPr lang="en-CA" dirty="0">
              <a:solidFill>
                <a:schemeClr val="tx1"/>
              </a:solidFill>
            </a:endParaRPr>
          </a:p>
          <a:p>
            <a:endParaRPr lang="en-CA" dirty="0" smtClean="0">
              <a:solidFill>
                <a:schemeClr val="tx1"/>
              </a:solidFill>
            </a:endParaRPr>
          </a:p>
          <a:p>
            <a:endParaRPr lang="en-CA" dirty="0">
              <a:solidFill>
                <a:schemeClr val="tx1"/>
              </a:solidFill>
            </a:endParaRPr>
          </a:p>
          <a:p>
            <a:endParaRPr lang="en-CA" dirty="0" smtClean="0">
              <a:solidFill>
                <a:srgbClr val="C00000"/>
              </a:solidFill>
            </a:endParaRPr>
          </a:p>
          <a:p>
            <a:r>
              <a:rPr lang="en-CA" dirty="0" smtClean="0">
                <a:solidFill>
                  <a:srgbClr val="C00000"/>
                </a:solidFill>
              </a:rPr>
              <a:t>INSTITUTIONS SHOULD INCLUDE THE TABLE BELOW ONLY IF APPLICABLE</a:t>
            </a:r>
          </a:p>
          <a:p>
            <a:r>
              <a:rPr lang="en-CA" dirty="0" smtClean="0">
                <a:solidFill>
                  <a:srgbClr val="C00000"/>
                </a:solidFill>
              </a:rPr>
              <a:t>Government institutions for which the Treasury Board is the employer must also publish:</a:t>
            </a:r>
            <a:endParaRPr lang="en-CA" i="1" dirty="0" smtClean="0">
              <a:solidFill>
                <a:srgbClr val="C00000"/>
              </a:solidFill>
            </a:endParaRPr>
          </a:p>
          <a:p>
            <a:endParaRPr lang="en-CA" dirty="0" smtClean="0">
              <a:solidFill>
                <a:srgbClr val="FF0000"/>
              </a:solidFill>
            </a:endParaRPr>
          </a:p>
        </p:txBody>
      </p:sp>
      <p:sp>
        <p:nvSpPr>
          <p:cNvPr id="4" name="Title 3"/>
          <p:cNvSpPr>
            <a:spLocks noGrp="1"/>
          </p:cNvSpPr>
          <p:nvPr>
            <p:ph type="title"/>
          </p:nvPr>
        </p:nvSpPr>
        <p:spPr/>
        <p:txBody>
          <a:bodyPr>
            <a:normAutofit/>
          </a:bodyPr>
          <a:lstStyle/>
          <a:p>
            <a:r>
              <a:rPr lang="en-CA" sz="2400" b="1" dirty="0" smtClean="0">
                <a:solidFill>
                  <a:schemeClr val="accent1">
                    <a:lumMod val="50000"/>
                  </a:schemeClr>
                </a:solidFill>
              </a:rPr>
              <a:t>Proactive Publication by Institutions</a:t>
            </a:r>
            <a:endParaRPr lang="en-CA" sz="2400" dirty="0"/>
          </a:p>
        </p:txBody>
      </p:sp>
      <p:graphicFrame>
        <p:nvGraphicFramePr>
          <p:cNvPr id="5" name="Table 4"/>
          <p:cNvGraphicFramePr>
            <a:graphicFrameLocks noGrp="1"/>
          </p:cNvGraphicFramePr>
          <p:nvPr>
            <p:extLst>
              <p:ext uri="{D42A27DB-BD31-4B8C-83A1-F6EECF244321}">
                <p14:modId xmlns:p14="http://schemas.microsoft.com/office/powerpoint/2010/main" val="2377313234"/>
              </p:ext>
            </p:extLst>
          </p:nvPr>
        </p:nvGraphicFramePr>
        <p:xfrm>
          <a:off x="786210" y="1723571"/>
          <a:ext cx="6833790" cy="1381760"/>
        </p:xfrm>
        <a:graphic>
          <a:graphicData uri="http://schemas.openxmlformats.org/drawingml/2006/table">
            <a:tbl>
              <a:tblPr firstRow="1" bandRow="1">
                <a:tableStyleId>{5C22544A-7EE6-4342-B048-85BDC9FD1C3A}</a:tableStyleId>
              </a:tblPr>
              <a:tblGrid>
                <a:gridCol w="3416895"/>
                <a:gridCol w="3416895"/>
              </a:tblGrid>
              <a:tr h="370840">
                <a:tc>
                  <a:txBody>
                    <a:bodyPr/>
                    <a:lstStyle/>
                    <a:p>
                      <a:r>
                        <a:rPr lang="en-CA" dirty="0" smtClean="0"/>
                        <a:t>Legislative requirement</a:t>
                      </a:r>
                      <a:endParaRPr lang="en-CA" dirty="0"/>
                    </a:p>
                  </a:txBody>
                  <a:tcPr/>
                </a:tc>
                <a:tc>
                  <a:txBody>
                    <a:bodyPr/>
                    <a:lstStyle/>
                    <a:p>
                      <a:r>
                        <a:rPr lang="en-CA" dirty="0" smtClean="0"/>
                        <a:t>Deadline</a:t>
                      </a:r>
                      <a:r>
                        <a:rPr lang="en-CA" baseline="0" dirty="0" smtClean="0"/>
                        <a:t> (in calendar days)</a:t>
                      </a:r>
                      <a:endParaRPr lang="en-CA" dirty="0"/>
                    </a:p>
                  </a:txBody>
                  <a:tcPr/>
                </a:tc>
              </a:tr>
              <a:tr h="370840">
                <a:tc>
                  <a:txBody>
                    <a:bodyPr/>
                    <a:lstStyle/>
                    <a:p>
                      <a:r>
                        <a:rPr lang="en-CA" dirty="0" smtClean="0"/>
                        <a:t>Travel and hospitality expenses</a:t>
                      </a:r>
                      <a:r>
                        <a:rPr lang="en-CA" baseline="0" dirty="0" smtClean="0"/>
                        <a:t> of senior officers or employees</a:t>
                      </a:r>
                      <a:endParaRPr lang="en-CA" dirty="0"/>
                    </a:p>
                  </a:txBody>
                  <a:tcPr/>
                </a:tc>
                <a:tc>
                  <a:txBody>
                    <a:bodyPr/>
                    <a:lstStyle/>
                    <a:p>
                      <a:r>
                        <a:rPr lang="en-CA" dirty="0" smtClean="0"/>
                        <a:t>30 days after the end of the month of reimbursement</a:t>
                      </a:r>
                      <a:endParaRPr lang="en-CA" dirty="0"/>
                    </a:p>
                  </a:txBody>
                  <a:tcPr/>
                </a:tc>
              </a:tr>
              <a:tr h="370840">
                <a:tc>
                  <a:txBody>
                    <a:bodyPr/>
                    <a:lstStyle/>
                    <a:p>
                      <a:r>
                        <a:rPr lang="en-CA" dirty="0" smtClean="0"/>
                        <a:t>Reports tabled in</a:t>
                      </a:r>
                      <a:r>
                        <a:rPr lang="en-CA" baseline="0" dirty="0" smtClean="0"/>
                        <a:t> Parliament</a:t>
                      </a:r>
                      <a:endParaRPr lang="en-CA" dirty="0"/>
                    </a:p>
                  </a:txBody>
                  <a:tcPr/>
                </a:tc>
                <a:tc>
                  <a:txBody>
                    <a:bodyPr/>
                    <a:lstStyle/>
                    <a:p>
                      <a:r>
                        <a:rPr lang="en-CA" dirty="0" smtClean="0"/>
                        <a:t>30 days after tabling</a:t>
                      </a:r>
                      <a:endParaRPr lang="en-CA"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450099981"/>
              </p:ext>
            </p:extLst>
          </p:nvPr>
        </p:nvGraphicFramePr>
        <p:xfrm>
          <a:off x="786207" y="4233689"/>
          <a:ext cx="6833792" cy="731520"/>
        </p:xfrm>
        <a:graphic>
          <a:graphicData uri="http://schemas.openxmlformats.org/drawingml/2006/table">
            <a:tbl>
              <a:tblPr firstRow="1" bandRow="1">
                <a:tableStyleId>{5C22544A-7EE6-4342-B048-85BDC9FD1C3A}</a:tableStyleId>
              </a:tblPr>
              <a:tblGrid>
                <a:gridCol w="3416896"/>
                <a:gridCol w="3416896"/>
              </a:tblGrid>
              <a:tr h="293733">
                <a:tc>
                  <a:txBody>
                    <a:bodyPr/>
                    <a:lstStyle/>
                    <a:p>
                      <a:r>
                        <a:rPr lang="en-CA" dirty="0" smtClean="0"/>
                        <a:t>Legislative requirement</a:t>
                      </a:r>
                      <a:endParaRPr lang="en-CA" dirty="0"/>
                    </a:p>
                  </a:txBody>
                  <a:tcPr/>
                </a:tc>
                <a:tc>
                  <a:txBody>
                    <a:bodyPr/>
                    <a:lstStyle/>
                    <a:p>
                      <a:r>
                        <a:rPr lang="en-CA" dirty="0" smtClean="0"/>
                        <a:t>Deadline</a:t>
                      </a:r>
                      <a:r>
                        <a:rPr lang="en-CA" baseline="0" dirty="0" smtClean="0"/>
                        <a:t> (in calendar days)</a:t>
                      </a:r>
                      <a:endParaRPr lang="en-CA" dirty="0"/>
                    </a:p>
                  </a:txBody>
                  <a:tcPr/>
                </a:tc>
              </a:tr>
              <a:tr h="293733">
                <a:tc>
                  <a:txBody>
                    <a:bodyPr/>
                    <a:lstStyle/>
                    <a:p>
                      <a:r>
                        <a:rPr lang="en-CA" dirty="0" smtClean="0"/>
                        <a:t>Reclassification of positions</a:t>
                      </a:r>
                      <a:endParaRPr lang="en-CA" dirty="0"/>
                    </a:p>
                  </a:txBody>
                  <a:tcPr/>
                </a:tc>
                <a:tc>
                  <a:txBody>
                    <a:bodyPr/>
                    <a:lstStyle/>
                    <a:p>
                      <a:r>
                        <a:rPr lang="en-CA" dirty="0" smtClean="0"/>
                        <a:t>30 days after the quarter</a:t>
                      </a:r>
                      <a:endParaRPr lang="en-CA" dirty="0"/>
                    </a:p>
                  </a:txBody>
                  <a:tcPr/>
                </a:tc>
              </a:tr>
            </a:tbl>
          </a:graphicData>
        </a:graphic>
      </p:graphicFrame>
    </p:spTree>
    <p:extLst>
      <p:ext uri="{BB962C8B-B14F-4D97-AF65-F5344CB8AC3E}">
        <p14:creationId xmlns:p14="http://schemas.microsoft.com/office/powerpoint/2010/main" val="3826977161"/>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2D4B517-E49B-41B6-9DBC-23634E0F1CDC}" type="slidenum">
              <a:rPr lang="en-CA" smtClean="0"/>
              <a:t>8</a:t>
            </a:fld>
            <a:endParaRPr lang="en-CA" dirty="0"/>
          </a:p>
        </p:txBody>
      </p:sp>
      <p:sp>
        <p:nvSpPr>
          <p:cNvPr id="3" name="Content Placeholder 2"/>
          <p:cNvSpPr>
            <a:spLocks noGrp="1"/>
          </p:cNvSpPr>
          <p:nvPr>
            <p:ph idx="10"/>
          </p:nvPr>
        </p:nvSpPr>
        <p:spPr/>
        <p:txBody>
          <a:bodyPr/>
          <a:lstStyle/>
          <a:p>
            <a:r>
              <a:rPr lang="en-CA" dirty="0">
                <a:solidFill>
                  <a:srgbClr val="C00000"/>
                </a:solidFill>
              </a:rPr>
              <a:t>INSTITUTIONS SHOULD INCLUDE </a:t>
            </a:r>
            <a:r>
              <a:rPr lang="en-CA" dirty="0" smtClean="0">
                <a:solidFill>
                  <a:srgbClr val="C00000"/>
                </a:solidFill>
              </a:rPr>
              <a:t>THIS PAGE ONLY </a:t>
            </a:r>
            <a:r>
              <a:rPr lang="en-CA" dirty="0">
                <a:solidFill>
                  <a:srgbClr val="C00000"/>
                </a:solidFill>
              </a:rPr>
              <a:t>IF </a:t>
            </a:r>
            <a:r>
              <a:rPr lang="en-CA" dirty="0" smtClean="0">
                <a:solidFill>
                  <a:srgbClr val="C00000"/>
                </a:solidFill>
              </a:rPr>
              <a:t>APPLICABLE</a:t>
            </a:r>
          </a:p>
          <a:p>
            <a:r>
              <a:rPr lang="en-CA" dirty="0" smtClean="0">
                <a:solidFill>
                  <a:srgbClr val="C00000"/>
                </a:solidFill>
              </a:rPr>
              <a:t>Departments, </a:t>
            </a:r>
            <a:r>
              <a:rPr lang="en-CA" dirty="0">
                <a:solidFill>
                  <a:srgbClr val="C00000"/>
                </a:solidFill>
              </a:rPr>
              <a:t>a</a:t>
            </a:r>
            <a:r>
              <a:rPr lang="en-CA" dirty="0" smtClean="0">
                <a:solidFill>
                  <a:srgbClr val="C00000"/>
                </a:solidFill>
              </a:rPr>
              <a:t>gencies and other bodies subject to the ATIA AND listed in Schedules I, I.1, or II of the </a:t>
            </a:r>
            <a:r>
              <a:rPr lang="en-CA" i="1" dirty="0" smtClean="0">
                <a:solidFill>
                  <a:srgbClr val="C00000"/>
                </a:solidFill>
              </a:rPr>
              <a:t>Financial Administration Act </a:t>
            </a:r>
            <a:r>
              <a:rPr lang="en-CA" dirty="0" smtClean="0">
                <a:solidFill>
                  <a:srgbClr val="C00000"/>
                </a:solidFill>
              </a:rPr>
              <a:t>must also publish:</a:t>
            </a:r>
            <a:r>
              <a:rPr lang="en-CA" i="1" dirty="0" smtClean="0">
                <a:solidFill>
                  <a:srgbClr val="C00000"/>
                </a:solidFill>
              </a:rPr>
              <a:t> </a:t>
            </a:r>
          </a:p>
          <a:p>
            <a:endParaRPr lang="en-CA" dirty="0"/>
          </a:p>
        </p:txBody>
      </p:sp>
      <p:sp>
        <p:nvSpPr>
          <p:cNvPr id="4" name="Title 3"/>
          <p:cNvSpPr>
            <a:spLocks noGrp="1"/>
          </p:cNvSpPr>
          <p:nvPr>
            <p:ph type="title"/>
          </p:nvPr>
        </p:nvSpPr>
        <p:spPr/>
        <p:txBody>
          <a:bodyPr>
            <a:normAutofit/>
          </a:bodyPr>
          <a:lstStyle/>
          <a:p>
            <a:r>
              <a:rPr lang="en-CA" sz="2400" b="1" dirty="0">
                <a:solidFill>
                  <a:schemeClr val="accent1">
                    <a:lumMod val="50000"/>
                  </a:schemeClr>
                </a:solidFill>
              </a:rPr>
              <a:t>Proactive Publication by Institutions</a:t>
            </a:r>
            <a:endParaRPr lang="en-CA" sz="2400" dirty="0"/>
          </a:p>
        </p:txBody>
      </p:sp>
      <p:graphicFrame>
        <p:nvGraphicFramePr>
          <p:cNvPr id="5" name="Table 4"/>
          <p:cNvGraphicFramePr>
            <a:graphicFrameLocks noGrp="1"/>
          </p:cNvGraphicFramePr>
          <p:nvPr>
            <p:extLst>
              <p:ext uri="{D42A27DB-BD31-4B8C-83A1-F6EECF244321}">
                <p14:modId xmlns:p14="http://schemas.microsoft.com/office/powerpoint/2010/main" val="4123244178"/>
              </p:ext>
            </p:extLst>
          </p:nvPr>
        </p:nvGraphicFramePr>
        <p:xfrm>
          <a:off x="786210" y="2505711"/>
          <a:ext cx="7571580" cy="3576320"/>
        </p:xfrm>
        <a:graphic>
          <a:graphicData uri="http://schemas.openxmlformats.org/drawingml/2006/table">
            <a:tbl>
              <a:tblPr firstRow="1" bandRow="1">
                <a:tableStyleId>{5C22544A-7EE6-4342-B048-85BDC9FD1C3A}</a:tableStyleId>
              </a:tblPr>
              <a:tblGrid>
                <a:gridCol w="3785790"/>
                <a:gridCol w="3785790"/>
              </a:tblGrid>
              <a:tr h="370840">
                <a:tc>
                  <a:txBody>
                    <a:bodyPr/>
                    <a:lstStyle/>
                    <a:p>
                      <a:r>
                        <a:rPr lang="en-CA" dirty="0" smtClean="0"/>
                        <a:t>Legislative Requirement</a:t>
                      </a:r>
                      <a:endParaRPr lang="en-CA" dirty="0"/>
                    </a:p>
                  </a:txBody>
                  <a:tcPr/>
                </a:tc>
                <a:tc>
                  <a:txBody>
                    <a:bodyPr/>
                    <a:lstStyle/>
                    <a:p>
                      <a:r>
                        <a:rPr lang="en-CA" dirty="0" smtClean="0"/>
                        <a:t>Deadline (in calendar days)</a:t>
                      </a:r>
                      <a:endParaRPr lang="en-CA" dirty="0"/>
                    </a:p>
                  </a:txBody>
                  <a:tcPr/>
                </a:tc>
              </a:tr>
              <a:tr h="370840">
                <a:tc>
                  <a:txBody>
                    <a:bodyPr/>
                    <a:lstStyle/>
                    <a:p>
                      <a:r>
                        <a:rPr lang="en-CA" dirty="0" smtClean="0"/>
                        <a:t>Briefing packages prepared for new or incoming deputy heads</a:t>
                      </a:r>
                      <a:endParaRPr lang="en-CA" dirty="0"/>
                    </a:p>
                  </a:txBody>
                  <a:tcPr/>
                </a:tc>
                <a:tc>
                  <a:txBody>
                    <a:bodyPr/>
                    <a:lstStyle/>
                    <a:p>
                      <a:r>
                        <a:rPr lang="en-CA" dirty="0" smtClean="0"/>
                        <a:t>120 days after appointment</a:t>
                      </a:r>
                      <a:endParaRPr lang="en-CA" dirty="0"/>
                    </a:p>
                  </a:txBody>
                  <a:tcPr/>
                </a:tc>
              </a:tr>
              <a:tr h="370840">
                <a:tc>
                  <a:txBody>
                    <a:bodyPr/>
                    <a:lstStyle/>
                    <a:p>
                      <a:r>
                        <a:rPr lang="en-CA" dirty="0" smtClean="0"/>
                        <a:t>Titles</a:t>
                      </a:r>
                      <a:r>
                        <a:rPr lang="en-CA" baseline="0" dirty="0" smtClean="0"/>
                        <a:t> and tracking numbers of memoranda received by deputy heads</a:t>
                      </a:r>
                      <a:endParaRPr lang="en-CA" dirty="0"/>
                    </a:p>
                  </a:txBody>
                  <a:tcPr/>
                </a:tc>
                <a:tc>
                  <a:txBody>
                    <a:bodyPr/>
                    <a:lstStyle/>
                    <a:p>
                      <a:r>
                        <a:rPr lang="en-CA" dirty="0" smtClean="0"/>
                        <a:t>30 days after the end of the month received</a:t>
                      </a:r>
                      <a:endParaRPr lang="en-CA" dirty="0"/>
                    </a:p>
                  </a:txBody>
                  <a:tcPr/>
                </a:tc>
              </a:tr>
              <a:tr h="370840">
                <a:tc>
                  <a:txBody>
                    <a:bodyPr/>
                    <a:lstStyle/>
                    <a:p>
                      <a:r>
                        <a:rPr lang="en-CA" dirty="0" smtClean="0"/>
                        <a:t>Briefing packages</a:t>
                      </a:r>
                      <a:r>
                        <a:rPr lang="en-CA" baseline="0" dirty="0" smtClean="0"/>
                        <a:t> for Parliamentary Committee appearances by deputy heads</a:t>
                      </a:r>
                      <a:endParaRPr lang="en-CA" dirty="0"/>
                    </a:p>
                  </a:txBody>
                  <a:tcPr/>
                </a:tc>
                <a:tc>
                  <a:txBody>
                    <a:bodyPr/>
                    <a:lstStyle/>
                    <a:p>
                      <a:r>
                        <a:rPr lang="en-CA" dirty="0" smtClean="0"/>
                        <a:t>120 days after appearance</a:t>
                      </a:r>
                      <a:endParaRPr lang="en-CA" dirty="0"/>
                    </a:p>
                  </a:txBody>
                  <a:tcPr/>
                </a:tc>
              </a:tr>
              <a:tr h="370840">
                <a:tc>
                  <a:txBody>
                    <a:bodyPr/>
                    <a:lstStyle/>
                    <a:p>
                      <a:r>
                        <a:rPr lang="en-CA" dirty="0" smtClean="0"/>
                        <a:t>Grants and Contributions</a:t>
                      </a:r>
                      <a:endParaRPr lang="en-CA" dirty="0"/>
                    </a:p>
                  </a:txBody>
                  <a:tcPr/>
                </a:tc>
                <a:tc>
                  <a:txBody>
                    <a:bodyPr/>
                    <a:lstStyle/>
                    <a:p>
                      <a:r>
                        <a:rPr lang="en-CA" dirty="0" smtClean="0"/>
                        <a:t>30 days after the</a:t>
                      </a:r>
                      <a:r>
                        <a:rPr lang="en-CA" baseline="0" dirty="0" smtClean="0"/>
                        <a:t> end of the quarter</a:t>
                      </a:r>
                    </a:p>
                  </a:txBody>
                  <a:tcPr/>
                </a:tc>
              </a:tr>
              <a:tr h="370840">
                <a:tc>
                  <a:txBody>
                    <a:bodyPr/>
                    <a:lstStyle/>
                    <a:p>
                      <a:r>
                        <a:rPr lang="en-CA" dirty="0" smtClean="0"/>
                        <a:t>Contracts</a:t>
                      </a:r>
                      <a:r>
                        <a:rPr lang="en-CA" baseline="0" dirty="0" smtClean="0"/>
                        <a:t> over $10,000</a:t>
                      </a:r>
                      <a:endParaRPr lang="en-CA" dirty="0"/>
                    </a:p>
                  </a:txBody>
                  <a:tcPr/>
                </a:tc>
                <a:tc>
                  <a:txBody>
                    <a:bodyPr/>
                    <a:lstStyle/>
                    <a:p>
                      <a:r>
                        <a:rPr lang="en-CA" baseline="0" dirty="0" smtClean="0"/>
                        <a:t>Q1-3: 30 days after the quarter</a:t>
                      </a:r>
                    </a:p>
                    <a:p>
                      <a:r>
                        <a:rPr lang="en-CA" baseline="0" dirty="0" smtClean="0"/>
                        <a:t>Q4: 60 days after the quarter</a:t>
                      </a:r>
                    </a:p>
                  </a:txBody>
                  <a:tcPr/>
                </a:tc>
              </a:tr>
            </a:tbl>
          </a:graphicData>
        </a:graphic>
      </p:graphicFrame>
    </p:spTree>
    <p:extLst>
      <p:ext uri="{BB962C8B-B14F-4D97-AF65-F5344CB8AC3E}">
        <p14:creationId xmlns:p14="http://schemas.microsoft.com/office/powerpoint/2010/main" val="1932533569"/>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786210" y="1291590"/>
            <a:ext cx="7729140" cy="5126300"/>
          </a:xfrm>
        </p:spPr>
        <p:txBody>
          <a:bodyPr>
            <a:normAutofit/>
          </a:bodyPr>
          <a:lstStyle/>
          <a:p>
            <a:pPr marL="358775" lvl="0" indent="-358775">
              <a:lnSpc>
                <a:spcPct val="100000"/>
              </a:lnSpc>
              <a:spcBef>
                <a:spcPts val="600"/>
              </a:spcBef>
              <a:spcAft>
                <a:spcPts val="600"/>
              </a:spcAft>
              <a:buFont typeface="Arial" panose="020B0604020202020204" pitchFamily="34" charset="0"/>
              <a:buChar char="•"/>
            </a:pPr>
            <a:r>
              <a:rPr lang="en-CA" sz="2000" dirty="0" smtClean="0">
                <a:solidFill>
                  <a:schemeClr val="bg1">
                    <a:lumMod val="50000"/>
                  </a:schemeClr>
                </a:solidFill>
              </a:rPr>
              <a:t>The </a:t>
            </a:r>
            <a:r>
              <a:rPr lang="en-CA" sz="2000" i="1" dirty="0">
                <a:solidFill>
                  <a:schemeClr val="bg1">
                    <a:lumMod val="50000"/>
                  </a:schemeClr>
                </a:solidFill>
              </a:rPr>
              <a:t>Privacy </a:t>
            </a:r>
            <a:r>
              <a:rPr lang="en-CA" sz="2000" i="1" dirty="0" smtClean="0">
                <a:solidFill>
                  <a:schemeClr val="bg1">
                    <a:lumMod val="50000"/>
                  </a:schemeClr>
                </a:solidFill>
              </a:rPr>
              <a:t>Act</a:t>
            </a:r>
            <a:r>
              <a:rPr lang="en-CA" sz="2000" dirty="0">
                <a:solidFill>
                  <a:schemeClr val="bg1">
                    <a:lumMod val="50000"/>
                  </a:schemeClr>
                </a:solidFill>
              </a:rPr>
              <a:t> </a:t>
            </a:r>
            <a:r>
              <a:rPr lang="en-CA" sz="2000" dirty="0" smtClean="0">
                <a:solidFill>
                  <a:schemeClr val="bg1">
                    <a:lumMod val="50000"/>
                  </a:schemeClr>
                </a:solidFill>
              </a:rPr>
              <a:t>protects </a:t>
            </a:r>
            <a:r>
              <a:rPr lang="en-CA" sz="2000" dirty="0">
                <a:solidFill>
                  <a:schemeClr val="bg1">
                    <a:lumMod val="50000"/>
                  </a:schemeClr>
                </a:solidFill>
              </a:rPr>
              <a:t>the privacy of individuals’ personal information held by government institutions. </a:t>
            </a:r>
          </a:p>
          <a:p>
            <a:pPr marL="358775" lvl="0" indent="-358775" defTabSz="631825">
              <a:lnSpc>
                <a:spcPct val="100000"/>
              </a:lnSpc>
              <a:spcBef>
                <a:spcPts val="600"/>
              </a:spcBef>
              <a:spcAft>
                <a:spcPts val="600"/>
              </a:spcAft>
              <a:buFont typeface="Arial" panose="020B0604020202020204" pitchFamily="34" charset="0"/>
              <a:buChar char="•"/>
            </a:pPr>
            <a:r>
              <a:rPr lang="en-CA" sz="2000" dirty="0">
                <a:solidFill>
                  <a:schemeClr val="bg1">
                    <a:lumMod val="50000"/>
                  </a:schemeClr>
                </a:solidFill>
              </a:rPr>
              <a:t>Three basic components:</a:t>
            </a:r>
          </a:p>
          <a:p>
            <a:pPr marL="892175" lvl="1" indent="-358775">
              <a:lnSpc>
                <a:spcPct val="100000"/>
              </a:lnSpc>
              <a:spcBef>
                <a:spcPts val="600"/>
              </a:spcBef>
              <a:spcAft>
                <a:spcPts val="600"/>
              </a:spcAft>
              <a:buFont typeface="Wingdings" panose="05000000000000000000" pitchFamily="2" charset="2"/>
              <a:buChar char="Ø"/>
            </a:pPr>
            <a:r>
              <a:rPr lang="en-CA" sz="1800" dirty="0" smtClean="0">
                <a:solidFill>
                  <a:schemeClr val="bg1">
                    <a:lumMod val="50000"/>
                  </a:schemeClr>
                </a:solidFill>
              </a:rPr>
              <a:t>Canadians and persons in Canada have a </a:t>
            </a:r>
            <a:r>
              <a:rPr lang="en-CA" sz="1800" dirty="0">
                <a:solidFill>
                  <a:schemeClr val="bg1">
                    <a:lumMod val="50000"/>
                  </a:schemeClr>
                </a:solidFill>
              </a:rPr>
              <a:t>right </a:t>
            </a:r>
            <a:r>
              <a:rPr lang="en-CA" sz="1800" dirty="0" smtClean="0">
                <a:solidFill>
                  <a:schemeClr val="bg1">
                    <a:lumMod val="50000"/>
                  </a:schemeClr>
                </a:solidFill>
              </a:rPr>
              <a:t>to </a:t>
            </a:r>
            <a:r>
              <a:rPr lang="en-CA" sz="1800" dirty="0">
                <a:solidFill>
                  <a:schemeClr val="bg1">
                    <a:lumMod val="50000"/>
                  </a:schemeClr>
                </a:solidFill>
              </a:rPr>
              <a:t>access </a:t>
            </a:r>
            <a:r>
              <a:rPr lang="en-CA" sz="1800" dirty="0" smtClean="0">
                <a:solidFill>
                  <a:schemeClr val="bg1">
                    <a:lumMod val="50000"/>
                  </a:schemeClr>
                </a:solidFill>
              </a:rPr>
              <a:t>personal </a:t>
            </a:r>
            <a:r>
              <a:rPr lang="en-CA" sz="1800" dirty="0">
                <a:solidFill>
                  <a:schemeClr val="bg1">
                    <a:lumMod val="50000"/>
                  </a:schemeClr>
                </a:solidFill>
              </a:rPr>
              <a:t>information held about them by the federal government, and a right to correct that </a:t>
            </a:r>
            <a:r>
              <a:rPr lang="en-CA" sz="1800" dirty="0" smtClean="0">
                <a:solidFill>
                  <a:schemeClr val="bg1">
                    <a:lumMod val="50000"/>
                  </a:schemeClr>
                </a:solidFill>
              </a:rPr>
              <a:t>information</a:t>
            </a:r>
          </a:p>
          <a:p>
            <a:pPr marL="892175" lvl="1" indent="-358775">
              <a:lnSpc>
                <a:spcPct val="100000"/>
              </a:lnSpc>
              <a:spcBef>
                <a:spcPts val="600"/>
              </a:spcBef>
              <a:spcAft>
                <a:spcPts val="600"/>
              </a:spcAft>
              <a:buFont typeface="Wingdings" panose="05000000000000000000" pitchFamily="2" charset="2"/>
              <a:buChar char="Ø"/>
            </a:pPr>
            <a:r>
              <a:rPr lang="en-CA" sz="1800" dirty="0" smtClean="0">
                <a:solidFill>
                  <a:schemeClr val="bg1">
                    <a:lumMod val="50000"/>
                  </a:schemeClr>
                </a:solidFill>
              </a:rPr>
              <a:t>Rules framework governing the collection, retention, use and disclosure of </a:t>
            </a:r>
            <a:r>
              <a:rPr lang="en-CA" sz="1800" dirty="0">
                <a:solidFill>
                  <a:schemeClr val="bg1">
                    <a:lumMod val="50000"/>
                  </a:schemeClr>
                </a:solidFill>
              </a:rPr>
              <a:t>personal information </a:t>
            </a:r>
            <a:r>
              <a:rPr lang="en-CA" sz="1800" dirty="0" smtClean="0">
                <a:solidFill>
                  <a:schemeClr val="bg1">
                    <a:lumMod val="50000"/>
                  </a:schemeClr>
                </a:solidFill>
              </a:rPr>
              <a:t>by government institutions</a:t>
            </a:r>
          </a:p>
          <a:p>
            <a:pPr marL="892175" lvl="1" indent="-358775">
              <a:lnSpc>
                <a:spcPct val="100000"/>
              </a:lnSpc>
              <a:spcBef>
                <a:spcPts val="600"/>
              </a:spcBef>
              <a:spcAft>
                <a:spcPts val="600"/>
              </a:spcAft>
              <a:buFont typeface="Wingdings" panose="05000000000000000000" pitchFamily="2" charset="2"/>
              <a:buChar char="Ø"/>
            </a:pPr>
            <a:r>
              <a:rPr lang="en-CA" sz="1800" dirty="0" smtClean="0">
                <a:solidFill>
                  <a:schemeClr val="bg1">
                    <a:lumMod val="50000"/>
                  </a:schemeClr>
                </a:solidFill>
              </a:rPr>
              <a:t>The </a:t>
            </a:r>
            <a:r>
              <a:rPr lang="en-CA" sz="1800" dirty="0">
                <a:solidFill>
                  <a:schemeClr val="bg1">
                    <a:lumMod val="50000"/>
                  </a:schemeClr>
                </a:solidFill>
              </a:rPr>
              <a:t>Privacy </a:t>
            </a:r>
            <a:r>
              <a:rPr lang="en-CA" sz="1800" dirty="0" smtClean="0">
                <a:solidFill>
                  <a:schemeClr val="bg1">
                    <a:lumMod val="50000"/>
                  </a:schemeClr>
                </a:solidFill>
              </a:rPr>
              <a:t>Commissioner, as an independent Agent of Parliament, has oversight of compliance with the legislation</a:t>
            </a:r>
          </a:p>
          <a:p>
            <a:pPr marL="358775" indent="-358775">
              <a:spcBef>
                <a:spcPts val="600"/>
              </a:spcBef>
              <a:spcAft>
                <a:spcPts val="600"/>
              </a:spcAft>
              <a:buFont typeface="Arial" panose="020B0604020202020204" pitchFamily="34" charset="0"/>
              <a:buChar char="•"/>
            </a:pPr>
            <a:r>
              <a:rPr lang="en-CA" sz="2000" dirty="0" smtClean="0">
                <a:solidFill>
                  <a:schemeClr val="bg1">
                    <a:lumMod val="50000"/>
                  </a:schemeClr>
                </a:solidFill>
              </a:rPr>
              <a:t>Canadians’ trust in how the government collects, uses and safeguards their personal information is key to their interactions with government and the adoption of new services. </a:t>
            </a:r>
            <a:endParaRPr lang="en-CA" sz="2000" dirty="0">
              <a:solidFill>
                <a:schemeClr val="bg1">
                  <a:lumMod val="50000"/>
                </a:schemeClr>
              </a:solidFill>
            </a:endParaRPr>
          </a:p>
          <a:p>
            <a:pPr>
              <a:spcBef>
                <a:spcPts val="600"/>
              </a:spcBef>
              <a:spcAft>
                <a:spcPts val="600"/>
              </a:spcAft>
            </a:pPr>
            <a:endParaRPr lang="fr-CA" sz="2800" dirty="0"/>
          </a:p>
        </p:txBody>
      </p:sp>
      <p:sp>
        <p:nvSpPr>
          <p:cNvPr id="4" name="Title 5"/>
          <p:cNvSpPr>
            <a:spLocks noGrp="1"/>
          </p:cNvSpPr>
          <p:nvPr>
            <p:ph type="title"/>
          </p:nvPr>
        </p:nvSpPr>
        <p:spPr>
          <a:xfrm>
            <a:off x="759199" y="138062"/>
            <a:ext cx="5432982" cy="878670"/>
          </a:xfrm>
        </p:spPr>
        <p:txBody>
          <a:bodyPr>
            <a:normAutofit/>
          </a:bodyPr>
          <a:lstStyle/>
          <a:p>
            <a:r>
              <a:rPr lang="en-CA" sz="3200" b="1" i="1" dirty="0" smtClean="0">
                <a:solidFill>
                  <a:schemeClr val="accent1">
                    <a:lumMod val="50000"/>
                  </a:schemeClr>
                </a:solidFill>
              </a:rPr>
              <a:t>Privacy Act</a:t>
            </a:r>
            <a:endParaRPr lang="en-CA" sz="3200" b="1" i="1" dirty="0">
              <a:solidFill>
                <a:schemeClr val="accent1">
                  <a:lumMod val="50000"/>
                </a:schemeClr>
              </a:solidFill>
            </a:endParaRPr>
          </a:p>
        </p:txBody>
      </p:sp>
      <p:sp>
        <p:nvSpPr>
          <p:cNvPr id="3" name="Slide Number Placeholder 2"/>
          <p:cNvSpPr>
            <a:spLocks noGrp="1"/>
          </p:cNvSpPr>
          <p:nvPr>
            <p:ph type="sldNum" sz="quarter" idx="12"/>
          </p:nvPr>
        </p:nvSpPr>
        <p:spPr/>
        <p:txBody>
          <a:bodyPr/>
          <a:lstStyle/>
          <a:p>
            <a:fld id="{32D4B517-E49B-41B6-9DBC-23634E0F1CDC}" type="slidenum">
              <a:rPr lang="en-CA" smtClean="0"/>
              <a:t>9</a:t>
            </a:fld>
            <a:endParaRPr lang="en-CA" dirty="0"/>
          </a:p>
        </p:txBody>
      </p:sp>
    </p:spTree>
    <p:extLst>
      <p:ext uri="{BB962C8B-B14F-4D97-AF65-F5344CB8AC3E}">
        <p14:creationId xmlns:p14="http://schemas.microsoft.com/office/powerpoint/2010/main" val="4091663255"/>
      </p:ext>
    </p:extLst>
  </p:cSld>
  <p:clrMapOvr>
    <a:masterClrMapping/>
  </p:clrMapOvr>
  <p:transition spd="slow">
    <p:push dir="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NGAGE" val="{&quot;SavedSwatch&quot;:&quot;-16756366|-13593164|-13155766|-3334100|-3351552|Treasury Board&quot;,&quot;Id&quot;:&quot;5dcaaa5d4342461b6caf0e32&quot;,&quot;SmartGridHorizontal&quot;:0,&quot;LinkedExcelSources&quot;:{},&quot;LinkedProjectSources&quot;:{},&quot;FlowConfig&quot;:{&quot;Canvas&quot;:{&quot;Slide&quot;:-1,&quot;Width&quot;:0,&quot;Height&quot;:0},&quot;Timeline&quot;:{&quot;Actions&quot;:[]}},&quot;LinkedSlideMergeSources&quot;:{},&quot;LinkedSharePointSlideMergeSources&quot;:{}}"/>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9965</TotalTime>
  <Words>1789</Words>
  <Application>Microsoft Office PowerPoint</Application>
  <PresentationFormat>On-screen Show (4:3)</PresentationFormat>
  <Paragraphs>172</Paragraphs>
  <Slides>17</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맑은 고딕</vt:lpstr>
      <vt:lpstr>Arial</vt:lpstr>
      <vt:lpstr>Calibri</vt:lpstr>
      <vt:lpstr>Calibri Light</vt:lpstr>
      <vt:lpstr>Symbol</vt:lpstr>
      <vt:lpstr>Wingdings</vt:lpstr>
      <vt:lpstr>Office Theme</vt:lpstr>
      <vt:lpstr>Access to Information and Privacy</vt:lpstr>
      <vt:lpstr>Purpose</vt:lpstr>
      <vt:lpstr>Legislated Responsibilities</vt:lpstr>
      <vt:lpstr>Access to Information Act</vt:lpstr>
      <vt:lpstr>Right of Access</vt:lpstr>
      <vt:lpstr>Proactive Publication by Ministers</vt:lpstr>
      <vt:lpstr>Proactive Publication by Institutions</vt:lpstr>
      <vt:lpstr>Proactive Publication by Institutions</vt:lpstr>
      <vt:lpstr>Privacy Act</vt:lpstr>
      <vt:lpstr>Delegation of Authority</vt:lpstr>
      <vt:lpstr>Considerations for Records Held in a Minister’s Office</vt:lpstr>
      <vt:lpstr>Investigations</vt:lpstr>
      <vt:lpstr>Offences</vt:lpstr>
      <vt:lpstr>Reporting and Transparency to Canadians</vt:lpstr>
      <vt:lpstr>Reporting Material Privacy Breaches</vt:lpstr>
      <vt:lpstr>ANNEX 1</vt:lpstr>
      <vt:lpstr>ANNEX 2</vt:lpstr>
    </vt:vector>
  </TitlesOfParts>
  <Company>TBS-SCT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Information and Privacy – Ministerial Briefing</dc:title>
  <dc:creator>Marrero, Claudia</dc:creator>
  <cp:lastModifiedBy>Grant, Melissa</cp:lastModifiedBy>
  <cp:revision>124</cp:revision>
  <cp:lastPrinted>2019-11-08T18:48:44Z</cp:lastPrinted>
  <dcterms:created xsi:type="dcterms:W3CDTF">2019-10-02T19:06:39Z</dcterms:created>
  <dcterms:modified xsi:type="dcterms:W3CDTF">2019-11-12T12:49:33Z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aef9daa5-566d-4d31-85df-ae133dd36d80</vt:lpwstr>
  </property>
  <property fmtid="{D5CDD505-2E9C-101B-9397-08002B2CF9AE}" pid="3" name="SECCLASS">
    <vt:lpwstr>CLASSU</vt:lpwstr>
  </property>
  <property fmtid="{D5CDD505-2E9C-101B-9397-08002B2CF9AE}" pid="4" name="TBSSCTCLASSIFICATION">
    <vt:lpwstr>UNCLASSIFIED</vt:lpwstr>
  </property>
  <property fmtid="{D5CDD505-2E9C-101B-9397-08002B2CF9AE}" pid="5" name="TBSSCTVISUALMARKINGNO">
    <vt:lpwstr>NO</vt:lpwstr>
  </property>
</Properties>
</file>