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ciorek, Paul -SICS" initials="PP-" lastIdx="5" clrIdx="0"/>
  <p:cmAuthor id="1" name="Bitar, Omar -PRR" initials="O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10253F"/>
    <a:srgbClr val="BDDDF1"/>
    <a:srgbClr val="A9D3ED"/>
    <a:srgbClr val="8BD5E7"/>
    <a:srgbClr val="8BC4E7"/>
    <a:srgbClr val="A6DEF0"/>
    <a:srgbClr val="228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9" autoAdjust="0"/>
    <p:restoredTop sz="88800" autoAdjust="0"/>
  </p:normalViewPr>
  <p:slideViewPr>
    <p:cSldViewPr>
      <p:cViewPr varScale="1">
        <p:scale>
          <a:sx n="116" d="100"/>
          <a:sy n="116" d="100"/>
        </p:scale>
        <p:origin x="19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3483350309593"/>
          <c:y val="5.0925925925925923E-2"/>
          <c:w val="0.55769287067723672"/>
          <c:h val="0.9490740740740740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Value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0917-4CF2-8570-D8A9FE0E0C96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0917-4CF2-8570-D8A9FE0E0C96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0917-4CF2-8570-D8A9FE0E0C96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0917-4CF2-8570-D8A9FE0E0C96}"/>
              </c:ext>
            </c:extLst>
          </c:dPt>
          <c:val>
            <c:numRef>
              <c:f>Sheet1!$B$3:$B$6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17-4CF2-8570-D8A9FE0E0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1"/>
        <c:holeSize val="50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3483350309593"/>
          <c:y val="5.0925925925925923E-2"/>
          <c:w val="0.55769287067723672"/>
          <c:h val="0.9490740740740740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Value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42D-4695-985F-0CD6B0D93F18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642D-4695-985F-0CD6B0D93F1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642D-4695-985F-0CD6B0D93F18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42D-4695-985F-0CD6B0D93F18}"/>
              </c:ext>
            </c:extLst>
          </c:dPt>
          <c:val>
            <c:numRef>
              <c:f>Sheet1!$B$3:$B$6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2D-4695-985F-0CD6B0D93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1"/>
        <c:holeSize val="50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3483350309593"/>
          <c:y val="5.0925925925925923E-2"/>
          <c:w val="0.55769287067723672"/>
          <c:h val="0.9490740740740740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Value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E77-41E4-A401-390D3634C1CD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E77-41E4-A401-390D3634C1CD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BE77-41E4-A401-390D3634C1CD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BE77-41E4-A401-390D3634C1CD}"/>
              </c:ext>
            </c:extLst>
          </c:dPt>
          <c:val>
            <c:numRef>
              <c:f>Sheet1!$B$3:$B$6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77-41E4-A401-390D3634C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1"/>
        <c:holeSize val="50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3483350309593"/>
          <c:y val="5.0925925925925923E-2"/>
          <c:w val="0.55769287067723672"/>
          <c:h val="0.9490740740740740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Value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D45-45FB-93C1-D84ABA4BA368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D45-45FB-93C1-D84ABA4BA36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D45-45FB-93C1-D84ABA4BA368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8D45-45FB-93C1-D84ABA4BA368}"/>
              </c:ext>
            </c:extLst>
          </c:dPt>
          <c:val>
            <c:numRef>
              <c:f>Sheet1!$B$3:$B$6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45-45FB-93C1-D84ABA4BA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1"/>
        <c:holeSize val="50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3483350309593"/>
          <c:y val="5.0925925925925923E-2"/>
          <c:w val="0.55769287067723672"/>
          <c:h val="0.9490740740740740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Value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43C-4F69-843E-73C6E9699E6C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43C-4F69-843E-73C6E9699E6C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743C-4F69-843E-73C6E9699E6C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743C-4F69-843E-73C6E9699E6C}"/>
              </c:ext>
            </c:extLst>
          </c:dPt>
          <c:val>
            <c:numRef>
              <c:f>Sheet1!$B$3:$B$6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3C-4F69-843E-73C6E9699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1"/>
        <c:holeSize val="50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0.43435</cdr:x>
      <cdr:y>0.34271</cdr:y>
    </cdr:from>
    <cdr:to>
      <cdr:x>0.46432</cdr:x>
      <cdr:y>0.44906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581629" y="939733"/>
          <a:ext cx="178074" cy="2916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0.36943</cdr:x>
      <cdr:y>0.35662</cdr:y>
    </cdr:from>
    <cdr:to>
      <cdr:x>0.39368</cdr:x>
      <cdr:y>0.41018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195736" y="977879"/>
          <a:ext cx="144133" cy="14686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933" tIns="45966" rIns="91933" bIns="4596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933" tIns="45966" rIns="91933" bIns="4596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456F10-B8D1-4061-9B8F-70223E18601C}" type="datetimeFigureOut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933" tIns="45966" rIns="91933" bIns="4596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wrap="square" lIns="91933" tIns="45966" rIns="91933" bIns="459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027E96-0FF4-41C9-B897-5D64B7C8B3C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119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3331" tIns="46666" rIns="93331" bIns="4666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3331" tIns="46666" rIns="93331" bIns="4666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54E618-561C-453F-9377-680DECFAEDF7}" type="datetimeFigureOut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1" tIns="46666" rIns="93331" bIns="46666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3331" tIns="46666" rIns="93331" bIns="466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3331" tIns="46666" rIns="93331" bIns="4666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wrap="square" lIns="93331" tIns="46666" rIns="93331" bIns="466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F52F59-9649-44B5-BA2E-6DECAE6AEC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12911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47F87A8-5DF6-46B5-AC0B-BFCEFE38E55E}" type="slidenum">
              <a:rPr lang="en-CA" altLang="en-US">
                <a:solidFill>
                  <a:srgbClr val="000000"/>
                </a:solidFill>
              </a:rPr>
              <a:pPr/>
              <a:t>1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60B1B14-2B3B-4FF9-9A5F-B01633EBE7F9}" type="slidenum">
              <a:rPr lang="en-CA" altLang="en-US">
                <a:solidFill>
                  <a:srgbClr val="000000"/>
                </a:solidFill>
              </a:rPr>
              <a:pPr/>
              <a:t>2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60B1B14-2B3B-4FF9-9A5F-B01633EBE7F9}" type="slidenum">
              <a:rPr lang="en-CA" altLang="en-US">
                <a:solidFill>
                  <a:srgbClr val="000000"/>
                </a:solidFill>
              </a:rPr>
              <a:pPr/>
              <a:t>3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D7905D0-7731-4058-8C92-C4813DB14936}" type="slidenum">
              <a:rPr lang="en-CA" altLang="en-US">
                <a:solidFill>
                  <a:srgbClr val="000000"/>
                </a:solidFill>
              </a:rPr>
              <a:pPr/>
              <a:t>4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BD4E239-4605-4947-9E70-99B1C69D2279}" type="slidenum">
              <a:rPr lang="en-CA" altLang="en-US">
                <a:solidFill>
                  <a:srgbClr val="000000"/>
                </a:solidFill>
              </a:rPr>
              <a:pPr/>
              <a:t>10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34ED52C-8E55-45D6-9AEE-0754733277D7}" type="slidenum">
              <a:rPr lang="en-CA" altLang="en-US">
                <a:solidFill>
                  <a:srgbClr val="000000"/>
                </a:solidFill>
              </a:rPr>
              <a:pPr/>
              <a:t>11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1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5E762-9216-46F8-8EA9-FFD33AFDDC4C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89FC2-3918-4AA3-BA76-7C52394ECA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215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A310-51E3-4F07-A6A0-C6F5ED7A3A03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912F1-3D63-44F1-82CE-9E6572A9E3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796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CE85A-0ACF-4B42-9DDA-CFB398C28DE4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EA03-8498-486A-B4BD-50FFF0E7D59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5614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0F1A9-C4C2-4BDC-8366-3095ECDF26A8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58F5B-7CCB-4801-8F86-2A5813254EF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9034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E3D1-0AD5-47E0-ABB7-51429F268EF4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35AF1-F217-4A48-B2C1-0D6690209C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1259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7CCC-5138-4855-9866-F0FFC7A8BEAF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A74F4-881B-4C65-8902-F62891BC6D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5747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7EFB7-B61B-4A1F-9338-0059BD9FC758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5CFFF-FBB9-418C-8197-23F0DA00FE8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84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FBB2-41AE-463F-85F9-662A077A1753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0ADC9-74F7-49C9-90E8-001BDDAE7D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503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328F-28AE-4D69-9C42-F4646B6388EE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87ACD-7447-4B71-8301-3EDDF2363D3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0761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33CF-9FBE-4A23-B57A-8DFCC7747B3D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3686-A70B-4DCC-A79C-DB4643E496A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49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239F-E555-4C7A-997C-33725C19AF30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F98F8-C9C7-484C-9AA9-A19B262425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757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DEA3F4-3588-4639-8EF1-D7FC442A7E2B}" type="datetime1">
              <a:rPr lang="en-CA"/>
              <a:pPr>
                <a:defRPr/>
              </a:pPr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CA"/>
              <a:t>Working 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C1D9FDE-149D-4BB5-B6B5-2D68910B2F96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5"/>
          <a:stretch>
            <a:fillRect/>
          </a:stretch>
        </p:blipFill>
        <p:spPr bwMode="auto">
          <a:xfrm>
            <a:off x="-19050" y="11749"/>
            <a:ext cx="9363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A12425-ABFD-4C14-BCE9-8C288EF02AD7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236296" y="6154265"/>
            <a:ext cx="1655664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CA" altLang="en-US" sz="1100" dirty="0" smtClean="0">
                <a:solidFill>
                  <a:srgbClr val="FFFFFF"/>
                </a:solidFill>
              </a:rPr>
              <a:t>Approved</a:t>
            </a:r>
          </a:p>
          <a:p>
            <a:pPr algn="r" eaLnBrk="1" hangingPunct="1"/>
            <a:r>
              <a:rPr lang="en-CA" altLang="en-US" sz="1100" dirty="0" smtClean="0">
                <a:solidFill>
                  <a:srgbClr val="FFFFFF"/>
                </a:solidFill>
              </a:rPr>
              <a:t>September 14, 2018 </a:t>
            </a:r>
            <a:endParaRPr lang="en-CA" altLang="en-US" sz="1100" dirty="0">
              <a:solidFill>
                <a:srgbClr val="FFFFFF"/>
              </a:solidFill>
            </a:endParaRPr>
          </a:p>
        </p:txBody>
      </p:sp>
      <p:pic>
        <p:nvPicPr>
          <p:cNvPr id="6" name="Picture 3" descr="\\SIGNET\HOMEDRIVES\User7\HOLSTEK\doc\Files\Picture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299573" cy="3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700213"/>
            <a:ext cx="5419725" cy="14414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2/3 will largely build on activities and projects initiated in Phase 1.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actions are foreseen under all areas.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outcomes have been defined but will be adjusted based on progress in Phase 1.</a:t>
            </a:r>
            <a:endParaRPr lang="en-CA" sz="1600" dirty="0">
              <a:solidFill>
                <a:srgbClr val="102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2000" dirty="0">
              <a:solidFill>
                <a:srgbClr val="10253F"/>
              </a:solidFill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92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A57C48F-0C87-474E-9127-1589640209F9}" type="slidenum">
              <a:rPr lang="en-CA" altLang="en-US">
                <a:solidFill>
                  <a:srgbClr val="898989"/>
                </a:solidFill>
              </a:rPr>
              <a:pPr/>
              <a:t>10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6513" y="-26988"/>
            <a:ext cx="166688" cy="68849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668588" y="115888"/>
            <a:ext cx="636790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300" b="1" dirty="0">
                <a:solidFill>
                  <a:srgbClr val="10253F"/>
                </a:solidFill>
              </a:rPr>
              <a:t>DATA STRATEGY: THE FUTURE &amp; RESOURCES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697163" y="1128713"/>
            <a:ext cx="5111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600" b="1">
                <a:solidFill>
                  <a:srgbClr val="10253F"/>
                </a:solidFill>
                <a:latin typeface="Arial" charset="0"/>
                <a:cs typeface="Arial" charset="0"/>
              </a:rPr>
              <a:t>PHASES 2 AND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0500" y="3641725"/>
            <a:ext cx="5121275" cy="25542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/>
              <a:t>RESOURCES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b="1" dirty="0" smtClean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Phase 1 – All priority actions currently underway or planned are being funded from existing resources or through the Departmental management reserve.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Phase 2 and 3 – Will require new resources; needs are being assessed and costed; will be consolidated and presented later in FY 2018-19.</a:t>
            </a:r>
            <a:endParaRPr lang="en-CA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b="1" dirty="0"/>
          </a:p>
        </p:txBody>
      </p:sp>
      <p:sp>
        <p:nvSpPr>
          <p:cNvPr id="11" name="Rectangle 10"/>
          <p:cNvSpPr/>
          <p:nvPr/>
        </p:nvSpPr>
        <p:spPr>
          <a:xfrm>
            <a:off x="-36512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372" name="Picture 4" descr="C:\Users\albitao\Downloads\noun_28324_ffff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5013325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60363" y="4005263"/>
            <a:ext cx="1690687" cy="2592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06613" y="4005263"/>
            <a:ext cx="1690687" cy="2592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52863" y="4005263"/>
            <a:ext cx="1690687" cy="2592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99113" y="4005263"/>
            <a:ext cx="1690687" cy="2592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45363" y="4005263"/>
            <a:ext cx="1690687" cy="2592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3141663"/>
            <a:ext cx="1744663" cy="784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3775" y="3141663"/>
            <a:ext cx="1692275" cy="784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43025" y="1271588"/>
            <a:ext cx="6613525" cy="5016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506" tIns="44752" rIns="89506" bIns="44752"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3175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02450" y="65246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0246D6D-4929-4D65-B3E6-0A2EE56D0B2A}" type="slidenum">
              <a:rPr lang="en-CA" altLang="en-US">
                <a:solidFill>
                  <a:srgbClr val="898989"/>
                </a:solidFill>
              </a:rPr>
              <a:pPr/>
              <a:t>11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0025" y="620713"/>
            <a:ext cx="6415088" cy="600075"/>
          </a:xfrm>
          <a:prstGeom prst="rect">
            <a:avLst/>
          </a:prstGeom>
          <a:solidFill>
            <a:srgbClr val="A9D3E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GAC as one of the best-in-class among federal departments and other foreign ministries, in strategically harnessing data to serve citizens and make a difference in the world. </a:t>
            </a:r>
            <a:endParaRPr lang="en-GB" sz="1100" b="1" dirty="0">
              <a:solidFill>
                <a:prstClr val="white"/>
              </a:solidFill>
            </a:endParaRPr>
          </a:p>
        </p:txBody>
      </p:sp>
      <p:sp>
        <p:nvSpPr>
          <p:cNvPr id="31756" name="TextBox 22"/>
          <p:cNvSpPr txBox="1">
            <a:spLocks noChangeArrowheads="1"/>
          </p:cNvSpPr>
          <p:nvPr/>
        </p:nvSpPr>
        <p:spPr bwMode="auto">
          <a:xfrm rot="-5400000">
            <a:off x="-584200" y="3457575"/>
            <a:ext cx="15843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altLang="en-US" sz="900" b="1">
                <a:solidFill>
                  <a:srgbClr val="273940"/>
                </a:solidFill>
                <a:latin typeface="Arial" charset="0"/>
                <a:cs typeface="Arial" charset="0"/>
              </a:rPr>
              <a:t>Action Pillars</a:t>
            </a:r>
            <a:endParaRPr lang="en-GB" altLang="en-US" sz="900" b="1">
              <a:solidFill>
                <a:srgbClr val="27394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4945" y="2382287"/>
            <a:ext cx="8509543" cy="614665"/>
            <a:chOff x="679219" y="1256458"/>
            <a:chExt cx="8016085" cy="614665"/>
          </a:xfrm>
          <a:solidFill>
            <a:srgbClr val="228EA8"/>
          </a:solidFill>
        </p:grpSpPr>
        <p:sp>
          <p:nvSpPr>
            <p:cNvPr id="10" name="Rectangle 9"/>
            <p:cNvSpPr/>
            <p:nvPr/>
          </p:nvSpPr>
          <p:spPr>
            <a:xfrm>
              <a:off x="835936" y="1256458"/>
              <a:ext cx="7779668" cy="614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0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9219" y="1265829"/>
              <a:ext cx="8016085" cy="605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342863" indent="-161907" defTabSz="914302" eaLnBrk="1" hangingPunct="1">
                <a:spcBef>
                  <a:spcPts val="0"/>
                </a:spcBef>
                <a:spcAft>
                  <a:spcPts val="200"/>
                </a:spcAft>
                <a:buFont typeface="+mj-lt"/>
                <a:buAutoNum type="arabicPeriod"/>
                <a:defRPr/>
              </a:pPr>
              <a:r>
                <a:rPr lang="en-CA" sz="1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Maximize value: </a:t>
              </a:r>
              <a:r>
                <a:rPr lang="en-CA" sz="1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the best data we can and make the most of the data we have to develop policy and deliver programming</a:t>
              </a:r>
            </a:p>
            <a:p>
              <a:pPr marL="342863" indent="-161907" defTabSz="914302" eaLnBrk="1" hangingPunct="1">
                <a:spcBef>
                  <a:spcPts val="0"/>
                </a:spcBef>
                <a:spcAft>
                  <a:spcPts val="200"/>
                </a:spcAft>
                <a:buFont typeface="+mj-lt"/>
                <a:buAutoNum type="arabicPeriod"/>
                <a:defRPr/>
              </a:pPr>
              <a:r>
                <a:rPr lang="en-CA" sz="1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Strengthen Capacity: </a:t>
              </a:r>
              <a:r>
                <a:rPr lang="en-CA" sz="1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make sure our people have the knowledge and skills to be able to use data most efficiently </a:t>
              </a:r>
              <a:r>
                <a:rPr lang="en-CA" sz="1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342863" indent="-161907" defTabSz="914302" eaLnBrk="1" hangingPunct="1">
                <a:spcBef>
                  <a:spcPts val="0"/>
                </a:spcBef>
                <a:spcAft>
                  <a:spcPts val="200"/>
                </a:spcAft>
                <a:buFont typeface="+mj-lt"/>
                <a:buAutoNum type="arabicPeriod"/>
                <a:defRPr/>
              </a:pPr>
              <a:r>
                <a:rPr lang="en-CA" sz="1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Performance: </a:t>
              </a:r>
              <a:r>
                <a:rPr lang="en-CA" sz="1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and manage data better to improve planning, implementing monitoring and evaluation, and communicating results</a:t>
              </a:r>
              <a:endParaRPr lang="en-CA" sz="1000" dirty="0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31758" name="TextBox 26"/>
          <p:cNvSpPr txBox="1">
            <a:spLocks noChangeArrowheads="1"/>
          </p:cNvSpPr>
          <p:nvPr/>
        </p:nvSpPr>
        <p:spPr bwMode="auto">
          <a:xfrm rot="-5400000">
            <a:off x="-504825" y="2600325"/>
            <a:ext cx="1425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altLang="en-US" sz="900" b="1">
                <a:solidFill>
                  <a:srgbClr val="273940"/>
                </a:solidFill>
                <a:latin typeface="Arial" charset="0"/>
                <a:cs typeface="Arial" charset="0"/>
              </a:rPr>
              <a:t>Goals</a:t>
            </a:r>
            <a:endParaRPr lang="en-GB" altLang="en-US" sz="900" b="1">
              <a:solidFill>
                <a:srgbClr val="273940"/>
              </a:solidFill>
              <a:latin typeface="Arial" charset="0"/>
              <a:cs typeface="Arial" charset="0"/>
            </a:endParaRPr>
          </a:p>
        </p:txBody>
      </p:sp>
      <p:sp>
        <p:nvSpPr>
          <p:cNvPr id="31759" name="TextBox 27"/>
          <p:cNvSpPr txBox="1">
            <a:spLocks noChangeArrowheads="1"/>
          </p:cNvSpPr>
          <p:nvPr/>
        </p:nvSpPr>
        <p:spPr bwMode="auto">
          <a:xfrm rot="-5400000">
            <a:off x="-249237" y="746125"/>
            <a:ext cx="91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altLang="en-US" sz="900" b="1">
                <a:solidFill>
                  <a:srgbClr val="273940"/>
                </a:solidFill>
                <a:latin typeface="Arial" charset="0"/>
                <a:cs typeface="Arial" charset="0"/>
              </a:rPr>
              <a:t>Vision</a:t>
            </a:r>
            <a:endParaRPr lang="en-GB" altLang="en-US" sz="900" b="1">
              <a:solidFill>
                <a:srgbClr val="273940"/>
              </a:solidFill>
              <a:latin typeface="Arial" charset="0"/>
              <a:cs typeface="Arial" charset="0"/>
            </a:endParaRPr>
          </a:p>
        </p:txBody>
      </p:sp>
      <p:sp>
        <p:nvSpPr>
          <p:cNvPr id="31760" name="TextBox 101"/>
          <p:cNvSpPr txBox="1">
            <a:spLocks noChangeArrowheads="1"/>
          </p:cNvSpPr>
          <p:nvPr/>
        </p:nvSpPr>
        <p:spPr bwMode="auto">
          <a:xfrm>
            <a:off x="4197350" y="6646863"/>
            <a:ext cx="982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CA" altLang="en-US" sz="800">
              <a:solidFill>
                <a:srgbClr val="27394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602288" y="3141663"/>
            <a:ext cx="1692275" cy="784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117725" y="3141663"/>
            <a:ext cx="1692275" cy="784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851275" y="3141663"/>
            <a:ext cx="1692275" cy="784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31764" name="Rectangle 7"/>
          <p:cNvSpPr>
            <a:spLocks noChangeArrowheads="1"/>
          </p:cNvSpPr>
          <p:nvPr/>
        </p:nvSpPr>
        <p:spPr bwMode="auto">
          <a:xfrm>
            <a:off x="323850" y="3141663"/>
            <a:ext cx="17684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CULTURE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Data-enabled Policy and Program Development</a:t>
            </a:r>
            <a:endParaRPr lang="en-GB" altLang="en-US" sz="90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363" y="4011613"/>
            <a:ext cx="1763712" cy="161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b="1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Outcomes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think about and understand what data they need and the form they need it to do their work. 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generate, collect, analyze, and use data to make policy, program, and client service proposals, advice and improvements. 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sz="900" dirty="0">
              <a:solidFill>
                <a:srgbClr val="C1D3D9">
                  <a:lumMod val="25000"/>
                </a:srgbClr>
              </a:solidFill>
              <a:latin typeface="+mn-lt"/>
            </a:endParaRPr>
          </a:p>
        </p:txBody>
      </p:sp>
      <p:sp>
        <p:nvSpPr>
          <p:cNvPr id="31766" name="Rectangle 144"/>
          <p:cNvSpPr>
            <a:spLocks noChangeArrowheads="1"/>
          </p:cNvSpPr>
          <p:nvPr/>
        </p:nvSpPr>
        <p:spPr bwMode="auto">
          <a:xfrm>
            <a:off x="2124075" y="3141663"/>
            <a:ext cx="171132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ACCESS AND ANALYTICS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Business Intelligence (BI) and Analytics</a:t>
            </a:r>
          </a:p>
        </p:txBody>
      </p:sp>
      <p:sp>
        <p:nvSpPr>
          <p:cNvPr id="31767" name="Rectangle 145"/>
          <p:cNvSpPr>
            <a:spLocks noChangeArrowheads="1"/>
          </p:cNvSpPr>
          <p:nvPr/>
        </p:nvSpPr>
        <p:spPr bwMode="auto">
          <a:xfrm>
            <a:off x="3851275" y="3141663"/>
            <a:ext cx="1624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PEOPLE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Data Talent Development</a:t>
            </a:r>
          </a:p>
        </p:txBody>
      </p:sp>
      <p:sp>
        <p:nvSpPr>
          <p:cNvPr id="31768" name="Rectangle 146"/>
          <p:cNvSpPr>
            <a:spLocks noChangeArrowheads="1"/>
          </p:cNvSpPr>
          <p:nvPr/>
        </p:nvSpPr>
        <p:spPr bwMode="auto">
          <a:xfrm>
            <a:off x="5580063" y="3148013"/>
            <a:ext cx="162083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PERFORMANCE AND 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RESULTS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Integrated Performance Measurement and Reporting</a:t>
            </a:r>
          </a:p>
        </p:txBody>
      </p:sp>
      <p:sp>
        <p:nvSpPr>
          <p:cNvPr id="31769" name="Rectangle 147"/>
          <p:cNvSpPr>
            <a:spLocks noChangeArrowheads="1"/>
          </p:cNvSpPr>
          <p:nvPr/>
        </p:nvSpPr>
        <p:spPr bwMode="auto">
          <a:xfrm>
            <a:off x="7380288" y="3143250"/>
            <a:ext cx="1741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MANAGEMENT AND GOVERNANCE</a:t>
            </a:r>
          </a:p>
          <a:p>
            <a:pPr eaLnBrk="1" hangingPunct="1"/>
            <a:r>
              <a:rPr lang="en-CA" altLang="en-US" sz="900" b="1">
                <a:solidFill>
                  <a:srgbClr val="FFFFFF"/>
                </a:solidFill>
                <a:latin typeface="Arial" charset="0"/>
                <a:cs typeface="Arial" charset="0"/>
              </a:rPr>
              <a:t>Data Governance and Management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128838" y="4011613"/>
            <a:ext cx="1795462" cy="2447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b="1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Outcomes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from business lines and IT work </a:t>
            </a:r>
            <a:r>
              <a:rPr lang="en-CA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 in an integrated manner to identify and implement data analytics and reporting solutions that enable departmental </a:t>
            </a:r>
            <a:r>
              <a:rPr lang="en-CA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outcomes.</a:t>
            </a:r>
            <a:endParaRPr lang="en-CA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modern data analytics capability is developed that gives department-wide access to integrated data and self-service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tools. 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community of expertise connects departmental business and IT resources, skills and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knowledge.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580063" y="4011613"/>
            <a:ext cx="1717675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b="1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Outcomes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Meaningful, measurable data based performance indicators are developed, implemented, and standardized across the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department.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aggregate data and results from different departmental (and external) performance tracking systems is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increased. 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collected and used to support resource allocation decisions and to report and communicate departmental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results. 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48538" y="4011613"/>
            <a:ext cx="1687512" cy="106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b="1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Outcomes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oversight is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strengthened.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quality is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improved.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sources are consolidated and data sharing is </a:t>
            </a:r>
            <a:r>
              <a:rPr lang="en-CA" sz="900" dirty="0" smtClean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increased.</a:t>
            </a:r>
            <a:endParaRPr lang="en-CA" sz="900" dirty="0">
              <a:solidFill>
                <a:srgbClr val="C1D3D9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40163" y="4011613"/>
            <a:ext cx="1760537" cy="2311400"/>
          </a:xfrm>
          <a:prstGeom prst="rect">
            <a:avLst/>
          </a:prstGeom>
          <a:noFill/>
        </p:spPr>
        <p:txBody>
          <a:bodyPr lIns="93406" tIns="46703" rIns="93406" bIns="46703">
            <a:spAutoFit/>
          </a:bodyPr>
          <a:lstStyle/>
          <a:p>
            <a:pPr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b="1" dirty="0">
                <a:solidFill>
                  <a:srgbClr val="C1D3D9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Outcomes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sz="900" dirty="0" smtClean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CA" sz="900" dirty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understands the data skills and capabilities it needs</a:t>
            </a: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have the data </a:t>
            </a:r>
            <a:r>
              <a:rPr lang="en-CA" sz="900" dirty="0" smtClean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skills. </a:t>
            </a:r>
            <a:r>
              <a:rPr lang="en-CA" sz="900" dirty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need to do their jobs and data literacy standards are developed, reflected in training programmes, performance management and </a:t>
            </a:r>
            <a:r>
              <a:rPr lang="en-CA" sz="900" dirty="0" smtClean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recruitment. </a:t>
            </a:r>
            <a:endParaRPr lang="en-CA" sz="900" dirty="0">
              <a:solidFill>
                <a:srgbClr val="2739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2" indent="-171432" defTabSz="91430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analytics profiles are integrated into the profile of more jobs, data scientists are recruited and retained to do data specific </a:t>
            </a:r>
            <a:r>
              <a:rPr lang="en-CA" sz="900" dirty="0" smtClean="0">
                <a:solidFill>
                  <a:srgbClr val="273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work. </a:t>
            </a:r>
            <a:endParaRPr lang="en-CA" sz="900" dirty="0">
              <a:solidFill>
                <a:srgbClr val="2739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93825" y="1268413"/>
            <a:ext cx="6553200" cy="598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9506" tIns="44752" rIns="89506" bIns="44752">
            <a:spAutoFit/>
          </a:bodyPr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GAC employees to be able to collect, have access to, analyze, and use high quality data to inform decision-making and better communicate results to Canadians</a:t>
            </a:r>
          </a:p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>
              <a:solidFill>
                <a:prstClr val="white"/>
              </a:solidFill>
            </a:endParaRPr>
          </a:p>
        </p:txBody>
      </p:sp>
      <p:sp>
        <p:nvSpPr>
          <p:cNvPr id="31775" name="TextBox 100"/>
          <p:cNvSpPr txBox="1">
            <a:spLocks noChangeArrowheads="1"/>
          </p:cNvSpPr>
          <p:nvPr/>
        </p:nvSpPr>
        <p:spPr bwMode="auto">
          <a:xfrm rot="-5400000">
            <a:off x="-193675" y="1373188"/>
            <a:ext cx="8032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altLang="en-US" sz="900" b="1">
                <a:solidFill>
                  <a:srgbClr val="273940"/>
                </a:solidFill>
                <a:latin typeface="Arial" charset="0"/>
                <a:cs typeface="Arial" charset="0"/>
              </a:rPr>
              <a:t>Mission</a:t>
            </a:r>
            <a:endParaRPr lang="en-GB" altLang="en-US" sz="900" b="1">
              <a:solidFill>
                <a:srgbClr val="27394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33475" y="1854200"/>
            <a:ext cx="7167563" cy="4222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506" tIns="44752" rIns="89506" bIns="44752" anchor="ctr"/>
          <a:lstStyle/>
          <a:p>
            <a:pPr algn="ctr" defTabSz="9143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31777" name="TextBox 102"/>
          <p:cNvSpPr txBox="1">
            <a:spLocks noChangeArrowheads="1"/>
          </p:cNvSpPr>
          <p:nvPr/>
        </p:nvSpPr>
        <p:spPr bwMode="auto">
          <a:xfrm>
            <a:off x="534988" y="1957388"/>
            <a:ext cx="76374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06" tIns="44752" rIns="89506" bIns="44752">
            <a:spAutoFit/>
          </a:bodyPr>
          <a:lstStyle>
            <a:lvl1pPr marL="179388"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Aft>
                <a:spcPts val="200"/>
              </a:spcAft>
            </a:pPr>
            <a:r>
              <a:rPr lang="en-CA" altLang="en-US" sz="1000" b="1">
                <a:solidFill>
                  <a:srgbClr val="FFFFFF"/>
                </a:solidFill>
                <a:latin typeface="Arial" charset="0"/>
                <a:cs typeface="Arial" charset="0"/>
              </a:rPr>
              <a:t>             Results and Delivery Agenda	  GAC Mandate	                       Client Service                 Employee Empowerment </a:t>
            </a:r>
            <a:endParaRPr lang="en-CA" altLang="en-US" sz="1000">
              <a:solidFill>
                <a:srgbClr val="FFFFFF"/>
              </a:solidFill>
            </a:endParaRPr>
          </a:p>
        </p:txBody>
      </p:sp>
      <p:sp>
        <p:nvSpPr>
          <p:cNvPr id="31778" name="TextBox 103"/>
          <p:cNvSpPr txBox="1">
            <a:spLocks noChangeArrowheads="1"/>
          </p:cNvSpPr>
          <p:nvPr/>
        </p:nvSpPr>
        <p:spPr bwMode="auto">
          <a:xfrm rot="-5400000">
            <a:off x="-192881" y="1975644"/>
            <a:ext cx="8016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 altLang="en-US" sz="900" b="1">
                <a:solidFill>
                  <a:srgbClr val="273940"/>
                </a:solidFill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31779" name="TextBox 69"/>
          <p:cNvSpPr txBox="1">
            <a:spLocks noChangeArrowheads="1"/>
          </p:cNvSpPr>
          <p:nvPr/>
        </p:nvSpPr>
        <p:spPr bwMode="auto">
          <a:xfrm>
            <a:off x="107950" y="4445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300" b="1" dirty="0" smtClean="0">
                <a:solidFill>
                  <a:srgbClr val="10253F"/>
                </a:solidFill>
              </a:rPr>
              <a:t>GAC </a:t>
            </a:r>
            <a:r>
              <a:rPr lang="en-CA" altLang="en-US" sz="2300" b="1" dirty="0">
                <a:solidFill>
                  <a:srgbClr val="10253F"/>
                </a:solidFill>
              </a:rPr>
              <a:t>DATA STRATEGY FRAMEWORK</a:t>
            </a:r>
          </a:p>
        </p:txBody>
      </p:sp>
      <p:sp>
        <p:nvSpPr>
          <p:cNvPr id="71" name="Rectangle 70"/>
          <p:cNvSpPr/>
          <p:nvPr/>
        </p:nvSpPr>
        <p:spPr>
          <a:xfrm>
            <a:off x="-36513" y="-26988"/>
            <a:ext cx="166688" cy="68849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775" y="765175"/>
            <a:ext cx="5903913" cy="54006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GAC Data Strategy framework now expanded into a 5 year GAC Data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trategy based on 5 pillars (Culture, Access &amp; Analytics, People, Performance &amp; Results, Management &amp; Governance).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action plans completed for each of the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pillars: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300" dirty="0">
                <a:latin typeface="Arial" panose="020B0604020202020204" pitchFamily="34" charset="0"/>
                <a:cs typeface="Arial" panose="020B0604020202020204" pitchFamily="34" charset="0"/>
              </a:rPr>
              <a:t>Work already underway with several “early wins” including the roll-out of Spectrum (modern, self-service business intelligence and analytics </a:t>
            </a:r>
            <a:r>
              <a:rPr lang="en-C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portal).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CA" sz="1300" dirty="0">
                <a:latin typeface="Arial" panose="020B0604020202020204" pitchFamily="34" charset="0"/>
                <a:cs typeface="Arial" panose="020B0604020202020204" pitchFamily="34" charset="0"/>
              </a:rPr>
              <a:t>now on implementing phase 1 </a:t>
            </a:r>
            <a:r>
              <a:rPr lang="en-C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(crawl</a:t>
            </a:r>
            <a:r>
              <a:rPr lang="en-CA" sz="1300" dirty="0">
                <a:latin typeface="Arial" panose="020B0604020202020204" pitchFamily="34" charset="0"/>
                <a:cs typeface="Arial" panose="020B0604020202020204" pitchFamily="34" charset="0"/>
              </a:rPr>
              <a:t>), with following strategic objectives: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Increase employee awareness of and engagement with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data.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Advance key foundational work across all pillars and progress on data systems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improvement. 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Undertake specific data-related projects to demonstrate the value of data for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employees.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Branch plans (80% completed) are being aligned with and reflected in the departmental strategy, and efforts to support their implementation are underway.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3-phase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approach (crawl, walk, run) and a DG-level Data Strategy Working Group both in place to monitor and report on execution and results.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engagement with broader Government of Canada data strategy work, and links with other related departmental processes, cooperation and action with outside partners.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16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817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52B35EB-4D2D-41F7-A86F-9229B51ED48E}" type="slidenum">
              <a:rPr lang="en-CA" altLang="en-US">
                <a:solidFill>
                  <a:srgbClr val="898989"/>
                </a:solidFill>
              </a:rPr>
              <a:pPr/>
              <a:t>2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6513" y="-26988"/>
            <a:ext cx="166688" cy="68849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2555875" y="115888"/>
            <a:ext cx="8137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400" b="1" dirty="0">
                <a:solidFill>
                  <a:srgbClr val="10253F"/>
                </a:solidFill>
              </a:rPr>
              <a:t>DATA </a:t>
            </a:r>
            <a:r>
              <a:rPr lang="en-CA" altLang="en-US" sz="2400" b="1" dirty="0" smtClean="0">
                <a:solidFill>
                  <a:srgbClr val="10253F"/>
                </a:solidFill>
              </a:rPr>
              <a:t>STRATEGY HIGHLIGHTS</a:t>
            </a:r>
            <a:endParaRPr lang="en-CA" altLang="en-US" sz="2400" b="1" dirty="0">
              <a:solidFill>
                <a:srgbClr val="10253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154" name="Picture 2" descr="C:\Users\albitao\Downloads\noun_656407_ffff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4868863"/>
            <a:ext cx="1827213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775" y="765175"/>
            <a:ext cx="5903913" cy="5616153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We are making good progress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a basic assessment of our data situation to a GAC data strategy this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year.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Among the first departments to develop a data strategy,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a positive observation in this year’s MAF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rating.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ome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early wins, notably launch of Spectrum, demonstrating benefits of data to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colleagues.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quality, positive team effort across business lines to develop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strategy. 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With a GAC Data Strategy now in place, two top horizontal challenges to focus on this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year: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ulture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– increasing interest, awareness, use of data by our employees; showing how data helps colleagues in their work is fundamental, needs to drive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everything. 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oordination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– very good branch plans developed, great pockets of excellence, but time and work needed to ensure we all row in the same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Three areas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for particular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attention: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collection – especially performance and results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information.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systems – improvements to main content and contact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systems. 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CA" sz="1500" dirty="0">
                <a:latin typeface="Arial" panose="020B0604020202020204" pitchFamily="34" charset="0"/>
                <a:cs typeface="Arial" panose="020B0604020202020204" pitchFamily="34" charset="0"/>
              </a:rPr>
              <a:t>management – including  governance, stewardship, and quality all critical foundation </a:t>
            </a:r>
            <a:r>
              <a:rPr lang="en-C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activities. </a:t>
            </a:r>
            <a:endParaRPr lang="en-CA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16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817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52B35EB-4D2D-41F7-A86F-9229B51ED48E}" type="slidenum">
              <a:rPr lang="en-CA" altLang="en-US">
                <a:solidFill>
                  <a:srgbClr val="898989"/>
                </a:solidFill>
              </a:rPr>
              <a:pPr/>
              <a:t>3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6513" y="-26988"/>
            <a:ext cx="166688" cy="68849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2555875" y="115888"/>
            <a:ext cx="8137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400" b="1" dirty="0">
                <a:solidFill>
                  <a:srgbClr val="10253F"/>
                </a:solidFill>
              </a:rPr>
              <a:t>DATA </a:t>
            </a:r>
            <a:r>
              <a:rPr lang="en-CA" altLang="en-US" sz="2400" b="1" dirty="0" smtClean="0">
                <a:solidFill>
                  <a:srgbClr val="10253F"/>
                </a:solidFill>
              </a:rPr>
              <a:t>STRATEGY OBSERVATIONS</a:t>
            </a:r>
            <a:endParaRPr lang="en-CA" altLang="en-US" sz="2400" b="1" dirty="0">
              <a:solidFill>
                <a:srgbClr val="10253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2" descr="C:\Users\albitao\Downloads\noun_656407_ffff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4868863"/>
            <a:ext cx="1827213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9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>
            <a:off x="2627784" y="2924944"/>
            <a:ext cx="0" cy="1800200"/>
          </a:xfrm>
          <a:prstGeom prst="line">
            <a:avLst/>
          </a:prstGeom>
          <a:ln w="38100">
            <a:solidFill>
              <a:srgbClr val="A6DE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DE653B3-05D1-473C-9773-2DFB1D204175}" type="slidenum">
              <a:rPr lang="en-CA" altLang="en-US">
                <a:solidFill>
                  <a:srgbClr val="898989"/>
                </a:solidFill>
              </a:rPr>
              <a:pPr/>
              <a:t>4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8196" name="TextBox 25"/>
          <p:cNvSpPr txBox="1">
            <a:spLocks noChangeArrowheads="1"/>
          </p:cNvSpPr>
          <p:nvPr/>
        </p:nvSpPr>
        <p:spPr bwMode="auto">
          <a:xfrm>
            <a:off x="252413" y="112713"/>
            <a:ext cx="813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400" b="1">
                <a:solidFill>
                  <a:srgbClr val="10253F"/>
                </a:solidFill>
              </a:rPr>
              <a:t>DATA STRATEGY 5-YEAR TIMELINE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6250" y="3449638"/>
            <a:ext cx="1738313" cy="1062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>
                <a:solidFill>
                  <a:srgbClr val="228E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2017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strategy framework developed with key GAC stakeholders, integrated best practices from leading OGDs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9632" y="4797152"/>
            <a:ext cx="1443037" cy="5762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>
                <a:solidFill>
                  <a:srgbClr val="228E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2017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USS validated overall vision</a:t>
            </a:r>
          </a:p>
        </p:txBody>
      </p:sp>
      <p:grpSp>
        <p:nvGrpSpPr>
          <p:cNvPr id="8199" name="Group 63"/>
          <p:cNvGrpSpPr>
            <a:grpSpLocks/>
          </p:cNvGrpSpPr>
          <p:nvPr/>
        </p:nvGrpSpPr>
        <p:grpSpPr bwMode="auto">
          <a:xfrm>
            <a:off x="1236663" y="1555750"/>
            <a:ext cx="8520112" cy="998538"/>
            <a:chOff x="1216965" y="1218497"/>
            <a:chExt cx="8519597" cy="997079"/>
          </a:xfrm>
        </p:grpSpPr>
        <p:grpSp>
          <p:nvGrpSpPr>
            <p:cNvPr id="8228" name="Group 35"/>
            <p:cNvGrpSpPr>
              <a:grpSpLocks/>
            </p:cNvGrpSpPr>
            <p:nvPr/>
          </p:nvGrpSpPr>
          <p:grpSpPr bwMode="auto">
            <a:xfrm>
              <a:off x="1311626" y="1290788"/>
              <a:ext cx="8424936" cy="924788"/>
              <a:chOff x="1367644" y="3018980"/>
              <a:chExt cx="8424936" cy="924788"/>
            </a:xfrm>
          </p:grpSpPr>
          <p:grpSp>
            <p:nvGrpSpPr>
              <p:cNvPr id="8230" name="Group 34"/>
              <p:cNvGrpSpPr>
                <a:grpSpLocks/>
              </p:cNvGrpSpPr>
              <p:nvPr/>
            </p:nvGrpSpPr>
            <p:grpSpPr bwMode="auto">
              <a:xfrm>
                <a:off x="1367644" y="3223688"/>
                <a:ext cx="8424936" cy="498639"/>
                <a:chOff x="1367644" y="2170616"/>
                <a:chExt cx="8424936" cy="498639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368227" y="2171024"/>
                  <a:ext cx="2179505" cy="497746"/>
                </a:xfrm>
                <a:prstGeom prst="rect">
                  <a:avLst/>
                </a:prstGeom>
                <a:solidFill>
                  <a:srgbClr val="A6DEF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536621" y="2171024"/>
                  <a:ext cx="1193728" cy="491406"/>
                </a:xfrm>
                <a:prstGeom prst="rect">
                  <a:avLst/>
                </a:prstGeom>
                <a:solidFill>
                  <a:srgbClr val="8BD5E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552689" y="2171024"/>
                  <a:ext cx="2052513" cy="49774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730349" y="2171024"/>
                  <a:ext cx="1822340" cy="497746"/>
                </a:xfrm>
                <a:prstGeom prst="rect">
                  <a:avLst/>
                </a:prstGeom>
                <a:solidFill>
                  <a:srgbClr val="B9CDE5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6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1511660" y="2294415"/>
                  <a:ext cx="828092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2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DEVELOPMENT                             CRAWL                 WALK                                    RUN                </a:t>
                  </a:r>
                </a:p>
              </p:txBody>
            </p:sp>
          </p:grpSp>
          <p:sp>
            <p:nvSpPr>
              <p:cNvPr id="34" name="Right Arrow 33"/>
              <p:cNvSpPr/>
              <p:nvPr/>
            </p:nvSpPr>
            <p:spPr>
              <a:xfrm>
                <a:off x="8279784" y="3019607"/>
                <a:ext cx="649248" cy="924161"/>
              </a:xfrm>
              <a:prstGeom prst="rightArrow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229" name="TextBox 53"/>
            <p:cNvSpPr txBox="1">
              <a:spLocks noChangeArrowheads="1"/>
            </p:cNvSpPr>
            <p:nvPr/>
          </p:nvSpPr>
          <p:spPr bwMode="auto">
            <a:xfrm>
              <a:off x="1216965" y="1218497"/>
              <a:ext cx="722345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CA" altLang="en-US" sz="1100" b="1">
                  <a:solidFill>
                    <a:srgbClr val="8BD5E7"/>
                  </a:solidFill>
                  <a:latin typeface="Arial" charset="0"/>
                  <a:cs typeface="Arial" charset="0"/>
                </a:rPr>
                <a:t>                                                     YEAR 1  (2018-2019)    </a:t>
              </a:r>
              <a:r>
                <a:rPr lang="en-CA" altLang="en-US" sz="1100" b="1">
                  <a:solidFill>
                    <a:srgbClr val="B9CDE5"/>
                  </a:solidFill>
                  <a:latin typeface="Arial" charset="0"/>
                  <a:cs typeface="Arial" charset="0"/>
                </a:rPr>
                <a:t> YEARS 2-3 (2019-2021)      </a:t>
              </a:r>
              <a:r>
                <a:rPr lang="en-CA" altLang="en-US" sz="1100" b="1">
                  <a:solidFill>
                    <a:srgbClr val="376092"/>
                  </a:solidFill>
                  <a:latin typeface="Arial" charset="0"/>
                  <a:cs typeface="Arial" charset="0"/>
                </a:rPr>
                <a:t>YEARS 4-5 (2021-2023)  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2438723" y="4617119"/>
            <a:ext cx="1773237" cy="900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>
                <a:solidFill>
                  <a:srgbClr val="228E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2018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 err="1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ExBo</a:t>
            </a: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endorsed approach, including a “five pillar” structure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sz="1050" b="1" dirty="0">
              <a:solidFill>
                <a:srgbClr val="102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843808" y="3358753"/>
            <a:ext cx="3024187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sz="1050" b="1" dirty="0">
              <a:solidFill>
                <a:srgbClr val="102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>
                <a:solidFill>
                  <a:srgbClr val="228E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 </a:t>
            </a:r>
            <a:r>
              <a:rPr lang="en-CA" sz="1050" b="1" dirty="0" smtClean="0">
                <a:solidFill>
                  <a:srgbClr val="228E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– SUMMER 2018</a:t>
            </a:r>
            <a:endParaRPr lang="en-CA" sz="1050" b="1" dirty="0">
              <a:solidFill>
                <a:srgbClr val="228E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is expanded into a full data strategy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(integrating </a:t>
            </a:r>
            <a:r>
              <a:rPr lang="en-CA" sz="105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USS/DMA/</a:t>
            </a:r>
            <a:r>
              <a:rPr lang="en-CA" sz="1050" dirty="0" err="1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ExBo</a:t>
            </a: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05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MAF rates GAC data governance as “notable practice</a:t>
            </a:r>
            <a:r>
              <a:rPr lang="en-CA" sz="1050" dirty="0" smtClean="0">
                <a:solidFill>
                  <a:srgbClr val="102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Branch data plans integrated into the data strategy.</a:t>
            </a:r>
            <a:endParaRPr lang="en-CA" sz="1050" dirty="0">
              <a:solidFill>
                <a:srgbClr val="102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2" name="Picture 2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739775"/>
            <a:ext cx="9540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 descr="Screen Clipping"/>
          <p:cNvPicPr>
            <a:picLocks noChangeAspect="1"/>
          </p:cNvPicPr>
          <p:nvPr/>
        </p:nvPicPr>
        <p:blipFill rotWithShape="1">
          <a:blip r:embed="rId4"/>
          <a:srcRect l="55142" b="4741"/>
          <a:stretch/>
        </p:blipFill>
        <p:spPr>
          <a:xfrm>
            <a:off x="7080250" y="655638"/>
            <a:ext cx="960438" cy="7985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33" name="Rectangle 32"/>
          <p:cNvSpPr/>
          <p:nvPr/>
        </p:nvSpPr>
        <p:spPr>
          <a:xfrm>
            <a:off x="4105275" y="1454150"/>
            <a:ext cx="1258888" cy="95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703" y="655202"/>
            <a:ext cx="642640" cy="798575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-36513" y="-26988"/>
            <a:ext cx="166688" cy="68849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19588" y="2600325"/>
            <a:ext cx="822325" cy="612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344613" y="2744788"/>
            <a:ext cx="7510462" cy="26987"/>
          </a:xfrm>
          <a:prstGeom prst="straightConnector1">
            <a:avLst/>
          </a:prstGeom>
          <a:ln w="76200">
            <a:solidFill>
              <a:srgbClr val="10253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476375" y="2663825"/>
            <a:ext cx="215900" cy="215900"/>
          </a:xfrm>
          <a:prstGeom prst="ellipse">
            <a:avLst/>
          </a:prstGeom>
          <a:solidFill>
            <a:srgbClr val="10253F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484438" y="2692400"/>
            <a:ext cx="215900" cy="215900"/>
          </a:xfrm>
          <a:prstGeom prst="ellipse">
            <a:avLst/>
          </a:prstGeom>
          <a:solidFill>
            <a:srgbClr val="10253F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584700" y="2641600"/>
            <a:ext cx="215900" cy="217488"/>
          </a:xfrm>
          <a:prstGeom prst="ellipse">
            <a:avLst/>
          </a:prstGeom>
          <a:solidFill>
            <a:srgbClr val="10253F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372225" y="2628900"/>
            <a:ext cx="215900" cy="215900"/>
          </a:xfrm>
          <a:prstGeom prst="ellipse">
            <a:avLst/>
          </a:prstGeom>
          <a:solidFill>
            <a:srgbClr val="10253F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8243888" y="2636838"/>
            <a:ext cx="215900" cy="215900"/>
          </a:xfrm>
          <a:prstGeom prst="ellipse">
            <a:avLst/>
          </a:prstGeom>
          <a:solidFill>
            <a:srgbClr val="10253F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grpSp>
        <p:nvGrpSpPr>
          <p:cNvPr id="8214" name="Group 45"/>
          <p:cNvGrpSpPr>
            <a:grpSpLocks/>
          </p:cNvGrpSpPr>
          <p:nvPr/>
        </p:nvGrpSpPr>
        <p:grpSpPr bwMode="auto">
          <a:xfrm>
            <a:off x="1412875" y="2297113"/>
            <a:ext cx="7119938" cy="388937"/>
            <a:chOff x="280626" y="6143239"/>
            <a:chExt cx="7280118" cy="388571"/>
          </a:xfrm>
        </p:grpSpPr>
        <p:sp>
          <p:nvSpPr>
            <p:cNvPr id="8223" name="TextBox 46"/>
            <p:cNvSpPr txBox="1">
              <a:spLocks noChangeArrowheads="1"/>
            </p:cNvSpPr>
            <p:nvPr/>
          </p:nvSpPr>
          <p:spPr bwMode="auto">
            <a:xfrm>
              <a:off x="280626" y="6143239"/>
              <a:ext cx="3600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CA" altLang="en-US" sz="1600" b="1">
                  <a:solidFill>
                    <a:srgbClr val="10253F"/>
                  </a:solidFill>
                </a:rPr>
                <a:t>1</a:t>
              </a:r>
            </a:p>
          </p:txBody>
        </p:sp>
        <p:sp>
          <p:nvSpPr>
            <p:cNvPr id="8224" name="TextBox 47"/>
            <p:cNvSpPr txBox="1">
              <a:spLocks noChangeArrowheads="1"/>
            </p:cNvSpPr>
            <p:nvPr/>
          </p:nvSpPr>
          <p:spPr bwMode="auto">
            <a:xfrm>
              <a:off x="1301588" y="6147713"/>
              <a:ext cx="3600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CA" altLang="en-US" sz="1600" b="1">
                  <a:solidFill>
                    <a:srgbClr val="10253F"/>
                  </a:solidFill>
                </a:rPr>
                <a:t>2</a:t>
              </a:r>
            </a:p>
          </p:txBody>
        </p:sp>
        <p:sp>
          <p:nvSpPr>
            <p:cNvPr id="8225" name="TextBox 49"/>
            <p:cNvSpPr txBox="1">
              <a:spLocks noChangeArrowheads="1"/>
            </p:cNvSpPr>
            <p:nvPr/>
          </p:nvSpPr>
          <p:spPr bwMode="auto">
            <a:xfrm>
              <a:off x="3460667" y="6193256"/>
              <a:ext cx="3600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CA" altLang="en-US" sz="1600" b="1">
                  <a:solidFill>
                    <a:srgbClr val="10253F"/>
                  </a:solidFill>
                </a:rPr>
                <a:t>3</a:t>
              </a:r>
            </a:p>
          </p:txBody>
        </p:sp>
        <p:sp>
          <p:nvSpPr>
            <p:cNvPr id="8226" name="TextBox 50"/>
            <p:cNvSpPr txBox="1">
              <a:spLocks noChangeArrowheads="1"/>
            </p:cNvSpPr>
            <p:nvPr/>
          </p:nvSpPr>
          <p:spPr bwMode="auto">
            <a:xfrm>
              <a:off x="5286138" y="6165304"/>
              <a:ext cx="3600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CA" altLang="en-US" sz="1600" b="1">
                  <a:solidFill>
                    <a:srgbClr val="10253F"/>
                  </a:solidFill>
                </a:rPr>
                <a:t>4</a:t>
              </a:r>
            </a:p>
          </p:txBody>
        </p:sp>
        <p:sp>
          <p:nvSpPr>
            <p:cNvPr id="8227" name="TextBox 51"/>
            <p:cNvSpPr txBox="1">
              <a:spLocks noChangeArrowheads="1"/>
            </p:cNvSpPr>
            <p:nvPr/>
          </p:nvSpPr>
          <p:spPr bwMode="auto">
            <a:xfrm>
              <a:off x="7200704" y="6165304"/>
              <a:ext cx="3600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CA" altLang="en-US" sz="1600" b="1">
                  <a:solidFill>
                    <a:srgbClr val="10253F"/>
                  </a:solidFill>
                </a:rPr>
                <a:t>5</a:t>
              </a:r>
            </a:p>
          </p:txBody>
        </p:sp>
      </p:grpSp>
      <p:sp>
        <p:nvSpPr>
          <p:cNvPr id="8215" name="TextBox 1"/>
          <p:cNvSpPr txBox="1">
            <a:spLocks noChangeArrowheads="1"/>
          </p:cNvSpPr>
          <p:nvPr/>
        </p:nvSpPr>
        <p:spPr bwMode="auto">
          <a:xfrm>
            <a:off x="107504" y="1916832"/>
            <a:ext cx="9032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100" b="1" dirty="0">
                <a:solidFill>
                  <a:srgbClr val="228EA8"/>
                </a:solidFill>
                <a:latin typeface="Arial" charset="0"/>
                <a:cs typeface="Arial" charset="0"/>
              </a:rPr>
              <a:t>Timeline</a:t>
            </a:r>
          </a:p>
        </p:txBody>
      </p:sp>
      <p:sp>
        <p:nvSpPr>
          <p:cNvPr id="8216" name="TextBox 58"/>
          <p:cNvSpPr txBox="1">
            <a:spLocks noChangeArrowheads="1"/>
          </p:cNvSpPr>
          <p:nvPr/>
        </p:nvSpPr>
        <p:spPr bwMode="auto">
          <a:xfrm>
            <a:off x="130175" y="2628900"/>
            <a:ext cx="1400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100" b="1" dirty="0" smtClean="0">
                <a:solidFill>
                  <a:srgbClr val="228EA8"/>
                </a:solidFill>
                <a:latin typeface="Arial" charset="0"/>
                <a:cs typeface="Arial" charset="0"/>
              </a:rPr>
              <a:t>Data Maturity</a:t>
            </a:r>
            <a:endParaRPr lang="en-CA" altLang="en-US" sz="1100" b="1" dirty="0">
              <a:solidFill>
                <a:srgbClr val="228EA8"/>
              </a:solidFill>
              <a:latin typeface="Arial" charset="0"/>
              <a:cs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2987824" y="2806700"/>
            <a:ext cx="0" cy="694308"/>
          </a:xfrm>
          <a:prstGeom prst="line">
            <a:avLst/>
          </a:prstGeom>
          <a:ln w="38100">
            <a:solidFill>
              <a:srgbClr val="A6DE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123728" y="2806700"/>
            <a:ext cx="0" cy="1971303"/>
          </a:xfrm>
          <a:prstGeom prst="line">
            <a:avLst/>
          </a:prstGeom>
          <a:ln w="38100">
            <a:solidFill>
              <a:srgbClr val="A6DE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403648" y="2806700"/>
            <a:ext cx="0" cy="838324"/>
          </a:xfrm>
          <a:prstGeom prst="line">
            <a:avLst/>
          </a:prstGeom>
          <a:ln w="38100">
            <a:solidFill>
              <a:srgbClr val="A6DE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entagon 2"/>
          <p:cNvSpPr/>
          <p:nvPr/>
        </p:nvSpPr>
        <p:spPr>
          <a:xfrm>
            <a:off x="3644900" y="1857375"/>
            <a:ext cx="339725" cy="94932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8221" name="TextBox 54"/>
          <p:cNvSpPr txBox="1">
            <a:spLocks noChangeArrowheads="1"/>
          </p:cNvSpPr>
          <p:nvPr/>
        </p:nvSpPr>
        <p:spPr bwMode="auto">
          <a:xfrm>
            <a:off x="3309938" y="2800350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C00000"/>
                </a:solidFill>
              </a:rPr>
              <a:t>GAC is here</a:t>
            </a:r>
            <a:endParaRPr lang="en-CA" altLang="en-US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93875" y="2349500"/>
            <a:ext cx="6738938" cy="1584325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3875" y="4005263"/>
            <a:ext cx="6738938" cy="2852737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48" name="TextBox 3"/>
          <p:cNvSpPr txBox="1">
            <a:spLocks noChangeArrowheads="1"/>
          </p:cNvSpPr>
          <p:nvPr/>
        </p:nvSpPr>
        <p:spPr bwMode="auto">
          <a:xfrm>
            <a:off x="85725" y="44450"/>
            <a:ext cx="3117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3600" b="1" dirty="0">
                <a:solidFill>
                  <a:schemeClr val="bg1"/>
                </a:solidFill>
              </a:rPr>
              <a:t>DATA STRATEGY YEAR 1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2018-19</a:t>
            </a:r>
          </a:p>
        </p:txBody>
      </p:sp>
      <p:grpSp>
        <p:nvGrpSpPr>
          <p:cNvPr id="10249" name="Group 5"/>
          <p:cNvGrpSpPr>
            <a:grpSpLocks/>
          </p:cNvGrpSpPr>
          <p:nvPr/>
        </p:nvGrpSpPr>
        <p:grpSpPr bwMode="auto">
          <a:xfrm>
            <a:off x="2627313" y="2492375"/>
            <a:ext cx="5832475" cy="4537075"/>
            <a:chOff x="4155323" y="2135183"/>
            <a:chExt cx="3490882" cy="4536504"/>
          </a:xfrm>
        </p:grpSpPr>
        <p:sp>
          <p:nvSpPr>
            <p:cNvPr id="7" name="TextBox 6"/>
            <p:cNvSpPr txBox="1"/>
            <p:nvPr/>
          </p:nvSpPr>
          <p:spPr>
            <a:xfrm>
              <a:off x="4155323" y="2135183"/>
              <a:ext cx="3126021" cy="14771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EXPECTED HEADLINE </a:t>
              </a: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  <a:endParaRPr lang="en-CA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Employees’ data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awareness, engagement, use </a:t>
              </a: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increased.</a:t>
              </a: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Implementation of data plans across the department is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coordinated.</a:t>
              </a:r>
              <a:endParaRPr lang="en-CA" sz="15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55323" y="3732007"/>
              <a:ext cx="3490882" cy="29396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ACTIONS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robust communications activities, including access to basic data training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modules. </a:t>
              </a: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Establish mechanism to align branch data plans with GAC data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strategy.</a:t>
              </a: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Include data-related commitments in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PMA/PSPA </a:t>
              </a: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plans and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training.   </a:t>
              </a: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 data and policy development support unit to encourage use of data for policy and to join up data and policy activities across the </a:t>
              </a:r>
              <a:r>
                <a:rPr lang="en-CA" sz="155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department. </a:t>
              </a: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2514600" y="-26988"/>
            <a:ext cx="3175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3000" b="1">
                <a:solidFill>
                  <a:srgbClr val="17375E"/>
                </a:solidFill>
              </a:rPr>
              <a:t>PILLAR 1: CULTURE</a:t>
            </a:r>
          </a:p>
        </p:txBody>
      </p:sp>
      <p:sp>
        <p:nvSpPr>
          <p:cNvPr id="1025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69679D-CBEF-46AB-A2B2-AAA7E51C55E2}" type="slidenum">
              <a:rPr lang="en-CA" altLang="en-US">
                <a:solidFill>
                  <a:srgbClr val="898989"/>
                </a:solidFill>
              </a:rPr>
              <a:pPr/>
              <a:t>5</a:t>
            </a:fld>
            <a:endParaRPr lang="en-CA" altLang="en-US">
              <a:solidFill>
                <a:srgbClr val="898989"/>
              </a:solidFill>
            </a:endParaRPr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765"/>
          <a:stretch/>
        </p:blipFill>
        <p:spPr>
          <a:xfrm>
            <a:off x="2575095" y="1611758"/>
            <a:ext cx="831026" cy="714475"/>
          </a:xfrm>
          <a:prstGeom prst="rect">
            <a:avLst/>
          </a:prstGeom>
        </p:spPr>
      </p:pic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3779912" y="534899"/>
            <a:ext cx="5943600" cy="2778126"/>
            <a:chOff x="3884990" y="1412775"/>
            <a:chExt cx="5943594" cy="2779277"/>
          </a:xfrm>
        </p:grpSpPr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3884990" y="1412775"/>
              <a:ext cx="5943594" cy="2743200"/>
              <a:chOff x="-1371594" y="762962"/>
              <a:chExt cx="5943594" cy="2743200"/>
            </a:xfrm>
          </p:grpSpPr>
          <p:graphicFrame>
            <p:nvGraphicFramePr>
              <p:cNvPr id="27" name="Chart 2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6423787"/>
                  </p:ext>
                </p:extLst>
              </p:nvPr>
            </p:nvGraphicFramePr>
            <p:xfrm>
              <a:off x="-1371594" y="762962"/>
              <a:ext cx="594359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8" name="TextBox 13"/>
              <p:cNvSpPr txBox="1">
                <a:spLocks noChangeArrowheads="1"/>
              </p:cNvSpPr>
              <p:nvPr/>
            </p:nvSpPr>
            <p:spPr bwMode="auto">
              <a:xfrm>
                <a:off x="1691680" y="906979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WALK</a:t>
                </a:r>
              </a:p>
            </p:txBody>
          </p:sp>
          <p:sp>
            <p:nvSpPr>
              <p:cNvPr id="29" name="TextBox 14"/>
              <p:cNvSpPr txBox="1">
                <a:spLocks noChangeArrowheads="1"/>
              </p:cNvSpPr>
              <p:nvPr/>
            </p:nvSpPr>
            <p:spPr bwMode="auto">
              <a:xfrm>
                <a:off x="2627784" y="13936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RUN</a:t>
                </a:r>
              </a:p>
            </p:txBody>
          </p:sp>
        </p:grpSp>
        <p:sp>
          <p:nvSpPr>
            <p:cNvPr id="25" name="TextBox 19"/>
            <p:cNvSpPr txBox="1">
              <a:spLocks noChangeArrowheads="1"/>
            </p:cNvSpPr>
            <p:nvPr/>
          </p:nvSpPr>
          <p:spPr bwMode="auto">
            <a:xfrm>
              <a:off x="5796136" y="2561752"/>
              <a:ext cx="1080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CA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8359490">
              <a:off x="6006109" y="1320490"/>
              <a:ext cx="2753865" cy="2989259"/>
            </a:xfrm>
            <a:prstGeom prst="arc">
              <a:avLst/>
            </a:prstGeom>
            <a:ln w="38100">
              <a:solidFill>
                <a:srgbClr val="4BACC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black"/>
                </a:solidFill>
              </a:endParaRPr>
            </a:p>
          </p:txBody>
        </p:sp>
      </p:grpSp>
      <p:sp>
        <p:nvSpPr>
          <p:cNvPr id="30" name="Isosceles Triangle 29"/>
          <p:cNvSpPr/>
          <p:nvPr/>
        </p:nvSpPr>
        <p:spPr>
          <a:xfrm rot="415236">
            <a:off x="5910059" y="1586748"/>
            <a:ext cx="646660" cy="1853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5937425" y="1878929"/>
            <a:ext cx="50333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6372200" y="1878929"/>
            <a:ext cx="14401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908202" y="1895368"/>
            <a:ext cx="115720" cy="733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6480285" y="1878929"/>
            <a:ext cx="45719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reeform 34"/>
          <p:cNvSpPr/>
          <p:nvPr/>
        </p:nvSpPr>
        <p:spPr>
          <a:xfrm rot="660958">
            <a:off x="6472691" y="1764174"/>
            <a:ext cx="60906" cy="180416"/>
          </a:xfrm>
          <a:custGeom>
            <a:avLst/>
            <a:gdLst>
              <a:gd name="connsiteX0" fmla="*/ 0 w 60906"/>
              <a:gd name="connsiteY0" fmla="*/ 0 h 180416"/>
              <a:gd name="connsiteX1" fmla="*/ 45244 w 60906"/>
              <a:gd name="connsiteY1" fmla="*/ 59531 h 180416"/>
              <a:gd name="connsiteX2" fmla="*/ 59532 w 60906"/>
              <a:gd name="connsiteY2" fmla="*/ 169068 h 180416"/>
              <a:gd name="connsiteX3" fmla="*/ 59532 w 60906"/>
              <a:gd name="connsiteY3" fmla="*/ 171450 h 18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6" h="180416">
                <a:moveTo>
                  <a:pt x="0" y="0"/>
                </a:moveTo>
                <a:cubicBezTo>
                  <a:pt x="17661" y="15676"/>
                  <a:pt x="35322" y="31353"/>
                  <a:pt x="45244" y="59531"/>
                </a:cubicBezTo>
                <a:cubicBezTo>
                  <a:pt x="55166" y="87709"/>
                  <a:pt x="57151" y="150415"/>
                  <a:pt x="59532" y="169068"/>
                </a:cubicBezTo>
                <a:cubicBezTo>
                  <a:pt x="61913" y="187721"/>
                  <a:pt x="60722" y="179585"/>
                  <a:pt x="59532" y="17145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882532" y="1878929"/>
            <a:ext cx="45719" cy="897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" name="Straight Connector 36"/>
          <p:cNvCxnSpPr/>
          <p:nvPr/>
        </p:nvCxnSpPr>
        <p:spPr>
          <a:xfrm>
            <a:off x="5885214" y="1947072"/>
            <a:ext cx="3002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928251" y="1851647"/>
            <a:ext cx="598657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Freeform 38"/>
          <p:cNvSpPr/>
          <p:nvPr/>
        </p:nvSpPr>
        <p:spPr>
          <a:xfrm>
            <a:off x="6513370" y="1863811"/>
            <a:ext cx="2846" cy="42863"/>
          </a:xfrm>
          <a:custGeom>
            <a:avLst/>
            <a:gdLst>
              <a:gd name="connsiteX0" fmla="*/ 0 w 2846"/>
              <a:gd name="connsiteY0" fmla="*/ 42863 h 42863"/>
              <a:gd name="connsiteX1" fmla="*/ 2382 w 2846"/>
              <a:gd name="connsiteY1" fmla="*/ 0 h 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6" h="42863">
                <a:moveTo>
                  <a:pt x="0" y="42863"/>
                </a:moveTo>
                <a:cubicBezTo>
                  <a:pt x="4406" y="20838"/>
                  <a:pt x="2382" y="35004"/>
                  <a:pt x="238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6004815" y="1305496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5929248" y="1801629"/>
            <a:ext cx="598657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5901134" y="1781764"/>
            <a:ext cx="598657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6154352" y="1743229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058738" y="1748167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5987876" y="1744542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5906688" y="1726420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5890577" y="1820785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ectangle 47"/>
          <p:cNvSpPr/>
          <p:nvPr/>
        </p:nvSpPr>
        <p:spPr>
          <a:xfrm rot="1046630">
            <a:off x="5899876" y="1764239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 rot="1129335">
            <a:off x="5900114" y="1769905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Isosceles Triangle 49"/>
          <p:cNvSpPr/>
          <p:nvPr/>
        </p:nvSpPr>
        <p:spPr>
          <a:xfrm rot="16413826">
            <a:off x="5887910" y="183805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Isosceles Triangle 50"/>
          <p:cNvSpPr/>
          <p:nvPr/>
        </p:nvSpPr>
        <p:spPr>
          <a:xfrm rot="16413826">
            <a:off x="5890397" y="182582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Isosceles Triangle 51"/>
          <p:cNvSpPr/>
          <p:nvPr/>
        </p:nvSpPr>
        <p:spPr>
          <a:xfrm rot="16413826">
            <a:off x="5890396" y="181351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Isosceles Triangle 52"/>
          <p:cNvSpPr/>
          <p:nvPr/>
        </p:nvSpPr>
        <p:spPr>
          <a:xfrm rot="16413826">
            <a:off x="5892086" y="180485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Isosceles Triangle 53"/>
          <p:cNvSpPr/>
          <p:nvPr/>
        </p:nvSpPr>
        <p:spPr>
          <a:xfrm rot="16413826">
            <a:off x="5894039" y="1800612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Isosceles Triangle 54"/>
          <p:cNvSpPr/>
          <p:nvPr/>
        </p:nvSpPr>
        <p:spPr>
          <a:xfrm rot="16413826">
            <a:off x="5894038" y="1794356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Isosceles Triangle 55"/>
          <p:cNvSpPr/>
          <p:nvPr/>
        </p:nvSpPr>
        <p:spPr>
          <a:xfrm rot="16413826">
            <a:off x="5897866" y="1779914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Isosceles Triangle 56"/>
          <p:cNvSpPr/>
          <p:nvPr/>
        </p:nvSpPr>
        <p:spPr>
          <a:xfrm rot="16413826">
            <a:off x="5899303" y="175836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Isosceles Triangle 57"/>
          <p:cNvSpPr/>
          <p:nvPr/>
        </p:nvSpPr>
        <p:spPr>
          <a:xfrm rot="16413826">
            <a:off x="5902704" y="1746405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Isosceles Triangle 58"/>
          <p:cNvSpPr/>
          <p:nvPr/>
        </p:nvSpPr>
        <p:spPr>
          <a:xfrm rot="16413826">
            <a:off x="5905609" y="1734338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Isosceles Triangle 59"/>
          <p:cNvSpPr/>
          <p:nvPr/>
        </p:nvSpPr>
        <p:spPr>
          <a:xfrm rot="16413826">
            <a:off x="5905609" y="172570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Isosceles Triangle 60"/>
          <p:cNvSpPr/>
          <p:nvPr/>
        </p:nvSpPr>
        <p:spPr>
          <a:xfrm rot="16413826">
            <a:off x="5908670" y="1713842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Isosceles Triangle 61"/>
          <p:cNvSpPr/>
          <p:nvPr/>
        </p:nvSpPr>
        <p:spPr>
          <a:xfrm rot="16413826">
            <a:off x="5910701" y="1714503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Isosceles Triangle 62"/>
          <p:cNvSpPr/>
          <p:nvPr/>
        </p:nvSpPr>
        <p:spPr>
          <a:xfrm rot="17632764">
            <a:off x="6451304" y="1804978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Isosceles Triangle 63"/>
          <p:cNvSpPr/>
          <p:nvPr/>
        </p:nvSpPr>
        <p:spPr>
          <a:xfrm rot="17632764">
            <a:off x="6449044" y="1824277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Isosceles Triangle 64"/>
          <p:cNvSpPr/>
          <p:nvPr/>
        </p:nvSpPr>
        <p:spPr>
          <a:xfrm rot="17632764">
            <a:off x="6444901" y="1845538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TextBox 54"/>
          <p:cNvSpPr txBox="1">
            <a:spLocks noChangeArrowheads="1"/>
          </p:cNvSpPr>
          <p:nvPr/>
        </p:nvSpPr>
        <p:spPr bwMode="auto">
          <a:xfrm>
            <a:off x="5038725" y="1612337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FF0000"/>
                </a:solidFill>
              </a:rPr>
              <a:t>GAC is here</a:t>
            </a:r>
            <a:endParaRPr lang="en-CA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93875" y="2349500"/>
            <a:ext cx="6738938" cy="1584325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3875" y="4005263"/>
            <a:ext cx="6738938" cy="2852737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85725" y="44450"/>
            <a:ext cx="3117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3600" b="1" dirty="0">
                <a:solidFill>
                  <a:schemeClr val="bg1"/>
                </a:solidFill>
              </a:rPr>
              <a:t>DATA STRATEGY YEAR 1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2018-19</a:t>
            </a:r>
          </a:p>
        </p:txBody>
      </p:sp>
      <p:grpSp>
        <p:nvGrpSpPr>
          <p:cNvPr id="11272" name="Group 5"/>
          <p:cNvGrpSpPr>
            <a:grpSpLocks/>
          </p:cNvGrpSpPr>
          <p:nvPr/>
        </p:nvGrpSpPr>
        <p:grpSpPr bwMode="auto">
          <a:xfrm>
            <a:off x="2627313" y="2532063"/>
            <a:ext cx="5832475" cy="4542770"/>
            <a:chOff x="4155323" y="2174379"/>
            <a:chExt cx="3490882" cy="4543199"/>
          </a:xfrm>
        </p:grpSpPr>
        <p:sp>
          <p:nvSpPr>
            <p:cNvPr id="7" name="TextBox 6"/>
            <p:cNvSpPr txBox="1"/>
            <p:nvPr/>
          </p:nvSpPr>
          <p:spPr>
            <a:xfrm>
              <a:off x="4155323" y="2174379"/>
              <a:ext cx="3126021" cy="1484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EXPECTED HEADLINE </a:t>
              </a: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Employees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 and explore data more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easily;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create and use dynamic dashboards, reports and data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stories;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modern tools for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analytics.</a:t>
              </a:r>
              <a:endParaRPr lang="en-CA" sz="15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55323" y="3731863"/>
              <a:ext cx="3490882" cy="29857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ACTIONS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 Spectrum (modern, self-service analytics portal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and  provide related support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 at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HQ and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missions.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Expand the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business intelligence and analytics community of practice to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analytics expertise,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best practices across the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department. 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Produce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analytics products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that support decision-making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(e.g. Trade, Consular, HR, Finance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experimentation projects with data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2514600" y="-26988"/>
            <a:ext cx="50895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3000" b="1">
                <a:solidFill>
                  <a:srgbClr val="17375E"/>
                </a:solidFill>
              </a:rPr>
              <a:t>PILLAR 2: ACCESS &amp; ANALYTICS</a:t>
            </a:r>
          </a:p>
        </p:txBody>
      </p:sp>
      <p:sp>
        <p:nvSpPr>
          <p:cNvPr id="112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E67079D-DA67-463E-B958-2D0B5D767BB5}" type="slidenum">
              <a:rPr lang="en-CA" altLang="en-US">
                <a:solidFill>
                  <a:srgbClr val="898989"/>
                </a:solidFill>
              </a:rPr>
              <a:pPr/>
              <a:t>6</a:t>
            </a:fld>
            <a:endParaRPr lang="en-CA" altLang="en-US">
              <a:solidFill>
                <a:srgbClr val="898989"/>
              </a:solidFill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765"/>
          <a:stretch/>
        </p:blipFill>
        <p:spPr>
          <a:xfrm>
            <a:off x="2575095" y="1611758"/>
            <a:ext cx="831026" cy="714475"/>
          </a:xfrm>
          <a:prstGeom prst="rect">
            <a:avLst/>
          </a:prstGeom>
        </p:spPr>
      </p:pic>
      <p:grpSp>
        <p:nvGrpSpPr>
          <p:cNvPr id="21" name="Group 1"/>
          <p:cNvGrpSpPr>
            <a:grpSpLocks/>
          </p:cNvGrpSpPr>
          <p:nvPr/>
        </p:nvGrpSpPr>
        <p:grpSpPr bwMode="auto">
          <a:xfrm>
            <a:off x="3779912" y="541409"/>
            <a:ext cx="5943600" cy="2778126"/>
            <a:chOff x="3884990" y="1412775"/>
            <a:chExt cx="5943594" cy="2779277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3884990" y="1412775"/>
              <a:ext cx="5943594" cy="2743200"/>
              <a:chOff x="-1371594" y="762962"/>
              <a:chExt cx="5943594" cy="2743200"/>
            </a:xfrm>
          </p:grpSpPr>
          <p:graphicFrame>
            <p:nvGraphicFramePr>
              <p:cNvPr id="26" name="Chart 2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76671342"/>
                  </p:ext>
                </p:extLst>
              </p:nvPr>
            </p:nvGraphicFramePr>
            <p:xfrm>
              <a:off x="-1371594" y="762962"/>
              <a:ext cx="594359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9" name="TextBox 13"/>
              <p:cNvSpPr txBox="1">
                <a:spLocks noChangeArrowheads="1"/>
              </p:cNvSpPr>
              <p:nvPr/>
            </p:nvSpPr>
            <p:spPr bwMode="auto">
              <a:xfrm>
                <a:off x="1691680" y="906979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WALK</a:t>
                </a:r>
              </a:p>
            </p:txBody>
          </p:sp>
          <p:sp>
            <p:nvSpPr>
              <p:cNvPr id="30" name="TextBox 14"/>
              <p:cNvSpPr txBox="1">
                <a:spLocks noChangeArrowheads="1"/>
              </p:cNvSpPr>
              <p:nvPr/>
            </p:nvSpPr>
            <p:spPr bwMode="auto">
              <a:xfrm>
                <a:off x="2627784" y="13936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RUN</a:t>
                </a:r>
              </a:p>
            </p:txBody>
          </p:sp>
        </p:grpSp>
        <p:sp>
          <p:nvSpPr>
            <p:cNvPr id="24" name="TextBox 19"/>
            <p:cNvSpPr txBox="1">
              <a:spLocks noChangeArrowheads="1"/>
            </p:cNvSpPr>
            <p:nvPr/>
          </p:nvSpPr>
          <p:spPr bwMode="auto">
            <a:xfrm>
              <a:off x="5796136" y="2561752"/>
              <a:ext cx="1080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CA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Arc 24"/>
            <p:cNvSpPr/>
            <p:nvPr/>
          </p:nvSpPr>
          <p:spPr>
            <a:xfrm rot="18359490">
              <a:off x="6006109" y="1320490"/>
              <a:ext cx="2753865" cy="2989259"/>
            </a:xfrm>
            <a:prstGeom prst="arc">
              <a:avLst/>
            </a:prstGeom>
            <a:ln w="38100">
              <a:solidFill>
                <a:srgbClr val="4BACC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black"/>
                </a:solidFill>
              </a:endParaRPr>
            </a:p>
          </p:txBody>
        </p:sp>
      </p:grpSp>
      <p:sp>
        <p:nvSpPr>
          <p:cNvPr id="31" name="Isosceles Triangle 30"/>
          <p:cNvSpPr/>
          <p:nvPr/>
        </p:nvSpPr>
        <p:spPr>
          <a:xfrm rot="1635391">
            <a:off x="6065434" y="1308468"/>
            <a:ext cx="646660" cy="1853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5937425" y="1651356"/>
            <a:ext cx="503336" cy="3176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6372200" y="1778072"/>
            <a:ext cx="144016" cy="1909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6347480" y="1739549"/>
            <a:ext cx="144016" cy="1909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972950" y="1637941"/>
            <a:ext cx="144016" cy="1909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904239" y="1778072"/>
            <a:ext cx="115720" cy="1909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Arc 36"/>
          <p:cNvSpPr/>
          <p:nvPr/>
        </p:nvSpPr>
        <p:spPr>
          <a:xfrm rot="12719940">
            <a:off x="5916738" y="1475819"/>
            <a:ext cx="479194" cy="49572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940224" y="1593416"/>
            <a:ext cx="143943" cy="89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898143" y="1656492"/>
            <a:ext cx="35985" cy="312503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16135" y="1682466"/>
            <a:ext cx="45719" cy="1277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6480285" y="1760017"/>
            <a:ext cx="45719" cy="1277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 41"/>
          <p:cNvSpPr/>
          <p:nvPr/>
        </p:nvSpPr>
        <p:spPr>
          <a:xfrm>
            <a:off x="5888884" y="1692770"/>
            <a:ext cx="45244" cy="276225"/>
          </a:xfrm>
          <a:custGeom>
            <a:avLst/>
            <a:gdLst>
              <a:gd name="connsiteX0" fmla="*/ 0 w 45244"/>
              <a:gd name="connsiteY0" fmla="*/ 276225 h 276225"/>
              <a:gd name="connsiteX1" fmla="*/ 9525 w 45244"/>
              <a:gd name="connsiteY1" fmla="*/ 171450 h 276225"/>
              <a:gd name="connsiteX2" fmla="*/ 45244 w 45244"/>
              <a:gd name="connsiteY2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4" h="276225">
                <a:moveTo>
                  <a:pt x="0" y="276225"/>
                </a:moveTo>
                <a:cubicBezTo>
                  <a:pt x="992" y="246856"/>
                  <a:pt x="1984" y="217487"/>
                  <a:pt x="9525" y="171450"/>
                </a:cubicBezTo>
                <a:cubicBezTo>
                  <a:pt x="17066" y="125413"/>
                  <a:pt x="31155" y="62706"/>
                  <a:pt x="4524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 42"/>
          <p:cNvSpPr/>
          <p:nvPr/>
        </p:nvSpPr>
        <p:spPr>
          <a:xfrm>
            <a:off x="5905114" y="1602704"/>
            <a:ext cx="45244" cy="276225"/>
          </a:xfrm>
          <a:custGeom>
            <a:avLst/>
            <a:gdLst>
              <a:gd name="connsiteX0" fmla="*/ 0 w 45244"/>
              <a:gd name="connsiteY0" fmla="*/ 276225 h 276225"/>
              <a:gd name="connsiteX1" fmla="*/ 9525 w 45244"/>
              <a:gd name="connsiteY1" fmla="*/ 171450 h 276225"/>
              <a:gd name="connsiteX2" fmla="*/ 45244 w 45244"/>
              <a:gd name="connsiteY2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4" h="276225">
                <a:moveTo>
                  <a:pt x="0" y="276225"/>
                </a:moveTo>
                <a:cubicBezTo>
                  <a:pt x="992" y="246856"/>
                  <a:pt x="1984" y="217487"/>
                  <a:pt x="9525" y="171450"/>
                </a:cubicBezTo>
                <a:cubicBezTo>
                  <a:pt x="17066" y="125413"/>
                  <a:pt x="31155" y="62706"/>
                  <a:pt x="4524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480285" y="1878929"/>
            <a:ext cx="45719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Freeform 44"/>
          <p:cNvSpPr/>
          <p:nvPr/>
        </p:nvSpPr>
        <p:spPr>
          <a:xfrm rot="660958">
            <a:off x="6472691" y="1764174"/>
            <a:ext cx="60906" cy="180416"/>
          </a:xfrm>
          <a:custGeom>
            <a:avLst/>
            <a:gdLst>
              <a:gd name="connsiteX0" fmla="*/ 0 w 60906"/>
              <a:gd name="connsiteY0" fmla="*/ 0 h 180416"/>
              <a:gd name="connsiteX1" fmla="*/ 45244 w 60906"/>
              <a:gd name="connsiteY1" fmla="*/ 59531 h 180416"/>
              <a:gd name="connsiteX2" fmla="*/ 59532 w 60906"/>
              <a:gd name="connsiteY2" fmla="*/ 169068 h 180416"/>
              <a:gd name="connsiteX3" fmla="*/ 59532 w 60906"/>
              <a:gd name="connsiteY3" fmla="*/ 171450 h 18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6" h="180416">
                <a:moveTo>
                  <a:pt x="0" y="0"/>
                </a:moveTo>
                <a:cubicBezTo>
                  <a:pt x="17661" y="15676"/>
                  <a:pt x="35322" y="31353"/>
                  <a:pt x="45244" y="59531"/>
                </a:cubicBezTo>
                <a:cubicBezTo>
                  <a:pt x="55166" y="87709"/>
                  <a:pt x="57151" y="150415"/>
                  <a:pt x="59532" y="169068"/>
                </a:cubicBezTo>
                <a:cubicBezTo>
                  <a:pt x="61913" y="187721"/>
                  <a:pt x="60722" y="179585"/>
                  <a:pt x="59532" y="17145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Freeform 45"/>
          <p:cNvSpPr/>
          <p:nvPr/>
        </p:nvSpPr>
        <p:spPr>
          <a:xfrm>
            <a:off x="5903061" y="1671638"/>
            <a:ext cx="42920" cy="211931"/>
          </a:xfrm>
          <a:custGeom>
            <a:avLst/>
            <a:gdLst>
              <a:gd name="connsiteX0" fmla="*/ 42920 w 42920"/>
              <a:gd name="connsiteY0" fmla="*/ 0 h 211931"/>
              <a:gd name="connsiteX1" fmla="*/ 31014 w 42920"/>
              <a:gd name="connsiteY1" fmla="*/ 4762 h 211931"/>
              <a:gd name="connsiteX2" fmla="*/ 26252 w 42920"/>
              <a:gd name="connsiteY2" fmla="*/ 19050 h 211931"/>
              <a:gd name="connsiteX3" fmla="*/ 19108 w 42920"/>
              <a:gd name="connsiteY3" fmla="*/ 33337 h 211931"/>
              <a:gd name="connsiteX4" fmla="*/ 16727 w 42920"/>
              <a:gd name="connsiteY4" fmla="*/ 40481 h 211931"/>
              <a:gd name="connsiteX5" fmla="*/ 14345 w 42920"/>
              <a:gd name="connsiteY5" fmla="*/ 61912 h 211931"/>
              <a:gd name="connsiteX6" fmla="*/ 11964 w 42920"/>
              <a:gd name="connsiteY6" fmla="*/ 71437 h 211931"/>
              <a:gd name="connsiteX7" fmla="*/ 4820 w 42920"/>
              <a:gd name="connsiteY7" fmla="*/ 135731 h 211931"/>
              <a:gd name="connsiteX8" fmla="*/ 58 w 42920"/>
              <a:gd name="connsiteY8" fmla="*/ 211931 h 21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920" h="211931">
                <a:moveTo>
                  <a:pt x="42920" y="0"/>
                </a:moveTo>
                <a:cubicBezTo>
                  <a:pt x="38951" y="1587"/>
                  <a:pt x="33829" y="1545"/>
                  <a:pt x="31014" y="4762"/>
                </a:cubicBezTo>
                <a:cubicBezTo>
                  <a:pt x="27708" y="8540"/>
                  <a:pt x="27840" y="14287"/>
                  <a:pt x="26252" y="19050"/>
                </a:cubicBezTo>
                <a:cubicBezTo>
                  <a:pt x="20268" y="37001"/>
                  <a:pt x="28337" y="14877"/>
                  <a:pt x="19108" y="33337"/>
                </a:cubicBezTo>
                <a:cubicBezTo>
                  <a:pt x="17986" y="35582"/>
                  <a:pt x="17521" y="38100"/>
                  <a:pt x="16727" y="40481"/>
                </a:cubicBezTo>
                <a:cubicBezTo>
                  <a:pt x="15933" y="47625"/>
                  <a:pt x="15438" y="54808"/>
                  <a:pt x="14345" y="61912"/>
                </a:cubicBezTo>
                <a:cubicBezTo>
                  <a:pt x="13847" y="65147"/>
                  <a:pt x="12313" y="68183"/>
                  <a:pt x="11964" y="71437"/>
                </a:cubicBezTo>
                <a:cubicBezTo>
                  <a:pt x="4901" y="137364"/>
                  <a:pt x="13523" y="109628"/>
                  <a:pt x="4820" y="135731"/>
                </a:cubicBezTo>
                <a:cubicBezTo>
                  <a:pt x="-890" y="192834"/>
                  <a:pt x="58" y="167402"/>
                  <a:pt x="58" y="21193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Freeform 46"/>
          <p:cNvSpPr/>
          <p:nvPr/>
        </p:nvSpPr>
        <p:spPr>
          <a:xfrm>
            <a:off x="6497223" y="1777602"/>
            <a:ext cx="38102" cy="183357"/>
          </a:xfrm>
          <a:custGeom>
            <a:avLst/>
            <a:gdLst>
              <a:gd name="connsiteX0" fmla="*/ 0 w 38102"/>
              <a:gd name="connsiteY0" fmla="*/ 183357 h 183357"/>
              <a:gd name="connsiteX1" fmla="*/ 4762 w 38102"/>
              <a:gd name="connsiteY1" fmla="*/ 97632 h 183357"/>
              <a:gd name="connsiteX2" fmla="*/ 9525 w 38102"/>
              <a:gd name="connsiteY2" fmla="*/ 83344 h 183357"/>
              <a:gd name="connsiteX3" fmla="*/ 11906 w 38102"/>
              <a:gd name="connsiteY3" fmla="*/ 71438 h 183357"/>
              <a:gd name="connsiteX4" fmla="*/ 16668 w 38102"/>
              <a:gd name="connsiteY4" fmla="*/ 57150 h 183357"/>
              <a:gd name="connsiteX5" fmla="*/ 19050 w 38102"/>
              <a:gd name="connsiteY5" fmla="*/ 50007 h 183357"/>
              <a:gd name="connsiteX6" fmla="*/ 21431 w 38102"/>
              <a:gd name="connsiteY6" fmla="*/ 38100 h 183357"/>
              <a:gd name="connsiteX7" fmla="*/ 28575 w 38102"/>
              <a:gd name="connsiteY7" fmla="*/ 16669 h 183357"/>
              <a:gd name="connsiteX8" fmla="*/ 38100 w 38102"/>
              <a:gd name="connsiteY8" fmla="*/ 0 h 18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2" h="183357">
                <a:moveTo>
                  <a:pt x="0" y="183357"/>
                </a:moveTo>
                <a:cubicBezTo>
                  <a:pt x="94" y="180912"/>
                  <a:pt x="1328" y="115947"/>
                  <a:pt x="4762" y="97632"/>
                </a:cubicBezTo>
                <a:cubicBezTo>
                  <a:pt x="5687" y="92698"/>
                  <a:pt x="8541" y="88267"/>
                  <a:pt x="9525" y="83344"/>
                </a:cubicBezTo>
                <a:cubicBezTo>
                  <a:pt x="10319" y="79375"/>
                  <a:pt x="10841" y="75343"/>
                  <a:pt x="11906" y="71438"/>
                </a:cubicBezTo>
                <a:cubicBezTo>
                  <a:pt x="13227" y="66595"/>
                  <a:pt x="15080" y="61913"/>
                  <a:pt x="16668" y="57150"/>
                </a:cubicBezTo>
                <a:cubicBezTo>
                  <a:pt x="17462" y="54769"/>
                  <a:pt x="18558" y="52468"/>
                  <a:pt x="19050" y="50007"/>
                </a:cubicBezTo>
                <a:cubicBezTo>
                  <a:pt x="19844" y="46038"/>
                  <a:pt x="20366" y="42005"/>
                  <a:pt x="21431" y="38100"/>
                </a:cubicBezTo>
                <a:cubicBezTo>
                  <a:pt x="21440" y="38068"/>
                  <a:pt x="27379" y="20256"/>
                  <a:pt x="28575" y="16669"/>
                </a:cubicBezTo>
                <a:cubicBezTo>
                  <a:pt x="38540" y="-13219"/>
                  <a:pt x="38100" y="10178"/>
                  <a:pt x="381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6491288" y="1776413"/>
            <a:ext cx="50006" cy="0"/>
          </a:xfrm>
          <a:custGeom>
            <a:avLst/>
            <a:gdLst>
              <a:gd name="connsiteX0" fmla="*/ 0 w 50006"/>
              <a:gd name="connsiteY0" fmla="*/ 0 h 0"/>
              <a:gd name="connsiteX1" fmla="*/ 50006 w 5000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06">
                <a:moveTo>
                  <a:pt x="0" y="0"/>
                </a:moveTo>
                <a:lnTo>
                  <a:pt x="50006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 rot="21129194">
            <a:off x="6487813" y="1771685"/>
            <a:ext cx="59531" cy="114355"/>
          </a:xfrm>
          <a:custGeom>
            <a:avLst/>
            <a:gdLst>
              <a:gd name="connsiteX0" fmla="*/ 0 w 59531"/>
              <a:gd name="connsiteY0" fmla="*/ 114355 h 114355"/>
              <a:gd name="connsiteX1" fmla="*/ 16669 w 59531"/>
              <a:gd name="connsiteY1" fmla="*/ 59586 h 114355"/>
              <a:gd name="connsiteX2" fmla="*/ 52387 w 59531"/>
              <a:gd name="connsiteY2" fmla="*/ 9580 h 114355"/>
              <a:gd name="connsiteX3" fmla="*/ 59531 w 59531"/>
              <a:gd name="connsiteY3" fmla="*/ 55 h 1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31" h="114355">
                <a:moveTo>
                  <a:pt x="0" y="114355"/>
                </a:moveTo>
                <a:cubicBezTo>
                  <a:pt x="3969" y="95701"/>
                  <a:pt x="7938" y="77048"/>
                  <a:pt x="16669" y="59586"/>
                </a:cubicBezTo>
                <a:cubicBezTo>
                  <a:pt x="25400" y="42124"/>
                  <a:pt x="45243" y="19502"/>
                  <a:pt x="52387" y="9580"/>
                </a:cubicBezTo>
                <a:cubicBezTo>
                  <a:pt x="59531" y="-342"/>
                  <a:pt x="59531" y="-144"/>
                  <a:pt x="59531" y="55"/>
                </a:cubicBezTo>
              </a:path>
            </a:pathLst>
          </a:cu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Freeform 49"/>
          <p:cNvSpPr/>
          <p:nvPr/>
        </p:nvSpPr>
        <p:spPr>
          <a:xfrm>
            <a:off x="6497706" y="1769903"/>
            <a:ext cx="45719" cy="154059"/>
          </a:xfrm>
          <a:custGeom>
            <a:avLst/>
            <a:gdLst>
              <a:gd name="connsiteX0" fmla="*/ 0 w 38100"/>
              <a:gd name="connsiteY0" fmla="*/ 104775 h 104775"/>
              <a:gd name="connsiteX1" fmla="*/ 11906 w 38100"/>
              <a:gd name="connsiteY1" fmla="*/ 50007 h 104775"/>
              <a:gd name="connsiteX2" fmla="*/ 38100 w 38100"/>
              <a:gd name="connsiteY2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04775">
                <a:moveTo>
                  <a:pt x="0" y="104775"/>
                </a:moveTo>
                <a:cubicBezTo>
                  <a:pt x="2778" y="86122"/>
                  <a:pt x="5556" y="67469"/>
                  <a:pt x="11906" y="50007"/>
                </a:cubicBezTo>
                <a:cubicBezTo>
                  <a:pt x="18256" y="32545"/>
                  <a:pt x="28178" y="16272"/>
                  <a:pt x="381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Freeform 50"/>
          <p:cNvSpPr/>
          <p:nvPr/>
        </p:nvSpPr>
        <p:spPr>
          <a:xfrm>
            <a:off x="6510338" y="1807369"/>
            <a:ext cx="14287" cy="73819"/>
          </a:xfrm>
          <a:custGeom>
            <a:avLst/>
            <a:gdLst>
              <a:gd name="connsiteX0" fmla="*/ 0 w 14287"/>
              <a:gd name="connsiteY0" fmla="*/ 73819 h 73819"/>
              <a:gd name="connsiteX1" fmla="*/ 4762 w 14287"/>
              <a:gd name="connsiteY1" fmla="*/ 52387 h 73819"/>
              <a:gd name="connsiteX2" fmla="*/ 7143 w 14287"/>
              <a:gd name="connsiteY2" fmla="*/ 45244 h 73819"/>
              <a:gd name="connsiteX3" fmla="*/ 9525 w 14287"/>
              <a:gd name="connsiteY3" fmla="*/ 14287 h 73819"/>
              <a:gd name="connsiteX4" fmla="*/ 14287 w 14287"/>
              <a:gd name="connsiteY4" fmla="*/ 0 h 7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" h="73819">
                <a:moveTo>
                  <a:pt x="0" y="73819"/>
                </a:moveTo>
                <a:cubicBezTo>
                  <a:pt x="1636" y="65635"/>
                  <a:pt x="2520" y="60234"/>
                  <a:pt x="4762" y="52387"/>
                </a:cubicBezTo>
                <a:cubicBezTo>
                  <a:pt x="5451" y="49974"/>
                  <a:pt x="6349" y="47625"/>
                  <a:pt x="7143" y="45244"/>
                </a:cubicBezTo>
                <a:cubicBezTo>
                  <a:pt x="7937" y="34925"/>
                  <a:pt x="7911" y="24510"/>
                  <a:pt x="9525" y="14287"/>
                </a:cubicBezTo>
                <a:cubicBezTo>
                  <a:pt x="10308" y="9329"/>
                  <a:pt x="14287" y="0"/>
                  <a:pt x="1428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/>
          <p:cNvSpPr/>
          <p:nvPr/>
        </p:nvSpPr>
        <p:spPr>
          <a:xfrm>
            <a:off x="5899112" y="1846932"/>
            <a:ext cx="45719" cy="1140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3" name="Straight Connector 52"/>
          <p:cNvCxnSpPr>
            <a:endCxn id="34" idx="3"/>
          </p:cNvCxnSpPr>
          <p:nvPr/>
        </p:nvCxnSpPr>
        <p:spPr>
          <a:xfrm flipH="1">
            <a:off x="6491496" y="1753852"/>
            <a:ext cx="41449" cy="811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480285" y="1814889"/>
            <a:ext cx="24648" cy="909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6484144" y="1769269"/>
            <a:ext cx="48053" cy="138112"/>
          </a:xfrm>
          <a:custGeom>
            <a:avLst/>
            <a:gdLst>
              <a:gd name="connsiteX0" fmla="*/ 7144 w 48053"/>
              <a:gd name="connsiteY0" fmla="*/ 138112 h 138112"/>
              <a:gd name="connsiteX1" fmla="*/ 4762 w 48053"/>
              <a:gd name="connsiteY1" fmla="*/ 126206 h 138112"/>
              <a:gd name="connsiteX2" fmla="*/ 0 w 48053"/>
              <a:gd name="connsiteY2" fmla="*/ 88106 h 138112"/>
              <a:gd name="connsiteX3" fmla="*/ 9525 w 48053"/>
              <a:gd name="connsiteY3" fmla="*/ 61912 h 138112"/>
              <a:gd name="connsiteX4" fmla="*/ 23812 w 48053"/>
              <a:gd name="connsiteY4" fmla="*/ 52387 h 138112"/>
              <a:gd name="connsiteX5" fmla="*/ 28575 w 48053"/>
              <a:gd name="connsiteY5" fmla="*/ 45244 h 138112"/>
              <a:gd name="connsiteX6" fmla="*/ 35719 w 48053"/>
              <a:gd name="connsiteY6" fmla="*/ 42862 h 138112"/>
              <a:gd name="connsiteX7" fmla="*/ 40481 w 48053"/>
              <a:gd name="connsiteY7" fmla="*/ 26194 h 138112"/>
              <a:gd name="connsiteX8" fmla="*/ 42862 w 48053"/>
              <a:gd name="connsiteY8" fmla="*/ 19050 h 138112"/>
              <a:gd name="connsiteX9" fmla="*/ 47625 w 48053"/>
              <a:gd name="connsiteY9" fmla="*/ 11906 h 138112"/>
              <a:gd name="connsiteX10" fmla="*/ 47625 w 48053"/>
              <a:gd name="connsiteY10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53" h="138112">
                <a:moveTo>
                  <a:pt x="7144" y="138112"/>
                </a:moveTo>
                <a:cubicBezTo>
                  <a:pt x="6350" y="134143"/>
                  <a:pt x="5427" y="130198"/>
                  <a:pt x="4762" y="126206"/>
                </a:cubicBezTo>
                <a:cubicBezTo>
                  <a:pt x="2498" y="112625"/>
                  <a:pt x="1549" y="102049"/>
                  <a:pt x="0" y="88106"/>
                </a:cubicBezTo>
                <a:cubicBezTo>
                  <a:pt x="2117" y="71172"/>
                  <a:pt x="-1785" y="70709"/>
                  <a:pt x="9525" y="61912"/>
                </a:cubicBezTo>
                <a:cubicBezTo>
                  <a:pt x="14043" y="58398"/>
                  <a:pt x="23812" y="52387"/>
                  <a:pt x="23812" y="52387"/>
                </a:cubicBezTo>
                <a:cubicBezTo>
                  <a:pt x="25400" y="50006"/>
                  <a:pt x="26340" y="47032"/>
                  <a:pt x="28575" y="45244"/>
                </a:cubicBezTo>
                <a:cubicBezTo>
                  <a:pt x="30535" y="43676"/>
                  <a:pt x="33944" y="44637"/>
                  <a:pt x="35719" y="42862"/>
                </a:cubicBezTo>
                <a:cubicBezTo>
                  <a:pt x="36861" y="41720"/>
                  <a:pt x="40456" y="26280"/>
                  <a:pt x="40481" y="26194"/>
                </a:cubicBezTo>
                <a:cubicBezTo>
                  <a:pt x="41171" y="23780"/>
                  <a:pt x="41739" y="21295"/>
                  <a:pt x="42862" y="19050"/>
                </a:cubicBezTo>
                <a:cubicBezTo>
                  <a:pt x="44142" y="16490"/>
                  <a:pt x="46931" y="14683"/>
                  <a:pt x="47625" y="11906"/>
                </a:cubicBezTo>
                <a:cubicBezTo>
                  <a:pt x="48588" y="8056"/>
                  <a:pt x="47625" y="3969"/>
                  <a:pt x="47625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050817" y="1336054"/>
            <a:ext cx="360606" cy="4741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7" name="Straight Connector 56"/>
          <p:cNvCxnSpPr/>
          <p:nvPr/>
        </p:nvCxnSpPr>
        <p:spPr>
          <a:xfrm>
            <a:off x="5876082" y="1960959"/>
            <a:ext cx="3002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472679">
            <a:off x="5991936" y="1372111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Isosceles Triangle 58"/>
          <p:cNvSpPr/>
          <p:nvPr/>
        </p:nvSpPr>
        <p:spPr>
          <a:xfrm rot="17419374">
            <a:off x="5935302" y="1507950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Isosceles Triangle 59"/>
          <p:cNvSpPr/>
          <p:nvPr/>
        </p:nvSpPr>
        <p:spPr>
          <a:xfrm rot="17419374">
            <a:off x="5930775" y="1513305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Isosceles Triangle 60"/>
          <p:cNvSpPr/>
          <p:nvPr/>
        </p:nvSpPr>
        <p:spPr>
          <a:xfrm rot="17419374">
            <a:off x="5927141" y="1526106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Isosceles Triangle 61"/>
          <p:cNvSpPr/>
          <p:nvPr/>
        </p:nvSpPr>
        <p:spPr>
          <a:xfrm rot="17419374">
            <a:off x="5922529" y="1539327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Isosceles Triangle 62"/>
          <p:cNvSpPr/>
          <p:nvPr/>
        </p:nvSpPr>
        <p:spPr>
          <a:xfrm rot="17419374">
            <a:off x="5919518" y="1549059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Isosceles Triangle 63"/>
          <p:cNvSpPr/>
          <p:nvPr/>
        </p:nvSpPr>
        <p:spPr>
          <a:xfrm rot="17419374">
            <a:off x="6071918" y="1701459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Isosceles Triangle 64"/>
          <p:cNvSpPr/>
          <p:nvPr/>
        </p:nvSpPr>
        <p:spPr>
          <a:xfrm rot="17419374">
            <a:off x="5916303" y="1558113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Isosceles Triangle 65"/>
          <p:cNvSpPr/>
          <p:nvPr/>
        </p:nvSpPr>
        <p:spPr>
          <a:xfrm rot="12424765">
            <a:off x="6016749" y="1403492"/>
            <a:ext cx="179331" cy="1072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Isosceles Triangle 66"/>
          <p:cNvSpPr/>
          <p:nvPr/>
        </p:nvSpPr>
        <p:spPr>
          <a:xfrm rot="2912672">
            <a:off x="6493197" y="1594379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Isosceles Triangle 67"/>
          <p:cNvSpPr/>
          <p:nvPr/>
        </p:nvSpPr>
        <p:spPr>
          <a:xfrm rot="5400000">
            <a:off x="6451093" y="1523792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Isosceles Triangle 68"/>
          <p:cNvSpPr/>
          <p:nvPr/>
        </p:nvSpPr>
        <p:spPr>
          <a:xfrm rot="2644671">
            <a:off x="6435532" y="1719686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Isosceles Triangle 69"/>
          <p:cNvSpPr/>
          <p:nvPr/>
        </p:nvSpPr>
        <p:spPr>
          <a:xfrm rot="2663826">
            <a:off x="6446067" y="1697726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Isosceles Triangle 70"/>
          <p:cNvSpPr/>
          <p:nvPr/>
        </p:nvSpPr>
        <p:spPr>
          <a:xfrm rot="2598256">
            <a:off x="6459139" y="1669678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Isosceles Triangle 71"/>
          <p:cNvSpPr/>
          <p:nvPr/>
        </p:nvSpPr>
        <p:spPr>
          <a:xfrm rot="2912672">
            <a:off x="6459138" y="1594147"/>
            <a:ext cx="114154" cy="16657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Isosceles Triangle 72"/>
          <p:cNvSpPr/>
          <p:nvPr/>
        </p:nvSpPr>
        <p:spPr>
          <a:xfrm rot="17662715">
            <a:off x="5916406" y="1515398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Isosceles Triangle 73"/>
          <p:cNvSpPr/>
          <p:nvPr/>
        </p:nvSpPr>
        <p:spPr>
          <a:xfrm rot="17662715">
            <a:off x="5916433" y="1516510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Isosceles Triangle 74"/>
          <p:cNvSpPr/>
          <p:nvPr/>
        </p:nvSpPr>
        <p:spPr>
          <a:xfrm rot="17662715">
            <a:off x="5919804" y="1498460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Isosceles Triangle 75"/>
          <p:cNvSpPr/>
          <p:nvPr/>
        </p:nvSpPr>
        <p:spPr>
          <a:xfrm rot="17662715">
            <a:off x="5928225" y="1485286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Isosceles Triangle 76"/>
          <p:cNvSpPr/>
          <p:nvPr/>
        </p:nvSpPr>
        <p:spPr>
          <a:xfrm rot="17662715">
            <a:off x="5930320" y="1474934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Isosceles Triangle 77"/>
          <p:cNvSpPr/>
          <p:nvPr/>
        </p:nvSpPr>
        <p:spPr>
          <a:xfrm rot="17662715">
            <a:off x="5934020" y="1464093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Isosceles Triangle 78"/>
          <p:cNvSpPr/>
          <p:nvPr/>
        </p:nvSpPr>
        <p:spPr>
          <a:xfrm rot="17662715">
            <a:off x="5942000" y="1449446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Isosceles Triangle 79"/>
          <p:cNvSpPr/>
          <p:nvPr/>
        </p:nvSpPr>
        <p:spPr>
          <a:xfrm rot="17662715">
            <a:off x="5944147" y="1442748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Isosceles Triangle 80"/>
          <p:cNvSpPr/>
          <p:nvPr/>
        </p:nvSpPr>
        <p:spPr>
          <a:xfrm rot="17662715">
            <a:off x="5948911" y="1431485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Isosceles Triangle 81"/>
          <p:cNvSpPr/>
          <p:nvPr/>
        </p:nvSpPr>
        <p:spPr>
          <a:xfrm rot="17662715">
            <a:off x="5951068" y="1423257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Isosceles Triangle 82"/>
          <p:cNvSpPr/>
          <p:nvPr/>
        </p:nvSpPr>
        <p:spPr>
          <a:xfrm rot="17662715">
            <a:off x="6103468" y="1575657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Isosceles Triangle 83"/>
          <p:cNvSpPr/>
          <p:nvPr/>
        </p:nvSpPr>
        <p:spPr>
          <a:xfrm rot="17662715">
            <a:off x="5962893" y="1398984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Isosceles Triangle 84"/>
          <p:cNvSpPr/>
          <p:nvPr/>
        </p:nvSpPr>
        <p:spPr>
          <a:xfrm rot="17662715">
            <a:off x="5957035" y="1410258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Isosceles Triangle 85"/>
          <p:cNvSpPr/>
          <p:nvPr/>
        </p:nvSpPr>
        <p:spPr>
          <a:xfrm rot="17662715">
            <a:off x="5970959" y="1386731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Isosceles Triangle 86"/>
          <p:cNvSpPr/>
          <p:nvPr/>
        </p:nvSpPr>
        <p:spPr>
          <a:xfrm rot="17662715">
            <a:off x="5973711" y="1382793"/>
            <a:ext cx="175846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Isosceles Triangle 87"/>
          <p:cNvSpPr/>
          <p:nvPr/>
        </p:nvSpPr>
        <p:spPr>
          <a:xfrm rot="17662715">
            <a:off x="5994654" y="1372772"/>
            <a:ext cx="145194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Isosceles Triangle 88"/>
          <p:cNvSpPr/>
          <p:nvPr/>
        </p:nvSpPr>
        <p:spPr>
          <a:xfrm rot="17662715">
            <a:off x="6020957" y="1362202"/>
            <a:ext cx="102880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Isosceles Triangle 89"/>
          <p:cNvSpPr/>
          <p:nvPr/>
        </p:nvSpPr>
        <p:spPr>
          <a:xfrm rot="17662715">
            <a:off x="6053062" y="1339344"/>
            <a:ext cx="56155" cy="584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6514962" y="1807369"/>
            <a:ext cx="7282" cy="78581"/>
          </a:xfrm>
          <a:custGeom>
            <a:avLst/>
            <a:gdLst>
              <a:gd name="connsiteX0" fmla="*/ 0 w 7282"/>
              <a:gd name="connsiteY0" fmla="*/ 78581 h 78581"/>
              <a:gd name="connsiteX1" fmla="*/ 2381 w 7282"/>
              <a:gd name="connsiteY1" fmla="*/ 21431 h 78581"/>
              <a:gd name="connsiteX2" fmla="*/ 7144 w 7282"/>
              <a:gd name="connsiteY2" fmla="*/ 4762 h 78581"/>
              <a:gd name="connsiteX3" fmla="*/ 7144 w 7282"/>
              <a:gd name="connsiteY3" fmla="*/ 0 h 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2" h="78581">
                <a:moveTo>
                  <a:pt x="0" y="78581"/>
                </a:moveTo>
                <a:cubicBezTo>
                  <a:pt x="794" y="59531"/>
                  <a:pt x="1023" y="40449"/>
                  <a:pt x="2381" y="21431"/>
                </a:cubicBezTo>
                <a:cubicBezTo>
                  <a:pt x="3039" y="12220"/>
                  <a:pt x="5515" y="12902"/>
                  <a:pt x="7144" y="4762"/>
                </a:cubicBezTo>
                <a:cubicBezTo>
                  <a:pt x="7455" y="3206"/>
                  <a:pt x="7144" y="1587"/>
                  <a:pt x="714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Freeform 91"/>
          <p:cNvSpPr/>
          <p:nvPr/>
        </p:nvSpPr>
        <p:spPr>
          <a:xfrm>
            <a:off x="6522244" y="1788319"/>
            <a:ext cx="9528" cy="57150"/>
          </a:xfrm>
          <a:custGeom>
            <a:avLst/>
            <a:gdLst>
              <a:gd name="connsiteX0" fmla="*/ 0 w 9528"/>
              <a:gd name="connsiteY0" fmla="*/ 57150 h 57150"/>
              <a:gd name="connsiteX1" fmla="*/ 4762 w 9528"/>
              <a:gd name="connsiteY1" fmla="*/ 30956 h 57150"/>
              <a:gd name="connsiteX2" fmla="*/ 7144 w 9528"/>
              <a:gd name="connsiteY2" fmla="*/ 11906 h 57150"/>
              <a:gd name="connsiteX3" fmla="*/ 9525 w 9528"/>
              <a:gd name="connsiteY3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8" h="57150">
                <a:moveTo>
                  <a:pt x="0" y="57150"/>
                </a:moveTo>
                <a:cubicBezTo>
                  <a:pt x="2052" y="46888"/>
                  <a:pt x="3237" y="41627"/>
                  <a:pt x="4762" y="30956"/>
                </a:cubicBezTo>
                <a:cubicBezTo>
                  <a:pt x="5667" y="24621"/>
                  <a:pt x="6092" y="18218"/>
                  <a:pt x="7144" y="11906"/>
                </a:cubicBezTo>
                <a:cubicBezTo>
                  <a:pt x="9717" y="-3533"/>
                  <a:pt x="9525" y="6901"/>
                  <a:pt x="9525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Freeform 92"/>
          <p:cNvSpPr/>
          <p:nvPr/>
        </p:nvSpPr>
        <p:spPr>
          <a:xfrm>
            <a:off x="6531357" y="1766509"/>
            <a:ext cx="10343" cy="17095"/>
          </a:xfrm>
          <a:custGeom>
            <a:avLst/>
            <a:gdLst>
              <a:gd name="connsiteX0" fmla="*/ 412 w 10343"/>
              <a:gd name="connsiteY0" fmla="*/ 17047 h 17095"/>
              <a:gd name="connsiteX1" fmla="*/ 2793 w 10343"/>
              <a:gd name="connsiteY1" fmla="*/ 5141 h 17095"/>
              <a:gd name="connsiteX2" fmla="*/ 9937 w 10343"/>
              <a:gd name="connsiteY2" fmla="*/ 379 h 17095"/>
              <a:gd name="connsiteX3" fmla="*/ 412 w 10343"/>
              <a:gd name="connsiteY3" fmla="*/ 17047 h 1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3" h="17095">
                <a:moveTo>
                  <a:pt x="412" y="17047"/>
                </a:moveTo>
                <a:cubicBezTo>
                  <a:pt x="-778" y="17841"/>
                  <a:pt x="785" y="8655"/>
                  <a:pt x="2793" y="5141"/>
                </a:cubicBezTo>
                <a:cubicBezTo>
                  <a:pt x="4213" y="2656"/>
                  <a:pt x="8149" y="2614"/>
                  <a:pt x="9937" y="379"/>
                </a:cubicBezTo>
                <a:cubicBezTo>
                  <a:pt x="12569" y="-2911"/>
                  <a:pt x="1602" y="16253"/>
                  <a:pt x="412" y="17047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TextBox 54"/>
          <p:cNvSpPr txBox="1">
            <a:spLocks noChangeArrowheads="1"/>
          </p:cNvSpPr>
          <p:nvPr/>
        </p:nvSpPr>
        <p:spPr bwMode="auto">
          <a:xfrm>
            <a:off x="5107316" y="1276610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FF0000"/>
                </a:solidFill>
              </a:rPr>
              <a:t>GAC is here</a:t>
            </a:r>
            <a:endParaRPr lang="en-CA" altLang="en-US" sz="14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40152" y="1404065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93875" y="2349500"/>
            <a:ext cx="6738938" cy="1584325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3875" y="4005263"/>
            <a:ext cx="6738938" cy="2852737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295" name="TextBox 3"/>
          <p:cNvSpPr txBox="1">
            <a:spLocks noChangeArrowheads="1"/>
          </p:cNvSpPr>
          <p:nvPr/>
        </p:nvSpPr>
        <p:spPr bwMode="auto">
          <a:xfrm>
            <a:off x="85725" y="44450"/>
            <a:ext cx="3117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3600" b="1" dirty="0">
                <a:solidFill>
                  <a:schemeClr val="bg1"/>
                </a:solidFill>
              </a:rPr>
              <a:t>DATA STRATEGY YEAR 1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2018-19</a:t>
            </a:r>
          </a:p>
        </p:txBody>
      </p:sp>
      <p:grpSp>
        <p:nvGrpSpPr>
          <p:cNvPr id="12296" name="Group 5"/>
          <p:cNvGrpSpPr>
            <a:grpSpLocks/>
          </p:cNvGrpSpPr>
          <p:nvPr/>
        </p:nvGrpSpPr>
        <p:grpSpPr bwMode="auto">
          <a:xfrm>
            <a:off x="2423851" y="2356861"/>
            <a:ext cx="6108964" cy="5033739"/>
            <a:chOff x="4033009" y="2070536"/>
            <a:chExt cx="3375055" cy="5033737"/>
          </a:xfrm>
        </p:grpSpPr>
        <p:sp>
          <p:nvSpPr>
            <p:cNvPr id="7" name="TextBox 6"/>
            <p:cNvSpPr txBox="1"/>
            <p:nvPr/>
          </p:nvSpPr>
          <p:spPr>
            <a:xfrm>
              <a:off x="4033009" y="2070536"/>
              <a:ext cx="3375055" cy="1454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EXPECTED HEADLINE OUTCOMES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Competency and Assignment Management System (CAMS) is </a:t>
              </a: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launched, including </a:t>
              </a: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tracking of </a:t>
              </a: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competencies.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Basic HRMS position data (CBS &amp; LES</a:t>
              </a: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is </a:t>
              </a: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improved &amp; linked to </a:t>
              </a: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budgets </a:t>
              </a:r>
              <a:endParaRPr lang="en-CA" sz="13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</a:t>
              </a: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 needs and gaps are better </a:t>
              </a: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understood.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</a:t>
              </a:r>
              <a:r>
                <a:rPr lang="en-CA" sz="133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competency and staffing needs are better </a:t>
              </a:r>
              <a:r>
                <a:rPr lang="en-CA" sz="13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understood.</a:t>
              </a:r>
              <a:endParaRPr lang="en-CA" sz="13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5975" y="3734121"/>
              <a:ext cx="3372088" cy="33701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</a:t>
              </a: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Roll-out CAMS to help match pool-managed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employees’ competencies with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relevant assignments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(start with 2019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HQ rotational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process).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</a:t>
              </a:r>
              <a:endParaRPr lang="en-CA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 to clean up HRMS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(CBS and LES) and ensure the integrity of the foundational HR data in support of managers and workforce planning across the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department.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Define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competencies for all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literacy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positions, including data scientists (data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specialists).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Integrate </a:t>
              </a:r>
              <a:r>
                <a:rPr lang="en-CA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literacy into the CFSI curriculum according to community of practice, especially </a:t>
              </a:r>
              <a:r>
                <a:rPr lang="en-CA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FPDS.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297" name="Rectangle 18"/>
          <p:cNvSpPr>
            <a:spLocks noChangeArrowheads="1"/>
          </p:cNvSpPr>
          <p:nvPr/>
        </p:nvSpPr>
        <p:spPr bwMode="auto">
          <a:xfrm>
            <a:off x="2514600" y="-26988"/>
            <a:ext cx="29400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3000" b="1">
                <a:solidFill>
                  <a:srgbClr val="17375E"/>
                </a:solidFill>
              </a:rPr>
              <a:t>PILLAR 3: PEOPLE</a:t>
            </a:r>
          </a:p>
        </p:txBody>
      </p:sp>
      <p:sp>
        <p:nvSpPr>
          <p:cNvPr id="1229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AFF594A-92EE-4B4C-858F-175A5D7F3CC0}" type="slidenum">
              <a:rPr lang="en-CA" altLang="en-US">
                <a:solidFill>
                  <a:srgbClr val="898989"/>
                </a:solidFill>
              </a:rPr>
              <a:pPr/>
              <a:t>7</a:t>
            </a:fld>
            <a:endParaRPr lang="en-CA" altLang="en-US">
              <a:solidFill>
                <a:srgbClr val="898989"/>
              </a:solidFill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765"/>
          <a:stretch/>
        </p:blipFill>
        <p:spPr>
          <a:xfrm>
            <a:off x="2575095" y="1611758"/>
            <a:ext cx="831026" cy="714475"/>
          </a:xfrm>
          <a:prstGeom prst="rect">
            <a:avLst/>
          </a:prstGeom>
        </p:spPr>
      </p:pic>
      <p:grpSp>
        <p:nvGrpSpPr>
          <p:cNvPr id="21" name="Group 1"/>
          <p:cNvGrpSpPr>
            <a:grpSpLocks/>
          </p:cNvGrpSpPr>
          <p:nvPr/>
        </p:nvGrpSpPr>
        <p:grpSpPr bwMode="auto">
          <a:xfrm>
            <a:off x="3779912" y="534899"/>
            <a:ext cx="5943600" cy="2778126"/>
            <a:chOff x="3884990" y="1412775"/>
            <a:chExt cx="5943594" cy="2779277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3884990" y="1412775"/>
              <a:ext cx="5943594" cy="2743200"/>
              <a:chOff x="-1371594" y="762962"/>
              <a:chExt cx="5943594" cy="2743200"/>
            </a:xfrm>
          </p:grpSpPr>
          <p:graphicFrame>
            <p:nvGraphicFramePr>
              <p:cNvPr id="26" name="Chart 2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95441513"/>
                  </p:ext>
                </p:extLst>
              </p:nvPr>
            </p:nvGraphicFramePr>
            <p:xfrm>
              <a:off x="-1371594" y="762962"/>
              <a:ext cx="594359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9" name="TextBox 13"/>
              <p:cNvSpPr txBox="1">
                <a:spLocks noChangeArrowheads="1"/>
              </p:cNvSpPr>
              <p:nvPr/>
            </p:nvSpPr>
            <p:spPr bwMode="auto">
              <a:xfrm>
                <a:off x="1691680" y="906979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WALK</a:t>
                </a:r>
              </a:p>
            </p:txBody>
          </p:sp>
          <p:sp>
            <p:nvSpPr>
              <p:cNvPr id="30" name="TextBox 14"/>
              <p:cNvSpPr txBox="1">
                <a:spLocks noChangeArrowheads="1"/>
              </p:cNvSpPr>
              <p:nvPr/>
            </p:nvSpPr>
            <p:spPr bwMode="auto">
              <a:xfrm>
                <a:off x="2627784" y="13936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RUN</a:t>
                </a:r>
              </a:p>
            </p:txBody>
          </p:sp>
        </p:grpSp>
        <p:sp>
          <p:nvSpPr>
            <p:cNvPr id="24" name="TextBox 19"/>
            <p:cNvSpPr txBox="1">
              <a:spLocks noChangeArrowheads="1"/>
            </p:cNvSpPr>
            <p:nvPr/>
          </p:nvSpPr>
          <p:spPr bwMode="auto">
            <a:xfrm>
              <a:off x="5796136" y="2561752"/>
              <a:ext cx="1080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CA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Arc 24"/>
            <p:cNvSpPr/>
            <p:nvPr/>
          </p:nvSpPr>
          <p:spPr>
            <a:xfrm rot="18359490">
              <a:off x="6006109" y="1320490"/>
              <a:ext cx="2753865" cy="2989259"/>
            </a:xfrm>
            <a:prstGeom prst="arc">
              <a:avLst/>
            </a:prstGeom>
            <a:ln w="38100">
              <a:solidFill>
                <a:srgbClr val="4BACC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black"/>
                </a:solidFill>
              </a:endParaRPr>
            </a:p>
          </p:txBody>
        </p:sp>
      </p:grpSp>
      <p:sp>
        <p:nvSpPr>
          <p:cNvPr id="31" name="Isosceles Triangle 30"/>
          <p:cNvSpPr/>
          <p:nvPr/>
        </p:nvSpPr>
        <p:spPr>
          <a:xfrm rot="415236">
            <a:off x="5910060" y="1626092"/>
            <a:ext cx="646660" cy="1853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5937425" y="1878929"/>
            <a:ext cx="50333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6372200" y="1878929"/>
            <a:ext cx="14401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5908202" y="1895368"/>
            <a:ext cx="115720" cy="733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6480285" y="1878929"/>
            <a:ext cx="45719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Freeform 35"/>
          <p:cNvSpPr/>
          <p:nvPr/>
        </p:nvSpPr>
        <p:spPr>
          <a:xfrm rot="660958">
            <a:off x="6472691" y="1764174"/>
            <a:ext cx="60906" cy="180416"/>
          </a:xfrm>
          <a:custGeom>
            <a:avLst/>
            <a:gdLst>
              <a:gd name="connsiteX0" fmla="*/ 0 w 60906"/>
              <a:gd name="connsiteY0" fmla="*/ 0 h 180416"/>
              <a:gd name="connsiteX1" fmla="*/ 45244 w 60906"/>
              <a:gd name="connsiteY1" fmla="*/ 59531 h 180416"/>
              <a:gd name="connsiteX2" fmla="*/ 59532 w 60906"/>
              <a:gd name="connsiteY2" fmla="*/ 169068 h 180416"/>
              <a:gd name="connsiteX3" fmla="*/ 59532 w 60906"/>
              <a:gd name="connsiteY3" fmla="*/ 171450 h 18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6" h="180416">
                <a:moveTo>
                  <a:pt x="0" y="0"/>
                </a:moveTo>
                <a:cubicBezTo>
                  <a:pt x="17661" y="15676"/>
                  <a:pt x="35322" y="31353"/>
                  <a:pt x="45244" y="59531"/>
                </a:cubicBezTo>
                <a:cubicBezTo>
                  <a:pt x="55166" y="87709"/>
                  <a:pt x="57151" y="150415"/>
                  <a:pt x="59532" y="169068"/>
                </a:cubicBezTo>
                <a:cubicBezTo>
                  <a:pt x="61913" y="187721"/>
                  <a:pt x="60722" y="179585"/>
                  <a:pt x="59532" y="17145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5882532" y="1878929"/>
            <a:ext cx="45719" cy="897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>
            <a:off x="5885214" y="1947072"/>
            <a:ext cx="3002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928251" y="1851647"/>
            <a:ext cx="598657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reeform 39"/>
          <p:cNvSpPr/>
          <p:nvPr/>
        </p:nvSpPr>
        <p:spPr>
          <a:xfrm>
            <a:off x="6513370" y="1863811"/>
            <a:ext cx="2846" cy="42863"/>
          </a:xfrm>
          <a:custGeom>
            <a:avLst/>
            <a:gdLst>
              <a:gd name="connsiteX0" fmla="*/ 0 w 2846"/>
              <a:gd name="connsiteY0" fmla="*/ 42863 h 42863"/>
              <a:gd name="connsiteX1" fmla="*/ 2382 w 2846"/>
              <a:gd name="connsiteY1" fmla="*/ 0 h 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6" h="42863">
                <a:moveTo>
                  <a:pt x="0" y="42863"/>
                </a:moveTo>
                <a:cubicBezTo>
                  <a:pt x="4406" y="20838"/>
                  <a:pt x="2382" y="35004"/>
                  <a:pt x="238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5929249" y="1811735"/>
            <a:ext cx="526766" cy="570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5901135" y="1781764"/>
            <a:ext cx="536670" cy="726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6154352" y="1743229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058738" y="1748167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5987876" y="1744542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5890577" y="1820785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Isosceles Triangle 46"/>
          <p:cNvSpPr/>
          <p:nvPr/>
        </p:nvSpPr>
        <p:spPr>
          <a:xfrm rot="16413826">
            <a:off x="5887910" y="183805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Isosceles Triangle 47"/>
          <p:cNvSpPr/>
          <p:nvPr/>
        </p:nvSpPr>
        <p:spPr>
          <a:xfrm rot="16413826">
            <a:off x="5890397" y="182582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Isosceles Triangle 48"/>
          <p:cNvSpPr/>
          <p:nvPr/>
        </p:nvSpPr>
        <p:spPr>
          <a:xfrm rot="16413826">
            <a:off x="5890396" y="181351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Isosceles Triangle 49"/>
          <p:cNvSpPr/>
          <p:nvPr/>
        </p:nvSpPr>
        <p:spPr>
          <a:xfrm rot="16413826">
            <a:off x="5892086" y="180485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Isosceles Triangle 50"/>
          <p:cNvSpPr/>
          <p:nvPr/>
        </p:nvSpPr>
        <p:spPr>
          <a:xfrm rot="16413826">
            <a:off x="5894039" y="1800612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Isosceles Triangle 51"/>
          <p:cNvSpPr/>
          <p:nvPr/>
        </p:nvSpPr>
        <p:spPr>
          <a:xfrm rot="16413826">
            <a:off x="5894038" y="1794356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Isosceles Triangle 52"/>
          <p:cNvSpPr/>
          <p:nvPr/>
        </p:nvSpPr>
        <p:spPr>
          <a:xfrm rot="16413826">
            <a:off x="5897866" y="1779914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Isosceles Triangle 53"/>
          <p:cNvSpPr/>
          <p:nvPr/>
        </p:nvSpPr>
        <p:spPr>
          <a:xfrm rot="16413826">
            <a:off x="5899303" y="175836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Isosceles Triangle 54"/>
          <p:cNvSpPr/>
          <p:nvPr/>
        </p:nvSpPr>
        <p:spPr>
          <a:xfrm rot="16413826">
            <a:off x="5905535" y="1753345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Isosceles Triangle 55"/>
          <p:cNvSpPr/>
          <p:nvPr/>
        </p:nvSpPr>
        <p:spPr>
          <a:xfrm rot="17632764">
            <a:off x="6444901" y="1845538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Isosceles Triangle 56"/>
          <p:cNvSpPr/>
          <p:nvPr/>
        </p:nvSpPr>
        <p:spPr>
          <a:xfrm rot="18432566">
            <a:off x="5897387" y="176633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Isosceles Triangle 57"/>
          <p:cNvSpPr/>
          <p:nvPr/>
        </p:nvSpPr>
        <p:spPr>
          <a:xfrm rot="18432566">
            <a:off x="6386436" y="182634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Isosceles Triangle 58"/>
          <p:cNvSpPr/>
          <p:nvPr/>
        </p:nvSpPr>
        <p:spPr>
          <a:xfrm rot="18432566">
            <a:off x="6397870" y="1816348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TextBox 59"/>
          <p:cNvSpPr txBox="1"/>
          <p:nvPr/>
        </p:nvSpPr>
        <p:spPr>
          <a:xfrm>
            <a:off x="6004815" y="1305496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  <p:sp>
        <p:nvSpPr>
          <p:cNvPr id="61" name="TextBox 54"/>
          <p:cNvSpPr txBox="1">
            <a:spLocks noChangeArrowheads="1"/>
          </p:cNvSpPr>
          <p:nvPr/>
        </p:nvSpPr>
        <p:spPr bwMode="auto">
          <a:xfrm>
            <a:off x="5038725" y="1612337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FF0000"/>
                </a:solidFill>
              </a:rPr>
              <a:t>GAC is here</a:t>
            </a:r>
            <a:endParaRPr lang="en-CA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93875" y="2333625"/>
            <a:ext cx="6738938" cy="2044700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3875" y="4437063"/>
            <a:ext cx="6738938" cy="2420937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19" name="TextBox 3"/>
          <p:cNvSpPr txBox="1">
            <a:spLocks noChangeArrowheads="1"/>
          </p:cNvSpPr>
          <p:nvPr/>
        </p:nvSpPr>
        <p:spPr bwMode="auto">
          <a:xfrm>
            <a:off x="85725" y="44450"/>
            <a:ext cx="3117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3600" b="1" dirty="0">
                <a:solidFill>
                  <a:schemeClr val="bg1"/>
                </a:solidFill>
              </a:rPr>
              <a:t>DATA STRATEGY YEAR 1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2018-19</a:t>
            </a:r>
          </a:p>
        </p:txBody>
      </p:sp>
      <p:grpSp>
        <p:nvGrpSpPr>
          <p:cNvPr id="13320" name="Group 5"/>
          <p:cNvGrpSpPr>
            <a:grpSpLocks/>
          </p:cNvGrpSpPr>
          <p:nvPr/>
        </p:nvGrpSpPr>
        <p:grpSpPr bwMode="auto">
          <a:xfrm>
            <a:off x="2484438" y="2420938"/>
            <a:ext cx="6119812" cy="4774188"/>
            <a:chOff x="4074377" y="2063175"/>
            <a:chExt cx="3663271" cy="4774784"/>
          </a:xfrm>
        </p:grpSpPr>
        <p:sp>
          <p:nvSpPr>
            <p:cNvPr id="7" name="TextBox 6"/>
            <p:cNvSpPr txBox="1"/>
            <p:nvPr/>
          </p:nvSpPr>
          <p:spPr>
            <a:xfrm>
              <a:off x="4074377" y="2063175"/>
              <a:ext cx="3663271" cy="20777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EXPECTED HEADLINE </a:t>
              </a: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PIPs process is better understood and used, number of performance indicators is rationalized, performance data collection is monitored,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overlapping reporting requirements are examined.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Employee performance measurement training needs and gaps are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assessed.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Performance measurement roles and responsibilities are clarified. 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74377" y="3790591"/>
              <a:ext cx="3605305" cy="30473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ACTIONS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Review, streamline PIP and DRF indicators and continue communication efforts on the PIP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process.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Create central warehouse for PIP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indicators.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Advance improvements to main performance and results data systems including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international </a:t>
              </a: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assistance, consular, trade,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FPDS.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 </a:t>
              </a:r>
              <a:r>
                <a:rPr lang="en-CA" sz="15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Departmental evaluation-based learning </a:t>
              </a:r>
              <a:r>
                <a:rPr lang="en-CA" sz="15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strategy.</a:t>
              </a:r>
              <a:endParaRPr lang="en-CA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13321" name="Rectangle 18"/>
          <p:cNvSpPr>
            <a:spLocks noChangeArrowheads="1"/>
          </p:cNvSpPr>
          <p:nvPr/>
        </p:nvSpPr>
        <p:spPr bwMode="auto">
          <a:xfrm>
            <a:off x="2514600" y="-26988"/>
            <a:ext cx="59928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3000" b="1">
                <a:solidFill>
                  <a:srgbClr val="17375E"/>
                </a:solidFill>
              </a:rPr>
              <a:t>PILLAR 4: PERFORMANCE &amp; RESULTS</a:t>
            </a:r>
          </a:p>
        </p:txBody>
      </p:sp>
      <p:sp>
        <p:nvSpPr>
          <p:cNvPr id="1332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9E8CBB6-B583-4847-A6AE-BB3F6F2C7012}" type="slidenum">
              <a:rPr lang="en-CA" altLang="en-US">
                <a:solidFill>
                  <a:srgbClr val="898989"/>
                </a:solidFill>
              </a:rPr>
              <a:pPr/>
              <a:t>8</a:t>
            </a:fld>
            <a:endParaRPr lang="en-CA" altLang="en-US">
              <a:solidFill>
                <a:srgbClr val="898989"/>
              </a:solidFill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765"/>
          <a:stretch/>
        </p:blipFill>
        <p:spPr>
          <a:xfrm>
            <a:off x="2575095" y="1611758"/>
            <a:ext cx="831026" cy="714475"/>
          </a:xfrm>
          <a:prstGeom prst="rect">
            <a:avLst/>
          </a:prstGeom>
        </p:spPr>
      </p:pic>
      <p:grpSp>
        <p:nvGrpSpPr>
          <p:cNvPr id="20" name="Group 1"/>
          <p:cNvGrpSpPr>
            <a:grpSpLocks/>
          </p:cNvGrpSpPr>
          <p:nvPr/>
        </p:nvGrpSpPr>
        <p:grpSpPr bwMode="auto">
          <a:xfrm>
            <a:off x="3779912" y="534899"/>
            <a:ext cx="5943600" cy="2778126"/>
            <a:chOff x="3884990" y="1412775"/>
            <a:chExt cx="5943594" cy="2779277"/>
          </a:xfrm>
        </p:grpSpPr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3884990" y="1412775"/>
              <a:ext cx="5943594" cy="2743200"/>
              <a:chOff x="-1371594" y="762962"/>
              <a:chExt cx="5943594" cy="2743200"/>
            </a:xfrm>
          </p:grpSpPr>
          <p:graphicFrame>
            <p:nvGraphicFramePr>
              <p:cNvPr id="29" name="Chart 2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77138322"/>
                  </p:ext>
                </p:extLst>
              </p:nvPr>
            </p:nvGraphicFramePr>
            <p:xfrm>
              <a:off x="-1371594" y="762962"/>
              <a:ext cx="594359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691680" y="906979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WALK</a:t>
                </a:r>
              </a:p>
            </p:txBody>
          </p:sp>
          <p:sp>
            <p:nvSpPr>
              <p:cNvPr id="31" name="TextBox 14"/>
              <p:cNvSpPr txBox="1">
                <a:spLocks noChangeArrowheads="1"/>
              </p:cNvSpPr>
              <p:nvPr/>
            </p:nvSpPr>
            <p:spPr bwMode="auto">
              <a:xfrm>
                <a:off x="2627784" y="1393612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RUN</a:t>
                </a:r>
              </a:p>
            </p:txBody>
          </p:sp>
        </p:grpSp>
        <p:sp>
          <p:nvSpPr>
            <p:cNvPr id="25" name="TextBox 19"/>
            <p:cNvSpPr txBox="1">
              <a:spLocks noChangeArrowheads="1"/>
            </p:cNvSpPr>
            <p:nvPr/>
          </p:nvSpPr>
          <p:spPr bwMode="auto">
            <a:xfrm>
              <a:off x="5796136" y="2561752"/>
              <a:ext cx="1080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CA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8359490">
              <a:off x="6006109" y="1320490"/>
              <a:ext cx="2753865" cy="2989259"/>
            </a:xfrm>
            <a:prstGeom prst="arc">
              <a:avLst/>
            </a:prstGeom>
            <a:ln w="38100">
              <a:solidFill>
                <a:srgbClr val="4BACC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black"/>
                </a:solidFill>
              </a:endParaRPr>
            </a:p>
          </p:txBody>
        </p:sp>
      </p:grpSp>
      <p:sp>
        <p:nvSpPr>
          <p:cNvPr id="32" name="Isosceles Triangle 31"/>
          <p:cNvSpPr/>
          <p:nvPr/>
        </p:nvSpPr>
        <p:spPr>
          <a:xfrm rot="415236">
            <a:off x="5910060" y="1626092"/>
            <a:ext cx="646660" cy="1853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937425" y="1878929"/>
            <a:ext cx="50333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6372200" y="1878929"/>
            <a:ext cx="144016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908202" y="1895368"/>
            <a:ext cx="115720" cy="733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6480285" y="1878929"/>
            <a:ext cx="45719" cy="9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reeform 36"/>
          <p:cNvSpPr/>
          <p:nvPr/>
        </p:nvSpPr>
        <p:spPr>
          <a:xfrm rot="660958">
            <a:off x="6472691" y="1764174"/>
            <a:ext cx="60906" cy="180416"/>
          </a:xfrm>
          <a:custGeom>
            <a:avLst/>
            <a:gdLst>
              <a:gd name="connsiteX0" fmla="*/ 0 w 60906"/>
              <a:gd name="connsiteY0" fmla="*/ 0 h 180416"/>
              <a:gd name="connsiteX1" fmla="*/ 45244 w 60906"/>
              <a:gd name="connsiteY1" fmla="*/ 59531 h 180416"/>
              <a:gd name="connsiteX2" fmla="*/ 59532 w 60906"/>
              <a:gd name="connsiteY2" fmla="*/ 169068 h 180416"/>
              <a:gd name="connsiteX3" fmla="*/ 59532 w 60906"/>
              <a:gd name="connsiteY3" fmla="*/ 171450 h 18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6" h="180416">
                <a:moveTo>
                  <a:pt x="0" y="0"/>
                </a:moveTo>
                <a:cubicBezTo>
                  <a:pt x="17661" y="15676"/>
                  <a:pt x="35322" y="31353"/>
                  <a:pt x="45244" y="59531"/>
                </a:cubicBezTo>
                <a:cubicBezTo>
                  <a:pt x="55166" y="87709"/>
                  <a:pt x="57151" y="150415"/>
                  <a:pt x="59532" y="169068"/>
                </a:cubicBezTo>
                <a:cubicBezTo>
                  <a:pt x="61913" y="187721"/>
                  <a:pt x="60722" y="179585"/>
                  <a:pt x="59532" y="17145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882532" y="1878929"/>
            <a:ext cx="45719" cy="897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Connector 38"/>
          <p:cNvCxnSpPr/>
          <p:nvPr/>
        </p:nvCxnSpPr>
        <p:spPr>
          <a:xfrm>
            <a:off x="5885214" y="1947072"/>
            <a:ext cx="3002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28251" y="1851647"/>
            <a:ext cx="598657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 40"/>
          <p:cNvSpPr/>
          <p:nvPr/>
        </p:nvSpPr>
        <p:spPr>
          <a:xfrm>
            <a:off x="6513370" y="1863811"/>
            <a:ext cx="2846" cy="42863"/>
          </a:xfrm>
          <a:custGeom>
            <a:avLst/>
            <a:gdLst>
              <a:gd name="connsiteX0" fmla="*/ 0 w 2846"/>
              <a:gd name="connsiteY0" fmla="*/ 42863 h 42863"/>
              <a:gd name="connsiteX1" fmla="*/ 2382 w 2846"/>
              <a:gd name="connsiteY1" fmla="*/ 0 h 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6" h="42863">
                <a:moveTo>
                  <a:pt x="0" y="42863"/>
                </a:moveTo>
                <a:cubicBezTo>
                  <a:pt x="4406" y="20838"/>
                  <a:pt x="2382" y="35004"/>
                  <a:pt x="238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5929249" y="1811735"/>
            <a:ext cx="526766" cy="570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5901135" y="1781764"/>
            <a:ext cx="536670" cy="726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154352" y="1743229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6058738" y="1748167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5987876" y="1744542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5890577" y="1820785"/>
            <a:ext cx="141724" cy="671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Isosceles Triangle 47"/>
          <p:cNvSpPr/>
          <p:nvPr/>
        </p:nvSpPr>
        <p:spPr>
          <a:xfrm rot="16413826">
            <a:off x="5887910" y="183805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Isosceles Triangle 48"/>
          <p:cNvSpPr/>
          <p:nvPr/>
        </p:nvSpPr>
        <p:spPr>
          <a:xfrm rot="16413826">
            <a:off x="5890397" y="182582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Isosceles Triangle 49"/>
          <p:cNvSpPr/>
          <p:nvPr/>
        </p:nvSpPr>
        <p:spPr>
          <a:xfrm rot="16413826">
            <a:off x="5890396" y="181351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Isosceles Triangle 50"/>
          <p:cNvSpPr/>
          <p:nvPr/>
        </p:nvSpPr>
        <p:spPr>
          <a:xfrm rot="16413826">
            <a:off x="5892086" y="180485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Isosceles Triangle 51"/>
          <p:cNvSpPr/>
          <p:nvPr/>
        </p:nvSpPr>
        <p:spPr>
          <a:xfrm rot="16413826">
            <a:off x="5894039" y="1800612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Isosceles Triangle 52"/>
          <p:cNvSpPr/>
          <p:nvPr/>
        </p:nvSpPr>
        <p:spPr>
          <a:xfrm rot="16413826">
            <a:off x="5894038" y="1794356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Isosceles Triangle 53"/>
          <p:cNvSpPr/>
          <p:nvPr/>
        </p:nvSpPr>
        <p:spPr>
          <a:xfrm rot="16413826">
            <a:off x="5897866" y="1779914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Isosceles Triangle 54"/>
          <p:cNvSpPr/>
          <p:nvPr/>
        </p:nvSpPr>
        <p:spPr>
          <a:xfrm rot="16413826">
            <a:off x="5899303" y="1758369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Isosceles Triangle 55"/>
          <p:cNvSpPr/>
          <p:nvPr/>
        </p:nvSpPr>
        <p:spPr>
          <a:xfrm rot="16413826">
            <a:off x="5905535" y="1753345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Isosceles Triangle 56"/>
          <p:cNvSpPr/>
          <p:nvPr/>
        </p:nvSpPr>
        <p:spPr>
          <a:xfrm rot="17632764">
            <a:off x="6444901" y="1845538"/>
            <a:ext cx="70769" cy="615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Isosceles Triangle 57"/>
          <p:cNvSpPr/>
          <p:nvPr/>
        </p:nvSpPr>
        <p:spPr>
          <a:xfrm rot="18432566">
            <a:off x="5897387" y="176633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Isosceles Triangle 58"/>
          <p:cNvSpPr/>
          <p:nvPr/>
        </p:nvSpPr>
        <p:spPr>
          <a:xfrm rot="18432566">
            <a:off x="6386436" y="1826341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Isosceles Triangle 59"/>
          <p:cNvSpPr/>
          <p:nvPr/>
        </p:nvSpPr>
        <p:spPr>
          <a:xfrm rot="18432566">
            <a:off x="6397870" y="1816348"/>
            <a:ext cx="92676" cy="817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TextBox 60"/>
          <p:cNvSpPr txBox="1"/>
          <p:nvPr/>
        </p:nvSpPr>
        <p:spPr>
          <a:xfrm>
            <a:off x="6004815" y="1305496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  <p:sp>
        <p:nvSpPr>
          <p:cNvPr id="62" name="TextBox 54"/>
          <p:cNvSpPr txBox="1">
            <a:spLocks noChangeArrowheads="1"/>
          </p:cNvSpPr>
          <p:nvPr/>
        </p:nvSpPr>
        <p:spPr bwMode="auto">
          <a:xfrm>
            <a:off x="5038725" y="1612337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FF0000"/>
                </a:solidFill>
              </a:rPr>
              <a:t>GAC is here</a:t>
            </a:r>
            <a:endParaRPr lang="en-CA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93875" y="2349500"/>
            <a:ext cx="6738938" cy="1871663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3875" y="4292600"/>
            <a:ext cx="6738938" cy="2565400"/>
          </a:xfrm>
          <a:prstGeom prst="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103" y="-27384"/>
            <a:ext cx="2498871" cy="6876000"/>
          </a:xfrm>
          <a:prstGeom prst="rect">
            <a:avLst/>
          </a:prstGeom>
          <a:gradFill>
            <a:gsLst>
              <a:gs pos="11000">
                <a:srgbClr val="041B31">
                  <a:alpha val="88000"/>
                </a:srgbClr>
              </a:gs>
              <a:gs pos="88000">
                <a:srgbClr val="293039">
                  <a:alpha val="74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85725" y="44450"/>
            <a:ext cx="3117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3600" b="1" dirty="0">
                <a:solidFill>
                  <a:schemeClr val="bg1"/>
                </a:solidFill>
              </a:rPr>
              <a:t>DATA STRATEGY YEAR 1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2018-19</a:t>
            </a:r>
          </a:p>
        </p:txBody>
      </p:sp>
      <p:grpSp>
        <p:nvGrpSpPr>
          <p:cNvPr id="14344" name="Group 5"/>
          <p:cNvGrpSpPr>
            <a:grpSpLocks/>
          </p:cNvGrpSpPr>
          <p:nvPr/>
        </p:nvGrpSpPr>
        <p:grpSpPr bwMode="auto">
          <a:xfrm>
            <a:off x="2627313" y="2366963"/>
            <a:ext cx="5832475" cy="4383087"/>
            <a:chOff x="4155324" y="2008660"/>
            <a:chExt cx="3490882" cy="4384159"/>
          </a:xfrm>
        </p:grpSpPr>
        <p:sp>
          <p:nvSpPr>
            <p:cNvPr id="7" name="TextBox 6"/>
            <p:cNvSpPr txBox="1"/>
            <p:nvPr/>
          </p:nvSpPr>
          <p:spPr>
            <a:xfrm>
              <a:off x="4155324" y="2008660"/>
              <a:ext cx="3490882" cy="20472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EXPECTED HEADLINE </a:t>
              </a: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Priorities and issues relating to data management and governance are better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understood.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roadmap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management in priority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areas is developed.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stewardship responsibilities are defined and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communicated.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endParaRPr lang="en-CA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55324" y="4037981"/>
              <a:ext cx="3490882" cy="23548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CA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ACTIONS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Assess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GAC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management (quality, stewardship, governance)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landscape, needs and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priorities.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 roadmap that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outlines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initiatives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accountability to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mature data management at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GAC. 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Begin to strengthen foundational data management capabilities,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services, </a:t>
              </a: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skillsets.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CA" sz="1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 data stewardship </a:t>
              </a:r>
              <a:r>
                <a:rPr lang="en-CA" sz="15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structure.</a:t>
              </a:r>
              <a:endParaRPr lang="en-CA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CA" sz="15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5" name="Rectangle 18"/>
          <p:cNvSpPr>
            <a:spLocks noChangeArrowheads="1"/>
          </p:cNvSpPr>
          <p:nvPr/>
        </p:nvSpPr>
        <p:spPr bwMode="auto">
          <a:xfrm>
            <a:off x="2514600" y="-26988"/>
            <a:ext cx="6680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2900" b="1" dirty="0">
                <a:solidFill>
                  <a:srgbClr val="17375E"/>
                </a:solidFill>
              </a:rPr>
              <a:t>PILLAR 5: MANAGEMENT &amp; GOVERNANCE</a:t>
            </a:r>
          </a:p>
        </p:txBody>
      </p:sp>
      <p:sp>
        <p:nvSpPr>
          <p:cNvPr id="1434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114552A-A87F-480E-B15D-D2E9053D3EF2}" type="slidenum">
              <a:rPr lang="en-CA" altLang="en-US">
                <a:solidFill>
                  <a:srgbClr val="898989"/>
                </a:solidFill>
              </a:rPr>
              <a:pPr/>
              <a:t>9</a:t>
            </a:fld>
            <a:endParaRPr lang="en-CA" altLang="en-US">
              <a:solidFill>
                <a:srgbClr val="898989"/>
              </a:solidFill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765"/>
          <a:stretch/>
        </p:blipFill>
        <p:spPr>
          <a:xfrm>
            <a:off x="2575095" y="1611758"/>
            <a:ext cx="831026" cy="71447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818781" y="1767999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  <p:grpSp>
        <p:nvGrpSpPr>
          <p:cNvPr id="64" name="Group 1"/>
          <p:cNvGrpSpPr>
            <a:grpSpLocks/>
          </p:cNvGrpSpPr>
          <p:nvPr/>
        </p:nvGrpSpPr>
        <p:grpSpPr bwMode="auto">
          <a:xfrm>
            <a:off x="3779912" y="548680"/>
            <a:ext cx="5943600" cy="2778126"/>
            <a:chOff x="3884990" y="1412775"/>
            <a:chExt cx="5943594" cy="2779277"/>
          </a:xfrm>
        </p:grpSpPr>
        <p:grpSp>
          <p:nvGrpSpPr>
            <p:cNvPr id="65" name="Group 10"/>
            <p:cNvGrpSpPr>
              <a:grpSpLocks/>
            </p:cNvGrpSpPr>
            <p:nvPr/>
          </p:nvGrpSpPr>
          <p:grpSpPr bwMode="auto">
            <a:xfrm>
              <a:off x="3884990" y="1412775"/>
              <a:ext cx="5943594" cy="2743200"/>
              <a:chOff x="-1371594" y="762962"/>
              <a:chExt cx="5943594" cy="2743200"/>
            </a:xfrm>
          </p:grpSpPr>
          <p:graphicFrame>
            <p:nvGraphicFramePr>
              <p:cNvPr id="68" name="Chart 6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75070626"/>
                  </p:ext>
                </p:extLst>
              </p:nvPr>
            </p:nvGraphicFramePr>
            <p:xfrm>
              <a:off x="-1371594" y="762962"/>
              <a:ext cx="594359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69" name="TextBox 13"/>
              <p:cNvSpPr txBox="1">
                <a:spLocks noChangeArrowheads="1"/>
              </p:cNvSpPr>
              <p:nvPr/>
            </p:nvSpPr>
            <p:spPr bwMode="auto">
              <a:xfrm>
                <a:off x="1691680" y="906979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WALK</a:t>
                </a:r>
              </a:p>
            </p:txBody>
          </p:sp>
          <p:sp>
            <p:nvSpPr>
              <p:cNvPr id="70" name="TextBox 14"/>
              <p:cNvSpPr txBox="1">
                <a:spLocks noChangeArrowheads="1"/>
              </p:cNvSpPr>
              <p:nvPr/>
            </p:nvSpPr>
            <p:spPr bwMode="auto">
              <a:xfrm>
                <a:off x="2627784" y="1366764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CA" altLang="en-US" sz="1400" b="1" dirty="0">
                    <a:solidFill>
                      <a:srgbClr val="FFFFFF"/>
                    </a:solidFill>
                  </a:rPr>
                  <a:t>	RUN</a:t>
                </a:r>
              </a:p>
            </p:txBody>
          </p:sp>
        </p:grpSp>
        <p:sp>
          <p:nvSpPr>
            <p:cNvPr id="66" name="TextBox 19"/>
            <p:cNvSpPr txBox="1">
              <a:spLocks noChangeArrowheads="1"/>
            </p:cNvSpPr>
            <p:nvPr/>
          </p:nvSpPr>
          <p:spPr bwMode="auto">
            <a:xfrm>
              <a:off x="5796136" y="2561752"/>
              <a:ext cx="1080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CA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7" name="Arc 66"/>
            <p:cNvSpPr/>
            <p:nvPr/>
          </p:nvSpPr>
          <p:spPr>
            <a:xfrm rot="18359490">
              <a:off x="6006109" y="1320490"/>
              <a:ext cx="2753865" cy="2989259"/>
            </a:xfrm>
            <a:prstGeom prst="arc">
              <a:avLst/>
            </a:prstGeom>
            <a:ln w="38100">
              <a:solidFill>
                <a:srgbClr val="4BACC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prstClr val="black"/>
                </a:solidFill>
              </a:endParaRPr>
            </a:p>
          </p:txBody>
        </p:sp>
      </p:grpSp>
      <p:sp>
        <p:nvSpPr>
          <p:cNvPr id="71" name="Isosceles Triangle 70"/>
          <p:cNvSpPr/>
          <p:nvPr/>
        </p:nvSpPr>
        <p:spPr>
          <a:xfrm rot="60000">
            <a:off x="5878616" y="1767999"/>
            <a:ext cx="646660" cy="20523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TextBox 54"/>
          <p:cNvSpPr txBox="1">
            <a:spLocks noChangeArrowheads="1"/>
          </p:cNvSpPr>
          <p:nvPr/>
        </p:nvSpPr>
        <p:spPr bwMode="auto">
          <a:xfrm>
            <a:off x="5038725" y="1712615"/>
            <a:ext cx="1009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1200" b="1" dirty="0">
                <a:solidFill>
                  <a:srgbClr val="FF0000"/>
                </a:solidFill>
              </a:rPr>
              <a:t>GAC is here</a:t>
            </a:r>
            <a:endParaRPr lang="en-CA" altLang="en-US" sz="14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04815" y="1305496"/>
            <a:ext cx="120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400" b="1" dirty="0">
                <a:solidFill>
                  <a:srgbClr val="FFFFFF"/>
                </a:solidFill>
              </a:rPr>
              <a:t>CRAWL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14889</TotalTime>
  <Words>1568</Words>
  <Application>Microsoft Office PowerPoint</Application>
  <PresentationFormat>On-screen Show (4:3)</PresentationFormat>
  <Paragraphs>209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DFAIT-MAECI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Departmental Data Strategy</dc:title>
  <dc:creator>Pomel, Simon -PCR</dc:creator>
  <cp:lastModifiedBy>Renié, Delphine -PRR</cp:lastModifiedBy>
  <cp:revision>608</cp:revision>
  <cp:lastPrinted>2019-09-20T16:59:32Z</cp:lastPrinted>
  <dcterms:created xsi:type="dcterms:W3CDTF">2017-03-13T23:25:36Z</dcterms:created>
  <dcterms:modified xsi:type="dcterms:W3CDTF">2019-09-20T20:16:46Z</dcterms:modified>
</cp:coreProperties>
</file>