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0" r:id="rId3"/>
    <p:sldId id="282" r:id="rId4"/>
    <p:sldId id="288" r:id="rId5"/>
    <p:sldId id="287" r:id="rId6"/>
    <p:sldId id="290" r:id="rId7"/>
    <p:sldId id="291" r:id="rId8"/>
    <p:sldId id="292" r:id="rId9"/>
    <p:sldId id="281" r:id="rId10"/>
    <p:sldId id="289"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E6814F-44DB-F820-5DA3-70E1789C7573}" name="Sylvie Laliberté" initials="SL" userId="S::sylvie.laliberte@Cfp-psc.gc.ca::a39159bf-d0a4-44c4-8ea3-e9609b729c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5429" autoAdjust="0"/>
  </p:normalViewPr>
  <p:slideViewPr>
    <p:cSldViewPr snapToGrid="0">
      <p:cViewPr varScale="1">
        <p:scale>
          <a:sx n="97" d="100"/>
          <a:sy n="97" d="100"/>
        </p:scale>
        <p:origin x="312" y="90"/>
      </p:cViewPr>
      <p:guideLst/>
    </p:cSldViewPr>
  </p:slideViewPr>
  <p:outlineViewPr>
    <p:cViewPr>
      <p:scale>
        <a:sx n="33" d="100"/>
        <a:sy n="33" d="100"/>
      </p:scale>
      <p:origin x="0" y="-43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B86AC-61EF-46EA-98FD-DA3D7D22E3F6}" type="datetimeFigureOut">
              <a:rPr lang="en-CA" smtClean="0"/>
              <a:t>2023/09/21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7AB33-2C3D-4A59-AF62-574391AD669B}" type="slidenum">
              <a:rPr lang="en-CA" smtClean="0"/>
              <a:t>‹#›</a:t>
            </a:fld>
            <a:endParaRPr lang="en-CA"/>
          </a:p>
        </p:txBody>
      </p:sp>
    </p:spTree>
    <p:extLst>
      <p:ext uri="{BB962C8B-B14F-4D97-AF65-F5344CB8AC3E}">
        <p14:creationId xmlns:p14="http://schemas.microsoft.com/office/powerpoint/2010/main" val="173732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a:t>
            </a:fld>
            <a:endParaRPr lang="en-CA" dirty="0"/>
          </a:p>
        </p:txBody>
      </p:sp>
    </p:spTree>
    <p:extLst>
      <p:ext uri="{BB962C8B-B14F-4D97-AF65-F5344CB8AC3E}">
        <p14:creationId xmlns:p14="http://schemas.microsoft.com/office/powerpoint/2010/main" val="14944267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26527A51-F9FD-4D9E-B420-126C00800768}" type="slidenum">
              <a:rPr lang="en-CA" smtClean="0"/>
              <a:t>11</a:t>
            </a:fld>
            <a:endParaRPr lang="en-CA"/>
          </a:p>
        </p:txBody>
      </p:sp>
    </p:spTree>
    <p:extLst>
      <p:ext uri="{BB962C8B-B14F-4D97-AF65-F5344CB8AC3E}">
        <p14:creationId xmlns:p14="http://schemas.microsoft.com/office/powerpoint/2010/main" val="2443582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2</a:t>
            </a:fld>
            <a:endParaRPr lang="en-CA" dirty="0"/>
          </a:p>
        </p:txBody>
      </p:sp>
    </p:spTree>
    <p:extLst>
      <p:ext uri="{BB962C8B-B14F-4D97-AF65-F5344CB8AC3E}">
        <p14:creationId xmlns:p14="http://schemas.microsoft.com/office/powerpoint/2010/main" val="11540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3</a:t>
            </a:fld>
            <a:endParaRPr lang="en-CA" dirty="0"/>
          </a:p>
        </p:txBody>
      </p:sp>
    </p:spTree>
    <p:extLst>
      <p:ext uri="{BB962C8B-B14F-4D97-AF65-F5344CB8AC3E}">
        <p14:creationId xmlns:p14="http://schemas.microsoft.com/office/powerpoint/2010/main" val="205007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4</a:t>
            </a:fld>
            <a:endParaRPr lang="en-CA" dirty="0"/>
          </a:p>
        </p:txBody>
      </p:sp>
    </p:spTree>
    <p:extLst>
      <p:ext uri="{BB962C8B-B14F-4D97-AF65-F5344CB8AC3E}">
        <p14:creationId xmlns:p14="http://schemas.microsoft.com/office/powerpoint/2010/main" val="45853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5</a:t>
            </a:fld>
            <a:endParaRPr lang="en-CA" dirty="0"/>
          </a:p>
        </p:txBody>
      </p:sp>
    </p:spTree>
    <p:extLst>
      <p:ext uri="{BB962C8B-B14F-4D97-AF65-F5344CB8AC3E}">
        <p14:creationId xmlns:p14="http://schemas.microsoft.com/office/powerpoint/2010/main" val="156301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6</a:t>
            </a:fld>
            <a:endParaRPr lang="en-CA" dirty="0"/>
          </a:p>
        </p:txBody>
      </p:sp>
    </p:spTree>
    <p:extLst>
      <p:ext uri="{BB962C8B-B14F-4D97-AF65-F5344CB8AC3E}">
        <p14:creationId xmlns:p14="http://schemas.microsoft.com/office/powerpoint/2010/main" val="565534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7</a:t>
            </a:fld>
            <a:endParaRPr lang="en-CA" dirty="0"/>
          </a:p>
        </p:txBody>
      </p:sp>
    </p:spTree>
    <p:extLst>
      <p:ext uri="{BB962C8B-B14F-4D97-AF65-F5344CB8AC3E}">
        <p14:creationId xmlns:p14="http://schemas.microsoft.com/office/powerpoint/2010/main" val="3599835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8</a:t>
            </a:fld>
            <a:endParaRPr lang="en-CA" dirty="0"/>
          </a:p>
        </p:txBody>
      </p:sp>
    </p:spTree>
    <p:extLst>
      <p:ext uri="{BB962C8B-B14F-4D97-AF65-F5344CB8AC3E}">
        <p14:creationId xmlns:p14="http://schemas.microsoft.com/office/powerpoint/2010/main" val="465752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10</a:t>
            </a:fld>
            <a:endParaRPr lang="en-CA" dirty="0"/>
          </a:p>
        </p:txBody>
      </p:sp>
    </p:spTree>
    <p:extLst>
      <p:ext uri="{BB962C8B-B14F-4D97-AF65-F5344CB8AC3E}">
        <p14:creationId xmlns:p14="http://schemas.microsoft.com/office/powerpoint/2010/main" val="16041846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français de la Commission de la fonction publique du Canada à gauche et le mot-symbole Canada à droite / Banner with the Public Service Commission of Canada's Frenc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2023/09/21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2023/09/21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2023/09/21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anglais de la Commission de la fonction publique du Canada à gauche et le mot-symbole Canada à droite / Banner with the Public Service Commission of Canada's Englis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lvl1pPr marL="0" indent="0">
              <a:lnSpc>
                <a:spcPct val="100000"/>
              </a:lnSpc>
              <a:buNone/>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2023/09/21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B101-5F2A-4A1B-B125-8F7A618A4CD7}" type="datetimeFigureOut">
              <a:rPr lang="en-CA" smtClean="0"/>
              <a:t>2023/09/21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140B101-5F2A-4A1B-B125-8F7A618A4CD7}" type="datetimeFigureOut">
              <a:rPr lang="en-CA" smtClean="0"/>
              <a:t>2023/09/21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140B101-5F2A-4A1B-B125-8F7A618A4CD7}" type="datetimeFigureOut">
              <a:rPr lang="en-CA" smtClean="0"/>
              <a:t>2023/09/21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140B101-5F2A-4A1B-B125-8F7A618A4CD7}" type="datetimeFigureOut">
              <a:rPr lang="en-CA" smtClean="0"/>
              <a:t>2023/09/21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B101-5F2A-4A1B-B125-8F7A618A4CD7}" type="datetimeFigureOut">
              <a:rPr lang="en-CA" smtClean="0"/>
              <a:t>2023/09/21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2023/09/21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B101-5F2A-4A1B-B125-8F7A618A4CD7}" type="datetimeFigureOut">
              <a:rPr lang="en-CA" smtClean="0"/>
              <a:t>2023/09/21</a:t>
            </a:fld>
            <a:endParaRPr lang="en-CA"/>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cfp.psh-prog-pwd.psc@cfp-psc.gc.ca"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canada.ca/fr/commission-fonction-publique/services/cadre-nomination/integration-etudiants.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s://www.canada.ca/en/public-service-commission/services/appointment-framework/student-bridging.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C71393-32E8-41B2-841C-F4B475721282}"/>
              </a:ext>
            </a:extLst>
          </p:cNvPr>
          <p:cNvSpPr>
            <a:spLocks noGrp="1"/>
          </p:cNvSpPr>
          <p:nvPr>
            <p:ph type="ctrTitle"/>
          </p:nvPr>
        </p:nvSpPr>
        <p:spPr>
          <a:xfrm>
            <a:off x="215937" y="895302"/>
            <a:ext cx="11002669" cy="3843845"/>
          </a:xfrm>
        </p:spPr>
        <p:txBody>
          <a:bodyPr>
            <a:normAutofit/>
          </a:bodyPr>
          <a:lstStyle/>
          <a:p>
            <a:r>
              <a:rPr lang="fr-FR" sz="4000" b="1" dirty="0">
                <a:solidFill>
                  <a:schemeClr val="accent1"/>
                </a:solidFill>
              </a:rPr>
              <a:t>Événement de clôture de l'été de l'OEÉSH</a:t>
            </a:r>
            <a:br>
              <a:rPr lang="en-CA" sz="4000" b="1" dirty="0"/>
            </a:br>
            <a:r>
              <a:rPr lang="en-CA" sz="4000" b="1" dirty="0">
                <a:solidFill>
                  <a:schemeClr val="accent3"/>
                </a:solidFill>
              </a:rPr>
              <a:t>EOSD Summer Closing Event</a:t>
            </a:r>
            <a:br>
              <a:rPr lang="en-CA" b="1" dirty="0"/>
            </a:br>
            <a:br>
              <a:rPr lang="en-CA" sz="3000" dirty="0"/>
            </a:br>
            <a:r>
              <a:rPr lang="fr-FR" sz="2200" b="1" dirty="0">
                <a:solidFill>
                  <a:schemeClr val="accent1"/>
                </a:solidFill>
              </a:rPr>
              <a:t>Occasion d’emploi pour étudiants en situation de handicap (OEÉSH)</a:t>
            </a:r>
            <a:br>
              <a:rPr lang="en-CA" sz="2000" dirty="0"/>
            </a:br>
            <a:r>
              <a:rPr lang="en-CA" sz="2200" b="1" dirty="0">
                <a:solidFill>
                  <a:schemeClr val="accent3"/>
                </a:solidFill>
              </a:rPr>
              <a:t>Employment Opportunity for Students with Disabilities (EOSD)</a:t>
            </a:r>
            <a:endParaRPr lang="fr-CA" sz="3000" dirty="0">
              <a:solidFill>
                <a:schemeClr val="accent3"/>
              </a:solidFill>
            </a:endParaRPr>
          </a:p>
        </p:txBody>
      </p:sp>
      <p:sp>
        <p:nvSpPr>
          <p:cNvPr id="9" name="Subtitle 8">
            <a:extLst>
              <a:ext uri="{FF2B5EF4-FFF2-40B4-BE49-F238E27FC236}">
                <a16:creationId xmlns:a16="http://schemas.microsoft.com/office/drawing/2014/main" id="{325CD1E0-E51A-47C7-AA21-4635048A1273}"/>
              </a:ext>
            </a:extLst>
          </p:cNvPr>
          <p:cNvSpPr>
            <a:spLocks noGrp="1"/>
          </p:cNvSpPr>
          <p:nvPr>
            <p:ph type="subTitle" idx="1"/>
          </p:nvPr>
        </p:nvSpPr>
        <p:spPr>
          <a:xfrm>
            <a:off x="8346332" y="6341568"/>
            <a:ext cx="3720297" cy="516432"/>
          </a:xfrm>
        </p:spPr>
        <p:txBody>
          <a:bodyPr>
            <a:normAutofit fontScale="92500"/>
          </a:bodyPr>
          <a:lstStyle/>
          <a:p>
            <a:pPr algn="r"/>
            <a:r>
              <a:rPr lang="fr-CA" sz="2200" b="1" dirty="0">
                <a:solidFill>
                  <a:schemeClr val="accent1"/>
                </a:solidFill>
              </a:rPr>
              <a:t>15 août 2023 </a:t>
            </a:r>
            <a:r>
              <a:rPr lang="fr-CA" sz="2200" b="1" dirty="0"/>
              <a:t>/ </a:t>
            </a:r>
            <a:r>
              <a:rPr lang="fr-CA" sz="2200" b="1" dirty="0">
                <a:solidFill>
                  <a:schemeClr val="accent3"/>
                </a:solidFill>
              </a:rPr>
              <a:t>August 15, 2023</a:t>
            </a:r>
          </a:p>
        </p:txBody>
      </p:sp>
    </p:spTree>
    <p:extLst>
      <p:ext uri="{BB962C8B-B14F-4D97-AF65-F5344CB8AC3E}">
        <p14:creationId xmlns:p14="http://schemas.microsoft.com/office/powerpoint/2010/main" val="281153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1118301" y="492195"/>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600" dirty="0">
                <a:solidFill>
                  <a:schemeClr val="accent1"/>
                </a:solidFill>
              </a:rPr>
              <a:t>Communiquez avec nous!</a:t>
            </a:r>
            <a:endParaRPr lang="en-CA" sz="3600"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332144" y="1982129"/>
            <a:ext cx="6239264" cy="468804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0"/>
            <a:r>
              <a:rPr lang="fr-ca" sz="2400" b="0" i="0" u="none" baseline="0" dirty="0"/>
              <a:t>Avez-vous des questions, des commentaires ou des idées à échanger?</a:t>
            </a:r>
          </a:p>
          <a:p>
            <a:pPr algn="ctr" rtl="0"/>
            <a:endParaRPr lang="fr-ca" sz="2400" dirty="0"/>
          </a:p>
          <a:p>
            <a:pPr algn="ctr" rtl="0"/>
            <a:r>
              <a:rPr lang="fr-ca" sz="2400" b="0" i="0" u="none" baseline="0" dirty="0"/>
              <a:t>Écrivez-nous à l’adresse courriel ci-dessous:</a:t>
            </a:r>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7840323" y="636151"/>
            <a:ext cx="2926611" cy="10376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Contact Us!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779397" y="1982129"/>
            <a:ext cx="4803003" cy="222607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dirty="0"/>
              <a:t>Have questions, comments, or ideas to share?</a:t>
            </a:r>
          </a:p>
          <a:p>
            <a:pPr algn="ctr"/>
            <a:endParaRPr lang="en-CA" sz="2400" dirty="0"/>
          </a:p>
          <a:p>
            <a:pPr algn="ctr"/>
            <a:r>
              <a:rPr lang="en-CA" sz="2400" dirty="0"/>
              <a:t>Contact us at the email below:</a:t>
            </a:r>
          </a:p>
        </p:txBody>
      </p:sp>
      <p:sp>
        <p:nvSpPr>
          <p:cNvPr id="3" name="TextBox 2">
            <a:extLst>
              <a:ext uri="{FF2B5EF4-FFF2-40B4-BE49-F238E27FC236}">
                <a16:creationId xmlns:a16="http://schemas.microsoft.com/office/drawing/2014/main" id="{48B6C702-F538-620A-297E-77412DE19353}"/>
              </a:ext>
            </a:extLst>
          </p:cNvPr>
          <p:cNvSpPr txBox="1"/>
          <p:nvPr/>
        </p:nvSpPr>
        <p:spPr>
          <a:xfrm>
            <a:off x="2041057" y="4686300"/>
            <a:ext cx="9268691" cy="707886"/>
          </a:xfrm>
          <a:prstGeom prst="rect">
            <a:avLst/>
          </a:prstGeom>
          <a:noFill/>
        </p:spPr>
        <p:txBody>
          <a:bodyPr wrap="square" rtlCol="0">
            <a:spAutoFit/>
          </a:bodyPr>
          <a:lstStyle/>
          <a:p>
            <a:r>
              <a:rPr lang="en-US" sz="4000" b="1" dirty="0">
                <a:solidFill>
                  <a:schemeClr val="accent5">
                    <a:lumMod val="75000"/>
                  </a:schemeClr>
                </a:solidFill>
                <a:hlinkClick r:id="rId3">
                  <a:extLst>
                    <a:ext uri="{A12FA001-AC4F-418D-AE19-62706E023703}">
                      <ahyp:hlinkClr xmlns:ahyp="http://schemas.microsoft.com/office/drawing/2018/hyperlinkcolor" val="tx"/>
                    </a:ext>
                  </a:extLst>
                </a:hlinkClick>
              </a:rPr>
              <a:t>cfp.psh-prog-pwd.psc@cfp-psc.gc.ca</a:t>
            </a:r>
            <a:endParaRPr lang="en-US" sz="4000" b="1" dirty="0">
              <a:solidFill>
                <a:schemeClr val="accent5">
                  <a:lumMod val="75000"/>
                </a:schemeClr>
              </a:solidFill>
            </a:endParaRPr>
          </a:p>
        </p:txBody>
      </p:sp>
    </p:spTree>
    <p:extLst>
      <p:ext uri="{BB962C8B-B14F-4D97-AF65-F5344CB8AC3E}">
        <p14:creationId xmlns:p14="http://schemas.microsoft.com/office/powerpoint/2010/main" val="3568226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36FBBE7-B23F-41DA-8741-13389066DA17}"/>
              </a:ext>
            </a:extLst>
          </p:cNvPr>
          <p:cNvSpPr>
            <a:spLocks noGrp="1"/>
          </p:cNvSpPr>
          <p:nvPr>
            <p:ph type="ctrTitle"/>
          </p:nvPr>
        </p:nvSpPr>
        <p:spPr>
          <a:xfrm>
            <a:off x="947117" y="1041400"/>
            <a:ext cx="10297766" cy="2387600"/>
          </a:xfrm>
        </p:spPr>
        <p:txBody>
          <a:bodyPr vert="horz" lIns="91440" tIns="45720" rIns="91440" bIns="45720" rtlCol="0" anchor="t">
            <a:normAutofit fontScale="90000"/>
          </a:bodyPr>
          <a:lstStyle/>
          <a:p>
            <a:pPr marL="0" indent="0" algn="ctr">
              <a:buNone/>
            </a:pPr>
            <a:r>
              <a:rPr lang="en-US" sz="4400" dirty="0"/>
              <a:t>Thank you  / Merci / </a:t>
            </a:r>
            <a:r>
              <a:rPr lang="en-US" sz="4400" dirty="0" err="1"/>
              <a:t>Ekosani</a:t>
            </a:r>
            <a:r>
              <a:rPr lang="en-US" sz="4400" dirty="0"/>
              <a:t> / Miigwech / Meegwetch / </a:t>
            </a:r>
            <a:r>
              <a:rPr lang="en-US" sz="4400" dirty="0" err="1"/>
              <a:t>Niá:wen</a:t>
            </a:r>
            <a:r>
              <a:rPr lang="en-US" sz="4400" dirty="0"/>
              <a:t> / </a:t>
            </a:r>
            <a:r>
              <a:rPr lang="en-US" sz="4400" dirty="0" err="1"/>
              <a:t>Mahseecho</a:t>
            </a:r>
            <a:r>
              <a:rPr lang="en-US" sz="4400" dirty="0"/>
              <a:t> / </a:t>
            </a:r>
            <a:r>
              <a:rPr lang="en-US" sz="4400" dirty="0" err="1"/>
              <a:t>Mutna</a:t>
            </a:r>
            <a:r>
              <a:rPr lang="en-US" sz="4400" dirty="0"/>
              <a:t> / </a:t>
            </a:r>
            <a:r>
              <a:rPr lang="en-US" sz="4400" dirty="0" err="1"/>
              <a:t>Wopida</a:t>
            </a:r>
            <a:r>
              <a:rPr lang="en-US" sz="4400" dirty="0"/>
              <a:t> / </a:t>
            </a:r>
            <a:r>
              <a:rPr lang="en-US" sz="4400" dirty="0" err="1"/>
              <a:t>Hei</a:t>
            </a:r>
            <a:r>
              <a:rPr lang="en-US" sz="4400" dirty="0"/>
              <a:t> </a:t>
            </a:r>
            <a:r>
              <a:rPr lang="en-US" sz="4400" dirty="0" err="1"/>
              <a:t>Hei</a:t>
            </a:r>
            <a:r>
              <a:rPr lang="en-US" sz="4400" dirty="0"/>
              <a:t> / Marci Cho /  </a:t>
            </a:r>
            <a:r>
              <a:rPr lang="en-US" sz="4400" dirty="0" err="1"/>
              <a:t>ᖁᐊᓇᖅᑯᑎᑦ</a:t>
            </a:r>
            <a:r>
              <a:rPr lang="en-US" sz="4400" dirty="0"/>
              <a:t> / </a:t>
            </a:r>
            <a:r>
              <a:rPr lang="en-US" sz="4400" dirty="0" err="1"/>
              <a:t>Quanaqqutit</a:t>
            </a:r>
            <a:r>
              <a:rPr lang="en-US" sz="4400" dirty="0"/>
              <a:t> / </a:t>
            </a:r>
            <a:r>
              <a:rPr lang="en-US" sz="4400" dirty="0" err="1"/>
              <a:t>ᓇᑯᕐᒦᒃ</a:t>
            </a:r>
            <a:r>
              <a:rPr lang="en-US" sz="4400" dirty="0"/>
              <a:t> (</a:t>
            </a:r>
            <a:r>
              <a:rPr lang="en-US" sz="4400" dirty="0" err="1"/>
              <a:t>Nakurmik</a:t>
            </a:r>
            <a:r>
              <a:rPr lang="en-US" sz="4400" dirty="0"/>
              <a:t>) / </a:t>
            </a:r>
            <a:r>
              <a:rPr lang="en-US" sz="4400" dirty="0" err="1"/>
              <a:t>Qujannamiik</a:t>
            </a:r>
            <a:r>
              <a:rPr lang="en-US" sz="4400" dirty="0"/>
              <a:t> / </a:t>
            </a:r>
            <a:r>
              <a:rPr lang="en-US" sz="4400" dirty="0" err="1"/>
              <a:t>Qujanaq</a:t>
            </a:r>
            <a:r>
              <a:rPr lang="en-US" sz="4400" dirty="0"/>
              <a:t> / </a:t>
            </a:r>
            <a:r>
              <a:rPr lang="en-US" sz="4400" dirty="0" err="1"/>
              <a:t>Kukwstsétsemc</a:t>
            </a:r>
            <a:r>
              <a:rPr lang="en-US" sz="4400" dirty="0"/>
              <a:t> / </a:t>
            </a:r>
            <a:r>
              <a:rPr lang="en-US" sz="4400" dirty="0" err="1"/>
              <a:t>Woliwon</a:t>
            </a:r>
            <a:r>
              <a:rPr lang="en-US" sz="4400" dirty="0"/>
              <a:t> / </a:t>
            </a:r>
            <a:r>
              <a:rPr lang="en-US" sz="4400" dirty="0" err="1"/>
              <a:t>Woliwun</a:t>
            </a:r>
            <a:r>
              <a:rPr lang="en-US" sz="4400" dirty="0"/>
              <a:t> / </a:t>
            </a:r>
            <a:r>
              <a:rPr lang="en-US" sz="4400" dirty="0" err="1"/>
              <a:t>Wela’lin</a:t>
            </a:r>
            <a:endParaRPr lang="en-US" sz="4400" dirty="0"/>
          </a:p>
        </p:txBody>
      </p:sp>
      <p:sp>
        <p:nvSpPr>
          <p:cNvPr id="2" name="Slide Number Placeholder 1" hidden="1"/>
          <p:cNvSpPr>
            <a:spLocks noGrp="1"/>
          </p:cNvSpPr>
          <p:nvPr>
            <p:ph type="sldNum" sz="quarter" idx="4294967295"/>
          </p:nvPr>
        </p:nvSpPr>
        <p:spPr>
          <a:xfrm>
            <a:off x="10801350" y="6418263"/>
            <a:ext cx="1200150"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9E7B19F-562E-4687-915F-44F4066EA527}" type="slidenum">
              <a:rPr kumimoji="0" lang="en-CA" sz="1200" b="0" i="0" u="none" strike="noStrike" kern="1200" cap="none" spc="0" normalizeH="0" baseline="0" noProof="0" smtClean="0">
                <a:ln>
                  <a:noFill/>
                </a:ln>
                <a:solidFill>
                  <a:srgbClr val="54575A">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CA" sz="1200" b="0" i="0" u="none" strike="noStrike" kern="1200" cap="none" spc="0" normalizeH="0" baseline="0" noProof="0">
              <a:ln>
                <a:noFill/>
              </a:ln>
              <a:solidFill>
                <a:srgbClr val="54575A">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10281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483141" y="102646"/>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CA" sz="3600" dirty="0">
                <a:solidFill>
                  <a:schemeClr val="accent1"/>
                </a:solidFill>
              </a:rPr>
              <a:t>Reconnaissance du territoire</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483141" y="1300970"/>
            <a:ext cx="5866370" cy="441170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Prenons le temps de développer notre approche personnelle et notre compréhension de ce que ces reconnaissances territoriales signifient pour nous et cherchons à les relier à notre propre participation au changement systémique. </a:t>
            </a:r>
          </a:p>
          <a:p>
            <a:r>
              <a:rPr lang="fr-FR" sz="2400" dirty="0"/>
              <a:t>Nous vous invitons à utiliser ce moment pour mener une réflexion personnelle sur votre propre relation avec le territoire autochtone traditionnel où vous travaillez et vivez. </a:t>
            </a:r>
          </a:p>
          <a:p>
            <a:endParaRPr lang="en-CA" sz="2400" dirty="0"/>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581425" y="76520"/>
            <a:ext cx="50269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Land Acknowledgement</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6581425" y="1402083"/>
            <a:ext cx="5359348" cy="4411704"/>
          </a:xfrm>
        </p:spPr>
        <p:txBody>
          <a:bodyPr>
            <a:noAutofit/>
          </a:bodyPr>
          <a:lstStyle/>
          <a:p>
            <a:r>
              <a:rPr lang="en-CA" sz="2400" dirty="0"/>
              <a:t>Take time to develop our own personal approach and understanding of what these territorial acknowledgements mean to us and be intentional about connecting them to our own participation in systemic change. </a:t>
            </a:r>
          </a:p>
          <a:p>
            <a:r>
              <a:rPr lang="en-CA" sz="2400" dirty="0"/>
              <a:t>We encourage you to use this time to do some personal reflection on your own relationship with the traditional indigenous territory where you work and live. </a:t>
            </a:r>
          </a:p>
          <a:p>
            <a:endParaRPr lang="en-CA" sz="2400" dirty="0"/>
          </a:p>
        </p:txBody>
      </p:sp>
    </p:spTree>
    <p:extLst>
      <p:ext uri="{BB962C8B-B14F-4D97-AF65-F5344CB8AC3E}">
        <p14:creationId xmlns:p14="http://schemas.microsoft.com/office/powerpoint/2010/main" val="116243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508578" y="170831"/>
            <a:ext cx="5866370" cy="98764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CA" sz="3600" dirty="0">
                <a:solidFill>
                  <a:schemeClr val="accent1"/>
                </a:solidFill>
              </a:rPr>
              <a:t>Directives d’ordre général</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406734" y="1138687"/>
            <a:ext cx="5866370" cy="489554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sz="2000" dirty="0"/>
              <a:t>Assurez-vous que votre micro est en sourdine pendant toute la durée de la présentation.</a:t>
            </a:r>
          </a:p>
          <a:p>
            <a:pPr marL="285750" indent="-285750">
              <a:buFont typeface="Arial" panose="020B0604020202020204" pitchFamily="34" charset="0"/>
              <a:buChar char="•"/>
            </a:pPr>
            <a:r>
              <a:rPr lang="fr-FR" sz="2000" dirty="0"/>
              <a:t>Si vous souhaitez poser une question ou faire un commentaire, deux choix s’offrent à vous :</a:t>
            </a:r>
          </a:p>
          <a:p>
            <a:pPr marL="1028700" lvl="1" indent="-342900">
              <a:buFont typeface="+mj-lt"/>
              <a:buAutoNum type="arabicPeriod"/>
            </a:pPr>
            <a:r>
              <a:rPr lang="fr-FR" sz="1600" dirty="0"/>
              <a:t>Levez la main et attendez que le modérateur vous demande d’ouvrir votre micro;</a:t>
            </a:r>
          </a:p>
          <a:p>
            <a:pPr marL="1028700" lvl="1" indent="-342900">
              <a:buFont typeface="+mj-lt"/>
              <a:buAutoNum type="arabicPeriod"/>
            </a:pPr>
            <a:r>
              <a:rPr lang="fr-FR" sz="1600" dirty="0"/>
              <a:t>Écrivez dans l’espace de clavardage (chat) de MS Teams.</a:t>
            </a:r>
          </a:p>
          <a:p>
            <a:pPr marL="285750" indent="-285750">
              <a:buFont typeface="Arial" panose="020B0604020202020204" pitchFamily="34" charset="0"/>
              <a:buChar char="•"/>
            </a:pPr>
            <a:r>
              <a:rPr lang="fr-FR" sz="2000" dirty="0"/>
              <a:t>La séance est dans les deux langues officielles </a:t>
            </a:r>
          </a:p>
          <a:p>
            <a:pPr marL="285750" indent="-285750">
              <a:buFont typeface="Arial" panose="020B0604020202020204" pitchFamily="34" charset="0"/>
              <a:buChar char="•"/>
            </a:pPr>
            <a:r>
              <a:rPr lang="fr-FR" sz="2000" dirty="0"/>
              <a:t>L’interprétation en langue des signes québécoise (LSQ) est disponible </a:t>
            </a:r>
          </a:p>
          <a:p>
            <a:pPr marL="285750" indent="-285750">
              <a:buFont typeface="Arial" panose="020B0604020202020204" pitchFamily="34" charset="0"/>
              <a:buChar char="•"/>
            </a:pPr>
            <a:r>
              <a:rPr lang="fr-FR" sz="2000" b="0" i="0" u="none" baseline="0" dirty="0"/>
              <a:t>La fonction de sous-titrage en direct de MS Teams a été activée</a:t>
            </a:r>
            <a:endParaRPr lang="fr-FR" sz="2000" dirty="0"/>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476792" y="83206"/>
            <a:ext cx="5026915" cy="107527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Housekeeping Guidelines</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6374948" y="1142566"/>
            <a:ext cx="5570315" cy="4572865"/>
          </a:xfrm>
        </p:spPr>
        <p:txBody>
          <a:bodyPr>
            <a:noAutofit/>
          </a:bodyPr>
          <a:lstStyle/>
          <a:p>
            <a:pPr marL="342900" indent="-342900">
              <a:buFont typeface="Arial" panose="020B0604020202020204" pitchFamily="34" charset="0"/>
              <a:buChar char="•"/>
            </a:pPr>
            <a:r>
              <a:rPr lang="en-CA" sz="2000" dirty="0"/>
              <a:t>Ensure you’re on mute for the duration of the presentation</a:t>
            </a:r>
          </a:p>
          <a:p>
            <a:pPr marL="342900" indent="-342900">
              <a:buFont typeface="Arial" panose="020B0604020202020204" pitchFamily="34" charset="0"/>
              <a:buChar char="•"/>
            </a:pPr>
            <a:r>
              <a:rPr lang="en-CA" sz="2000" dirty="0"/>
              <a:t>If you would like to ask a question or provide a comment, there are two options:</a:t>
            </a:r>
          </a:p>
          <a:p>
            <a:pPr marL="1143000" lvl="1" indent="-457200">
              <a:buFont typeface="+mj-lt"/>
              <a:buAutoNum type="arabicPeriod"/>
            </a:pPr>
            <a:r>
              <a:rPr lang="en-CA" sz="1600" dirty="0"/>
              <a:t>Raise your hand and wait for the moderator to ask you to unmute</a:t>
            </a:r>
          </a:p>
          <a:p>
            <a:pPr marL="1143000" lvl="1" indent="-457200">
              <a:buFont typeface="+mj-lt"/>
              <a:buAutoNum type="arabicPeriod"/>
            </a:pPr>
            <a:r>
              <a:rPr lang="en-CA" sz="1600" dirty="0"/>
              <a:t>Write in the chat function of MS Teams</a:t>
            </a:r>
          </a:p>
          <a:p>
            <a:pPr marL="342900" indent="-342900">
              <a:buFont typeface="Arial" panose="020B0604020202020204" pitchFamily="34" charset="0"/>
              <a:buChar char="•"/>
            </a:pPr>
            <a:r>
              <a:rPr lang="en-CA" sz="2000" dirty="0"/>
              <a:t>This session is being held in both official languages </a:t>
            </a:r>
          </a:p>
          <a:p>
            <a:pPr marL="342900" indent="-342900">
              <a:buFont typeface="Arial" panose="020B0604020202020204" pitchFamily="34" charset="0"/>
              <a:buChar char="•"/>
            </a:pPr>
            <a:r>
              <a:rPr lang="en-CA" sz="2000" dirty="0"/>
              <a:t>American Sign Language (ASL) is available</a:t>
            </a:r>
          </a:p>
          <a:p>
            <a:pPr marL="342900" indent="-342900">
              <a:buFont typeface="Arial" panose="020B0604020202020204" pitchFamily="34" charset="0"/>
              <a:buChar char="•"/>
            </a:pPr>
            <a:r>
              <a:rPr lang="en-CA" sz="2000" dirty="0"/>
              <a:t>The MS Teams Live Captioning feature has been enabled</a:t>
            </a:r>
          </a:p>
        </p:txBody>
      </p:sp>
    </p:spTree>
    <p:extLst>
      <p:ext uri="{BB962C8B-B14F-4D97-AF65-F5344CB8AC3E}">
        <p14:creationId xmlns:p14="http://schemas.microsoft.com/office/powerpoint/2010/main" val="29267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39349" y="-115358"/>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CA" sz="3600" dirty="0">
                <a:solidFill>
                  <a:schemeClr val="accent1"/>
                </a:solidFill>
              </a:rPr>
              <a:t>Sujets et conférenciers invités</a:t>
            </a: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164926" y="906251"/>
            <a:ext cx="3983506" cy="504549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fr-CA" sz="2000" b="1" dirty="0">
                <a:solidFill>
                  <a:schemeClr val="accent1"/>
                </a:solidFill>
              </a:rPr>
              <a:t>Témoignage</a:t>
            </a:r>
            <a:endParaRPr lang="fr-CA" sz="1600" b="1" dirty="0">
              <a:solidFill>
                <a:schemeClr val="accent1"/>
              </a:solidFill>
            </a:endParaRPr>
          </a:p>
          <a:p>
            <a:pPr algn="ctr">
              <a:spcBef>
                <a:spcPts val="0"/>
              </a:spcBef>
            </a:pPr>
            <a:endParaRPr lang="fr-CA" sz="1200" b="1" dirty="0"/>
          </a:p>
          <a:p>
            <a:pPr algn="ctr">
              <a:spcBef>
                <a:spcPts val="0"/>
              </a:spcBef>
            </a:pPr>
            <a:r>
              <a:rPr lang="fr-CA" sz="1200" b="1" dirty="0" err="1"/>
              <a:t>Mégan</a:t>
            </a:r>
            <a:r>
              <a:rPr lang="fr-CA" sz="1200" b="1" dirty="0"/>
              <a:t> Le Stum (ille/iel)</a:t>
            </a:r>
          </a:p>
          <a:p>
            <a:pPr algn="ctr">
              <a:spcBef>
                <a:spcPts val="0"/>
              </a:spcBef>
            </a:pPr>
            <a:r>
              <a:rPr lang="fr-CA" sz="1200" dirty="0"/>
              <a:t>Personne qui a participé à l’OEÉSH</a:t>
            </a:r>
          </a:p>
          <a:p>
            <a:pPr algn="ctr">
              <a:spcBef>
                <a:spcPts val="0"/>
              </a:spcBef>
            </a:pPr>
            <a:r>
              <a:rPr lang="fr-CA" sz="1200" dirty="0"/>
              <a:t>EDI et Secrétariat de l’accessibilité</a:t>
            </a:r>
          </a:p>
          <a:p>
            <a:pPr algn="ctr">
              <a:spcBef>
                <a:spcPts val="0"/>
              </a:spcBef>
            </a:pPr>
            <a:r>
              <a:rPr lang="fr-CA" sz="1200" dirty="0"/>
              <a:t>Statistiques Canada</a:t>
            </a:r>
          </a:p>
          <a:p>
            <a:pPr algn="ctr">
              <a:spcBef>
                <a:spcPts val="0"/>
              </a:spcBef>
            </a:pPr>
            <a:endParaRPr lang="fr-CA" sz="1200" b="1" dirty="0"/>
          </a:p>
          <a:p>
            <a:pPr algn="ctr">
              <a:spcBef>
                <a:spcPts val="0"/>
              </a:spcBef>
            </a:pPr>
            <a:r>
              <a:rPr lang="fr-CA" sz="2000" b="1" dirty="0">
                <a:solidFill>
                  <a:schemeClr val="accent1"/>
                </a:solidFill>
              </a:rPr>
              <a:t>Postuler aux emplois du gouvernement du Canada</a:t>
            </a:r>
            <a:endParaRPr lang="fr-CA" sz="1600" b="1" dirty="0">
              <a:solidFill>
                <a:schemeClr val="accent1"/>
              </a:solidFill>
            </a:endParaRPr>
          </a:p>
          <a:p>
            <a:pPr algn="ctr">
              <a:spcBef>
                <a:spcPts val="0"/>
              </a:spcBef>
            </a:pPr>
            <a:endParaRPr lang="fr-CA" sz="1200" b="1" dirty="0"/>
          </a:p>
          <a:p>
            <a:pPr algn="ctr">
              <a:spcBef>
                <a:spcPts val="0"/>
              </a:spcBef>
            </a:pPr>
            <a:r>
              <a:rPr lang="fr-CA" sz="1200" b="1" dirty="0"/>
              <a:t>Laura Blaquière (elle) </a:t>
            </a:r>
          </a:p>
          <a:p>
            <a:pPr algn="ctr">
              <a:spcBef>
                <a:spcPts val="0"/>
              </a:spcBef>
            </a:pPr>
            <a:r>
              <a:rPr lang="fr-CA" sz="1200" dirty="0"/>
              <a:t>Conseillère en ressources humaines </a:t>
            </a:r>
          </a:p>
          <a:p>
            <a:pPr algn="ctr">
              <a:spcBef>
                <a:spcPts val="0"/>
              </a:spcBef>
            </a:pPr>
            <a:r>
              <a:rPr lang="fr-CA" sz="1200" dirty="0"/>
              <a:t>Direction du recrutement national</a:t>
            </a:r>
          </a:p>
          <a:p>
            <a:pPr algn="ctr">
              <a:spcBef>
                <a:spcPts val="0"/>
              </a:spcBef>
            </a:pPr>
            <a:r>
              <a:rPr lang="fr-CA" sz="1200" dirty="0"/>
              <a:t>Commission de la fonction publique du Canada</a:t>
            </a:r>
          </a:p>
          <a:p>
            <a:pPr algn="ctr">
              <a:spcBef>
                <a:spcPts val="0"/>
              </a:spcBef>
            </a:pPr>
            <a:endParaRPr lang="fr-CA" sz="2000" dirty="0"/>
          </a:p>
          <a:p>
            <a:pPr algn="ctr">
              <a:spcBef>
                <a:spcPts val="0"/>
              </a:spcBef>
            </a:pPr>
            <a:r>
              <a:rPr lang="fr-CA" sz="2000" b="1" dirty="0">
                <a:solidFill>
                  <a:schemeClr val="accent1"/>
                </a:solidFill>
              </a:rPr>
              <a:t>La Porte virtuelle des talents en situation de handicap et </a:t>
            </a:r>
          </a:p>
          <a:p>
            <a:pPr algn="ctr">
              <a:spcBef>
                <a:spcPts val="0"/>
              </a:spcBef>
            </a:pPr>
            <a:r>
              <a:rPr lang="fr-CA" sz="2000" b="1" dirty="0">
                <a:solidFill>
                  <a:schemeClr val="accent1"/>
                </a:solidFill>
              </a:rPr>
              <a:t>mentorat continu</a:t>
            </a:r>
            <a:endParaRPr lang="fr-CA" sz="1600" b="1" dirty="0">
              <a:solidFill>
                <a:schemeClr val="accent1"/>
              </a:solidFill>
            </a:endParaRPr>
          </a:p>
          <a:p>
            <a:pPr algn="ctr">
              <a:spcBef>
                <a:spcPts val="0"/>
              </a:spcBef>
            </a:pPr>
            <a:endParaRPr lang="fr-CA" sz="1200" b="1" dirty="0"/>
          </a:p>
          <a:p>
            <a:pPr algn="ctr">
              <a:spcBef>
                <a:spcPts val="0"/>
              </a:spcBef>
            </a:pPr>
            <a:r>
              <a:rPr lang="fr-CA" sz="1200" b="1" dirty="0"/>
              <a:t>Camila Das Gupta (elle)</a:t>
            </a:r>
          </a:p>
          <a:p>
            <a:pPr algn="ctr">
              <a:spcBef>
                <a:spcPts val="0"/>
              </a:spcBef>
            </a:pPr>
            <a:r>
              <a:rPr lang="fr-CA" sz="1200" dirty="0"/>
              <a:t>Conseillère en ressources humaines </a:t>
            </a:r>
          </a:p>
          <a:p>
            <a:pPr algn="ctr">
              <a:spcBef>
                <a:spcPts val="0"/>
              </a:spcBef>
            </a:pPr>
            <a:r>
              <a:rPr lang="fr-CA" sz="1200" dirty="0"/>
              <a:t>Centre d’expertise en matière de diversité et d’inclusion</a:t>
            </a:r>
          </a:p>
          <a:p>
            <a:pPr algn="ctr">
              <a:spcBef>
                <a:spcPts val="0"/>
              </a:spcBef>
            </a:pPr>
            <a:r>
              <a:rPr lang="fr-CA" sz="1200" dirty="0"/>
              <a:t>Commission de la fonction publique du Canada </a:t>
            </a:r>
          </a:p>
          <a:p>
            <a:pPr algn="ctr"/>
            <a:endParaRPr lang="fr-CA" sz="1600" dirty="0"/>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831644" y="-115358"/>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Topics and Guest Speakers</a:t>
            </a:r>
          </a:p>
        </p:txBody>
      </p:sp>
      <p:sp>
        <p:nvSpPr>
          <p:cNvPr id="3" name="Content Placeholder 2">
            <a:extLst>
              <a:ext uri="{FF2B5EF4-FFF2-40B4-BE49-F238E27FC236}">
                <a16:creationId xmlns:a16="http://schemas.microsoft.com/office/drawing/2014/main" id="{79E98E69-173E-DCA8-A293-8A5F9EE37249}"/>
              </a:ext>
            </a:extLst>
          </p:cNvPr>
          <p:cNvSpPr txBox="1">
            <a:spLocks/>
          </p:cNvSpPr>
          <p:nvPr/>
        </p:nvSpPr>
        <p:spPr>
          <a:xfrm>
            <a:off x="8097779" y="906252"/>
            <a:ext cx="3920727" cy="5045495"/>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en-US" sz="2000" b="1" dirty="0" err="1">
                <a:solidFill>
                  <a:schemeClr val="accent3"/>
                </a:solidFill>
              </a:rPr>
              <a:t>Testimonal</a:t>
            </a:r>
            <a:endParaRPr lang="en-US" sz="1600" b="1" dirty="0">
              <a:solidFill>
                <a:schemeClr val="accent3"/>
              </a:solidFill>
            </a:endParaRPr>
          </a:p>
          <a:p>
            <a:pPr algn="ctr">
              <a:spcBef>
                <a:spcPts val="0"/>
              </a:spcBef>
            </a:pPr>
            <a:endParaRPr lang="en-US" sz="1200" b="1" dirty="0"/>
          </a:p>
          <a:p>
            <a:pPr algn="ctr">
              <a:spcBef>
                <a:spcPts val="0"/>
              </a:spcBef>
            </a:pPr>
            <a:r>
              <a:rPr lang="en-US" sz="1200" b="1" dirty="0" err="1"/>
              <a:t>Mégan</a:t>
            </a:r>
            <a:r>
              <a:rPr lang="en-US" sz="1200" b="1" dirty="0"/>
              <a:t> Le Stum (they/them)</a:t>
            </a:r>
          </a:p>
          <a:p>
            <a:pPr algn="ctr">
              <a:spcBef>
                <a:spcPts val="0"/>
              </a:spcBef>
            </a:pPr>
            <a:r>
              <a:rPr lang="en-US" sz="1200" dirty="0"/>
              <a:t>Former EOSD Participant</a:t>
            </a:r>
          </a:p>
          <a:p>
            <a:pPr algn="ctr">
              <a:spcBef>
                <a:spcPts val="0"/>
              </a:spcBef>
            </a:pPr>
            <a:r>
              <a:rPr lang="en-US" sz="1200" dirty="0"/>
              <a:t>EDI and Accessibility Secretariat</a:t>
            </a:r>
          </a:p>
          <a:p>
            <a:pPr algn="ctr">
              <a:spcBef>
                <a:spcPts val="0"/>
              </a:spcBef>
            </a:pPr>
            <a:r>
              <a:rPr lang="en-US" sz="1200" dirty="0"/>
              <a:t>Statistics Canada</a:t>
            </a:r>
          </a:p>
          <a:p>
            <a:pPr algn="ctr">
              <a:spcBef>
                <a:spcPts val="0"/>
              </a:spcBef>
            </a:pPr>
            <a:endParaRPr lang="en-US" sz="1200" b="1" dirty="0"/>
          </a:p>
          <a:p>
            <a:pPr algn="ctr">
              <a:spcBef>
                <a:spcPts val="0"/>
              </a:spcBef>
            </a:pPr>
            <a:r>
              <a:rPr lang="en-US" sz="2000" b="1" dirty="0">
                <a:solidFill>
                  <a:schemeClr val="accent3"/>
                </a:solidFill>
              </a:rPr>
              <a:t>Applying on Government of Canada Jobs</a:t>
            </a:r>
            <a:endParaRPr lang="en-US" sz="1600" b="1" dirty="0">
              <a:solidFill>
                <a:schemeClr val="accent3"/>
              </a:solidFill>
            </a:endParaRPr>
          </a:p>
          <a:p>
            <a:pPr algn="ctr">
              <a:spcBef>
                <a:spcPts val="0"/>
              </a:spcBef>
            </a:pPr>
            <a:endParaRPr lang="en-US" sz="1200" b="1" dirty="0"/>
          </a:p>
          <a:p>
            <a:pPr algn="ctr">
              <a:spcBef>
                <a:spcPts val="0"/>
              </a:spcBef>
            </a:pPr>
            <a:r>
              <a:rPr lang="en-US" sz="1200" b="1" dirty="0"/>
              <a:t>Laura Blaquière (she/her) </a:t>
            </a:r>
          </a:p>
          <a:p>
            <a:pPr algn="ctr">
              <a:spcBef>
                <a:spcPts val="0"/>
              </a:spcBef>
            </a:pPr>
            <a:r>
              <a:rPr lang="en-US" sz="1200" dirty="0"/>
              <a:t>HR Advisor</a:t>
            </a:r>
          </a:p>
          <a:p>
            <a:pPr algn="ctr">
              <a:spcBef>
                <a:spcPts val="0"/>
              </a:spcBef>
            </a:pPr>
            <a:r>
              <a:rPr lang="en-US" sz="1200" dirty="0"/>
              <a:t>National Recruitment Directorate</a:t>
            </a:r>
          </a:p>
          <a:p>
            <a:pPr algn="ctr">
              <a:spcBef>
                <a:spcPts val="0"/>
              </a:spcBef>
            </a:pPr>
            <a:r>
              <a:rPr lang="en-US" sz="1200" dirty="0"/>
              <a:t>Public Service Commission of Canada </a:t>
            </a:r>
          </a:p>
          <a:p>
            <a:pPr algn="ctr">
              <a:spcBef>
                <a:spcPts val="0"/>
              </a:spcBef>
            </a:pPr>
            <a:endParaRPr lang="en-US" sz="2000" dirty="0"/>
          </a:p>
          <a:p>
            <a:pPr algn="ctr">
              <a:spcBef>
                <a:spcPts val="0"/>
              </a:spcBef>
            </a:pPr>
            <a:r>
              <a:rPr lang="en-US" sz="2000" b="1" dirty="0">
                <a:solidFill>
                  <a:schemeClr val="accent3"/>
                </a:solidFill>
              </a:rPr>
              <a:t>Virtual Door to Talent with Disabilities and continued mentorship</a:t>
            </a:r>
            <a:endParaRPr lang="en-US" sz="1600" b="1" dirty="0">
              <a:solidFill>
                <a:schemeClr val="accent3"/>
              </a:solidFill>
            </a:endParaRPr>
          </a:p>
          <a:p>
            <a:pPr algn="ctr">
              <a:spcBef>
                <a:spcPts val="0"/>
              </a:spcBef>
            </a:pPr>
            <a:endParaRPr lang="en-US" sz="1200" b="1" dirty="0"/>
          </a:p>
          <a:p>
            <a:pPr algn="ctr">
              <a:spcBef>
                <a:spcPts val="0"/>
              </a:spcBef>
            </a:pPr>
            <a:r>
              <a:rPr lang="en-US" sz="1200" b="1" dirty="0"/>
              <a:t>Camila Das Gupta (she/her)</a:t>
            </a:r>
          </a:p>
          <a:p>
            <a:pPr algn="ctr">
              <a:spcBef>
                <a:spcPts val="0"/>
              </a:spcBef>
            </a:pPr>
            <a:r>
              <a:rPr lang="en-US" sz="1200" dirty="0"/>
              <a:t>HR Advisor</a:t>
            </a:r>
          </a:p>
          <a:p>
            <a:pPr algn="ctr">
              <a:spcBef>
                <a:spcPts val="0"/>
              </a:spcBef>
            </a:pPr>
            <a:r>
              <a:rPr lang="en-US" sz="1200" dirty="0"/>
              <a:t>Diversity and Inclusion Centre of Expertise</a:t>
            </a:r>
          </a:p>
          <a:p>
            <a:pPr algn="ctr">
              <a:spcBef>
                <a:spcPts val="0"/>
              </a:spcBef>
            </a:pPr>
            <a:r>
              <a:rPr lang="en-US" sz="1200" dirty="0"/>
              <a:t>Public Service Commission of Canada </a:t>
            </a:r>
            <a:endParaRPr lang="en-US" sz="1600" dirty="0"/>
          </a:p>
        </p:txBody>
      </p:sp>
      <p:pic>
        <p:nvPicPr>
          <p:cNvPr id="10" name="Picture 9">
            <a:extLst>
              <a:ext uri="{FF2B5EF4-FFF2-40B4-BE49-F238E27FC236}">
                <a16:creationId xmlns:a16="http://schemas.microsoft.com/office/drawing/2014/main" id="{58F37848-6956-08F1-3E74-E9F528D6CCF0}"/>
              </a:ext>
            </a:extLst>
          </p:cNvPr>
          <p:cNvPicPr>
            <a:picLocks noChangeAspect="1"/>
          </p:cNvPicPr>
          <p:nvPr/>
        </p:nvPicPr>
        <p:blipFill>
          <a:blip r:embed="rId4" cstate="print">
            <a:extLst>
              <a:ext uri="{28A0092B-C50C-407E-A947-70E740481C1C}">
                <a14:useLocalDpi xmlns:a14="http://schemas.microsoft.com/office/drawing/2010/main" val="0"/>
              </a:ext>
            </a:extLst>
          </a:blip>
          <a:srcRect l="438" r="438"/>
          <a:stretch/>
        </p:blipFill>
        <p:spPr>
          <a:xfrm>
            <a:off x="5735594" y="1124506"/>
            <a:ext cx="1096050" cy="1579255"/>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Content Placeholder 7">
            <a:extLst>
              <a:ext uri="{FF2B5EF4-FFF2-40B4-BE49-F238E27FC236}">
                <a16:creationId xmlns:a16="http://schemas.microsoft.com/office/drawing/2014/main" id="{9B99B106-1AD7-AE4D-D343-FD2DF5E531DF}"/>
              </a:ext>
            </a:extLst>
          </p:cNvPr>
          <p:cNvPicPr>
            <a:picLocks noChangeAspect="1"/>
          </p:cNvPicPr>
          <p:nvPr>
            <p:custDataLst>
              <p:tags r:id="rId1"/>
            </p:custDataLst>
          </p:nvPr>
        </p:nvPicPr>
        <p:blipFill>
          <a:blip r:embed="rId5"/>
          <a:stretch>
            <a:fillRect/>
          </a:stretch>
        </p:blipFill>
        <p:spPr>
          <a:xfrm>
            <a:off x="5359640" y="3114764"/>
            <a:ext cx="1847958" cy="1039476"/>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pic>
        <p:nvPicPr>
          <p:cNvPr id="13" name="Picture 12" descr="Le logo de OEÉSH comporte 6 images liées entre elles. Deux mains, un doigt pointé, une oreille, un cerveau, un chien d'aveugle et un fauteuil roulant ">
            <a:extLst>
              <a:ext uri="{FF2B5EF4-FFF2-40B4-BE49-F238E27FC236}">
                <a16:creationId xmlns:a16="http://schemas.microsoft.com/office/drawing/2014/main" id="{2899CE3D-38AD-8248-6AD2-3A8A7ED06448}"/>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094222" y="4715368"/>
            <a:ext cx="4270375" cy="690245"/>
          </a:xfrm>
          <a:prstGeom prst="rect">
            <a:avLst/>
          </a:prstGeom>
          <a:ln w="127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3219661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280887" y="662411"/>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600" dirty="0">
                <a:solidFill>
                  <a:schemeClr val="accent1"/>
                </a:solidFill>
              </a:rPr>
              <a:t>La Porte virtuelle des talents en situation de handicap - </a:t>
            </a:r>
            <a:r>
              <a:rPr lang="fr-FR" sz="3600" b="1" dirty="0">
                <a:solidFill>
                  <a:schemeClr val="accent1"/>
                </a:solidFill>
              </a:rPr>
              <a:t>Répertoire des diplômés</a:t>
            </a:r>
            <a:endParaRPr lang="en-CA" sz="3600" b="1"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332144" y="2209199"/>
            <a:ext cx="5763856" cy="389756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3200" b="1" dirty="0">
                <a:effectLst>
                  <a:outerShdw blurRad="38100" dist="38100" dir="2700000" algn="tl">
                    <a:srgbClr val="000000">
                      <a:alpha val="43137"/>
                    </a:srgbClr>
                  </a:outerShdw>
                </a:effectLst>
              </a:rPr>
              <a:t>Qu’est-ce que c’est?</a:t>
            </a:r>
            <a:endParaRPr lang="fr-CA" sz="1200" b="1" dirty="0">
              <a:effectLst>
                <a:outerShdw blurRad="38100" dist="38100" dir="2700000" algn="tl">
                  <a:srgbClr val="000000">
                    <a:alpha val="43137"/>
                  </a:srgbClr>
                </a:outerShdw>
              </a:effectLst>
            </a:endParaRPr>
          </a:p>
          <a:p>
            <a:r>
              <a:rPr lang="fr-CA" sz="2000" dirty="0"/>
              <a:t>Un soutien </a:t>
            </a:r>
            <a:r>
              <a:rPr lang="fr-FR" sz="2000" dirty="0"/>
              <a:t>au maintien de l'emploi dans la fonction publique fédérale</a:t>
            </a:r>
            <a:endParaRPr lang="fr-CA" sz="2000" dirty="0"/>
          </a:p>
          <a:p>
            <a:pPr marL="1143000" lvl="1" indent="-457200"/>
            <a:r>
              <a:rPr lang="fr-CA" sz="2000" dirty="0"/>
              <a:t>Un répertoire qui contiendra votre CV et fera la promotion de votre candidature auprès des gestionnaires d’embauche</a:t>
            </a:r>
          </a:p>
          <a:p>
            <a:pPr marL="1143000" lvl="1" indent="-457200"/>
            <a:r>
              <a:rPr lang="fr-CA" sz="2000" dirty="0"/>
              <a:t>Une possibilité d'être embauché pour un emploi occasionnel, un emploi à durée déterminée ou un emploi à durée indéterminée par le biais de l’</a:t>
            </a:r>
            <a:r>
              <a:rPr lang="fr-CA" sz="2000" dirty="0">
                <a:hlinkClick r:id="rId3"/>
              </a:rPr>
              <a:t>intégration</a:t>
            </a:r>
            <a:r>
              <a:rPr lang="fr-CA" sz="2000" dirty="0"/>
              <a:t>.</a:t>
            </a:r>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528619" y="662411"/>
            <a:ext cx="5663381"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Virtual Door to Talent with Disabilities – </a:t>
            </a:r>
            <a:r>
              <a:rPr kumimoji="0" lang="en-CA" sz="3600" b="1" i="0" u="none" strike="noStrike" kern="1200" cap="none" spc="0" normalizeH="0" baseline="0" noProof="0" dirty="0">
                <a:ln>
                  <a:noFill/>
                </a:ln>
                <a:solidFill>
                  <a:schemeClr val="accent3"/>
                </a:solidFill>
                <a:effectLst/>
                <a:uLnTx/>
                <a:uFillTx/>
                <a:latin typeface="+mj-lt"/>
                <a:ea typeface="+mj-ea"/>
                <a:cs typeface="+mj-cs"/>
              </a:rPr>
              <a:t>Graduate Inventory</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570101" y="2209199"/>
            <a:ext cx="5289755" cy="434001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200" b="1" dirty="0">
                <a:effectLst>
                  <a:outerShdw blurRad="38100" dist="38100" dir="2700000" algn="tl">
                    <a:srgbClr val="000000">
                      <a:alpha val="43137"/>
                    </a:srgbClr>
                  </a:outerShdw>
                </a:effectLst>
              </a:rPr>
              <a:t>What is it?</a:t>
            </a:r>
            <a:endParaRPr lang="en-CA" sz="1200" b="1" dirty="0">
              <a:effectLst>
                <a:outerShdw blurRad="38100" dist="38100" dir="2700000" algn="tl">
                  <a:srgbClr val="000000">
                    <a:alpha val="43137"/>
                  </a:srgbClr>
                </a:outerShdw>
              </a:effectLst>
            </a:endParaRPr>
          </a:p>
          <a:p>
            <a:r>
              <a:rPr lang="en-CA" sz="2000" dirty="0"/>
              <a:t>Support in remaining employed with the federal public service</a:t>
            </a:r>
          </a:p>
          <a:p>
            <a:pPr marL="1143000" lvl="1" indent="-457200"/>
            <a:r>
              <a:rPr lang="en-CA" sz="2000" dirty="0"/>
              <a:t>An inventory that will hold your CV and promote your candidacy to hiring managers</a:t>
            </a:r>
          </a:p>
          <a:p>
            <a:pPr marL="1143000" lvl="1" indent="-457200"/>
            <a:r>
              <a:rPr lang="en-CA" sz="2000" dirty="0"/>
              <a:t>Can be hired into a casual, term or indeterminate through </a:t>
            </a:r>
            <a:r>
              <a:rPr lang="en-CA" sz="2000" dirty="0">
                <a:solidFill>
                  <a:schemeClr val="accent3"/>
                </a:solidFill>
                <a:hlinkClick r:id="rId4">
                  <a:extLst>
                    <a:ext uri="{A12FA001-AC4F-418D-AE19-62706E023703}">
                      <ahyp:hlinkClr xmlns:ahyp="http://schemas.microsoft.com/office/drawing/2018/hyperlinkcolor" val="tx"/>
                    </a:ext>
                  </a:extLst>
                </a:hlinkClick>
              </a:rPr>
              <a:t>bridging</a:t>
            </a:r>
            <a:endParaRPr lang="en-CA" sz="2000" dirty="0">
              <a:solidFill>
                <a:schemeClr val="accent3"/>
              </a:solidFill>
            </a:endParaRPr>
          </a:p>
        </p:txBody>
      </p:sp>
    </p:spTree>
    <p:extLst>
      <p:ext uri="{BB962C8B-B14F-4D97-AF65-F5344CB8AC3E}">
        <p14:creationId xmlns:p14="http://schemas.microsoft.com/office/powerpoint/2010/main" val="308734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280887" y="662411"/>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600" dirty="0">
                <a:solidFill>
                  <a:schemeClr val="accent1"/>
                </a:solidFill>
              </a:rPr>
              <a:t>La Porte virtuelle des talents en situation de handicap – </a:t>
            </a:r>
            <a:r>
              <a:rPr lang="fr-FR" sz="3600" b="1" dirty="0">
                <a:solidFill>
                  <a:schemeClr val="accent1"/>
                </a:solidFill>
              </a:rPr>
              <a:t>Répertoire des diplômés</a:t>
            </a:r>
            <a:endParaRPr lang="en-CA" sz="3600" b="1"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383401" y="2507226"/>
            <a:ext cx="5763856" cy="302156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200" b="1" dirty="0">
                <a:effectLst>
                  <a:outerShdw blurRad="38100" dist="38100" dir="2700000" algn="tl">
                    <a:srgbClr val="000000">
                      <a:alpha val="43137"/>
                    </a:srgbClr>
                  </a:outerShdw>
                </a:effectLst>
              </a:rPr>
              <a:t>Qui </a:t>
            </a:r>
            <a:r>
              <a:rPr lang="en-CA" sz="3200" b="1" dirty="0" err="1">
                <a:effectLst>
                  <a:outerShdw blurRad="38100" dist="38100" dir="2700000" algn="tl">
                    <a:srgbClr val="000000">
                      <a:alpha val="43137"/>
                    </a:srgbClr>
                  </a:outerShdw>
                </a:effectLst>
              </a:rPr>
              <a:t>peut</a:t>
            </a:r>
            <a:r>
              <a:rPr lang="en-CA" sz="3200" b="1" dirty="0">
                <a:effectLst>
                  <a:outerShdw blurRad="38100" dist="38100" dir="2700000" algn="tl">
                    <a:srgbClr val="000000">
                      <a:alpha val="43137"/>
                    </a:srgbClr>
                  </a:outerShdw>
                </a:effectLst>
              </a:rPr>
              <a:t> </a:t>
            </a:r>
            <a:r>
              <a:rPr lang="en-CA" sz="3200" b="1" dirty="0" err="1">
                <a:effectLst>
                  <a:outerShdw blurRad="38100" dist="38100" dir="2700000" algn="tl">
                    <a:srgbClr val="000000">
                      <a:alpha val="43137"/>
                    </a:srgbClr>
                  </a:outerShdw>
                </a:effectLst>
              </a:rPr>
              <a:t>participer</a:t>
            </a:r>
            <a:r>
              <a:rPr lang="en-CA" sz="3200" b="1" dirty="0">
                <a:effectLst>
                  <a:outerShdw blurRad="38100" dist="38100" dir="2700000" algn="tl">
                    <a:srgbClr val="000000">
                      <a:alpha val="43137"/>
                    </a:srgbClr>
                  </a:outerShdw>
                </a:effectLst>
              </a:rPr>
              <a:t>?</a:t>
            </a:r>
            <a:endParaRPr lang="en-CA" sz="1200" b="1" dirty="0">
              <a:effectLst>
                <a:outerShdw blurRad="38100" dist="38100" dir="2700000" algn="tl">
                  <a:srgbClr val="000000">
                    <a:alpha val="43137"/>
                  </a:srgbClr>
                </a:outerShdw>
              </a:effectLst>
            </a:endParaRPr>
          </a:p>
          <a:p>
            <a:r>
              <a:rPr lang="fr-FR" sz="2000" dirty="0"/>
              <a:t>Les anciens participants de l’occasion d’emploi pour les étudiants en situation de handicap (OEÉSH) qui obtiendront leur diplôme d'ici le 31 décembre 2023.</a:t>
            </a:r>
          </a:p>
          <a:p>
            <a:r>
              <a:rPr lang="fr-FR" sz="2000" dirty="0"/>
              <a:t>Si vous n’obtenez pas votre diplôme cette année, vous serez informé des prochains processus d’admission.</a:t>
            </a:r>
            <a:endParaRPr lang="en-CA" sz="2000" dirty="0"/>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528619" y="662411"/>
            <a:ext cx="5663381"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Virtual Door to Talent with Disabilities – </a:t>
            </a:r>
            <a:r>
              <a:rPr kumimoji="0" lang="en-CA" sz="3600" b="1" i="0" u="none" strike="noStrike" kern="1200" cap="none" spc="0" normalizeH="0" baseline="0" noProof="0" dirty="0">
                <a:ln>
                  <a:noFill/>
                </a:ln>
                <a:solidFill>
                  <a:schemeClr val="accent3"/>
                </a:solidFill>
                <a:effectLst/>
                <a:uLnTx/>
                <a:uFillTx/>
                <a:latin typeface="+mj-lt"/>
                <a:ea typeface="+mj-ea"/>
                <a:cs typeface="+mj-cs"/>
              </a:rPr>
              <a:t>Graduate Inventory</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570101" y="2507226"/>
            <a:ext cx="5289755" cy="236280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200" b="1" dirty="0">
                <a:effectLst>
                  <a:outerShdw blurRad="38100" dist="38100" dir="2700000" algn="tl">
                    <a:srgbClr val="000000">
                      <a:alpha val="43137"/>
                    </a:srgbClr>
                  </a:outerShdw>
                </a:effectLst>
              </a:rPr>
              <a:t>Who can participate?</a:t>
            </a:r>
            <a:endParaRPr lang="en-CA" sz="1200" b="1" dirty="0">
              <a:effectLst>
                <a:outerShdw blurRad="38100" dist="38100" dir="2700000" algn="tl">
                  <a:srgbClr val="000000">
                    <a:alpha val="43137"/>
                  </a:srgbClr>
                </a:outerShdw>
              </a:effectLst>
            </a:endParaRPr>
          </a:p>
          <a:p>
            <a:r>
              <a:rPr lang="en-CA" sz="2000" dirty="0"/>
              <a:t>Past EOSD participants who are graduating by December 31, 2023.</a:t>
            </a:r>
          </a:p>
          <a:p>
            <a:r>
              <a:rPr lang="en-CA" sz="2000" dirty="0"/>
              <a:t>If you’re not graduating this year, you will be notified of future intake processes.</a:t>
            </a:r>
          </a:p>
        </p:txBody>
      </p:sp>
    </p:spTree>
    <p:extLst>
      <p:ext uri="{BB962C8B-B14F-4D97-AF65-F5344CB8AC3E}">
        <p14:creationId xmlns:p14="http://schemas.microsoft.com/office/powerpoint/2010/main" val="85800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280887" y="662411"/>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600" dirty="0">
                <a:solidFill>
                  <a:schemeClr val="accent1"/>
                </a:solidFill>
              </a:rPr>
              <a:t>La Porte virtuelle des talents en situation de handicap </a:t>
            </a:r>
            <a:r>
              <a:rPr lang="fr-FR" sz="3600">
                <a:solidFill>
                  <a:schemeClr val="accent1"/>
                </a:solidFill>
              </a:rPr>
              <a:t>– </a:t>
            </a:r>
            <a:r>
              <a:rPr lang="fr-FR" sz="3600" b="1" dirty="0">
                <a:solidFill>
                  <a:schemeClr val="accent1"/>
                </a:solidFill>
              </a:rPr>
              <a:t>R</a:t>
            </a:r>
            <a:r>
              <a:rPr lang="fr-FR" sz="3600" b="1">
                <a:solidFill>
                  <a:schemeClr val="accent1"/>
                </a:solidFill>
              </a:rPr>
              <a:t>épertoire </a:t>
            </a:r>
            <a:r>
              <a:rPr lang="fr-FR" sz="3600" b="1" dirty="0">
                <a:solidFill>
                  <a:schemeClr val="accent1"/>
                </a:solidFill>
              </a:rPr>
              <a:t>des diplômés</a:t>
            </a:r>
            <a:endParaRPr lang="en-CA" sz="3600" b="1"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280887" y="2222090"/>
            <a:ext cx="6145218" cy="400172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200" b="1" dirty="0">
                <a:effectLst>
                  <a:outerShdw blurRad="38100" dist="38100" dir="2700000" algn="tl">
                    <a:srgbClr val="000000">
                      <a:alpha val="43137"/>
                    </a:srgbClr>
                  </a:outerShdw>
                </a:effectLst>
              </a:rPr>
              <a:t>Comment </a:t>
            </a:r>
            <a:r>
              <a:rPr lang="en-CA" sz="3200" b="1" dirty="0" err="1">
                <a:effectLst>
                  <a:outerShdw blurRad="38100" dist="38100" dir="2700000" algn="tl">
                    <a:srgbClr val="000000">
                      <a:alpha val="43137"/>
                    </a:srgbClr>
                  </a:outerShdw>
                </a:effectLst>
              </a:rPr>
              <a:t>puis</a:t>
            </a:r>
            <a:r>
              <a:rPr lang="en-CA" sz="3200" b="1" dirty="0">
                <a:effectLst>
                  <a:outerShdw blurRad="38100" dist="38100" dir="2700000" algn="tl">
                    <a:srgbClr val="000000">
                      <a:alpha val="43137"/>
                    </a:srgbClr>
                  </a:outerShdw>
                </a:effectLst>
              </a:rPr>
              <a:t>-je </a:t>
            </a:r>
            <a:r>
              <a:rPr lang="en-CA" sz="3200" b="1" dirty="0" err="1">
                <a:effectLst>
                  <a:outerShdw blurRad="38100" dist="38100" dir="2700000" algn="tl">
                    <a:srgbClr val="000000">
                      <a:alpha val="43137"/>
                    </a:srgbClr>
                  </a:outerShdw>
                </a:effectLst>
              </a:rPr>
              <a:t>postuler</a:t>
            </a:r>
            <a:r>
              <a:rPr lang="en-CA" sz="3200" b="1" dirty="0">
                <a:effectLst>
                  <a:outerShdw blurRad="38100" dist="38100" dir="2700000" algn="tl">
                    <a:srgbClr val="000000">
                      <a:alpha val="43137"/>
                    </a:srgbClr>
                  </a:outerShdw>
                </a:effectLst>
              </a:rPr>
              <a:t>?</a:t>
            </a:r>
            <a:endParaRPr lang="en-CA" sz="1200" b="1" dirty="0">
              <a:effectLst>
                <a:outerShdw blurRad="38100" dist="38100" dir="2700000" algn="tl">
                  <a:srgbClr val="000000">
                    <a:alpha val="43137"/>
                  </a:srgbClr>
                </a:outerShdw>
              </a:effectLst>
            </a:endParaRPr>
          </a:p>
          <a:p>
            <a:r>
              <a:rPr lang="fr-FR" sz="2000" dirty="0"/>
              <a:t>Un courriel est envoyé à tous les participants de l’OEÉSH pour leur indiquer comment et quand postuler.</a:t>
            </a:r>
          </a:p>
          <a:p>
            <a:pPr marL="342900" indent="-342900">
              <a:buFont typeface="Arial" panose="020B0604020202020204" pitchFamily="34" charset="0"/>
              <a:buChar char="•"/>
            </a:pPr>
            <a:r>
              <a:rPr lang="fr-FR" sz="2000" dirty="0"/>
              <a:t>Remplissez le questionnaire pour indiquer la date d’obtention du diplôme, le type d’études, les intérêts professionnels et les compétences</a:t>
            </a:r>
          </a:p>
          <a:p>
            <a:pPr marL="342900" indent="-342900">
              <a:buFont typeface="Arial" panose="020B0604020202020204" pitchFamily="34" charset="0"/>
              <a:buChar char="•"/>
            </a:pPr>
            <a:r>
              <a:rPr lang="fr-FR" sz="2000" dirty="0"/>
              <a:t>Fournissez-nous votre CV à jour</a:t>
            </a:r>
          </a:p>
          <a:p>
            <a:pPr marL="342900" indent="-342900">
              <a:buFont typeface="Arial" panose="020B0604020202020204" pitchFamily="34" charset="0"/>
              <a:buChar char="•"/>
            </a:pPr>
            <a:r>
              <a:rPr lang="fr-FR" sz="2000" dirty="0"/>
              <a:t>Fournissez-nous votre adresse électronique personnelle</a:t>
            </a:r>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528619" y="662411"/>
            <a:ext cx="5663381"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Virtual Door to Talent with Disabilities – </a:t>
            </a:r>
            <a:r>
              <a:rPr kumimoji="0" lang="en-CA" sz="3600" b="1" i="0" u="none" strike="noStrike" kern="1200" cap="none" spc="0" normalizeH="0" baseline="0" noProof="0" dirty="0">
                <a:ln>
                  <a:noFill/>
                </a:ln>
                <a:solidFill>
                  <a:schemeClr val="accent3"/>
                </a:solidFill>
                <a:effectLst/>
                <a:uLnTx/>
                <a:uFillTx/>
                <a:latin typeface="+mj-lt"/>
                <a:ea typeface="+mj-ea"/>
                <a:cs typeface="+mj-cs"/>
              </a:rPr>
              <a:t>Graduate Inventory</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621358" y="2222090"/>
            <a:ext cx="5289755" cy="3431458"/>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3200" b="1" dirty="0">
                <a:effectLst>
                  <a:outerShdw blurRad="38100" dist="38100" dir="2700000" algn="tl">
                    <a:srgbClr val="000000">
                      <a:alpha val="43137"/>
                    </a:srgbClr>
                  </a:outerShdw>
                </a:effectLst>
              </a:rPr>
              <a:t>How can I apply?</a:t>
            </a:r>
            <a:endParaRPr lang="en-CA" sz="1200" b="1" dirty="0">
              <a:effectLst>
                <a:outerShdw blurRad="38100" dist="38100" dir="2700000" algn="tl">
                  <a:srgbClr val="000000">
                    <a:alpha val="43137"/>
                  </a:srgbClr>
                </a:outerShdw>
              </a:effectLst>
            </a:endParaRPr>
          </a:p>
          <a:p>
            <a:r>
              <a:rPr lang="en-CA" sz="2000" dirty="0"/>
              <a:t>An email gets sent to all EOSD participants to indicate how and when to apply.</a:t>
            </a:r>
          </a:p>
          <a:p>
            <a:pPr marL="342900" indent="-342900">
              <a:buFont typeface="Arial" panose="020B0604020202020204" pitchFamily="34" charset="0"/>
              <a:buChar char="•"/>
            </a:pPr>
            <a:r>
              <a:rPr lang="en-CA" sz="2000" dirty="0"/>
              <a:t>Complete a questionnaire to indicate graduation date, education, professional interests, and skills</a:t>
            </a:r>
          </a:p>
          <a:p>
            <a:pPr marL="342900" indent="-342900">
              <a:buFont typeface="Arial" panose="020B0604020202020204" pitchFamily="34" charset="0"/>
              <a:buChar char="•"/>
            </a:pPr>
            <a:r>
              <a:rPr lang="en-CA" sz="2000" dirty="0"/>
              <a:t>Provide us with your up-to-date CV</a:t>
            </a:r>
          </a:p>
          <a:p>
            <a:pPr marL="342900" indent="-342900">
              <a:buFont typeface="Arial" panose="020B0604020202020204" pitchFamily="34" charset="0"/>
              <a:buChar char="•"/>
            </a:pPr>
            <a:r>
              <a:rPr lang="en-CA" sz="2000" dirty="0"/>
              <a:t>Provide us with your personal email</a:t>
            </a:r>
          </a:p>
        </p:txBody>
      </p:sp>
    </p:spTree>
    <p:extLst>
      <p:ext uri="{BB962C8B-B14F-4D97-AF65-F5344CB8AC3E}">
        <p14:creationId xmlns:p14="http://schemas.microsoft.com/office/powerpoint/2010/main" val="260928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A0F3D12-2B72-8F1D-2A01-355A894BE50E}"/>
              </a:ext>
            </a:extLst>
          </p:cNvPr>
          <p:cNvSpPr txBox="1">
            <a:spLocks/>
          </p:cNvSpPr>
          <p:nvPr/>
        </p:nvSpPr>
        <p:spPr>
          <a:xfrm>
            <a:off x="587840" y="9832"/>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600" dirty="0">
                <a:solidFill>
                  <a:schemeClr val="accent1"/>
                </a:solidFill>
              </a:rPr>
              <a:t>Continuer votre mentorat</a:t>
            </a:r>
            <a:endParaRPr lang="en-CA" sz="3600" b="1" dirty="0">
              <a:solidFill>
                <a:schemeClr val="accent1"/>
              </a:solidFill>
            </a:endParaRPr>
          </a:p>
        </p:txBody>
      </p:sp>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051116" y="9832"/>
            <a:ext cx="5663381"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Continuing Your Mentorship</a:t>
            </a:r>
            <a:endParaRPr kumimoji="0" lang="en-CA" sz="3600" b="1" i="0" u="none" strike="noStrike" kern="1200" cap="none" spc="0" normalizeH="0" baseline="0" noProof="0" dirty="0">
              <a:ln>
                <a:noFill/>
              </a:ln>
              <a:solidFill>
                <a:schemeClr val="accent3"/>
              </a:solidFill>
              <a:effectLst/>
              <a:uLnTx/>
              <a:uFillTx/>
              <a:latin typeface="+mj-lt"/>
              <a:ea typeface="+mj-ea"/>
              <a:cs typeface="+mj-cs"/>
            </a:endParaRP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384851" y="1101988"/>
            <a:ext cx="5866371" cy="508760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sz="1600" dirty="0"/>
              <a:t>Le mentorat se poursuit toute l’année!</a:t>
            </a:r>
          </a:p>
          <a:p>
            <a:pPr marL="971550" lvl="1" indent="-285750"/>
            <a:r>
              <a:rPr lang="fr-FR" sz="1600" dirty="0"/>
              <a:t>Les mentors actuels s'engagent à être disponibles pendant une année entière.</a:t>
            </a:r>
          </a:p>
          <a:p>
            <a:pPr marL="285750" indent="-285750">
              <a:buFont typeface="Arial" panose="020B0604020202020204" pitchFamily="34" charset="0"/>
              <a:buChar char="•"/>
            </a:pPr>
            <a:r>
              <a:rPr lang="fr-FR" sz="1600" dirty="0"/>
              <a:t>Le mentor et le mentoré devraient avoir une conversation pour discuter:</a:t>
            </a:r>
          </a:p>
          <a:p>
            <a:pPr marL="971550" lvl="1" indent="-285750"/>
            <a:r>
              <a:rPr lang="fr-FR" sz="1600" dirty="0"/>
              <a:t>S’il y a un intérêt à poursuivre le mentorat et un format privilégié pour la suite des discussions </a:t>
            </a:r>
          </a:p>
          <a:p>
            <a:pPr marL="971550" lvl="1" indent="-285750"/>
            <a:r>
              <a:rPr lang="fr-FR" sz="1600" dirty="0"/>
              <a:t>Un échange de courriels avec les coordonnées personnels (le courriel de travail n’existera plus après votre mandat de travail)</a:t>
            </a:r>
          </a:p>
          <a:p>
            <a:pPr marL="342900" indent="-342900">
              <a:buFont typeface="Arial" panose="020B0604020202020204" pitchFamily="34" charset="0"/>
              <a:buChar char="•"/>
            </a:pPr>
            <a:r>
              <a:rPr lang="fr-FR" sz="1600" dirty="0"/>
              <a:t>Le mentorat prend de nombreuses formes différentes </a:t>
            </a:r>
          </a:p>
          <a:p>
            <a:pPr marL="971550" lvl="1" indent="-285750"/>
            <a:r>
              <a:rPr lang="fr-FR" sz="1600" dirty="0"/>
              <a:t>On encourage les mentorés à avoir plus d’un mentor</a:t>
            </a:r>
          </a:p>
          <a:p>
            <a:pPr marL="971550" lvl="1" indent="-285750"/>
            <a:r>
              <a:rPr lang="fr-FR" sz="1600" dirty="0"/>
              <a:t>Ceci développe votre réseau et vous aide à établir des relations dans plusieurs ministères</a:t>
            </a:r>
          </a:p>
          <a:p>
            <a:pPr marL="971550" lvl="1" indent="-285750"/>
            <a:r>
              <a:rPr lang="fr-FR" sz="1600" dirty="0"/>
              <a:t>Vous pouvez bénéficier de différents conseils et expertises</a:t>
            </a:r>
          </a:p>
          <a:p>
            <a:pPr marL="285750" indent="-285750">
              <a:buFont typeface="Arial" panose="020B0604020202020204" pitchFamily="34" charset="0"/>
              <a:buChar char="•"/>
            </a:pPr>
            <a:r>
              <a:rPr lang="fr-FR" sz="1600" dirty="0"/>
              <a:t>Le recrutement de nouveaux mentors se fera en avril 2024</a:t>
            </a:r>
          </a:p>
        </p:txBody>
      </p:sp>
      <p:sp>
        <p:nvSpPr>
          <p:cNvPr id="3" name="Content Placeholder 2">
            <a:extLst>
              <a:ext uri="{FF2B5EF4-FFF2-40B4-BE49-F238E27FC236}">
                <a16:creationId xmlns:a16="http://schemas.microsoft.com/office/drawing/2014/main" id="{D18BA236-3AB0-0D43-583C-294749A332CB}"/>
              </a:ext>
            </a:extLst>
          </p:cNvPr>
          <p:cNvSpPr txBox="1">
            <a:spLocks/>
          </p:cNvSpPr>
          <p:nvPr/>
        </p:nvSpPr>
        <p:spPr>
          <a:xfrm>
            <a:off x="6460583" y="1205041"/>
            <a:ext cx="5456903" cy="4751143"/>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CA" sz="1600" dirty="0"/>
              <a:t>Continues all year round!</a:t>
            </a:r>
          </a:p>
          <a:p>
            <a:pPr marL="971550" lvl="1" indent="-285750"/>
            <a:r>
              <a:rPr lang="en-CA" sz="1600" dirty="0"/>
              <a:t>Current mentors commit to being available for an entire year.</a:t>
            </a:r>
          </a:p>
          <a:p>
            <a:pPr marL="285750" indent="-285750">
              <a:buFont typeface="Arial" panose="020B0604020202020204" pitchFamily="34" charset="0"/>
              <a:buChar char="•"/>
            </a:pPr>
            <a:r>
              <a:rPr lang="en-CA" sz="1600" dirty="0"/>
              <a:t>The mentor and mentee should have a conversation to discuss:</a:t>
            </a:r>
          </a:p>
          <a:p>
            <a:pPr marL="971550" lvl="1" indent="-285750"/>
            <a:r>
              <a:rPr lang="en-CA" sz="1600" dirty="0"/>
              <a:t>If there is an interest in continued mentorship and a preferred format for ongoing discussions</a:t>
            </a:r>
          </a:p>
          <a:p>
            <a:pPr marL="971550" lvl="1" indent="-285750"/>
            <a:r>
              <a:rPr lang="en-CA" sz="1600" dirty="0"/>
              <a:t>Exchange personal contact emails (work email will not exist past your work term)</a:t>
            </a:r>
          </a:p>
          <a:p>
            <a:pPr marL="342900" indent="-342900">
              <a:buFont typeface="Arial" panose="020B0604020202020204" pitchFamily="34" charset="0"/>
              <a:buChar char="•"/>
            </a:pPr>
            <a:r>
              <a:rPr lang="en-CA" sz="1600" dirty="0"/>
              <a:t>Mentorship takes many different forms</a:t>
            </a:r>
          </a:p>
          <a:p>
            <a:pPr marL="971550" lvl="1" indent="-285750"/>
            <a:r>
              <a:rPr lang="en-CA" sz="1600" dirty="0"/>
              <a:t>Mentees are encouraged to have more than one mentor</a:t>
            </a:r>
          </a:p>
          <a:p>
            <a:pPr marL="971550" lvl="1" indent="-285750"/>
            <a:r>
              <a:rPr lang="en-CA" sz="1600" dirty="0"/>
              <a:t>Builds your network and helps you make connections in multiple departments</a:t>
            </a:r>
          </a:p>
          <a:p>
            <a:pPr marL="971550" lvl="1" indent="-285750"/>
            <a:r>
              <a:rPr lang="en-CA" sz="1600" dirty="0"/>
              <a:t>Can draw on different advice and expertise</a:t>
            </a:r>
          </a:p>
          <a:p>
            <a:pPr marL="285750" indent="-285750">
              <a:buFont typeface="Arial" panose="020B0604020202020204" pitchFamily="34" charset="0"/>
              <a:buChar char="•"/>
            </a:pPr>
            <a:r>
              <a:rPr lang="en-CA" sz="1600" dirty="0"/>
              <a:t>New intake of mentors happening in April 2024</a:t>
            </a:r>
          </a:p>
          <a:p>
            <a:pPr marL="285750" indent="-285750">
              <a:buFont typeface="Arial" panose="020B0604020202020204" pitchFamily="34" charset="0"/>
              <a:buChar char="•"/>
            </a:pPr>
            <a:endParaRPr lang="fr-FR" sz="1600" dirty="0"/>
          </a:p>
        </p:txBody>
      </p:sp>
    </p:spTree>
    <p:extLst>
      <p:ext uri="{BB962C8B-B14F-4D97-AF65-F5344CB8AC3E}">
        <p14:creationId xmlns:p14="http://schemas.microsoft.com/office/powerpoint/2010/main" val="1232396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192AF-398F-47BD-95DD-9938952C4B99}"/>
              </a:ext>
            </a:extLst>
          </p:cNvPr>
          <p:cNvSpPr>
            <a:spLocks noGrp="1"/>
          </p:cNvSpPr>
          <p:nvPr>
            <p:ph type="title"/>
          </p:nvPr>
        </p:nvSpPr>
        <p:spPr>
          <a:xfrm>
            <a:off x="966019" y="964893"/>
            <a:ext cx="10515600" cy="1325563"/>
          </a:xfrm>
        </p:spPr>
        <p:txBody>
          <a:bodyPr anchor="ctr">
            <a:normAutofit fontScale="90000"/>
          </a:bodyPr>
          <a:lstStyle/>
          <a:p>
            <a:pPr algn="ctr"/>
            <a:r>
              <a:rPr lang="fr-ca" sz="7200" b="0" i="0" u="none" baseline="0" dirty="0">
                <a:solidFill>
                  <a:schemeClr val="accent1"/>
                </a:solidFill>
              </a:rPr>
              <a:t>Avez-vous des questions?</a:t>
            </a:r>
            <a:br>
              <a:rPr lang="fr-ca" sz="7200" b="0" i="0" u="none" baseline="0" dirty="0"/>
            </a:br>
            <a:r>
              <a:rPr lang="en-CA" sz="7200" dirty="0">
                <a:solidFill>
                  <a:schemeClr val="accent3"/>
                </a:solidFill>
              </a:rPr>
              <a:t>Do you have questions?</a:t>
            </a:r>
          </a:p>
        </p:txBody>
      </p:sp>
      <p:pic>
        <p:nvPicPr>
          <p:cNvPr id="6" name="Graphic 5" descr="Thought bubble with solid fill">
            <a:extLst>
              <a:ext uri="{FF2B5EF4-FFF2-40B4-BE49-F238E27FC236}">
                <a16:creationId xmlns:a16="http://schemas.microsoft.com/office/drawing/2014/main" id="{3BA9B8D8-DAF7-4080-B58A-7F1D70327F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71912" y="2654710"/>
            <a:ext cx="3448176" cy="3448176"/>
          </a:xfrm>
          <a:prstGeom prst="rect">
            <a:avLst/>
          </a:prstGeom>
        </p:spPr>
      </p:pic>
    </p:spTree>
    <p:extLst>
      <p:ext uri="{BB962C8B-B14F-4D97-AF65-F5344CB8AC3E}">
        <p14:creationId xmlns:p14="http://schemas.microsoft.com/office/powerpoint/2010/main" val="40375886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CFP-PSC 2019">
  <a:themeElements>
    <a:clrScheme name="CFP-PSC-2019">
      <a:dk1>
        <a:srgbClr val="54575A"/>
      </a:dk1>
      <a:lt1>
        <a:sysClr val="window" lastClr="FFFFFF"/>
      </a:lt1>
      <a:dk2>
        <a:srgbClr val="54575A"/>
      </a:dk2>
      <a:lt2>
        <a:srgbClr val="F2F2F2"/>
      </a:lt2>
      <a:accent1>
        <a:srgbClr val="D50057"/>
      </a:accent1>
      <a:accent2>
        <a:srgbClr val="5B315E"/>
      </a:accent2>
      <a:accent3>
        <a:srgbClr val="0099A8"/>
      </a:accent3>
      <a:accent4>
        <a:srgbClr val="FF5100"/>
      </a:accent4>
      <a:accent5>
        <a:srgbClr val="C2D500"/>
      </a:accent5>
      <a:accent6>
        <a:srgbClr val="F7BE00"/>
      </a:accent6>
      <a:hlink>
        <a:srgbClr val="D50057"/>
      </a:hlink>
      <a:folHlink>
        <a:srgbClr val="FF4C9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C-CFP-PPT-2021.pptx" id="{6D648DEE-6277-4B25-97B0-65E24D95817C}" vid="{F853FB55-511C-469E-9DFD-7B48389635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Template>
  <TotalTime>1430</TotalTime>
  <Words>1186</Words>
  <Application>Microsoft Office PowerPoint</Application>
  <PresentationFormat>Widescreen</PresentationFormat>
  <Paragraphs>141</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Segoe UI Light</vt:lpstr>
      <vt:lpstr>Segoe UI Semilight</vt:lpstr>
      <vt:lpstr>CFP-PSC 2019</vt:lpstr>
      <vt:lpstr>Événement de clôture de l'été de l'OEÉSH EOSD Summer Closing Event  Occasion d’emploi pour étudiants en situation de handicap (OEÉSH) Employment Opportunity for Students with Disabilities (EOSD)</vt:lpstr>
      <vt:lpstr>Land Acknowledgement</vt:lpstr>
      <vt:lpstr>Housekeeping Guidelines</vt:lpstr>
      <vt:lpstr>Topics and Guest Speakers</vt:lpstr>
      <vt:lpstr>Virtual Door to Talent with Disabilities – Graduate Inventory</vt:lpstr>
      <vt:lpstr>Virtual Door to Talent with Disabilities – Graduate Inventory</vt:lpstr>
      <vt:lpstr>Virtual Door to Talent with Disabilities – Graduate Inventory</vt:lpstr>
      <vt:lpstr>Continuing Your Mentorship</vt:lpstr>
      <vt:lpstr>Avez-vous des questions? Do you have questions?</vt:lpstr>
      <vt:lpstr>Contact Us!</vt:lpstr>
      <vt:lpstr>Thank you  / Merci / Ekosani / Miigwech / Meegwetch / Niá:wen / Mahseecho / Mutna / Wopida / Hei Hei / Marci Cho /  ᖁᐊᓇᖅᑯᑎᑦ / Quanaqqutit / ᓇᑯᕐᒦᒃ (Nakurmik) / Qujannamiik / Qujanaq / Kukwstsétsemc / Woliwon / Woliwun / Wela’lin</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Das Gupta</dc:creator>
  <cp:lastModifiedBy>Sylvie Laliberté</cp:lastModifiedBy>
  <cp:revision>209</cp:revision>
  <dcterms:created xsi:type="dcterms:W3CDTF">2022-04-06T12:41:11Z</dcterms:created>
  <dcterms:modified xsi:type="dcterms:W3CDTF">2023-09-21T18:51:08Z</dcterms:modified>
</cp:coreProperties>
</file>