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8288000" cy="10287000"/>
  <p:notesSz cx="6858000" cy="9144000"/>
  <p:embeddedFontLst>
    <p:embeddedFont>
      <p:font typeface="Arimo" panose="020B0604020202020204" pitchFamily="34" charset="0"/>
      <p:regular r:id="rId35"/>
      <p:bold r:id="rId36"/>
      <p:italic r:id="rId37"/>
      <p:boldItalic r:id="rId38"/>
    </p:embeddedFont>
    <p:embeddedFont>
      <p:font typeface="Montserrat" pitchFamily="2" charset="77"/>
      <p:regular r:id="rId39"/>
      <p:bold r:id="rId40"/>
      <p:italic r:id="rId41"/>
      <p:boldItalic r:id="rId42"/>
    </p:embeddedFont>
    <p:embeddedFont>
      <p:font typeface="Montserrat Medium" pitchFamily="2" charset="77"/>
      <p:regular r:id="rId43"/>
      <p:bold r:id="rId44"/>
      <p:italic r:id="rId45"/>
      <p:boldItalic r:id="rId46"/>
    </p:embeddedFont>
    <p:embeddedFont>
      <p:font typeface="Montserrat SemiBold" pitchFamily="2" charset="77"/>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t9voMTXnzHG44ufKzqg7KuvsH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0683D7-08C3-49D9-9ECD-C4F87F193965}">
  <a:tblStyle styleId="{F20683D7-08C3-49D9-9ECD-C4F87F19396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F4214D8-50E2-4F7A-929A-AC0F6F2FD88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535462E-FF90-4C65-8026-0FCE7B4BC531}"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customschemas.google.com/relationships/presentationmetadata" Target="meta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11" name="Google Shape;311;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12" name="Google Shape;312;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everyone to our Meet Your Circle Members session for Lifting as you Lead 2024!</a:t>
            </a:r>
            <a:endParaRPr/>
          </a:p>
        </p:txBody>
      </p:sp>
      <p:sp>
        <p:nvSpPr>
          <p:cNvPr id="314" name="Google Shape;314;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5" name="Google Shape;315;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72" name="Google Shape;47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73" name="Google Shape;47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moment to review the Circle Ground Rules and Values - and the Participant Ground Rules and Values on the next slide: </a:t>
            </a:r>
            <a:endParaRPr/>
          </a:p>
          <a:p>
            <a:pPr marL="457200" lvl="0" indent="-317500" algn="l" rtl="0">
              <a:spcBef>
                <a:spcPts val="0"/>
              </a:spcBef>
              <a:spcAft>
                <a:spcPts val="0"/>
              </a:spcAft>
              <a:buSzPts val="1400"/>
              <a:buChar char="●"/>
            </a:pPr>
            <a:r>
              <a:rPr lang="en-US"/>
              <a:t>Equality: Everyone is an equal member</a:t>
            </a:r>
            <a:endParaRPr/>
          </a:p>
          <a:p>
            <a:pPr marL="457200" lvl="0" indent="-317500" algn="l" rtl="0">
              <a:spcBef>
                <a:spcPts val="0"/>
              </a:spcBef>
              <a:spcAft>
                <a:spcPts val="0"/>
              </a:spcAft>
              <a:buSzPts val="1400"/>
              <a:buChar char="●"/>
            </a:pPr>
            <a:r>
              <a:rPr lang="en-US"/>
              <a:t>Substance: Share what's important </a:t>
            </a:r>
            <a:endParaRPr/>
          </a:p>
          <a:p>
            <a:pPr marL="457200" lvl="0" indent="-317500" algn="l" rtl="0">
              <a:spcBef>
                <a:spcPts val="0"/>
              </a:spcBef>
              <a:spcAft>
                <a:spcPts val="0"/>
              </a:spcAft>
              <a:buSzPts val="1400"/>
              <a:buChar char="●"/>
            </a:pPr>
            <a:r>
              <a:rPr lang="en-US"/>
              <a:t>Openness: Listen and avoid judgements </a:t>
            </a:r>
            <a:endParaRPr/>
          </a:p>
          <a:p>
            <a:pPr marL="457200" lvl="0" indent="-317500" algn="l" rtl="0">
              <a:spcBef>
                <a:spcPts val="0"/>
              </a:spcBef>
              <a:spcAft>
                <a:spcPts val="0"/>
              </a:spcAft>
              <a:buSzPts val="1400"/>
              <a:buChar char="●"/>
            </a:pPr>
            <a:r>
              <a:rPr lang="en-US"/>
              <a:t>Respect: Treat others as they would like to be treated</a:t>
            </a:r>
            <a:endParaRPr/>
          </a:p>
        </p:txBody>
      </p:sp>
      <p:sp>
        <p:nvSpPr>
          <p:cNvPr id="475" name="Google Shape;47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76" name="Google Shape;47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85" name="Google Shape;485;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86" name="Google Shape;486;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moment to review the Participant Ground Rules and Values: </a:t>
            </a:r>
            <a:endParaRPr/>
          </a:p>
          <a:p>
            <a:pPr marL="457200" lvl="0" indent="-317500" algn="l" rtl="0">
              <a:spcBef>
                <a:spcPts val="0"/>
              </a:spcBef>
              <a:spcAft>
                <a:spcPts val="0"/>
              </a:spcAft>
              <a:buSzPts val="1400"/>
              <a:buChar char="●"/>
            </a:pPr>
            <a:r>
              <a:rPr lang="en-US"/>
              <a:t>Confidentiality - trust is critical</a:t>
            </a:r>
            <a:endParaRPr/>
          </a:p>
          <a:p>
            <a:pPr marL="457200" lvl="0" indent="-317500" algn="l" rtl="0">
              <a:spcBef>
                <a:spcPts val="0"/>
              </a:spcBef>
              <a:spcAft>
                <a:spcPts val="0"/>
              </a:spcAft>
              <a:buSzPts val="1400"/>
              <a:buChar char="●"/>
            </a:pPr>
            <a:r>
              <a:rPr lang="en-US"/>
              <a:t>Bring your full self and beginner’s mindset to each session</a:t>
            </a:r>
            <a:endParaRPr/>
          </a:p>
          <a:p>
            <a:pPr marL="457200" lvl="0" indent="-317500" algn="l" rtl="0">
              <a:spcBef>
                <a:spcPts val="0"/>
              </a:spcBef>
              <a:spcAft>
                <a:spcPts val="0"/>
              </a:spcAft>
              <a:buSzPts val="1400"/>
              <a:buChar char="●"/>
            </a:pPr>
            <a:r>
              <a:rPr lang="en-US"/>
              <a:t>Come nourished and stay hydrated</a:t>
            </a:r>
            <a:endParaRPr/>
          </a:p>
          <a:p>
            <a:pPr marL="457200" lvl="0" indent="-317500" algn="l" rtl="0">
              <a:spcBef>
                <a:spcPts val="0"/>
              </a:spcBef>
              <a:spcAft>
                <a:spcPts val="0"/>
              </a:spcAft>
              <a:buSzPts val="1400"/>
              <a:buChar char="●"/>
            </a:pPr>
            <a:r>
              <a:rPr lang="en-US"/>
              <a:t>Keep your camera on so everyone feels safe and connected</a:t>
            </a:r>
            <a:endParaRPr/>
          </a:p>
          <a:p>
            <a:pPr marL="457200" lvl="0" indent="-317500" algn="l" rtl="0">
              <a:spcBef>
                <a:spcPts val="0"/>
              </a:spcBef>
              <a:spcAft>
                <a:spcPts val="0"/>
              </a:spcAft>
              <a:buSzPts val="1400"/>
              <a:buChar char="●"/>
            </a:pPr>
            <a:r>
              <a:rPr lang="en-US"/>
              <a:t>Be candid and honest - listen with empathy</a:t>
            </a:r>
            <a:endParaRPr/>
          </a:p>
          <a:p>
            <a:pPr marL="457200" lvl="0" indent="-317500" algn="l" rtl="0">
              <a:spcBef>
                <a:spcPts val="0"/>
              </a:spcBef>
              <a:spcAft>
                <a:spcPts val="0"/>
              </a:spcAft>
              <a:buSzPts val="1400"/>
              <a:buChar char="●"/>
            </a:pPr>
            <a:r>
              <a:rPr lang="en-US"/>
              <a:t>Be ready to engage with your peers</a:t>
            </a:r>
            <a:endParaRPr/>
          </a:p>
          <a:p>
            <a:pPr marL="457200" lvl="0" indent="-317500" algn="l" rtl="0">
              <a:spcBef>
                <a:spcPts val="0"/>
              </a:spcBef>
              <a:spcAft>
                <a:spcPts val="0"/>
              </a:spcAft>
              <a:buSzPts val="1400"/>
              <a:buChar char="●"/>
            </a:pPr>
            <a:r>
              <a:rPr lang="en-US"/>
              <a:t>Remove outside distractions</a:t>
            </a:r>
            <a:endParaRPr/>
          </a:p>
          <a:p>
            <a:pPr marL="457200" lvl="0" indent="-317500" algn="l" rtl="0">
              <a:spcBef>
                <a:spcPts val="0"/>
              </a:spcBef>
              <a:spcAft>
                <a:spcPts val="0"/>
              </a:spcAft>
              <a:buSzPts val="1400"/>
              <a:buChar char="●"/>
            </a:pPr>
            <a:r>
              <a:rPr lang="en-US"/>
              <a:t>Keep your audio off, except when asking questions and contributing to the discussion</a:t>
            </a:r>
            <a:endParaRPr/>
          </a:p>
          <a:p>
            <a:pPr marL="457200" lvl="0" indent="-317500" algn="l" rtl="0">
              <a:spcBef>
                <a:spcPts val="0"/>
              </a:spcBef>
              <a:spcAft>
                <a:spcPts val="0"/>
              </a:spcAft>
              <a:buSzPts val="1400"/>
              <a:buChar char="●"/>
            </a:pPr>
            <a:r>
              <a:rPr lang="en-US"/>
              <a:t>Be fully present and attend all five weeks - no multitasking</a:t>
            </a:r>
            <a:endParaRPr/>
          </a:p>
        </p:txBody>
      </p:sp>
      <p:sp>
        <p:nvSpPr>
          <p:cNvPr id="488" name="Google Shape;488;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89" name="Google Shape;489;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98" name="Google Shape;49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99" name="Google Shape;499;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value and champion equality, substance, openness and respect. Discriminatory feedback, consistent negative energy and insulting comments could result in blocked access to the rest of the meetings and other program sessions in the future.</a:t>
            </a:r>
            <a:endParaRPr/>
          </a:p>
        </p:txBody>
      </p:sp>
      <p:sp>
        <p:nvSpPr>
          <p:cNvPr id="501" name="Google Shape;50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02" name="Google Shape;50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10" name="Google Shape;510;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11" name="Google Shape;511;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Together, let’s commit to these ground rules: </a:t>
            </a:r>
            <a:endParaRPr/>
          </a:p>
          <a:p>
            <a:pPr marL="0" lvl="0" indent="0" algn="l" rtl="0">
              <a:spcBef>
                <a:spcPts val="0"/>
              </a:spcBef>
              <a:spcAft>
                <a:spcPts val="0"/>
              </a:spcAft>
              <a:buNone/>
            </a:pPr>
            <a:r>
              <a:rPr lang="en-US"/>
              <a:t>-Everyone has an equal voice</a:t>
            </a:r>
            <a:endParaRPr/>
          </a:p>
          <a:p>
            <a:pPr marL="0" lvl="0" indent="0" algn="l" rtl="0">
              <a:spcBef>
                <a:spcPts val="0"/>
              </a:spcBef>
              <a:spcAft>
                <a:spcPts val="0"/>
              </a:spcAft>
              <a:buNone/>
            </a:pPr>
            <a:r>
              <a:rPr lang="en-US"/>
              <a:t>-Everyone is respectful of others opinions, perspectives and ideas</a:t>
            </a:r>
            <a:endParaRPr/>
          </a:p>
          <a:p>
            <a:pPr marL="0" lvl="0" indent="0" algn="l" rtl="0">
              <a:spcBef>
                <a:spcPts val="0"/>
              </a:spcBef>
              <a:spcAft>
                <a:spcPts val="0"/>
              </a:spcAft>
              <a:buNone/>
            </a:pPr>
            <a:r>
              <a:rPr lang="en-US"/>
              <a:t>-Everyone is free to ask for what they need</a:t>
            </a:r>
            <a:endParaRPr/>
          </a:p>
          <a:p>
            <a:pPr marL="0" lvl="0" indent="0" algn="l" rtl="0">
              <a:spcBef>
                <a:spcPts val="0"/>
              </a:spcBef>
              <a:spcAft>
                <a:spcPts val="0"/>
              </a:spcAft>
              <a:buNone/>
            </a:pPr>
            <a:r>
              <a:rPr lang="en-US"/>
              <a:t>-No one is wrong</a:t>
            </a:r>
            <a:endParaRPr/>
          </a:p>
          <a:p>
            <a:pPr marL="0" lvl="0" indent="0" algn="l" rtl="0">
              <a:spcBef>
                <a:spcPts val="0"/>
              </a:spcBef>
              <a:spcAft>
                <a:spcPts val="0"/>
              </a:spcAft>
              <a:buNone/>
            </a:pPr>
            <a:r>
              <a:rPr lang="en-US"/>
              <a:t>-We will approach our circles from a place of curiosity, without judgement or bias</a:t>
            </a:r>
            <a:endParaRPr/>
          </a:p>
          <a:p>
            <a:pPr marL="0" lvl="0" indent="0" algn="l" rtl="0">
              <a:spcBef>
                <a:spcPts val="0"/>
              </a:spcBef>
              <a:spcAft>
                <a:spcPts val="0"/>
              </a:spcAft>
              <a:buNone/>
            </a:pPr>
            <a:r>
              <a:rPr lang="en-US"/>
              <a:t>-We will hold the confidentiality of everyone and everything shared in our Circle</a:t>
            </a:r>
            <a:endParaRPr/>
          </a:p>
          <a:p>
            <a:pPr marL="0" lvl="0" indent="0" algn="l" rtl="0">
              <a:spcBef>
                <a:spcPts val="0"/>
              </a:spcBef>
              <a:spcAft>
                <a:spcPts val="0"/>
              </a:spcAft>
              <a:buNone/>
            </a:pPr>
            <a:endParaRPr/>
          </a:p>
          <a:p>
            <a:pPr marL="0" lvl="0" indent="0" algn="l" rtl="0">
              <a:spcBef>
                <a:spcPts val="0"/>
              </a:spcBef>
              <a:spcAft>
                <a:spcPts val="0"/>
              </a:spcAft>
              <a:buNone/>
            </a:pPr>
            <a:r>
              <a:rPr lang="en-US"/>
              <a:t>Throughout LLMC let’s ask:</a:t>
            </a:r>
            <a:endParaRPr/>
          </a:p>
          <a:p>
            <a:pPr marL="0" lvl="0" indent="0" algn="l" rtl="0">
              <a:spcBef>
                <a:spcPts val="0"/>
              </a:spcBef>
              <a:spcAft>
                <a:spcPts val="0"/>
              </a:spcAft>
              <a:buNone/>
            </a:pPr>
            <a:r>
              <a:rPr lang="en-US"/>
              <a:t>-How can we best support each other on this journey?</a:t>
            </a:r>
            <a:endParaRPr/>
          </a:p>
          <a:p>
            <a:pPr marL="0" lvl="0" indent="0" algn="l" rtl="0">
              <a:spcBef>
                <a:spcPts val="0"/>
              </a:spcBef>
              <a:spcAft>
                <a:spcPts val="0"/>
              </a:spcAft>
              <a:buNone/>
            </a:pPr>
            <a:r>
              <a:rPr lang="en-US"/>
              <a:t>-What do you need to succeed on this journey?</a:t>
            </a:r>
            <a:endParaRPr/>
          </a:p>
          <a:p>
            <a:pPr marL="0" lvl="0" indent="0" algn="l" rtl="0">
              <a:spcBef>
                <a:spcPts val="0"/>
              </a:spcBef>
              <a:spcAft>
                <a:spcPts val="0"/>
              </a:spcAft>
              <a:buNone/>
            </a:pPr>
            <a:r>
              <a:rPr lang="en-US"/>
              <a:t>-What is our expectations of each other around Circle preparation, attendance, and participation? </a:t>
            </a:r>
            <a:endParaRPr/>
          </a:p>
          <a:p>
            <a:pPr marL="0" lvl="0" indent="0" algn="l" rtl="0">
              <a:spcBef>
                <a:spcPts val="0"/>
              </a:spcBef>
              <a:spcAft>
                <a:spcPts val="0"/>
              </a:spcAft>
              <a:buNone/>
            </a:pPr>
            <a:r>
              <a:rPr lang="en-US"/>
              <a:t>-How do we hold each other accountable to be prepared and participate in our Circle?</a:t>
            </a:r>
            <a:endParaRPr/>
          </a:p>
          <a:p>
            <a:pPr marL="0" lvl="0" indent="0" algn="l" rtl="0">
              <a:spcBef>
                <a:spcPts val="0"/>
              </a:spcBef>
              <a:spcAft>
                <a:spcPts val="0"/>
              </a:spcAft>
              <a:buNone/>
            </a:pPr>
            <a:r>
              <a:rPr lang="en-US"/>
              <a:t>-What is the expectation if someone must miss a Circle or will be late? (i.e. how much advance notice? Option to reschedule? etc.)</a:t>
            </a:r>
            <a:endParaRPr/>
          </a:p>
          <a:p>
            <a:pPr marL="0" lvl="0" indent="0" algn="l" rtl="0">
              <a:spcBef>
                <a:spcPts val="0"/>
              </a:spcBef>
              <a:spcAft>
                <a:spcPts val="0"/>
              </a:spcAft>
              <a:buNone/>
            </a:pPr>
            <a:r>
              <a:rPr lang="en-US"/>
              <a:t>-How do we speak hard truths to each other?</a:t>
            </a:r>
            <a:endParaRPr/>
          </a:p>
          <a:p>
            <a:pPr marL="0" lvl="0" indent="0" algn="l" rtl="0">
              <a:spcBef>
                <a:spcPts val="0"/>
              </a:spcBef>
              <a:spcAft>
                <a:spcPts val="0"/>
              </a:spcAft>
              <a:buNone/>
            </a:pPr>
            <a:r>
              <a:rPr lang="en-US"/>
              <a:t>-What do you hope to achieve with this Circle?</a:t>
            </a:r>
            <a:endParaRPr/>
          </a:p>
          <a:p>
            <a:pPr marL="0" lvl="0" indent="0" algn="l" rtl="0">
              <a:spcBef>
                <a:spcPts val="0"/>
              </a:spcBef>
              <a:spcAft>
                <a:spcPts val="0"/>
              </a:spcAft>
              <a:buNone/>
            </a:pPr>
            <a:r>
              <a:rPr lang="en-US"/>
              <a:t>-How can we best support each other on this journey?</a:t>
            </a:r>
            <a:endParaRPr/>
          </a:p>
          <a:p>
            <a:pPr marL="0" lvl="0" indent="0" algn="l" rtl="0">
              <a:spcBef>
                <a:spcPts val="0"/>
              </a:spcBef>
              <a:spcAft>
                <a:spcPts val="0"/>
              </a:spcAft>
              <a:buNone/>
            </a:pPr>
            <a:r>
              <a:rPr lang="en-US"/>
              <a:t>-What do you need to succeed on this journey?</a:t>
            </a:r>
            <a:endParaRPr/>
          </a:p>
          <a:p>
            <a:pPr marL="0" lvl="0" indent="0" algn="l" rtl="0">
              <a:spcBef>
                <a:spcPts val="0"/>
              </a:spcBef>
              <a:spcAft>
                <a:spcPts val="0"/>
              </a:spcAft>
              <a:buNone/>
            </a:pPr>
            <a:r>
              <a:rPr lang="en-US"/>
              <a:t>-What is our expectations of each other around Circle preparation, attendance, and participation? </a:t>
            </a:r>
            <a:endParaRPr/>
          </a:p>
          <a:p>
            <a:pPr marL="0" lvl="0" indent="0" algn="l" rtl="0">
              <a:spcBef>
                <a:spcPts val="0"/>
              </a:spcBef>
              <a:spcAft>
                <a:spcPts val="0"/>
              </a:spcAft>
              <a:buNone/>
            </a:pPr>
            <a:r>
              <a:rPr lang="en-US"/>
              <a:t>-How do we hold each other accountable to be prepared and participate in our Circle?</a:t>
            </a:r>
            <a:endParaRPr/>
          </a:p>
          <a:p>
            <a:pPr marL="0" lvl="0" indent="0" algn="l" rtl="0">
              <a:spcBef>
                <a:spcPts val="0"/>
              </a:spcBef>
              <a:spcAft>
                <a:spcPts val="0"/>
              </a:spcAft>
              <a:buNone/>
            </a:pPr>
            <a:r>
              <a:rPr lang="en-US"/>
              <a:t>-What is the expectation if someone must miss a Circle or will be late? (i.e. how much advance notice? Option to reschedule? etc.)</a:t>
            </a:r>
            <a:endParaRPr/>
          </a:p>
          <a:p>
            <a:pPr marL="0" lvl="0" indent="0" algn="l" rtl="0">
              <a:spcBef>
                <a:spcPts val="0"/>
              </a:spcBef>
              <a:spcAft>
                <a:spcPts val="0"/>
              </a:spcAft>
              <a:buNone/>
            </a:pPr>
            <a:r>
              <a:rPr lang="en-US"/>
              <a:t>-How do we speak hard truths to each other?</a:t>
            </a:r>
            <a:endParaRPr/>
          </a:p>
          <a:p>
            <a:pPr marL="0" lvl="0" indent="0" algn="l" rtl="0">
              <a:spcBef>
                <a:spcPts val="0"/>
              </a:spcBef>
              <a:spcAft>
                <a:spcPts val="0"/>
              </a:spcAft>
              <a:buNone/>
            </a:pPr>
            <a:r>
              <a:rPr lang="en-US"/>
              <a:t>-What do you hope to achieve with this Circle?</a:t>
            </a:r>
            <a:endParaRPr/>
          </a:p>
          <a:p>
            <a:pPr marL="0" lvl="0" indent="0" algn="l" rtl="0">
              <a:spcBef>
                <a:spcPts val="0"/>
              </a:spcBef>
              <a:spcAft>
                <a:spcPts val="0"/>
              </a:spcAft>
              <a:buNone/>
            </a:pPr>
            <a:endParaRPr/>
          </a:p>
          <a:p>
            <a:pPr marL="0" lvl="0" indent="0" algn="l" rtl="0">
              <a:spcBef>
                <a:spcPts val="0"/>
              </a:spcBef>
              <a:spcAft>
                <a:spcPts val="0"/>
              </a:spcAft>
              <a:buNone/>
            </a:pPr>
            <a:r>
              <a:rPr lang="en-US"/>
              <a:t>Practice some self reflection:</a:t>
            </a:r>
            <a:endParaRPr/>
          </a:p>
          <a:p>
            <a:pPr marL="0" lvl="0" indent="0" algn="l" rtl="0">
              <a:spcBef>
                <a:spcPts val="0"/>
              </a:spcBef>
              <a:spcAft>
                <a:spcPts val="0"/>
              </a:spcAft>
              <a:buNone/>
            </a:pPr>
            <a:r>
              <a:rPr lang="en-US"/>
              <a:t>-Who do I want to be when participating in our Circle?</a:t>
            </a:r>
            <a:endParaRPr/>
          </a:p>
          <a:p>
            <a:pPr marL="0" lvl="0" indent="0" algn="l" rtl="0">
              <a:spcBef>
                <a:spcPts val="0"/>
              </a:spcBef>
              <a:spcAft>
                <a:spcPts val="0"/>
              </a:spcAft>
              <a:buNone/>
            </a:pPr>
            <a:r>
              <a:rPr lang="en-US"/>
              <a:t>What will be the role of my inner critic</a:t>
            </a:r>
            <a:endParaRPr/>
          </a:p>
          <a:p>
            <a:pPr marL="0" lvl="0" indent="0" algn="l" rtl="0">
              <a:spcBef>
                <a:spcPts val="0"/>
              </a:spcBef>
              <a:spcAft>
                <a:spcPts val="0"/>
              </a:spcAft>
              <a:buNone/>
            </a:pPr>
            <a:r>
              <a:rPr lang="en-US"/>
              <a:t>-What do I want to create/change in this area of my life?</a:t>
            </a:r>
            <a:endParaRPr/>
          </a:p>
          <a:p>
            <a:pPr marL="0" lvl="0" indent="0" algn="l" rtl="0">
              <a:spcBef>
                <a:spcPts val="0"/>
              </a:spcBef>
              <a:spcAft>
                <a:spcPts val="0"/>
              </a:spcAft>
              <a:buNone/>
            </a:pPr>
            <a:r>
              <a:rPr lang="en-US"/>
              <a:t>-Am I open to having my assumptions challenged?</a:t>
            </a:r>
            <a:br>
              <a:rPr lang="en-US"/>
            </a:br>
            <a:br>
              <a:rPr lang="en-US"/>
            </a:br>
            <a:r>
              <a:rPr lang="en-US"/>
              <a:t>And a reminder for us to do what we can in the Circles, we don’t need to get through it all. We will use our best judgement!</a:t>
            </a:r>
            <a:endParaRPr/>
          </a:p>
        </p:txBody>
      </p:sp>
      <p:sp>
        <p:nvSpPr>
          <p:cNvPr id="513" name="Google Shape;513;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14" name="Google Shape;514;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program requirements are:</a:t>
            </a:r>
            <a:endParaRPr/>
          </a:p>
          <a:p>
            <a:pPr marL="457200" lvl="0" indent="-317500" algn="l" rtl="0">
              <a:spcBef>
                <a:spcPts val="0"/>
              </a:spcBef>
              <a:spcAft>
                <a:spcPts val="0"/>
              </a:spcAft>
              <a:buSzPts val="1400"/>
              <a:buChar char="-"/>
            </a:pPr>
            <a:r>
              <a:rPr lang="en-US"/>
              <a:t>to actively participate in all 5 Circle sessions. If you are unable to attend a session please let us, your Circle group know ahead of time</a:t>
            </a:r>
            <a:endParaRPr/>
          </a:p>
          <a:p>
            <a:pPr marL="457200" lvl="0" indent="-317500" algn="l" rtl="0">
              <a:spcBef>
                <a:spcPts val="0"/>
              </a:spcBef>
              <a:spcAft>
                <a:spcPts val="0"/>
              </a:spcAft>
              <a:buSzPts val="1400"/>
              <a:buChar char="-"/>
            </a:pPr>
            <a:r>
              <a:rPr lang="en-US"/>
              <a:t>Attend Masterclasses </a:t>
            </a:r>
            <a:endParaRPr/>
          </a:p>
          <a:p>
            <a:pPr marL="457200" lvl="0" indent="-317500" algn="l" rtl="0">
              <a:spcBef>
                <a:spcPts val="0"/>
              </a:spcBef>
              <a:spcAft>
                <a:spcPts val="0"/>
              </a:spcAft>
              <a:buSzPts val="1400"/>
              <a:buChar char="-"/>
            </a:pPr>
            <a:r>
              <a:rPr lang="en-US"/>
              <a:t>Complete the 6 program Written Components </a:t>
            </a:r>
            <a:endParaRPr/>
          </a:p>
          <a:p>
            <a:pPr marL="0" lvl="0" indent="0" algn="l" rtl="0">
              <a:spcBef>
                <a:spcPts val="0"/>
              </a:spcBef>
              <a:spcAft>
                <a:spcPts val="0"/>
              </a:spcAft>
              <a:buNone/>
            </a:pPr>
            <a:endParaRPr/>
          </a:p>
          <a:p>
            <a:pPr marL="0" lvl="0" indent="0" algn="l" rtl="0">
              <a:spcBef>
                <a:spcPts val="0"/>
              </a:spcBef>
              <a:spcAft>
                <a:spcPts val="0"/>
              </a:spcAft>
              <a:buNone/>
            </a:pPr>
            <a:r>
              <a:rPr lang="en-US"/>
              <a:t>Optional LLMC perks:</a:t>
            </a:r>
            <a:endParaRPr/>
          </a:p>
          <a:p>
            <a:pPr marL="457200" lvl="0" indent="-317500" algn="l" rtl="0">
              <a:spcBef>
                <a:spcPts val="0"/>
              </a:spcBef>
              <a:spcAft>
                <a:spcPts val="0"/>
              </a:spcAft>
              <a:buSzPts val="1400"/>
              <a:buChar char="-"/>
            </a:pPr>
            <a:r>
              <a:rPr lang="en-US"/>
              <a:t>weekly LLMC Lounges</a:t>
            </a:r>
            <a:endParaRPr/>
          </a:p>
          <a:p>
            <a:pPr marL="457200" lvl="0" indent="-317500" algn="l" rtl="0">
              <a:spcBef>
                <a:spcPts val="0"/>
              </a:spcBef>
              <a:spcAft>
                <a:spcPts val="0"/>
              </a:spcAft>
              <a:buSzPts val="1400"/>
              <a:buChar char="-"/>
            </a:pPr>
            <a:r>
              <a:rPr lang="en-US"/>
              <a:t>Local events</a:t>
            </a:r>
            <a:endParaRPr/>
          </a:p>
          <a:p>
            <a:pPr marL="457200" lvl="0" indent="-317500" algn="l" rtl="0">
              <a:spcBef>
                <a:spcPts val="0"/>
              </a:spcBef>
              <a:spcAft>
                <a:spcPts val="0"/>
              </a:spcAft>
              <a:buSzPts val="1400"/>
              <a:buChar char="-"/>
            </a:pPr>
            <a:r>
              <a:rPr lang="en-US"/>
              <a:t>Online engagements</a:t>
            </a:r>
            <a:endParaRPr/>
          </a:p>
        </p:txBody>
      </p:sp>
      <p:sp>
        <p:nvSpPr>
          <p:cNvPr id="523" name="Google Shape;523;p1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35" name="Google Shape;535;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36" name="Google Shape;536;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to the Lifting as you Lead Mentoring Circles (LLMC) program! This guide is meant to provide guidance on the first steps you will take as a Circle. The Diversity and Inclusion Office, Materiel Group is hoping that this session gives everyone an opportunity to introduce themselves, determine the time for your Circle sessions, and volunteer to be a Circle leader or assistant Circle leader for any of the five Circle sessions.</a:t>
            </a:r>
            <a:endParaRPr/>
          </a:p>
        </p:txBody>
      </p:sp>
      <p:sp>
        <p:nvSpPr>
          <p:cNvPr id="538" name="Google Shape;538;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39" name="Google Shape;539;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51" name="Google Shape;551;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52" name="Google Shape;552;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Instructions: Each member is asked to share one “layer” or “square” from the table on the next slide within your time. Use this creative activity to share your unique story. </a:t>
            </a:r>
            <a:endParaRPr/>
          </a:p>
          <a:p>
            <a:pPr marL="0" lvl="0" indent="0" algn="l" rtl="0">
              <a:spcBef>
                <a:spcPts val="0"/>
              </a:spcBef>
              <a:spcAft>
                <a:spcPts val="0"/>
              </a:spcAft>
              <a:buNone/>
            </a:pPr>
            <a:r>
              <a:rPr lang="en-US"/>
              <a:t>(1 minute per member)</a:t>
            </a:r>
            <a:endParaRPr/>
          </a:p>
        </p:txBody>
      </p:sp>
      <p:sp>
        <p:nvSpPr>
          <p:cNvPr id="554" name="Google Shape;554;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55" name="Google Shape;555;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66" name="Google Shape;566;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67" name="Google Shape;567;p1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minute per member]</a:t>
            </a:r>
            <a:endParaRPr/>
          </a:p>
        </p:txBody>
      </p:sp>
      <p:sp>
        <p:nvSpPr>
          <p:cNvPr id="569" name="Google Shape;569;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70" name="Google Shape;570;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76" name="Google Shape;576;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77" name="Google Shape;577;p1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Reflecting upon our motivations for partaking in these activities is an important step for cultivating connectivity within our designated circles. In the spirit of fostering dialogue, we are encouraged to share our WHY with this circle and to explore our aspirations regarding the invaluable insights these guides offer. This next activity aims to foster understanding, connection, and a shared sense of purpose as we explore the significance of our individual and collective endeavours within the LLMC community.</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Each circle member will take 1 minute to share their response to either one of the following questions: Why have you joined LLMC? How do you hope LLMC will add to your knowledge and expand your leadership toolkit?</a:t>
            </a:r>
            <a:endParaRPr/>
          </a:p>
        </p:txBody>
      </p:sp>
      <p:sp>
        <p:nvSpPr>
          <p:cNvPr id="579" name="Google Shape;579;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80" name="Google Shape;580;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91" name="Google Shape;591;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92" name="Google Shape;592;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Each Circle is responsible for:</a:t>
            </a:r>
            <a:endParaRPr/>
          </a:p>
          <a:p>
            <a:pPr marL="0" lvl="0" indent="0" algn="l" rtl="0">
              <a:spcBef>
                <a:spcPts val="0"/>
              </a:spcBef>
              <a:spcAft>
                <a:spcPts val="0"/>
              </a:spcAft>
              <a:buNone/>
            </a:pPr>
            <a:r>
              <a:rPr lang="en-US"/>
              <a:t>-Choosing Circle Leaders and Assistant Circle Leaders</a:t>
            </a:r>
            <a:endParaRPr/>
          </a:p>
          <a:p>
            <a:pPr marL="0" lvl="0" indent="0" algn="l" rtl="0">
              <a:spcBef>
                <a:spcPts val="0"/>
              </a:spcBef>
              <a:spcAft>
                <a:spcPts val="0"/>
              </a:spcAft>
              <a:buNone/>
            </a:pPr>
            <a:r>
              <a:rPr lang="en-US"/>
              <a:t>-Scheduling all 5 Circle sessions</a:t>
            </a:r>
            <a:endParaRPr/>
          </a:p>
          <a:p>
            <a:pPr marL="0" lvl="0" indent="0" algn="l" rtl="0">
              <a:spcBef>
                <a:spcPts val="0"/>
              </a:spcBef>
              <a:spcAft>
                <a:spcPts val="0"/>
              </a:spcAft>
              <a:buNone/>
            </a:pPr>
            <a:r>
              <a:rPr lang="en-US"/>
              <a:t>-Active engagement in all Circle activities</a:t>
            </a:r>
            <a:endParaRPr/>
          </a:p>
          <a:p>
            <a:pPr marL="0" lvl="0" indent="0" algn="l" rtl="0">
              <a:spcBef>
                <a:spcPts val="0"/>
              </a:spcBef>
              <a:spcAft>
                <a:spcPts val="0"/>
              </a:spcAft>
              <a:buNone/>
            </a:pPr>
            <a:r>
              <a:rPr lang="en-US"/>
              <a:t>-Reviewing each Discussion Guide and video (when applicable) ahead of the Circle session</a:t>
            </a:r>
            <a:endParaRPr/>
          </a:p>
          <a:p>
            <a:pPr marL="0" lvl="0" indent="0" algn="l" rtl="0">
              <a:spcBef>
                <a:spcPts val="0"/>
              </a:spcBef>
              <a:spcAft>
                <a:spcPts val="0"/>
              </a:spcAft>
              <a:buNone/>
            </a:pPr>
            <a:r>
              <a:rPr lang="en-US"/>
              <a:t>-Completion of all after Circle activities including bi-weekly Written Components</a:t>
            </a:r>
            <a:endParaRPr/>
          </a:p>
        </p:txBody>
      </p:sp>
      <p:sp>
        <p:nvSpPr>
          <p:cNvPr id="594" name="Google Shape;594;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95" name="Google Shape;595;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f515daa91a_2_7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23" name="Google Shape;323;g2f515daa91a_2_7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24" name="Google Shape;324;g2f515daa91a_2_7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f515daa91a_2_7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Bienvenue dans Diriger en élevant les autres : Programme des cercles de mentorat (DEAPCM) ! Ce guide a pour but de vous guider dans les premières étapes que vous allez franchir en tant que Cercle. Le Bureau de la diversité et de l'inclusion du Groupe des matériels espère que cette session donnera à chacun l'occasion de se présenter, de déterminer l'heure des séances du cercle et de se porter volontaire pour être chef de cercle ou chef de cercle adjoint pour l'une des cinq réunions du Cercle.</a:t>
            </a:r>
            <a:endParaRPr/>
          </a:p>
        </p:txBody>
      </p:sp>
      <p:sp>
        <p:nvSpPr>
          <p:cNvPr id="326" name="Google Shape;326;g2f515daa91a_2_75: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27" name="Google Shape;327;g2f515daa91a_2_75: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05" name="Google Shape;605;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06" name="Google Shape;606;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An integral part of our upcoming Circle sessions are the Circle Leaders and Assistant Circle Leaders. Volunteering for these responsibilities goes beyond participation; it's a commitment to shaping the journey and cultivating leadership. Each Circle session calls for different members to undertake the responsibilities of leadership. For this next stage of this Meet Your Circle Members session, we ask you to step into a leadership role by volunteering to be a Circle Leader or Assistant Circle Leader for one of the five Circle sessions. [go to next slide]</a:t>
            </a:r>
            <a:endParaRPr/>
          </a:p>
        </p:txBody>
      </p:sp>
      <p:sp>
        <p:nvSpPr>
          <p:cNvPr id="608" name="Google Shape;608;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09" name="Google Shape;609;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19" name="Google Shape;619;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20" name="Google Shape;620;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help you choose a role, here are the responsibilities for the positions of Circle Leader and Assistant Circle Leader during the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t>Circle Leaders will Bring positive energy; Reinforce rules and expectations; Be aware of your speed of speech; Build rapport within the Circle; Handle logistics of the session; and Touch point with Circle members.</a:t>
            </a:r>
            <a:br>
              <a:rPr lang="en-US"/>
            </a:br>
            <a:endParaRPr/>
          </a:p>
          <a:p>
            <a:pPr marL="0" lvl="0" indent="0" algn="l" rtl="0">
              <a:spcBef>
                <a:spcPts val="0"/>
              </a:spcBef>
              <a:spcAft>
                <a:spcPts val="0"/>
              </a:spcAft>
              <a:buNone/>
            </a:pPr>
            <a:r>
              <a:rPr lang="en-US"/>
              <a:t>Assistant Circle Leaders will: Keep track of time; Provide technical support; Bring positive energy; and Reinforce rules and expectations.</a:t>
            </a:r>
            <a:endParaRPr/>
          </a:p>
          <a:p>
            <a:pPr marL="0" lvl="0" indent="0" algn="l" rtl="0">
              <a:spcBef>
                <a:spcPts val="0"/>
              </a:spcBef>
              <a:spcAft>
                <a:spcPts val="0"/>
              </a:spcAft>
              <a:buNone/>
            </a:pPr>
            <a:endParaRPr/>
          </a:p>
          <a:p>
            <a:pPr marL="0" lvl="0" indent="0" algn="l" rtl="0">
              <a:spcBef>
                <a:spcPts val="0"/>
              </a:spcBef>
              <a:spcAft>
                <a:spcPts val="0"/>
              </a:spcAft>
              <a:buNone/>
            </a:pPr>
            <a:r>
              <a:rPr lang="en-US"/>
              <a:t>[as a group, choose leaders &amp; assistant leaders for the 5 circle sessions now. if there isn’t time, make sure to at least choose a leader &amp; assistant leader for the first circle session at minimum]</a:t>
            </a:r>
            <a:endParaRPr/>
          </a:p>
        </p:txBody>
      </p:sp>
      <p:sp>
        <p:nvSpPr>
          <p:cNvPr id="622" name="Google Shape;622;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23" name="Google Shape;623;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32" name="Google Shape;632;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33" name="Google Shape;633;p2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Each Circle has been formed based upon several factors including the preferred session time block indicated on our application forms. This is the time to choose a 90-minute period (120 minutes for Circle #5) within that time block that works for this Circle group. </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Confirm that all Circle members are available for the time block indicated in the email sent by the LLMC Program team and work together to determine the best time for all members. </a:t>
            </a:r>
            <a:endParaRPr/>
          </a:p>
          <a:p>
            <a:pPr marL="0" lvl="0" indent="0" algn="l" rtl="0">
              <a:spcBef>
                <a:spcPts val="0"/>
              </a:spcBef>
              <a:spcAft>
                <a:spcPts val="0"/>
              </a:spcAft>
              <a:buNone/>
            </a:pPr>
            <a:endParaRPr/>
          </a:p>
          <a:p>
            <a:pPr marL="0" lvl="0" indent="0" algn="l" rtl="0">
              <a:spcBef>
                <a:spcPts val="0"/>
              </a:spcBef>
              <a:spcAft>
                <a:spcPts val="0"/>
              </a:spcAft>
              <a:buNone/>
            </a:pPr>
            <a:r>
              <a:rPr lang="en-US"/>
              <a:t>Ask a member of the circle to schedule all 5 Circle sessions for the chosen 90-minute Circle (120 minutes for Circle #5) session time and send the invitations out to the other Circle members on the list (including those not present at the session).</a:t>
            </a:r>
            <a:endParaRPr/>
          </a:p>
        </p:txBody>
      </p:sp>
      <p:sp>
        <p:nvSpPr>
          <p:cNvPr id="635" name="Google Shape;635;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36" name="Google Shape;636;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47" name="Google Shape;647;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48" name="Google Shape;648;p2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everyone for your active participation in this Meet Your Circle Members session. Having shared some of our layers and our “why” for joining the program, the hope is that we all feel ready to learn and grow as we begin our LLMC journey.</a:t>
            </a:r>
            <a:endParaRPr/>
          </a:p>
          <a:p>
            <a:pPr marL="0" lvl="0" indent="0" algn="l" rtl="0">
              <a:spcBef>
                <a:spcPts val="0"/>
              </a:spcBef>
              <a:spcAft>
                <a:spcPts val="0"/>
              </a:spcAft>
              <a:buNone/>
            </a:pPr>
            <a:endParaRPr/>
          </a:p>
          <a:p>
            <a:pPr marL="0" lvl="0" indent="0" algn="l" rtl="0">
              <a:spcBef>
                <a:spcPts val="0"/>
              </a:spcBef>
              <a:spcAft>
                <a:spcPts val="0"/>
              </a:spcAft>
              <a:buNone/>
            </a:pPr>
            <a:r>
              <a:rPr lang="en-US"/>
              <a:t>Launch: The 2024 LLMC program will officially begin with the program launch taking place on Tuesday, September 17th at 1:00 pm! Check your email or calendar for more information about this session.</a:t>
            </a:r>
            <a:endParaRPr/>
          </a:p>
          <a:p>
            <a:pPr marL="0" lvl="0" indent="0" algn="l" rtl="0">
              <a:spcBef>
                <a:spcPts val="0"/>
              </a:spcBef>
              <a:spcAft>
                <a:spcPts val="0"/>
              </a:spcAft>
              <a:buNone/>
            </a:pPr>
            <a:endParaRPr/>
          </a:p>
          <a:p>
            <a:pPr marL="0" lvl="0" indent="0" algn="l" rtl="0">
              <a:spcBef>
                <a:spcPts val="0"/>
              </a:spcBef>
              <a:spcAft>
                <a:spcPts val="0"/>
              </a:spcAft>
              <a:buNone/>
            </a:pPr>
            <a:r>
              <a:rPr lang="en-US"/>
              <a:t>Masterclass: Our first Masterclass takes place on Monday, September 23, 2024, at 1:00 pm Eastern Time. This 90-minute Masterclass is a hands-on coaching class on Sponsorship and Career Building. Invitations to all 5 Masterclasses have been sent to you prior to the start of this LLMC cohort. Please see your calendar for details.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Next Circle: The first Circle session will be focused on Sponsorship and Career Building. We explore the concept of sponsorship - a game-changer that goes beyond traditional mentorship and that has the potential to positively impact our careers.</a:t>
            </a:r>
            <a:endParaRPr/>
          </a:p>
          <a:p>
            <a:pPr marL="0" lvl="0" indent="0" algn="l" rtl="0">
              <a:spcBef>
                <a:spcPts val="0"/>
              </a:spcBef>
              <a:spcAft>
                <a:spcPts val="0"/>
              </a:spcAft>
              <a:buNone/>
            </a:pPr>
            <a:endParaRPr/>
          </a:p>
          <a:p>
            <a:pPr marL="0" lvl="0" indent="0" algn="l" rtl="0">
              <a:spcBef>
                <a:spcPts val="0"/>
              </a:spcBef>
              <a:spcAft>
                <a:spcPts val="0"/>
              </a:spcAft>
              <a:buNone/>
            </a:pPr>
            <a:r>
              <a:rPr lang="en-US"/>
              <a:t>Thank you, everyone! Be well, take care and see you at the program launch on Tuesday, September 17th, 1:00–2:30pm.</a:t>
            </a:r>
            <a:endParaRPr/>
          </a:p>
        </p:txBody>
      </p:sp>
      <p:sp>
        <p:nvSpPr>
          <p:cNvPr id="650" name="Google Shape;650;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51" name="Google Shape;651;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f42e50c92a_0_235: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3" name="Google Shape;693;g2f42e50c92a_0_235: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f42e50c92a_0_36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g2f42e50c92a_0_36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f42e50c92a_0_36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2f42e50c92a_0_36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f42e50c92a_0_263: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g2f42e50c92a_0_263: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f42e50c92a_0_27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735" name="Google Shape;735;g2f42e50c92a_0_27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736" name="Google Shape;736;g2f42e50c92a_0_27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2f42e50c92a_0_27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 name="Google Shape;738;g2f42e50c92a_0_27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739" name="Google Shape;739;g2f42e50c92a_0_27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42e50c92a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35" name="Google Shape;335;g2f42e50c92a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6" name="Google Shape;336;g2f42e50c92a_0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2f42e50c92a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 message from the program founders if you'd like to take a read through in your Discussion Guide PDFs [first of two slides]</a:t>
            </a:r>
            <a:endParaRPr/>
          </a:p>
        </p:txBody>
      </p:sp>
      <p:sp>
        <p:nvSpPr>
          <p:cNvPr id="338" name="Google Shape;338;g2f42e50c92a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9" name="Google Shape;339;g2f42e50c92a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f42e50c92a_0_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53" name="Google Shape;353;g2f42e50c92a_0_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54" name="Google Shape;354;g2f42e50c92a_0_1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f42e50c92a_0_1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 message from the program founders if you'd like to take a read through in your Discussion Guide PDFs [second of two slides]</a:t>
            </a:r>
            <a:endParaRPr/>
          </a:p>
        </p:txBody>
      </p:sp>
      <p:sp>
        <p:nvSpPr>
          <p:cNvPr id="356" name="Google Shape;356;g2f42e50c92a_0_1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57" name="Google Shape;357;g2f42e50c92a_0_1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1" name="Google Shape;371;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2" name="Google Shape;372;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LLMC program is an initiative grounded in the 2020/2021 Deputy Minister Commitments on Diversity and Inclusion and strives to build on the Clerk’s Call to Action to better support leadership development towards addressing anti-racism, equity, and inclusion in the federal public service. Through this lens, the LLMC program provides you with an innovative space and opportunity to actively partake in making your </a:t>
            </a:r>
            <a:endParaRPr/>
          </a:p>
          <a:p>
            <a:pPr marL="0" lvl="0" indent="0" algn="l" rtl="0">
              <a:spcBef>
                <a:spcPts val="0"/>
              </a:spcBef>
              <a:spcAft>
                <a:spcPts val="0"/>
              </a:spcAft>
              <a:buNone/>
            </a:pPr>
            <a:r>
              <a:rPr lang="en-US"/>
              <a:t>workplace inclusive.</a:t>
            </a:r>
            <a:endParaRPr/>
          </a:p>
          <a:p>
            <a:pPr marL="0" lvl="0" indent="0" algn="l" rtl="0">
              <a:spcBef>
                <a:spcPts val="0"/>
              </a:spcBef>
              <a:spcAft>
                <a:spcPts val="0"/>
              </a:spcAft>
              <a:buNone/>
            </a:pPr>
            <a:endParaRPr/>
          </a:p>
          <a:p>
            <a:pPr marL="0" lvl="0" indent="0" algn="l" rtl="0">
              <a:spcBef>
                <a:spcPts val="0"/>
              </a:spcBef>
              <a:spcAft>
                <a:spcPts val="0"/>
              </a:spcAft>
              <a:buNone/>
            </a:pPr>
            <a:r>
              <a:rPr lang="en-US"/>
              <a:t>This ten-week program, consisting of five Circle sessions and five Masterclasses, provides a platform for members to network with colleagues and leadership across the federal public service while developing interpersonal skills, learning about key leadership and cultural competencies, and finding career building opportunities.</a:t>
            </a:r>
            <a:endParaRPr/>
          </a:p>
          <a:p>
            <a:pPr marL="0" lvl="0" indent="0" algn="l" rtl="0">
              <a:spcBef>
                <a:spcPts val="0"/>
              </a:spcBef>
              <a:spcAft>
                <a:spcPts val="0"/>
              </a:spcAft>
              <a:buNone/>
            </a:pPr>
            <a:endParaRPr/>
          </a:p>
          <a:p>
            <a:pPr marL="0" lvl="0" indent="0" algn="l" rtl="0">
              <a:spcBef>
                <a:spcPts val="0"/>
              </a:spcBef>
              <a:spcAft>
                <a:spcPts val="0"/>
              </a:spcAft>
              <a:buNone/>
            </a:pPr>
            <a:r>
              <a:rPr lang="en-US"/>
              <a:t>By actively engaging with your Circle members, sharing your story, knowledge, and questions, and fostering connections within the broader LLMC network, you will unlock opportunities for personal and professional growth. The knowledge you acquire through these interactions will empower you to advance in your career.</a:t>
            </a:r>
            <a:endParaRPr/>
          </a:p>
          <a:p>
            <a:pPr marL="0" lvl="0" indent="0" algn="l" rtl="0">
              <a:spcBef>
                <a:spcPts val="0"/>
              </a:spcBef>
              <a:spcAft>
                <a:spcPts val="0"/>
              </a:spcAft>
              <a:buNone/>
            </a:pPr>
            <a:endParaRPr/>
          </a:p>
          <a:p>
            <a:pPr marL="0" lvl="0" indent="0" algn="l" rtl="0">
              <a:spcBef>
                <a:spcPts val="0"/>
              </a:spcBef>
              <a:spcAft>
                <a:spcPts val="0"/>
              </a:spcAft>
              <a:buNone/>
            </a:pPr>
            <a:r>
              <a:rPr lang="en-US"/>
              <a:t>LLMC is a call to action for you to become a change-maker through sharing what you learned with those in your organisation and by integrating it into your daily actions. By applying for this program, you are committing to use what you learn to create a psychologically safer workplace for everyone, especially those from deserving equity groups.</a:t>
            </a:r>
            <a:endParaRPr/>
          </a:p>
        </p:txBody>
      </p:sp>
      <p:sp>
        <p:nvSpPr>
          <p:cNvPr id="374" name="Google Shape;374;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75" name="Google Shape;375;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f490317ba7_4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Let’s take a closer look at the 2024 program outline. This year's Masterclass teachers are:</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Gérard Étienne for The Power Sponsorship: Navigating for Career Advancement, </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Ritu Bhasin for Inclusive Leadership: Building Cultures of Belonging, </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Fotini Iconomopoulos for Say Less, Get More: Mastering Effective Negotiation, </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Richard Sharpe for Anti-Racism in Action: Transforming Workplace Culture and,</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Alejandro Gonzalez and Ginette Bailey for Self-Compassion and Neuroplasticity</a:t>
            </a:r>
            <a:endParaRPr>
              <a:solidFill>
                <a:schemeClr val="dk1"/>
              </a:solidFill>
            </a:endParaRPr>
          </a:p>
          <a:p>
            <a:pPr marL="0" lvl="0" indent="0" algn="l" rtl="0">
              <a:lnSpc>
                <a:spcPct val="115000"/>
              </a:lnSpc>
              <a:spcBef>
                <a:spcPts val="1000"/>
              </a:spcBef>
              <a:spcAft>
                <a:spcPts val="0"/>
              </a:spcAft>
              <a:buNone/>
            </a:pPr>
            <a:r>
              <a:rPr lang="en-US">
                <a:solidFill>
                  <a:schemeClr val="dk1"/>
                </a:solidFill>
              </a:rPr>
              <a:t>Masterclasses are recorded for viewing at a later date if you’re unable to attend live. This year, the teachers </a:t>
            </a:r>
            <a:r>
              <a:rPr lang="en-US"/>
              <a:t>will</a:t>
            </a:r>
            <a:r>
              <a:rPr lang="en-US">
                <a:solidFill>
                  <a:schemeClr val="dk1"/>
                </a:solidFill>
              </a:rPr>
              <a:t> come to the LLMC Lounge on the Thursday after their Masterclass to have a more intimate discussion with us all.</a:t>
            </a:r>
            <a:endParaRPr>
              <a:solidFill>
                <a:schemeClr val="dk1"/>
              </a:solidFill>
            </a:endParaRPr>
          </a:p>
        </p:txBody>
      </p:sp>
      <p:sp>
        <p:nvSpPr>
          <p:cNvPr id="394" name="Google Shape;394;g2f490317ba7_4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LLMC Cohort 4 Circle Themes are:</a:t>
            </a:r>
            <a:endParaRPr/>
          </a:p>
          <a:p>
            <a:pPr marL="457200" lvl="0" indent="-317500" algn="l" rtl="0">
              <a:spcBef>
                <a:spcPts val="0"/>
              </a:spcBef>
              <a:spcAft>
                <a:spcPts val="0"/>
              </a:spcAft>
              <a:buSzPts val="1400"/>
              <a:buChar char="-"/>
            </a:pPr>
            <a:r>
              <a:rPr lang="en-US"/>
              <a:t>Sponsorship and Career Building</a:t>
            </a:r>
            <a:endParaRPr/>
          </a:p>
          <a:p>
            <a:pPr marL="457200" lvl="0" indent="-317500" algn="l" rtl="0">
              <a:spcBef>
                <a:spcPts val="0"/>
              </a:spcBef>
              <a:spcAft>
                <a:spcPts val="0"/>
              </a:spcAft>
              <a:buSzPts val="1400"/>
              <a:buChar char="-"/>
            </a:pPr>
            <a:r>
              <a:rPr lang="en-US"/>
              <a:t>Inclusive Leadership</a:t>
            </a:r>
            <a:endParaRPr/>
          </a:p>
          <a:p>
            <a:pPr marL="457200" lvl="0" indent="-317500" algn="l" rtl="0">
              <a:spcBef>
                <a:spcPts val="0"/>
              </a:spcBef>
              <a:spcAft>
                <a:spcPts val="0"/>
              </a:spcAft>
              <a:buSzPts val="1400"/>
              <a:buChar char="-"/>
            </a:pPr>
            <a:r>
              <a:rPr lang="en-US"/>
              <a:t>Mastering the Art of Negotiation</a:t>
            </a:r>
            <a:endParaRPr/>
          </a:p>
          <a:p>
            <a:pPr marL="457200" lvl="0" indent="-317500" algn="l" rtl="0">
              <a:spcBef>
                <a:spcPts val="0"/>
              </a:spcBef>
              <a:spcAft>
                <a:spcPts val="0"/>
              </a:spcAft>
              <a:buSzPts val="1400"/>
              <a:buChar char="-"/>
            </a:pPr>
            <a:r>
              <a:rPr lang="en-US"/>
              <a:t>Diversity, Equity, Inclusion, and Accessibility: A Non-Performative Approach</a:t>
            </a:r>
            <a:endParaRPr/>
          </a:p>
          <a:p>
            <a:pPr marL="457200" lvl="0" indent="-317500" algn="l" rtl="0">
              <a:spcBef>
                <a:spcPts val="0"/>
              </a:spcBef>
              <a:spcAft>
                <a:spcPts val="0"/>
              </a:spcAft>
              <a:buSzPts val="1400"/>
              <a:buChar char="-"/>
            </a:pPr>
            <a:r>
              <a:rPr lang="en-US"/>
              <a:t>Self-Compassion and Neuroplasticity</a:t>
            </a:r>
            <a:endParaRPr/>
          </a:p>
        </p:txBody>
      </p:sp>
      <p:sp>
        <p:nvSpPr>
          <p:cNvPr id="445" name="Google Shape;445;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program has several benefits to expand your professional toolkit:</a:t>
            </a:r>
            <a:endParaRPr/>
          </a:p>
          <a:p>
            <a:pPr marL="457200" lvl="0" indent="-317500" algn="l" rtl="0">
              <a:spcBef>
                <a:spcPts val="0"/>
              </a:spcBef>
              <a:spcAft>
                <a:spcPts val="0"/>
              </a:spcAft>
              <a:buSzPts val="1400"/>
              <a:buChar char="-"/>
            </a:pPr>
            <a:r>
              <a:rPr lang="en-US"/>
              <a:t>Masterclasses with Subject Matter Experts</a:t>
            </a:r>
            <a:endParaRPr/>
          </a:p>
          <a:p>
            <a:pPr marL="457200" lvl="0" indent="-317500" algn="l" rtl="0">
              <a:spcBef>
                <a:spcPts val="0"/>
              </a:spcBef>
              <a:spcAft>
                <a:spcPts val="0"/>
              </a:spcAft>
              <a:buSzPts val="1400"/>
              <a:buChar char="-"/>
            </a:pPr>
            <a:r>
              <a:rPr lang="en-US"/>
              <a:t>Discussion Guides such as this one</a:t>
            </a:r>
            <a:endParaRPr/>
          </a:p>
          <a:p>
            <a:pPr marL="457200" lvl="0" indent="-317500" algn="l" rtl="0">
              <a:spcBef>
                <a:spcPts val="0"/>
              </a:spcBef>
              <a:spcAft>
                <a:spcPts val="0"/>
              </a:spcAft>
              <a:buSzPts val="1400"/>
              <a:buChar char="-"/>
            </a:pPr>
            <a:r>
              <a:rPr lang="en-US"/>
              <a:t>A guide for Networking Best Practices found on the LLMC GCWiki page</a:t>
            </a:r>
            <a:endParaRPr/>
          </a:p>
          <a:p>
            <a:pPr marL="457200" lvl="0" indent="-317500" algn="l" rtl="0">
              <a:spcBef>
                <a:spcPts val="0"/>
              </a:spcBef>
              <a:spcAft>
                <a:spcPts val="0"/>
              </a:spcAft>
              <a:buSzPts val="1400"/>
              <a:buChar char="-"/>
            </a:pPr>
            <a:r>
              <a:rPr lang="en-US"/>
              <a:t>Weekly LLMC Lounges</a:t>
            </a:r>
            <a:endParaRPr/>
          </a:p>
          <a:p>
            <a:pPr marL="457200" lvl="0" indent="-317500" algn="l" rtl="0">
              <a:spcBef>
                <a:spcPts val="0"/>
              </a:spcBef>
              <a:spcAft>
                <a:spcPts val="0"/>
              </a:spcAft>
              <a:buSzPts val="1400"/>
              <a:buChar char="-"/>
            </a:pPr>
            <a:r>
              <a:rPr lang="en-US"/>
              <a:t>Written Components </a:t>
            </a:r>
            <a:endParaRPr/>
          </a:p>
          <a:p>
            <a:pPr marL="457200" lvl="0" indent="-317500" algn="l" rtl="0">
              <a:spcBef>
                <a:spcPts val="0"/>
              </a:spcBef>
              <a:spcAft>
                <a:spcPts val="0"/>
              </a:spcAft>
              <a:buSzPts val="1400"/>
              <a:buChar char="-"/>
            </a:pPr>
            <a:r>
              <a:rPr lang="en-US"/>
              <a:t>Emails </a:t>
            </a:r>
            <a:endParaRPr/>
          </a:p>
          <a:p>
            <a:pPr marL="457200" lvl="0" indent="-317500" algn="l" rtl="0">
              <a:spcBef>
                <a:spcPts val="0"/>
              </a:spcBef>
              <a:spcAft>
                <a:spcPts val="0"/>
              </a:spcAft>
              <a:buSzPts val="1400"/>
              <a:buChar char="-"/>
            </a:pPr>
            <a:r>
              <a:rPr lang="en-US"/>
              <a:t>Online Engagement</a:t>
            </a:r>
            <a:endParaRPr/>
          </a:p>
          <a:p>
            <a:pPr marL="457200" lvl="0" indent="-317500" algn="l" rtl="0">
              <a:spcBef>
                <a:spcPts val="0"/>
              </a:spcBef>
              <a:spcAft>
                <a:spcPts val="0"/>
              </a:spcAft>
              <a:buSzPts val="1400"/>
              <a:buChar char="-"/>
            </a:pPr>
            <a:r>
              <a:rPr lang="en-US"/>
              <a:t>Local in-person events - hosted by LLMC member volunteers across Canada</a:t>
            </a:r>
            <a:endParaRPr/>
          </a:p>
        </p:txBody>
      </p:sp>
      <p:sp>
        <p:nvSpPr>
          <p:cNvPr id="454" name="Google Shape;454;p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Circle logistics:</a:t>
            </a:r>
            <a:endParaRPr/>
          </a:p>
          <a:p>
            <a:pPr marL="457200" lvl="0" indent="-317500" algn="l" rtl="0">
              <a:spcBef>
                <a:spcPts val="0"/>
              </a:spcBef>
              <a:spcAft>
                <a:spcPts val="0"/>
              </a:spcAft>
              <a:buSzPts val="1400"/>
              <a:buChar char="-"/>
            </a:pPr>
            <a:r>
              <a:rPr lang="en-US"/>
              <a:t>each Circle is approximately 90-minutes in length and the 5th Circle is approximately 120-minutes</a:t>
            </a:r>
            <a:endParaRPr/>
          </a:p>
          <a:p>
            <a:pPr marL="457200" lvl="0" indent="-317500" algn="l" rtl="0">
              <a:spcBef>
                <a:spcPts val="0"/>
              </a:spcBef>
              <a:spcAft>
                <a:spcPts val="0"/>
              </a:spcAft>
              <a:buSzPts val="1400"/>
              <a:buChar char="-"/>
            </a:pPr>
            <a:r>
              <a:rPr lang="en-US"/>
              <a:t>which ensure maximum collaboration and clear expectations</a:t>
            </a:r>
            <a:endParaRPr/>
          </a:p>
          <a:p>
            <a:pPr marL="457200" lvl="0" indent="-317500" algn="l" rtl="0">
              <a:spcBef>
                <a:spcPts val="0"/>
              </a:spcBef>
              <a:spcAft>
                <a:spcPts val="0"/>
              </a:spcAft>
              <a:buSzPts val="1400"/>
              <a:buChar char="-"/>
            </a:pPr>
            <a:r>
              <a:rPr lang="en-US"/>
              <a:t>and the optimal Circle size is 6-8 members</a:t>
            </a:r>
            <a:endParaRPr/>
          </a:p>
        </p:txBody>
      </p:sp>
      <p:sp>
        <p:nvSpPr>
          <p:cNvPr id="463" name="Google Shape;463;p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2f42e50c92a_0_29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g2f42e50c92a_0_29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g2f42e50c92a_0_2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2f42e50c92a_0_29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2f42e50c92a_0_29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7" name="Google Shape;97;g2f42e50c92a_0_29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g2f42e50c92a_0_29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2f42e50c92a_0_29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g2f42e50c92a_0_3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g2f42e50c92a_0_3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3" name="Google Shape;103;g2f42e50c92a_0_30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g2f42e50c92a_0_30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g2f42e50c92a_0_30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g2f42e50c92a_0_30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2f42e50c92a_0_30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09" name="Google Shape;109;g2f42e50c92a_0_30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g2f42e50c92a_0_30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g2f42e50c92a_0_30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2f42e50c92a_0_3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2f42e50c92a_0_312"/>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5" name="Google Shape;115;g2f42e50c92a_0_312"/>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6" name="Google Shape;116;g2f42e50c92a_0_3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g2f42e50c92a_0_3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g2f42e50c92a_0_3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2f42e50c92a_0_3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g2f42e50c92a_0_31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2" name="Google Shape;122;g2f42e50c92a_0_31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3" name="Google Shape;123;g2f42e50c92a_0_31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4" name="Google Shape;124;g2f42e50c92a_0_31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5" name="Google Shape;125;g2f42e50c92a_0_3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g2f42e50c92a_0_3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f42e50c92a_0_3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2f42e50c92a_0_3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g2f42e50c92a_0_3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2f42e50c92a_0_3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2f42e50c92a_0_3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2f42e50c92a_0_333"/>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2f42e50c92a_0_333"/>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36" name="Google Shape;136;g2f42e50c92a_0_33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37" name="Google Shape;137;g2f42e50c92a_0_3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2f42e50c92a_0_3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2f42e50c92a_0_3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2f42e50c92a_0_34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2f42e50c92a_0_340"/>
          <p:cNvSpPr>
            <a:spLocks noGrp="1"/>
          </p:cNvSpPr>
          <p:nvPr>
            <p:ph type="pic" idx="2"/>
          </p:nvPr>
        </p:nvSpPr>
        <p:spPr>
          <a:xfrm>
            <a:off x="1792288" y="612775"/>
            <a:ext cx="5486400" cy="4114800"/>
          </a:xfrm>
          <a:prstGeom prst="rect">
            <a:avLst/>
          </a:prstGeom>
          <a:noFill/>
          <a:ln>
            <a:noFill/>
          </a:ln>
        </p:spPr>
      </p:sp>
      <p:sp>
        <p:nvSpPr>
          <p:cNvPr id="143" name="Google Shape;143;g2f42e50c92a_0_34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4" name="Google Shape;144;g2f42e50c92a_0_3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2f42e50c92a_0_34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2f42e50c92a_0_3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2f42e50c92a_0_3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2f42e50c92a_0_34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g2f42e50c92a_0_3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g2f42e50c92a_0_3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2f42e50c92a_0_3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2f42e50c92a_0_353"/>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2f42e50c92a_0_35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g2f42e50c92a_0_3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2f42e50c92a_0_35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2f42e50c92a_0_3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g2f490317ba7_4_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g2f490317ba7_4_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g2f490317ba7_4_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
        <p:cNvGrpSpPr/>
        <p:nvPr/>
      </p:nvGrpSpPr>
      <p:grpSpPr>
        <a:xfrm>
          <a:off x="0" y="0"/>
          <a:ext cx="0" cy="0"/>
          <a:chOff x="0" y="0"/>
          <a:chExt cx="0" cy="0"/>
        </a:xfrm>
      </p:grpSpPr>
      <p:sp>
        <p:nvSpPr>
          <p:cNvPr id="170" name="Google Shape;170;g2f490317ba7_4_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g2f490317ba7_4_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2" name="Google Shape;172;g2f490317ba7_4_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g2f490317ba7_4_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g2f490317ba7_4_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g2f490317ba7_4_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g2f490317ba7_4_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g2f490317ba7_4_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g2f490317ba7_4_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g2f490317ba7_4_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g2f490317ba7_4_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g2f490317ba7_4_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4" name="Google Shape;184;g2f490317ba7_4_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g2f490317ba7_4_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g2f490317ba7_4_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g2f490317ba7_4_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g2f490317ba7_4_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0" name="Google Shape;190;g2f490317ba7_4_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1" name="Google Shape;191;g2f490317ba7_4_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g2f490317ba7_4_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g2f490317ba7_4_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g2f490317ba7_4_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g2f490317ba7_4_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7" name="Google Shape;197;g2f490317ba7_4_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8" name="Google Shape;198;g2f490317ba7_4_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9" name="Google Shape;199;g2f490317ba7_4_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0" name="Google Shape;200;g2f490317ba7_4_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g2f490317ba7_4_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g2f490317ba7_4_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g2f490317ba7_4_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g2f490317ba7_4_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g2f490317ba7_4_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g2f490317ba7_4_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g2f490317ba7_4_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g2f490317ba7_4_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1" name="Google Shape;211;g2f490317ba7_4_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2" name="Google Shape;212;g2f490317ba7_4_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g2f490317ba7_4_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g2f490317ba7_4_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g2f490317ba7_4_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g2f490317ba7_4_56"/>
          <p:cNvSpPr>
            <a:spLocks noGrp="1"/>
          </p:cNvSpPr>
          <p:nvPr>
            <p:ph type="pic" idx="2"/>
          </p:nvPr>
        </p:nvSpPr>
        <p:spPr>
          <a:xfrm>
            <a:off x="1792288" y="612775"/>
            <a:ext cx="5486400" cy="4114800"/>
          </a:xfrm>
          <a:prstGeom prst="rect">
            <a:avLst/>
          </a:prstGeom>
          <a:noFill/>
          <a:ln>
            <a:noFill/>
          </a:ln>
        </p:spPr>
      </p:sp>
      <p:sp>
        <p:nvSpPr>
          <p:cNvPr id="218" name="Google Shape;218;g2f490317ba7_4_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9" name="Google Shape;219;g2f490317ba7_4_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g2f490317ba7_4_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g2f490317ba7_4_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g2f490317ba7_4_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g2f490317ba7_4_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g2f490317ba7_4_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g2f490317ba7_4_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g2f490317ba7_4_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g2f490317ba7_4_6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g2f490317ba7_4_6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g2f490317ba7_4_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g2f490317ba7_4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g2f490317ba7_4_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0"/>
        <p:cNvGrpSpPr/>
        <p:nvPr/>
      </p:nvGrpSpPr>
      <p:grpSpPr>
        <a:xfrm>
          <a:off x="0" y="0"/>
          <a:ext cx="0" cy="0"/>
          <a:chOff x="0" y="0"/>
          <a:chExt cx="0" cy="0"/>
        </a:xfrm>
      </p:grpSpPr>
      <p:sp>
        <p:nvSpPr>
          <p:cNvPr id="241" name="Google Shape;241;g2f515daa91a_2_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2f515daa91a_2_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g2f515daa91a_2_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g2f515daa91a_2_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2f515daa91a_2_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7" name="Google Shape;247;g2f515daa91a_2_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2f515daa91a_2_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g2f515daa91a_2_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0"/>
        <p:cNvGrpSpPr/>
        <p:nvPr/>
      </p:nvGrpSpPr>
      <p:grpSpPr>
        <a:xfrm>
          <a:off x="0" y="0"/>
          <a:ext cx="0" cy="0"/>
          <a:chOff x="0" y="0"/>
          <a:chExt cx="0" cy="0"/>
        </a:xfrm>
      </p:grpSpPr>
      <p:sp>
        <p:nvSpPr>
          <p:cNvPr id="251" name="Google Shape;251;g2f515daa91a_2_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g2f515daa91a_2_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3" name="Google Shape;253;g2f515daa91a_2_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g2f515daa91a_2_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g2f515daa91a_2_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6"/>
        <p:cNvGrpSpPr/>
        <p:nvPr/>
      </p:nvGrpSpPr>
      <p:grpSpPr>
        <a:xfrm>
          <a:off x="0" y="0"/>
          <a:ext cx="0" cy="0"/>
          <a:chOff x="0" y="0"/>
          <a:chExt cx="0" cy="0"/>
        </a:xfrm>
      </p:grpSpPr>
      <p:sp>
        <p:nvSpPr>
          <p:cNvPr id="257" name="Google Shape;257;g2f515daa91a_2_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g2f515daa91a_2_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59" name="Google Shape;259;g2f515daa91a_2_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g2f515daa91a_2_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g2f515daa91a_2_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2"/>
        <p:cNvGrpSpPr/>
        <p:nvPr/>
      </p:nvGrpSpPr>
      <p:grpSpPr>
        <a:xfrm>
          <a:off x="0" y="0"/>
          <a:ext cx="0" cy="0"/>
          <a:chOff x="0" y="0"/>
          <a:chExt cx="0" cy="0"/>
        </a:xfrm>
      </p:grpSpPr>
      <p:sp>
        <p:nvSpPr>
          <p:cNvPr id="263" name="Google Shape;263;g2f515daa91a_2_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g2f515daa91a_2_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5" name="Google Shape;265;g2f515daa91a_2_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6" name="Google Shape;266;g2f515daa91a_2_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2f515daa91a_2_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g2f515daa91a_2_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9"/>
        <p:cNvGrpSpPr/>
        <p:nvPr/>
      </p:nvGrpSpPr>
      <p:grpSpPr>
        <a:xfrm>
          <a:off x="0" y="0"/>
          <a:ext cx="0" cy="0"/>
          <a:chOff x="0" y="0"/>
          <a:chExt cx="0" cy="0"/>
        </a:xfrm>
      </p:grpSpPr>
      <p:sp>
        <p:nvSpPr>
          <p:cNvPr id="270" name="Google Shape;270;g2f515daa91a_2_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g2f515daa91a_2_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72" name="Google Shape;272;g2f515daa91a_2_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73" name="Google Shape;273;g2f515daa91a_2_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74" name="Google Shape;274;g2f515daa91a_2_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75" name="Google Shape;275;g2f515daa91a_2_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2f515daa91a_2_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2f515daa91a_2_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g2f515daa91a_2_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g2f515daa91a_2_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2f515daa91a_2_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g2f515daa91a_2_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3"/>
        <p:cNvGrpSpPr/>
        <p:nvPr/>
      </p:nvGrpSpPr>
      <p:grpSpPr>
        <a:xfrm>
          <a:off x="0" y="0"/>
          <a:ext cx="0" cy="0"/>
          <a:chOff x="0" y="0"/>
          <a:chExt cx="0" cy="0"/>
        </a:xfrm>
      </p:grpSpPr>
      <p:sp>
        <p:nvSpPr>
          <p:cNvPr id="284" name="Google Shape;284;g2f515daa91a_2_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2f515daa91a_2_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86" name="Google Shape;286;g2f515daa91a_2_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87" name="Google Shape;287;g2f515daa91a_2_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2f515daa91a_2_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g2f515daa91a_2_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0"/>
        <p:cNvGrpSpPr/>
        <p:nvPr/>
      </p:nvGrpSpPr>
      <p:grpSpPr>
        <a:xfrm>
          <a:off x="0" y="0"/>
          <a:ext cx="0" cy="0"/>
          <a:chOff x="0" y="0"/>
          <a:chExt cx="0" cy="0"/>
        </a:xfrm>
      </p:grpSpPr>
      <p:sp>
        <p:nvSpPr>
          <p:cNvPr id="291" name="Google Shape;291;g2f515daa91a_2_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2f515daa91a_2_56"/>
          <p:cNvSpPr>
            <a:spLocks noGrp="1"/>
          </p:cNvSpPr>
          <p:nvPr>
            <p:ph type="pic" idx="2"/>
          </p:nvPr>
        </p:nvSpPr>
        <p:spPr>
          <a:xfrm>
            <a:off x="1792288" y="612775"/>
            <a:ext cx="5486400" cy="4114800"/>
          </a:xfrm>
          <a:prstGeom prst="rect">
            <a:avLst/>
          </a:prstGeom>
          <a:noFill/>
          <a:ln>
            <a:noFill/>
          </a:ln>
        </p:spPr>
      </p:sp>
      <p:sp>
        <p:nvSpPr>
          <p:cNvPr id="293" name="Google Shape;293;g2f515daa91a_2_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94" name="Google Shape;294;g2f515daa91a_2_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g2f515daa91a_2_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g2f515daa91a_2_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
        <p:cNvGrpSpPr/>
        <p:nvPr/>
      </p:nvGrpSpPr>
      <p:grpSpPr>
        <a:xfrm>
          <a:off x="0" y="0"/>
          <a:ext cx="0" cy="0"/>
          <a:chOff x="0" y="0"/>
          <a:chExt cx="0" cy="0"/>
        </a:xfrm>
      </p:grpSpPr>
      <p:sp>
        <p:nvSpPr>
          <p:cNvPr id="298" name="Google Shape;298;g2f515daa91a_2_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g2f515daa91a_2_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0" name="Google Shape;300;g2f515daa91a_2_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2f515daa91a_2_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g2f515daa91a_2_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3"/>
        <p:cNvGrpSpPr/>
        <p:nvPr/>
      </p:nvGrpSpPr>
      <p:grpSpPr>
        <a:xfrm>
          <a:off x="0" y="0"/>
          <a:ext cx="0" cy="0"/>
          <a:chOff x="0" y="0"/>
          <a:chExt cx="0" cy="0"/>
        </a:xfrm>
      </p:grpSpPr>
      <p:sp>
        <p:nvSpPr>
          <p:cNvPr id="304" name="Google Shape;304;g2f515daa91a_2_6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g2f515daa91a_2_6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6" name="Google Shape;306;g2f515daa91a_2_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2f515daa91a_2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2f515daa91a_2_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612775"/>
            <a:ext cx="5486400" cy="4114800"/>
          </a:xfrm>
          <a:prstGeom prst="rect">
            <a:avLst/>
          </a:prstGeom>
          <a:noFill/>
          <a:ln>
            <a:noFill/>
          </a:ln>
        </p:spPr>
      </p:sp>
      <p:sp>
        <p:nvSpPr>
          <p:cNvPr id="68" name="Google Shape;6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f42e50c92a_0_2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2f42e50c92a_0_2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2f42e50c92a_0_2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f42e50c92a_0_28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f42e50c92a_0_2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2f490317ba7_4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g2f490317ba7_4_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g2f490317ba7_4_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g2f490317ba7_4_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2f490317ba7_4_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2f515daa91a_2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6" name="Google Shape;236;g2f515daa91a_2_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Google Shape;237;g2f515daa91a_2_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g2f515daa91a_2_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g2f515daa91a_2_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17.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hyperlink" Target="https://wiki.gccollab.ca/Lifting_as_you_Lead_Mentoring_Circles_Program_2024"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linkedin.com/groups/12904569/"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forms.office.com/r/BKEEzfg2Zr" TargetMode="Externa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s://www.canada.ca/en/department-national-defence/services/benefits-military/health-support/member-family-assistance-services.html"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www.hopeforwellness.ca/" TargetMode="External"/><Relationship Id="rId5" Type="http://schemas.openxmlformats.org/officeDocument/2006/relationships/hyperlink" Target="https://www.canada.ca/en/government/publicservice/wellness-inclusion-diversity-public-service/employee-assistance-program.html#E" TargetMode="Externa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5.jp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wellnesstogether.ca" TargetMode="External"/><Relationship Id="rId5" Type="http://schemas.openxmlformats.org/officeDocument/2006/relationships/hyperlink" Target="https://www.crisisservicescanada.ca/en/" TargetMode="External"/><Relationship Id="rId4" Type="http://schemas.openxmlformats.org/officeDocument/2006/relationships/hyperlink" Target="https://www.canada.ca/en/department-national-defence/services/benefits-military/health-support/sexual-misconduct-response.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iki.gccollab.ca/Diversity_and_Inclusion_Office" TargetMode="External"/><Relationship Id="rId3" Type="http://schemas.openxmlformats.org/officeDocument/2006/relationships/image" Target="../media/image3.png"/><Relationship Id="rId7" Type="http://schemas.openxmlformats.org/officeDocument/2006/relationships/hyperlink" Target="https://www.linkedin.com/groups/12904569/"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hyperlink" Target="https://www.linkedin.com/groups/12904569/" TargetMode="External"/><Relationship Id="rId3" Type="http://schemas.openxmlformats.org/officeDocument/2006/relationships/image" Target="../media/image3.png"/><Relationship Id="rId7"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iki.gccollab.ca/images/d/dd/Lifting_as_You_Lead_Mentoring_Circles_Networking_Best_Practices.pdf" TargetMode="External"/><Relationship Id="rId5" Type="http://schemas.openxmlformats.org/officeDocument/2006/relationships/hyperlink" Target="https://wiki.gccollab.ca/Lifting_as_you_Lead_Mentoring_Circles_Program_2024#Circle_Discussion_Guides" TargetMode="External"/><Relationship Id="rId10" Type="http://schemas.openxmlformats.org/officeDocument/2006/relationships/image" Target="../media/image4.png"/><Relationship Id="rId4" Type="http://schemas.openxmlformats.org/officeDocument/2006/relationships/hyperlink" Target="https://wiki.gccollab.ca/Lifting_as_you_Lead_Mentoring_Circles_Program_2024#Masterclasses" TargetMode="External"/><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
          <p:cNvSpPr/>
          <p:nvPr/>
        </p:nvSpPr>
        <p:spPr>
          <a:xfrm>
            <a:off x="-393195" y="-5508036"/>
            <a:ext cx="8760818" cy="16531174"/>
          </a:xfrm>
          <a:custGeom>
            <a:avLst/>
            <a:gdLst/>
            <a:ahLst/>
            <a:cxnLst/>
            <a:rect l="l" t="t" r="r" b="b"/>
            <a:pathLst>
              <a:path w="8760818" h="16531174" extrusionOk="0">
                <a:moveTo>
                  <a:pt x="0" y="0"/>
                </a:moveTo>
                <a:lnTo>
                  <a:pt x="8760818" y="0"/>
                </a:lnTo>
                <a:lnTo>
                  <a:pt x="8760818" y="16531174"/>
                </a:lnTo>
                <a:lnTo>
                  <a:pt x="0" y="16531174"/>
                </a:lnTo>
                <a:lnTo>
                  <a:pt x="0" y="0"/>
                </a:lnTo>
                <a:close/>
              </a:path>
            </a:pathLst>
          </a:custGeom>
          <a:blipFill rotWithShape="1">
            <a:blip r:embed="rId3">
              <a:alphaModFix/>
            </a:blip>
            <a:stretch>
              <a:fillRect r="-25795"/>
            </a:stretch>
          </a:blipFill>
          <a:ln>
            <a:noFill/>
          </a:ln>
        </p:spPr>
        <p:txBody>
          <a:bodyPr/>
          <a:lstStyle/>
          <a:p>
            <a:endParaRPr lang="en-US"/>
          </a:p>
        </p:txBody>
      </p:sp>
      <p:sp>
        <p:nvSpPr>
          <p:cNvPr id="318" name="Google Shape;318;p1"/>
          <p:cNvSpPr/>
          <p:nvPr/>
        </p:nvSpPr>
        <p:spPr>
          <a:xfrm>
            <a:off x="914400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4">
              <a:alphaModFix/>
            </a:blip>
            <a:stretch>
              <a:fillRect l="-93957" t="-73879" r="-1221" b="-75267"/>
            </a:stretch>
          </a:blipFill>
          <a:ln>
            <a:noFill/>
          </a:ln>
        </p:spPr>
        <p:txBody>
          <a:bodyPr/>
          <a:lstStyle/>
          <a:p>
            <a:endParaRPr lang="en-US"/>
          </a:p>
        </p:txBody>
      </p:sp>
      <p:sp>
        <p:nvSpPr>
          <p:cNvPr id="319" name="Google Shape;319;p1"/>
          <p:cNvSpPr txBox="1"/>
          <p:nvPr/>
        </p:nvSpPr>
        <p:spPr>
          <a:xfrm>
            <a:off x="8869782" y="4962525"/>
            <a:ext cx="9056100" cy="3177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600" b="1" i="0" u="none" strike="noStrike" cap="none">
                <a:solidFill>
                  <a:srgbClr val="000000"/>
                </a:solidFill>
                <a:latin typeface="Montserrat"/>
                <a:ea typeface="Montserrat"/>
                <a:cs typeface="Montserrat"/>
                <a:sym typeface="Montserrat"/>
              </a:rPr>
              <a:t>Meet your </a:t>
            </a:r>
            <a:endParaRPr sz="1000"/>
          </a:p>
          <a:p>
            <a:pPr marL="0" marR="0" lvl="0" indent="0" algn="ctr" rtl="0">
              <a:lnSpc>
                <a:spcPct val="140000"/>
              </a:lnSpc>
              <a:spcBef>
                <a:spcPts val="0"/>
              </a:spcBef>
              <a:spcAft>
                <a:spcPts val="0"/>
              </a:spcAft>
              <a:buNone/>
            </a:pPr>
            <a:r>
              <a:rPr lang="en-US" sz="8600" b="1" i="0" u="none" strike="noStrike" cap="none">
                <a:solidFill>
                  <a:srgbClr val="000000"/>
                </a:solidFill>
                <a:latin typeface="Montserrat"/>
                <a:ea typeface="Montserrat"/>
                <a:cs typeface="Montserrat"/>
                <a:sym typeface="Montserrat"/>
              </a:rPr>
              <a:t>Circle Members</a:t>
            </a:r>
            <a:endParaRPr sz="1000"/>
          </a:p>
        </p:txBody>
      </p:sp>
      <p:sp>
        <p:nvSpPr>
          <p:cNvPr id="320" name="Google Shape;320;p1"/>
          <p:cNvSpPr txBox="1"/>
          <p:nvPr/>
        </p:nvSpPr>
        <p:spPr>
          <a:xfrm>
            <a:off x="12865371" y="8677910"/>
            <a:ext cx="1064865" cy="58039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0" i="0" u="none" strike="noStrike" cap="none">
                <a:solidFill>
                  <a:srgbClr val="000000"/>
                </a:solidFill>
                <a:latin typeface="Montserrat"/>
                <a:ea typeface="Montserrat"/>
                <a:cs typeface="Montserrat"/>
                <a:sym typeface="Montserrat"/>
              </a:rPr>
              <a:t>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79" name="Google Shape;479;p8"/>
          <p:cNvSpPr txBox="1"/>
          <p:nvPr/>
        </p:nvSpPr>
        <p:spPr>
          <a:xfrm>
            <a:off x="2123398" y="1220019"/>
            <a:ext cx="13328956" cy="76835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Circle Ground Rules and Values</a:t>
            </a:r>
            <a:endParaRPr/>
          </a:p>
        </p:txBody>
      </p:sp>
      <p:sp>
        <p:nvSpPr>
          <p:cNvPr id="480" name="Google Shape;480;p8"/>
          <p:cNvSpPr/>
          <p:nvPr/>
        </p:nvSpPr>
        <p:spPr>
          <a:xfrm>
            <a:off x="13523401" y="2139928"/>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90" r="-134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txBox="1"/>
          <p:nvPr/>
        </p:nvSpPr>
        <p:spPr>
          <a:xfrm>
            <a:off x="634231" y="2563818"/>
            <a:ext cx="17019537" cy="5120630"/>
          </a:xfrm>
          <a:prstGeom prst="rect">
            <a:avLst/>
          </a:prstGeom>
          <a:noFill/>
          <a:ln>
            <a:noFill/>
          </a:ln>
        </p:spPr>
        <p:txBody>
          <a:bodyPr spcFirstLastPara="1" wrap="square" lIns="0" tIns="0" rIns="0" bIns="0" anchor="t" anchorCtr="0">
            <a:spAutoFit/>
          </a:bodyPr>
          <a:lstStyle/>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Equality: </a:t>
            </a:r>
            <a:r>
              <a:rPr lang="en-US" sz="4409" b="0" i="0" u="none" strike="noStrike" cap="none">
                <a:solidFill>
                  <a:srgbClr val="000000"/>
                </a:solidFill>
                <a:latin typeface="Montserrat"/>
                <a:ea typeface="Montserrat"/>
                <a:cs typeface="Montserrat"/>
                <a:sym typeface="Montserrat"/>
              </a:rPr>
              <a:t>Everyone is an equal member</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Substance: </a:t>
            </a:r>
            <a:r>
              <a:rPr lang="en-US" sz="4409" b="0" i="0" u="none" strike="noStrike" cap="none">
                <a:solidFill>
                  <a:srgbClr val="000000"/>
                </a:solidFill>
                <a:latin typeface="Montserrat"/>
                <a:ea typeface="Montserrat"/>
                <a:cs typeface="Montserrat"/>
                <a:sym typeface="Montserrat"/>
              </a:rPr>
              <a:t>Share what's important </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Openness: </a:t>
            </a:r>
            <a:r>
              <a:rPr lang="en-US" sz="4409" b="0" i="0" u="none" strike="noStrike" cap="none">
                <a:solidFill>
                  <a:srgbClr val="000000"/>
                </a:solidFill>
                <a:latin typeface="Montserrat"/>
                <a:ea typeface="Montserrat"/>
                <a:cs typeface="Montserrat"/>
                <a:sym typeface="Montserrat"/>
              </a:rPr>
              <a:t>Listen and avoid judgements </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Respect: </a:t>
            </a:r>
            <a:r>
              <a:rPr lang="en-US" sz="4409" b="0" i="0" u="none" strike="noStrike" cap="none">
                <a:solidFill>
                  <a:srgbClr val="000000"/>
                </a:solidFill>
                <a:latin typeface="Montserrat"/>
                <a:ea typeface="Montserrat"/>
                <a:cs typeface="Montserrat"/>
                <a:sym typeface="Montserrat"/>
              </a:rPr>
              <a:t>Treat others as they would like to be treated</a:t>
            </a:r>
            <a:endParaRPr/>
          </a:p>
        </p:txBody>
      </p:sp>
      <p:pic>
        <p:nvPicPr>
          <p:cNvPr id="482" name="Google Shape;482;p8"/>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9"/>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92" name="Google Shape;492;p9"/>
          <p:cNvSpPr txBox="1"/>
          <p:nvPr/>
        </p:nvSpPr>
        <p:spPr>
          <a:xfrm>
            <a:off x="2123398" y="1220019"/>
            <a:ext cx="13328956" cy="655828"/>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4300" b="1" i="0" u="none" strike="noStrike" cap="none">
                <a:solidFill>
                  <a:srgbClr val="000000"/>
                </a:solidFill>
                <a:latin typeface="Montserrat"/>
                <a:ea typeface="Montserrat"/>
                <a:cs typeface="Montserrat"/>
                <a:sym typeface="Montserrat"/>
              </a:rPr>
              <a:t>Participant Ground Rules and Values</a:t>
            </a:r>
            <a:endParaRPr/>
          </a:p>
        </p:txBody>
      </p:sp>
      <p:sp>
        <p:nvSpPr>
          <p:cNvPr id="493" name="Google Shape;493;p9"/>
          <p:cNvSpPr/>
          <p:nvPr/>
        </p:nvSpPr>
        <p:spPr>
          <a:xfrm>
            <a:off x="13523401" y="2139928"/>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90" r="-134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txBox="1"/>
          <p:nvPr/>
        </p:nvSpPr>
        <p:spPr>
          <a:xfrm>
            <a:off x="483118" y="2538458"/>
            <a:ext cx="17428500" cy="7402500"/>
          </a:xfrm>
          <a:prstGeom prst="rect">
            <a:avLst/>
          </a:prstGeom>
          <a:noFill/>
          <a:ln>
            <a:noFill/>
          </a:ln>
        </p:spPr>
        <p:txBody>
          <a:bodyPr spcFirstLastPara="1" wrap="square" lIns="0" tIns="0" rIns="0" bIns="0" anchor="t" anchorCtr="0">
            <a:spAutoFit/>
          </a:bodyPr>
          <a:lstStyle/>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Confidentiality - trust is critical</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Bring your full self and beginner’s mindset to each session</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Come nourished and stay hydrated</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Keep your camera on so everyone feels safe and connected</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candid and honest - listen with empathy</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ready to engage with your peers</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Remove outside distractions</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Keep your audio off, except when asking questions and contributing to the discussion</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6" marR="0" lvl="1" indent="-267713"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fully present and attend all five weeks - no multitasking</a:t>
            </a:r>
            <a:endParaRPr/>
          </a:p>
        </p:txBody>
      </p:sp>
      <p:pic>
        <p:nvPicPr>
          <p:cNvPr id="495" name="Google Shape;495;p9"/>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1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05" name="Google Shape;505;p1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1409" r="-1924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txBox="1"/>
          <p:nvPr/>
        </p:nvSpPr>
        <p:spPr>
          <a:xfrm>
            <a:off x="483118" y="1652412"/>
            <a:ext cx="16776182" cy="5009771"/>
          </a:xfrm>
          <a:prstGeom prst="rect">
            <a:avLst/>
          </a:prstGeom>
          <a:noFill/>
          <a:ln>
            <a:noFill/>
          </a:ln>
        </p:spPr>
        <p:txBody>
          <a:bodyPr spcFirstLastPara="1" wrap="square" lIns="0" tIns="0" rIns="0" bIns="0" anchor="t" anchorCtr="0">
            <a:spAutoFit/>
          </a:bodyPr>
          <a:lstStyle/>
          <a:p>
            <a:pPr marL="0" marR="0" lvl="0" indent="0" algn="l" rtl="0">
              <a:lnSpc>
                <a:spcPct val="153012"/>
              </a:lnSpc>
              <a:spcBef>
                <a:spcPts val="0"/>
              </a:spcBef>
              <a:spcAft>
                <a:spcPts val="0"/>
              </a:spcAft>
              <a:buNone/>
            </a:pPr>
            <a:r>
              <a:rPr lang="en-US" sz="4099" b="1" i="0" u="none" strike="noStrike" cap="none">
                <a:solidFill>
                  <a:srgbClr val="000000"/>
                </a:solidFill>
                <a:latin typeface="Montserrat"/>
                <a:ea typeface="Montserrat"/>
                <a:cs typeface="Montserrat"/>
                <a:sym typeface="Montserrat"/>
              </a:rPr>
              <a:t>Zero Tolerance Criteria</a:t>
            </a:r>
            <a:endParaRPr/>
          </a:p>
          <a:p>
            <a:pPr marL="0" marR="0" lvl="0" indent="0" algn="l" rtl="0">
              <a:lnSpc>
                <a:spcPct val="59697"/>
              </a:lnSpc>
              <a:spcBef>
                <a:spcPts val="0"/>
              </a:spcBef>
              <a:spcAft>
                <a:spcPts val="0"/>
              </a:spcAft>
              <a:buNone/>
            </a:pPr>
            <a:endParaRPr sz="4099" b="1" i="0" u="none" strike="noStrike" cap="none">
              <a:solidFill>
                <a:srgbClr val="000000"/>
              </a:solidFill>
              <a:latin typeface="Montserrat"/>
              <a:ea typeface="Montserrat"/>
              <a:cs typeface="Montserrat"/>
              <a:sym typeface="Montserrat"/>
            </a:endParaRPr>
          </a:p>
          <a:p>
            <a:pPr marL="0" marR="0" lvl="0" indent="0" algn="l" rtl="0">
              <a:lnSpc>
                <a:spcPct val="153012"/>
              </a:lnSpc>
              <a:spcBef>
                <a:spcPts val="0"/>
              </a:spcBef>
              <a:spcAft>
                <a:spcPts val="0"/>
              </a:spcAft>
              <a:buNone/>
            </a:pPr>
            <a:r>
              <a:rPr lang="en-US" sz="4099" b="0" i="0" u="none" strike="noStrike" cap="none">
                <a:solidFill>
                  <a:srgbClr val="000000"/>
                </a:solidFill>
                <a:latin typeface="Montserrat"/>
                <a:ea typeface="Montserrat"/>
                <a:cs typeface="Montserrat"/>
                <a:sym typeface="Montserrat"/>
              </a:rPr>
              <a:t>We value and champion equality, substance, </a:t>
            </a:r>
            <a:endParaRPr/>
          </a:p>
          <a:p>
            <a:pPr marL="0" marR="0" lvl="0" indent="0" algn="l" rtl="0">
              <a:lnSpc>
                <a:spcPct val="153012"/>
              </a:lnSpc>
              <a:spcBef>
                <a:spcPts val="0"/>
              </a:spcBef>
              <a:spcAft>
                <a:spcPts val="0"/>
              </a:spcAft>
              <a:buNone/>
            </a:pPr>
            <a:r>
              <a:rPr lang="en-US" sz="4099" b="0" i="0" u="none" strike="noStrike" cap="none">
                <a:solidFill>
                  <a:srgbClr val="000000"/>
                </a:solidFill>
                <a:latin typeface="Montserrat"/>
                <a:ea typeface="Montserrat"/>
                <a:cs typeface="Montserrat"/>
                <a:sym typeface="Montserrat"/>
              </a:rPr>
              <a:t>openness and respect. Discriminatory feedback, </a:t>
            </a:r>
            <a:endParaRPr/>
          </a:p>
          <a:p>
            <a:pPr marL="0" marR="0" lvl="0" indent="0" algn="l" rtl="0">
              <a:lnSpc>
                <a:spcPct val="153012"/>
              </a:lnSpc>
              <a:spcBef>
                <a:spcPts val="0"/>
              </a:spcBef>
              <a:spcAft>
                <a:spcPts val="0"/>
              </a:spcAft>
              <a:buNone/>
            </a:pPr>
            <a:r>
              <a:rPr lang="en-US" sz="4099" b="0" i="0" u="none" strike="noStrike" cap="none">
                <a:solidFill>
                  <a:srgbClr val="000000"/>
                </a:solidFill>
                <a:latin typeface="Montserrat"/>
                <a:ea typeface="Montserrat"/>
                <a:cs typeface="Montserrat"/>
                <a:sym typeface="Montserrat"/>
              </a:rPr>
              <a:t>consistent negative energy and insulting comments </a:t>
            </a:r>
            <a:endParaRPr/>
          </a:p>
          <a:p>
            <a:pPr marL="0" marR="0" lvl="0" indent="0" algn="l" rtl="0">
              <a:lnSpc>
                <a:spcPct val="153012"/>
              </a:lnSpc>
              <a:spcBef>
                <a:spcPts val="0"/>
              </a:spcBef>
              <a:spcAft>
                <a:spcPts val="0"/>
              </a:spcAft>
              <a:buNone/>
            </a:pPr>
            <a:r>
              <a:rPr lang="en-US" sz="4099" b="0" i="0" u="none" strike="noStrike" cap="none">
                <a:solidFill>
                  <a:srgbClr val="000000"/>
                </a:solidFill>
                <a:latin typeface="Montserrat"/>
                <a:ea typeface="Montserrat"/>
                <a:cs typeface="Montserrat"/>
                <a:sym typeface="Montserrat"/>
              </a:rPr>
              <a:t>could result in blocked access to the rest of the meetings and other program sessions in the future.</a:t>
            </a:r>
            <a:endParaRPr/>
          </a:p>
        </p:txBody>
      </p:sp>
      <p:sp>
        <p:nvSpPr>
          <p:cNvPr id="507" name="Google Shape;507;p1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11"/>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17" name="Google Shape;517;p11"/>
          <p:cNvSpPr txBox="1"/>
          <p:nvPr/>
        </p:nvSpPr>
        <p:spPr>
          <a:xfrm>
            <a:off x="483118" y="1652412"/>
            <a:ext cx="16776300" cy="3527100"/>
          </a:xfrm>
          <a:prstGeom prst="rect">
            <a:avLst/>
          </a:prstGeom>
          <a:noFill/>
          <a:ln>
            <a:noFill/>
          </a:ln>
        </p:spPr>
        <p:txBody>
          <a:bodyPr spcFirstLastPara="1" wrap="square" lIns="0" tIns="0" rIns="0" bIns="0" anchor="t" anchorCtr="0">
            <a:spAutoFit/>
          </a:bodyPr>
          <a:lstStyle/>
          <a:p>
            <a:pPr marL="0" marR="0" lvl="0" indent="0" algn="l" rtl="0">
              <a:lnSpc>
                <a:spcPct val="153012"/>
              </a:lnSpc>
              <a:spcBef>
                <a:spcPts val="0"/>
              </a:spcBef>
              <a:spcAft>
                <a:spcPts val="0"/>
              </a:spcAft>
              <a:buNone/>
            </a:pPr>
            <a:r>
              <a:rPr lang="en-US" sz="4099" b="1" i="0" u="none" strike="noStrike" cap="none">
                <a:solidFill>
                  <a:srgbClr val="000000"/>
                </a:solidFill>
                <a:latin typeface="Montserrat"/>
                <a:ea typeface="Montserrat"/>
                <a:cs typeface="Montserrat"/>
                <a:sym typeface="Montserrat"/>
              </a:rPr>
              <a:t>How will we hold each other accountable?</a:t>
            </a:r>
            <a:endParaRPr/>
          </a:p>
          <a:p>
            <a:pPr marL="885179" marR="0" lvl="1" indent="-442590" algn="l" rtl="0">
              <a:lnSpc>
                <a:spcPct val="153012"/>
              </a:lnSpc>
              <a:spcBef>
                <a:spcPts val="0"/>
              </a:spcBef>
              <a:spcAft>
                <a:spcPts val="0"/>
              </a:spcAft>
              <a:buClr>
                <a:srgbClr val="000000"/>
              </a:buClr>
              <a:buSzPts val="4099"/>
              <a:buFont typeface="Arial"/>
              <a:buChar char="•"/>
            </a:pPr>
            <a:r>
              <a:rPr lang="en-US" sz="4099" b="0" i="0" u="none" strike="noStrike" cap="none">
                <a:solidFill>
                  <a:srgbClr val="000000"/>
                </a:solidFill>
                <a:latin typeface="Montserrat"/>
                <a:ea typeface="Montserrat"/>
                <a:cs typeface="Montserrat"/>
                <a:sym typeface="Montserrat"/>
              </a:rPr>
              <a:t>Commit to the ground rules</a:t>
            </a:r>
            <a:endParaRPr/>
          </a:p>
          <a:p>
            <a:pPr marL="885179" marR="0" lvl="1" indent="-442590" algn="l" rtl="0">
              <a:lnSpc>
                <a:spcPct val="153012"/>
              </a:lnSpc>
              <a:spcBef>
                <a:spcPts val="0"/>
              </a:spcBef>
              <a:spcAft>
                <a:spcPts val="0"/>
              </a:spcAft>
              <a:buClr>
                <a:srgbClr val="000000"/>
              </a:buClr>
              <a:buSzPts val="4099"/>
              <a:buFont typeface="Arial"/>
              <a:buChar char="•"/>
            </a:pPr>
            <a:r>
              <a:rPr lang="en-US" sz="4099">
                <a:latin typeface="Montserrat"/>
                <a:ea typeface="Montserrat"/>
                <a:cs typeface="Montserrat"/>
                <a:sym typeface="Montserrat"/>
              </a:rPr>
              <a:t>Reflect on how we can support each other</a:t>
            </a:r>
            <a:endParaRPr/>
          </a:p>
          <a:p>
            <a:pPr marL="885179" marR="0" lvl="1" indent="-442590" algn="l" rtl="0">
              <a:lnSpc>
                <a:spcPct val="153012"/>
              </a:lnSpc>
              <a:spcBef>
                <a:spcPts val="0"/>
              </a:spcBef>
              <a:spcAft>
                <a:spcPts val="0"/>
              </a:spcAft>
              <a:buClr>
                <a:srgbClr val="000000"/>
              </a:buClr>
              <a:buSzPts val="4099"/>
              <a:buFont typeface="Arial"/>
              <a:buChar char="•"/>
            </a:pPr>
            <a:r>
              <a:rPr lang="en-US" sz="4099" b="0" i="0" u="none" strike="noStrike" cap="none">
                <a:solidFill>
                  <a:srgbClr val="000000"/>
                </a:solidFill>
                <a:latin typeface="Montserrat"/>
                <a:ea typeface="Montserrat"/>
                <a:cs typeface="Montserrat"/>
                <a:sym typeface="Montserrat"/>
              </a:rPr>
              <a:t>Practice self-reflection</a:t>
            </a:r>
            <a:endParaRPr/>
          </a:p>
        </p:txBody>
      </p:sp>
      <p:sp>
        <p:nvSpPr>
          <p:cNvPr id="518" name="Google Shape;518;p1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a:lstStyle/>
          <a:p>
            <a:endParaRPr lang="en-US"/>
          </a:p>
        </p:txBody>
      </p:sp>
      <p:sp>
        <p:nvSpPr>
          <p:cNvPr id="519" name="Google Shape;519;p11"/>
          <p:cNvSpPr/>
          <p:nvPr/>
        </p:nvSpPr>
        <p:spPr>
          <a:xfrm>
            <a:off x="13504545" y="695325"/>
            <a:ext cx="4515802" cy="451578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l="-44284" r="-580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txBox="1"/>
          <p:nvPr/>
        </p:nvSpPr>
        <p:spPr>
          <a:xfrm>
            <a:off x="483118" y="5827984"/>
            <a:ext cx="17537100" cy="2082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099" b="1" i="0" u="none" strike="noStrike" cap="none">
                <a:solidFill>
                  <a:srgbClr val="000000"/>
                </a:solidFill>
                <a:latin typeface="Montserrat"/>
                <a:ea typeface="Montserrat"/>
                <a:cs typeface="Montserrat"/>
                <a:sym typeface="Montserrat"/>
              </a:rPr>
              <a:t>Reminder</a:t>
            </a:r>
            <a:endParaRPr/>
          </a:p>
          <a:p>
            <a:pPr marL="0" marR="0" lvl="0" indent="0" algn="ctr" rtl="0">
              <a:lnSpc>
                <a:spcPct val="115000"/>
              </a:lnSpc>
              <a:spcBef>
                <a:spcPts val="0"/>
              </a:spcBef>
              <a:spcAft>
                <a:spcPts val="0"/>
              </a:spcAft>
              <a:buNone/>
            </a:pPr>
            <a:r>
              <a:rPr lang="en-US" sz="4099" b="0" i="0" u="none" strike="noStrike" cap="none">
                <a:solidFill>
                  <a:srgbClr val="000000"/>
                </a:solidFill>
                <a:latin typeface="Montserrat"/>
                <a:ea typeface="Montserrat"/>
                <a:cs typeface="Montserrat"/>
                <a:sym typeface="Montserrat"/>
              </a:rPr>
              <a:t>Do what you can in the Circles, you don’t need to get through it all. Use your best judgement!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12"/>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26" name="Google Shape;526;p12"/>
          <p:cNvSpPr txBox="1"/>
          <p:nvPr/>
        </p:nvSpPr>
        <p:spPr>
          <a:xfrm>
            <a:off x="2206731" y="1210494"/>
            <a:ext cx="13328956" cy="777875"/>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Program Requirements</a:t>
            </a:r>
            <a:endParaRPr/>
          </a:p>
        </p:txBody>
      </p:sp>
      <p:sp>
        <p:nvSpPr>
          <p:cNvPr id="527" name="Google Shape;527;p12"/>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1409" r="-1924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2"/>
          <p:cNvSpPr/>
          <p:nvPr/>
        </p:nvSpPr>
        <p:spPr>
          <a:xfrm>
            <a:off x="483118" y="6473535"/>
            <a:ext cx="587118" cy="743188"/>
          </a:xfrm>
          <a:custGeom>
            <a:avLst/>
            <a:gdLst/>
            <a:ahLst/>
            <a:cxnLst/>
            <a:rect l="l" t="t" r="r" b="b"/>
            <a:pathLst>
              <a:path w="587118" h="743188" extrusionOk="0">
                <a:moveTo>
                  <a:pt x="0" y="0"/>
                </a:moveTo>
                <a:lnTo>
                  <a:pt x="587119" y="0"/>
                </a:lnTo>
                <a:lnTo>
                  <a:pt x="587119" y="743188"/>
                </a:lnTo>
                <a:lnTo>
                  <a:pt x="0" y="743188"/>
                </a:lnTo>
                <a:lnTo>
                  <a:pt x="0" y="0"/>
                </a:lnTo>
                <a:close/>
              </a:path>
            </a:pathLst>
          </a:custGeom>
          <a:blipFill rotWithShape="1">
            <a:blip r:embed="rId5">
              <a:alphaModFix/>
            </a:blip>
            <a:stretch>
              <a:fillRect/>
            </a:stretch>
          </a:blipFill>
          <a:ln>
            <a:noFill/>
          </a:ln>
        </p:spPr>
        <p:txBody>
          <a:bodyPr/>
          <a:lstStyle/>
          <a:p>
            <a:endParaRPr lang="en-US"/>
          </a:p>
        </p:txBody>
      </p:sp>
      <p:sp>
        <p:nvSpPr>
          <p:cNvPr id="529" name="Google Shape;529;p12"/>
          <p:cNvSpPr txBox="1"/>
          <p:nvPr/>
        </p:nvSpPr>
        <p:spPr>
          <a:xfrm>
            <a:off x="483118" y="2568464"/>
            <a:ext cx="16776300" cy="3341700"/>
          </a:xfrm>
          <a:prstGeom prst="rect">
            <a:avLst/>
          </a:prstGeom>
          <a:noFill/>
          <a:ln>
            <a:noFill/>
          </a:ln>
        </p:spPr>
        <p:txBody>
          <a:bodyPr spcFirstLastPara="1" wrap="square" lIns="0" tIns="0" rIns="0" bIns="0" anchor="t" anchorCtr="0">
            <a:spAutoFit/>
          </a:bodyPr>
          <a:lstStyle/>
          <a:p>
            <a:pPr marL="561337" marR="0" lvl="1" indent="-267969" algn="l" rtl="0">
              <a:lnSpc>
                <a:spcPct val="115000"/>
              </a:lnSpc>
              <a:spcBef>
                <a:spcPts val="0"/>
              </a:spcBef>
              <a:spcAft>
                <a:spcPts val="0"/>
              </a:spcAft>
              <a:buClr>
                <a:srgbClr val="000000"/>
              </a:buClr>
              <a:buSzPts val="2399"/>
              <a:buFont typeface="Arial"/>
              <a:buChar char="•"/>
            </a:pPr>
            <a:r>
              <a:rPr lang="en-US" sz="2399" b="0" i="0" u="none" strike="noStrike" cap="none">
                <a:solidFill>
                  <a:srgbClr val="000000"/>
                </a:solidFill>
                <a:latin typeface="Montserrat"/>
                <a:ea typeface="Montserrat"/>
                <a:cs typeface="Montserrat"/>
                <a:sym typeface="Montserrat"/>
              </a:rPr>
              <a:t>Actively Participate in all 5 Circle Sessions</a:t>
            </a:r>
            <a:endParaRPr sz="1200"/>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a:t>
            </a:r>
            <a:r>
              <a:rPr lang="en-US" sz="2399" b="1" i="0" u="none" strike="noStrike" cap="none">
                <a:solidFill>
                  <a:srgbClr val="000000"/>
                </a:solidFill>
                <a:latin typeface="Montserrat"/>
                <a:ea typeface="Montserrat"/>
                <a:cs typeface="Montserrat"/>
                <a:sym typeface="Montserrat"/>
              </a:rPr>
              <a:t>(scheduled by your Circle Group)</a:t>
            </a:r>
            <a:endParaRPr sz="1200"/>
          </a:p>
          <a:p>
            <a:pPr marL="0" marR="0" lvl="0" indent="0" algn="l" rtl="0">
              <a:lnSpc>
                <a:spcPct val="115000"/>
              </a:lnSpc>
              <a:spcBef>
                <a:spcPts val="0"/>
              </a:spcBef>
              <a:spcAft>
                <a:spcPts val="0"/>
              </a:spcAft>
              <a:buNone/>
            </a:pPr>
            <a:endParaRPr sz="2399" b="1" i="0" u="none" strike="noStrike" cap="none">
              <a:solidFill>
                <a:srgbClr val="000000"/>
              </a:solidFill>
              <a:latin typeface="Montserrat"/>
              <a:ea typeface="Montserrat"/>
              <a:cs typeface="Montserrat"/>
              <a:sym typeface="Montserrat"/>
            </a:endParaRPr>
          </a:p>
          <a:p>
            <a:pPr marL="561337" marR="0" lvl="1" indent="-267969" algn="l" rtl="0">
              <a:lnSpc>
                <a:spcPct val="115000"/>
              </a:lnSpc>
              <a:spcBef>
                <a:spcPts val="0"/>
              </a:spcBef>
              <a:spcAft>
                <a:spcPts val="0"/>
              </a:spcAft>
              <a:buClr>
                <a:srgbClr val="000000"/>
              </a:buClr>
              <a:buSzPts val="2399"/>
              <a:buFont typeface="Arial"/>
              <a:buChar char="•"/>
            </a:pPr>
            <a:r>
              <a:rPr lang="en-US" sz="2399" b="0" i="0" u="none" strike="noStrike" cap="none">
                <a:solidFill>
                  <a:srgbClr val="000000"/>
                </a:solidFill>
                <a:latin typeface="Montserrat"/>
                <a:ea typeface="Montserrat"/>
                <a:cs typeface="Montserrat"/>
                <a:sym typeface="Montserrat"/>
              </a:rPr>
              <a:t>Attend Masterclasses to enrich your experience and learning </a:t>
            </a:r>
            <a:endParaRPr sz="1200"/>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a:t>
            </a:r>
            <a:r>
              <a:rPr lang="en-US" sz="2399" b="1" i="0" u="none" strike="noStrike" cap="none">
                <a:solidFill>
                  <a:srgbClr val="000000"/>
                </a:solidFill>
                <a:latin typeface="Montserrat"/>
                <a:ea typeface="Montserrat"/>
                <a:cs typeface="Montserrat"/>
                <a:sym typeface="Montserrat"/>
              </a:rPr>
              <a:t>(invites in your calendars)</a:t>
            </a:r>
            <a:endParaRPr sz="1200"/>
          </a:p>
          <a:p>
            <a:pPr marL="0" marR="0" lvl="0" indent="0" algn="l" rtl="0">
              <a:lnSpc>
                <a:spcPct val="115000"/>
              </a:lnSpc>
              <a:spcBef>
                <a:spcPts val="0"/>
              </a:spcBef>
              <a:spcAft>
                <a:spcPts val="0"/>
              </a:spcAft>
              <a:buNone/>
            </a:pPr>
            <a:endParaRPr sz="2399" b="1" i="0" u="none" strike="noStrike" cap="none">
              <a:solidFill>
                <a:srgbClr val="000000"/>
              </a:solidFill>
              <a:latin typeface="Montserrat"/>
              <a:ea typeface="Montserrat"/>
              <a:cs typeface="Montserrat"/>
              <a:sym typeface="Montserrat"/>
            </a:endParaRPr>
          </a:p>
          <a:p>
            <a:pPr marL="561337" marR="0" lvl="1" indent="-267969" algn="l" rtl="0">
              <a:lnSpc>
                <a:spcPct val="115000"/>
              </a:lnSpc>
              <a:spcBef>
                <a:spcPts val="0"/>
              </a:spcBef>
              <a:spcAft>
                <a:spcPts val="0"/>
              </a:spcAft>
              <a:buClr>
                <a:srgbClr val="000000"/>
              </a:buClr>
              <a:buSzPts val="2399"/>
              <a:buFont typeface="Arial"/>
              <a:buChar char="•"/>
            </a:pPr>
            <a:r>
              <a:rPr lang="en-US" sz="2399" b="0" i="0" u="none" strike="noStrike" cap="none">
                <a:solidFill>
                  <a:srgbClr val="000000"/>
                </a:solidFill>
                <a:latin typeface="Montserrat"/>
                <a:ea typeface="Montserrat"/>
                <a:cs typeface="Montserrat"/>
                <a:sym typeface="Montserrat"/>
              </a:rPr>
              <a:t>Complete the 6 Written Components </a:t>
            </a:r>
            <a:endParaRPr sz="1200"/>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a:t>
            </a:r>
            <a:r>
              <a:rPr lang="en-US" sz="2399" b="1" i="0" u="none" strike="noStrike" cap="none">
                <a:solidFill>
                  <a:srgbClr val="000000"/>
                </a:solidFill>
                <a:latin typeface="Montserrat"/>
                <a:ea typeface="Montserrat"/>
                <a:cs typeface="Montserrat"/>
                <a:sym typeface="Montserrat"/>
              </a:rPr>
              <a:t>(reminders in your calendars)</a:t>
            </a:r>
            <a:endParaRPr sz="1200"/>
          </a:p>
        </p:txBody>
      </p:sp>
      <p:sp>
        <p:nvSpPr>
          <p:cNvPr id="530" name="Google Shape;530;p12"/>
          <p:cNvSpPr txBox="1"/>
          <p:nvPr/>
        </p:nvSpPr>
        <p:spPr>
          <a:xfrm>
            <a:off x="1205015" y="6542317"/>
            <a:ext cx="4210500" cy="4551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2956" b="1" i="0" u="none" strike="noStrike" cap="none">
                <a:solidFill>
                  <a:srgbClr val="000000"/>
                </a:solidFill>
                <a:latin typeface="Montserrat"/>
                <a:ea typeface="Montserrat"/>
                <a:cs typeface="Montserrat"/>
                <a:sym typeface="Montserrat"/>
              </a:rPr>
              <a:t>Optional LLMC Perks</a:t>
            </a:r>
            <a:endParaRPr sz="1200"/>
          </a:p>
        </p:txBody>
      </p:sp>
      <p:sp>
        <p:nvSpPr>
          <p:cNvPr id="531" name="Google Shape;531;p12"/>
          <p:cNvSpPr txBox="1"/>
          <p:nvPr/>
        </p:nvSpPr>
        <p:spPr>
          <a:xfrm>
            <a:off x="483118" y="7528940"/>
            <a:ext cx="16776300" cy="2240400"/>
          </a:xfrm>
          <a:prstGeom prst="rect">
            <a:avLst/>
          </a:prstGeom>
          <a:noFill/>
          <a:ln>
            <a:noFill/>
          </a:ln>
        </p:spPr>
        <p:txBody>
          <a:bodyPr spcFirstLastPara="1" wrap="square" lIns="0" tIns="0" rIns="0" bIns="0" anchor="t" anchorCtr="0">
            <a:spAutoFit/>
          </a:bodyPr>
          <a:lstStyle/>
          <a:p>
            <a:pPr marL="561337" marR="0" lvl="1" indent="-280669" algn="just" rtl="0">
              <a:lnSpc>
                <a:spcPct val="115000"/>
              </a:lnSpc>
              <a:spcBef>
                <a:spcPts val="0"/>
              </a:spcBef>
              <a:spcAft>
                <a:spcPts val="0"/>
              </a:spcAft>
              <a:buClr>
                <a:srgbClr val="000000"/>
              </a:buClr>
              <a:buSzPts val="2599"/>
              <a:buFont typeface="Arial"/>
              <a:buChar char="•"/>
            </a:pPr>
            <a:r>
              <a:rPr lang="en-US" sz="2599" b="0" i="0" u="none" strike="noStrike" cap="none">
                <a:solidFill>
                  <a:srgbClr val="000000"/>
                </a:solidFill>
                <a:latin typeface="Montserrat"/>
                <a:ea typeface="Montserrat"/>
                <a:cs typeface="Montserrat"/>
                <a:sym typeface="Montserrat"/>
              </a:rPr>
              <a:t>Weekly LLMC Lounge </a:t>
            </a:r>
            <a:r>
              <a:rPr lang="en-US" sz="2599" b="1" i="0" u="none" strike="noStrike" cap="none">
                <a:solidFill>
                  <a:srgbClr val="000000"/>
                </a:solidFill>
                <a:latin typeface="Montserrat"/>
                <a:ea typeface="Montserrat"/>
                <a:cs typeface="Montserrat"/>
                <a:sym typeface="Montserrat"/>
              </a:rPr>
              <a:t>(invites in your calendars)</a:t>
            </a:r>
            <a:endParaRPr/>
          </a:p>
          <a:p>
            <a:pPr marL="0" marR="0" lvl="0" indent="0" algn="just" rtl="0">
              <a:lnSpc>
                <a:spcPct val="115000"/>
              </a:lnSpc>
              <a:spcBef>
                <a:spcPts val="0"/>
              </a:spcBef>
              <a:spcAft>
                <a:spcPts val="0"/>
              </a:spcAft>
              <a:buNone/>
            </a:pPr>
            <a:endParaRPr sz="2599" b="1" i="0" u="none" strike="noStrike" cap="none">
              <a:solidFill>
                <a:srgbClr val="000000"/>
              </a:solidFill>
              <a:latin typeface="Montserrat"/>
              <a:ea typeface="Montserrat"/>
              <a:cs typeface="Montserrat"/>
              <a:sym typeface="Montserrat"/>
            </a:endParaRPr>
          </a:p>
          <a:p>
            <a:pPr marL="561337" marR="0" lvl="1" indent="-280669" algn="just" rtl="0">
              <a:lnSpc>
                <a:spcPct val="115000"/>
              </a:lnSpc>
              <a:spcBef>
                <a:spcPts val="0"/>
              </a:spcBef>
              <a:spcAft>
                <a:spcPts val="0"/>
              </a:spcAft>
              <a:buClr>
                <a:srgbClr val="000000"/>
              </a:buClr>
              <a:buSzPts val="2599"/>
              <a:buFont typeface="Arial"/>
              <a:buChar char="•"/>
            </a:pPr>
            <a:r>
              <a:rPr lang="en-US" sz="2599" b="0" i="0" u="none" strike="noStrike" cap="none">
                <a:solidFill>
                  <a:srgbClr val="000000"/>
                </a:solidFill>
                <a:latin typeface="Montserrat"/>
                <a:ea typeface="Montserrat"/>
                <a:cs typeface="Montserrat"/>
                <a:sym typeface="Montserrat"/>
              </a:rPr>
              <a:t>Local events </a:t>
            </a:r>
            <a:r>
              <a:rPr lang="en-US" sz="2599" b="1" i="0" u="none" strike="noStrike" cap="none">
                <a:solidFill>
                  <a:srgbClr val="000000"/>
                </a:solidFill>
                <a:latin typeface="Montserrat"/>
                <a:ea typeface="Montserrat"/>
                <a:cs typeface="Montserrat"/>
                <a:sym typeface="Montserrat"/>
              </a:rPr>
              <a:t>(hosted/organized by LLMC member volunteers across Canada)</a:t>
            </a:r>
            <a:endParaRPr/>
          </a:p>
          <a:p>
            <a:pPr marL="0" marR="0" lvl="0" indent="0" algn="just" rtl="0">
              <a:lnSpc>
                <a:spcPct val="115000"/>
              </a:lnSpc>
              <a:spcBef>
                <a:spcPts val="0"/>
              </a:spcBef>
              <a:spcAft>
                <a:spcPts val="0"/>
              </a:spcAft>
              <a:buNone/>
            </a:pPr>
            <a:endParaRPr sz="2599" b="1" i="0" u="none" strike="noStrike" cap="none">
              <a:solidFill>
                <a:srgbClr val="000000"/>
              </a:solidFill>
              <a:latin typeface="Montserrat"/>
              <a:ea typeface="Montserrat"/>
              <a:cs typeface="Montserrat"/>
              <a:sym typeface="Montserrat"/>
            </a:endParaRPr>
          </a:p>
          <a:p>
            <a:pPr marL="561337" marR="0" lvl="1" indent="-280669" algn="just" rtl="0">
              <a:lnSpc>
                <a:spcPct val="115000"/>
              </a:lnSpc>
              <a:spcBef>
                <a:spcPts val="0"/>
              </a:spcBef>
              <a:spcAft>
                <a:spcPts val="0"/>
              </a:spcAft>
              <a:buClr>
                <a:srgbClr val="000000"/>
              </a:buClr>
              <a:buSzPts val="2599"/>
              <a:buFont typeface="Arial"/>
              <a:buChar char="•"/>
            </a:pPr>
            <a:r>
              <a:rPr lang="en-US" sz="2599" b="0" i="0" u="none" strike="noStrike" cap="none">
                <a:solidFill>
                  <a:srgbClr val="000000"/>
                </a:solidFill>
                <a:latin typeface="Montserrat"/>
                <a:ea typeface="Montserrat"/>
                <a:cs typeface="Montserrat"/>
                <a:sym typeface="Montserrat"/>
              </a:rPr>
              <a:t>Online engagements </a:t>
            </a:r>
            <a:r>
              <a:rPr lang="en-US" sz="2599" b="1" i="0" u="none" strike="noStrike" cap="none">
                <a:solidFill>
                  <a:srgbClr val="000000"/>
                </a:solidFill>
                <a:latin typeface="Montserrat"/>
                <a:ea typeface="Montserrat"/>
                <a:cs typeface="Montserrat"/>
                <a:sym typeface="Montserrat"/>
              </a:rPr>
              <a:t>(LinkedIn, MS Teams)</a:t>
            </a:r>
            <a:endParaRPr/>
          </a:p>
        </p:txBody>
      </p:sp>
      <p:pic>
        <p:nvPicPr>
          <p:cNvPr id="532" name="Google Shape;532;p12"/>
          <p:cNvPicPr preferRelativeResize="0"/>
          <p:nvPr/>
        </p:nvPicPr>
        <p:blipFill>
          <a:blip r:embed="rId6">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1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42" name="Google Shape;542;p13"/>
          <p:cNvSpPr txBox="1"/>
          <p:nvPr/>
        </p:nvSpPr>
        <p:spPr>
          <a:xfrm>
            <a:off x="2123398" y="1220019"/>
            <a:ext cx="13328956" cy="76835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Meet your Circle Members</a:t>
            </a:r>
            <a:endParaRPr/>
          </a:p>
        </p:txBody>
      </p:sp>
      <p:sp>
        <p:nvSpPr>
          <p:cNvPr id="543" name="Google Shape;543;p13"/>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5045" r="-250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44" name="Google Shape;544;p13"/>
          <p:cNvGraphicFramePr/>
          <p:nvPr/>
        </p:nvGraphicFramePr>
        <p:xfrm>
          <a:off x="483118" y="2576960"/>
          <a:ext cx="12821000" cy="1838750"/>
        </p:xfrm>
        <a:graphic>
          <a:graphicData uri="http://schemas.openxmlformats.org/drawingml/2006/table">
            <a:tbl>
              <a:tblPr>
                <a:noFill/>
                <a:tableStyleId>{4F4214D8-50E2-4F7A-929A-AC0F6F2FD88F}</a:tableStyleId>
              </a:tblPr>
              <a:tblGrid>
                <a:gridCol w="12821000">
                  <a:extLst>
                    <a:ext uri="{9D8B030D-6E8A-4147-A177-3AD203B41FA5}">
                      <a16:colId xmlns:a16="http://schemas.microsoft.com/office/drawing/2014/main" val="20000"/>
                    </a:ext>
                  </a:extLst>
                </a:gridCol>
              </a:tblGrid>
              <a:tr h="1838750">
                <a:tc>
                  <a:txBody>
                    <a:bodyPr/>
                    <a:lstStyle/>
                    <a:p>
                      <a:pPr marL="0" marR="0" lvl="0" indent="0" algn="ctr" rtl="0">
                        <a:lnSpc>
                          <a:spcPct val="140014"/>
                        </a:lnSpc>
                        <a:spcBef>
                          <a:spcPts val="0"/>
                        </a:spcBef>
                        <a:spcAft>
                          <a:spcPts val="0"/>
                        </a:spcAft>
                        <a:buNone/>
                      </a:pPr>
                      <a:r>
                        <a:rPr lang="en-US" sz="2699" u="none" strike="noStrike" cap="none">
                          <a:solidFill>
                            <a:schemeClr val="dk1"/>
                          </a:solidFill>
                          <a:latin typeface="Montserrat"/>
                          <a:ea typeface="Montserrat"/>
                          <a:cs typeface="Montserrat"/>
                          <a:sym typeface="Montserrat"/>
                        </a:rPr>
                        <a:t>Message from the Lifting as you Lead Mentoring Circles program team: </a:t>
                      </a:r>
                      <a:endParaRPr sz="1000" u="none" strike="noStrike" cap="none">
                        <a:solidFill>
                          <a:schemeClr val="dk1"/>
                        </a:solidFill>
                        <a:latin typeface="Montserrat"/>
                        <a:ea typeface="Montserrat"/>
                        <a:cs typeface="Montserrat"/>
                        <a:sym typeface="Montserrat"/>
                      </a:endParaRPr>
                    </a:p>
                    <a:p>
                      <a:pPr marL="0" marR="0" lvl="0" indent="0" algn="ctr" rtl="0">
                        <a:lnSpc>
                          <a:spcPct val="140014"/>
                        </a:lnSpc>
                        <a:spcBef>
                          <a:spcPts val="0"/>
                        </a:spcBef>
                        <a:spcAft>
                          <a:spcPts val="0"/>
                        </a:spcAft>
                        <a:buNone/>
                      </a:pPr>
                      <a:r>
                        <a:rPr lang="en-US" sz="2299" i="1">
                          <a:solidFill>
                            <a:schemeClr val="dk1"/>
                          </a:solidFill>
                          <a:latin typeface="Montserrat"/>
                          <a:ea typeface="Montserrat"/>
                          <a:cs typeface="Montserrat"/>
                          <a:sym typeface="Montserrat"/>
                        </a:rPr>
                        <a:t>The following slides represent how all Discussion Guides going forward look.</a:t>
                      </a:r>
                      <a:endParaRPr sz="900" i="1">
                        <a:solidFill>
                          <a:schemeClr val="dk1"/>
                        </a:solidFill>
                        <a:latin typeface="Montserrat"/>
                        <a:ea typeface="Montserrat"/>
                        <a:cs typeface="Montserrat"/>
                        <a:sym typeface="Montserrat"/>
                      </a:endParaRPr>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5" name="Google Shape;545;p13"/>
          <p:cNvSpPr txBox="1"/>
          <p:nvPr/>
        </p:nvSpPr>
        <p:spPr>
          <a:xfrm>
            <a:off x="483131" y="4623300"/>
            <a:ext cx="4089000" cy="1011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56" b="1" i="0" u="none" strike="noStrike" cap="none">
                <a:solidFill>
                  <a:srgbClr val="000000"/>
                </a:solidFill>
                <a:latin typeface="Montserrat"/>
                <a:ea typeface="Montserrat"/>
                <a:cs typeface="Montserrat"/>
                <a:sym typeface="Montserrat"/>
              </a:rPr>
              <a:t>1. Welcome</a:t>
            </a:r>
            <a:endParaRPr sz="1300"/>
          </a:p>
          <a:p>
            <a:pPr marL="0" marR="0" lvl="0" indent="0" algn="l" rtl="0">
              <a:lnSpc>
                <a:spcPct val="140019"/>
              </a:lnSpc>
              <a:spcBef>
                <a:spcPts val="0"/>
              </a:spcBef>
              <a:spcAft>
                <a:spcPts val="0"/>
              </a:spcAft>
              <a:buNone/>
            </a:pPr>
            <a:r>
              <a:rPr lang="en-US" sz="3056" b="1" i="0" u="none" strike="noStrike" cap="none">
                <a:solidFill>
                  <a:srgbClr val="000000"/>
                </a:solidFill>
                <a:latin typeface="Montserrat"/>
                <a:ea typeface="Montserrat"/>
                <a:cs typeface="Montserrat"/>
                <a:sym typeface="Montserrat"/>
              </a:rPr>
              <a:t>(1 minute)</a:t>
            </a:r>
            <a:endParaRPr sz="1300"/>
          </a:p>
        </p:txBody>
      </p:sp>
      <p:sp>
        <p:nvSpPr>
          <p:cNvPr id="546" name="Google Shape;546;p13"/>
          <p:cNvSpPr/>
          <p:nvPr/>
        </p:nvSpPr>
        <p:spPr>
          <a:xfrm>
            <a:off x="2561263" y="5147716"/>
            <a:ext cx="361446" cy="476673"/>
          </a:xfrm>
          <a:custGeom>
            <a:avLst/>
            <a:gdLst/>
            <a:ahLst/>
            <a:cxnLst/>
            <a:rect l="l" t="t" r="r" b="b"/>
            <a:pathLst>
              <a:path w="361446" h="476673" extrusionOk="0">
                <a:moveTo>
                  <a:pt x="0" y="0"/>
                </a:moveTo>
                <a:lnTo>
                  <a:pt x="361446" y="0"/>
                </a:lnTo>
                <a:lnTo>
                  <a:pt x="361446" y="476672"/>
                </a:lnTo>
                <a:lnTo>
                  <a:pt x="0" y="476672"/>
                </a:lnTo>
                <a:lnTo>
                  <a:pt x="0" y="0"/>
                </a:lnTo>
                <a:close/>
              </a:path>
            </a:pathLst>
          </a:custGeom>
          <a:blipFill rotWithShape="1">
            <a:blip r:embed="rId5">
              <a:alphaModFix/>
            </a:blip>
            <a:stretch>
              <a:fillRect/>
            </a:stretch>
          </a:blipFill>
          <a:ln>
            <a:noFill/>
          </a:ln>
        </p:spPr>
        <p:txBody>
          <a:bodyPr/>
          <a:lstStyle/>
          <a:p>
            <a:endParaRPr lang="en-US"/>
          </a:p>
        </p:txBody>
      </p:sp>
      <p:sp>
        <p:nvSpPr>
          <p:cNvPr id="547" name="Google Shape;547;p13"/>
          <p:cNvSpPr txBox="1"/>
          <p:nvPr/>
        </p:nvSpPr>
        <p:spPr>
          <a:xfrm>
            <a:off x="483118" y="5905208"/>
            <a:ext cx="17537400" cy="3323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99" b="0" i="0" u="none" strike="noStrike" cap="none">
                <a:solidFill>
                  <a:schemeClr val="dk1"/>
                </a:solidFill>
                <a:latin typeface="Montserrat"/>
                <a:ea typeface="Montserrat"/>
                <a:cs typeface="Montserrat"/>
                <a:sym typeface="Montserrat"/>
              </a:rPr>
              <a:t>Welcome to the Lifting as you Lead Mentoring Circles (LLMC) program! This guide is meant to provide guidance on the first steps you will take as a </a:t>
            </a:r>
            <a:r>
              <a:rPr lang="en-US" sz="3199">
                <a:solidFill>
                  <a:schemeClr val="dk1"/>
                </a:solidFill>
                <a:latin typeface="Montserrat"/>
                <a:ea typeface="Montserrat"/>
                <a:cs typeface="Montserrat"/>
                <a:sym typeface="Montserrat"/>
              </a:rPr>
              <a:t>Circle</a:t>
            </a:r>
            <a:r>
              <a:rPr lang="en-US" sz="3199" b="0" i="0" u="none" strike="noStrike" cap="none">
                <a:solidFill>
                  <a:schemeClr val="dk1"/>
                </a:solidFill>
                <a:latin typeface="Montserrat"/>
                <a:ea typeface="Montserrat"/>
                <a:cs typeface="Montserrat"/>
                <a:sym typeface="Montserrat"/>
              </a:rPr>
              <a:t>. The Diversity and Inclusion Office, Materiel Group is hoping that this session gives everyone an opportunity to introduce themselves, determine the time for your Circle sessions, and volunteer to be a </a:t>
            </a:r>
            <a:r>
              <a:rPr lang="en-US" sz="3199">
                <a:solidFill>
                  <a:schemeClr val="dk1"/>
                </a:solidFill>
                <a:latin typeface="Montserrat"/>
                <a:ea typeface="Montserrat"/>
                <a:cs typeface="Montserrat"/>
                <a:sym typeface="Montserrat"/>
              </a:rPr>
              <a:t>C</a:t>
            </a:r>
            <a:r>
              <a:rPr lang="en-US" sz="3199" b="0" i="0" u="none" strike="noStrike" cap="none">
                <a:solidFill>
                  <a:schemeClr val="dk1"/>
                </a:solidFill>
                <a:latin typeface="Montserrat"/>
                <a:ea typeface="Montserrat"/>
                <a:cs typeface="Montserrat"/>
                <a:sym typeface="Montserrat"/>
              </a:rPr>
              <a:t>ircle </a:t>
            </a:r>
            <a:r>
              <a:rPr lang="en-US" sz="3199">
                <a:solidFill>
                  <a:schemeClr val="dk1"/>
                </a:solidFill>
                <a:latin typeface="Montserrat"/>
                <a:ea typeface="Montserrat"/>
                <a:cs typeface="Montserrat"/>
                <a:sym typeface="Montserrat"/>
              </a:rPr>
              <a:t>L</a:t>
            </a:r>
            <a:r>
              <a:rPr lang="en-US" sz="3199" b="0" i="0" u="none" strike="noStrike" cap="none">
                <a:solidFill>
                  <a:schemeClr val="dk1"/>
                </a:solidFill>
                <a:latin typeface="Montserrat"/>
                <a:ea typeface="Montserrat"/>
                <a:cs typeface="Montserrat"/>
                <a:sym typeface="Montserrat"/>
              </a:rPr>
              <a:t>eader or </a:t>
            </a:r>
            <a:r>
              <a:rPr lang="en-US" sz="3199">
                <a:solidFill>
                  <a:schemeClr val="dk1"/>
                </a:solidFill>
                <a:latin typeface="Montserrat"/>
                <a:ea typeface="Montserrat"/>
                <a:cs typeface="Montserrat"/>
                <a:sym typeface="Montserrat"/>
              </a:rPr>
              <a:t>A</a:t>
            </a:r>
            <a:r>
              <a:rPr lang="en-US" sz="3199" b="0" i="0" u="none" strike="noStrike" cap="none">
                <a:solidFill>
                  <a:schemeClr val="dk1"/>
                </a:solidFill>
                <a:latin typeface="Montserrat"/>
                <a:ea typeface="Montserrat"/>
                <a:cs typeface="Montserrat"/>
                <a:sym typeface="Montserrat"/>
              </a:rPr>
              <a:t>ssistant </a:t>
            </a:r>
            <a:r>
              <a:rPr lang="en-US" sz="3199">
                <a:solidFill>
                  <a:schemeClr val="dk1"/>
                </a:solidFill>
                <a:latin typeface="Montserrat"/>
                <a:ea typeface="Montserrat"/>
                <a:cs typeface="Montserrat"/>
                <a:sym typeface="Montserrat"/>
              </a:rPr>
              <a:t>C</a:t>
            </a:r>
            <a:r>
              <a:rPr lang="en-US" sz="3199" b="0" i="0" u="none" strike="noStrike" cap="none">
                <a:solidFill>
                  <a:schemeClr val="dk1"/>
                </a:solidFill>
                <a:latin typeface="Montserrat"/>
                <a:ea typeface="Montserrat"/>
                <a:cs typeface="Montserrat"/>
                <a:sym typeface="Montserrat"/>
              </a:rPr>
              <a:t>ircle </a:t>
            </a:r>
            <a:r>
              <a:rPr lang="en-US" sz="3199">
                <a:solidFill>
                  <a:schemeClr val="dk1"/>
                </a:solidFill>
                <a:latin typeface="Montserrat"/>
                <a:ea typeface="Montserrat"/>
                <a:cs typeface="Montserrat"/>
                <a:sym typeface="Montserrat"/>
              </a:rPr>
              <a:t>L</a:t>
            </a:r>
            <a:r>
              <a:rPr lang="en-US" sz="3199" b="0" i="0" u="none" strike="noStrike" cap="none">
                <a:solidFill>
                  <a:schemeClr val="dk1"/>
                </a:solidFill>
                <a:latin typeface="Montserrat"/>
                <a:ea typeface="Montserrat"/>
                <a:cs typeface="Montserrat"/>
                <a:sym typeface="Montserrat"/>
              </a:rPr>
              <a:t>eader for any of the five Circle sessions.</a:t>
            </a:r>
            <a:endParaRPr>
              <a:solidFill>
                <a:schemeClr val="dk1"/>
              </a:solidFill>
            </a:endParaRPr>
          </a:p>
        </p:txBody>
      </p:sp>
      <p:pic>
        <p:nvPicPr>
          <p:cNvPr id="548" name="Google Shape;548;p13"/>
          <p:cNvPicPr preferRelativeResize="0"/>
          <p:nvPr/>
        </p:nvPicPr>
        <p:blipFill>
          <a:blip r:embed="rId6">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14"/>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58" name="Google Shape;558;p14"/>
          <p:cNvSpPr txBox="1"/>
          <p:nvPr/>
        </p:nvSpPr>
        <p:spPr>
          <a:xfrm>
            <a:off x="375278" y="1520034"/>
            <a:ext cx="8304900" cy="9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956" b="1" i="0" u="none" strike="noStrike" cap="none">
                <a:solidFill>
                  <a:srgbClr val="000000"/>
                </a:solidFill>
                <a:latin typeface="Montserrat"/>
                <a:ea typeface="Montserrat"/>
                <a:cs typeface="Montserrat"/>
                <a:sym typeface="Montserrat"/>
              </a:rPr>
              <a:t>2. Icebreaker - Sharing Your Layers</a:t>
            </a:r>
            <a:endParaRPr sz="1200"/>
          </a:p>
          <a:p>
            <a:pPr marL="0" marR="0" lvl="0" indent="0" algn="l" rtl="0">
              <a:lnSpc>
                <a:spcPct val="115000"/>
              </a:lnSpc>
              <a:spcBef>
                <a:spcPts val="0"/>
              </a:spcBef>
              <a:spcAft>
                <a:spcPts val="0"/>
              </a:spcAft>
              <a:buNone/>
            </a:pPr>
            <a:r>
              <a:rPr lang="en-US" sz="2956" b="1" i="0" u="none" strike="noStrike" cap="none">
                <a:solidFill>
                  <a:srgbClr val="000000"/>
                </a:solidFill>
                <a:latin typeface="Montserrat"/>
                <a:ea typeface="Montserrat"/>
                <a:cs typeface="Montserrat"/>
                <a:sym typeface="Montserrat"/>
              </a:rPr>
              <a:t>(10 minutes)</a:t>
            </a:r>
            <a:endParaRPr sz="1200"/>
          </a:p>
        </p:txBody>
      </p:sp>
      <p:sp>
        <p:nvSpPr>
          <p:cNvPr id="559" name="Google Shape;559;p14"/>
          <p:cNvSpPr/>
          <p:nvPr/>
        </p:nvSpPr>
        <p:spPr>
          <a:xfrm>
            <a:off x="2966467" y="198235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4">
              <a:alphaModFix/>
            </a:blip>
            <a:stretch>
              <a:fillRect/>
            </a:stretch>
          </a:blipFill>
          <a:ln>
            <a:noFill/>
          </a:ln>
        </p:spPr>
        <p:txBody>
          <a:bodyPr/>
          <a:lstStyle/>
          <a:p>
            <a:endParaRPr lang="en-US"/>
          </a:p>
        </p:txBody>
      </p:sp>
      <p:sp>
        <p:nvSpPr>
          <p:cNvPr id="560" name="Google Shape;560;p14"/>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
        <p:nvSpPr>
          <p:cNvPr id="561" name="Google Shape;561;p14"/>
          <p:cNvSpPr txBox="1"/>
          <p:nvPr/>
        </p:nvSpPr>
        <p:spPr>
          <a:xfrm>
            <a:off x="375278" y="2820982"/>
            <a:ext cx="17537400" cy="21540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endParaRPr/>
          </a:p>
        </p:txBody>
      </p:sp>
      <p:graphicFrame>
        <p:nvGraphicFramePr>
          <p:cNvPr id="562" name="Google Shape;562;p14"/>
          <p:cNvGraphicFramePr/>
          <p:nvPr/>
        </p:nvGraphicFramePr>
        <p:xfrm>
          <a:off x="375275" y="2820975"/>
          <a:ext cx="16383000" cy="2246664"/>
        </p:xfrm>
        <a:graphic>
          <a:graphicData uri="http://schemas.openxmlformats.org/drawingml/2006/table">
            <a:tbl>
              <a:tblPr>
                <a:noFill/>
                <a:tableStyleId>{D535462E-FF90-4C65-8026-0FCE7B4BC531}</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None/>
                      </a:pPr>
                      <a:r>
                        <a:rPr lang="en-US" sz="2999" b="1">
                          <a:solidFill>
                            <a:schemeClr val="dk1"/>
                          </a:solidFill>
                          <a:latin typeface="Montserrat"/>
                          <a:ea typeface="Montserrat"/>
                          <a:cs typeface="Montserrat"/>
                          <a:sym typeface="Montserrat"/>
                        </a:rPr>
                        <a:t>Instructions: </a:t>
                      </a:r>
                      <a:r>
                        <a:rPr lang="en-US" sz="2999">
                          <a:solidFill>
                            <a:schemeClr val="dk1"/>
                          </a:solidFill>
                          <a:latin typeface="Montserrat"/>
                          <a:ea typeface="Montserrat"/>
                          <a:cs typeface="Montserrat"/>
                          <a:sym typeface="Montserrat"/>
                        </a:rPr>
                        <a:t>Each member is asked to share one “layer” or </a:t>
                      </a:r>
                      <a:endParaRPr sz="2999">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999">
                          <a:solidFill>
                            <a:schemeClr val="dk1"/>
                          </a:solidFill>
                          <a:latin typeface="Montserrat"/>
                          <a:ea typeface="Montserrat"/>
                          <a:cs typeface="Montserrat"/>
                          <a:sym typeface="Montserrat"/>
                        </a:rPr>
                        <a:t>“square” from the table on the next slide within your time.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999">
                          <a:solidFill>
                            <a:schemeClr val="dk1"/>
                          </a:solidFill>
                          <a:latin typeface="Montserrat"/>
                          <a:ea typeface="Montserrat"/>
                          <a:cs typeface="Montserrat"/>
                          <a:sym typeface="Montserrat"/>
                        </a:rPr>
                        <a:t>Use this creative activity to share your unique story.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999">
                          <a:solidFill>
                            <a:schemeClr val="dk1"/>
                          </a:solidFill>
                          <a:latin typeface="Montserrat"/>
                          <a:ea typeface="Montserrat"/>
                          <a:cs typeface="Montserrat"/>
                          <a:sym typeface="Montserrat"/>
                        </a:rPr>
                        <a:t>(1 minute per member)</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63" name="Google Shape;563;p14"/>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80622" r="-24754" b="-3658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5"/>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graphicFrame>
        <p:nvGraphicFramePr>
          <p:cNvPr id="573" name="Google Shape;573;p15"/>
          <p:cNvGraphicFramePr/>
          <p:nvPr/>
        </p:nvGraphicFramePr>
        <p:xfrm>
          <a:off x="442326" y="1416203"/>
          <a:ext cx="17517875" cy="8469675"/>
        </p:xfrm>
        <a:graphic>
          <a:graphicData uri="http://schemas.openxmlformats.org/drawingml/2006/table">
            <a:tbl>
              <a:tblPr>
                <a:noFill/>
                <a:tableStyleId>{4F4214D8-50E2-4F7A-929A-AC0F6F2FD88F}</a:tableStyleId>
              </a:tblPr>
              <a:tblGrid>
                <a:gridCol w="3503575">
                  <a:extLst>
                    <a:ext uri="{9D8B030D-6E8A-4147-A177-3AD203B41FA5}">
                      <a16:colId xmlns:a16="http://schemas.microsoft.com/office/drawing/2014/main" val="20000"/>
                    </a:ext>
                  </a:extLst>
                </a:gridCol>
                <a:gridCol w="3503575">
                  <a:extLst>
                    <a:ext uri="{9D8B030D-6E8A-4147-A177-3AD203B41FA5}">
                      <a16:colId xmlns:a16="http://schemas.microsoft.com/office/drawing/2014/main" val="20001"/>
                    </a:ext>
                  </a:extLst>
                </a:gridCol>
                <a:gridCol w="3503575">
                  <a:extLst>
                    <a:ext uri="{9D8B030D-6E8A-4147-A177-3AD203B41FA5}">
                      <a16:colId xmlns:a16="http://schemas.microsoft.com/office/drawing/2014/main" val="20002"/>
                    </a:ext>
                  </a:extLst>
                </a:gridCol>
                <a:gridCol w="3503575">
                  <a:extLst>
                    <a:ext uri="{9D8B030D-6E8A-4147-A177-3AD203B41FA5}">
                      <a16:colId xmlns:a16="http://schemas.microsoft.com/office/drawing/2014/main" val="20003"/>
                    </a:ext>
                  </a:extLst>
                </a:gridCol>
                <a:gridCol w="3503575">
                  <a:extLst>
                    <a:ext uri="{9D8B030D-6E8A-4147-A177-3AD203B41FA5}">
                      <a16:colId xmlns:a16="http://schemas.microsoft.com/office/drawing/2014/main" val="20004"/>
                    </a:ext>
                  </a:extLst>
                </a:gridCol>
              </a:tblGrid>
              <a:tr h="1769525">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am over 49 years of age</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do volunteer work</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belong to an Employment Equity group</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speak a language other than English or French</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am under 30 years of age</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06850">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have military experience</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am the first generation of a family who immigrated to Canada</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live/have lived on an island</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attended post-secondary education</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am left handed</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32200">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have grey hair</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have lived in another country</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b="1" u="none" strike="noStrike" cap="none">
                          <a:solidFill>
                            <a:srgbClr val="000000"/>
                          </a:solidFill>
                          <a:latin typeface="Montserrat"/>
                          <a:ea typeface="Montserrat"/>
                          <a:cs typeface="Montserrat"/>
                          <a:sym typeface="Montserrat"/>
                        </a:rPr>
                        <a:t>Free Space: </a:t>
                      </a:r>
                      <a:endParaRPr sz="1100" u="none" strike="noStrike" cap="none"/>
                    </a:p>
                    <a:p>
                      <a:pPr marL="0" marR="0" lvl="0" indent="0" algn="ctr" rtl="0">
                        <a:lnSpc>
                          <a:spcPct val="115000"/>
                        </a:lnSpc>
                        <a:spcBef>
                          <a:spcPts val="0"/>
                        </a:spcBef>
                        <a:spcAft>
                          <a:spcPts val="0"/>
                        </a:spcAft>
                        <a:buNone/>
                      </a:pPr>
                      <a:r>
                        <a:rPr lang="en-US" sz="1999" b="1" u="none" strike="noStrike" cap="none">
                          <a:solidFill>
                            <a:srgbClr val="000000"/>
                          </a:solidFill>
                          <a:latin typeface="Montserrat"/>
                          <a:ea typeface="Montserrat"/>
                          <a:cs typeface="Montserrat"/>
                          <a:sym typeface="Montserrat"/>
                        </a:rPr>
                        <a:t>choose your own layer to share</a:t>
                      </a:r>
                      <a:endParaRPr/>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immigrated to Canada</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am an Indigenous person in Canada</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80550">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live/have lived in a Territory</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have a daily ritual in my life</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am a manager</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have difficulty hearing</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did not attend post-secondary education</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580550">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am religious or spiritual</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know American Sign Language (ASL)</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wear glasses or contact lenses</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identify as part of the </a:t>
                      </a:r>
                      <a:r>
                        <a:rPr lang="en-US" sz="1999">
                          <a:latin typeface="Montserrat"/>
                          <a:ea typeface="Montserrat"/>
                          <a:cs typeface="Montserrat"/>
                          <a:sym typeface="Montserrat"/>
                        </a:rPr>
                        <a:t>2SLGBTQIA</a:t>
                      </a:r>
                      <a:r>
                        <a:rPr lang="en-US" sz="1999" u="none" strike="noStrike" cap="none">
                          <a:solidFill>
                            <a:srgbClr val="000000"/>
                          </a:solidFill>
                          <a:latin typeface="Montserrat"/>
                          <a:ea typeface="Montserrat"/>
                          <a:cs typeface="Montserrat"/>
                          <a:sym typeface="Montserrat"/>
                        </a:rPr>
                        <a:t>+ communit</a:t>
                      </a:r>
                      <a:r>
                        <a:rPr lang="en-US" sz="1999">
                          <a:latin typeface="Montserrat"/>
                          <a:ea typeface="Montserrat"/>
                          <a:cs typeface="Montserrat"/>
                          <a:sym typeface="Montserrat"/>
                        </a:rPr>
                        <a:t>ies</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999" u="none" strike="noStrike" cap="none">
                          <a:solidFill>
                            <a:srgbClr val="000000"/>
                          </a:solidFill>
                          <a:latin typeface="Montserrat"/>
                          <a:ea typeface="Montserrat"/>
                          <a:cs typeface="Montserrat"/>
                          <a:sym typeface="Montserrat"/>
                        </a:rPr>
                        <a:t>I am a single parent</a:t>
                      </a:r>
                      <a:endParaRPr sz="1100" u="none" strike="noStrike" cap="none"/>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1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83" name="Google Shape;583;p16"/>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3527" r="-2352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txBox="1"/>
          <p:nvPr/>
        </p:nvSpPr>
        <p:spPr>
          <a:xfrm>
            <a:off x="483118" y="1520034"/>
            <a:ext cx="4251300" cy="9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956" b="1" i="0" u="none" strike="noStrike" cap="none">
                <a:solidFill>
                  <a:srgbClr val="000000"/>
                </a:solidFill>
                <a:latin typeface="Montserrat"/>
                <a:ea typeface="Montserrat"/>
                <a:cs typeface="Montserrat"/>
                <a:sym typeface="Montserrat"/>
              </a:rPr>
              <a:t>3. Sharing your ‘Why’</a:t>
            </a:r>
            <a:endParaRPr sz="1200"/>
          </a:p>
          <a:p>
            <a:pPr marL="0" marR="0" lvl="0" indent="0" algn="l" rtl="0">
              <a:lnSpc>
                <a:spcPct val="140019"/>
              </a:lnSpc>
              <a:spcBef>
                <a:spcPts val="0"/>
              </a:spcBef>
              <a:spcAft>
                <a:spcPts val="0"/>
              </a:spcAft>
              <a:buNone/>
            </a:pPr>
            <a:r>
              <a:rPr lang="en-US" sz="2956" b="1" i="0" u="none" strike="noStrike" cap="none">
                <a:solidFill>
                  <a:srgbClr val="000000"/>
                </a:solidFill>
                <a:latin typeface="Montserrat"/>
                <a:ea typeface="Montserrat"/>
                <a:cs typeface="Montserrat"/>
                <a:sym typeface="Montserrat"/>
              </a:rPr>
              <a:t>(10 minutes)</a:t>
            </a:r>
            <a:endParaRPr sz="1200"/>
          </a:p>
        </p:txBody>
      </p:sp>
      <p:sp>
        <p:nvSpPr>
          <p:cNvPr id="585" name="Google Shape;585;p16"/>
          <p:cNvSpPr/>
          <p:nvPr/>
        </p:nvSpPr>
        <p:spPr>
          <a:xfrm>
            <a:off x="3055762" y="19823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sp>
        <p:nvSpPr>
          <p:cNvPr id="586" name="Google Shape;586;p16"/>
          <p:cNvSpPr txBox="1"/>
          <p:nvPr/>
        </p:nvSpPr>
        <p:spPr>
          <a:xfrm>
            <a:off x="483118" y="2752884"/>
            <a:ext cx="17537400" cy="3417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599" b="0" i="0" u="none" strike="noStrike" cap="none">
                <a:solidFill>
                  <a:schemeClr val="dk1"/>
                </a:solidFill>
                <a:latin typeface="Montserrat"/>
                <a:ea typeface="Montserrat"/>
                <a:cs typeface="Montserrat"/>
                <a:sym typeface="Montserrat"/>
              </a:rPr>
              <a:t>Reflecting upon our motivations for partaking in these activities is an </a:t>
            </a:r>
            <a:endParaRPr sz="1300">
              <a:solidFill>
                <a:schemeClr val="dk1"/>
              </a:solidFill>
            </a:endParaRPr>
          </a:p>
          <a:p>
            <a:pPr marL="0" marR="0" lvl="0" indent="0" algn="l" rtl="0">
              <a:lnSpc>
                <a:spcPct val="115000"/>
              </a:lnSpc>
              <a:spcBef>
                <a:spcPts val="0"/>
              </a:spcBef>
              <a:spcAft>
                <a:spcPts val="0"/>
              </a:spcAft>
              <a:buNone/>
            </a:pPr>
            <a:r>
              <a:rPr lang="en-US" sz="2599" b="0" i="0" u="none" strike="noStrike" cap="none">
                <a:solidFill>
                  <a:schemeClr val="dk1"/>
                </a:solidFill>
                <a:latin typeface="Montserrat"/>
                <a:ea typeface="Montserrat"/>
                <a:cs typeface="Montserrat"/>
                <a:sym typeface="Montserrat"/>
              </a:rPr>
              <a:t>important step for cultivating connectivity within our designated circles. </a:t>
            </a:r>
            <a:endParaRPr sz="1300">
              <a:solidFill>
                <a:schemeClr val="dk1"/>
              </a:solidFill>
            </a:endParaRPr>
          </a:p>
          <a:p>
            <a:pPr marL="0" marR="0" lvl="0" indent="0" algn="l" rtl="0">
              <a:lnSpc>
                <a:spcPct val="115000"/>
              </a:lnSpc>
              <a:spcBef>
                <a:spcPts val="0"/>
              </a:spcBef>
              <a:spcAft>
                <a:spcPts val="0"/>
              </a:spcAft>
              <a:buNone/>
            </a:pPr>
            <a:r>
              <a:rPr lang="en-US" sz="2599" b="0" i="0" u="none" strike="noStrike" cap="none">
                <a:solidFill>
                  <a:schemeClr val="dk1"/>
                </a:solidFill>
                <a:latin typeface="Montserrat"/>
                <a:ea typeface="Montserrat"/>
                <a:cs typeface="Montserrat"/>
                <a:sym typeface="Montserrat"/>
              </a:rPr>
              <a:t>In the spirit of fostering dialogue, we are encouraged to share our WHY with </a:t>
            </a:r>
            <a:endParaRPr sz="2599"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599" b="0" i="0" u="none" strike="noStrike" cap="none">
                <a:solidFill>
                  <a:schemeClr val="dk1"/>
                </a:solidFill>
                <a:latin typeface="Montserrat"/>
                <a:ea typeface="Montserrat"/>
                <a:cs typeface="Montserrat"/>
                <a:sym typeface="Montserrat"/>
              </a:rPr>
              <a:t>this </a:t>
            </a:r>
            <a:r>
              <a:rPr lang="en-US" sz="2599">
                <a:solidFill>
                  <a:schemeClr val="dk1"/>
                </a:solidFill>
                <a:latin typeface="Montserrat"/>
                <a:ea typeface="Montserrat"/>
                <a:cs typeface="Montserrat"/>
                <a:sym typeface="Montserrat"/>
              </a:rPr>
              <a:t>Circle</a:t>
            </a:r>
            <a:r>
              <a:rPr lang="en-US" sz="2599" b="0" i="0" u="none" strike="noStrike" cap="none">
                <a:solidFill>
                  <a:schemeClr val="dk1"/>
                </a:solidFill>
                <a:latin typeface="Montserrat"/>
                <a:ea typeface="Montserrat"/>
                <a:cs typeface="Montserrat"/>
                <a:sym typeface="Montserrat"/>
              </a:rPr>
              <a:t> and to explore our aspirations regarding the invaluable insights these </a:t>
            </a:r>
            <a:endParaRPr sz="2599"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599" b="0" i="0" u="none" strike="noStrike" cap="none">
                <a:solidFill>
                  <a:schemeClr val="dk1"/>
                </a:solidFill>
                <a:latin typeface="Montserrat"/>
                <a:ea typeface="Montserrat"/>
                <a:cs typeface="Montserrat"/>
                <a:sym typeface="Montserrat"/>
              </a:rPr>
              <a:t>guides offer. </a:t>
            </a:r>
            <a:endParaRPr sz="2599"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2000"/>
              </a:spcBef>
              <a:spcAft>
                <a:spcPts val="0"/>
              </a:spcAft>
              <a:buNone/>
            </a:pPr>
            <a:r>
              <a:rPr lang="en-US" sz="2599" b="0" i="0" u="none" strike="noStrike" cap="none">
                <a:solidFill>
                  <a:schemeClr val="dk1"/>
                </a:solidFill>
                <a:latin typeface="Montserrat"/>
                <a:ea typeface="Montserrat"/>
                <a:cs typeface="Montserrat"/>
                <a:sym typeface="Montserrat"/>
              </a:rPr>
              <a:t>This next activity aims to foster understanding, connection, and a shared sense of purpose as we explore the significance of our individual and collective endeavours within the LLMC community.</a:t>
            </a:r>
            <a:endParaRPr sz="1300">
              <a:solidFill>
                <a:schemeClr val="dk1"/>
              </a:solidFill>
            </a:endParaRPr>
          </a:p>
        </p:txBody>
      </p:sp>
      <p:sp>
        <p:nvSpPr>
          <p:cNvPr id="587" name="Google Shape;587;p1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6">
              <a:alphaModFix/>
            </a:blip>
            <a:stretch>
              <a:fillRect t="-53592" b="-53592"/>
            </a:stretch>
          </a:blipFill>
          <a:ln>
            <a:noFill/>
          </a:ln>
        </p:spPr>
        <p:txBody>
          <a:bodyPr/>
          <a:lstStyle/>
          <a:p>
            <a:endParaRPr lang="en-US"/>
          </a:p>
        </p:txBody>
      </p:sp>
      <p:graphicFrame>
        <p:nvGraphicFramePr>
          <p:cNvPr id="588" name="Google Shape;588;p16"/>
          <p:cNvGraphicFramePr/>
          <p:nvPr/>
        </p:nvGraphicFramePr>
        <p:xfrm>
          <a:off x="483125" y="6557325"/>
          <a:ext cx="17443525" cy="2355757"/>
        </p:xfrm>
        <a:graphic>
          <a:graphicData uri="http://schemas.openxmlformats.org/drawingml/2006/table">
            <a:tbl>
              <a:tblPr>
                <a:noFill/>
                <a:tableStyleId>{D535462E-FF90-4C65-8026-0FCE7B4BC531}</a:tableStyleId>
              </a:tblPr>
              <a:tblGrid>
                <a:gridCol w="17443525">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699" b="1">
                          <a:solidFill>
                            <a:schemeClr val="dk1"/>
                          </a:solidFill>
                          <a:latin typeface="Montserrat"/>
                          <a:ea typeface="Montserrat"/>
                          <a:cs typeface="Montserrat"/>
                          <a:sym typeface="Montserrat"/>
                        </a:rPr>
                        <a:t>Instructions:</a:t>
                      </a:r>
                      <a:r>
                        <a:rPr lang="en-US" sz="2699">
                          <a:solidFill>
                            <a:schemeClr val="dk1"/>
                          </a:solidFill>
                          <a:latin typeface="Montserrat"/>
                          <a:ea typeface="Montserrat"/>
                          <a:cs typeface="Montserrat"/>
                          <a:sym typeface="Montserrat"/>
                        </a:rPr>
                        <a:t> Each Circle member will take 1 minute to share their response to either one of the following questions: </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1800">
                        <a:solidFill>
                          <a:schemeClr val="dk1"/>
                        </a:solidFill>
                        <a:latin typeface="Montserrat"/>
                        <a:ea typeface="Montserrat"/>
                        <a:cs typeface="Montserrat"/>
                        <a:sym typeface="Montserrat"/>
                      </a:endParaRPr>
                    </a:p>
                    <a:p>
                      <a:pPr marL="582927" lvl="1" indent="-291463" algn="l" rtl="0">
                        <a:lnSpc>
                          <a:spcPct val="115000"/>
                        </a:lnSpc>
                        <a:spcBef>
                          <a:spcPts val="0"/>
                        </a:spcBef>
                        <a:spcAft>
                          <a:spcPts val="0"/>
                        </a:spcAft>
                        <a:buClr>
                          <a:schemeClr val="dk1"/>
                        </a:buClr>
                        <a:buSzPts val="2699"/>
                        <a:buChar char="•"/>
                      </a:pPr>
                      <a:r>
                        <a:rPr lang="en-US" sz="2699">
                          <a:solidFill>
                            <a:schemeClr val="dk1"/>
                          </a:solidFill>
                          <a:latin typeface="Montserrat"/>
                          <a:ea typeface="Montserrat"/>
                          <a:cs typeface="Montserrat"/>
                          <a:sym typeface="Montserrat"/>
                        </a:rPr>
                        <a:t>Why have you joined LLMC? </a:t>
                      </a:r>
                      <a:endParaRPr>
                        <a:solidFill>
                          <a:schemeClr val="dk1"/>
                        </a:solidFill>
                      </a:endParaRPr>
                    </a:p>
                    <a:p>
                      <a:pPr marL="582927" lvl="1" indent="-291463" algn="l" rtl="0">
                        <a:lnSpc>
                          <a:spcPct val="115000"/>
                        </a:lnSpc>
                        <a:spcBef>
                          <a:spcPts val="0"/>
                        </a:spcBef>
                        <a:spcAft>
                          <a:spcPts val="0"/>
                        </a:spcAft>
                        <a:buClr>
                          <a:schemeClr val="dk1"/>
                        </a:buClr>
                        <a:buSzPts val="2699"/>
                        <a:buChar char="•"/>
                      </a:pPr>
                      <a:r>
                        <a:rPr lang="en-US" sz="2699">
                          <a:solidFill>
                            <a:schemeClr val="dk1"/>
                          </a:solidFill>
                          <a:latin typeface="Montserrat"/>
                          <a:ea typeface="Montserrat"/>
                          <a:cs typeface="Montserrat"/>
                          <a:sym typeface="Montserrat"/>
                        </a:rPr>
                        <a:t>How do you hope LLMC will add to your knowledge and expand your leadership toolkit?</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1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98" name="Google Shape;598;p17"/>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7211" r="-1287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
        <p:nvSpPr>
          <p:cNvPr id="600" name="Google Shape;600;p17"/>
          <p:cNvSpPr txBox="1"/>
          <p:nvPr/>
        </p:nvSpPr>
        <p:spPr>
          <a:xfrm>
            <a:off x="375293" y="2810754"/>
            <a:ext cx="17537400" cy="5672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399" b="0" i="0" u="none" strike="noStrike" cap="none">
                <a:solidFill>
                  <a:srgbClr val="000000"/>
                </a:solidFill>
                <a:latin typeface="Montserrat"/>
                <a:ea typeface="Montserrat"/>
                <a:cs typeface="Montserrat"/>
                <a:sym typeface="Montserrat"/>
              </a:rPr>
              <a:t>Each Circle is responsible for:</a:t>
            </a:r>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734053" marR="0" lvl="1" indent="-367026"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Choosing Circle Leaders and Assistant Circle Leaders</a:t>
            </a:r>
            <a:endParaRPr/>
          </a:p>
          <a:p>
            <a:pPr marL="734053" marR="0" lvl="1" indent="-367026" algn="l" rtl="0">
              <a:lnSpc>
                <a:spcPct val="115000"/>
              </a:lnSpc>
              <a:spcBef>
                <a:spcPts val="100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Scheduling all 5 Circle Sessions</a:t>
            </a:r>
            <a:endParaRPr/>
          </a:p>
          <a:p>
            <a:pPr marL="734053" marR="0" lvl="1" indent="-367026" algn="l" rtl="0">
              <a:lnSpc>
                <a:spcPct val="115000"/>
              </a:lnSpc>
              <a:spcBef>
                <a:spcPts val="100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Active engagement in all Circle activities </a:t>
            </a:r>
            <a:endParaRPr/>
          </a:p>
          <a:p>
            <a:pPr marL="734053" marR="0" lvl="1" indent="-367026" algn="l" rtl="0">
              <a:lnSpc>
                <a:spcPct val="115000"/>
              </a:lnSpc>
              <a:spcBef>
                <a:spcPts val="100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Reviewing each Discussion Guide and video (when applicable) ahead of the Circle Session</a:t>
            </a:r>
            <a:endParaRPr/>
          </a:p>
          <a:p>
            <a:pPr marL="734053" marR="0" lvl="1" indent="-367026" algn="l" rtl="0">
              <a:lnSpc>
                <a:spcPct val="115000"/>
              </a:lnSpc>
              <a:spcBef>
                <a:spcPts val="100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Completion of all after Circle activities including bi-weekly Written Components</a:t>
            </a:r>
            <a:endParaRPr/>
          </a:p>
        </p:txBody>
      </p:sp>
      <p:sp>
        <p:nvSpPr>
          <p:cNvPr id="601" name="Google Shape;601;p17"/>
          <p:cNvSpPr txBox="1"/>
          <p:nvPr/>
        </p:nvSpPr>
        <p:spPr>
          <a:xfrm>
            <a:off x="483118" y="1520034"/>
            <a:ext cx="4251300" cy="9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956" b="1">
                <a:latin typeface="Montserrat"/>
                <a:ea typeface="Montserrat"/>
                <a:cs typeface="Montserrat"/>
                <a:sym typeface="Montserrat"/>
              </a:rPr>
              <a:t>4. Circle Preparation</a:t>
            </a:r>
            <a:endParaRPr sz="1200"/>
          </a:p>
          <a:p>
            <a:pPr marL="0" marR="0" lvl="0" indent="0" algn="l" rtl="0">
              <a:lnSpc>
                <a:spcPct val="140019"/>
              </a:lnSpc>
              <a:spcBef>
                <a:spcPts val="0"/>
              </a:spcBef>
              <a:spcAft>
                <a:spcPts val="0"/>
              </a:spcAft>
              <a:buNone/>
            </a:pPr>
            <a:r>
              <a:rPr lang="en-US" sz="2956" b="1" i="0" u="none" strike="noStrike" cap="none">
                <a:solidFill>
                  <a:srgbClr val="000000"/>
                </a:solidFill>
                <a:latin typeface="Montserrat"/>
                <a:ea typeface="Montserrat"/>
                <a:cs typeface="Montserrat"/>
                <a:sym typeface="Montserrat"/>
              </a:rPr>
              <a:t>(10 minutes)</a:t>
            </a:r>
            <a:endParaRPr sz="1200"/>
          </a:p>
        </p:txBody>
      </p:sp>
      <p:sp>
        <p:nvSpPr>
          <p:cNvPr id="602" name="Google Shape;602;p17"/>
          <p:cNvSpPr/>
          <p:nvPr/>
        </p:nvSpPr>
        <p:spPr>
          <a:xfrm>
            <a:off x="3055762" y="20585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2f515daa91a_2_75"/>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30" name="Google Shape;330;g2f515daa91a_2_75"/>
          <p:cNvSpPr txBox="1"/>
          <p:nvPr/>
        </p:nvSpPr>
        <p:spPr>
          <a:xfrm>
            <a:off x="2041588" y="1220025"/>
            <a:ext cx="14378400" cy="769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Meet Your Circle Members</a:t>
            </a:r>
            <a:endParaRPr sz="1400" b="0" i="0" u="none" strike="noStrike" cap="none">
              <a:solidFill>
                <a:srgbClr val="000000"/>
              </a:solidFill>
              <a:latin typeface="Arial"/>
              <a:ea typeface="Arial"/>
              <a:cs typeface="Arial"/>
              <a:sym typeface="Arial"/>
            </a:endParaRPr>
          </a:p>
        </p:txBody>
      </p:sp>
      <p:graphicFrame>
        <p:nvGraphicFramePr>
          <p:cNvPr id="331" name="Google Shape;331;g2f515daa91a_2_75"/>
          <p:cNvGraphicFramePr/>
          <p:nvPr/>
        </p:nvGraphicFramePr>
        <p:xfrm>
          <a:off x="518543" y="3573110"/>
          <a:ext cx="17424475" cy="3435730"/>
        </p:xfrm>
        <a:graphic>
          <a:graphicData uri="http://schemas.openxmlformats.org/drawingml/2006/table">
            <a:tbl>
              <a:tblPr>
                <a:noFill/>
                <a:tableStyleId>{F20683D7-08C3-49D9-9ECD-C4F87F193965}</a:tableStyleId>
              </a:tblPr>
              <a:tblGrid>
                <a:gridCol w="17424475">
                  <a:extLst>
                    <a:ext uri="{9D8B030D-6E8A-4147-A177-3AD203B41FA5}">
                      <a16:colId xmlns:a16="http://schemas.microsoft.com/office/drawing/2014/main" val="20000"/>
                    </a:ext>
                  </a:extLst>
                </a:gridCol>
              </a:tblGrid>
              <a:tr h="1838750">
                <a:tc>
                  <a:txBody>
                    <a:bodyPr/>
                    <a:lstStyle/>
                    <a:p>
                      <a:pPr marL="0" marR="0" lvl="0" indent="0" algn="ctr" rtl="0">
                        <a:lnSpc>
                          <a:spcPct val="140014"/>
                        </a:lnSpc>
                        <a:spcBef>
                          <a:spcPts val="0"/>
                        </a:spcBef>
                        <a:spcAft>
                          <a:spcPts val="0"/>
                        </a:spcAft>
                        <a:buClr>
                          <a:srgbClr val="000000"/>
                        </a:buClr>
                        <a:buSzPts val="2699"/>
                        <a:buFont typeface="Arial"/>
                        <a:buNone/>
                      </a:pPr>
                      <a:r>
                        <a:rPr lang="en-US" sz="3800">
                          <a:solidFill>
                            <a:schemeClr val="dk1"/>
                          </a:solidFill>
                          <a:latin typeface="Montserrat"/>
                          <a:ea typeface="Montserrat"/>
                          <a:cs typeface="Montserrat"/>
                          <a:sym typeface="Montserrat"/>
                        </a:rPr>
                        <a:t>Message from the Lifting as you Lead Mentoring Circles program team</a:t>
                      </a:r>
                      <a:r>
                        <a:rPr lang="en-US" sz="4499">
                          <a:solidFill>
                            <a:schemeClr val="dk1"/>
                          </a:solidFill>
                          <a:latin typeface="Montserrat"/>
                          <a:ea typeface="Montserrat"/>
                          <a:cs typeface="Montserrat"/>
                          <a:sym typeface="Montserrat"/>
                        </a:rPr>
                        <a:t>: </a:t>
                      </a:r>
                      <a:endParaRPr sz="2800" u="none" strike="noStrike" cap="none">
                        <a:solidFill>
                          <a:schemeClr val="dk1"/>
                        </a:solidFill>
                        <a:latin typeface="Montserrat"/>
                        <a:ea typeface="Montserrat"/>
                        <a:cs typeface="Montserrat"/>
                        <a:sym typeface="Montserrat"/>
                      </a:endParaRPr>
                    </a:p>
                    <a:p>
                      <a:pPr marL="0" marR="208499" lvl="0" indent="0" algn="ctr" rtl="0">
                        <a:lnSpc>
                          <a:spcPct val="115000"/>
                        </a:lnSpc>
                        <a:spcBef>
                          <a:spcPts val="1000"/>
                        </a:spcBef>
                        <a:spcAft>
                          <a:spcPts val="0"/>
                        </a:spcAft>
                        <a:buClr>
                          <a:schemeClr val="dk1"/>
                        </a:buClr>
                        <a:buSzPts val="1100"/>
                        <a:buFont typeface="Arial"/>
                        <a:buNone/>
                      </a:pPr>
                      <a:r>
                        <a:rPr lang="en-US" sz="3800" b="1" i="1">
                          <a:solidFill>
                            <a:schemeClr val="dk1"/>
                          </a:solidFill>
                          <a:latin typeface="Montserrat"/>
                          <a:ea typeface="Montserrat"/>
                          <a:cs typeface="Montserrat"/>
                          <a:sym typeface="Montserrat"/>
                        </a:rPr>
                        <a:t>Wanted - Someone to volunteer to be the first Circle Leader and facilitate this Discussion Guide.</a:t>
                      </a:r>
                      <a:endParaRPr sz="3800" b="1" i="1" u="none" strike="noStrike" cap="none">
                        <a:solidFill>
                          <a:schemeClr val="dk1"/>
                        </a:solidFill>
                        <a:latin typeface="Montserrat"/>
                        <a:ea typeface="Montserrat"/>
                        <a:cs typeface="Montserrat"/>
                        <a:sym typeface="Montserrat"/>
                      </a:endParaRPr>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32" name="Google Shape;332;g2f515daa91a_2_75"/>
          <p:cNvPicPr preferRelativeResize="0"/>
          <p:nvPr/>
        </p:nvPicPr>
        <p:blipFill rotWithShape="1">
          <a:blip r:embed="rId4">
            <a:alphaModFix/>
          </a:blip>
          <a:srcRect/>
          <a:stretch/>
        </p:blipFill>
        <p:spPr>
          <a:xfrm>
            <a:off x="293000" y="841788"/>
            <a:ext cx="1830401" cy="1525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1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612" name="Google Shape;612;p18"/>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7211" r="-1287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
        <p:nvSpPr>
          <p:cNvPr id="614" name="Google Shape;614;p18"/>
          <p:cNvSpPr txBox="1"/>
          <p:nvPr/>
        </p:nvSpPr>
        <p:spPr>
          <a:xfrm>
            <a:off x="452668" y="1520034"/>
            <a:ext cx="11251500" cy="1011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56" b="1" i="0" u="none" strike="noStrike" cap="none">
                <a:solidFill>
                  <a:srgbClr val="000000"/>
                </a:solidFill>
                <a:latin typeface="Montserrat"/>
                <a:ea typeface="Montserrat"/>
                <a:cs typeface="Montserrat"/>
                <a:sym typeface="Montserrat"/>
              </a:rPr>
              <a:t>4.1 Circle Leader and Assistant Circle Leader Selection</a:t>
            </a:r>
            <a:endParaRPr sz="1200"/>
          </a:p>
          <a:p>
            <a:pPr marL="0" marR="0" lvl="0" indent="0" algn="l" rtl="0">
              <a:lnSpc>
                <a:spcPct val="140018"/>
              </a:lnSpc>
              <a:spcBef>
                <a:spcPts val="0"/>
              </a:spcBef>
              <a:spcAft>
                <a:spcPts val="0"/>
              </a:spcAft>
              <a:buNone/>
            </a:pPr>
            <a:r>
              <a:rPr lang="en-US" sz="3056" b="1" i="0" u="none" strike="noStrike" cap="none">
                <a:solidFill>
                  <a:srgbClr val="000000"/>
                </a:solidFill>
                <a:latin typeface="Montserrat"/>
                <a:ea typeface="Montserrat"/>
                <a:cs typeface="Montserrat"/>
                <a:sym typeface="Montserrat"/>
              </a:rPr>
              <a:t>(5 minutes)</a:t>
            </a:r>
            <a:endParaRPr sz="1200"/>
          </a:p>
        </p:txBody>
      </p:sp>
      <p:sp>
        <p:nvSpPr>
          <p:cNvPr id="615" name="Google Shape;615;p18"/>
          <p:cNvSpPr/>
          <p:nvPr/>
        </p:nvSpPr>
        <p:spPr>
          <a:xfrm>
            <a:off x="2903497" y="2010934"/>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
        <p:nvSpPr>
          <p:cNvPr id="616" name="Google Shape;616;p18"/>
          <p:cNvSpPr txBox="1"/>
          <p:nvPr/>
        </p:nvSpPr>
        <p:spPr>
          <a:xfrm>
            <a:off x="375278" y="2866534"/>
            <a:ext cx="17537400" cy="4317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99" b="0" i="0" u="none" strike="noStrike" cap="none">
                <a:solidFill>
                  <a:schemeClr val="dk1"/>
                </a:solidFill>
                <a:latin typeface="Montserrat"/>
                <a:ea typeface="Montserrat"/>
                <a:cs typeface="Montserrat"/>
                <a:sym typeface="Montserrat"/>
              </a:rPr>
              <a:t>An integral part of our upcoming </a:t>
            </a:r>
            <a:r>
              <a:rPr lang="en-US" sz="3099">
                <a:solidFill>
                  <a:schemeClr val="dk1"/>
                </a:solidFill>
                <a:latin typeface="Montserrat"/>
                <a:ea typeface="Montserrat"/>
                <a:cs typeface="Montserrat"/>
                <a:sym typeface="Montserrat"/>
              </a:rPr>
              <a:t>Circle</a:t>
            </a:r>
            <a:r>
              <a:rPr lang="en-US" sz="3099" b="0" i="0" u="none" strike="noStrike" cap="none">
                <a:solidFill>
                  <a:schemeClr val="dk1"/>
                </a:solidFill>
                <a:latin typeface="Montserrat"/>
                <a:ea typeface="Montserrat"/>
                <a:cs typeface="Montserrat"/>
                <a:sym typeface="Montserrat"/>
              </a:rPr>
              <a:t> sessions are the </a:t>
            </a:r>
            <a:r>
              <a:rPr lang="en-US" sz="3099">
                <a:solidFill>
                  <a:schemeClr val="dk1"/>
                </a:solidFill>
                <a:latin typeface="Montserrat"/>
                <a:ea typeface="Montserrat"/>
                <a:cs typeface="Montserrat"/>
                <a:sym typeface="Montserrat"/>
              </a:rPr>
              <a:t>C</a:t>
            </a:r>
            <a:r>
              <a:rPr lang="en-US" sz="3099" b="0" i="0" u="none" strike="noStrike" cap="none">
                <a:solidFill>
                  <a:schemeClr val="dk1"/>
                </a:solidFill>
                <a:latin typeface="Montserrat"/>
                <a:ea typeface="Montserrat"/>
                <a:cs typeface="Montserrat"/>
                <a:sym typeface="Montserrat"/>
              </a:rPr>
              <a:t>ircle </a:t>
            </a:r>
            <a:endParaRPr>
              <a:solidFill>
                <a:schemeClr val="dk1"/>
              </a:solidFill>
            </a:endParaRPr>
          </a:p>
          <a:p>
            <a:pPr marL="0" marR="0" lvl="0" indent="0" algn="l" rtl="0">
              <a:lnSpc>
                <a:spcPct val="115000"/>
              </a:lnSpc>
              <a:spcBef>
                <a:spcPts val="0"/>
              </a:spcBef>
              <a:spcAft>
                <a:spcPts val="0"/>
              </a:spcAft>
              <a:buNone/>
            </a:pPr>
            <a:r>
              <a:rPr lang="en-US" sz="3099">
                <a:solidFill>
                  <a:schemeClr val="dk1"/>
                </a:solidFill>
                <a:latin typeface="Montserrat"/>
                <a:ea typeface="Montserrat"/>
                <a:cs typeface="Montserrat"/>
                <a:sym typeface="Montserrat"/>
              </a:rPr>
              <a:t>L</a:t>
            </a:r>
            <a:r>
              <a:rPr lang="en-US" sz="3099" b="0" i="0" u="none" strike="noStrike" cap="none">
                <a:solidFill>
                  <a:schemeClr val="dk1"/>
                </a:solidFill>
                <a:latin typeface="Montserrat"/>
                <a:ea typeface="Montserrat"/>
                <a:cs typeface="Montserrat"/>
                <a:sym typeface="Montserrat"/>
              </a:rPr>
              <a:t>eaders and </a:t>
            </a:r>
            <a:r>
              <a:rPr lang="en-US" sz="3099">
                <a:solidFill>
                  <a:schemeClr val="dk1"/>
                </a:solidFill>
                <a:latin typeface="Montserrat"/>
                <a:ea typeface="Montserrat"/>
                <a:cs typeface="Montserrat"/>
                <a:sym typeface="Montserrat"/>
              </a:rPr>
              <a:t>A</a:t>
            </a:r>
            <a:r>
              <a:rPr lang="en-US" sz="3099" b="0" i="0" u="none" strike="noStrike" cap="none">
                <a:solidFill>
                  <a:schemeClr val="dk1"/>
                </a:solidFill>
                <a:latin typeface="Montserrat"/>
                <a:ea typeface="Montserrat"/>
                <a:cs typeface="Montserrat"/>
                <a:sym typeface="Montserrat"/>
              </a:rPr>
              <a:t>ssistant </a:t>
            </a:r>
            <a:r>
              <a:rPr lang="en-US" sz="3099">
                <a:solidFill>
                  <a:schemeClr val="dk1"/>
                </a:solidFill>
                <a:latin typeface="Montserrat"/>
                <a:ea typeface="Montserrat"/>
                <a:cs typeface="Montserrat"/>
                <a:sym typeface="Montserrat"/>
              </a:rPr>
              <a:t>C</a:t>
            </a:r>
            <a:r>
              <a:rPr lang="en-US" sz="3099" b="0" i="0" u="none" strike="noStrike" cap="none">
                <a:solidFill>
                  <a:schemeClr val="dk1"/>
                </a:solidFill>
                <a:latin typeface="Montserrat"/>
                <a:ea typeface="Montserrat"/>
                <a:cs typeface="Montserrat"/>
                <a:sym typeface="Montserrat"/>
              </a:rPr>
              <a:t>ircle </a:t>
            </a:r>
            <a:r>
              <a:rPr lang="en-US" sz="3099">
                <a:solidFill>
                  <a:schemeClr val="dk1"/>
                </a:solidFill>
                <a:latin typeface="Montserrat"/>
                <a:ea typeface="Montserrat"/>
                <a:cs typeface="Montserrat"/>
                <a:sym typeface="Montserrat"/>
              </a:rPr>
              <a:t>L</a:t>
            </a:r>
            <a:r>
              <a:rPr lang="en-US" sz="3099" b="0" i="0" u="none" strike="noStrike" cap="none">
                <a:solidFill>
                  <a:schemeClr val="dk1"/>
                </a:solidFill>
                <a:latin typeface="Montserrat"/>
                <a:ea typeface="Montserrat"/>
                <a:cs typeface="Montserrat"/>
                <a:sym typeface="Montserrat"/>
              </a:rPr>
              <a:t>eaders. Volunteering for these </a:t>
            </a:r>
            <a:endParaRPr>
              <a:solidFill>
                <a:schemeClr val="dk1"/>
              </a:solidFill>
            </a:endParaRPr>
          </a:p>
          <a:p>
            <a:pPr marL="0" marR="0" lvl="0" indent="0" algn="l" rtl="0">
              <a:lnSpc>
                <a:spcPct val="115000"/>
              </a:lnSpc>
              <a:spcBef>
                <a:spcPts val="0"/>
              </a:spcBef>
              <a:spcAft>
                <a:spcPts val="0"/>
              </a:spcAft>
              <a:buNone/>
            </a:pPr>
            <a:r>
              <a:rPr lang="en-US" sz="3099" b="0" i="0" u="none" strike="noStrike" cap="none">
                <a:solidFill>
                  <a:schemeClr val="dk1"/>
                </a:solidFill>
                <a:latin typeface="Montserrat"/>
                <a:ea typeface="Montserrat"/>
                <a:cs typeface="Montserrat"/>
                <a:sym typeface="Montserrat"/>
              </a:rPr>
              <a:t>responsibilities goes beyond participation; it's a commitment to </a:t>
            </a:r>
            <a:endParaRPr>
              <a:solidFill>
                <a:schemeClr val="dk1"/>
              </a:solidFill>
            </a:endParaRPr>
          </a:p>
          <a:p>
            <a:pPr marL="0" marR="0" lvl="0" indent="0" algn="l" rtl="0">
              <a:lnSpc>
                <a:spcPct val="115000"/>
              </a:lnSpc>
              <a:spcBef>
                <a:spcPts val="0"/>
              </a:spcBef>
              <a:spcAft>
                <a:spcPts val="0"/>
              </a:spcAft>
              <a:buNone/>
            </a:pPr>
            <a:r>
              <a:rPr lang="en-US" sz="3099" b="0" i="0" u="none" strike="noStrike" cap="none">
                <a:solidFill>
                  <a:schemeClr val="dk1"/>
                </a:solidFill>
                <a:latin typeface="Montserrat"/>
                <a:ea typeface="Montserrat"/>
                <a:cs typeface="Montserrat"/>
                <a:sym typeface="Montserrat"/>
              </a:rPr>
              <a:t>shaping the journey and cultivating leadership. Each </a:t>
            </a:r>
            <a:r>
              <a:rPr lang="en-US" sz="3099">
                <a:solidFill>
                  <a:schemeClr val="dk1"/>
                </a:solidFill>
                <a:latin typeface="Montserrat"/>
                <a:ea typeface="Montserrat"/>
                <a:cs typeface="Montserrat"/>
                <a:sym typeface="Montserrat"/>
              </a:rPr>
              <a:t>C</a:t>
            </a:r>
            <a:r>
              <a:rPr lang="en-US" sz="3099" b="0" i="0" u="none" strike="noStrike" cap="none">
                <a:solidFill>
                  <a:schemeClr val="dk1"/>
                </a:solidFill>
                <a:latin typeface="Montserrat"/>
                <a:ea typeface="Montserrat"/>
                <a:cs typeface="Montserrat"/>
                <a:sym typeface="Montserrat"/>
              </a:rPr>
              <a:t>ircle session </a:t>
            </a:r>
            <a:endParaRPr>
              <a:solidFill>
                <a:schemeClr val="dk1"/>
              </a:solidFill>
            </a:endParaRPr>
          </a:p>
          <a:p>
            <a:pPr marL="0" marR="0" lvl="0" indent="0" algn="l" rtl="0">
              <a:lnSpc>
                <a:spcPct val="115000"/>
              </a:lnSpc>
              <a:spcBef>
                <a:spcPts val="0"/>
              </a:spcBef>
              <a:spcAft>
                <a:spcPts val="0"/>
              </a:spcAft>
              <a:buNone/>
            </a:pPr>
            <a:r>
              <a:rPr lang="en-US" sz="3099" b="0" i="0" u="none" strike="noStrike" cap="none">
                <a:solidFill>
                  <a:schemeClr val="dk1"/>
                </a:solidFill>
                <a:latin typeface="Montserrat"/>
                <a:ea typeface="Montserrat"/>
                <a:cs typeface="Montserrat"/>
                <a:sym typeface="Montserrat"/>
              </a:rPr>
              <a:t>calls for different members to undertake the responsibilities of leadership. </a:t>
            </a:r>
            <a:endParaRPr>
              <a:solidFill>
                <a:schemeClr val="dk1"/>
              </a:solidFill>
            </a:endParaRPr>
          </a:p>
          <a:p>
            <a:pPr marL="0" marR="0" lvl="0" indent="0" algn="l" rtl="0">
              <a:lnSpc>
                <a:spcPct val="115000"/>
              </a:lnSpc>
              <a:spcBef>
                <a:spcPts val="0"/>
              </a:spcBef>
              <a:spcAft>
                <a:spcPts val="0"/>
              </a:spcAft>
              <a:buNone/>
            </a:pPr>
            <a:r>
              <a:rPr lang="en-US" sz="3099" b="0" i="0" u="none" strike="noStrike" cap="none">
                <a:solidFill>
                  <a:schemeClr val="dk1"/>
                </a:solidFill>
                <a:latin typeface="Montserrat"/>
                <a:ea typeface="Montserrat"/>
                <a:cs typeface="Montserrat"/>
                <a:sym typeface="Montserrat"/>
              </a:rPr>
              <a:t>For this next stage of this Meet Your Circle Members session, we ask you to step into a leadership role by volunteering to be a Circle Leader or Assistant Circle Leader for one of the five </a:t>
            </a:r>
            <a:r>
              <a:rPr lang="en-US" sz="3099">
                <a:solidFill>
                  <a:schemeClr val="dk1"/>
                </a:solidFill>
                <a:latin typeface="Montserrat"/>
                <a:ea typeface="Montserrat"/>
                <a:cs typeface="Montserrat"/>
                <a:sym typeface="Montserrat"/>
              </a:rPr>
              <a:t>C</a:t>
            </a:r>
            <a:r>
              <a:rPr lang="en-US" sz="3099" b="0" i="0" u="none" strike="noStrike" cap="none">
                <a:solidFill>
                  <a:schemeClr val="dk1"/>
                </a:solidFill>
                <a:latin typeface="Montserrat"/>
                <a:ea typeface="Montserrat"/>
                <a:cs typeface="Montserrat"/>
                <a:sym typeface="Montserrat"/>
              </a:rPr>
              <a:t>ircle sessions.</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a:lstStyle/>
          <a:p>
            <a:endParaRPr lang="en-US"/>
          </a:p>
        </p:txBody>
      </p:sp>
      <p:pic>
        <p:nvPicPr>
          <p:cNvPr id="626" name="Google Shape;626;p19"/>
          <p:cNvPicPr preferRelativeResize="0"/>
          <p:nvPr/>
        </p:nvPicPr>
        <p:blipFill>
          <a:blip r:embed="rId4">
            <a:alphaModFix/>
          </a:blip>
          <a:stretch>
            <a:fillRect/>
          </a:stretch>
        </p:blipFill>
        <p:spPr>
          <a:xfrm flipH="1">
            <a:off x="12295075" y="7416525"/>
            <a:ext cx="6069125" cy="2913175"/>
          </a:xfrm>
          <a:prstGeom prst="rect">
            <a:avLst/>
          </a:prstGeom>
          <a:noFill/>
          <a:ln>
            <a:noFill/>
          </a:ln>
        </p:spPr>
      </p:pic>
      <p:graphicFrame>
        <p:nvGraphicFramePr>
          <p:cNvPr id="627" name="Google Shape;627;p19"/>
          <p:cNvGraphicFramePr/>
          <p:nvPr/>
        </p:nvGraphicFramePr>
        <p:xfrm>
          <a:off x="483118" y="3788372"/>
          <a:ext cx="14471650" cy="5918900"/>
        </p:xfrm>
        <a:graphic>
          <a:graphicData uri="http://schemas.openxmlformats.org/drawingml/2006/table">
            <a:tbl>
              <a:tblPr>
                <a:noFill/>
                <a:tableStyleId>{4F4214D8-50E2-4F7A-929A-AC0F6F2FD88F}</a:tableStyleId>
              </a:tblPr>
              <a:tblGrid>
                <a:gridCol w="7235825">
                  <a:extLst>
                    <a:ext uri="{9D8B030D-6E8A-4147-A177-3AD203B41FA5}">
                      <a16:colId xmlns:a16="http://schemas.microsoft.com/office/drawing/2014/main" val="20000"/>
                    </a:ext>
                  </a:extLst>
                </a:gridCol>
                <a:gridCol w="7235825">
                  <a:extLst>
                    <a:ext uri="{9D8B030D-6E8A-4147-A177-3AD203B41FA5}">
                      <a16:colId xmlns:a16="http://schemas.microsoft.com/office/drawing/2014/main" val="20001"/>
                    </a:ext>
                  </a:extLst>
                </a:gridCol>
              </a:tblGrid>
              <a:tr h="1335350">
                <a:tc>
                  <a:txBody>
                    <a:bodyPr/>
                    <a:lstStyle/>
                    <a:p>
                      <a:pPr marL="0" marR="0" lvl="0" indent="0" algn="ctr" rtl="0">
                        <a:lnSpc>
                          <a:spcPct val="115000"/>
                        </a:lnSpc>
                        <a:spcBef>
                          <a:spcPts val="0"/>
                        </a:spcBef>
                        <a:spcAft>
                          <a:spcPts val="0"/>
                        </a:spcAft>
                        <a:buNone/>
                      </a:pPr>
                      <a:r>
                        <a:rPr lang="en-US" sz="2899" b="1" u="none" strike="noStrike" cap="none">
                          <a:solidFill>
                            <a:srgbClr val="000000"/>
                          </a:solidFill>
                          <a:latin typeface="Montserrat"/>
                          <a:ea typeface="Montserrat"/>
                          <a:cs typeface="Montserrat"/>
                          <a:sym typeface="Montserrat"/>
                        </a:rPr>
                        <a:t>Circle Leader</a:t>
                      </a:r>
                      <a:endParaRPr sz="1100" u="none" strike="noStrike" cap="none"/>
                    </a:p>
                  </a:txBody>
                  <a:tcPr marL="126650" marR="126650" marT="126650" marB="126650">
                    <a:lnL w="19475" cap="flat" cmpd="sng">
                      <a:solidFill>
                        <a:srgbClr val="FFFFFF"/>
                      </a:solidFill>
                      <a:prstDash val="solid"/>
                      <a:round/>
                      <a:headEnd type="none" w="sm" len="sm"/>
                      <a:tailEnd type="none" w="sm" len="sm"/>
                    </a:lnL>
                    <a:lnR w="19475" cap="flat" cmpd="sng">
                      <a:solidFill>
                        <a:srgbClr val="000000"/>
                      </a:solidFill>
                      <a:prstDash val="dash"/>
                      <a:round/>
                      <a:headEnd type="none" w="sm" len="sm"/>
                      <a:tailEnd type="none" w="sm" len="sm"/>
                    </a:lnR>
                    <a:lnT w="19475" cap="flat" cmpd="sng">
                      <a:solidFill>
                        <a:srgbClr val="FFFFFF"/>
                      </a:solidFill>
                      <a:prstDash val="solid"/>
                      <a:round/>
                      <a:headEnd type="none" w="sm" len="sm"/>
                      <a:tailEnd type="none" w="sm" len="sm"/>
                    </a:lnT>
                    <a:lnB w="1947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899" b="1" u="none" strike="noStrike" cap="none">
                          <a:solidFill>
                            <a:srgbClr val="000000"/>
                          </a:solidFill>
                          <a:latin typeface="Montserrat"/>
                          <a:ea typeface="Montserrat"/>
                          <a:cs typeface="Montserrat"/>
                          <a:sym typeface="Montserrat"/>
                        </a:rPr>
                        <a:t>Assistant Circle Leader</a:t>
                      </a:r>
                      <a:endParaRPr sz="1100" u="none" strike="noStrike" cap="none"/>
                    </a:p>
                  </a:txBody>
                  <a:tcPr marL="126650" marR="126650" marT="126650" marB="126650">
                    <a:lnL w="19475" cap="flat" cmpd="sng">
                      <a:solidFill>
                        <a:srgbClr val="000000"/>
                      </a:solidFill>
                      <a:prstDash val="dash"/>
                      <a:round/>
                      <a:headEnd type="none" w="sm" len="sm"/>
                      <a:tailEnd type="none" w="sm" len="sm"/>
                    </a:lnL>
                    <a:lnR w="19475" cap="flat" cmpd="sng">
                      <a:solidFill>
                        <a:srgbClr val="FFFFFF"/>
                      </a:solidFill>
                      <a:prstDash val="solid"/>
                      <a:round/>
                      <a:headEnd type="none" w="sm" len="sm"/>
                      <a:tailEnd type="none" w="sm" len="sm"/>
                    </a:lnR>
                    <a:lnT w="19475" cap="flat" cmpd="sng">
                      <a:solidFill>
                        <a:srgbClr val="FFFFFF"/>
                      </a:solidFill>
                      <a:prstDash val="solid"/>
                      <a:round/>
                      <a:headEnd type="none" w="sm" len="sm"/>
                      <a:tailEnd type="none" w="sm" len="sm"/>
                    </a:lnT>
                    <a:lnB w="1947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4583550">
                <a:tc>
                  <a:txBody>
                    <a:bodyPr/>
                    <a:lstStyle/>
                    <a:p>
                      <a:pPr marL="626107" marR="0" lvl="1" indent="-313053" algn="l" rtl="0">
                        <a:lnSpc>
                          <a:spcPct val="115000"/>
                        </a:lnSpc>
                        <a:spcBef>
                          <a:spcPts val="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Bring positive energy</a:t>
                      </a:r>
                      <a:endParaRPr sz="1100" u="none" strike="noStrike" cap="none"/>
                    </a:p>
                    <a:p>
                      <a:pPr marL="626107" marR="0" lvl="1" indent="-313053" algn="l" rtl="0">
                        <a:lnSpc>
                          <a:spcPct val="115000"/>
                        </a:lnSpc>
                        <a:spcBef>
                          <a:spcPts val="100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Reinforce rules and expectations</a:t>
                      </a:r>
                      <a:endParaRPr/>
                    </a:p>
                    <a:p>
                      <a:pPr marL="626107" marR="0" lvl="1" indent="-313053" algn="l" rtl="0">
                        <a:lnSpc>
                          <a:spcPct val="115000"/>
                        </a:lnSpc>
                        <a:spcBef>
                          <a:spcPts val="100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Be aware of your speed of speech</a:t>
                      </a:r>
                      <a:endParaRPr/>
                    </a:p>
                    <a:p>
                      <a:pPr marL="626107" marR="0" lvl="1" indent="-313053" algn="l" rtl="0">
                        <a:lnSpc>
                          <a:spcPct val="115000"/>
                        </a:lnSpc>
                        <a:spcBef>
                          <a:spcPts val="100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Build rapport within the Circle</a:t>
                      </a:r>
                      <a:endParaRPr/>
                    </a:p>
                    <a:p>
                      <a:pPr marL="626107" marR="0" lvl="1" indent="-313053" algn="l" rtl="0">
                        <a:lnSpc>
                          <a:spcPct val="115000"/>
                        </a:lnSpc>
                        <a:spcBef>
                          <a:spcPts val="100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Handle logistics of the session</a:t>
                      </a:r>
                      <a:endParaRPr/>
                    </a:p>
                    <a:p>
                      <a:pPr marL="626107" marR="0" lvl="1" indent="-313053" algn="l" rtl="0">
                        <a:lnSpc>
                          <a:spcPct val="115000"/>
                        </a:lnSpc>
                        <a:spcBef>
                          <a:spcPts val="100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Touch point with Circle members</a:t>
                      </a:r>
                      <a:endParaRPr/>
                    </a:p>
                  </a:txBody>
                  <a:tcPr marL="126650" marR="126650" marT="126650" marB="126650">
                    <a:lnL w="19475" cap="flat" cmpd="sng">
                      <a:solidFill>
                        <a:srgbClr val="FFFFFF"/>
                      </a:solidFill>
                      <a:prstDash val="solid"/>
                      <a:round/>
                      <a:headEnd type="none" w="sm" len="sm"/>
                      <a:tailEnd type="none" w="sm" len="sm"/>
                    </a:lnL>
                    <a:lnR w="19475" cap="flat" cmpd="sng">
                      <a:solidFill>
                        <a:srgbClr val="000000"/>
                      </a:solidFill>
                      <a:prstDash val="dash"/>
                      <a:round/>
                      <a:headEnd type="none" w="sm" len="sm"/>
                      <a:tailEnd type="none" w="sm" len="sm"/>
                    </a:lnR>
                    <a:lnT w="19475" cap="flat" cmpd="sng">
                      <a:solidFill>
                        <a:srgbClr val="FFFFFF"/>
                      </a:solidFill>
                      <a:prstDash val="solid"/>
                      <a:round/>
                      <a:headEnd type="none" w="sm" len="sm"/>
                      <a:tailEnd type="none" w="sm" len="sm"/>
                    </a:lnT>
                    <a:lnB w="19475" cap="flat" cmpd="sng">
                      <a:solidFill>
                        <a:srgbClr val="FFFFFF"/>
                      </a:solidFill>
                      <a:prstDash val="solid"/>
                      <a:round/>
                      <a:headEnd type="none" w="sm" len="sm"/>
                      <a:tailEnd type="none" w="sm" len="sm"/>
                    </a:lnB>
                  </a:tcPr>
                </a:tc>
                <a:tc>
                  <a:txBody>
                    <a:bodyPr/>
                    <a:lstStyle/>
                    <a:p>
                      <a:pPr marL="626107" marR="0" lvl="1" indent="-313053" algn="l" rtl="0">
                        <a:lnSpc>
                          <a:spcPct val="115000"/>
                        </a:lnSpc>
                        <a:spcBef>
                          <a:spcPts val="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Keep track of time</a:t>
                      </a:r>
                      <a:endParaRPr sz="1100" u="none" strike="noStrike" cap="none"/>
                    </a:p>
                    <a:p>
                      <a:pPr marL="626107" marR="0" lvl="1" indent="-313053" algn="l" rtl="0">
                        <a:lnSpc>
                          <a:spcPct val="115000"/>
                        </a:lnSpc>
                        <a:spcBef>
                          <a:spcPts val="100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Provide technical support</a:t>
                      </a:r>
                      <a:endParaRPr/>
                    </a:p>
                    <a:p>
                      <a:pPr marL="626107" marR="0" lvl="1" indent="-313053" algn="l" rtl="0">
                        <a:lnSpc>
                          <a:spcPct val="115000"/>
                        </a:lnSpc>
                        <a:spcBef>
                          <a:spcPts val="100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Bring positive energy</a:t>
                      </a:r>
                      <a:endParaRPr/>
                    </a:p>
                    <a:p>
                      <a:pPr marL="626107" marR="0" lvl="1" indent="-313053" algn="l" rtl="0">
                        <a:lnSpc>
                          <a:spcPct val="115000"/>
                        </a:lnSpc>
                        <a:spcBef>
                          <a:spcPts val="1000"/>
                        </a:spcBef>
                        <a:spcAft>
                          <a:spcPts val="0"/>
                        </a:spcAft>
                        <a:buClr>
                          <a:srgbClr val="000000"/>
                        </a:buClr>
                        <a:buSzPts val="2899"/>
                        <a:buFont typeface="Arial"/>
                        <a:buChar char="•"/>
                      </a:pPr>
                      <a:r>
                        <a:rPr lang="en-US" sz="2899" u="none" strike="noStrike" cap="none">
                          <a:solidFill>
                            <a:srgbClr val="000000"/>
                          </a:solidFill>
                          <a:latin typeface="Montserrat"/>
                          <a:ea typeface="Montserrat"/>
                          <a:cs typeface="Montserrat"/>
                          <a:sym typeface="Montserrat"/>
                        </a:rPr>
                        <a:t>Reinforce rules and expectations</a:t>
                      </a:r>
                      <a:endParaRPr/>
                    </a:p>
                  </a:txBody>
                  <a:tcPr marL="126650" marR="126650" marT="126650" marB="126650">
                    <a:lnL w="19475" cap="flat" cmpd="sng">
                      <a:solidFill>
                        <a:srgbClr val="000000"/>
                      </a:solidFill>
                      <a:prstDash val="dash"/>
                      <a:round/>
                      <a:headEnd type="none" w="sm" len="sm"/>
                      <a:tailEnd type="none" w="sm" len="sm"/>
                    </a:lnL>
                    <a:lnR w="19475" cap="flat" cmpd="sng">
                      <a:solidFill>
                        <a:srgbClr val="FFFFFF"/>
                      </a:solidFill>
                      <a:prstDash val="solid"/>
                      <a:round/>
                      <a:headEnd type="none" w="sm" len="sm"/>
                      <a:tailEnd type="none" w="sm" len="sm"/>
                    </a:lnR>
                    <a:lnT w="19475" cap="flat" cmpd="sng">
                      <a:solidFill>
                        <a:srgbClr val="FFFFFF"/>
                      </a:solidFill>
                      <a:prstDash val="solid"/>
                      <a:round/>
                      <a:headEnd type="none" w="sm" len="sm"/>
                      <a:tailEnd type="none" w="sm" len="sm"/>
                    </a:lnT>
                    <a:lnB w="1947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28" name="Google Shape;628;p19"/>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r="-5009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txBox="1"/>
          <p:nvPr/>
        </p:nvSpPr>
        <p:spPr>
          <a:xfrm>
            <a:off x="483118" y="1424784"/>
            <a:ext cx="17537400" cy="1624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99" b="1" i="0" u="none" strike="noStrike" cap="none">
                <a:solidFill>
                  <a:srgbClr val="000000"/>
                </a:solidFill>
                <a:latin typeface="Montserrat"/>
                <a:ea typeface="Montserrat"/>
                <a:cs typeface="Montserrat"/>
                <a:sym typeface="Montserrat"/>
              </a:rPr>
              <a:t>To help you choose a role, here are the responsibilities for the </a:t>
            </a:r>
            <a:endParaRPr/>
          </a:p>
          <a:p>
            <a:pPr marL="0" marR="0" lvl="0" indent="0" algn="l" rtl="0">
              <a:lnSpc>
                <a:spcPct val="115000"/>
              </a:lnSpc>
              <a:spcBef>
                <a:spcPts val="0"/>
              </a:spcBef>
              <a:spcAft>
                <a:spcPts val="0"/>
              </a:spcAft>
              <a:buNone/>
            </a:pPr>
            <a:r>
              <a:rPr lang="en-US" sz="3199" b="1" i="0" u="none" strike="noStrike" cap="none">
                <a:solidFill>
                  <a:srgbClr val="000000"/>
                </a:solidFill>
                <a:latin typeface="Montserrat"/>
                <a:ea typeface="Montserrat"/>
                <a:cs typeface="Montserrat"/>
                <a:sym typeface="Montserrat"/>
              </a:rPr>
              <a:t>positions of Circle Leader and Assistant Circle Leader during </a:t>
            </a:r>
            <a:endParaRPr/>
          </a:p>
          <a:p>
            <a:pPr marL="0" marR="0" lvl="0" indent="0" algn="l" rtl="0">
              <a:lnSpc>
                <a:spcPct val="115000"/>
              </a:lnSpc>
              <a:spcBef>
                <a:spcPts val="0"/>
              </a:spcBef>
              <a:spcAft>
                <a:spcPts val="0"/>
              </a:spcAft>
              <a:buNone/>
            </a:pPr>
            <a:r>
              <a:rPr lang="en-US" sz="3199" b="1" i="0" u="none" strike="noStrike" cap="none">
                <a:solidFill>
                  <a:srgbClr val="000000"/>
                </a:solidFill>
                <a:latin typeface="Montserrat"/>
                <a:ea typeface="Montserrat"/>
                <a:cs typeface="Montserrat"/>
                <a:sym typeface="Montserrat"/>
              </a:rPr>
              <a:t>the program.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2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639" name="Google Shape;639;p2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r="-5009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
        <p:nvSpPr>
          <p:cNvPr id="641" name="Google Shape;641;p20"/>
          <p:cNvSpPr txBox="1"/>
          <p:nvPr/>
        </p:nvSpPr>
        <p:spPr>
          <a:xfrm>
            <a:off x="375274" y="1520025"/>
            <a:ext cx="9060900" cy="1011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56" b="1" i="0" u="none" strike="noStrike" cap="none">
                <a:solidFill>
                  <a:srgbClr val="000000"/>
                </a:solidFill>
                <a:latin typeface="Montserrat"/>
                <a:ea typeface="Montserrat"/>
                <a:cs typeface="Montserrat"/>
                <a:sym typeface="Montserrat"/>
              </a:rPr>
              <a:t>4.2 Schedule Your Circle Sessions</a:t>
            </a:r>
            <a:endParaRPr sz="1300"/>
          </a:p>
          <a:p>
            <a:pPr marL="0" marR="0" lvl="0" indent="0" algn="l" rtl="0">
              <a:lnSpc>
                <a:spcPct val="140019"/>
              </a:lnSpc>
              <a:spcBef>
                <a:spcPts val="0"/>
              </a:spcBef>
              <a:spcAft>
                <a:spcPts val="0"/>
              </a:spcAft>
              <a:buNone/>
            </a:pPr>
            <a:r>
              <a:rPr lang="en-US" sz="3056" b="1" i="0" u="none" strike="noStrike" cap="none">
                <a:solidFill>
                  <a:srgbClr val="000000"/>
                </a:solidFill>
                <a:latin typeface="Montserrat"/>
                <a:ea typeface="Montserrat"/>
                <a:cs typeface="Montserrat"/>
                <a:sym typeface="Montserrat"/>
              </a:rPr>
              <a:t>(5 minutes)</a:t>
            </a:r>
            <a:endParaRPr sz="1300"/>
          </a:p>
        </p:txBody>
      </p:sp>
      <p:sp>
        <p:nvSpPr>
          <p:cNvPr id="642" name="Google Shape;642;p20"/>
          <p:cNvSpPr/>
          <p:nvPr/>
        </p:nvSpPr>
        <p:spPr>
          <a:xfrm>
            <a:off x="2798722" y="19823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graphicFrame>
        <p:nvGraphicFramePr>
          <p:cNvPr id="643" name="Google Shape;643;p20"/>
          <p:cNvGraphicFramePr/>
          <p:nvPr/>
        </p:nvGraphicFramePr>
        <p:xfrm>
          <a:off x="375275" y="5363350"/>
          <a:ext cx="16383000" cy="3344261"/>
        </p:xfrm>
        <a:graphic>
          <a:graphicData uri="http://schemas.openxmlformats.org/drawingml/2006/table">
            <a:tbl>
              <a:tblPr>
                <a:noFill/>
                <a:tableStyleId>{D535462E-FF90-4C65-8026-0FCE7B4BC531}</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799" b="1">
                          <a:solidFill>
                            <a:schemeClr val="dk1"/>
                          </a:solidFill>
                          <a:latin typeface="Montserrat"/>
                          <a:ea typeface="Montserrat"/>
                          <a:cs typeface="Montserrat"/>
                          <a:sym typeface="Montserrat"/>
                        </a:rPr>
                        <a:t>Instructions</a:t>
                      </a:r>
                      <a:r>
                        <a:rPr lang="en-US" sz="2799">
                          <a:solidFill>
                            <a:schemeClr val="dk1"/>
                          </a:solidFill>
                          <a:latin typeface="Montserrat"/>
                          <a:ea typeface="Montserrat"/>
                          <a:cs typeface="Montserrat"/>
                          <a:sym typeface="Montserrat"/>
                        </a:rPr>
                        <a:t>: Confirm that all Circle members are available for the time block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799">
                          <a:solidFill>
                            <a:schemeClr val="dk1"/>
                          </a:solidFill>
                          <a:latin typeface="Montserrat"/>
                          <a:ea typeface="Montserrat"/>
                          <a:cs typeface="Montserrat"/>
                          <a:sym typeface="Montserrat"/>
                        </a:rPr>
                        <a:t>indicated in the email sent by the LLMC Program team and work together to determine the best time for all members. </a:t>
                      </a:r>
                      <a:endParaRPr sz="2799">
                        <a:solidFill>
                          <a:schemeClr val="dk1"/>
                        </a:solidFill>
                        <a:latin typeface="Montserrat"/>
                        <a:ea typeface="Montserrat"/>
                        <a:cs typeface="Montserrat"/>
                        <a:sym typeface="Montserrat"/>
                      </a:endParaRPr>
                    </a:p>
                    <a:p>
                      <a:pPr marL="0" lvl="0" indent="0" algn="l" rtl="0">
                        <a:lnSpc>
                          <a:spcPct val="115000"/>
                        </a:lnSpc>
                        <a:spcBef>
                          <a:spcPts val="2000"/>
                        </a:spcBef>
                        <a:spcAft>
                          <a:spcPts val="0"/>
                        </a:spcAft>
                        <a:buNone/>
                      </a:pPr>
                      <a:r>
                        <a:rPr lang="en-US" sz="2799">
                          <a:solidFill>
                            <a:schemeClr val="dk1"/>
                          </a:solidFill>
                          <a:latin typeface="Montserrat"/>
                          <a:ea typeface="Montserrat"/>
                          <a:cs typeface="Montserrat"/>
                          <a:sym typeface="Montserrat"/>
                        </a:rPr>
                        <a:t>Ask a member of the Circle to schedule all 5 Circle sessions for the chosen 90-minute Circle (120 minutes for Circle #5) session time and send the invitations out to the other Circle members on the list (including those not present at the session).</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44" name="Google Shape;644;p20"/>
          <p:cNvSpPr txBox="1"/>
          <p:nvPr/>
        </p:nvSpPr>
        <p:spPr>
          <a:xfrm>
            <a:off x="375278" y="3006897"/>
            <a:ext cx="17537400" cy="1917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99" b="0" i="0" u="none" strike="noStrike" cap="none">
                <a:solidFill>
                  <a:schemeClr val="dk1"/>
                </a:solidFill>
                <a:latin typeface="Montserrat"/>
                <a:ea typeface="Montserrat"/>
                <a:cs typeface="Montserrat"/>
                <a:sym typeface="Montserrat"/>
              </a:rPr>
              <a:t>Each Circle has been formed based upon several factors including </a:t>
            </a:r>
            <a:endParaRPr>
              <a:solidFill>
                <a:schemeClr val="dk1"/>
              </a:solidFill>
            </a:endParaRPr>
          </a:p>
          <a:p>
            <a:pPr marL="0" marR="0" lvl="0" indent="0" algn="l" rtl="0">
              <a:lnSpc>
                <a:spcPct val="115000"/>
              </a:lnSpc>
              <a:spcBef>
                <a:spcPts val="0"/>
              </a:spcBef>
              <a:spcAft>
                <a:spcPts val="0"/>
              </a:spcAft>
              <a:buNone/>
            </a:pPr>
            <a:r>
              <a:rPr lang="en-US" sz="2799" b="0" i="0" u="none" strike="noStrike" cap="none">
                <a:solidFill>
                  <a:schemeClr val="dk1"/>
                </a:solidFill>
                <a:latin typeface="Montserrat"/>
                <a:ea typeface="Montserrat"/>
                <a:cs typeface="Montserrat"/>
                <a:sym typeface="Montserrat"/>
              </a:rPr>
              <a:t>the preferred session time block indicated on our application forms. This </a:t>
            </a:r>
            <a:endParaRPr>
              <a:solidFill>
                <a:schemeClr val="dk1"/>
              </a:solidFill>
            </a:endParaRPr>
          </a:p>
          <a:p>
            <a:pPr marL="0" marR="0" lvl="0" indent="0" algn="l" rtl="0">
              <a:lnSpc>
                <a:spcPct val="115000"/>
              </a:lnSpc>
              <a:spcBef>
                <a:spcPts val="0"/>
              </a:spcBef>
              <a:spcAft>
                <a:spcPts val="0"/>
              </a:spcAft>
              <a:buNone/>
            </a:pPr>
            <a:r>
              <a:rPr lang="en-US" sz="2799" b="0" i="0" u="none" strike="noStrike" cap="none">
                <a:solidFill>
                  <a:schemeClr val="dk1"/>
                </a:solidFill>
                <a:latin typeface="Montserrat"/>
                <a:ea typeface="Montserrat"/>
                <a:cs typeface="Montserrat"/>
                <a:sym typeface="Montserrat"/>
              </a:rPr>
              <a:t>is the time to choose a 90-minute period (120 minutes for Circle #5) </a:t>
            </a:r>
            <a:endParaRPr>
              <a:solidFill>
                <a:schemeClr val="dk1"/>
              </a:solidFill>
            </a:endParaRPr>
          </a:p>
          <a:p>
            <a:pPr marL="0" marR="0" lvl="0" indent="0" algn="l" rtl="0">
              <a:lnSpc>
                <a:spcPct val="115000"/>
              </a:lnSpc>
              <a:spcBef>
                <a:spcPts val="0"/>
              </a:spcBef>
              <a:spcAft>
                <a:spcPts val="0"/>
              </a:spcAft>
              <a:buNone/>
            </a:pPr>
            <a:r>
              <a:rPr lang="en-US" sz="2799" b="0" i="0" u="none" strike="noStrike" cap="none">
                <a:solidFill>
                  <a:schemeClr val="dk1"/>
                </a:solidFill>
                <a:latin typeface="Montserrat"/>
                <a:ea typeface="Montserrat"/>
                <a:cs typeface="Montserrat"/>
                <a:sym typeface="Montserrat"/>
              </a:rPr>
              <a:t>within that time block that works for this </a:t>
            </a:r>
            <a:r>
              <a:rPr lang="en-US" sz="2799">
                <a:solidFill>
                  <a:schemeClr val="dk1"/>
                </a:solidFill>
                <a:latin typeface="Montserrat"/>
                <a:ea typeface="Montserrat"/>
                <a:cs typeface="Montserrat"/>
                <a:sym typeface="Montserrat"/>
              </a:rPr>
              <a:t>Circle</a:t>
            </a:r>
            <a:r>
              <a:rPr lang="en-US" sz="2799" b="0" i="0" u="none" strike="noStrike" cap="none">
                <a:solidFill>
                  <a:schemeClr val="dk1"/>
                </a:solidFill>
                <a:latin typeface="Montserrat"/>
                <a:ea typeface="Montserrat"/>
                <a:cs typeface="Montserrat"/>
                <a:sym typeface="Montserrat"/>
              </a:rPr>
              <a:t> group. </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21"/>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654" name="Google Shape;654;p21"/>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86494" r="-1349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a:lstStyle/>
          <a:p>
            <a:endParaRPr lang="en-US"/>
          </a:p>
        </p:txBody>
      </p:sp>
      <p:sp>
        <p:nvSpPr>
          <p:cNvPr id="656" name="Google Shape;656;p21"/>
          <p:cNvSpPr txBox="1"/>
          <p:nvPr/>
        </p:nvSpPr>
        <p:spPr>
          <a:xfrm>
            <a:off x="375278" y="1367634"/>
            <a:ext cx="9335700" cy="9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956" b="1" i="0" u="none" strike="noStrike" cap="none">
                <a:solidFill>
                  <a:srgbClr val="000000"/>
                </a:solidFill>
                <a:latin typeface="Montserrat"/>
                <a:ea typeface="Montserrat"/>
                <a:cs typeface="Montserrat"/>
                <a:sym typeface="Montserrat"/>
              </a:rPr>
              <a:t>5. Wrap-up: What’s next and a few final words</a:t>
            </a:r>
            <a:endParaRPr sz="1200"/>
          </a:p>
          <a:p>
            <a:pPr marL="0" marR="0" lvl="0" indent="0" algn="l" rtl="0">
              <a:lnSpc>
                <a:spcPct val="140019"/>
              </a:lnSpc>
              <a:spcBef>
                <a:spcPts val="0"/>
              </a:spcBef>
              <a:spcAft>
                <a:spcPts val="0"/>
              </a:spcAft>
              <a:buNone/>
            </a:pPr>
            <a:r>
              <a:rPr lang="en-US" sz="2956" b="1" i="0" u="none" strike="noStrike" cap="none">
                <a:solidFill>
                  <a:srgbClr val="000000"/>
                </a:solidFill>
                <a:latin typeface="Montserrat"/>
                <a:ea typeface="Montserrat"/>
                <a:cs typeface="Montserrat"/>
                <a:sym typeface="Montserrat"/>
              </a:rPr>
              <a:t>(4 minutes)</a:t>
            </a:r>
            <a:endParaRPr sz="1200"/>
          </a:p>
        </p:txBody>
      </p:sp>
      <p:sp>
        <p:nvSpPr>
          <p:cNvPr id="657" name="Google Shape;657;p21"/>
          <p:cNvSpPr/>
          <p:nvPr/>
        </p:nvSpPr>
        <p:spPr>
          <a:xfrm>
            <a:off x="2770147" y="18299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
        <p:nvSpPr>
          <p:cNvPr id="658" name="Google Shape;658;p21"/>
          <p:cNvSpPr txBox="1"/>
          <p:nvPr/>
        </p:nvSpPr>
        <p:spPr>
          <a:xfrm>
            <a:off x="375303" y="2651684"/>
            <a:ext cx="17537400" cy="6314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Thank you everyone for your active participation in this Meet Your Circle Members </a:t>
            </a:r>
            <a:endParaRPr/>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session. Having shared some of our layers and our “why” for joining the program, the </a:t>
            </a:r>
            <a:endParaRPr/>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hope is that we all feel ready to learn and grow as we begin our LLMC journey.</a:t>
            </a:r>
            <a:endParaRPr/>
          </a:p>
          <a:p>
            <a:pPr marL="0" marR="0" lvl="0" indent="0" algn="l" rtl="0">
              <a:lnSpc>
                <a:spcPct val="11500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518158" marR="0" lvl="1" indent="-259079" algn="l" rtl="0">
              <a:lnSpc>
                <a:spcPct val="115000"/>
              </a:lnSpc>
              <a:spcBef>
                <a:spcPts val="0"/>
              </a:spcBef>
              <a:spcAft>
                <a:spcPts val="0"/>
              </a:spcAft>
              <a:buClr>
                <a:srgbClr val="000000"/>
              </a:buClr>
              <a:buSzPts val="2399"/>
              <a:buFont typeface="Arial"/>
              <a:buChar char="•"/>
            </a:pPr>
            <a:r>
              <a:rPr lang="en-US" sz="2399" b="1" i="0" u="none" strike="noStrike" cap="none">
                <a:solidFill>
                  <a:srgbClr val="000000"/>
                </a:solidFill>
                <a:latin typeface="Montserrat"/>
                <a:ea typeface="Montserrat"/>
                <a:cs typeface="Montserrat"/>
                <a:sym typeface="Montserrat"/>
              </a:rPr>
              <a:t>Launch</a:t>
            </a:r>
            <a:r>
              <a:rPr lang="en-US" sz="2399" b="0" i="0" u="none" strike="noStrike" cap="none">
                <a:solidFill>
                  <a:srgbClr val="000000"/>
                </a:solidFill>
                <a:latin typeface="Montserrat"/>
                <a:ea typeface="Montserrat"/>
                <a:cs typeface="Montserrat"/>
                <a:sym typeface="Montserrat"/>
              </a:rPr>
              <a:t>: The 2024 LLMC program will officially begin with the program launch taking </a:t>
            </a:r>
            <a:endParaRPr/>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place on Tuesday, September 17th at 1:00 pm ET! Check your email or calendar for more </a:t>
            </a:r>
            <a:endParaRPr/>
          </a:p>
          <a:p>
            <a:pPr marL="0" marR="0" lvl="0" indent="0" algn="l" rtl="0">
              <a:lnSpc>
                <a:spcPct val="11500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information about this session.</a:t>
            </a:r>
            <a:endParaRPr/>
          </a:p>
          <a:p>
            <a:pPr marL="0" marR="0" lvl="0" indent="0" algn="l" rtl="0">
              <a:lnSpc>
                <a:spcPct val="11500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518158" marR="0" lvl="1" indent="-259079" algn="l" rtl="0">
              <a:lnSpc>
                <a:spcPct val="115000"/>
              </a:lnSpc>
              <a:spcBef>
                <a:spcPts val="0"/>
              </a:spcBef>
              <a:spcAft>
                <a:spcPts val="0"/>
              </a:spcAft>
              <a:buClr>
                <a:srgbClr val="000000"/>
              </a:buClr>
              <a:buSzPts val="2399"/>
              <a:buFont typeface="Arial"/>
              <a:buChar char="•"/>
            </a:pPr>
            <a:r>
              <a:rPr lang="en-US" sz="2399" b="1" i="0" u="none" strike="noStrike" cap="none">
                <a:solidFill>
                  <a:srgbClr val="000000"/>
                </a:solidFill>
                <a:latin typeface="Montserrat"/>
                <a:ea typeface="Montserrat"/>
                <a:cs typeface="Montserrat"/>
                <a:sym typeface="Montserrat"/>
              </a:rPr>
              <a:t>Masterclass:</a:t>
            </a:r>
            <a:r>
              <a:rPr lang="en-US" sz="2399" b="0" i="0" u="none" strike="noStrike" cap="none">
                <a:solidFill>
                  <a:srgbClr val="000000"/>
                </a:solidFill>
                <a:latin typeface="Montserrat"/>
                <a:ea typeface="Montserrat"/>
                <a:cs typeface="Montserrat"/>
                <a:sym typeface="Montserrat"/>
              </a:rPr>
              <a:t> Our first Masterclass takes place on Monday, September 23, 2024, at 1:00 pm Eastern Time. This 90-minute Masterclass is a hands-on coaching class on Sponsorship and Career Building. Invitations to all 5 Masterclasses have been sent to you prior to the start of this LLMC cohort. Please see your calendar for details.</a:t>
            </a:r>
            <a:endParaRPr/>
          </a:p>
          <a:p>
            <a:pPr marL="0" marR="0" lvl="0" indent="0" algn="l" rtl="0">
              <a:lnSpc>
                <a:spcPct val="11500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518157" marR="0" lvl="1" indent="-259078" algn="l" rtl="0">
              <a:lnSpc>
                <a:spcPct val="115000"/>
              </a:lnSpc>
              <a:spcBef>
                <a:spcPts val="0"/>
              </a:spcBef>
              <a:spcAft>
                <a:spcPts val="0"/>
              </a:spcAft>
              <a:buClr>
                <a:srgbClr val="000000"/>
              </a:buClr>
              <a:buSzPts val="2399"/>
              <a:buFont typeface="Arial"/>
              <a:buChar char="•"/>
            </a:pPr>
            <a:r>
              <a:rPr lang="en-US" sz="2399" b="1" i="0" u="none" strike="noStrike" cap="none">
                <a:solidFill>
                  <a:srgbClr val="000000"/>
                </a:solidFill>
                <a:latin typeface="Montserrat"/>
                <a:ea typeface="Montserrat"/>
                <a:cs typeface="Montserrat"/>
                <a:sym typeface="Montserrat"/>
              </a:rPr>
              <a:t>Next Circle: </a:t>
            </a:r>
            <a:r>
              <a:rPr lang="en-US" sz="2399" b="0" i="0" u="none" strike="noStrike" cap="none">
                <a:solidFill>
                  <a:srgbClr val="000000"/>
                </a:solidFill>
                <a:latin typeface="Montserrat"/>
                <a:ea typeface="Montserrat"/>
                <a:cs typeface="Montserrat"/>
                <a:sym typeface="Montserrat"/>
              </a:rPr>
              <a:t>The first Circle session will be focused on Sponsorship and Career Building. We explore the concept of sponsorship - a game-changer that goes beyond traditional mentorship and that has the potential to positively impact our careers.</a:t>
            </a:r>
            <a:endParaRPr sz="2399" b="0" i="0" u="none" strike="noStrike" cap="none">
              <a:solidFill>
                <a:srgbClr val="000000"/>
              </a:solidFill>
              <a:latin typeface="Montserrat"/>
              <a:ea typeface="Montserrat"/>
              <a:cs typeface="Montserrat"/>
              <a:sym typeface="Montserrat"/>
            </a:endParaRPr>
          </a:p>
        </p:txBody>
      </p:sp>
      <p:sp>
        <p:nvSpPr>
          <p:cNvPr id="659" name="Google Shape;659;p21"/>
          <p:cNvSpPr txBox="1"/>
          <p:nvPr/>
        </p:nvSpPr>
        <p:spPr>
          <a:xfrm>
            <a:off x="2999250" y="9108250"/>
            <a:ext cx="122895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50" b="1">
                <a:solidFill>
                  <a:schemeClr val="dk1"/>
                </a:solidFill>
                <a:latin typeface="Montserrat"/>
                <a:ea typeface="Montserrat"/>
                <a:cs typeface="Montserrat"/>
                <a:sym typeface="Montserrat"/>
              </a:rPr>
              <a:t>Thank you, everyone! Be well, take care and see you at the program launch on Tuesday, September 17th, 1:00–2:30pm.</a:t>
            </a:r>
            <a:endParaRPr sz="2250" b="1">
              <a:solidFill>
                <a:schemeClr val="dk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22"/>
          <p:cNvSpPr txBox="1"/>
          <p:nvPr/>
        </p:nvSpPr>
        <p:spPr>
          <a:xfrm>
            <a:off x="2091998" y="1220032"/>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To Do Checklist: First Circle at a Glance</a:t>
            </a:r>
            <a:endParaRPr/>
          </a:p>
        </p:txBody>
      </p:sp>
      <p:grpSp>
        <p:nvGrpSpPr>
          <p:cNvPr id="665" name="Google Shape;665;p22"/>
          <p:cNvGrpSpPr/>
          <p:nvPr/>
        </p:nvGrpSpPr>
        <p:grpSpPr>
          <a:xfrm>
            <a:off x="1460483" y="2954592"/>
            <a:ext cx="426693" cy="696711"/>
            <a:chOff x="0" y="-47625"/>
            <a:chExt cx="75259" cy="122884"/>
          </a:xfrm>
        </p:grpSpPr>
        <p:sp>
          <p:nvSpPr>
            <p:cNvPr id="666" name="Google Shape;666;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67" name="Google Shape;667;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68" name="Google Shape;668;p22"/>
          <p:cNvGrpSpPr/>
          <p:nvPr/>
        </p:nvGrpSpPr>
        <p:grpSpPr>
          <a:xfrm>
            <a:off x="1460483" y="4331654"/>
            <a:ext cx="426693" cy="696711"/>
            <a:chOff x="0" y="-47625"/>
            <a:chExt cx="75259" cy="122884"/>
          </a:xfrm>
        </p:grpSpPr>
        <p:sp>
          <p:nvSpPr>
            <p:cNvPr id="669" name="Google Shape;669;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70" name="Google Shape;670;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71" name="Google Shape;671;p22"/>
          <p:cNvGrpSpPr/>
          <p:nvPr/>
        </p:nvGrpSpPr>
        <p:grpSpPr>
          <a:xfrm>
            <a:off x="1460483" y="5526308"/>
            <a:ext cx="426693" cy="696711"/>
            <a:chOff x="0" y="-47625"/>
            <a:chExt cx="75259" cy="122884"/>
          </a:xfrm>
        </p:grpSpPr>
        <p:sp>
          <p:nvSpPr>
            <p:cNvPr id="672" name="Google Shape;672;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73" name="Google Shape;673;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74" name="Google Shape;674;p22"/>
          <p:cNvSpPr txBox="1"/>
          <p:nvPr/>
        </p:nvSpPr>
        <p:spPr>
          <a:xfrm>
            <a:off x="2301203" y="3186510"/>
            <a:ext cx="6794100" cy="894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Consult the LLMC </a:t>
            </a:r>
            <a:r>
              <a:rPr lang="en-US" sz="2420" b="0" i="0" u="sng" strike="noStrike" cap="none">
                <a:solidFill>
                  <a:schemeClr val="hlink"/>
                </a:solidFill>
                <a:latin typeface="Montserrat"/>
                <a:ea typeface="Montserrat"/>
                <a:cs typeface="Montserrat"/>
                <a:sym typeface="Montserrat"/>
                <a:hlinkClick r:id="rId3"/>
              </a:rPr>
              <a:t>Program Overview Wiki </a:t>
            </a:r>
            <a:endParaRPr>
              <a:solidFill>
                <a:srgbClr val="0000FF"/>
              </a:solidFill>
            </a:endParaRPr>
          </a:p>
          <a:p>
            <a:pPr marL="0" marR="0" lvl="0" indent="0" algn="l" rtl="0">
              <a:lnSpc>
                <a:spcPct val="140000"/>
              </a:lnSpc>
              <a:spcBef>
                <a:spcPts val="0"/>
              </a:spcBef>
              <a:spcAft>
                <a:spcPts val="0"/>
              </a:spcAft>
              <a:buNone/>
            </a:pPr>
            <a:r>
              <a:rPr lang="en-US" sz="2420" b="0" i="0" u="sng" strike="noStrike" cap="none">
                <a:solidFill>
                  <a:schemeClr val="hlink"/>
                </a:solidFill>
                <a:latin typeface="Montserrat"/>
                <a:ea typeface="Montserrat"/>
                <a:cs typeface="Montserrat"/>
                <a:sym typeface="Montserrat"/>
                <a:hlinkClick r:id="rId3"/>
              </a:rPr>
              <a:t>page</a:t>
            </a:r>
            <a:r>
              <a:rPr lang="en-US" sz="2420" b="0" i="0" u="none" strike="noStrike" cap="none">
                <a:solidFill>
                  <a:srgbClr val="000000"/>
                </a:solidFill>
                <a:latin typeface="Montserrat"/>
                <a:ea typeface="Montserrat"/>
                <a:cs typeface="Montserrat"/>
                <a:sym typeface="Montserrat"/>
              </a:rPr>
              <a:t> for all checklist links</a:t>
            </a:r>
            <a:endParaRPr/>
          </a:p>
        </p:txBody>
      </p:sp>
      <p:sp>
        <p:nvSpPr>
          <p:cNvPr id="675" name="Google Shape;675;p22"/>
          <p:cNvSpPr txBox="1"/>
          <p:nvPr/>
        </p:nvSpPr>
        <p:spPr>
          <a:xfrm>
            <a:off x="2301203" y="4563572"/>
            <a:ext cx="6474669" cy="833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Fill out the List of Circle Members (Discussion Guide PDF)</a:t>
            </a:r>
            <a:endParaRPr/>
          </a:p>
        </p:txBody>
      </p:sp>
      <p:sp>
        <p:nvSpPr>
          <p:cNvPr id="676" name="Google Shape;676;p22"/>
          <p:cNvSpPr txBox="1"/>
          <p:nvPr/>
        </p:nvSpPr>
        <p:spPr>
          <a:xfrm>
            <a:off x="2301203" y="5758226"/>
            <a:ext cx="6474669" cy="833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Review Discussion Guide #1 on Sponsorship and Career Building</a:t>
            </a:r>
            <a:endParaRPr/>
          </a:p>
        </p:txBody>
      </p:sp>
      <p:sp>
        <p:nvSpPr>
          <p:cNvPr id="677" name="Google Shape;677;p22"/>
          <p:cNvSpPr txBox="1"/>
          <p:nvPr/>
        </p:nvSpPr>
        <p:spPr>
          <a:xfrm>
            <a:off x="10352848" y="4565703"/>
            <a:ext cx="6474669" cy="833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Attend the LLMC Lounge on Friday at 1:00pm Eastern (optional)</a:t>
            </a:r>
            <a:endParaRPr/>
          </a:p>
        </p:txBody>
      </p:sp>
      <p:sp>
        <p:nvSpPr>
          <p:cNvPr id="678" name="Google Shape;678;p22"/>
          <p:cNvSpPr txBox="1"/>
          <p:nvPr/>
        </p:nvSpPr>
        <p:spPr>
          <a:xfrm>
            <a:off x="10352848" y="5942501"/>
            <a:ext cx="6474600" cy="372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Join the </a:t>
            </a:r>
            <a:r>
              <a:rPr lang="en-US" sz="2420" b="0" i="0" u="sng" strike="noStrike" cap="none">
                <a:solidFill>
                  <a:srgbClr val="0000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LLMC LinkedIn group</a:t>
            </a:r>
            <a:endParaRPr>
              <a:solidFill>
                <a:srgbClr val="0000FF"/>
              </a:solidFill>
            </a:endParaRPr>
          </a:p>
        </p:txBody>
      </p:sp>
      <p:sp>
        <p:nvSpPr>
          <p:cNvPr id="679" name="Google Shape;679;p22"/>
          <p:cNvSpPr txBox="1"/>
          <p:nvPr/>
        </p:nvSpPr>
        <p:spPr>
          <a:xfrm>
            <a:off x="10352848" y="3186510"/>
            <a:ext cx="6474669" cy="833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420" b="0" i="0" u="none" strike="noStrike" cap="none">
                <a:solidFill>
                  <a:srgbClr val="000000"/>
                </a:solidFill>
                <a:latin typeface="Montserrat"/>
                <a:ea typeface="Montserrat"/>
                <a:cs typeface="Montserrat"/>
                <a:sym typeface="Montserrat"/>
              </a:rPr>
              <a:t>Attend the Masterclass on September 23 at 1:00pm Eastern</a:t>
            </a:r>
            <a:endParaRPr/>
          </a:p>
        </p:txBody>
      </p:sp>
      <p:grpSp>
        <p:nvGrpSpPr>
          <p:cNvPr id="680" name="Google Shape;680;p22"/>
          <p:cNvGrpSpPr/>
          <p:nvPr/>
        </p:nvGrpSpPr>
        <p:grpSpPr>
          <a:xfrm>
            <a:off x="9645501" y="2954592"/>
            <a:ext cx="426693" cy="696711"/>
            <a:chOff x="0" y="-47625"/>
            <a:chExt cx="75259" cy="122884"/>
          </a:xfrm>
        </p:grpSpPr>
        <p:sp>
          <p:nvSpPr>
            <p:cNvPr id="681" name="Google Shape;681;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82" name="Google Shape;682;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3" name="Google Shape;683;p22"/>
          <p:cNvGrpSpPr/>
          <p:nvPr/>
        </p:nvGrpSpPr>
        <p:grpSpPr>
          <a:xfrm>
            <a:off x="9645501" y="4333785"/>
            <a:ext cx="426693" cy="696711"/>
            <a:chOff x="0" y="-47625"/>
            <a:chExt cx="75259" cy="122884"/>
          </a:xfrm>
        </p:grpSpPr>
        <p:sp>
          <p:nvSpPr>
            <p:cNvPr id="684" name="Google Shape;684;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85" name="Google Shape;685;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6" name="Google Shape;686;p22"/>
          <p:cNvGrpSpPr/>
          <p:nvPr/>
        </p:nvGrpSpPr>
        <p:grpSpPr>
          <a:xfrm>
            <a:off x="9645501" y="5712978"/>
            <a:ext cx="426693" cy="696711"/>
            <a:chOff x="0" y="-47625"/>
            <a:chExt cx="75259" cy="122884"/>
          </a:xfrm>
        </p:grpSpPr>
        <p:sp>
          <p:nvSpPr>
            <p:cNvPr id="687" name="Google Shape;687;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88" name="Google Shape;688;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689" name="Google Shape;689;p22"/>
          <p:cNvPicPr preferRelativeResize="0"/>
          <p:nvPr/>
        </p:nvPicPr>
        <p:blipFill>
          <a:blip r:embed="rId5">
            <a:alphaModFix/>
          </a:blip>
          <a:stretch>
            <a:fillRect/>
          </a:stretch>
        </p:blipFill>
        <p:spPr>
          <a:xfrm>
            <a:off x="293000" y="841788"/>
            <a:ext cx="1830401" cy="1525966"/>
          </a:xfrm>
          <a:prstGeom prst="rect">
            <a:avLst/>
          </a:prstGeom>
          <a:noFill/>
          <a:ln>
            <a:noFill/>
          </a:ln>
        </p:spPr>
      </p:pic>
      <p:pic>
        <p:nvPicPr>
          <p:cNvPr id="690" name="Google Shape;690;p22"/>
          <p:cNvPicPr preferRelativeResize="0"/>
          <p:nvPr/>
        </p:nvPicPr>
        <p:blipFill>
          <a:blip r:embed="rId6">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g2f42e50c92a_0_235"/>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696" name="Google Shape;696;g2f42e50c92a_0_235"/>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Contact Us</a:t>
            </a:r>
            <a:endParaRPr/>
          </a:p>
        </p:txBody>
      </p:sp>
      <p:sp>
        <p:nvSpPr>
          <p:cNvPr id="697" name="Google Shape;697;g2f42e50c92a_0_235"/>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g2f42e50c92a_0_235"/>
          <p:cNvSpPr txBox="1"/>
          <p:nvPr/>
        </p:nvSpPr>
        <p:spPr>
          <a:xfrm>
            <a:off x="5066999" y="6432045"/>
            <a:ext cx="7441800" cy="369300"/>
          </a:xfrm>
          <a:prstGeom prst="rect">
            <a:avLst/>
          </a:prstGeom>
          <a:noFill/>
          <a:ln>
            <a:noFill/>
          </a:ln>
        </p:spPr>
        <p:txBody>
          <a:bodyPr spcFirstLastPara="1" wrap="square" lIns="0" tIns="0" rIns="0" bIns="0" anchor="t" anchorCtr="0">
            <a:spAutoFit/>
          </a:bodyPr>
          <a:lstStyle/>
          <a:p>
            <a:pPr marL="0" lvl="0" indent="0" algn="ctr" rtl="0">
              <a:lnSpc>
                <a:spcPct val="140008"/>
              </a:lnSpc>
              <a:spcBef>
                <a:spcPts val="0"/>
              </a:spcBef>
              <a:spcAft>
                <a:spcPts val="0"/>
              </a:spcAft>
              <a:buNone/>
            </a:pPr>
            <a:r>
              <a:rPr lang="en-US" sz="2400">
                <a:solidFill>
                  <a:schemeClr val="dk1"/>
                </a:solidFill>
                <a:latin typeface="Montserrat Medium"/>
                <a:ea typeface="Montserrat Medium"/>
                <a:cs typeface="Montserrat Medium"/>
                <a:sym typeface="Montserrat Medium"/>
              </a:rPr>
              <a:t>Contact us on the </a:t>
            </a:r>
            <a:r>
              <a:rPr lang="en-US" sz="2400" u="sng">
                <a:solidFill>
                  <a:schemeClr val="hlink"/>
                </a:solidFill>
                <a:latin typeface="Montserrat Medium"/>
                <a:ea typeface="Montserrat Medium"/>
                <a:cs typeface="Montserrat Medium"/>
                <a:sym typeface="Montserrat Medium"/>
                <a:hlinkClick r:id="rId5"/>
              </a:rPr>
              <a:t>LLMC Support Form</a:t>
            </a:r>
            <a:endParaRPr sz="2400">
              <a:latin typeface="Arimo"/>
              <a:ea typeface="Arimo"/>
              <a:cs typeface="Arimo"/>
              <a:sym typeface="Arimo"/>
            </a:endParaRPr>
          </a:p>
        </p:txBody>
      </p:sp>
      <p:pic>
        <p:nvPicPr>
          <p:cNvPr id="699" name="Google Shape;699;g2f42e50c92a_0_235"/>
          <p:cNvPicPr preferRelativeResize="0"/>
          <p:nvPr/>
        </p:nvPicPr>
        <p:blipFill>
          <a:blip r:embed="rId6">
            <a:alphaModFix/>
          </a:blip>
          <a:stretch>
            <a:fillRect/>
          </a:stretch>
        </p:blipFill>
        <p:spPr>
          <a:xfrm>
            <a:off x="293000" y="841788"/>
            <a:ext cx="1830401" cy="1525966"/>
          </a:xfrm>
          <a:prstGeom prst="rect">
            <a:avLst/>
          </a:prstGeom>
          <a:noFill/>
          <a:ln>
            <a:noFill/>
          </a:ln>
        </p:spPr>
      </p:pic>
      <p:grpSp>
        <p:nvGrpSpPr>
          <p:cNvPr id="700" name="Google Shape;700;g2f42e50c92a_0_235"/>
          <p:cNvGrpSpPr/>
          <p:nvPr/>
        </p:nvGrpSpPr>
        <p:grpSpPr>
          <a:xfrm>
            <a:off x="3802057" y="7017429"/>
            <a:ext cx="9971700" cy="3269577"/>
            <a:chOff x="4158157" y="6862129"/>
            <a:chExt cx="9971700" cy="3269577"/>
          </a:xfrm>
        </p:grpSpPr>
        <p:sp>
          <p:nvSpPr>
            <p:cNvPr id="701" name="Google Shape;701;g2f42e50c92a_0_235"/>
            <p:cNvSpPr/>
            <p:nvPr/>
          </p:nvSpPr>
          <p:spPr>
            <a:xfrm>
              <a:off x="7132193" y="6862129"/>
              <a:ext cx="4023613" cy="3269577"/>
            </a:xfrm>
            <a:custGeom>
              <a:avLst/>
              <a:gdLst/>
              <a:ahLst/>
              <a:cxnLst/>
              <a:rect l="l" t="t" r="r" b="b"/>
              <a:pathLst>
                <a:path w="4023613" h="3269577" extrusionOk="0">
                  <a:moveTo>
                    <a:pt x="0" y="0"/>
                  </a:moveTo>
                  <a:lnTo>
                    <a:pt x="4023614" y="0"/>
                  </a:lnTo>
                  <a:lnTo>
                    <a:pt x="4023614" y="3269576"/>
                  </a:lnTo>
                  <a:lnTo>
                    <a:pt x="0" y="3269576"/>
                  </a:lnTo>
                  <a:lnTo>
                    <a:pt x="0" y="0"/>
                  </a:lnTo>
                  <a:close/>
                </a:path>
              </a:pathLst>
            </a:custGeom>
            <a:blipFill rotWithShape="1">
              <a:blip r:embed="rId7">
                <a:alphaModFix amt="7000"/>
              </a:blip>
              <a:stretch>
                <a:fillRect t="-2589"/>
              </a:stretch>
            </a:blipFill>
            <a:ln>
              <a:noFill/>
            </a:ln>
          </p:spPr>
          <p:txBody>
            <a:bodyPr/>
            <a:lstStyle/>
            <a:p>
              <a:endParaRPr lang="en-US"/>
            </a:p>
          </p:txBody>
        </p:sp>
        <p:sp>
          <p:nvSpPr>
            <p:cNvPr id="702" name="Google Shape;702;g2f42e50c92a_0_235"/>
            <p:cNvSpPr txBox="1"/>
            <p:nvPr/>
          </p:nvSpPr>
          <p:spPr>
            <a:xfrm>
              <a:off x="4158157" y="7767257"/>
              <a:ext cx="9971700" cy="126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60" b="1" i="0" u="none" strike="noStrike" cap="none">
                  <a:solidFill>
                    <a:srgbClr val="000000"/>
                  </a:solidFill>
                  <a:latin typeface="Montserrat"/>
                  <a:ea typeface="Montserrat"/>
                  <a:cs typeface="Montserrat"/>
                  <a:sym typeface="Montserrat"/>
                </a:rPr>
                <a:t>The Lifting as you Lead Mentoring Circles Discussion Guide was created by the Diversity and Inclusion Office, Materiel Group, National Defence. </a:t>
              </a:r>
              <a:endParaRPr/>
            </a:p>
          </p:txBody>
        </p:sp>
      </p:grpSp>
      <p:pic>
        <p:nvPicPr>
          <p:cNvPr id="703" name="Google Shape;703;g2f42e50c92a_0_235"/>
          <p:cNvPicPr preferRelativeResize="0"/>
          <p:nvPr/>
        </p:nvPicPr>
        <p:blipFill>
          <a:blip r:embed="rId8">
            <a:alphaModFix/>
          </a:blip>
          <a:stretch>
            <a:fillRect/>
          </a:stretch>
        </p:blipFill>
        <p:spPr>
          <a:xfrm>
            <a:off x="6425730" y="2307587"/>
            <a:ext cx="4724355" cy="38331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g2f42e50c92a_0_36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709" name="Google Shape;709;g2f42e50c92a_0_360"/>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Support</a:t>
            </a:r>
            <a:endParaRPr/>
          </a:p>
        </p:txBody>
      </p:sp>
      <p:sp>
        <p:nvSpPr>
          <p:cNvPr id="710" name="Google Shape;710;g2f42e50c92a_0_360"/>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43857" r="-93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g2f42e50c92a_0_360"/>
          <p:cNvSpPr txBox="1"/>
          <p:nvPr/>
        </p:nvSpPr>
        <p:spPr>
          <a:xfrm>
            <a:off x="483118" y="2571909"/>
            <a:ext cx="17537400" cy="7034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Employee Assistance Program (EAP)</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EAP provides free short-term counselling for personal or work-related problems as well as crisis</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counselling.</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Toll-free: 1-800-268-7708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TTY (for people with hearing impairments): 1-800-567-5803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https://www.canada.ca/en/government/publicservice/wellness-inclusion-diversity-public-service/</a:t>
            </a:r>
            <a:endParaRPr>
              <a:solidFill>
                <a:srgbClr val="0000FF"/>
              </a:solidFill>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employee-assistance-program.html#E</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Hope for Wellness Helpline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24/7 access to Indigenous Counsellors.</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Available in French and English and, upon request, Ojibway, Cree and Inuktituk.</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1-855-242-3310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Chat line via: </a:t>
            </a:r>
            <a:r>
              <a:rPr lang="en-US" sz="20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https://www.hopeforwellness.ca/</a:t>
            </a:r>
            <a:r>
              <a:rPr lang="en-US" sz="2000" b="0" i="0" u="none" strike="noStrike" cap="none">
                <a:solidFill>
                  <a:srgbClr val="0000FF"/>
                </a:solidFill>
                <a:latin typeface="Montserrat"/>
                <a:ea typeface="Montserrat"/>
                <a:cs typeface="Montserrat"/>
                <a:sym typeface="Montserrat"/>
              </a:rPr>
              <a:t> </a:t>
            </a:r>
            <a:endParaRPr>
              <a:solidFill>
                <a:srgbClr val="0000FF"/>
              </a:solidFill>
            </a:endParaRPr>
          </a:p>
          <a:p>
            <a:pPr marL="0" marR="0" lvl="0" indent="0" algn="l" rtl="0">
              <a:lnSpc>
                <a:spcPct val="115000"/>
              </a:lnSpc>
              <a:spcBef>
                <a:spcPts val="0"/>
              </a:spcBef>
              <a:spcAft>
                <a:spcPts val="0"/>
              </a:spcAft>
              <a:buNone/>
            </a:pPr>
            <a:endParaRPr sz="2000" b="0" i="0" u="none" strike="noStrike" cap="none">
              <a:solidFill>
                <a:srgbClr val="004AAD"/>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Member and Family Assistance services (Canadian Armed Forces)</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 Member and Family Assistance services is a 24 hour, 7 days a week bilingual telephone and face to face counselling service that is voluntary, confidential, and available to Canadian Armed Forces (CAF) members and their families who have personal concerns that affect their well-being and/or work performance.</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https://www.canada.ca/en/department-national-defence/services/benefits-military/health-support/member-family-assistance-services.html</a:t>
            </a:r>
            <a:endParaRPr>
              <a:solidFill>
                <a:srgbClr val="0000FF"/>
              </a:solidFill>
            </a:endParaRPr>
          </a:p>
        </p:txBody>
      </p:sp>
      <p:pic>
        <p:nvPicPr>
          <p:cNvPr id="712" name="Google Shape;712;g2f42e50c92a_0_360"/>
          <p:cNvPicPr preferRelativeResize="0"/>
          <p:nvPr/>
        </p:nvPicPr>
        <p:blipFill>
          <a:blip r:embed="rId8">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f42e50c92a_0_368"/>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Support</a:t>
            </a:r>
            <a:endParaRPr/>
          </a:p>
        </p:txBody>
      </p:sp>
      <p:sp>
        <p:nvSpPr>
          <p:cNvPr id="718" name="Google Shape;718;g2f42e50c92a_0_368"/>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72378" r="-343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g2f42e50c92a_0_368"/>
          <p:cNvSpPr txBox="1"/>
          <p:nvPr/>
        </p:nvSpPr>
        <p:spPr>
          <a:xfrm>
            <a:off x="475543" y="2773822"/>
            <a:ext cx="17537400" cy="63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Sexual Misconduct Support and Resource Centre (National Defence)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 Sexual Misconduct Support and Resource Centre (SMSRC) was created by the Department of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National Defence but is independent from the CAF chain of command and is not required to report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incidents of sexual misconduct to the CAF. Support services for CAF members, National Defence public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service employees, Cadets and Junior Canadian Rangers affected by sexual misconduct and their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families, aged 16 and older. Guidance and support for leaders and management on addressing sexual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misconduct.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https://www.canada.ca/en/department-national-defence/services/benefits-military/health-support/sexual-misconduct-response.html</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The Canada Suicide Prevention Service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Talk Suicide Canada provides nationwide, 24-hour, bilingual support to</a:t>
            </a:r>
            <a:r>
              <a:rPr lang="en-US"/>
              <a:t> </a:t>
            </a:r>
            <a:r>
              <a:rPr lang="en-US" sz="2000" b="0" i="0" u="none" strike="noStrike" cap="none">
                <a:solidFill>
                  <a:srgbClr val="000000"/>
                </a:solidFill>
                <a:latin typeface="Montserrat"/>
                <a:ea typeface="Montserrat"/>
                <a:cs typeface="Montserrat"/>
                <a:sym typeface="Montserrat"/>
              </a:rPr>
              <a:t>anyone who is facing suicide.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Toll-free: 1-833-456-4566.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https://www.crisisservicescanada.ca/en/</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Wellness Together Canada</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Mental Health and Substance Abuse Support.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 free: 1-866-585-0445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https://wellnesstogether.ca </a:t>
            </a:r>
            <a:endParaRPr>
              <a:solidFill>
                <a:srgbClr val="0000FF"/>
              </a:solidFill>
            </a:endParaRPr>
          </a:p>
        </p:txBody>
      </p:sp>
      <p:pic>
        <p:nvPicPr>
          <p:cNvPr id="720" name="Google Shape;720;g2f42e50c92a_0_368"/>
          <p:cNvPicPr preferRelativeResize="0"/>
          <p:nvPr/>
        </p:nvPicPr>
        <p:blipFill>
          <a:blip r:embed="rId7">
            <a:alphaModFix/>
          </a:blip>
          <a:stretch>
            <a:fillRect/>
          </a:stretch>
        </p:blipFill>
        <p:spPr>
          <a:xfrm>
            <a:off x="293000" y="841788"/>
            <a:ext cx="1830401" cy="1525966"/>
          </a:xfrm>
          <a:prstGeom prst="rect">
            <a:avLst/>
          </a:prstGeom>
          <a:noFill/>
          <a:ln>
            <a:noFill/>
          </a:ln>
        </p:spPr>
      </p:pic>
      <p:pic>
        <p:nvPicPr>
          <p:cNvPr id="721" name="Google Shape;721;g2f42e50c92a_0_368"/>
          <p:cNvPicPr preferRelativeResize="0"/>
          <p:nvPr/>
        </p:nvPicPr>
        <p:blipFill>
          <a:blip r:embed="rId8">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g2f42e50c92a_0_26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727" name="Google Shape;727;g2f42e50c92a_0_263"/>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a:latin typeface="Montserrat"/>
                <a:ea typeface="Montserrat"/>
                <a:cs typeface="Montserrat"/>
                <a:sym typeface="Montserrat"/>
              </a:rPr>
              <a:t>Keep the Conversation Going</a:t>
            </a:r>
            <a:endParaRPr/>
          </a:p>
        </p:txBody>
      </p:sp>
      <p:pic>
        <p:nvPicPr>
          <p:cNvPr id="728" name="Google Shape;728;g2f42e50c92a_0_263"/>
          <p:cNvPicPr preferRelativeResize="0"/>
          <p:nvPr/>
        </p:nvPicPr>
        <p:blipFill>
          <a:blip r:embed="rId4">
            <a:alphaModFix/>
          </a:blip>
          <a:stretch>
            <a:fillRect/>
          </a:stretch>
        </p:blipFill>
        <p:spPr>
          <a:xfrm>
            <a:off x="293000" y="841788"/>
            <a:ext cx="1830401" cy="1525966"/>
          </a:xfrm>
          <a:prstGeom prst="rect">
            <a:avLst/>
          </a:prstGeom>
          <a:noFill/>
          <a:ln>
            <a:noFill/>
          </a:ln>
        </p:spPr>
      </p:pic>
      <p:pic>
        <p:nvPicPr>
          <p:cNvPr id="729" name="Google Shape;729;g2f42e50c92a_0_263"/>
          <p:cNvPicPr preferRelativeResize="0"/>
          <p:nvPr/>
        </p:nvPicPr>
        <p:blipFill rotWithShape="1">
          <a:blip r:embed="rId5">
            <a:alphaModFix/>
          </a:blip>
          <a:srcRect l="6616" t="7089" r="7228" b="6874"/>
          <a:stretch/>
        </p:blipFill>
        <p:spPr>
          <a:xfrm>
            <a:off x="9811400" y="2554125"/>
            <a:ext cx="6069125" cy="5495801"/>
          </a:xfrm>
          <a:prstGeom prst="rect">
            <a:avLst/>
          </a:prstGeom>
          <a:noFill/>
          <a:ln>
            <a:noFill/>
          </a:ln>
        </p:spPr>
      </p:pic>
      <p:pic>
        <p:nvPicPr>
          <p:cNvPr id="730" name="Google Shape;730;g2f42e50c92a_0_263"/>
          <p:cNvPicPr preferRelativeResize="0"/>
          <p:nvPr/>
        </p:nvPicPr>
        <p:blipFill>
          <a:blip r:embed="rId6">
            <a:alphaModFix/>
          </a:blip>
          <a:stretch>
            <a:fillRect/>
          </a:stretch>
        </p:blipFill>
        <p:spPr>
          <a:xfrm>
            <a:off x="1731250" y="2367750"/>
            <a:ext cx="6371500" cy="5784776"/>
          </a:xfrm>
          <a:prstGeom prst="rect">
            <a:avLst/>
          </a:prstGeom>
          <a:noFill/>
          <a:ln>
            <a:noFill/>
          </a:ln>
        </p:spPr>
      </p:pic>
      <p:sp>
        <p:nvSpPr>
          <p:cNvPr id="731" name="Google Shape;731;g2f42e50c92a_0_263"/>
          <p:cNvSpPr txBox="1"/>
          <p:nvPr/>
        </p:nvSpPr>
        <p:spPr>
          <a:xfrm>
            <a:off x="1900950" y="8250525"/>
            <a:ext cx="60321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400">
                <a:latin typeface="Montserrat Medium"/>
                <a:ea typeface="Montserrat Medium"/>
                <a:cs typeface="Montserrat Medium"/>
                <a:sym typeface="Montserrat Medium"/>
              </a:rPr>
              <a:t>Join the LLMC </a:t>
            </a:r>
            <a:r>
              <a:rPr lang="en-US" sz="2400" u="sng">
                <a:solidFill>
                  <a:schemeClr val="hlink"/>
                </a:solidFill>
                <a:latin typeface="Montserrat Medium"/>
                <a:ea typeface="Montserrat Medium"/>
                <a:cs typeface="Montserrat Medium"/>
                <a:sym typeface="Montserrat Medium"/>
                <a:hlinkClick r:id="rId7"/>
              </a:rPr>
              <a:t>LinkedIn Group</a:t>
            </a:r>
            <a:endParaRPr sz="2400">
              <a:latin typeface="Montserrat Medium"/>
              <a:ea typeface="Montserrat Medium"/>
              <a:cs typeface="Montserrat Medium"/>
              <a:sym typeface="Montserrat Medium"/>
            </a:endParaRPr>
          </a:p>
        </p:txBody>
      </p:sp>
      <p:sp>
        <p:nvSpPr>
          <p:cNvPr id="732" name="Google Shape;732;g2f42e50c92a_0_263"/>
          <p:cNvSpPr txBox="1"/>
          <p:nvPr/>
        </p:nvSpPr>
        <p:spPr>
          <a:xfrm>
            <a:off x="9302774" y="8152520"/>
            <a:ext cx="7441800" cy="8865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400">
                <a:latin typeface="Montserrat Medium"/>
                <a:ea typeface="Montserrat Medium"/>
                <a:cs typeface="Montserrat Medium"/>
                <a:sym typeface="Montserrat Medium"/>
              </a:rPr>
              <a:t>Stay up to date on all Diversity and Inclusion Office Initiatives on our </a:t>
            </a:r>
            <a:r>
              <a:rPr lang="en-US" sz="2400" u="sng">
                <a:solidFill>
                  <a:schemeClr val="hlink"/>
                </a:solidFill>
                <a:latin typeface="Montserrat Medium"/>
                <a:ea typeface="Montserrat Medium"/>
                <a:cs typeface="Montserrat Medium"/>
                <a:sym typeface="Montserrat Medium"/>
                <a:hlinkClick r:id="rId8"/>
              </a:rPr>
              <a:t>GC Wiki</a:t>
            </a:r>
            <a:endParaRPr sz="2400">
              <a:latin typeface="Montserrat Medium"/>
              <a:ea typeface="Montserrat Medium"/>
              <a:cs typeface="Montserrat Medium"/>
              <a:sym typeface="Montserrat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g2f42e50c92a_0_27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742" name="Google Shape;742;g2f42e50c92a_0_273"/>
          <p:cNvSpPr/>
          <p:nvPr/>
        </p:nvSpPr>
        <p:spPr>
          <a:xfrm>
            <a:off x="0" y="0"/>
            <a:ext cx="8368030" cy="10287495"/>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4">
              <a:alphaModFix/>
            </a:blip>
            <a:stretch>
              <a:fillRect l="-42087" r="-42087"/>
            </a:stretch>
          </a:blipFill>
          <a:ln>
            <a:noFill/>
          </a:ln>
        </p:spPr>
        <p:txBody>
          <a:bodyPr/>
          <a:lstStyle/>
          <a:p>
            <a:endParaRPr lang="en-US"/>
          </a:p>
        </p:txBody>
      </p:sp>
      <p:sp>
        <p:nvSpPr>
          <p:cNvPr id="743" name="Google Shape;743;g2f42e50c92a_0_273"/>
          <p:cNvSpPr/>
          <p:nvPr/>
        </p:nvSpPr>
        <p:spPr>
          <a:xfrm>
            <a:off x="914395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5">
              <a:alphaModFix/>
            </a:blip>
            <a:stretch>
              <a:fillRect l="-93959" t="-73875" r="-1219" b="-75265"/>
            </a:stretch>
          </a:blipFill>
          <a:ln>
            <a:noFill/>
          </a:ln>
        </p:spPr>
        <p:txBody>
          <a:bodyPr/>
          <a:lstStyle/>
          <a:p>
            <a:endParaRPr lang="en-US"/>
          </a:p>
        </p:txBody>
      </p:sp>
      <p:sp>
        <p:nvSpPr>
          <p:cNvPr id="744" name="Google Shape;744;g2f42e50c92a_0_273"/>
          <p:cNvSpPr txBox="1"/>
          <p:nvPr/>
        </p:nvSpPr>
        <p:spPr>
          <a:xfrm>
            <a:off x="9143900" y="5002575"/>
            <a:ext cx="8507700" cy="29220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Font typeface="Arial"/>
              <a:buNone/>
            </a:pPr>
            <a:r>
              <a:rPr lang="en-US" sz="5500" b="1">
                <a:solidFill>
                  <a:schemeClr val="dk1"/>
                </a:solidFill>
                <a:latin typeface="Montserrat"/>
                <a:ea typeface="Montserrat"/>
                <a:cs typeface="Montserrat"/>
                <a:sym typeface="Montserrat"/>
              </a:rPr>
              <a:t>Thank you all for your participation!</a:t>
            </a:r>
            <a:endParaRPr sz="5500" b="1">
              <a:solidFill>
                <a:schemeClr val="dk1"/>
              </a:solidFill>
              <a:latin typeface="Montserrat"/>
              <a:ea typeface="Montserrat"/>
              <a:cs typeface="Montserrat"/>
              <a:sym typeface="Montserrat"/>
            </a:endParaRPr>
          </a:p>
          <a:p>
            <a:pPr marL="0" lvl="0" indent="0" algn="ctr" rtl="0">
              <a:lnSpc>
                <a:spcPct val="115000"/>
              </a:lnSpc>
              <a:spcBef>
                <a:spcPts val="1000"/>
              </a:spcBef>
              <a:spcAft>
                <a:spcPts val="0"/>
              </a:spcAft>
              <a:buClr>
                <a:schemeClr val="dk1"/>
              </a:buClr>
              <a:buFont typeface="Arial"/>
              <a:buNone/>
            </a:pPr>
            <a:r>
              <a:rPr lang="en-US" sz="5500" b="1">
                <a:solidFill>
                  <a:schemeClr val="dk1"/>
                </a:solidFill>
                <a:latin typeface="Montserrat"/>
                <a:ea typeface="Montserrat"/>
                <a:cs typeface="Montserrat"/>
                <a:sym typeface="Montserrat"/>
              </a:rPr>
              <a:t>Be well, and take care.</a:t>
            </a:r>
            <a:endParaRPr sz="10500" b="1">
              <a:latin typeface="Montserrat"/>
              <a:ea typeface="Montserrat"/>
              <a:cs typeface="Montserrat"/>
              <a:sym typeface="Montserrat"/>
            </a:endParaRPr>
          </a:p>
        </p:txBody>
      </p:sp>
      <p:sp>
        <p:nvSpPr>
          <p:cNvPr id="745" name="Google Shape;745;g2f42e50c92a_0_273"/>
          <p:cNvSpPr/>
          <p:nvPr/>
        </p:nvSpPr>
        <p:spPr>
          <a:xfrm>
            <a:off x="-393195" y="-5508036"/>
            <a:ext cx="8760818" cy="16531174"/>
          </a:xfrm>
          <a:custGeom>
            <a:avLst/>
            <a:gdLst/>
            <a:ahLst/>
            <a:cxnLst/>
            <a:rect l="l" t="t" r="r" b="b"/>
            <a:pathLst>
              <a:path w="8760818" h="16531174" extrusionOk="0">
                <a:moveTo>
                  <a:pt x="0" y="0"/>
                </a:moveTo>
                <a:lnTo>
                  <a:pt x="8760818" y="0"/>
                </a:lnTo>
                <a:lnTo>
                  <a:pt x="8760818" y="16531174"/>
                </a:lnTo>
                <a:lnTo>
                  <a:pt x="0" y="16531174"/>
                </a:lnTo>
                <a:lnTo>
                  <a:pt x="0" y="0"/>
                </a:lnTo>
                <a:close/>
              </a:path>
            </a:pathLst>
          </a:custGeom>
          <a:blipFill rotWithShape="1">
            <a:blip r:embed="rId6">
              <a:alphaModFix/>
            </a:blip>
            <a:stretch>
              <a:fillRect r="-25798"/>
            </a:stretch>
          </a:blipFill>
          <a:ln>
            <a:noFill/>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2f42e50c92a_0_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42" name="Google Shape;342;g2f42e50c92a_0_0"/>
          <p:cNvSpPr txBox="1"/>
          <p:nvPr/>
        </p:nvSpPr>
        <p:spPr>
          <a:xfrm>
            <a:off x="3977700" y="1947850"/>
            <a:ext cx="13727700" cy="759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“Thank you” doesn’t feel like enough to describe how happy we are, for you to have made the commitment to join the Lifting as </a:t>
            </a:r>
            <a:r>
              <a:rPr lang="en-US" sz="2400">
                <a:solidFill>
                  <a:schemeClr val="dk1"/>
                </a:solidFill>
                <a:latin typeface="Montserrat"/>
                <a:ea typeface="Montserrat"/>
                <a:cs typeface="Montserrat"/>
                <a:sym typeface="Montserrat"/>
              </a:rPr>
              <a:t>y</a:t>
            </a:r>
            <a:r>
              <a:rPr lang="en-US" sz="2400" b="0" i="0" u="none" strike="noStrike" cap="none">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ou</a:t>
            </a:r>
            <a:r>
              <a:rPr lang="en-US" sz="2400" b="0" i="0" u="none" strike="noStrike" cap="none">
                <a:solidFill>
                  <a:schemeClr val="dk1"/>
                </a:solidFill>
                <a:latin typeface="Montserrat"/>
                <a:ea typeface="Montserrat"/>
                <a:cs typeface="Montserrat"/>
                <a:sym typeface="Montserrat"/>
              </a:rPr>
              <a:t> </a:t>
            </a:r>
            <a:r>
              <a:rPr lang="en-US" sz="2400" b="0" i="0" u="none" strike="noStrike" cap="none">
                <a:solidFill>
                  <a:srgbClr val="000000"/>
                </a:solidFill>
                <a:latin typeface="Montserrat"/>
                <a:ea typeface="Montserrat"/>
                <a:cs typeface="Montserrat"/>
                <a:sym typeface="Montserrat"/>
              </a:rPr>
              <a:t>Lead Mentoring Circles program 4th edition, organized by the Diversity and Inclusion Office, Materiel Group, National Defence, and open to all Federal Public Service members.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What began as a simple idea from our consultations has grown into a thriving network, addressing the desire for meaningful networking and professional growth.</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There’s Power in People Coming Together</a:t>
            </a:r>
            <a:endParaRPr sz="2400">
              <a:solidFill>
                <a:srgbClr val="000000"/>
              </a:solidFill>
            </a:endParaRPr>
          </a:p>
          <a:p>
            <a:pPr marL="0" marR="0" lvl="0" indent="0" algn="l"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chemeClr val="dk1"/>
                </a:solidFill>
                <a:latin typeface="Montserrat"/>
                <a:ea typeface="Montserrat"/>
                <a:cs typeface="Montserrat"/>
                <a:sym typeface="Montserrat"/>
              </a:rPr>
              <a:t>You're now part of a diverse network of 1100+ inclusive-minded leaders, assigned to a </a:t>
            </a:r>
            <a:r>
              <a:rPr lang="en-US" sz="2400">
                <a:solidFill>
                  <a:schemeClr val="dk1"/>
                </a:solidFill>
                <a:latin typeface="Montserrat"/>
                <a:ea typeface="Montserrat"/>
                <a:cs typeface="Montserrat"/>
                <a:sym typeface="Montserrat"/>
              </a:rPr>
              <a:t>Circle</a:t>
            </a:r>
            <a:r>
              <a:rPr lang="en-US" sz="2400" b="0" i="0" u="none" strike="noStrike" cap="none">
                <a:solidFill>
                  <a:schemeClr val="dk1"/>
                </a:solidFill>
                <a:latin typeface="Montserrat"/>
                <a:ea typeface="Montserrat"/>
                <a:cs typeface="Montserrat"/>
                <a:sym typeface="Montserrat"/>
              </a:rPr>
              <a:t>: a small, trusted group for goal achievement in a safe space. This </a:t>
            </a:r>
            <a:r>
              <a:rPr lang="en-US" sz="2400">
                <a:solidFill>
                  <a:schemeClr val="dk1"/>
                </a:solidFill>
                <a:latin typeface="Montserrat"/>
                <a:ea typeface="Montserrat"/>
                <a:cs typeface="Montserrat"/>
                <a:sym typeface="Montserrat"/>
              </a:rPr>
              <a:t>Circle</a:t>
            </a:r>
            <a:r>
              <a:rPr lang="en-US" sz="2400" b="0" i="0" u="none" strike="noStrike" cap="none">
                <a:solidFill>
                  <a:schemeClr val="dk1"/>
                </a:solidFill>
                <a:latin typeface="Montserrat"/>
                <a:ea typeface="Montserrat"/>
                <a:cs typeface="Montserrat"/>
                <a:sym typeface="Montserrat"/>
              </a:rPr>
              <a:t> will facilitate learning from others' experiences and diverse perspectives, expanding your knowledge and tactical skills.</a:t>
            </a: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400">
              <a:latin typeface="Montserrat"/>
              <a:ea typeface="Montserrat"/>
              <a:cs typeface="Montserrat"/>
              <a:sym typeface="Montserrat"/>
            </a:endParaRPr>
          </a:p>
          <a:p>
            <a:pPr marL="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LLMC offers a unique opportunity for everyone to feel valued and respected for their contributions. The relationships you build will accelerate progress and drive accountability.</a:t>
            </a:r>
            <a:endParaRPr sz="2400">
              <a:solidFill>
                <a:srgbClr val="000000"/>
              </a:solidFill>
            </a:endParaRPr>
          </a:p>
        </p:txBody>
      </p:sp>
      <p:sp>
        <p:nvSpPr>
          <p:cNvPr id="343" name="Google Shape;343;g2f42e50c92a_0_0"/>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9" t="-2118" r="-35839" b="-69688"/>
            </a:stretch>
          </a:blipFill>
          <a:ln>
            <a:noFill/>
          </a:ln>
        </p:spPr>
        <p:txBody>
          <a:bodyPr/>
          <a:lstStyle/>
          <a:p>
            <a:endParaRPr lang="en-US"/>
          </a:p>
        </p:txBody>
      </p:sp>
      <p:sp>
        <p:nvSpPr>
          <p:cNvPr id="344" name="Google Shape;344;g2f42e50c92a_0_0"/>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6" t="-22529" r="-51548" b="-126437"/>
            </a:stretch>
          </a:blipFill>
          <a:ln>
            <a:noFill/>
          </a:ln>
        </p:spPr>
        <p:txBody>
          <a:bodyPr/>
          <a:lstStyle/>
          <a:p>
            <a:endParaRPr lang="en-US"/>
          </a:p>
        </p:txBody>
      </p:sp>
      <p:sp>
        <p:nvSpPr>
          <p:cNvPr id="345" name="Google Shape;345;g2f42e50c92a_0_0"/>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None/>
            </a:pPr>
            <a:r>
              <a:rPr lang="en-US" sz="1600" b="0" i="0" u="none" strike="noStrike" cap="none">
                <a:solidFill>
                  <a:srgbClr val="000000"/>
                </a:solidFill>
                <a:latin typeface="Arial"/>
                <a:ea typeface="Arial"/>
                <a:cs typeface="Arial"/>
                <a:sym typeface="Arial"/>
              </a:rPr>
              <a:t>Nancy Tremblay</a:t>
            </a:r>
            <a:endParaRPr sz="600"/>
          </a:p>
        </p:txBody>
      </p:sp>
      <p:sp>
        <p:nvSpPr>
          <p:cNvPr id="346" name="Google Shape;346;g2f42e50c92a_0_0"/>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None/>
            </a:pPr>
            <a:r>
              <a:rPr lang="en-US" sz="1600" b="0" i="0" u="none" strike="noStrike" cap="none">
                <a:solidFill>
                  <a:srgbClr val="000000"/>
                </a:solidFill>
                <a:latin typeface="Arial"/>
                <a:ea typeface="Arial"/>
                <a:cs typeface="Arial"/>
                <a:sym typeface="Arial"/>
              </a:rPr>
              <a:t>Samantha Moonsammy</a:t>
            </a:r>
            <a:endParaRPr sz="1600"/>
          </a:p>
        </p:txBody>
      </p:sp>
      <p:sp>
        <p:nvSpPr>
          <p:cNvPr id="347" name="Google Shape;347;g2f42e50c92a_0_0"/>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Assistant Deputy Minister, Materiel, National Defence</a:t>
            </a:r>
            <a:endParaRPr sz="1200"/>
          </a:p>
        </p:txBody>
      </p:sp>
      <p:sp>
        <p:nvSpPr>
          <p:cNvPr id="348" name="Google Shape;348;g2f42e50c92a_0_0"/>
          <p:cNvSpPr txBox="1"/>
          <p:nvPr/>
        </p:nvSpPr>
        <p:spPr>
          <a:xfrm>
            <a:off x="530036" y="9314574"/>
            <a:ext cx="2838000" cy="4431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Diversity and Inclusion Section Head, </a:t>
            </a:r>
            <a:endParaRPr/>
          </a:p>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Materiel, National Defence</a:t>
            </a:r>
            <a:endParaRPr/>
          </a:p>
        </p:txBody>
      </p:sp>
      <p:sp>
        <p:nvSpPr>
          <p:cNvPr id="349" name="Google Shape;349;g2f42e50c92a_0_0"/>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Founders’ Message</a:t>
            </a:r>
            <a:endParaRPr/>
          </a:p>
        </p:txBody>
      </p:sp>
      <p:pic>
        <p:nvPicPr>
          <p:cNvPr id="350" name="Google Shape;350;g2f42e50c92a_0_0"/>
          <p:cNvPicPr preferRelativeResize="0"/>
          <p:nvPr/>
        </p:nvPicPr>
        <p:blipFill>
          <a:blip r:embed="rId6">
            <a:alphaModFix/>
          </a:blip>
          <a:stretch>
            <a:fillRect/>
          </a:stretch>
        </p:blipFill>
        <p:spPr>
          <a:xfrm>
            <a:off x="3423425" y="339925"/>
            <a:ext cx="1830401" cy="15259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g2f42e50c92a_0_1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60" name="Google Shape;360;g2f42e50c92a_0_17"/>
          <p:cNvSpPr txBox="1"/>
          <p:nvPr/>
        </p:nvSpPr>
        <p:spPr>
          <a:xfrm>
            <a:off x="4062975" y="1936950"/>
            <a:ext cx="13528800" cy="7591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By actively engaging with your Circle, sharing experiences, and fostering connections, you'll unlock personal and professional growth opportunities. This knowledge empowers you to advance in your career.</a:t>
            </a: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The Time to Act is Now!</a:t>
            </a:r>
            <a:endParaRPr sz="2400">
              <a:solidFill>
                <a:srgbClr val="000000"/>
              </a:solidFill>
            </a:endParaRPr>
          </a:p>
          <a:p>
            <a:pPr marL="0" marR="0" lvl="0" indent="0" algn="l"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Thank you for answering the call to action, committing to creating a psychologically safer workplace for all, especially those from equity-deserving groups.</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We hope you will feel a real and fundamental shift throughout the program. And together we will celebrate all the hard work you put into this experience. Thank you for showing up for yourself, your family, your organization and the communities you’re called to serve.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Going forward, take advantage of all the networking that will take place, meet new LLMC members in MS Teams and on LinkedIn. Lean into the Masterclasses.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Choose to stay consistent with that next level version of you. We are rooting for you. </a:t>
            </a:r>
            <a:endParaRPr sz="2400">
              <a:solidFill>
                <a:srgbClr val="000000"/>
              </a:solidFill>
            </a:endParaRPr>
          </a:p>
        </p:txBody>
      </p:sp>
      <p:sp>
        <p:nvSpPr>
          <p:cNvPr id="361" name="Google Shape;361;g2f42e50c92a_0_17"/>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9" t="-2118" r="-35839" b="-69688"/>
            </a:stretch>
          </a:blipFill>
          <a:ln>
            <a:noFill/>
          </a:ln>
        </p:spPr>
        <p:txBody>
          <a:bodyPr/>
          <a:lstStyle/>
          <a:p>
            <a:endParaRPr lang="en-US"/>
          </a:p>
        </p:txBody>
      </p:sp>
      <p:sp>
        <p:nvSpPr>
          <p:cNvPr id="362" name="Google Shape;362;g2f42e50c92a_0_17"/>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6" t="-22529" r="-51548" b="-126437"/>
            </a:stretch>
          </a:blipFill>
          <a:ln>
            <a:noFill/>
          </a:ln>
        </p:spPr>
        <p:txBody>
          <a:bodyPr/>
          <a:lstStyle/>
          <a:p>
            <a:endParaRPr lang="en-US"/>
          </a:p>
        </p:txBody>
      </p:sp>
      <p:sp>
        <p:nvSpPr>
          <p:cNvPr id="363" name="Google Shape;363;g2f42e50c92a_0_17"/>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None/>
            </a:pPr>
            <a:r>
              <a:rPr lang="en-US" sz="1600" b="0" i="0" u="none" strike="noStrike" cap="none">
                <a:solidFill>
                  <a:srgbClr val="000000"/>
                </a:solidFill>
                <a:latin typeface="Arial"/>
                <a:ea typeface="Arial"/>
                <a:cs typeface="Arial"/>
                <a:sym typeface="Arial"/>
              </a:rPr>
              <a:t>Nancy Tremblay</a:t>
            </a:r>
            <a:endParaRPr sz="600"/>
          </a:p>
        </p:txBody>
      </p:sp>
      <p:sp>
        <p:nvSpPr>
          <p:cNvPr id="364" name="Google Shape;364;g2f42e50c92a_0_17"/>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None/>
            </a:pPr>
            <a:r>
              <a:rPr lang="en-US" sz="1600" b="0" i="0" u="none" strike="noStrike" cap="none">
                <a:solidFill>
                  <a:srgbClr val="000000"/>
                </a:solidFill>
                <a:latin typeface="Arial"/>
                <a:ea typeface="Arial"/>
                <a:cs typeface="Arial"/>
                <a:sym typeface="Arial"/>
              </a:rPr>
              <a:t>Samantha Moonsammy</a:t>
            </a:r>
            <a:endParaRPr sz="1600"/>
          </a:p>
        </p:txBody>
      </p:sp>
      <p:sp>
        <p:nvSpPr>
          <p:cNvPr id="365" name="Google Shape;365;g2f42e50c92a_0_17"/>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Assistant Deputy Minister, Materiel, National Defence</a:t>
            </a:r>
            <a:endParaRPr sz="1200"/>
          </a:p>
        </p:txBody>
      </p:sp>
      <p:sp>
        <p:nvSpPr>
          <p:cNvPr id="366" name="Google Shape;366;g2f42e50c92a_0_17"/>
          <p:cNvSpPr txBox="1"/>
          <p:nvPr/>
        </p:nvSpPr>
        <p:spPr>
          <a:xfrm>
            <a:off x="530036" y="9314574"/>
            <a:ext cx="2838000" cy="4431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Diversity and Inclusion Section Head, </a:t>
            </a:r>
            <a:endParaRPr/>
          </a:p>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Materiel, National Defence</a:t>
            </a:r>
            <a:endParaRPr/>
          </a:p>
        </p:txBody>
      </p:sp>
      <p:sp>
        <p:nvSpPr>
          <p:cNvPr id="367" name="Google Shape;367;g2f42e50c92a_0_17"/>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Founders’ Message</a:t>
            </a:r>
            <a:endParaRPr/>
          </a:p>
        </p:txBody>
      </p:sp>
      <p:pic>
        <p:nvPicPr>
          <p:cNvPr id="368" name="Google Shape;368;g2f42e50c92a_0_17"/>
          <p:cNvPicPr preferRelativeResize="0"/>
          <p:nvPr/>
        </p:nvPicPr>
        <p:blipFill>
          <a:blip r:embed="rId6">
            <a:alphaModFix/>
          </a:blip>
          <a:stretch>
            <a:fillRect/>
          </a:stretch>
        </p:blipFill>
        <p:spPr>
          <a:xfrm>
            <a:off x="3423425" y="339925"/>
            <a:ext cx="1830401" cy="152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78" name="Google Shape;378;p3"/>
          <p:cNvSpPr txBox="1"/>
          <p:nvPr/>
        </p:nvSpPr>
        <p:spPr>
          <a:xfrm>
            <a:off x="2313500" y="1210500"/>
            <a:ext cx="14613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a:solidFill>
                  <a:schemeClr val="dk1"/>
                </a:solidFill>
                <a:latin typeface="Montserrat"/>
                <a:ea typeface="Montserrat"/>
                <a:cs typeface="Montserrat"/>
                <a:sym typeface="Montserrat"/>
              </a:rPr>
              <a:t>Program Description</a:t>
            </a:r>
            <a:endParaRPr>
              <a:solidFill>
                <a:schemeClr val="dk1"/>
              </a:solidFill>
            </a:endParaRPr>
          </a:p>
        </p:txBody>
      </p:sp>
      <p:grpSp>
        <p:nvGrpSpPr>
          <p:cNvPr id="379" name="Google Shape;379;p3"/>
          <p:cNvGrpSpPr/>
          <p:nvPr/>
        </p:nvGrpSpPr>
        <p:grpSpPr>
          <a:xfrm>
            <a:off x="1361546" y="2506808"/>
            <a:ext cx="4571550" cy="6833291"/>
            <a:chOff x="0" y="0"/>
            <a:chExt cx="6095400" cy="9111056"/>
          </a:xfrm>
        </p:grpSpPr>
        <p:sp>
          <p:nvSpPr>
            <p:cNvPr id="380" name="Google Shape;380;p3"/>
            <p:cNvSpPr/>
            <p:nvPr/>
          </p:nvSpPr>
          <p:spPr>
            <a:xfrm>
              <a:off x="14652" y="0"/>
              <a:ext cx="6065980" cy="606598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l="-104252" t="-26602" r="-34667" b="-32579"/>
              </a:stretch>
            </a:blipFill>
            <a:ln w="38100" cap="sq" cmpd="sng">
              <a:solidFill>
                <a:srgbClr val="D3615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1" name="Google Shape;381;p3"/>
            <p:cNvSpPr txBox="1"/>
            <p:nvPr/>
          </p:nvSpPr>
          <p:spPr>
            <a:xfrm>
              <a:off x="1585852" y="6409936"/>
              <a:ext cx="3015596" cy="1120051"/>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899" b="1" i="0" u="none" strike="noStrike" cap="none" dirty="0">
                  <a:solidFill>
                    <a:schemeClr val="dk1"/>
                  </a:solidFill>
                  <a:latin typeface="Montserrat"/>
                  <a:ea typeface="Montserrat"/>
                  <a:cs typeface="Montserrat"/>
                  <a:sym typeface="Montserrat"/>
                </a:rPr>
                <a:t>Connect</a:t>
              </a:r>
              <a:endParaRPr dirty="0">
                <a:solidFill>
                  <a:schemeClr val="dk1"/>
                </a:solidFill>
              </a:endParaRPr>
            </a:p>
          </p:txBody>
        </p:sp>
        <p:sp>
          <p:nvSpPr>
            <p:cNvPr id="382" name="Google Shape;382;p3"/>
            <p:cNvSpPr txBox="1"/>
            <p:nvPr/>
          </p:nvSpPr>
          <p:spPr>
            <a:xfrm>
              <a:off x="0" y="7880156"/>
              <a:ext cx="6095400" cy="12309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0" i="0" u="none" strike="noStrike" cap="none">
                  <a:solidFill>
                    <a:schemeClr val="dk1"/>
                  </a:solidFill>
                  <a:latin typeface="Montserrat SemiBold"/>
                  <a:ea typeface="Montserrat SemiBold"/>
                  <a:cs typeface="Montserrat SemiBold"/>
                  <a:sym typeface="Montserrat SemiBold"/>
                </a:rPr>
                <a:t>Networking across the Federal Public Service</a:t>
              </a:r>
              <a:endParaRPr>
                <a:solidFill>
                  <a:schemeClr val="dk1"/>
                </a:solidFill>
              </a:endParaRPr>
            </a:p>
          </p:txBody>
        </p:sp>
      </p:grpSp>
      <p:grpSp>
        <p:nvGrpSpPr>
          <p:cNvPr id="383" name="Google Shape;383;p3"/>
          <p:cNvGrpSpPr/>
          <p:nvPr/>
        </p:nvGrpSpPr>
        <p:grpSpPr>
          <a:xfrm>
            <a:off x="6858269" y="2506808"/>
            <a:ext cx="4571550" cy="6321868"/>
            <a:chOff x="0" y="0"/>
            <a:chExt cx="6095400" cy="8429157"/>
          </a:xfrm>
        </p:grpSpPr>
        <p:sp>
          <p:nvSpPr>
            <p:cNvPr id="384" name="Google Shape;384;p3"/>
            <p:cNvSpPr/>
            <p:nvPr/>
          </p:nvSpPr>
          <p:spPr>
            <a:xfrm>
              <a:off x="14652" y="0"/>
              <a:ext cx="6065980" cy="606598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t="-2354" b="-2354"/>
              </a:stretch>
            </a:blipFill>
            <a:ln w="38100" cap="sq" cmpd="sng">
              <a:solidFill>
                <a:srgbClr val="E8C24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 name="Google Shape;385;p3"/>
            <p:cNvSpPr txBox="1"/>
            <p:nvPr/>
          </p:nvSpPr>
          <p:spPr>
            <a:xfrm>
              <a:off x="1864656" y="6409936"/>
              <a:ext cx="2701636" cy="1120051"/>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899" b="1" i="0" u="none" strike="noStrike" cap="none" dirty="0">
                  <a:solidFill>
                    <a:schemeClr val="dk1"/>
                  </a:solidFill>
                  <a:latin typeface="Montserrat"/>
                  <a:ea typeface="Montserrat"/>
                  <a:cs typeface="Montserrat"/>
                  <a:sym typeface="Montserrat"/>
                </a:rPr>
                <a:t>Elevate</a:t>
              </a:r>
              <a:endParaRPr dirty="0">
                <a:solidFill>
                  <a:schemeClr val="dk1"/>
                </a:solidFill>
              </a:endParaRPr>
            </a:p>
          </p:txBody>
        </p:sp>
        <p:sp>
          <p:nvSpPr>
            <p:cNvPr id="386" name="Google Shape;386;p3"/>
            <p:cNvSpPr txBox="1"/>
            <p:nvPr/>
          </p:nvSpPr>
          <p:spPr>
            <a:xfrm>
              <a:off x="0" y="7916157"/>
              <a:ext cx="6095400" cy="5130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0" i="0" u="none" strike="noStrike" cap="none">
                  <a:solidFill>
                    <a:schemeClr val="dk1"/>
                  </a:solidFill>
                  <a:latin typeface="Montserrat SemiBold"/>
                  <a:ea typeface="Montserrat SemiBold"/>
                  <a:cs typeface="Montserrat SemiBold"/>
                  <a:sym typeface="Montserrat SemiBold"/>
                </a:rPr>
                <a:t>The Clerk’s Call to Action</a:t>
              </a:r>
              <a:endParaRPr>
                <a:solidFill>
                  <a:schemeClr val="dk1"/>
                </a:solidFill>
              </a:endParaRPr>
            </a:p>
          </p:txBody>
        </p:sp>
      </p:grpSp>
      <p:grpSp>
        <p:nvGrpSpPr>
          <p:cNvPr id="387" name="Google Shape;387;p3"/>
          <p:cNvGrpSpPr/>
          <p:nvPr/>
        </p:nvGrpSpPr>
        <p:grpSpPr>
          <a:xfrm>
            <a:off x="12354991" y="2506808"/>
            <a:ext cx="4571550" cy="6860292"/>
            <a:chOff x="0" y="0"/>
            <a:chExt cx="6095400" cy="9147057"/>
          </a:xfrm>
        </p:grpSpPr>
        <p:sp>
          <p:nvSpPr>
            <p:cNvPr id="388" name="Google Shape;388;p3"/>
            <p:cNvSpPr/>
            <p:nvPr/>
          </p:nvSpPr>
          <p:spPr>
            <a:xfrm>
              <a:off x="14652" y="0"/>
              <a:ext cx="6065980" cy="606598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l="-150211" t="-20224" r="-47797" b="-78326"/>
              </a:stretch>
            </a:blipFill>
            <a:ln w="38100" cap="sq" cmpd="sng">
              <a:solidFill>
                <a:srgbClr val="61B0A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 name="Google Shape;389;p3"/>
            <p:cNvSpPr txBox="1"/>
            <p:nvPr/>
          </p:nvSpPr>
          <p:spPr>
            <a:xfrm>
              <a:off x="1951870" y="6409936"/>
              <a:ext cx="2379600" cy="8001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899" b="1" i="0" u="none" strike="noStrike" cap="none">
                  <a:solidFill>
                    <a:schemeClr val="dk1"/>
                  </a:solidFill>
                  <a:latin typeface="Montserrat"/>
                  <a:ea typeface="Montserrat"/>
                  <a:cs typeface="Montserrat"/>
                  <a:sym typeface="Montserrat"/>
                </a:rPr>
                <a:t>Inspire</a:t>
              </a:r>
              <a:endParaRPr>
                <a:solidFill>
                  <a:schemeClr val="dk1"/>
                </a:solidFill>
              </a:endParaRPr>
            </a:p>
          </p:txBody>
        </p:sp>
        <p:sp>
          <p:nvSpPr>
            <p:cNvPr id="390" name="Google Shape;390;p3"/>
            <p:cNvSpPr txBox="1"/>
            <p:nvPr/>
          </p:nvSpPr>
          <p:spPr>
            <a:xfrm>
              <a:off x="0" y="7916157"/>
              <a:ext cx="6095400" cy="12309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0" i="0" u="none" strike="noStrike" cap="none">
                  <a:solidFill>
                    <a:schemeClr val="dk1"/>
                  </a:solidFill>
                  <a:latin typeface="Montserrat SemiBold"/>
                  <a:ea typeface="Montserrat SemiBold"/>
                  <a:cs typeface="Montserrat SemiBold"/>
                  <a:sym typeface="Montserrat SemiBold"/>
                </a:rPr>
                <a:t>Inclusive Leadership by Design</a:t>
              </a:r>
              <a:endParaRPr>
                <a:solidFill>
                  <a:schemeClr val="dk1"/>
                </a:solidFill>
              </a:endParaRPr>
            </a:p>
          </p:txBody>
        </p:sp>
      </p:grpSp>
      <p:pic>
        <p:nvPicPr>
          <p:cNvPr id="391" name="Google Shape;391;p3"/>
          <p:cNvPicPr preferRelativeResize="0"/>
          <p:nvPr/>
        </p:nvPicPr>
        <p:blipFill>
          <a:blip r:embed="rId7">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f490317ba7_4_75"/>
          <p:cNvSpPr/>
          <p:nvPr/>
        </p:nvSpPr>
        <p:spPr>
          <a:xfrm>
            <a:off x="-220088" y="-19929"/>
            <a:ext cx="19066677" cy="10326857"/>
          </a:xfrm>
          <a:custGeom>
            <a:avLst/>
            <a:gdLst/>
            <a:ahLst/>
            <a:cxnLst/>
            <a:rect l="l" t="t" r="r" b="b"/>
            <a:pathLst>
              <a:path w="19066677" h="10326857" extrusionOk="0">
                <a:moveTo>
                  <a:pt x="0" y="0"/>
                </a:moveTo>
                <a:lnTo>
                  <a:pt x="19066676" y="0"/>
                </a:lnTo>
                <a:lnTo>
                  <a:pt x="19066676" y="10326858"/>
                </a:lnTo>
                <a:lnTo>
                  <a:pt x="0" y="10326858"/>
                </a:lnTo>
                <a:lnTo>
                  <a:pt x="0" y="0"/>
                </a:lnTo>
                <a:close/>
              </a:path>
            </a:pathLst>
          </a:custGeom>
          <a:blipFill rotWithShape="1">
            <a:blip r:embed="rId3">
              <a:alphaModFix amt="15000"/>
            </a:blip>
            <a:stretch>
              <a:fillRect l="-15281" r="-21834"/>
            </a:stretch>
          </a:blipFill>
          <a:ln>
            <a:noFill/>
          </a:ln>
        </p:spPr>
        <p:txBody>
          <a:bodyPr/>
          <a:lstStyle/>
          <a:p>
            <a:endParaRPr lang="en-US"/>
          </a:p>
        </p:txBody>
      </p:sp>
      <p:sp>
        <p:nvSpPr>
          <p:cNvPr id="397" name="Google Shape;397;g2f490317ba7_4_75"/>
          <p:cNvSpPr txBox="1"/>
          <p:nvPr/>
        </p:nvSpPr>
        <p:spPr>
          <a:xfrm>
            <a:off x="3237783" y="1586709"/>
            <a:ext cx="11241900" cy="629400"/>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marR="0" lvl="0" indent="0" algn="ctr" rtl="0">
              <a:lnSpc>
                <a:spcPct val="140024"/>
              </a:lnSpc>
              <a:spcBef>
                <a:spcPts val="0"/>
              </a:spcBef>
              <a:spcAft>
                <a:spcPts val="0"/>
              </a:spcAft>
              <a:buNone/>
            </a:pPr>
            <a:r>
              <a:rPr lang="en-US" sz="4090" b="1" i="0" u="none" strike="noStrike" cap="none">
                <a:solidFill>
                  <a:schemeClr val="dk1"/>
                </a:solidFill>
                <a:latin typeface="Montserrat"/>
                <a:ea typeface="Montserrat"/>
                <a:cs typeface="Montserrat"/>
                <a:sym typeface="Montserrat"/>
              </a:rPr>
              <a:t>2024 Masterclass Teachers</a:t>
            </a:r>
            <a:endParaRPr>
              <a:solidFill>
                <a:schemeClr val="dk1"/>
              </a:solidFill>
            </a:endParaRPr>
          </a:p>
        </p:txBody>
      </p:sp>
      <p:grpSp>
        <p:nvGrpSpPr>
          <p:cNvPr id="398" name="Google Shape;398;g2f490317ba7_4_75"/>
          <p:cNvGrpSpPr/>
          <p:nvPr/>
        </p:nvGrpSpPr>
        <p:grpSpPr>
          <a:xfrm>
            <a:off x="768289" y="2752451"/>
            <a:ext cx="3321413" cy="4374206"/>
            <a:chOff x="0" y="0"/>
            <a:chExt cx="4428551" cy="5832274"/>
          </a:xfrm>
        </p:grpSpPr>
        <p:grpSp>
          <p:nvGrpSpPr>
            <p:cNvPr id="399" name="Google Shape;399;g2f490317ba7_4_75"/>
            <p:cNvGrpSpPr/>
            <p:nvPr/>
          </p:nvGrpSpPr>
          <p:grpSpPr>
            <a:xfrm>
              <a:off x="676842" y="1575"/>
              <a:ext cx="3075450" cy="3075450"/>
              <a:chOff x="0" y="0"/>
              <a:chExt cx="639704" cy="639704"/>
            </a:xfrm>
          </p:grpSpPr>
          <p:sp>
            <p:nvSpPr>
              <p:cNvPr id="400" name="Google Shape;400;g2f490317ba7_4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g2f490317ba7_4_75"/>
              <p:cNvSpPr txBox="1"/>
              <p:nvPr/>
            </p:nvSpPr>
            <p:spPr>
              <a:xfrm>
                <a:off x="59972" y="59972"/>
                <a:ext cx="519759" cy="519759"/>
              </a:xfrm>
              <a:prstGeom prst="rect">
                <a:avLst/>
              </a:prstGeom>
              <a:noFill/>
              <a:ln>
                <a:noFill/>
              </a:ln>
            </p:spPr>
            <p:txBody>
              <a:bodyPr spcFirstLastPara="1" wrap="square" lIns="24875" tIns="24875" rIns="24875" bIns="248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2" name="Google Shape;402;g2f490317ba7_4_75"/>
            <p:cNvSpPr/>
            <p:nvPr/>
          </p:nvSpPr>
          <p:spPr>
            <a:xfrm>
              <a:off x="676518" y="0"/>
              <a:ext cx="3075450" cy="3075450"/>
            </a:xfrm>
            <a:custGeom>
              <a:avLst/>
              <a:gdLst/>
              <a:ahLst/>
              <a:cxnLst/>
              <a:rect l="l" t="t" r="r" b="b"/>
              <a:pathLst>
                <a:path w="6151420" h="6151420" extrusionOk="0">
                  <a:moveTo>
                    <a:pt x="6151420" y="3075747"/>
                  </a:moveTo>
                  <a:cubicBezTo>
                    <a:pt x="6151420" y="4774345"/>
                    <a:pt x="4774351" y="6151420"/>
                    <a:pt x="3075710" y="6151420"/>
                  </a:cubicBezTo>
                  <a:cubicBezTo>
                    <a:pt x="1377045" y="6151420"/>
                    <a:pt x="0" y="4774345"/>
                    <a:pt x="0" y="3075747"/>
                  </a:cubicBezTo>
                  <a:cubicBezTo>
                    <a:pt x="0" y="1377062"/>
                    <a:pt x="1377045" y="0"/>
                    <a:pt x="3075710" y="0"/>
                  </a:cubicBezTo>
                  <a:cubicBezTo>
                    <a:pt x="4774376" y="0"/>
                    <a:pt x="6151420" y="1377062"/>
                    <a:pt x="6151420" y="3075747"/>
                  </a:cubicBezTo>
                  <a:close/>
                </a:path>
              </a:pathLst>
            </a:custGeom>
            <a:blipFill rotWithShape="1">
              <a:blip r:embed="rId4">
                <a:alphaModFix/>
              </a:blip>
              <a:stretch>
                <a:fillRect l="-30333" t="-16404" r="-26963" b="-11976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g2f490317ba7_4_75"/>
            <p:cNvSpPr txBox="1"/>
            <p:nvPr/>
          </p:nvSpPr>
          <p:spPr>
            <a:xfrm>
              <a:off x="24551" y="3907034"/>
              <a:ext cx="4404000" cy="1159500"/>
            </a:xfrm>
            <a:prstGeom prst="rect">
              <a:avLst/>
            </a:prstGeom>
            <a:noFill/>
            <a:ln>
              <a:noFill/>
            </a:ln>
          </p:spPr>
          <p:txBody>
            <a:bodyPr spcFirstLastPara="1" wrap="square" lIns="0" tIns="0" rIns="0" bIns="0" anchor="t" anchorCtr="0">
              <a:spAutoFit/>
            </a:bodyPr>
            <a:lstStyle/>
            <a:p>
              <a:pPr marL="0" marR="0" lvl="0" indent="0" algn="ctr" rtl="0">
                <a:lnSpc>
                  <a:spcPct val="120048"/>
                </a:lnSpc>
                <a:spcBef>
                  <a:spcPts val="0"/>
                </a:spcBef>
                <a:spcAft>
                  <a:spcPts val="0"/>
                </a:spcAft>
                <a:buNone/>
              </a:pPr>
              <a:r>
                <a:rPr lang="en-US" sz="1661" b="0" i="0" u="none" strike="noStrike" cap="none">
                  <a:solidFill>
                    <a:srgbClr val="000000"/>
                  </a:solidFill>
                  <a:latin typeface="Montserrat SemiBold"/>
                  <a:ea typeface="Montserrat SemiBold"/>
                  <a:cs typeface="Montserrat SemiBold"/>
                  <a:sym typeface="Montserrat SemiBold"/>
                </a:rPr>
                <a:t>The Power of Sponsorship:</a:t>
              </a:r>
              <a:endParaRPr/>
            </a:p>
            <a:p>
              <a:pPr marL="0" marR="0" lvl="0" indent="0" algn="ctr" rtl="0">
                <a:lnSpc>
                  <a:spcPct val="120048"/>
                </a:lnSpc>
                <a:spcBef>
                  <a:spcPts val="0"/>
                </a:spcBef>
                <a:spcAft>
                  <a:spcPts val="0"/>
                </a:spcAft>
                <a:buNone/>
              </a:pPr>
              <a:r>
                <a:rPr lang="en-US" sz="1661" b="0" i="0" u="none" strike="noStrike" cap="none">
                  <a:solidFill>
                    <a:srgbClr val="000000"/>
                  </a:solidFill>
                  <a:latin typeface="Montserrat SemiBold"/>
                  <a:ea typeface="Montserrat SemiBold"/>
                  <a:cs typeface="Montserrat SemiBold"/>
                  <a:sym typeface="Montserrat SemiBold"/>
                </a:rPr>
                <a:t>Navigating for Career Advancement</a:t>
              </a:r>
              <a:endParaRPr/>
            </a:p>
          </p:txBody>
        </p:sp>
        <p:sp>
          <p:nvSpPr>
            <p:cNvPr id="404" name="Google Shape;404;g2f490317ba7_4_75"/>
            <p:cNvSpPr txBox="1"/>
            <p:nvPr/>
          </p:nvSpPr>
          <p:spPr>
            <a:xfrm>
              <a:off x="0" y="3322217"/>
              <a:ext cx="4389000" cy="438300"/>
            </a:xfrm>
            <a:prstGeom prst="rect">
              <a:avLst/>
            </a:prstGeom>
            <a:noFill/>
            <a:ln>
              <a:noFill/>
            </a:ln>
          </p:spPr>
          <p:txBody>
            <a:bodyPr spcFirstLastPara="1" wrap="square" lIns="0" tIns="0" rIns="0" bIns="0" anchor="t" anchorCtr="0">
              <a:spAutoFit/>
            </a:bodyPr>
            <a:lstStyle/>
            <a:p>
              <a:pPr marL="0" marR="0" lvl="0" indent="0" algn="ctr" rtl="0">
                <a:lnSpc>
                  <a:spcPct val="116713"/>
                </a:lnSpc>
                <a:spcBef>
                  <a:spcPts val="0"/>
                </a:spcBef>
                <a:spcAft>
                  <a:spcPts val="0"/>
                </a:spcAft>
                <a:buNone/>
              </a:pPr>
              <a:r>
                <a:rPr lang="en-US" sz="2136" b="1" i="0" u="none" strike="noStrike" cap="none">
                  <a:solidFill>
                    <a:srgbClr val="D66252"/>
                  </a:solidFill>
                  <a:latin typeface="Montserrat"/>
                  <a:ea typeface="Montserrat"/>
                  <a:cs typeface="Montserrat"/>
                  <a:sym typeface="Montserrat"/>
                </a:rPr>
                <a:t>Gérard Étienne</a:t>
              </a:r>
              <a:endParaRPr/>
            </a:p>
          </p:txBody>
        </p:sp>
        <p:sp>
          <p:nvSpPr>
            <p:cNvPr id="405" name="Google Shape;405;g2f490317ba7_4_75"/>
            <p:cNvSpPr txBox="1"/>
            <p:nvPr/>
          </p:nvSpPr>
          <p:spPr>
            <a:xfrm>
              <a:off x="758644" y="5106274"/>
              <a:ext cx="2871900" cy="726000"/>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1661" b="0" i="0" u="none" strike="noStrike" cap="none">
                  <a:solidFill>
                    <a:srgbClr val="000000"/>
                  </a:solidFill>
                  <a:latin typeface="Arial"/>
                  <a:ea typeface="Arial"/>
                  <a:cs typeface="Arial"/>
                  <a:sym typeface="Arial"/>
                </a:rPr>
                <a:t>September 23, 2024</a:t>
              </a:r>
              <a:endParaRPr/>
            </a:p>
            <a:p>
              <a:pPr marL="0" marR="0" lvl="0" indent="0" algn="ctr" rtl="0">
                <a:lnSpc>
                  <a:spcPct val="113004"/>
                </a:lnSpc>
                <a:spcBef>
                  <a:spcPts val="0"/>
                </a:spcBef>
                <a:spcAft>
                  <a:spcPts val="0"/>
                </a:spcAft>
                <a:buNone/>
              </a:pPr>
              <a:r>
                <a:rPr lang="en-US" sz="1661" b="0" i="0" u="none" strike="noStrike" cap="none">
                  <a:solidFill>
                    <a:srgbClr val="000000"/>
                  </a:solidFill>
                  <a:latin typeface="Arial"/>
                  <a:ea typeface="Arial"/>
                  <a:cs typeface="Arial"/>
                  <a:sym typeface="Arial"/>
                </a:rPr>
                <a:t>1:00 pm - 2:30 pm ET</a:t>
              </a:r>
              <a:endParaRPr/>
            </a:p>
          </p:txBody>
        </p:sp>
      </p:grpSp>
      <p:grpSp>
        <p:nvGrpSpPr>
          <p:cNvPr id="406" name="Google Shape;406;g2f490317ba7_4_75"/>
          <p:cNvGrpSpPr/>
          <p:nvPr/>
        </p:nvGrpSpPr>
        <p:grpSpPr>
          <a:xfrm>
            <a:off x="7205195" y="2752451"/>
            <a:ext cx="3307160" cy="4289888"/>
            <a:chOff x="0" y="0"/>
            <a:chExt cx="4409546" cy="5719851"/>
          </a:xfrm>
        </p:grpSpPr>
        <p:grpSp>
          <p:nvGrpSpPr>
            <p:cNvPr id="407" name="Google Shape;407;g2f490317ba7_4_75"/>
            <p:cNvGrpSpPr/>
            <p:nvPr/>
          </p:nvGrpSpPr>
          <p:grpSpPr>
            <a:xfrm>
              <a:off x="671280" y="0"/>
              <a:ext cx="3062281" cy="3062281"/>
              <a:chOff x="0" y="0"/>
              <a:chExt cx="639704" cy="639704"/>
            </a:xfrm>
          </p:grpSpPr>
          <p:sp>
            <p:nvSpPr>
              <p:cNvPr id="408" name="Google Shape;408;g2f490317ba7_4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g2f490317ba7_4_75"/>
              <p:cNvSpPr txBox="1"/>
              <p:nvPr/>
            </p:nvSpPr>
            <p:spPr>
              <a:xfrm>
                <a:off x="59972" y="59972"/>
                <a:ext cx="519759" cy="519759"/>
              </a:xfrm>
              <a:prstGeom prst="rect">
                <a:avLst/>
              </a:prstGeom>
              <a:noFill/>
              <a:ln>
                <a:noFill/>
              </a:ln>
            </p:spPr>
            <p:txBody>
              <a:bodyPr spcFirstLastPara="1" wrap="square" lIns="24875" tIns="24875" rIns="24875" bIns="248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0" name="Google Shape;410;g2f490317ba7_4_75"/>
            <p:cNvSpPr/>
            <p:nvPr/>
          </p:nvSpPr>
          <p:spPr>
            <a:xfrm>
              <a:off x="673622" y="2034"/>
              <a:ext cx="3062281" cy="3062281"/>
            </a:xfrm>
            <a:custGeom>
              <a:avLst/>
              <a:gdLst/>
              <a:ahLst/>
              <a:cxnLst/>
              <a:rect l="l" t="t" r="r" b="b"/>
              <a:pathLst>
                <a:path w="6151420" h="6151420" extrusionOk="0">
                  <a:moveTo>
                    <a:pt x="6151420" y="3075747"/>
                  </a:moveTo>
                  <a:cubicBezTo>
                    <a:pt x="6151420" y="4774345"/>
                    <a:pt x="4774351" y="6151420"/>
                    <a:pt x="3075710" y="6151420"/>
                  </a:cubicBezTo>
                  <a:cubicBezTo>
                    <a:pt x="1377045" y="6151420"/>
                    <a:pt x="0" y="4774345"/>
                    <a:pt x="0" y="3075747"/>
                  </a:cubicBezTo>
                  <a:cubicBezTo>
                    <a:pt x="0" y="1377062"/>
                    <a:pt x="1377045" y="0"/>
                    <a:pt x="3075710" y="0"/>
                  </a:cubicBezTo>
                  <a:cubicBezTo>
                    <a:pt x="4774376" y="0"/>
                    <a:pt x="6151420" y="1377062"/>
                    <a:pt x="6151420" y="3075747"/>
                  </a:cubicBezTo>
                  <a:close/>
                </a:path>
              </a:pathLst>
            </a:custGeom>
            <a:blipFill rotWithShape="1">
              <a:blip r:embed="rId5">
                <a:alphaModFix/>
              </a:blip>
              <a:stretch>
                <a:fillRect l="-115804" t="-144733" r="-124946" b="-26732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2f490317ba7_4_75"/>
            <p:cNvSpPr txBox="1"/>
            <p:nvPr/>
          </p:nvSpPr>
          <p:spPr>
            <a:xfrm>
              <a:off x="24446" y="3802312"/>
              <a:ext cx="4385100" cy="1154100"/>
            </a:xfrm>
            <a:prstGeom prst="rect">
              <a:avLst/>
            </a:prstGeom>
            <a:noFill/>
            <a:ln>
              <a:noFill/>
            </a:ln>
          </p:spPr>
          <p:txBody>
            <a:bodyPr spcFirstLastPara="1" wrap="square" lIns="0" tIns="0" rIns="0" bIns="0" anchor="t" anchorCtr="0">
              <a:spAutoFit/>
            </a:bodyPr>
            <a:lstStyle/>
            <a:p>
              <a:pPr marL="0" marR="0" lvl="0" indent="0" algn="ctr" rtl="0">
                <a:lnSpc>
                  <a:spcPct val="120012"/>
                </a:lnSpc>
                <a:spcBef>
                  <a:spcPts val="0"/>
                </a:spcBef>
                <a:spcAft>
                  <a:spcPts val="0"/>
                </a:spcAft>
                <a:buNone/>
              </a:pPr>
              <a:r>
                <a:rPr lang="en-US" sz="1654" b="0" i="0" u="none" strike="noStrike" cap="none">
                  <a:solidFill>
                    <a:srgbClr val="000000"/>
                  </a:solidFill>
                  <a:latin typeface="Montserrat SemiBold"/>
                  <a:ea typeface="Montserrat SemiBold"/>
                  <a:cs typeface="Montserrat SemiBold"/>
                  <a:sym typeface="Montserrat SemiBold"/>
                </a:rPr>
                <a:t>Inclusive Leadership:</a:t>
              </a:r>
              <a:endParaRPr/>
            </a:p>
            <a:p>
              <a:pPr marL="0" marR="0" lvl="0" indent="0" algn="ctr" rtl="0">
                <a:lnSpc>
                  <a:spcPct val="120012"/>
                </a:lnSpc>
                <a:spcBef>
                  <a:spcPts val="0"/>
                </a:spcBef>
                <a:spcAft>
                  <a:spcPts val="0"/>
                </a:spcAft>
                <a:buNone/>
              </a:pPr>
              <a:r>
                <a:rPr lang="en-US" sz="1654" b="0" i="0" u="none" strike="noStrike" cap="none">
                  <a:solidFill>
                    <a:srgbClr val="000000"/>
                  </a:solidFill>
                  <a:latin typeface="Montserrat SemiBold"/>
                  <a:ea typeface="Montserrat SemiBold"/>
                  <a:cs typeface="Montserrat SemiBold"/>
                  <a:sym typeface="Montserrat SemiBold"/>
                </a:rPr>
                <a:t>Building Cultures of Belonging</a:t>
              </a:r>
              <a:endParaRPr/>
            </a:p>
          </p:txBody>
        </p:sp>
        <p:sp>
          <p:nvSpPr>
            <p:cNvPr id="412" name="Google Shape;412;g2f490317ba7_4_75"/>
            <p:cNvSpPr txBox="1"/>
            <p:nvPr/>
          </p:nvSpPr>
          <p:spPr>
            <a:xfrm>
              <a:off x="0" y="3219999"/>
              <a:ext cx="4370400" cy="436500"/>
            </a:xfrm>
            <a:prstGeom prst="rect">
              <a:avLst/>
            </a:prstGeom>
            <a:noFill/>
            <a:ln>
              <a:noFill/>
            </a:ln>
          </p:spPr>
          <p:txBody>
            <a:bodyPr spcFirstLastPara="1" wrap="square" lIns="0" tIns="0" rIns="0" bIns="0" anchor="t" anchorCtr="0">
              <a:spAutoFit/>
            </a:bodyPr>
            <a:lstStyle/>
            <a:p>
              <a:pPr marL="0" marR="0" lvl="0" indent="0" algn="ctr" rtl="0">
                <a:lnSpc>
                  <a:spcPct val="116690"/>
                </a:lnSpc>
                <a:spcBef>
                  <a:spcPts val="0"/>
                </a:spcBef>
                <a:spcAft>
                  <a:spcPts val="0"/>
                </a:spcAft>
                <a:buNone/>
              </a:pPr>
              <a:r>
                <a:rPr lang="en-US" sz="2127" b="1" i="0" u="none" strike="noStrike" cap="none">
                  <a:solidFill>
                    <a:srgbClr val="D66252"/>
                  </a:solidFill>
                  <a:latin typeface="Montserrat"/>
                  <a:ea typeface="Montserrat"/>
                  <a:cs typeface="Montserrat"/>
                  <a:sym typeface="Montserrat"/>
                </a:rPr>
                <a:t>Ritu Bhasin</a:t>
              </a:r>
              <a:endParaRPr/>
            </a:p>
          </p:txBody>
        </p:sp>
        <p:sp>
          <p:nvSpPr>
            <p:cNvPr id="413" name="Google Shape;413;g2f490317ba7_4_75"/>
            <p:cNvSpPr txBox="1"/>
            <p:nvPr/>
          </p:nvSpPr>
          <p:spPr>
            <a:xfrm>
              <a:off x="755396" y="4996851"/>
              <a:ext cx="2859600" cy="723000"/>
            </a:xfrm>
            <a:prstGeom prst="rect">
              <a:avLst/>
            </a:prstGeom>
            <a:noFill/>
            <a:ln>
              <a:noFill/>
            </a:ln>
          </p:spPr>
          <p:txBody>
            <a:bodyPr spcFirstLastPara="1" wrap="square" lIns="0" tIns="0" rIns="0" bIns="0" anchor="t" anchorCtr="0">
              <a:spAutoFit/>
            </a:bodyPr>
            <a:lstStyle/>
            <a:p>
              <a:pPr marL="0" marR="0" lvl="0" indent="0" algn="ctr" rtl="0">
                <a:lnSpc>
                  <a:spcPct val="112998"/>
                </a:lnSpc>
                <a:spcBef>
                  <a:spcPts val="0"/>
                </a:spcBef>
                <a:spcAft>
                  <a:spcPts val="0"/>
                </a:spcAft>
                <a:buNone/>
              </a:pPr>
              <a:r>
                <a:rPr lang="en-US" sz="1654" b="0" i="0" u="none" strike="noStrike" cap="none">
                  <a:solidFill>
                    <a:srgbClr val="000000"/>
                  </a:solidFill>
                  <a:latin typeface="Arial"/>
                  <a:ea typeface="Arial"/>
                  <a:cs typeface="Arial"/>
                  <a:sym typeface="Arial"/>
                </a:rPr>
                <a:t>October 7, 2024</a:t>
              </a:r>
              <a:endParaRPr/>
            </a:p>
            <a:p>
              <a:pPr marL="0" marR="0" lvl="0" indent="0" algn="ctr" rtl="0">
                <a:lnSpc>
                  <a:spcPct val="112998"/>
                </a:lnSpc>
                <a:spcBef>
                  <a:spcPts val="0"/>
                </a:spcBef>
                <a:spcAft>
                  <a:spcPts val="0"/>
                </a:spcAft>
                <a:buNone/>
              </a:pPr>
              <a:r>
                <a:rPr lang="en-US" sz="1654" b="0" i="0" u="none" strike="noStrike" cap="none">
                  <a:solidFill>
                    <a:srgbClr val="000000"/>
                  </a:solidFill>
                  <a:latin typeface="Arial"/>
                  <a:ea typeface="Arial"/>
                  <a:cs typeface="Arial"/>
                  <a:sym typeface="Arial"/>
                </a:rPr>
                <a:t>1:00 pm - 2:30 pm ET</a:t>
              </a:r>
              <a:endParaRPr/>
            </a:p>
          </p:txBody>
        </p:sp>
      </p:grpSp>
      <p:grpSp>
        <p:nvGrpSpPr>
          <p:cNvPr id="414" name="Google Shape;414;g2f490317ba7_4_75"/>
          <p:cNvGrpSpPr/>
          <p:nvPr/>
        </p:nvGrpSpPr>
        <p:grpSpPr>
          <a:xfrm>
            <a:off x="14987303" y="2487954"/>
            <a:ext cx="2307860" cy="2307860"/>
            <a:chOff x="0" y="0"/>
            <a:chExt cx="639704" cy="639704"/>
          </a:xfrm>
        </p:grpSpPr>
        <p:sp>
          <p:nvSpPr>
            <p:cNvPr id="415" name="Google Shape;415;g2f490317ba7_4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2f490317ba7_4_75"/>
            <p:cNvSpPr txBox="1"/>
            <p:nvPr/>
          </p:nvSpPr>
          <p:spPr>
            <a:xfrm>
              <a:off x="59972" y="59972"/>
              <a:ext cx="519759" cy="519759"/>
            </a:xfrm>
            <a:prstGeom prst="rect">
              <a:avLst/>
            </a:prstGeom>
            <a:noFill/>
            <a:ln>
              <a:noFill/>
            </a:ln>
          </p:spPr>
          <p:txBody>
            <a:bodyPr spcFirstLastPara="1" wrap="square" lIns="30150" tIns="30150" rIns="30150" bIns="30150"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7" name="Google Shape;417;g2f490317ba7_4_75"/>
          <p:cNvGrpSpPr/>
          <p:nvPr/>
        </p:nvGrpSpPr>
        <p:grpSpPr>
          <a:xfrm>
            <a:off x="14479750" y="2523851"/>
            <a:ext cx="3323223" cy="4334543"/>
            <a:chOff x="0" y="0"/>
            <a:chExt cx="4430964" cy="5779390"/>
          </a:xfrm>
        </p:grpSpPr>
        <p:sp>
          <p:nvSpPr>
            <p:cNvPr id="418" name="Google Shape;418;g2f490317ba7_4_75"/>
            <p:cNvSpPr/>
            <p:nvPr/>
          </p:nvSpPr>
          <p:spPr>
            <a:xfrm>
              <a:off x="676895" y="0"/>
              <a:ext cx="3077160" cy="3077160"/>
            </a:xfrm>
            <a:custGeom>
              <a:avLst/>
              <a:gdLst/>
              <a:ahLst/>
              <a:cxnLst/>
              <a:rect l="l" t="t" r="r" b="b"/>
              <a:pathLst>
                <a:path w="6151420" h="6151420" extrusionOk="0">
                  <a:moveTo>
                    <a:pt x="6151420" y="3075747"/>
                  </a:moveTo>
                  <a:cubicBezTo>
                    <a:pt x="6151420" y="4774345"/>
                    <a:pt x="4774351" y="6151420"/>
                    <a:pt x="3075710" y="6151420"/>
                  </a:cubicBezTo>
                  <a:cubicBezTo>
                    <a:pt x="1377045" y="6151420"/>
                    <a:pt x="0" y="4774345"/>
                    <a:pt x="0" y="3075747"/>
                  </a:cubicBezTo>
                  <a:cubicBezTo>
                    <a:pt x="0" y="1377062"/>
                    <a:pt x="1377045" y="0"/>
                    <a:pt x="3075710" y="0"/>
                  </a:cubicBezTo>
                  <a:cubicBezTo>
                    <a:pt x="4774376" y="0"/>
                    <a:pt x="6151420" y="1377062"/>
                    <a:pt x="6151420" y="3075747"/>
                  </a:cubicBezTo>
                  <a:close/>
                </a:path>
              </a:pathLst>
            </a:custGeom>
            <a:blipFill rotWithShape="1">
              <a:blip r:embed="rId6">
                <a:alphaModFix/>
              </a:blip>
              <a:stretch>
                <a:fillRect l="-50456" t="-5198" r="-61031" b="-10474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2f490317ba7_4_75"/>
            <p:cNvSpPr txBox="1"/>
            <p:nvPr/>
          </p:nvSpPr>
          <p:spPr>
            <a:xfrm>
              <a:off x="24564" y="3866738"/>
              <a:ext cx="4406400" cy="1160100"/>
            </a:xfrm>
            <a:prstGeom prst="rect">
              <a:avLst/>
            </a:prstGeom>
            <a:noFill/>
            <a:ln>
              <a:noFill/>
            </a:ln>
          </p:spPr>
          <p:txBody>
            <a:bodyPr spcFirstLastPara="1" wrap="square" lIns="0" tIns="0" rIns="0" bIns="0" anchor="t" anchorCtr="0">
              <a:spAutoFit/>
            </a:bodyPr>
            <a:lstStyle/>
            <a:p>
              <a:pPr marL="0" marR="0" lvl="0" indent="0" algn="ctr" rtl="0">
                <a:lnSpc>
                  <a:spcPct val="120036"/>
                </a:lnSpc>
                <a:spcBef>
                  <a:spcPts val="0"/>
                </a:spcBef>
                <a:spcAft>
                  <a:spcPts val="0"/>
                </a:spcAft>
                <a:buNone/>
              </a:pPr>
              <a:r>
                <a:rPr lang="en-US" sz="1662" b="0" i="0" u="none" strike="noStrike" cap="none">
                  <a:solidFill>
                    <a:srgbClr val="000000"/>
                  </a:solidFill>
                  <a:latin typeface="Montserrat SemiBold"/>
                  <a:ea typeface="Montserrat SemiBold"/>
                  <a:cs typeface="Montserrat SemiBold"/>
                  <a:sym typeface="Montserrat SemiBold"/>
                </a:rPr>
                <a:t>Say Less, Get More:</a:t>
              </a:r>
              <a:endParaRPr/>
            </a:p>
            <a:p>
              <a:pPr marL="0" marR="0" lvl="0" indent="0" algn="ctr" rtl="0">
                <a:lnSpc>
                  <a:spcPct val="120036"/>
                </a:lnSpc>
                <a:spcBef>
                  <a:spcPts val="0"/>
                </a:spcBef>
                <a:spcAft>
                  <a:spcPts val="0"/>
                </a:spcAft>
                <a:buNone/>
              </a:pPr>
              <a:r>
                <a:rPr lang="en-US" sz="1662" b="0" i="0" u="none" strike="noStrike" cap="none">
                  <a:solidFill>
                    <a:srgbClr val="000000"/>
                  </a:solidFill>
                  <a:latin typeface="Montserrat SemiBold"/>
                  <a:ea typeface="Montserrat SemiBold"/>
                  <a:cs typeface="Montserrat SemiBold"/>
                  <a:sym typeface="Montserrat SemiBold"/>
                </a:rPr>
                <a:t>Mastering Effective Negotiation</a:t>
              </a:r>
              <a:endParaRPr/>
            </a:p>
          </p:txBody>
        </p:sp>
        <p:sp>
          <p:nvSpPr>
            <p:cNvPr id="420" name="Google Shape;420;g2f490317ba7_4_75"/>
            <p:cNvSpPr txBox="1"/>
            <p:nvPr/>
          </p:nvSpPr>
          <p:spPr>
            <a:xfrm>
              <a:off x="0" y="3281595"/>
              <a:ext cx="4391400" cy="438600"/>
            </a:xfrm>
            <a:prstGeom prst="rect">
              <a:avLst/>
            </a:prstGeom>
            <a:noFill/>
            <a:ln>
              <a:noFill/>
            </a:ln>
          </p:spPr>
          <p:txBody>
            <a:bodyPr spcFirstLastPara="1" wrap="square" lIns="0" tIns="0" rIns="0" bIns="0" anchor="t" anchorCtr="0">
              <a:spAutoFit/>
            </a:bodyPr>
            <a:lstStyle/>
            <a:p>
              <a:pPr marL="0" marR="0" lvl="0" indent="0" algn="ctr" rtl="0">
                <a:lnSpc>
                  <a:spcPct val="116705"/>
                </a:lnSpc>
                <a:spcBef>
                  <a:spcPts val="0"/>
                </a:spcBef>
                <a:spcAft>
                  <a:spcPts val="0"/>
                </a:spcAft>
                <a:buNone/>
              </a:pPr>
              <a:r>
                <a:rPr lang="en-US" sz="2137" b="1" i="0" u="none" strike="noStrike" cap="none">
                  <a:solidFill>
                    <a:srgbClr val="D66252"/>
                  </a:solidFill>
                  <a:latin typeface="Montserrat"/>
                  <a:ea typeface="Montserrat"/>
                  <a:cs typeface="Montserrat"/>
                  <a:sym typeface="Montserrat"/>
                </a:rPr>
                <a:t>Fotini Iconomopoulos</a:t>
              </a:r>
              <a:endParaRPr/>
            </a:p>
          </p:txBody>
        </p:sp>
        <p:sp>
          <p:nvSpPr>
            <p:cNvPr id="421" name="Google Shape;421;g2f490317ba7_4_75"/>
            <p:cNvSpPr txBox="1"/>
            <p:nvPr/>
          </p:nvSpPr>
          <p:spPr>
            <a:xfrm>
              <a:off x="732198" y="5052790"/>
              <a:ext cx="2966100" cy="726600"/>
            </a:xfrm>
            <a:prstGeom prst="rect">
              <a:avLst/>
            </a:prstGeom>
            <a:noFill/>
            <a:ln>
              <a:noFill/>
            </a:ln>
          </p:spPr>
          <p:txBody>
            <a:bodyPr spcFirstLastPara="1" wrap="square" lIns="0" tIns="0" rIns="0" bIns="0" anchor="t" anchorCtr="0">
              <a:spAutoFit/>
            </a:bodyPr>
            <a:lstStyle/>
            <a:p>
              <a:pPr marL="0" marR="0" lvl="0" indent="0" algn="ctr" rtl="0">
                <a:lnSpc>
                  <a:spcPct val="112996"/>
                </a:lnSpc>
                <a:spcBef>
                  <a:spcPts val="0"/>
                </a:spcBef>
                <a:spcAft>
                  <a:spcPts val="0"/>
                </a:spcAft>
                <a:buNone/>
              </a:pPr>
              <a:r>
                <a:rPr lang="en-US" sz="1662" b="0" i="0" u="none" strike="noStrike" cap="none">
                  <a:solidFill>
                    <a:srgbClr val="000000"/>
                  </a:solidFill>
                  <a:latin typeface="Arial"/>
                  <a:ea typeface="Arial"/>
                  <a:cs typeface="Arial"/>
                  <a:sym typeface="Arial"/>
                </a:rPr>
                <a:t>October 21, 2024</a:t>
              </a:r>
              <a:endParaRPr/>
            </a:p>
            <a:p>
              <a:pPr marL="0" marR="0" lvl="0" indent="0" algn="ctr" rtl="0">
                <a:lnSpc>
                  <a:spcPct val="112996"/>
                </a:lnSpc>
                <a:spcBef>
                  <a:spcPts val="0"/>
                </a:spcBef>
                <a:spcAft>
                  <a:spcPts val="0"/>
                </a:spcAft>
                <a:buNone/>
              </a:pPr>
              <a:r>
                <a:rPr lang="en-US" sz="1662" b="0" i="0" u="none" strike="noStrike" cap="none">
                  <a:solidFill>
                    <a:srgbClr val="000000"/>
                  </a:solidFill>
                  <a:latin typeface="Arial"/>
                  <a:ea typeface="Arial"/>
                  <a:cs typeface="Arial"/>
                  <a:sym typeface="Arial"/>
                </a:rPr>
                <a:t>1:00 pm - 2:30 pm ET</a:t>
              </a:r>
              <a:endParaRPr/>
            </a:p>
          </p:txBody>
        </p:sp>
      </p:grpSp>
      <p:grpSp>
        <p:nvGrpSpPr>
          <p:cNvPr id="422" name="Google Shape;422;g2f490317ba7_4_75"/>
          <p:cNvGrpSpPr/>
          <p:nvPr/>
        </p:nvGrpSpPr>
        <p:grpSpPr>
          <a:xfrm>
            <a:off x="4105117" y="5123723"/>
            <a:ext cx="3323675" cy="4408902"/>
            <a:chOff x="0" y="0"/>
            <a:chExt cx="4431567" cy="5878536"/>
          </a:xfrm>
        </p:grpSpPr>
        <p:grpSp>
          <p:nvGrpSpPr>
            <p:cNvPr id="423" name="Google Shape;423;g2f490317ba7_4_75"/>
            <p:cNvGrpSpPr/>
            <p:nvPr/>
          </p:nvGrpSpPr>
          <p:grpSpPr>
            <a:xfrm>
              <a:off x="655848" y="1947"/>
              <a:ext cx="3077528" cy="3077528"/>
              <a:chOff x="0" y="0"/>
              <a:chExt cx="639704" cy="639704"/>
            </a:xfrm>
          </p:grpSpPr>
          <p:sp>
            <p:nvSpPr>
              <p:cNvPr id="424" name="Google Shape;424;g2f490317ba7_4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g2f490317ba7_4_75"/>
              <p:cNvSpPr txBox="1"/>
              <p:nvPr/>
            </p:nvSpPr>
            <p:spPr>
              <a:xfrm>
                <a:off x="59972" y="59972"/>
                <a:ext cx="519759" cy="519759"/>
              </a:xfrm>
              <a:prstGeom prst="rect">
                <a:avLst/>
              </a:prstGeom>
              <a:noFill/>
              <a:ln>
                <a:noFill/>
              </a:ln>
            </p:spPr>
            <p:txBody>
              <a:bodyPr spcFirstLastPara="1" wrap="square" lIns="24875" tIns="24875" rIns="24875" bIns="248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6" name="Google Shape;426;g2f490317ba7_4_75"/>
            <p:cNvSpPr/>
            <p:nvPr/>
          </p:nvSpPr>
          <p:spPr>
            <a:xfrm>
              <a:off x="657268" y="0"/>
              <a:ext cx="3077528" cy="3077528"/>
            </a:xfrm>
            <a:custGeom>
              <a:avLst/>
              <a:gdLst/>
              <a:ahLst/>
              <a:cxnLst/>
              <a:rect l="l" t="t" r="r" b="b"/>
              <a:pathLst>
                <a:path w="6151420" h="6151420" extrusionOk="0">
                  <a:moveTo>
                    <a:pt x="6151420" y="3075747"/>
                  </a:moveTo>
                  <a:cubicBezTo>
                    <a:pt x="6151420" y="4774345"/>
                    <a:pt x="4774351" y="6151420"/>
                    <a:pt x="3075710" y="6151420"/>
                  </a:cubicBezTo>
                  <a:cubicBezTo>
                    <a:pt x="1377045" y="6151420"/>
                    <a:pt x="0" y="4774345"/>
                    <a:pt x="0" y="3075747"/>
                  </a:cubicBezTo>
                  <a:cubicBezTo>
                    <a:pt x="0" y="1377062"/>
                    <a:pt x="1377045" y="0"/>
                    <a:pt x="3075710" y="0"/>
                  </a:cubicBezTo>
                  <a:cubicBezTo>
                    <a:pt x="4774376" y="0"/>
                    <a:pt x="6151420" y="1377062"/>
                    <a:pt x="6151420" y="3075747"/>
                  </a:cubicBezTo>
                  <a:close/>
                </a:path>
              </a:pathLst>
            </a:custGeom>
            <a:blipFill rotWithShape="1">
              <a:blip r:embed="rId7">
                <a:alphaModFix/>
              </a:blip>
              <a:stretch>
                <a:fillRect l="-112861" t="-19925" r="-193626" b="-18493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g2f490317ba7_4_75"/>
            <p:cNvSpPr txBox="1"/>
            <p:nvPr/>
          </p:nvSpPr>
          <p:spPr>
            <a:xfrm>
              <a:off x="24567" y="3906097"/>
              <a:ext cx="4407000" cy="1160700"/>
            </a:xfrm>
            <a:prstGeom prst="rect">
              <a:avLst/>
            </a:prstGeom>
            <a:noFill/>
            <a:ln>
              <a:noFill/>
            </a:ln>
          </p:spPr>
          <p:txBody>
            <a:bodyPr spcFirstLastPara="1" wrap="square" lIns="0" tIns="0" rIns="0" bIns="0" anchor="t" anchorCtr="0">
              <a:spAutoFit/>
            </a:bodyPr>
            <a:lstStyle/>
            <a:p>
              <a:pPr marL="0" marR="0" lvl="0" indent="0" algn="ctr" rtl="0">
                <a:lnSpc>
                  <a:spcPct val="120036"/>
                </a:lnSpc>
                <a:spcBef>
                  <a:spcPts val="0"/>
                </a:spcBef>
                <a:spcAft>
                  <a:spcPts val="0"/>
                </a:spcAft>
                <a:buNone/>
              </a:pPr>
              <a:r>
                <a:rPr lang="en-US" sz="1662">
                  <a:latin typeface="Montserrat SemiBold"/>
                  <a:ea typeface="Montserrat SemiBold"/>
                  <a:cs typeface="Montserrat SemiBold"/>
                  <a:sym typeface="Montserrat SemiBold"/>
                </a:rPr>
                <a:t>The Values and Ethics of Human Rights Work in the Federal Public Service</a:t>
              </a:r>
              <a:endParaRPr/>
            </a:p>
          </p:txBody>
        </p:sp>
        <p:sp>
          <p:nvSpPr>
            <p:cNvPr id="428" name="Google Shape;428;g2f490317ba7_4_75"/>
            <p:cNvSpPr txBox="1"/>
            <p:nvPr/>
          </p:nvSpPr>
          <p:spPr>
            <a:xfrm>
              <a:off x="0" y="3320884"/>
              <a:ext cx="4392000" cy="438900"/>
            </a:xfrm>
            <a:prstGeom prst="rect">
              <a:avLst/>
            </a:prstGeom>
            <a:noFill/>
            <a:ln>
              <a:noFill/>
            </a:ln>
          </p:spPr>
          <p:txBody>
            <a:bodyPr spcFirstLastPara="1" wrap="square" lIns="0" tIns="0" rIns="0" bIns="0" anchor="t" anchorCtr="0">
              <a:spAutoFit/>
            </a:bodyPr>
            <a:lstStyle/>
            <a:p>
              <a:pPr marL="0" marR="0" lvl="0" indent="0" algn="ctr" rtl="0">
                <a:lnSpc>
                  <a:spcPct val="116697"/>
                </a:lnSpc>
                <a:spcBef>
                  <a:spcPts val="0"/>
                </a:spcBef>
                <a:spcAft>
                  <a:spcPts val="0"/>
                </a:spcAft>
                <a:buNone/>
              </a:pPr>
              <a:r>
                <a:rPr lang="en-US" sz="2138" b="1" i="0" u="none" strike="noStrike" cap="none">
                  <a:solidFill>
                    <a:srgbClr val="D66252"/>
                  </a:solidFill>
                  <a:latin typeface="Montserrat"/>
                  <a:ea typeface="Montserrat"/>
                  <a:cs typeface="Montserrat"/>
                  <a:sym typeface="Montserrat"/>
                </a:rPr>
                <a:t>Richard Sharpe</a:t>
              </a:r>
              <a:endParaRPr/>
            </a:p>
          </p:txBody>
        </p:sp>
        <p:sp>
          <p:nvSpPr>
            <p:cNvPr id="429" name="Google Shape;429;g2f490317ba7_4_75"/>
            <p:cNvSpPr txBox="1"/>
            <p:nvPr/>
          </p:nvSpPr>
          <p:spPr>
            <a:xfrm>
              <a:off x="791148" y="5151336"/>
              <a:ext cx="2873700" cy="727200"/>
            </a:xfrm>
            <a:prstGeom prst="rect">
              <a:avLst/>
            </a:prstGeom>
            <a:noFill/>
            <a:ln>
              <a:noFill/>
            </a:ln>
          </p:spPr>
          <p:txBody>
            <a:bodyPr spcFirstLastPara="1" wrap="square" lIns="0" tIns="0" rIns="0" bIns="0" anchor="t" anchorCtr="0">
              <a:spAutoFit/>
            </a:bodyPr>
            <a:lstStyle/>
            <a:p>
              <a:pPr marL="0" marR="0" lvl="0" indent="0" algn="ctr" rtl="0">
                <a:lnSpc>
                  <a:spcPct val="113056"/>
                </a:lnSpc>
                <a:spcBef>
                  <a:spcPts val="0"/>
                </a:spcBef>
                <a:spcAft>
                  <a:spcPts val="0"/>
                </a:spcAft>
                <a:buNone/>
              </a:pPr>
              <a:r>
                <a:rPr lang="en-US" sz="1662" b="0" i="0" u="none" strike="noStrike" cap="none">
                  <a:solidFill>
                    <a:srgbClr val="000000"/>
                  </a:solidFill>
                  <a:latin typeface="Arial"/>
                  <a:ea typeface="Arial"/>
                  <a:cs typeface="Arial"/>
                  <a:sym typeface="Arial"/>
                </a:rPr>
                <a:t>November 4, 2024</a:t>
              </a:r>
              <a:endParaRPr/>
            </a:p>
            <a:p>
              <a:pPr marL="0" marR="0" lvl="0" indent="0" algn="ctr" rtl="0">
                <a:lnSpc>
                  <a:spcPct val="113056"/>
                </a:lnSpc>
                <a:spcBef>
                  <a:spcPts val="0"/>
                </a:spcBef>
                <a:spcAft>
                  <a:spcPts val="0"/>
                </a:spcAft>
                <a:buNone/>
              </a:pPr>
              <a:r>
                <a:rPr lang="en-US" sz="1662" b="0" i="0" u="none" strike="noStrike" cap="none">
                  <a:solidFill>
                    <a:srgbClr val="000000"/>
                  </a:solidFill>
                  <a:latin typeface="Arial"/>
                  <a:ea typeface="Arial"/>
                  <a:cs typeface="Arial"/>
                  <a:sym typeface="Arial"/>
                </a:rPr>
                <a:t>1:00 pm - 2:30 pm ET</a:t>
              </a:r>
              <a:endParaRPr/>
            </a:p>
          </p:txBody>
        </p:sp>
      </p:grpSp>
      <p:grpSp>
        <p:nvGrpSpPr>
          <p:cNvPr id="430" name="Google Shape;430;g2f490317ba7_4_75"/>
          <p:cNvGrpSpPr/>
          <p:nvPr/>
        </p:nvGrpSpPr>
        <p:grpSpPr>
          <a:xfrm>
            <a:off x="10051317" y="5761610"/>
            <a:ext cx="4936050" cy="3692448"/>
            <a:chOff x="0" y="0"/>
            <a:chExt cx="6581400" cy="4923264"/>
          </a:xfrm>
        </p:grpSpPr>
        <p:grpSp>
          <p:nvGrpSpPr>
            <p:cNvPr id="431" name="Google Shape;431;g2f490317ba7_4_75"/>
            <p:cNvGrpSpPr/>
            <p:nvPr/>
          </p:nvGrpSpPr>
          <p:grpSpPr>
            <a:xfrm>
              <a:off x="461309" y="2919"/>
              <a:ext cx="2733531" cy="2733531"/>
              <a:chOff x="0" y="0"/>
              <a:chExt cx="639704" cy="639704"/>
            </a:xfrm>
          </p:grpSpPr>
          <p:sp>
            <p:nvSpPr>
              <p:cNvPr id="432" name="Google Shape;432;g2f490317ba7_4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g2f490317ba7_4_75"/>
              <p:cNvSpPr txBox="1"/>
              <p:nvPr/>
            </p:nvSpPr>
            <p:spPr>
              <a:xfrm>
                <a:off x="59972" y="59972"/>
                <a:ext cx="519759" cy="519759"/>
              </a:xfrm>
              <a:prstGeom prst="rect">
                <a:avLst/>
              </a:prstGeom>
              <a:noFill/>
              <a:ln>
                <a:noFill/>
              </a:ln>
            </p:spPr>
            <p:txBody>
              <a:bodyPr spcFirstLastPara="1" wrap="square" lIns="26775" tIns="26775" rIns="26775" bIns="267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4" name="Google Shape;434;g2f490317ba7_4_75"/>
            <p:cNvGrpSpPr/>
            <p:nvPr/>
          </p:nvGrpSpPr>
          <p:grpSpPr>
            <a:xfrm>
              <a:off x="3291318" y="2919"/>
              <a:ext cx="2733531" cy="2733531"/>
              <a:chOff x="0" y="0"/>
              <a:chExt cx="639704" cy="639704"/>
            </a:xfrm>
          </p:grpSpPr>
          <p:sp>
            <p:nvSpPr>
              <p:cNvPr id="435" name="Google Shape;435;g2f490317ba7_4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g2f490317ba7_4_75"/>
              <p:cNvSpPr txBox="1"/>
              <p:nvPr/>
            </p:nvSpPr>
            <p:spPr>
              <a:xfrm>
                <a:off x="59972" y="59972"/>
                <a:ext cx="519759" cy="519759"/>
              </a:xfrm>
              <a:prstGeom prst="rect">
                <a:avLst/>
              </a:prstGeom>
              <a:noFill/>
              <a:ln>
                <a:noFill/>
              </a:ln>
            </p:spPr>
            <p:txBody>
              <a:bodyPr spcFirstLastPara="1" wrap="square" lIns="26775" tIns="26775" rIns="26775" bIns="267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7" name="Google Shape;437;g2f490317ba7_4_75"/>
            <p:cNvSpPr/>
            <p:nvPr/>
          </p:nvSpPr>
          <p:spPr>
            <a:xfrm>
              <a:off x="461583" y="0"/>
              <a:ext cx="2730460" cy="2730449"/>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8">
                <a:alphaModFix/>
              </a:blip>
              <a:stretch>
                <a:fillRect l="-11071" t="-6975" r="-9731" b="-2719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g2f490317ba7_4_75"/>
            <p:cNvSpPr/>
            <p:nvPr/>
          </p:nvSpPr>
          <p:spPr>
            <a:xfrm>
              <a:off x="3290657" y="0"/>
              <a:ext cx="2730460" cy="2730449"/>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9">
                <a:alphaModFix/>
              </a:blip>
              <a:stretch>
                <a:fillRect l="-1924" t="-682" r="-7835" b="-2326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g2f490317ba7_4_75"/>
            <p:cNvSpPr txBox="1"/>
            <p:nvPr/>
          </p:nvSpPr>
          <p:spPr>
            <a:xfrm>
              <a:off x="1428436" y="3436651"/>
              <a:ext cx="3787500" cy="749100"/>
            </a:xfrm>
            <a:prstGeom prst="rect">
              <a:avLst/>
            </a:prstGeom>
            <a:noFill/>
            <a:ln>
              <a:noFill/>
            </a:ln>
          </p:spPr>
          <p:txBody>
            <a:bodyPr spcFirstLastPara="1" wrap="square" lIns="0" tIns="0" rIns="0" bIns="0" anchor="t" anchorCtr="0">
              <a:spAutoFit/>
            </a:bodyPr>
            <a:lstStyle/>
            <a:p>
              <a:pPr marL="0" marR="0" lvl="0" indent="0" algn="ctr" rtl="0">
                <a:lnSpc>
                  <a:spcPct val="120012"/>
                </a:lnSpc>
                <a:spcBef>
                  <a:spcPts val="0"/>
                </a:spcBef>
                <a:spcAft>
                  <a:spcPts val="0"/>
                </a:spcAft>
                <a:buNone/>
              </a:pPr>
              <a:r>
                <a:rPr lang="en-US" sz="1659" b="0" i="0" u="none" strike="noStrike" cap="none">
                  <a:solidFill>
                    <a:srgbClr val="000000"/>
                  </a:solidFill>
                  <a:latin typeface="Montserrat SemiBold"/>
                  <a:ea typeface="Montserrat SemiBold"/>
                  <a:cs typeface="Montserrat SemiBold"/>
                  <a:sym typeface="Montserrat SemiBold"/>
                </a:rPr>
                <a:t>Self-Compassion and Neuroplasticity</a:t>
              </a:r>
              <a:endParaRPr/>
            </a:p>
          </p:txBody>
        </p:sp>
        <p:sp>
          <p:nvSpPr>
            <p:cNvPr id="440" name="Google Shape;440;g2f490317ba7_4_75"/>
            <p:cNvSpPr txBox="1"/>
            <p:nvPr/>
          </p:nvSpPr>
          <p:spPr>
            <a:xfrm>
              <a:off x="0" y="2923121"/>
              <a:ext cx="6581400" cy="389700"/>
            </a:xfrm>
            <a:prstGeom prst="rect">
              <a:avLst/>
            </a:prstGeom>
            <a:noFill/>
            <a:ln>
              <a:noFill/>
            </a:ln>
          </p:spPr>
          <p:txBody>
            <a:bodyPr spcFirstLastPara="1" wrap="square" lIns="0" tIns="0" rIns="0" bIns="0" anchor="t" anchorCtr="0">
              <a:spAutoFit/>
            </a:bodyPr>
            <a:lstStyle/>
            <a:p>
              <a:pPr marL="0" marR="0" lvl="0" indent="0" algn="ctr" rtl="0">
                <a:lnSpc>
                  <a:spcPct val="116692"/>
                </a:lnSpc>
                <a:spcBef>
                  <a:spcPts val="0"/>
                </a:spcBef>
                <a:spcAft>
                  <a:spcPts val="0"/>
                </a:spcAft>
                <a:buNone/>
              </a:pPr>
              <a:r>
                <a:rPr lang="en-US" sz="1899" b="1" i="0" u="none" strike="noStrike" cap="none">
                  <a:solidFill>
                    <a:srgbClr val="D66252"/>
                  </a:solidFill>
                  <a:latin typeface="Montserrat"/>
                  <a:ea typeface="Montserrat"/>
                  <a:cs typeface="Montserrat"/>
                  <a:sym typeface="Montserrat"/>
                </a:rPr>
                <a:t>Alejandro Gonzalez and Ginette Bailey</a:t>
              </a:r>
              <a:endParaRPr/>
            </a:p>
          </p:txBody>
        </p:sp>
        <p:sp>
          <p:nvSpPr>
            <p:cNvPr id="441" name="Google Shape;441;g2f490317ba7_4_75"/>
            <p:cNvSpPr txBox="1"/>
            <p:nvPr/>
          </p:nvSpPr>
          <p:spPr>
            <a:xfrm>
              <a:off x="1767778" y="4197864"/>
              <a:ext cx="3108900" cy="725400"/>
            </a:xfrm>
            <a:prstGeom prst="rect">
              <a:avLst/>
            </a:prstGeom>
            <a:noFill/>
            <a:ln>
              <a:noFill/>
            </a:ln>
          </p:spPr>
          <p:txBody>
            <a:bodyPr spcFirstLastPara="1" wrap="square" lIns="0" tIns="0" rIns="0" bIns="0" anchor="t" anchorCtr="0">
              <a:spAutoFit/>
            </a:bodyPr>
            <a:lstStyle/>
            <a:p>
              <a:pPr marL="0" marR="0" lvl="0" indent="0" algn="ctr" rtl="0">
                <a:lnSpc>
                  <a:spcPct val="113019"/>
                </a:lnSpc>
                <a:spcBef>
                  <a:spcPts val="0"/>
                </a:spcBef>
                <a:spcAft>
                  <a:spcPts val="0"/>
                </a:spcAft>
                <a:buNone/>
              </a:pPr>
              <a:r>
                <a:rPr lang="en-US" sz="1659" b="0" i="0" u="none" strike="noStrike" cap="none">
                  <a:solidFill>
                    <a:srgbClr val="000000"/>
                  </a:solidFill>
                  <a:latin typeface="Arial"/>
                  <a:ea typeface="Arial"/>
                  <a:cs typeface="Arial"/>
                  <a:sym typeface="Arial"/>
                </a:rPr>
                <a:t>November 18, 2024</a:t>
              </a:r>
              <a:endParaRPr/>
            </a:p>
            <a:p>
              <a:pPr marL="0" marR="0" lvl="0" indent="0" algn="ctr" rtl="0">
                <a:lnSpc>
                  <a:spcPct val="113019"/>
                </a:lnSpc>
                <a:spcBef>
                  <a:spcPts val="0"/>
                </a:spcBef>
                <a:spcAft>
                  <a:spcPts val="0"/>
                </a:spcAft>
                <a:buNone/>
              </a:pPr>
              <a:r>
                <a:rPr lang="en-US" sz="1659" b="0" i="0" u="none" strike="noStrike" cap="none">
                  <a:solidFill>
                    <a:srgbClr val="000000"/>
                  </a:solidFill>
                  <a:latin typeface="Arial"/>
                  <a:ea typeface="Arial"/>
                  <a:cs typeface="Arial"/>
                  <a:sym typeface="Arial"/>
                </a:rPr>
                <a:t>1:00 pm - 2:30 pm ET</a:t>
              </a:r>
              <a:endParaRPr/>
            </a:p>
          </p:txBody>
        </p:sp>
      </p:grpSp>
      <p:sp>
        <p:nvSpPr>
          <p:cNvPr id="442" name="Google Shape;442;g2f490317ba7_4_75"/>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10">
              <a:alphaModFix/>
            </a:blip>
            <a:stretch>
              <a:fillRect t="-53592" b="-53592"/>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5"/>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48" name="Google Shape;448;p5"/>
          <p:cNvSpPr txBox="1"/>
          <p:nvPr/>
        </p:nvSpPr>
        <p:spPr>
          <a:xfrm>
            <a:off x="483118" y="2251044"/>
            <a:ext cx="16776300" cy="7714800"/>
          </a:xfrm>
          <a:prstGeom prst="rect">
            <a:avLst/>
          </a:prstGeom>
          <a:noFill/>
          <a:ln>
            <a:noFill/>
          </a:ln>
        </p:spPr>
        <p:txBody>
          <a:bodyPr spcFirstLastPara="1" wrap="square" lIns="0" tIns="0" rIns="0" bIns="0" anchor="t" anchorCtr="0">
            <a:spAutoFit/>
          </a:bodyPr>
          <a:lstStyle/>
          <a:p>
            <a:pPr marL="0" marR="0" lvl="0" indent="0" algn="ctr" rtl="0">
              <a:lnSpc>
                <a:spcPct val="153020"/>
              </a:lnSpc>
              <a:spcBef>
                <a:spcPts val="0"/>
              </a:spcBef>
              <a:spcAft>
                <a:spcPts val="0"/>
              </a:spcAft>
              <a:buNone/>
            </a:pPr>
            <a:r>
              <a:rPr lang="en-US" sz="2399" b="1" i="0" u="none" strike="noStrike" cap="none">
                <a:solidFill>
                  <a:srgbClr val="000000"/>
                </a:solidFill>
                <a:latin typeface="Montserrat"/>
                <a:ea typeface="Montserrat"/>
                <a:cs typeface="Montserrat"/>
                <a:sym typeface="Montserrat"/>
              </a:rPr>
              <a:t>Sponsorship and Career Building</a:t>
            </a:r>
            <a:endParaRPr sz="1200"/>
          </a:p>
          <a:p>
            <a:pPr marL="0" marR="0" lvl="0" indent="0" algn="ctr" rtl="0">
              <a:lnSpc>
                <a:spcPct val="15302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October 1 - 2</a:t>
            </a:r>
            <a:endParaRPr sz="1200"/>
          </a:p>
          <a:p>
            <a:pPr marL="0" marR="0" lvl="0" indent="0" algn="ctr" rtl="0">
              <a:lnSpc>
                <a:spcPct val="15302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0" marR="0" lvl="0" indent="0" algn="ctr" rtl="0">
              <a:lnSpc>
                <a:spcPct val="153020"/>
              </a:lnSpc>
              <a:spcBef>
                <a:spcPts val="0"/>
              </a:spcBef>
              <a:spcAft>
                <a:spcPts val="0"/>
              </a:spcAft>
              <a:buNone/>
            </a:pPr>
            <a:r>
              <a:rPr lang="en-US" sz="2399" b="1" i="0" u="none" strike="noStrike" cap="none">
                <a:solidFill>
                  <a:srgbClr val="000000"/>
                </a:solidFill>
                <a:latin typeface="Montserrat"/>
                <a:ea typeface="Montserrat"/>
                <a:cs typeface="Montserrat"/>
                <a:sym typeface="Montserrat"/>
              </a:rPr>
              <a:t>Inclusive Leadership</a:t>
            </a:r>
            <a:endParaRPr sz="1200"/>
          </a:p>
          <a:p>
            <a:pPr marL="0" marR="0" lvl="0" indent="0" algn="ctr" rtl="0">
              <a:lnSpc>
                <a:spcPct val="15302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October 15 - 16</a:t>
            </a:r>
            <a:endParaRPr sz="1200"/>
          </a:p>
          <a:p>
            <a:pPr marL="0" marR="0" lvl="0" indent="0" algn="ctr" rtl="0">
              <a:lnSpc>
                <a:spcPct val="15302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0" marR="0" lvl="0" indent="0" algn="ctr" rtl="0">
              <a:lnSpc>
                <a:spcPct val="153020"/>
              </a:lnSpc>
              <a:spcBef>
                <a:spcPts val="0"/>
              </a:spcBef>
              <a:spcAft>
                <a:spcPts val="0"/>
              </a:spcAft>
              <a:buNone/>
            </a:pPr>
            <a:r>
              <a:rPr lang="en-US" sz="2399" b="1" i="0" u="none" strike="noStrike" cap="none">
                <a:solidFill>
                  <a:srgbClr val="000000"/>
                </a:solidFill>
                <a:latin typeface="Montserrat"/>
                <a:ea typeface="Montserrat"/>
                <a:cs typeface="Montserrat"/>
                <a:sym typeface="Montserrat"/>
              </a:rPr>
              <a:t>Mastering the Art of Negotiation</a:t>
            </a:r>
            <a:endParaRPr sz="1200"/>
          </a:p>
          <a:p>
            <a:pPr marL="0" marR="0" lvl="0" indent="0" algn="ctr" rtl="0">
              <a:lnSpc>
                <a:spcPct val="153020"/>
              </a:lnSpc>
              <a:spcBef>
                <a:spcPts val="0"/>
              </a:spcBef>
              <a:spcAft>
                <a:spcPts val="0"/>
              </a:spcAft>
              <a:buNone/>
            </a:pPr>
            <a:r>
              <a:rPr lang="en-US" sz="2399">
                <a:latin typeface="Montserrat"/>
                <a:ea typeface="Montserrat"/>
                <a:cs typeface="Montserrat"/>
                <a:sym typeface="Montserrat"/>
              </a:rPr>
              <a:t>October</a:t>
            </a:r>
            <a:r>
              <a:rPr lang="en-US" sz="2399" b="0" i="0" u="none" strike="noStrike" cap="none">
                <a:solidFill>
                  <a:srgbClr val="000000"/>
                </a:solidFill>
                <a:latin typeface="Montserrat"/>
                <a:ea typeface="Montserrat"/>
                <a:cs typeface="Montserrat"/>
                <a:sym typeface="Montserrat"/>
              </a:rPr>
              <a:t> 29 - 30</a:t>
            </a:r>
            <a:endParaRPr sz="1200"/>
          </a:p>
          <a:p>
            <a:pPr marL="0" marR="0" lvl="0" indent="0" algn="ctr" rtl="0">
              <a:lnSpc>
                <a:spcPct val="15302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0" marR="0" lvl="0" indent="0" algn="ctr" rtl="0">
              <a:lnSpc>
                <a:spcPct val="153020"/>
              </a:lnSpc>
              <a:spcBef>
                <a:spcPts val="0"/>
              </a:spcBef>
              <a:spcAft>
                <a:spcPts val="0"/>
              </a:spcAft>
              <a:buNone/>
            </a:pPr>
            <a:r>
              <a:rPr lang="en-US" sz="2399" b="1" i="0" u="none" strike="noStrike" cap="none">
                <a:solidFill>
                  <a:srgbClr val="000000"/>
                </a:solidFill>
                <a:latin typeface="Montserrat"/>
                <a:ea typeface="Montserrat"/>
                <a:cs typeface="Montserrat"/>
                <a:sym typeface="Montserrat"/>
              </a:rPr>
              <a:t>Diversity, Equity, Inclusion, and Accessibility</a:t>
            </a:r>
            <a:r>
              <a:rPr lang="en-US" sz="2399" b="1">
                <a:latin typeface="Montserrat"/>
                <a:ea typeface="Montserrat"/>
                <a:cs typeface="Montserrat"/>
                <a:sym typeface="Montserrat"/>
              </a:rPr>
              <a:t>:</a:t>
            </a:r>
            <a:r>
              <a:rPr lang="en-US" sz="2399" b="1" i="0" u="none" strike="noStrike" cap="none">
                <a:solidFill>
                  <a:srgbClr val="000000"/>
                </a:solidFill>
                <a:latin typeface="Montserrat"/>
                <a:ea typeface="Montserrat"/>
                <a:cs typeface="Montserrat"/>
                <a:sym typeface="Montserrat"/>
              </a:rPr>
              <a:t> A Non-Performative Approach</a:t>
            </a:r>
            <a:endParaRPr sz="1200"/>
          </a:p>
          <a:p>
            <a:pPr marL="0" marR="0" lvl="0" indent="0" algn="ctr" rtl="0">
              <a:lnSpc>
                <a:spcPct val="15302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November 12 - 13</a:t>
            </a:r>
            <a:endParaRPr sz="1200"/>
          </a:p>
          <a:p>
            <a:pPr marL="0" marR="0" lvl="0" indent="0" algn="ctr" rtl="0">
              <a:lnSpc>
                <a:spcPct val="153020"/>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0" marR="0" lvl="0" indent="0" algn="ctr" rtl="0">
              <a:lnSpc>
                <a:spcPct val="153020"/>
              </a:lnSpc>
              <a:spcBef>
                <a:spcPts val="0"/>
              </a:spcBef>
              <a:spcAft>
                <a:spcPts val="0"/>
              </a:spcAft>
              <a:buNone/>
            </a:pPr>
            <a:r>
              <a:rPr lang="en-US" sz="2399" b="1" i="0" u="none" strike="noStrike" cap="none">
                <a:solidFill>
                  <a:srgbClr val="000000"/>
                </a:solidFill>
                <a:latin typeface="Montserrat"/>
                <a:ea typeface="Montserrat"/>
                <a:cs typeface="Montserrat"/>
                <a:sym typeface="Montserrat"/>
              </a:rPr>
              <a:t>Self-Compassion and Neuroplasticity</a:t>
            </a:r>
            <a:endParaRPr sz="1200"/>
          </a:p>
          <a:p>
            <a:pPr marL="0" marR="0" lvl="0" indent="0" algn="ctr" rtl="0">
              <a:lnSpc>
                <a:spcPct val="153020"/>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November 26 - 27</a:t>
            </a:r>
            <a:endParaRPr sz="1200"/>
          </a:p>
        </p:txBody>
      </p:sp>
      <p:sp>
        <p:nvSpPr>
          <p:cNvPr id="449" name="Google Shape;449;p5"/>
          <p:cNvSpPr txBox="1"/>
          <p:nvPr/>
        </p:nvSpPr>
        <p:spPr>
          <a:xfrm>
            <a:off x="2313502" y="1210494"/>
            <a:ext cx="13328956" cy="777875"/>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Circle Themes</a:t>
            </a:r>
            <a:endParaRPr/>
          </a:p>
        </p:txBody>
      </p:sp>
      <p:sp>
        <p:nvSpPr>
          <p:cNvPr id="450" name="Google Shape;450;p5"/>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3464" r="-1653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1" name="Google Shape;451;p5"/>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57" name="Google Shape;457;p6"/>
          <p:cNvSpPr txBox="1"/>
          <p:nvPr/>
        </p:nvSpPr>
        <p:spPr>
          <a:xfrm>
            <a:off x="2206731" y="1210494"/>
            <a:ext cx="13328956" cy="777875"/>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Benefits and Toolkit</a:t>
            </a:r>
            <a:endParaRPr/>
          </a:p>
        </p:txBody>
      </p:sp>
      <p:graphicFrame>
        <p:nvGraphicFramePr>
          <p:cNvPr id="458" name="Google Shape;458;p6"/>
          <p:cNvGraphicFramePr/>
          <p:nvPr/>
        </p:nvGraphicFramePr>
        <p:xfrm>
          <a:off x="445393" y="2762409"/>
          <a:ext cx="16626875" cy="7026847"/>
        </p:xfrm>
        <a:graphic>
          <a:graphicData uri="http://schemas.openxmlformats.org/drawingml/2006/table">
            <a:tbl>
              <a:tblPr>
                <a:noFill/>
                <a:tableStyleId>{4F4214D8-50E2-4F7A-929A-AC0F6F2FD88F}</a:tableStyleId>
              </a:tblPr>
              <a:tblGrid>
                <a:gridCol w="16626875">
                  <a:extLst>
                    <a:ext uri="{9D8B030D-6E8A-4147-A177-3AD203B41FA5}">
                      <a16:colId xmlns:a16="http://schemas.microsoft.com/office/drawing/2014/main" val="20000"/>
                    </a:ext>
                  </a:extLst>
                </a:gridCol>
              </a:tblGrid>
              <a:tr h="6181725">
                <a:tc>
                  <a:txBody>
                    <a:bodyPr/>
                    <a:lstStyle/>
                    <a:p>
                      <a:pPr marL="611874" marR="0" lvl="1" indent="-293236" algn="l" rtl="0">
                        <a:lnSpc>
                          <a:spcPct val="210973"/>
                        </a:lnSpc>
                        <a:spcBef>
                          <a:spcPts val="0"/>
                        </a:spcBef>
                        <a:spcAft>
                          <a:spcPts val="0"/>
                        </a:spcAft>
                        <a:buClr>
                          <a:srgbClr val="000000"/>
                        </a:buClr>
                        <a:buSzPts val="2634"/>
                        <a:buFont typeface="Arial"/>
                        <a:buChar char="•"/>
                      </a:pPr>
                      <a:r>
                        <a:rPr lang="en-US" sz="2634" u="sng" strike="noStrike" cap="none">
                          <a:solidFill>
                            <a:schemeClr val="hlink"/>
                          </a:solidFill>
                          <a:latin typeface="Montserrat"/>
                          <a:ea typeface="Montserrat"/>
                          <a:cs typeface="Montserrat"/>
                          <a:sym typeface="Montserrat"/>
                          <a:hlinkClick r:id="rId4"/>
                        </a:rPr>
                        <a:t>Masterclasses</a:t>
                      </a:r>
                      <a:r>
                        <a:rPr lang="en-US" sz="2634" u="none" strike="noStrike" cap="none">
                          <a:solidFill>
                            <a:srgbClr val="000000"/>
                          </a:solidFill>
                          <a:latin typeface="Montserrat"/>
                          <a:ea typeface="Montserrat"/>
                          <a:cs typeface="Montserrat"/>
                          <a:sym typeface="Montserrat"/>
                        </a:rPr>
                        <a:t> with Subject Matter Experts</a:t>
                      </a:r>
                      <a:endParaRPr sz="900" u="none" strike="noStrike" cap="none"/>
                    </a:p>
                    <a:p>
                      <a:pPr marL="611874" marR="0" lvl="1" indent="-293236" algn="l" rtl="0">
                        <a:lnSpc>
                          <a:spcPct val="210973"/>
                        </a:lnSpc>
                        <a:spcBef>
                          <a:spcPts val="0"/>
                        </a:spcBef>
                        <a:spcAft>
                          <a:spcPts val="0"/>
                        </a:spcAft>
                        <a:buClr>
                          <a:srgbClr val="000000"/>
                        </a:buClr>
                        <a:buSzPts val="2634"/>
                        <a:buFont typeface="Arial"/>
                        <a:buChar char="•"/>
                      </a:pPr>
                      <a:r>
                        <a:rPr lang="en-US" sz="2634" u="sng" strike="noStrike" cap="none">
                          <a:solidFill>
                            <a:schemeClr val="hlink"/>
                          </a:solidFill>
                          <a:latin typeface="Montserrat"/>
                          <a:ea typeface="Montserrat"/>
                          <a:cs typeface="Montserrat"/>
                          <a:sym typeface="Montserrat"/>
                          <a:hlinkClick r:id="rId5"/>
                        </a:rPr>
                        <a:t>Discussion Guides</a:t>
                      </a:r>
                      <a:endParaRPr sz="1200"/>
                    </a:p>
                    <a:p>
                      <a:pPr marL="611874" marR="0" lvl="1" indent="-293236" algn="l" rtl="0">
                        <a:lnSpc>
                          <a:spcPct val="210973"/>
                        </a:lnSpc>
                        <a:spcBef>
                          <a:spcPts val="0"/>
                        </a:spcBef>
                        <a:spcAft>
                          <a:spcPts val="0"/>
                        </a:spcAft>
                        <a:buClr>
                          <a:srgbClr val="000000"/>
                        </a:buClr>
                        <a:buSzPts val="2634"/>
                        <a:buFont typeface="Arial"/>
                        <a:buChar char="•"/>
                      </a:pPr>
                      <a:r>
                        <a:rPr lang="en-US" sz="2634" u="sng" strike="noStrike" cap="none">
                          <a:solidFill>
                            <a:schemeClr val="hlink"/>
                          </a:solidFill>
                          <a:latin typeface="Montserrat"/>
                          <a:ea typeface="Montserrat"/>
                          <a:cs typeface="Montserrat"/>
                          <a:sym typeface="Montserrat"/>
                          <a:hlinkClick r:id="rId6"/>
                        </a:rPr>
                        <a:t>Networking Best Practices</a:t>
                      </a:r>
                      <a:endParaRPr sz="1200"/>
                    </a:p>
                    <a:p>
                      <a:pPr marL="611874" marR="0" lvl="1" indent="-293236" algn="l" rtl="0">
                        <a:lnSpc>
                          <a:spcPct val="210973"/>
                        </a:lnSpc>
                        <a:spcBef>
                          <a:spcPts val="0"/>
                        </a:spcBef>
                        <a:spcAft>
                          <a:spcPts val="0"/>
                        </a:spcAft>
                        <a:buClr>
                          <a:srgbClr val="000000"/>
                        </a:buClr>
                        <a:buSzPts val="2634"/>
                        <a:buFont typeface="Arial"/>
                        <a:buChar char="•"/>
                      </a:pPr>
                      <a:r>
                        <a:rPr lang="en-US" sz="2634" u="none" strike="noStrike" cap="none">
                          <a:solidFill>
                            <a:srgbClr val="000000"/>
                          </a:solidFill>
                          <a:latin typeface="Montserrat"/>
                          <a:ea typeface="Montserrat"/>
                          <a:cs typeface="Montserrat"/>
                          <a:sym typeface="Montserrat"/>
                        </a:rPr>
                        <a:t>Weekly </a:t>
                      </a:r>
                      <a:r>
                        <a:rPr lang="en-US" sz="2634" u="sng" strike="noStrike" cap="none">
                          <a:solidFill>
                            <a:schemeClr val="hlink"/>
                          </a:solidFill>
                          <a:latin typeface="Montserrat"/>
                          <a:ea typeface="Montserrat"/>
                          <a:cs typeface="Montserrat"/>
                          <a:sym typeface="Montserrat"/>
                          <a:hlinkClick r:id="rId7"/>
                        </a:rPr>
                        <a:t>LLMC Lounge</a:t>
                      </a:r>
                      <a:endParaRPr sz="1200"/>
                    </a:p>
                    <a:p>
                      <a:pPr marL="611874" marR="0" lvl="1" indent="-293236" algn="l" rtl="0">
                        <a:lnSpc>
                          <a:spcPct val="210973"/>
                        </a:lnSpc>
                        <a:spcBef>
                          <a:spcPts val="0"/>
                        </a:spcBef>
                        <a:spcAft>
                          <a:spcPts val="0"/>
                        </a:spcAft>
                        <a:buClr>
                          <a:srgbClr val="000000"/>
                        </a:buClr>
                        <a:buSzPts val="2634"/>
                        <a:buFont typeface="Arial"/>
                        <a:buChar char="•"/>
                      </a:pPr>
                      <a:r>
                        <a:rPr lang="en-US" sz="2634" u="none" strike="noStrike" cap="none">
                          <a:solidFill>
                            <a:srgbClr val="000000"/>
                          </a:solidFill>
                          <a:latin typeface="Montserrat"/>
                          <a:ea typeface="Montserrat"/>
                          <a:cs typeface="Montserrat"/>
                          <a:sym typeface="Montserrat"/>
                        </a:rPr>
                        <a:t>Written Components</a:t>
                      </a:r>
                      <a:endParaRPr sz="1200"/>
                    </a:p>
                    <a:p>
                      <a:pPr marL="611874" marR="0" lvl="1" indent="-293236" algn="l" rtl="0">
                        <a:lnSpc>
                          <a:spcPct val="210973"/>
                        </a:lnSpc>
                        <a:spcBef>
                          <a:spcPts val="0"/>
                        </a:spcBef>
                        <a:spcAft>
                          <a:spcPts val="0"/>
                        </a:spcAft>
                        <a:buClr>
                          <a:srgbClr val="000000"/>
                        </a:buClr>
                        <a:buSzPts val="2634"/>
                        <a:buFont typeface="Arial"/>
                        <a:buChar char="•"/>
                      </a:pPr>
                      <a:r>
                        <a:rPr lang="en-US" sz="2634" u="none" strike="noStrike" cap="none">
                          <a:solidFill>
                            <a:srgbClr val="000000"/>
                          </a:solidFill>
                          <a:latin typeface="Montserrat"/>
                          <a:ea typeface="Montserrat"/>
                          <a:cs typeface="Montserrat"/>
                          <a:sym typeface="Montserrat"/>
                        </a:rPr>
                        <a:t>Emails</a:t>
                      </a:r>
                      <a:endParaRPr sz="1200"/>
                    </a:p>
                    <a:p>
                      <a:pPr marL="611874" marR="0" lvl="1" indent="-293236" algn="l" rtl="0">
                        <a:lnSpc>
                          <a:spcPct val="210973"/>
                        </a:lnSpc>
                        <a:spcBef>
                          <a:spcPts val="0"/>
                        </a:spcBef>
                        <a:spcAft>
                          <a:spcPts val="0"/>
                        </a:spcAft>
                        <a:buClr>
                          <a:srgbClr val="000000"/>
                        </a:buClr>
                        <a:buSzPts val="2634"/>
                        <a:buFont typeface="Arial"/>
                        <a:buChar char="•"/>
                      </a:pPr>
                      <a:r>
                        <a:rPr lang="en-US" sz="2634" u="none" strike="noStrike" cap="none">
                          <a:solidFill>
                            <a:srgbClr val="000000"/>
                          </a:solidFill>
                          <a:latin typeface="Montserrat"/>
                          <a:ea typeface="Montserrat"/>
                          <a:cs typeface="Montserrat"/>
                          <a:sym typeface="Montserrat"/>
                        </a:rPr>
                        <a:t>Online Engagements (i.e., </a:t>
                      </a:r>
                      <a:r>
                        <a:rPr lang="en-US" sz="2634" u="sng" strike="noStrike" cap="none">
                          <a:solidFill>
                            <a:schemeClr val="hlink"/>
                          </a:solidFill>
                          <a:latin typeface="Montserrat"/>
                          <a:ea typeface="Montserrat"/>
                          <a:cs typeface="Montserrat"/>
                          <a:sym typeface="Montserrat"/>
                          <a:hlinkClick r:id="rId8"/>
                        </a:rPr>
                        <a:t>LinkedIn</a:t>
                      </a:r>
                      <a:r>
                        <a:rPr lang="en-US" sz="2634" u="none" strike="noStrike" cap="none">
                          <a:solidFill>
                            <a:srgbClr val="000000"/>
                          </a:solidFill>
                          <a:latin typeface="Montserrat"/>
                          <a:ea typeface="Montserrat"/>
                          <a:cs typeface="Montserrat"/>
                          <a:sym typeface="Montserrat"/>
                        </a:rPr>
                        <a:t>, MS Teams)</a:t>
                      </a:r>
                      <a:endParaRPr sz="1200"/>
                    </a:p>
                    <a:p>
                      <a:pPr marL="611874" marR="0" lvl="1" indent="-293236" algn="l" rtl="0">
                        <a:lnSpc>
                          <a:spcPct val="210973"/>
                        </a:lnSpc>
                        <a:spcBef>
                          <a:spcPts val="0"/>
                        </a:spcBef>
                        <a:spcAft>
                          <a:spcPts val="0"/>
                        </a:spcAft>
                        <a:buClr>
                          <a:srgbClr val="000000"/>
                        </a:buClr>
                        <a:buSzPts val="2634"/>
                        <a:buFont typeface="Arial"/>
                        <a:buChar char="•"/>
                      </a:pPr>
                      <a:r>
                        <a:rPr lang="en-US" sz="2634" u="none" strike="noStrike" cap="none">
                          <a:solidFill>
                            <a:srgbClr val="000000"/>
                          </a:solidFill>
                          <a:latin typeface="Montserrat"/>
                          <a:ea typeface="Montserrat"/>
                          <a:cs typeface="Montserrat"/>
                          <a:sym typeface="Montserrat"/>
                        </a:rPr>
                        <a:t>Local in-person events (optional; hosted by LLMC member volunteers across Canada)</a:t>
                      </a:r>
                      <a:endParaRPr sz="1200"/>
                    </a:p>
                  </a:txBody>
                  <a:tcPr marL="190500" marR="190500" marT="190500" marB="190500" anchor="ctr">
                    <a:lnL w="9525" cap="flat" cmpd="sng">
                      <a:solidFill>
                        <a:srgbClr val="FFFFFF"/>
                      </a:solidFill>
                      <a:prstDash val="dash"/>
                      <a:round/>
                      <a:headEnd type="none" w="sm" len="sm"/>
                      <a:tailEnd type="none" w="sm" len="sm"/>
                    </a:lnL>
                    <a:lnR w="9725" cap="flat" cmpd="sng">
                      <a:solidFill>
                        <a:srgbClr val="FFFFFF"/>
                      </a:solidFill>
                      <a:prstDash val="dash"/>
                      <a:round/>
                      <a:headEnd type="none" w="sm" len="sm"/>
                      <a:tailEnd type="none" w="sm" len="sm"/>
                    </a:lnR>
                    <a:lnT w="9525" cap="flat" cmpd="sng">
                      <a:solidFill>
                        <a:srgbClr val="FFFFFF"/>
                      </a:solidFill>
                      <a:prstDash val="dash"/>
                      <a:round/>
                      <a:headEnd type="none" w="sm" len="sm"/>
                      <a:tailEnd type="none" w="sm" len="sm"/>
                    </a:lnT>
                    <a:lnB w="9525" cap="flat" cmpd="sng">
                      <a:solidFill>
                        <a:srgbClr val="FFFFFF"/>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sp>
        <p:nvSpPr>
          <p:cNvPr id="459" name="Google Shape;459;p6"/>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9">
              <a:alphaModFix/>
            </a:blip>
            <a:stretch>
              <a:fillRect l="-69339" r="-8504" b="-186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0" name="Google Shape;460;p6"/>
          <p:cNvPicPr preferRelativeResize="0"/>
          <p:nvPr/>
        </p:nvPicPr>
        <p:blipFill>
          <a:blip r:embed="rId10">
            <a:alphaModFix/>
          </a:blip>
          <a:stretch>
            <a:fillRect/>
          </a:stretch>
        </p:blipFill>
        <p:spPr>
          <a:xfrm>
            <a:off x="445400" y="994188"/>
            <a:ext cx="1830401" cy="15259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
          <p:cNvSpPr txBox="1"/>
          <p:nvPr/>
        </p:nvSpPr>
        <p:spPr>
          <a:xfrm>
            <a:off x="2206731" y="1210494"/>
            <a:ext cx="13328956" cy="777875"/>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Logistics</a:t>
            </a:r>
            <a:endParaRPr/>
          </a:p>
        </p:txBody>
      </p:sp>
      <p:graphicFrame>
        <p:nvGraphicFramePr>
          <p:cNvPr id="466" name="Google Shape;466;p7"/>
          <p:cNvGraphicFramePr/>
          <p:nvPr/>
        </p:nvGraphicFramePr>
        <p:xfrm>
          <a:off x="483118" y="3227653"/>
          <a:ext cx="15279400" cy="6406600"/>
        </p:xfrm>
        <a:graphic>
          <a:graphicData uri="http://schemas.openxmlformats.org/drawingml/2006/table">
            <a:tbl>
              <a:tblPr>
                <a:noFill/>
                <a:tableStyleId>{4F4214D8-50E2-4F7A-929A-AC0F6F2FD88F}</a:tableStyleId>
              </a:tblPr>
              <a:tblGrid>
                <a:gridCol w="7639700">
                  <a:extLst>
                    <a:ext uri="{9D8B030D-6E8A-4147-A177-3AD203B41FA5}">
                      <a16:colId xmlns:a16="http://schemas.microsoft.com/office/drawing/2014/main" val="20000"/>
                    </a:ext>
                  </a:extLst>
                </a:gridCol>
                <a:gridCol w="7639700">
                  <a:extLst>
                    <a:ext uri="{9D8B030D-6E8A-4147-A177-3AD203B41FA5}">
                      <a16:colId xmlns:a16="http://schemas.microsoft.com/office/drawing/2014/main" val="20001"/>
                    </a:ext>
                  </a:extLst>
                </a:gridCol>
              </a:tblGrid>
              <a:tr h="1313600">
                <a:tc>
                  <a:txBody>
                    <a:bodyPr/>
                    <a:lstStyle/>
                    <a:p>
                      <a:pPr marL="0" marR="0" lvl="0" indent="0" algn="ctr" rtl="0">
                        <a:lnSpc>
                          <a:spcPct val="140005"/>
                        </a:lnSpc>
                        <a:spcBef>
                          <a:spcPts val="0"/>
                        </a:spcBef>
                        <a:spcAft>
                          <a:spcPts val="0"/>
                        </a:spcAft>
                        <a:buNone/>
                      </a:pPr>
                      <a:r>
                        <a:rPr lang="en-US" sz="3652" b="1" u="none" strike="noStrike" cap="none">
                          <a:solidFill>
                            <a:schemeClr val="dk1"/>
                          </a:solidFill>
                          <a:latin typeface="Montserrat"/>
                          <a:ea typeface="Montserrat"/>
                          <a:cs typeface="Montserrat"/>
                          <a:sym typeface="Montserrat"/>
                        </a:rPr>
                        <a:t>Circle </a:t>
                      </a:r>
                      <a:r>
                        <a:rPr lang="en-US" sz="3652" b="1">
                          <a:solidFill>
                            <a:schemeClr val="dk1"/>
                          </a:solidFill>
                          <a:latin typeface="Montserrat"/>
                          <a:ea typeface="Montserrat"/>
                          <a:cs typeface="Montserrat"/>
                          <a:sym typeface="Montserrat"/>
                        </a:rPr>
                        <a:t>time frame</a:t>
                      </a:r>
                      <a:endParaRPr sz="1100" u="none" strike="noStrike" cap="none">
                        <a:solidFill>
                          <a:schemeClr val="dk1"/>
                        </a:solidFill>
                      </a:endParaRPr>
                    </a:p>
                  </a:txBody>
                  <a:tcPr marL="190500" marR="190500" marT="190500" marB="190500" anchor="ctr">
                    <a:lnL w="9725" cap="flat" cmpd="sng">
                      <a:solidFill>
                        <a:srgbClr val="FFFFFF"/>
                      </a:solidFill>
                      <a:prstDash val="dash"/>
                      <a:round/>
                      <a:headEnd type="none" w="sm" len="sm"/>
                      <a:tailEnd type="none" w="sm" len="sm"/>
                    </a:lnL>
                    <a:lnR w="9725" cap="flat" cmpd="sng">
                      <a:solidFill>
                        <a:srgbClr val="000000"/>
                      </a:solidFill>
                      <a:prstDash val="dash"/>
                      <a:round/>
                      <a:headEnd type="none" w="sm" len="sm"/>
                      <a:tailEnd type="none" w="sm" len="sm"/>
                    </a:lnR>
                    <a:lnT w="9725" cap="flat" cmpd="sng">
                      <a:solidFill>
                        <a:srgbClr val="FFFFFF"/>
                      </a:solidFill>
                      <a:prstDash val="dash"/>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40005"/>
                        </a:lnSpc>
                        <a:spcBef>
                          <a:spcPts val="0"/>
                        </a:spcBef>
                        <a:spcAft>
                          <a:spcPts val="0"/>
                        </a:spcAft>
                        <a:buNone/>
                      </a:pPr>
                      <a:r>
                        <a:rPr lang="en-US" sz="3652" b="1" u="none" strike="noStrike" cap="none">
                          <a:solidFill>
                            <a:schemeClr val="dk1"/>
                          </a:solidFill>
                          <a:latin typeface="Montserrat"/>
                          <a:ea typeface="Montserrat"/>
                          <a:cs typeface="Montserrat"/>
                          <a:sym typeface="Montserrat"/>
                        </a:rPr>
                        <a:t>Circle size</a:t>
                      </a:r>
                      <a:endParaRPr sz="1100" u="none" strike="noStrike" cap="none">
                        <a:solidFill>
                          <a:schemeClr val="dk1"/>
                        </a:solidFill>
                      </a:endParaRPr>
                    </a:p>
                  </a:txBody>
                  <a:tcPr marL="190500" marR="190500" marT="190500" marB="190500" anchor="ctr">
                    <a:lnL w="9725" cap="flat" cmpd="sng">
                      <a:solidFill>
                        <a:srgbClr val="000000"/>
                      </a:solidFill>
                      <a:prstDash val="dash"/>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5093000">
                <a:tc>
                  <a:txBody>
                    <a:bodyPr/>
                    <a:lstStyle/>
                    <a:p>
                      <a:pPr marL="611874" marR="0" lvl="1" indent="-305936" algn="l" rtl="0">
                        <a:lnSpc>
                          <a:spcPct val="200000"/>
                        </a:lnSpc>
                        <a:spcBef>
                          <a:spcPts val="0"/>
                        </a:spcBef>
                        <a:spcAft>
                          <a:spcPts val="0"/>
                        </a:spcAft>
                        <a:buClr>
                          <a:schemeClr val="dk1"/>
                        </a:buClr>
                        <a:buSzPts val="2834"/>
                        <a:buFont typeface="Arial"/>
                        <a:buChar char="•"/>
                      </a:pPr>
                      <a:r>
                        <a:rPr lang="en-US" sz="2834" u="none" strike="noStrike" cap="none">
                          <a:solidFill>
                            <a:schemeClr val="dk1"/>
                          </a:solidFill>
                          <a:latin typeface="Montserrat"/>
                          <a:ea typeface="Montserrat"/>
                          <a:cs typeface="Montserrat"/>
                          <a:sym typeface="Montserrat"/>
                        </a:rPr>
                        <a:t>90 minutes </a:t>
                      </a:r>
                      <a:r>
                        <a:rPr lang="en-US" sz="2834">
                          <a:solidFill>
                            <a:schemeClr val="dk1"/>
                          </a:solidFill>
                          <a:latin typeface="Montserrat"/>
                          <a:ea typeface="Montserrat"/>
                          <a:cs typeface="Montserrat"/>
                          <a:sym typeface="Montserrat"/>
                        </a:rPr>
                        <a:t>and 120 minutes for Circle #5</a:t>
                      </a:r>
                      <a:endParaRPr sz="1100" u="none" strike="noStrike" cap="none">
                        <a:solidFill>
                          <a:schemeClr val="dk1"/>
                        </a:solidFill>
                      </a:endParaRPr>
                    </a:p>
                    <a:p>
                      <a:pPr marL="611874" marR="0" lvl="1" indent="-305936" algn="l" rtl="0">
                        <a:lnSpc>
                          <a:spcPct val="200000"/>
                        </a:lnSpc>
                        <a:spcBef>
                          <a:spcPts val="0"/>
                        </a:spcBef>
                        <a:spcAft>
                          <a:spcPts val="0"/>
                        </a:spcAft>
                        <a:buClr>
                          <a:schemeClr val="dk1"/>
                        </a:buClr>
                        <a:buSzPts val="2834"/>
                        <a:buFont typeface="Arial"/>
                        <a:buChar char="•"/>
                      </a:pPr>
                      <a:r>
                        <a:rPr lang="en-US" sz="2834" u="none" strike="noStrike" cap="none">
                          <a:solidFill>
                            <a:schemeClr val="dk1"/>
                          </a:solidFill>
                          <a:latin typeface="Montserrat"/>
                          <a:ea typeface="Montserrat"/>
                          <a:cs typeface="Montserrat"/>
                          <a:sym typeface="Montserrat"/>
                        </a:rPr>
                        <a:t>For maximum collaboration and clear expectations</a:t>
                      </a:r>
                      <a:endParaRPr>
                        <a:solidFill>
                          <a:schemeClr val="dk1"/>
                        </a:solidFill>
                      </a:endParaRPr>
                    </a:p>
                  </a:txBody>
                  <a:tcPr marL="190500" marR="190500" marT="190500" marB="190500">
                    <a:lnL w="9725" cap="flat" cmpd="sng">
                      <a:solidFill>
                        <a:srgbClr val="FFFFFF"/>
                      </a:solidFill>
                      <a:prstDash val="dash"/>
                      <a:round/>
                      <a:headEnd type="none" w="sm" len="sm"/>
                      <a:tailEnd type="none" w="sm" len="sm"/>
                    </a:lnL>
                    <a:lnR w="9725" cap="flat" cmpd="sng">
                      <a:solidFill>
                        <a:srgbClr val="000000"/>
                      </a:solidFill>
                      <a:prstDash val="dash"/>
                      <a:round/>
                      <a:headEnd type="none" w="sm" len="sm"/>
                      <a:tailEnd type="none" w="sm" len="sm"/>
                    </a:lnR>
                    <a:lnT w="9525" cap="flat" cmpd="sng">
                      <a:solidFill>
                        <a:srgbClr val="FFFFFF"/>
                      </a:solidFill>
                      <a:prstDash val="solid"/>
                      <a:round/>
                      <a:headEnd type="none" w="sm" len="sm"/>
                      <a:tailEnd type="none" w="sm" len="sm"/>
                    </a:lnT>
                    <a:lnB w="9725" cap="flat" cmpd="sng">
                      <a:solidFill>
                        <a:srgbClr val="FFFFFF"/>
                      </a:solidFill>
                      <a:prstDash val="dash"/>
                      <a:round/>
                      <a:headEnd type="none" w="sm" len="sm"/>
                      <a:tailEnd type="none" w="sm" len="sm"/>
                    </a:lnB>
                  </a:tcPr>
                </a:tc>
                <a:tc>
                  <a:txBody>
                    <a:bodyPr/>
                    <a:lstStyle/>
                    <a:p>
                      <a:pPr marL="611874" marR="0" lvl="1" indent="-305936" algn="l" rtl="0">
                        <a:lnSpc>
                          <a:spcPct val="200000"/>
                        </a:lnSpc>
                        <a:spcBef>
                          <a:spcPts val="0"/>
                        </a:spcBef>
                        <a:spcAft>
                          <a:spcPts val="0"/>
                        </a:spcAft>
                        <a:buClr>
                          <a:schemeClr val="dk1"/>
                        </a:buClr>
                        <a:buSzPts val="2834"/>
                        <a:buFont typeface="Arial"/>
                        <a:buChar char="•"/>
                      </a:pPr>
                      <a:r>
                        <a:rPr lang="en-US" sz="2834" u="none" strike="noStrike" cap="none">
                          <a:solidFill>
                            <a:schemeClr val="dk1"/>
                          </a:solidFill>
                          <a:latin typeface="Montserrat"/>
                          <a:ea typeface="Montserrat"/>
                          <a:cs typeface="Montserrat"/>
                          <a:sym typeface="Montserrat"/>
                        </a:rPr>
                        <a:t>Optimal Circle number is 6-8 members</a:t>
                      </a:r>
                      <a:endParaRPr sz="1100" u="none" strike="noStrike" cap="none">
                        <a:solidFill>
                          <a:schemeClr val="dk1"/>
                        </a:solidFill>
                      </a:endParaRPr>
                    </a:p>
                  </a:txBody>
                  <a:tcPr marL="190500" marR="190500" marT="190500" marB="190500">
                    <a:lnL w="9725" cap="flat" cmpd="sng">
                      <a:solidFill>
                        <a:srgbClr val="000000"/>
                      </a:solidFill>
                      <a:prstDash val="dash"/>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67" name="Google Shape;467;p7"/>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69339" r="-8504" b="-186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8" name="Google Shape;468;p7"/>
          <p:cNvPicPr preferRelativeResize="0"/>
          <p:nvPr/>
        </p:nvPicPr>
        <p:blipFill>
          <a:blip r:embed="rId4">
            <a:alphaModFix/>
          </a:blip>
          <a:stretch>
            <a:fillRect/>
          </a:stretch>
        </p:blipFill>
        <p:spPr>
          <a:xfrm>
            <a:off x="293000" y="841788"/>
            <a:ext cx="1830401" cy="1525966"/>
          </a:xfrm>
          <a:prstGeom prst="rect">
            <a:avLst/>
          </a:prstGeom>
          <a:noFill/>
          <a:ln>
            <a:noFill/>
          </a:ln>
        </p:spPr>
      </p:pic>
      <p:pic>
        <p:nvPicPr>
          <p:cNvPr id="469" name="Google Shape;469;p7"/>
          <p:cNvPicPr preferRelativeResize="0"/>
          <p:nvPr/>
        </p:nvPicPr>
        <p:blipFill>
          <a:blip r:embed="rId5">
            <a:alphaModFix/>
          </a:blip>
          <a:stretch>
            <a:fillRect/>
          </a:stretch>
        </p:blipFill>
        <p:spPr>
          <a:xfrm flipH="1">
            <a:off x="12295075" y="7416525"/>
            <a:ext cx="6069125" cy="2913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4664</Words>
  <Application>Microsoft Macintosh PowerPoint</Application>
  <PresentationFormat>Custom</PresentationFormat>
  <Paragraphs>474</Paragraphs>
  <Slides>29</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Montserrat</vt:lpstr>
      <vt:lpstr>Montserrat SemiBold</vt:lpstr>
      <vt:lpstr>Arial</vt:lpstr>
      <vt:lpstr>Arimo</vt:lpstr>
      <vt:lpstr>Calibri</vt:lpstr>
      <vt:lpstr>Montserrat Medium</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1</cp:revision>
  <dcterms:created xsi:type="dcterms:W3CDTF">2006-08-16T00:00:00Z</dcterms:created>
  <dcterms:modified xsi:type="dcterms:W3CDTF">2024-09-05T13:21:34Z</dcterms:modified>
</cp:coreProperties>
</file>