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4"/>
    <p:sldMasterId id="2147483648" r:id="rId5"/>
    <p:sldMasterId id="2147483687" r:id="rId6"/>
  </p:sldMasterIdLst>
  <p:notesMasterIdLst>
    <p:notesMasterId r:id="rId25"/>
  </p:notesMasterIdLst>
  <p:sldIdLst>
    <p:sldId id="445" r:id="rId7"/>
    <p:sldId id="543" r:id="rId8"/>
    <p:sldId id="714" r:id="rId9"/>
    <p:sldId id="584" r:id="rId10"/>
    <p:sldId id="715" r:id="rId11"/>
    <p:sldId id="727" r:id="rId12"/>
    <p:sldId id="724" r:id="rId13"/>
    <p:sldId id="601" r:id="rId14"/>
    <p:sldId id="707" r:id="rId15"/>
    <p:sldId id="725" r:id="rId16"/>
    <p:sldId id="620" r:id="rId17"/>
    <p:sldId id="709" r:id="rId18"/>
    <p:sldId id="726" r:id="rId19"/>
    <p:sldId id="719" r:id="rId20"/>
    <p:sldId id="720" r:id="rId21"/>
    <p:sldId id="721" r:id="rId22"/>
    <p:sldId id="722" r:id="rId23"/>
    <p:sldId id="717"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E8B"/>
    <a:srgbClr val="FFFFCC"/>
    <a:srgbClr val="F5F5F5"/>
    <a:srgbClr val="3333FF"/>
    <a:srgbClr val="4A737E"/>
    <a:srgbClr val="005172"/>
    <a:srgbClr val="C6CDD1"/>
    <a:srgbClr val="395F77"/>
    <a:srgbClr val="A4DEF4"/>
    <a:srgbClr val="3095B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2112" autoAdjust="0"/>
  </p:normalViewPr>
  <p:slideViewPr>
    <p:cSldViewPr snapToGrid="0">
      <p:cViewPr varScale="1">
        <p:scale>
          <a:sx n="105" d="100"/>
          <a:sy n="105" d="100"/>
        </p:scale>
        <p:origin x="1086" y="114"/>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Segoe UI" panose="020B0502040204020203" pitchFamily="34" charset="0"/>
                <a:cs typeface="Segoe UI" panose="020B0502040204020203" pitchFamily="34" charset="0"/>
              </a:defRPr>
            </a:lvl1pPr>
          </a:lstStyle>
          <a:p>
            <a:fld id="{C250EC7E-4BF1-4F05-8D13-A66591949662}" type="datetimeFigureOut">
              <a:rPr lang="en-CA" smtClean="0"/>
              <a:pPr/>
              <a:t>2021-05-19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Segoe UI" panose="020B0502040204020203" pitchFamily="34" charset="0"/>
                <a:cs typeface="Segoe UI" panose="020B0502040204020203" pitchFamily="34" charset="0"/>
              </a:defRPr>
            </a:lvl1pPr>
          </a:lstStyle>
          <a:p>
            <a:r>
              <a:rPr lang="en-CA"/>
              <a:t>TBS - OCIO</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Segoe UI" panose="020B0502040204020203" pitchFamily="34" charset="0"/>
                <a:cs typeface="Segoe UI" panose="020B0502040204020203" pitchFamily="34" charset="0"/>
              </a:defRPr>
            </a:lvl1pPr>
          </a:lstStyle>
          <a:p>
            <a:fld id="{183AE382-BDD4-44C9-9404-73BFE7CD3BD7}" type="slidenum">
              <a:rPr lang="en-CA" smtClean="0"/>
              <a:pPr/>
              <a:t>‹#›</a:t>
            </a:fld>
            <a:endParaRPr lang="en-CA"/>
          </a:p>
        </p:txBody>
      </p:sp>
    </p:spTree>
    <p:extLst>
      <p:ext uri="{BB962C8B-B14F-4D97-AF65-F5344CB8AC3E}">
        <p14:creationId xmlns:p14="http://schemas.microsoft.com/office/powerpoint/2010/main" val="152916633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0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0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0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0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3AE382-BDD4-44C9-9404-73BFE7CD3BD7}" type="slidenum">
              <a:rPr lang="en-CA" smtClean="0"/>
              <a:pPr/>
              <a:t>1</a:t>
            </a:fld>
            <a:endParaRPr lang="en-CA"/>
          </a:p>
        </p:txBody>
      </p:sp>
    </p:spTree>
    <p:extLst>
      <p:ext uri="{BB962C8B-B14F-4D97-AF65-F5344CB8AC3E}">
        <p14:creationId xmlns:p14="http://schemas.microsoft.com/office/powerpoint/2010/main" val="391448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kern="120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AE382-BDD4-44C9-9404-73BFE7CD3BD7}" type="slidenum">
              <a:rPr kumimoji="0" lang="en-CA" sz="10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721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i="1"/>
          </a:p>
          <a:p>
            <a:endParaRPr lang="en-US" sz="1000" b="0" i="0" kern="1200">
              <a:solidFill>
                <a:schemeClr val="tx1"/>
              </a:solidFill>
              <a:effectLst/>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9088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Recommendations</a:t>
            </a:r>
          </a:p>
          <a:p>
            <a:r>
              <a:rPr lang="en-US" dirty="0"/>
              <a:t>Government CIOs tasked with the optimization of IT management and operations should consider</a:t>
            </a:r>
          </a:p>
          <a:p>
            <a:r>
              <a:rPr lang="en-US" dirty="0"/>
              <a:t>the following recommendations:</a:t>
            </a:r>
          </a:p>
          <a:p>
            <a:r>
              <a:rPr lang="en-US" dirty="0"/>
              <a:t>-CIOs asked to help create an IT shared services organization should help educate decision makers that shared services must have a board of directors that includes at least a significant representation of decision makers from customer organizations.</a:t>
            </a:r>
          </a:p>
          <a:p>
            <a:r>
              <a:rPr lang="en-US" dirty="0"/>
              <a:t> </a:t>
            </a:r>
          </a:p>
          <a:p>
            <a:r>
              <a:rPr lang="en-US" dirty="0"/>
              <a:t>-When advising on the governance arrangement, CIOs should ensure members of the board of directors recognize not only individual accountability for the departments and agencies they represent, but also accept primacy of their fiduciary responsibility. This is required for the success of the shared services organization.</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AE382-BDD4-44C9-9404-73BFE7CD3BD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13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Slide Number Placeholder 5">
            <a:extLst>
              <a:ext uri="{FF2B5EF4-FFF2-40B4-BE49-F238E27FC236}">
                <a16:creationId xmlns:a16="http://schemas.microsoft.com/office/drawing/2014/main" id="{0E20E9ED-8EF1-48AF-AF0E-58E9D460BB66}"/>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9510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5">
            <a:extLst>
              <a:ext uri="{FF2B5EF4-FFF2-40B4-BE49-F238E27FC236}">
                <a16:creationId xmlns:a16="http://schemas.microsoft.com/office/drawing/2014/main" id="{8CAD4B09-6327-4678-8699-FF3AB2939872}"/>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3221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B0B8B9-8C9F-4A6E-8069-A395E9D1B9DC}"/>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53474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6" name="Slide Number Placeholder 5"/>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9920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age With header Bar -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500"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4" name="Slide Number Placeholder 5"/>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00805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9"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372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grpSp>
        <p:nvGrpSpPr>
          <p:cNvPr id="2" name="Group 1"/>
          <p:cNvGrpSpPr/>
          <p:nvPr userDrawn="1"/>
        </p:nvGrpSpPr>
        <p:grpSpPr>
          <a:xfrm>
            <a:off x="-677" y="563605"/>
            <a:ext cx="12192001" cy="150813"/>
            <a:chOff x="-508" y="563604"/>
            <a:chExt cx="9144001" cy="150813"/>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 name="Title 1"/>
          <p:cNvSpPr>
            <a:spLocks noGrp="1"/>
          </p:cNvSpPr>
          <p:nvPr>
            <p:ph type="ctrTitle" hasCustomPrompt="1"/>
          </p:nvPr>
        </p:nvSpPr>
        <p:spPr>
          <a:xfrm>
            <a:off x="825500" y="2060849"/>
            <a:ext cx="1054100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5500" y="2708920"/>
            <a:ext cx="10541000"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Tree>
    <p:extLst>
      <p:ext uri="{BB962C8B-B14F-4D97-AF65-F5344CB8AC3E}">
        <p14:creationId xmlns:p14="http://schemas.microsoft.com/office/powerpoint/2010/main" val="274664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4903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Page With header Bar -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500"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4"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6305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8548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5698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06D8A9DF-5A22-4C67-986B-63CFFD8E267A}"/>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45622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53716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19025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0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33313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5500" y="731838"/>
            <a:ext cx="8763000" cy="792162"/>
          </a:xfrm>
          <a:prstGeom prst="rect">
            <a:avLst/>
          </a:prstGeom>
        </p:spPr>
        <p:txBody>
          <a:bodyPr/>
          <a:lstStyle>
            <a:lvl1pPr>
              <a:defRPr>
                <a:solidFill>
                  <a:schemeClr val="tx1">
                    <a:lumMod val="85000"/>
                    <a:lumOff val="15000"/>
                  </a:schemeClr>
                </a:solidFill>
                <a:latin typeface="+mj-lt"/>
              </a:defRPr>
            </a:lvl1pPr>
          </a:lstStyle>
          <a:p>
            <a:r>
              <a:rPr lang="en-US" dirty="0"/>
              <a:t>Click to edit Master title style</a:t>
            </a:r>
            <a:endParaRPr lang="en-CA" dirty="0"/>
          </a:p>
        </p:txBody>
      </p:sp>
    </p:spTree>
    <p:extLst>
      <p:ext uri="{BB962C8B-B14F-4D97-AF65-F5344CB8AC3E}">
        <p14:creationId xmlns:p14="http://schemas.microsoft.com/office/powerpoint/2010/main" val="331929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5DF1D34F-DF40-4564-9E45-9644D26902EE}" type="slidenum">
              <a:rPr lang="en-CA" smtClean="0"/>
              <a:t>‹#›</a:t>
            </a:fld>
            <a:endParaRPr lang="en-CA"/>
          </a:p>
        </p:txBody>
      </p:sp>
    </p:spTree>
    <p:extLst>
      <p:ext uri="{BB962C8B-B14F-4D97-AF65-F5344CB8AC3E}">
        <p14:creationId xmlns:p14="http://schemas.microsoft.com/office/powerpoint/2010/main" val="638867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02144" y="6482160"/>
            <a:ext cx="589856" cy="365125"/>
          </a:xfrm>
          <a:prstGeom prst="rect">
            <a:avLst/>
          </a:prstGeo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dirty="0"/>
          </a:p>
        </p:txBody>
      </p:sp>
    </p:spTree>
    <p:extLst>
      <p:ext uri="{BB962C8B-B14F-4D97-AF65-F5344CB8AC3E}">
        <p14:creationId xmlns:p14="http://schemas.microsoft.com/office/powerpoint/2010/main" val="83816653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107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11821044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36209200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9D452B0-6F28-43B8-94D7-A59CEEAF01C5}" type="slidenum">
              <a:rPr lang="en-CA" smtClean="0"/>
              <a:t>‹#›</a:t>
            </a:fld>
            <a:endParaRPr lang="en-CA" dirty="0"/>
          </a:p>
        </p:txBody>
      </p:sp>
    </p:spTree>
    <p:extLst>
      <p:ext uri="{BB962C8B-B14F-4D97-AF65-F5344CB8AC3E}">
        <p14:creationId xmlns:p14="http://schemas.microsoft.com/office/powerpoint/2010/main" val="256701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02144" y="6482160"/>
            <a:ext cx="589856" cy="365125"/>
          </a:xfrm>
          <a:prstGeom prst="rect">
            <a:avLst/>
          </a:prstGeo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dirty="0"/>
          </a:p>
        </p:txBody>
      </p:sp>
    </p:spTree>
    <p:extLst>
      <p:ext uri="{BB962C8B-B14F-4D97-AF65-F5344CB8AC3E}">
        <p14:creationId xmlns:p14="http://schemas.microsoft.com/office/powerpoint/2010/main" val="120267099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2529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9" name="Slide Number Placeholder 5"/>
          <p:cNvSpPr>
            <a:spLocks noGrp="1"/>
          </p:cNvSpPr>
          <p:nvPr>
            <p:ph type="sldNum" sz="quarter" idx="4"/>
          </p:nvPr>
        </p:nvSpPr>
        <p:spPr>
          <a:xfrm>
            <a:off x="11602144" y="6582733"/>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46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grpSp>
        <p:nvGrpSpPr>
          <p:cNvPr id="2" name="Group 1"/>
          <p:cNvGrpSpPr/>
          <p:nvPr userDrawn="1"/>
        </p:nvGrpSpPr>
        <p:grpSpPr>
          <a:xfrm>
            <a:off x="-677" y="563605"/>
            <a:ext cx="12192001" cy="150813"/>
            <a:chOff x="-508" y="563604"/>
            <a:chExt cx="9144001" cy="150813"/>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 name="Title 1"/>
          <p:cNvSpPr>
            <a:spLocks noGrp="1"/>
          </p:cNvSpPr>
          <p:nvPr>
            <p:ph type="ctrTitle" hasCustomPrompt="1"/>
          </p:nvPr>
        </p:nvSpPr>
        <p:spPr>
          <a:xfrm>
            <a:off x="825500" y="2060849"/>
            <a:ext cx="1054100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5500" y="2708920"/>
            <a:ext cx="10541000"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Tree>
    <p:extLst>
      <p:ext uri="{BB962C8B-B14F-4D97-AF65-F5344CB8AC3E}">
        <p14:creationId xmlns:p14="http://schemas.microsoft.com/office/powerpoint/2010/main" val="25039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0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7576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Slide Number Placeholder 5">
            <a:extLst>
              <a:ext uri="{FF2B5EF4-FFF2-40B4-BE49-F238E27FC236}">
                <a16:creationId xmlns:a16="http://schemas.microsoft.com/office/drawing/2014/main" id="{E639963D-7734-4BFF-868D-45658CDED6BF}"/>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0391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4"/>
          <p:cNvSpPr txBox="1">
            <a:spLocks/>
          </p:cNvSpPr>
          <p:nvPr userDrawn="1"/>
        </p:nvSpPr>
        <p:spPr>
          <a:xfrm>
            <a:off x="609600" y="6492875"/>
            <a:ext cx="3505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cap="small" baseline="0" err="1">
                <a:solidFill>
                  <a:prstClr val="white">
                    <a:lumMod val="65000"/>
                  </a:prstClr>
                </a:solidFill>
              </a:rPr>
              <a:t>tbs</a:t>
            </a:r>
            <a:r>
              <a:rPr lang="en-CA" sz="1200" cap="small" baseline="0">
                <a:solidFill>
                  <a:prstClr val="white">
                    <a:lumMod val="65000"/>
                  </a:prstClr>
                </a:solidFill>
              </a:rPr>
              <a:t> - </a:t>
            </a:r>
            <a:r>
              <a:rPr lang="en-CA" sz="1200" cap="small" baseline="0" err="1">
                <a:solidFill>
                  <a:prstClr val="white">
                    <a:lumMod val="65000"/>
                  </a:prstClr>
                </a:solidFill>
              </a:rPr>
              <a:t>ocio</a:t>
            </a:r>
            <a:endParaRPr lang="en-CA" sz="1200" cap="small" baseline="0">
              <a:solidFill>
                <a:prstClr val="white">
                  <a:lumMod val="65000"/>
                </a:prstClr>
              </a:solidFill>
            </a:endParaRPr>
          </a:p>
        </p:txBody>
      </p:sp>
      <p:sp>
        <p:nvSpPr>
          <p:cNvPr id="4"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
        <p:nvSpPr>
          <p:cNvPr id="8" name="Slide Number Placeholder 5">
            <a:extLst>
              <a:ext uri="{FF2B5EF4-FFF2-40B4-BE49-F238E27FC236}">
                <a16:creationId xmlns:a16="http://schemas.microsoft.com/office/drawing/2014/main" id="{39345989-71BB-490D-8251-428FAEBAF696}"/>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6"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C7F0E6DC-580C-4213-8CC1-B4A1230BF65E}"/>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2909690358"/>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8" r:id="rId3"/>
    <p:sldLayoutId id="2147483685" r:id="rId4"/>
    <p:sldLayoutId id="2147483686" r:id="rId5"/>
    <p:sldLayoutId id="2147483672" r:id="rId6"/>
    <p:sldLayoutId id="2147483673" r:id="rId7"/>
    <p:sldLayoutId id="214748368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4"/>
          <p:cNvSpPr txBox="1">
            <a:spLocks/>
          </p:cNvSpPr>
          <p:nvPr userDrawn="1"/>
        </p:nvSpPr>
        <p:spPr>
          <a:xfrm>
            <a:off x="609600" y="6492875"/>
            <a:ext cx="3505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cap="small" baseline="0" err="1">
                <a:solidFill>
                  <a:prstClr val="white">
                    <a:lumMod val="65000"/>
                  </a:prstClr>
                </a:solidFill>
              </a:rPr>
              <a:t>tbs</a:t>
            </a:r>
            <a:r>
              <a:rPr lang="en-CA" sz="1200" cap="small" baseline="0">
                <a:solidFill>
                  <a:prstClr val="white">
                    <a:lumMod val="65000"/>
                  </a:prstClr>
                </a:solidFill>
              </a:rPr>
              <a:t> - </a:t>
            </a:r>
            <a:r>
              <a:rPr lang="en-CA" sz="1200" cap="small" baseline="0" err="1">
                <a:solidFill>
                  <a:prstClr val="white">
                    <a:lumMod val="65000"/>
                  </a:prstClr>
                </a:solidFill>
              </a:rPr>
              <a:t>ocio</a:t>
            </a:r>
            <a:endParaRPr lang="en-CA" sz="1200" cap="small" baseline="0">
              <a:solidFill>
                <a:prstClr val="white">
                  <a:lumMod val="65000"/>
                </a:prstClr>
              </a:solidFill>
            </a:endParaRPr>
          </a:p>
        </p:txBody>
      </p:sp>
      <p:sp>
        <p:nvSpPr>
          <p:cNvPr id="4"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
        <p:nvSpPr>
          <p:cNvPr id="10" name="Slide Number Placeholder 5">
            <a:extLst>
              <a:ext uri="{FF2B5EF4-FFF2-40B4-BE49-F238E27FC236}">
                <a16:creationId xmlns:a16="http://schemas.microsoft.com/office/drawing/2014/main" id="{B8B9E683-E69D-4F2F-A939-AA8008098D1B}"/>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6"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7C45A07A-2ACC-4BC3-A48B-21595246CE5C}"/>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192088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9" r:id="rId4"/>
    <p:sldLayoutId id="214748367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4" name="hl"/>
          <p:cNvSpPr txBox="1"/>
          <p:nvPr userDrawn="1"/>
        </p:nvSpPr>
        <p:spPr>
          <a:xfrm>
            <a:off x="0" y="0"/>
            <a:ext cx="12192000" cy="369332"/>
          </a:xfrm>
          <a:prstGeom prst="rect">
            <a:avLst/>
          </a:prstGeom>
          <a:noFill/>
        </p:spPr>
        <p:txBody>
          <a:bodyPr vert="horz" rtlCol="0">
            <a:spAutoFit/>
          </a:bodyPr>
          <a:lstStyle/>
          <a:p>
            <a:endParaRPr lang="en-US" sz="1800">
              <a:solidFill>
                <a:schemeClr val="tx1"/>
              </a:solidFill>
            </a:endParaRPr>
          </a:p>
        </p:txBody>
      </p:sp>
      <p:sp>
        <p:nvSpPr>
          <p:cNvPr id="2" name="hr" descr="UNCLASSIFIED / NON CLASSIFIÉ"/>
          <p:cNvSpPr txBox="1"/>
          <p:nvPr userDrawn="1"/>
        </p:nvSpPr>
        <p:spPr>
          <a:xfrm>
            <a:off x="0" y="1"/>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 / NON CLASSIFIÉ</a:t>
            </a:r>
          </a:p>
        </p:txBody>
      </p:sp>
      <p:sp>
        <p:nvSpPr>
          <p:cNvPr id="6" name="MSIPCMContentMarking" descr="{&quot;HashCode&quot;:-1880398799,&quot;Placement&quot;:&quot;Header&quot;,&quot;Top&quot;:0.0,&quot;Left&quot;:742.444458,&quot;SlideWidth&quot;:960,&quot;SlideHeight&quot;:540}">
            <a:extLst>
              <a:ext uri="{FF2B5EF4-FFF2-40B4-BE49-F238E27FC236}">
                <a16:creationId xmlns:a16="http://schemas.microsoft.com/office/drawing/2014/main" id="{2DCF2094-BAA9-4775-9BBC-F2E2170D5943}"/>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22633296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0" y="1008993"/>
            <a:ext cx="9541255" cy="3542045"/>
          </a:xfrm>
        </p:spPr>
        <p:txBody>
          <a:bodyPr anchor="ctr">
            <a:normAutofit/>
          </a:bodyPr>
          <a:lstStyle/>
          <a:p>
            <a:pPr algn="l"/>
            <a:r>
              <a:rPr lang="en-US" sz="7200" dirty="0">
                <a:solidFill>
                  <a:srgbClr val="4B4747"/>
                </a:solidFill>
                <a:latin typeface="Segoe UI Semibold" panose="020B0702040204020203" pitchFamily="34" charset="0"/>
                <a:cs typeface="Segoe UI Semibold" panose="020B0702040204020203" pitchFamily="34" charset="0"/>
              </a:rPr>
              <a:t>Enterprise Solutions</a:t>
            </a:r>
            <a:br>
              <a:rPr lang="en-US" sz="8100" dirty="0">
                <a:solidFill>
                  <a:srgbClr val="4B4747"/>
                </a:solidFill>
                <a:latin typeface="Segoe UI Semibold" panose="020B0702040204020203" pitchFamily="34" charset="0"/>
                <a:cs typeface="Segoe UI Semibold" panose="020B0702040204020203" pitchFamily="34" charset="0"/>
              </a:rPr>
            </a:br>
            <a:r>
              <a:rPr lang="en-US" sz="3600" dirty="0">
                <a:solidFill>
                  <a:srgbClr val="4B4747"/>
                </a:solidFill>
                <a:latin typeface="Segoe UI Semibold" panose="020B0702040204020203" pitchFamily="34" charset="0"/>
                <a:cs typeface="Segoe UI Semibold" panose="020B0702040204020203" pitchFamily="34" charset="0"/>
              </a:rPr>
              <a:t>Updates and progress from Dec. 15, 2020.</a:t>
            </a:r>
            <a:endParaRPr lang="en-CA" sz="8100" dirty="0">
              <a:solidFill>
                <a:srgbClr val="FF0000"/>
              </a:solidFill>
              <a:latin typeface="Segoe UI Semibold" panose="020B0702040204020203" pitchFamily="34" charset="0"/>
              <a:cs typeface="Segoe UI Semibold" panose="020B0702040204020203" pitchFamily="34" charset="0"/>
            </a:endParaRPr>
          </a:p>
        </p:txBody>
      </p:sp>
      <p:sp>
        <p:nvSpPr>
          <p:cNvPr id="3" name="Subtitle 2"/>
          <p:cNvSpPr>
            <a:spLocks noGrp="1"/>
          </p:cNvSpPr>
          <p:nvPr>
            <p:ph type="subTitle" idx="1"/>
          </p:nvPr>
        </p:nvSpPr>
        <p:spPr>
          <a:xfrm>
            <a:off x="1285241" y="4582814"/>
            <a:ext cx="7132335" cy="1312657"/>
          </a:xfrm>
        </p:spPr>
        <p:txBody>
          <a:bodyPr vert="horz" lIns="0" tIns="45720" rIns="0" bIns="45720" rtlCol="0" anchor="t">
            <a:normAutofit/>
          </a:bodyPr>
          <a:lstStyle/>
          <a:p>
            <a:pPr algn="l"/>
            <a:r>
              <a:rPr lang="en-US" dirty="0">
                <a:latin typeface="Segoe UI"/>
                <a:cs typeface="Segoe UI"/>
              </a:rPr>
              <a:t>Presentation to DM CEPP</a:t>
            </a:r>
            <a:br>
              <a:rPr lang="en-US" dirty="0">
                <a:latin typeface="Segoe UI"/>
                <a:cs typeface="Segoe UI"/>
              </a:rPr>
            </a:br>
            <a:r>
              <a:rPr lang="en-CA" dirty="0">
                <a:latin typeface="Segoe UI"/>
                <a:cs typeface="Segoe UI"/>
              </a:rPr>
              <a:t>May 7, 2021 </a:t>
            </a:r>
            <a:r>
              <a:rPr lang="en-US" dirty="0">
                <a:latin typeface="Segoe UI"/>
                <a:cs typeface="Segoe UI"/>
              </a:rPr>
              <a:t>Version</a:t>
            </a:r>
          </a:p>
        </p:txBody>
      </p:sp>
      <p:sp>
        <p:nvSpPr>
          <p:cNvPr id="15" name="Rectangle: Rounded Corners 14">
            <a:extLst>
              <a:ext uri="{FF2B5EF4-FFF2-40B4-BE49-F238E27FC236}">
                <a16:creationId xmlns:a16="http://schemas.microsoft.com/office/drawing/2014/main" id="{020B3EE7-313F-4403-8243-C8D1A313B392}"/>
              </a:ext>
            </a:extLst>
          </p:cNvPr>
          <p:cNvSpPr/>
          <p:nvPr/>
        </p:nvSpPr>
        <p:spPr>
          <a:xfrm>
            <a:off x="1351916" y="5514975"/>
            <a:ext cx="2330040" cy="456851"/>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4B4747"/>
                </a:solidFill>
              </a:rPr>
              <a:t>For Discussion</a:t>
            </a:r>
          </a:p>
        </p:txBody>
      </p:sp>
      <p:sp>
        <p:nvSpPr>
          <p:cNvPr id="4" name="TextBox 3">
            <a:extLst>
              <a:ext uri="{FF2B5EF4-FFF2-40B4-BE49-F238E27FC236}">
                <a16:creationId xmlns:a16="http://schemas.microsoft.com/office/drawing/2014/main" id="{5E260C6C-CC83-497A-8AAC-3450E569128C}"/>
              </a:ext>
            </a:extLst>
          </p:cNvPr>
          <p:cNvSpPr txBox="1"/>
          <p:nvPr/>
        </p:nvSpPr>
        <p:spPr>
          <a:xfrm>
            <a:off x="0" y="6642556"/>
            <a:ext cx="1361270" cy="215444"/>
          </a:xfrm>
          <a:prstGeom prst="rect">
            <a:avLst/>
          </a:prstGeom>
          <a:noFill/>
        </p:spPr>
        <p:txBody>
          <a:bodyPr wrap="none" rtlCol="0">
            <a:spAutoFit/>
          </a:bodyPr>
          <a:lstStyle/>
          <a:p>
            <a:r>
              <a:rPr lang="en-US" sz="800" dirty="0"/>
              <a:t>Last updated:  May 19, 2021</a:t>
            </a:r>
            <a:endParaRPr lang="en-CA" sz="800" dirty="0"/>
          </a:p>
        </p:txBody>
      </p:sp>
      <p:sp>
        <p:nvSpPr>
          <p:cNvPr id="6" name="Rectangle 5">
            <a:extLst>
              <a:ext uri="{FF2B5EF4-FFF2-40B4-BE49-F238E27FC236}">
                <a16:creationId xmlns:a16="http://schemas.microsoft.com/office/drawing/2014/main" id="{7F2F9A40-B0DA-494C-8CED-6B0A56864156}"/>
              </a:ext>
            </a:extLst>
          </p:cNvPr>
          <p:cNvSpPr/>
          <p:nvPr/>
        </p:nvSpPr>
        <p:spPr>
          <a:xfrm>
            <a:off x="4182074" y="593472"/>
            <a:ext cx="3573414"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rgbClr val="FF0000"/>
                </a:solidFill>
                <a:effectLst/>
              </a:rPr>
              <a:t>DRAFT</a:t>
            </a:r>
          </a:p>
        </p:txBody>
      </p:sp>
    </p:spTree>
    <p:extLst>
      <p:ext uri="{BB962C8B-B14F-4D97-AF65-F5344CB8AC3E}">
        <p14:creationId xmlns:p14="http://schemas.microsoft.com/office/powerpoint/2010/main" val="365481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AA3-7CFF-4D0B-A798-49223DC0A621}"/>
              </a:ext>
            </a:extLst>
          </p:cNvPr>
          <p:cNvSpPr>
            <a:spLocks noGrp="1"/>
          </p:cNvSpPr>
          <p:nvPr>
            <p:ph type="title" idx="4294967295"/>
          </p:nvPr>
        </p:nvSpPr>
        <p:spPr>
          <a:xfrm>
            <a:off x="445347" y="125950"/>
            <a:ext cx="10515600" cy="738227"/>
          </a:xfrm>
        </p:spPr>
        <p:txBody>
          <a:bodyPr>
            <a:normAutofit/>
          </a:bodyPr>
          <a:lstStyle/>
          <a:p>
            <a:pPr>
              <a:tabLst>
                <a:tab pos="914400" algn="l"/>
              </a:tabLst>
            </a:pPr>
            <a:r>
              <a:rPr lang="en-US" b="1" dirty="0"/>
              <a:t>  </a:t>
            </a:r>
            <a:r>
              <a:rPr lang="en-US" sz="2400" b="1" dirty="0">
                <a:solidFill>
                  <a:schemeClr val="tx2"/>
                </a:solidFill>
                <a:latin typeface="Calibri" panose="020F0502020204030204" pitchFamily="34" charset="0"/>
                <a:ea typeface="+mn-ea"/>
                <a:cs typeface="+mn-cs"/>
              </a:rPr>
              <a:t>3. </a:t>
            </a:r>
            <a:r>
              <a:rPr lang="en-US" sz="2400" b="1" dirty="0">
                <a:latin typeface="+mn-lt"/>
                <a:ea typeface="+mn-ea"/>
                <a:cs typeface="+mn-cs"/>
              </a:rPr>
              <a:t>	</a:t>
            </a:r>
            <a:r>
              <a:rPr lang="en-US" sz="2600" b="1" dirty="0">
                <a:solidFill>
                  <a:schemeClr val="tx2"/>
                </a:solidFill>
                <a:latin typeface="Calibri" panose="020F0502020204030204" pitchFamily="34" charset="0"/>
                <a:ea typeface="+mn-ea"/>
                <a:cs typeface="+mn-cs"/>
              </a:rPr>
              <a:t>Build A Roadmap For DM CEPP Enterprise Solutions</a:t>
            </a:r>
            <a:endParaRPr lang="en-CA" sz="2600" b="1" dirty="0">
              <a:solidFill>
                <a:schemeClr val="tx2"/>
              </a:solidFill>
              <a:latin typeface="Calibri" panose="020F0502020204030204" pitchFamily="34" charset="0"/>
              <a:ea typeface="+mn-ea"/>
              <a:cs typeface="+mn-cs"/>
            </a:endParaRPr>
          </a:p>
        </p:txBody>
      </p:sp>
      <p:sp>
        <p:nvSpPr>
          <p:cNvPr id="31" name="Slide Number Placeholder 3">
            <a:extLst>
              <a:ext uri="{FF2B5EF4-FFF2-40B4-BE49-F238E27FC236}">
                <a16:creationId xmlns:a16="http://schemas.microsoft.com/office/drawing/2014/main" id="{CD52CE27-1656-45BD-BA35-DF3A6E4046E4}"/>
              </a:ext>
            </a:extLst>
          </p:cNvPr>
          <p:cNvSpPr>
            <a:spLocks noGrp="1"/>
          </p:cNvSpPr>
          <p:nvPr/>
        </p:nvSpPr>
        <p:spPr>
          <a:xfrm>
            <a:off x="9909223" y="7678639"/>
            <a:ext cx="442392" cy="26813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solidFill>
                  <a:prstClr val="black">
                    <a:tint val="75000"/>
                  </a:prstClr>
                </a:solidFill>
              </a:rPr>
              <a:pPr/>
              <a:t>10</a:t>
            </a:fld>
            <a:endParaRPr lang="en-CA" dirty="0">
              <a:solidFill>
                <a:prstClr val="black">
                  <a:tint val="75000"/>
                </a:prstClr>
              </a:solidFill>
            </a:endParaRPr>
          </a:p>
        </p:txBody>
      </p:sp>
      <p:sp>
        <p:nvSpPr>
          <p:cNvPr id="61" name="Flowchart: Off-page Connector 60">
            <a:extLst>
              <a:ext uri="{FF2B5EF4-FFF2-40B4-BE49-F238E27FC236}">
                <a16:creationId xmlns:a16="http://schemas.microsoft.com/office/drawing/2014/main" id="{C1B43C69-6E48-44BA-A48A-C63E2D5BE243}"/>
              </a:ext>
            </a:extLst>
          </p:cNvPr>
          <p:cNvSpPr/>
          <p:nvPr/>
        </p:nvSpPr>
        <p:spPr>
          <a:xfrm rot="16200000">
            <a:off x="671844" y="176013"/>
            <a:ext cx="461667" cy="738051"/>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Slide Number Placeholder 5">
            <a:extLst>
              <a:ext uri="{FF2B5EF4-FFF2-40B4-BE49-F238E27FC236}">
                <a16:creationId xmlns:a16="http://schemas.microsoft.com/office/drawing/2014/main" id="{EF9488EF-8C19-4E09-8DA3-417474D5ADF7}"/>
              </a:ext>
            </a:extLst>
          </p:cNvPr>
          <p:cNvSpPr>
            <a:spLocks noGrp="1"/>
          </p:cNvSpPr>
          <p:nvPr>
            <p:ph type="sldNum" sz="quarter" idx="4"/>
          </p:nvPr>
        </p:nvSpPr>
        <p:spPr>
          <a:xfrm>
            <a:off x="11602144" y="6598570"/>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10</a:t>
            </a:fld>
            <a:endParaRPr lang="en-CA" dirty="0">
              <a:solidFill>
                <a:prstClr val="black">
                  <a:tint val="75000"/>
                </a:prstClr>
              </a:solidFill>
            </a:endParaRPr>
          </a:p>
        </p:txBody>
      </p:sp>
      <p:sp>
        <p:nvSpPr>
          <p:cNvPr id="64" name="Rounded Rectangle 41">
            <a:extLst>
              <a:ext uri="{FF2B5EF4-FFF2-40B4-BE49-F238E27FC236}">
                <a16:creationId xmlns:a16="http://schemas.microsoft.com/office/drawing/2014/main" id="{59BDAAF0-4393-42DC-8E2F-4C116B3C27FC}"/>
              </a:ext>
            </a:extLst>
          </p:cNvPr>
          <p:cNvSpPr/>
          <p:nvPr>
            <p:custDataLst>
              <p:tags r:id="rId1"/>
            </p:custDataLst>
          </p:nvPr>
        </p:nvSpPr>
        <p:spPr>
          <a:xfrm>
            <a:off x="597751" y="1001369"/>
            <a:ext cx="10996498" cy="699627"/>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p>
        </p:txBody>
      </p:sp>
      <p:sp>
        <p:nvSpPr>
          <p:cNvPr id="65" name="Rectangle 64">
            <a:extLst>
              <a:ext uri="{FF2B5EF4-FFF2-40B4-BE49-F238E27FC236}">
                <a16:creationId xmlns:a16="http://schemas.microsoft.com/office/drawing/2014/main" id="{979C0639-39D3-499B-8765-95194414F442}"/>
              </a:ext>
            </a:extLst>
          </p:cNvPr>
          <p:cNvSpPr/>
          <p:nvPr/>
        </p:nvSpPr>
        <p:spPr>
          <a:xfrm>
            <a:off x="3744215" y="3800757"/>
            <a:ext cx="1998306" cy="257709"/>
          </a:xfrm>
          <a:prstGeom prst="rect">
            <a:avLst/>
          </a:prstGeom>
          <a:solidFill>
            <a:srgbClr val="367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050" dirty="0">
                <a:solidFill>
                  <a:schemeClr val="bg1"/>
                </a:solidFill>
              </a:rPr>
              <a:t>Directive</a:t>
            </a:r>
            <a:endParaRPr lang="en-CA" sz="1050" spc="225" dirty="0">
              <a:solidFill>
                <a:schemeClr val="bg1"/>
              </a:solidFill>
            </a:endParaRPr>
          </a:p>
        </p:txBody>
      </p:sp>
      <p:sp>
        <p:nvSpPr>
          <p:cNvPr id="66" name="TextBox 6">
            <a:extLst>
              <a:ext uri="{FF2B5EF4-FFF2-40B4-BE49-F238E27FC236}">
                <a16:creationId xmlns:a16="http://schemas.microsoft.com/office/drawing/2014/main" id="{269B8E63-141F-4821-B935-319C0E47CD2D}"/>
              </a:ext>
            </a:extLst>
          </p:cNvPr>
          <p:cNvSpPr txBox="1"/>
          <p:nvPr/>
        </p:nvSpPr>
        <p:spPr>
          <a:xfrm>
            <a:off x="994256" y="3809695"/>
            <a:ext cx="2045982" cy="253916"/>
          </a:xfrm>
          <a:prstGeom prst="rect">
            <a:avLst/>
          </a:prstGeom>
          <a:solidFill>
            <a:srgbClr val="367E8B"/>
          </a:solidFill>
          <a:ln>
            <a:solidFill>
              <a:srgbClr val="ACCCEA"/>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50" dirty="0">
                <a:solidFill>
                  <a:schemeClr val="bg1"/>
                </a:solidFill>
              </a:rPr>
              <a:t>Mandatory Procedure </a:t>
            </a:r>
          </a:p>
        </p:txBody>
      </p:sp>
      <p:sp>
        <p:nvSpPr>
          <p:cNvPr id="67" name="TextBox 7">
            <a:extLst>
              <a:ext uri="{FF2B5EF4-FFF2-40B4-BE49-F238E27FC236}">
                <a16:creationId xmlns:a16="http://schemas.microsoft.com/office/drawing/2014/main" id="{B066D1E2-2324-457A-8921-711795EFD595}"/>
              </a:ext>
            </a:extLst>
          </p:cNvPr>
          <p:cNvSpPr txBox="1"/>
          <p:nvPr/>
        </p:nvSpPr>
        <p:spPr>
          <a:xfrm>
            <a:off x="9133656" y="3812140"/>
            <a:ext cx="2052228" cy="269735"/>
          </a:xfrm>
          <a:prstGeom prst="rect">
            <a:avLst/>
          </a:prstGeom>
          <a:solidFill>
            <a:srgbClr val="367E8B"/>
          </a:solid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50" dirty="0">
                <a:solidFill>
                  <a:schemeClr val="bg1"/>
                </a:solidFill>
              </a:rPr>
              <a:t>Ongoing Project Monitoring</a:t>
            </a:r>
          </a:p>
        </p:txBody>
      </p:sp>
      <p:sp>
        <p:nvSpPr>
          <p:cNvPr id="68" name="Rectangle 67">
            <a:extLst>
              <a:ext uri="{FF2B5EF4-FFF2-40B4-BE49-F238E27FC236}">
                <a16:creationId xmlns:a16="http://schemas.microsoft.com/office/drawing/2014/main" id="{1A8BF068-6BEB-476A-9AAE-E394F0D7B7B4}"/>
              </a:ext>
            </a:extLst>
          </p:cNvPr>
          <p:cNvSpPr/>
          <p:nvPr/>
        </p:nvSpPr>
        <p:spPr>
          <a:xfrm>
            <a:off x="778173" y="1926168"/>
            <a:ext cx="2478149" cy="3774875"/>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50"/>
          </a:p>
        </p:txBody>
      </p:sp>
      <p:sp>
        <p:nvSpPr>
          <p:cNvPr id="69" name="Rectangle 68">
            <a:extLst>
              <a:ext uri="{FF2B5EF4-FFF2-40B4-BE49-F238E27FC236}">
                <a16:creationId xmlns:a16="http://schemas.microsoft.com/office/drawing/2014/main" id="{8F7C0C5C-9F46-4BFC-A3D4-8913F5E39D48}"/>
              </a:ext>
            </a:extLst>
          </p:cNvPr>
          <p:cNvSpPr/>
          <p:nvPr/>
        </p:nvSpPr>
        <p:spPr>
          <a:xfrm>
            <a:off x="3504294" y="1926170"/>
            <a:ext cx="2478149" cy="377487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50"/>
          </a:p>
        </p:txBody>
      </p:sp>
      <p:sp>
        <p:nvSpPr>
          <p:cNvPr id="70" name="Rectangle 69">
            <a:extLst>
              <a:ext uri="{FF2B5EF4-FFF2-40B4-BE49-F238E27FC236}">
                <a16:creationId xmlns:a16="http://schemas.microsoft.com/office/drawing/2014/main" id="{56FC0649-E07C-431B-B694-EEFE368F00C2}"/>
              </a:ext>
            </a:extLst>
          </p:cNvPr>
          <p:cNvSpPr/>
          <p:nvPr/>
        </p:nvSpPr>
        <p:spPr>
          <a:xfrm>
            <a:off x="8920696" y="1926168"/>
            <a:ext cx="2478149" cy="3774875"/>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50"/>
          </a:p>
        </p:txBody>
      </p:sp>
      <p:sp>
        <p:nvSpPr>
          <p:cNvPr id="71" name="TextBox 11">
            <a:extLst>
              <a:ext uri="{FF2B5EF4-FFF2-40B4-BE49-F238E27FC236}">
                <a16:creationId xmlns:a16="http://schemas.microsoft.com/office/drawing/2014/main" id="{EFB6F2B1-FFE9-4E4F-BC3C-E160FB6CADAE}"/>
              </a:ext>
            </a:extLst>
          </p:cNvPr>
          <p:cNvSpPr txBox="1"/>
          <p:nvPr/>
        </p:nvSpPr>
        <p:spPr>
          <a:xfrm>
            <a:off x="9111544" y="1942211"/>
            <a:ext cx="2096453" cy="3231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500" b="1" dirty="0">
                <a:solidFill>
                  <a:srgbClr val="2E75B6"/>
                </a:solidFill>
              </a:rPr>
              <a:t>ASSURANCE</a:t>
            </a:r>
          </a:p>
        </p:txBody>
      </p:sp>
      <p:sp>
        <p:nvSpPr>
          <p:cNvPr id="72" name="TextBox 12">
            <a:extLst>
              <a:ext uri="{FF2B5EF4-FFF2-40B4-BE49-F238E27FC236}">
                <a16:creationId xmlns:a16="http://schemas.microsoft.com/office/drawing/2014/main" id="{35383B85-8785-4233-BF09-47898A693601}"/>
              </a:ext>
            </a:extLst>
          </p:cNvPr>
          <p:cNvSpPr txBox="1"/>
          <p:nvPr/>
        </p:nvSpPr>
        <p:spPr>
          <a:xfrm>
            <a:off x="1009032" y="1942211"/>
            <a:ext cx="2016430" cy="323165"/>
          </a:xfrm>
          <a:prstGeom prst="rect">
            <a:avLst/>
          </a:prstGeom>
          <a:ln>
            <a:noFill/>
            <a:prstDash val="sysDash"/>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500" b="1" dirty="0">
                <a:solidFill>
                  <a:srgbClr val="2E75B6"/>
                </a:solidFill>
              </a:rPr>
              <a:t>EARLY ENGAGEMENT</a:t>
            </a:r>
          </a:p>
        </p:txBody>
      </p:sp>
      <p:sp>
        <p:nvSpPr>
          <p:cNvPr id="73" name="TextBox 13">
            <a:extLst>
              <a:ext uri="{FF2B5EF4-FFF2-40B4-BE49-F238E27FC236}">
                <a16:creationId xmlns:a16="http://schemas.microsoft.com/office/drawing/2014/main" id="{2E1B609D-1550-4662-86B5-5CA773B1654C}"/>
              </a:ext>
            </a:extLst>
          </p:cNvPr>
          <p:cNvSpPr txBox="1"/>
          <p:nvPr/>
        </p:nvSpPr>
        <p:spPr>
          <a:xfrm>
            <a:off x="3673520" y="1942211"/>
            <a:ext cx="2139696" cy="3231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ctr">
              <a:buSzPts val="1000"/>
              <a:tabLst>
                <a:tab pos="228600" algn="l"/>
              </a:tabLst>
            </a:pPr>
            <a:r>
              <a:rPr lang="en-CA" sz="1500" b="1" dirty="0">
                <a:solidFill>
                  <a:srgbClr val="2E75B6"/>
                </a:solidFill>
              </a:rPr>
              <a:t>SOLUTION ALIGNMENT</a:t>
            </a:r>
          </a:p>
        </p:txBody>
      </p:sp>
      <p:sp>
        <p:nvSpPr>
          <p:cNvPr id="74" name="TextBox 18">
            <a:extLst>
              <a:ext uri="{FF2B5EF4-FFF2-40B4-BE49-F238E27FC236}">
                <a16:creationId xmlns:a16="http://schemas.microsoft.com/office/drawing/2014/main" id="{C5CB8543-396F-4726-A497-7C328EF754CA}"/>
              </a:ext>
            </a:extLst>
          </p:cNvPr>
          <p:cNvSpPr txBox="1"/>
          <p:nvPr/>
        </p:nvSpPr>
        <p:spPr>
          <a:xfrm>
            <a:off x="956067" y="4085217"/>
            <a:ext cx="2194559" cy="161582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CA" sz="1100" dirty="0">
                <a:solidFill>
                  <a:schemeClr val="accent6">
                    <a:lumMod val="50000"/>
                  </a:schemeClr>
                </a:solidFill>
                <a:latin typeface="Segoe UI" panose="020B0502040204020203" pitchFamily="34" charset="0"/>
                <a:cs typeface="Segoe UI" panose="020B0502040204020203" pitchFamily="34" charset="0"/>
              </a:rPr>
              <a:t>Has the problem or opportunity been </a:t>
            </a:r>
            <a:r>
              <a:rPr lang="en-CA" sz="1100" b="1" dirty="0">
                <a:solidFill>
                  <a:schemeClr val="accent6">
                    <a:lumMod val="50000"/>
                  </a:schemeClr>
                </a:solidFill>
                <a:latin typeface="Segoe UI" panose="020B0502040204020203" pitchFamily="34" charset="0"/>
                <a:cs typeface="Segoe UI" panose="020B0502040204020203" pitchFamily="34" charset="0"/>
              </a:rPr>
              <a:t>well defined </a:t>
            </a:r>
            <a:r>
              <a:rPr lang="en-CA" sz="1100" dirty="0">
                <a:solidFill>
                  <a:schemeClr val="accent6">
                    <a:lumMod val="50000"/>
                  </a:schemeClr>
                </a:solidFill>
                <a:latin typeface="Segoe UI" panose="020B0502040204020203" pitchFamily="34" charset="0"/>
                <a:cs typeface="Segoe UI" panose="020B0502040204020203" pitchFamily="34" charset="0"/>
              </a:rPr>
              <a:t>with </a:t>
            </a:r>
            <a:r>
              <a:rPr lang="en-CA" sz="1100" b="1" dirty="0">
                <a:solidFill>
                  <a:schemeClr val="accent6">
                    <a:lumMod val="50000"/>
                  </a:schemeClr>
                </a:solidFill>
                <a:latin typeface="Segoe UI" panose="020B0502040204020203" pitchFamily="34" charset="0"/>
                <a:cs typeface="Segoe UI" panose="020B0502040204020203" pitchFamily="34" charset="0"/>
              </a:rPr>
              <a:t>clear objectives </a:t>
            </a:r>
            <a:r>
              <a:rPr lang="en-CA" sz="1100" dirty="0">
                <a:solidFill>
                  <a:schemeClr val="accent6">
                    <a:lumMod val="50000"/>
                  </a:schemeClr>
                </a:solidFill>
                <a:latin typeface="Segoe UI" panose="020B0502040204020203" pitchFamily="34" charset="0"/>
                <a:cs typeface="Segoe UI" panose="020B0502040204020203" pitchFamily="34" charset="0"/>
              </a:rPr>
              <a:t>and</a:t>
            </a:r>
            <a:r>
              <a:rPr lang="en-CA" sz="1100" b="1" dirty="0">
                <a:solidFill>
                  <a:schemeClr val="accent6">
                    <a:lumMod val="50000"/>
                  </a:schemeClr>
                </a:solidFill>
                <a:latin typeface="Segoe UI" panose="020B0502040204020203" pitchFamily="34" charset="0"/>
                <a:cs typeface="Segoe UI" panose="020B0502040204020203" pitchFamily="34" charset="0"/>
              </a:rPr>
              <a:t> measures for success?</a:t>
            </a:r>
          </a:p>
          <a:p>
            <a:pPr marL="171450" indent="-171450">
              <a:buFont typeface="Arial" panose="020B0604020202020204" pitchFamily="34" charset="0"/>
              <a:buChar char="•"/>
            </a:pPr>
            <a:endParaRPr lang="en-CA" sz="11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CA" sz="1100" dirty="0">
                <a:solidFill>
                  <a:srgbClr val="FF0000"/>
                </a:solidFill>
                <a:latin typeface="Segoe UI" panose="020B0502040204020203" pitchFamily="34" charset="0"/>
                <a:cs typeface="Segoe UI" panose="020B0502040204020203" pitchFamily="34" charset="0"/>
              </a:rPr>
              <a:t>Does this address business capabilities common across the GC? </a:t>
            </a:r>
          </a:p>
        </p:txBody>
      </p:sp>
      <p:sp>
        <p:nvSpPr>
          <p:cNvPr id="75" name="TextBox 19">
            <a:extLst>
              <a:ext uri="{FF2B5EF4-FFF2-40B4-BE49-F238E27FC236}">
                <a16:creationId xmlns:a16="http://schemas.microsoft.com/office/drawing/2014/main" id="{F969ED25-6769-4630-B567-F38C6D103530}"/>
              </a:ext>
            </a:extLst>
          </p:cNvPr>
          <p:cNvSpPr txBox="1"/>
          <p:nvPr/>
        </p:nvSpPr>
        <p:spPr>
          <a:xfrm>
            <a:off x="3709996" y="4085217"/>
            <a:ext cx="2130651" cy="115416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CA" sz="1100" dirty="0">
                <a:solidFill>
                  <a:schemeClr val="accent6">
                    <a:lumMod val="50000"/>
                  </a:schemeClr>
                </a:solidFill>
                <a:latin typeface="Segoe UI" panose="020B0502040204020203" pitchFamily="34" charset="0"/>
                <a:cs typeface="Segoe UI" panose="020B0502040204020203" pitchFamily="34" charset="0"/>
              </a:rPr>
              <a:t>Does the solution align to the </a:t>
            </a:r>
            <a:r>
              <a:rPr lang="en-CA" sz="1100" b="1" dirty="0">
                <a:solidFill>
                  <a:schemeClr val="accent6">
                    <a:lumMod val="50000"/>
                  </a:schemeClr>
                </a:solidFill>
                <a:latin typeface="Segoe UI" panose="020B0502040204020203" pitchFamily="34" charset="0"/>
                <a:cs typeface="Segoe UI" panose="020B0502040204020203" pitchFamily="34" charset="0"/>
              </a:rPr>
              <a:t>EA Framework</a:t>
            </a:r>
            <a:r>
              <a:rPr lang="en-CA" sz="1100" dirty="0">
                <a:solidFill>
                  <a:schemeClr val="accent6">
                    <a:lumMod val="50000"/>
                  </a:schemeClr>
                </a:solidFill>
                <a:latin typeface="Segoe UI" panose="020B0502040204020203" pitchFamily="34" charset="0"/>
                <a:cs typeface="Segoe UI" panose="020B0502040204020203" pitchFamily="34" charset="0"/>
              </a:rPr>
              <a:t>?</a:t>
            </a:r>
          </a:p>
          <a:p>
            <a:endParaRPr lang="en-CA" sz="1100" dirty="0">
              <a:solidFill>
                <a:schemeClr val="accent6">
                  <a:lumMod val="50000"/>
                </a:schemeClr>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CA" sz="1100" dirty="0">
                <a:solidFill>
                  <a:srgbClr val="FF0000"/>
                </a:solidFill>
                <a:latin typeface="Segoe UI" panose="020B0502040204020203" pitchFamily="34" charset="0"/>
                <a:cs typeface="Segoe UI" panose="020B0502040204020203" pitchFamily="34" charset="0"/>
              </a:rPr>
              <a:t>Is the solution able to scale to Enterprise? </a:t>
            </a:r>
          </a:p>
          <a:p>
            <a:endParaRPr lang="en-CA" sz="1400" dirty="0">
              <a:solidFill>
                <a:srgbClr val="2E75B6"/>
              </a:solidFill>
            </a:endParaRPr>
          </a:p>
        </p:txBody>
      </p:sp>
      <p:sp>
        <p:nvSpPr>
          <p:cNvPr id="76" name="TextBox 20">
            <a:extLst>
              <a:ext uri="{FF2B5EF4-FFF2-40B4-BE49-F238E27FC236}">
                <a16:creationId xmlns:a16="http://schemas.microsoft.com/office/drawing/2014/main" id="{B4BBC080-8E6B-49A9-AE09-C149CFFA2BD6}"/>
              </a:ext>
            </a:extLst>
          </p:cNvPr>
          <p:cNvSpPr txBox="1"/>
          <p:nvPr/>
        </p:nvSpPr>
        <p:spPr>
          <a:xfrm>
            <a:off x="9062490" y="4085217"/>
            <a:ext cx="2194560" cy="1323439"/>
          </a:xfrm>
          <a:prstGeom prst="rect">
            <a:avLst/>
          </a:prstGeom>
          <a:noFill/>
          <a:ln>
            <a:noFill/>
          </a:ln>
        </p:spPr>
        <p:txBody>
          <a:bodyPr wrap="square" rtlCol="0">
            <a:spAutoFit/>
          </a:bodyPr>
          <a:lstStyle>
            <a:defPPr>
              <a:defRPr lang="en-US"/>
            </a:defPPr>
            <a:lvl1pPr>
              <a:defRPr sz="1400">
                <a:solidFill>
                  <a:srgbClr val="2E75B6"/>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CA" sz="1100" dirty="0">
                <a:solidFill>
                  <a:schemeClr val="accent6">
                    <a:lumMod val="50000"/>
                  </a:schemeClr>
                </a:solidFill>
                <a:latin typeface="Segoe UI" panose="020B0502040204020203" pitchFamily="34" charset="0"/>
                <a:cs typeface="Segoe UI" panose="020B0502040204020203" pitchFamily="34" charset="0"/>
              </a:rPr>
              <a:t>Is the project positioned for </a:t>
            </a:r>
            <a:r>
              <a:rPr lang="en-CA" sz="1100" dirty="0">
                <a:solidFill>
                  <a:srgbClr val="FF0000"/>
                </a:solidFill>
                <a:latin typeface="Segoe UI" panose="020B0502040204020203" pitchFamily="34" charset="0"/>
                <a:cs typeface="Segoe UI" panose="020B0502040204020203" pitchFamily="34" charset="0"/>
              </a:rPr>
              <a:t>Enterprise</a:t>
            </a:r>
            <a:r>
              <a:rPr lang="en-CA" sz="1100" dirty="0">
                <a:solidFill>
                  <a:schemeClr val="accent6">
                    <a:lumMod val="50000"/>
                  </a:schemeClr>
                </a:solidFill>
                <a:latin typeface="Segoe UI" panose="020B0502040204020203" pitchFamily="34" charset="0"/>
                <a:cs typeface="Segoe UI" panose="020B0502040204020203" pitchFamily="34" charset="0"/>
              </a:rPr>
              <a:t> success?</a:t>
            </a:r>
          </a:p>
          <a:p>
            <a:pPr marL="171450" indent="-171450">
              <a:buFont typeface="Arial" panose="020B0604020202020204" pitchFamily="34" charset="0"/>
              <a:buChar char="•"/>
            </a:pPr>
            <a:endParaRPr lang="en-CA" sz="1100" dirty="0">
              <a:solidFill>
                <a:schemeClr val="accent6">
                  <a:lumMod val="50000"/>
                </a:schemeClr>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100" dirty="0">
                <a:solidFill>
                  <a:schemeClr val="accent6">
                    <a:lumMod val="50000"/>
                  </a:schemeClr>
                </a:solidFill>
                <a:latin typeface="Segoe UI" panose="020B0502040204020203" pitchFamily="34" charset="0"/>
                <a:cs typeface="Segoe UI" panose="020B0502040204020203" pitchFamily="34" charset="0"/>
              </a:rPr>
              <a:t>Has appropriate and effective governance been put in place to help ensure success?</a:t>
            </a:r>
            <a:endParaRPr lang="en-CA" sz="1100" dirty="0">
              <a:solidFill>
                <a:schemeClr val="accent6">
                  <a:lumMod val="50000"/>
                </a:schemeClr>
              </a:solidFill>
              <a:latin typeface="Segoe UI" panose="020B0502040204020203" pitchFamily="34" charset="0"/>
              <a:cs typeface="Segoe UI" panose="020B0502040204020203" pitchFamily="34" charset="0"/>
            </a:endParaRPr>
          </a:p>
          <a:p>
            <a:endParaRPr lang="en-CA" dirty="0"/>
          </a:p>
        </p:txBody>
      </p:sp>
      <p:sp>
        <p:nvSpPr>
          <p:cNvPr id="77" name="Rectangle 76">
            <a:extLst>
              <a:ext uri="{FF2B5EF4-FFF2-40B4-BE49-F238E27FC236}">
                <a16:creationId xmlns:a16="http://schemas.microsoft.com/office/drawing/2014/main" id="{9F32D11C-CC0D-4E01-BD46-3644CDF71A81}"/>
              </a:ext>
            </a:extLst>
          </p:cNvPr>
          <p:cNvSpPr/>
          <p:nvPr/>
        </p:nvSpPr>
        <p:spPr>
          <a:xfrm>
            <a:off x="6388771" y="3812140"/>
            <a:ext cx="2101242" cy="269735"/>
          </a:xfrm>
          <a:prstGeom prst="rect">
            <a:avLst/>
          </a:prstGeom>
          <a:solidFill>
            <a:srgbClr val="367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a:solidFill>
                  <a:schemeClr val="bg1"/>
                </a:solidFill>
              </a:rPr>
              <a:t>OPMCA Requirements</a:t>
            </a:r>
            <a:endParaRPr lang="en-CA" sz="1050" spc="225" dirty="0">
              <a:solidFill>
                <a:schemeClr val="bg1"/>
              </a:solidFill>
            </a:endParaRPr>
          </a:p>
        </p:txBody>
      </p:sp>
      <p:sp>
        <p:nvSpPr>
          <p:cNvPr id="78" name="Rectangle 77">
            <a:extLst>
              <a:ext uri="{FF2B5EF4-FFF2-40B4-BE49-F238E27FC236}">
                <a16:creationId xmlns:a16="http://schemas.microsoft.com/office/drawing/2014/main" id="{D729CF93-C63D-4D7F-AD92-2A52AB177243}"/>
              </a:ext>
            </a:extLst>
          </p:cNvPr>
          <p:cNvSpPr/>
          <p:nvPr/>
        </p:nvSpPr>
        <p:spPr>
          <a:xfrm>
            <a:off x="6167038" y="1926170"/>
            <a:ext cx="2544709" cy="377487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50"/>
          </a:p>
        </p:txBody>
      </p:sp>
      <p:sp>
        <p:nvSpPr>
          <p:cNvPr id="79" name="TextBox 25">
            <a:extLst>
              <a:ext uri="{FF2B5EF4-FFF2-40B4-BE49-F238E27FC236}">
                <a16:creationId xmlns:a16="http://schemas.microsoft.com/office/drawing/2014/main" id="{7E8B2AE7-A448-4FAB-988B-A5C4CC3425F3}"/>
              </a:ext>
            </a:extLst>
          </p:cNvPr>
          <p:cNvSpPr txBox="1"/>
          <p:nvPr/>
        </p:nvSpPr>
        <p:spPr>
          <a:xfrm>
            <a:off x="6369544" y="1942211"/>
            <a:ext cx="2139696" cy="3231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ctr">
              <a:buSzPts val="1000"/>
              <a:tabLst>
                <a:tab pos="228600" algn="l"/>
              </a:tabLst>
            </a:pPr>
            <a:r>
              <a:rPr lang="en-CA" sz="1500" b="1" dirty="0">
                <a:solidFill>
                  <a:srgbClr val="2E75B6"/>
                </a:solidFill>
              </a:rPr>
              <a:t>PROJECT AUTHORITY</a:t>
            </a:r>
          </a:p>
        </p:txBody>
      </p:sp>
      <p:sp>
        <p:nvSpPr>
          <p:cNvPr id="80" name="TextBox 27">
            <a:extLst>
              <a:ext uri="{FF2B5EF4-FFF2-40B4-BE49-F238E27FC236}">
                <a16:creationId xmlns:a16="http://schemas.microsoft.com/office/drawing/2014/main" id="{AC99C02F-23F3-4BAD-9330-6B5DF30D9ECE}"/>
              </a:ext>
            </a:extLst>
          </p:cNvPr>
          <p:cNvSpPr txBox="1"/>
          <p:nvPr/>
        </p:nvSpPr>
        <p:spPr>
          <a:xfrm>
            <a:off x="6342111" y="4085217"/>
            <a:ext cx="2303075" cy="115416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CA" sz="1100" dirty="0">
                <a:solidFill>
                  <a:schemeClr val="accent6">
                    <a:lumMod val="50000"/>
                  </a:schemeClr>
                </a:solidFill>
                <a:latin typeface="Segoe UI" panose="020B0502040204020203" pitchFamily="34" charset="0"/>
                <a:cs typeface="Segoe UI" panose="020B0502040204020203" pitchFamily="34" charset="0"/>
              </a:rPr>
              <a:t>Does the project comply to </a:t>
            </a:r>
            <a:r>
              <a:rPr lang="en-CA" sz="1100" b="1" dirty="0">
                <a:solidFill>
                  <a:schemeClr val="accent6">
                    <a:lumMod val="50000"/>
                  </a:schemeClr>
                </a:solidFill>
                <a:latin typeface="Segoe UI" panose="020B0502040204020203" pitchFamily="34" charset="0"/>
                <a:cs typeface="Segoe UI" panose="020B0502040204020203" pitchFamily="34" charset="0"/>
              </a:rPr>
              <a:t>TB policies</a:t>
            </a:r>
            <a:r>
              <a:rPr lang="en-CA" sz="1100" dirty="0">
                <a:solidFill>
                  <a:schemeClr val="accent6">
                    <a:lumMod val="50000"/>
                  </a:schemeClr>
                </a:solidFill>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US" sz="1100" dirty="0">
              <a:solidFill>
                <a:schemeClr val="accent6">
                  <a:lumMod val="50000"/>
                </a:schemeClr>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CA" sz="1100" dirty="0">
                <a:solidFill>
                  <a:srgbClr val="FF0000"/>
                </a:solidFill>
                <a:latin typeface="Segoe UI" panose="020B0502040204020203" pitchFamily="34" charset="0"/>
                <a:cs typeface="Segoe UI" panose="020B0502040204020203" pitchFamily="34" charset="0"/>
              </a:rPr>
              <a:t>Is the solution funded for the Enterprise? </a:t>
            </a:r>
          </a:p>
          <a:p>
            <a:endParaRPr lang="en-CA" sz="1400" dirty="0">
              <a:solidFill>
                <a:srgbClr val="2E75B6"/>
              </a:solidFill>
            </a:endParaRPr>
          </a:p>
        </p:txBody>
      </p:sp>
      <p:sp>
        <p:nvSpPr>
          <p:cNvPr id="81" name="TextBox 35">
            <a:extLst>
              <a:ext uri="{FF2B5EF4-FFF2-40B4-BE49-F238E27FC236}">
                <a16:creationId xmlns:a16="http://schemas.microsoft.com/office/drawing/2014/main" id="{3A86B23F-9B23-4BED-8779-83936F68A297}"/>
              </a:ext>
            </a:extLst>
          </p:cNvPr>
          <p:cNvSpPr txBox="1"/>
          <p:nvPr/>
        </p:nvSpPr>
        <p:spPr>
          <a:xfrm>
            <a:off x="1102590" y="2284771"/>
            <a:ext cx="182931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dirty="0"/>
              <a:t>Budget Proposal &amp; M.C.</a:t>
            </a:r>
          </a:p>
        </p:txBody>
      </p:sp>
      <p:sp>
        <p:nvSpPr>
          <p:cNvPr id="82" name="TextBox 40">
            <a:extLst>
              <a:ext uri="{FF2B5EF4-FFF2-40B4-BE49-F238E27FC236}">
                <a16:creationId xmlns:a16="http://schemas.microsoft.com/office/drawing/2014/main" id="{7CFD7596-550D-49D5-B3EE-0DF0D6E3027B}"/>
              </a:ext>
            </a:extLst>
          </p:cNvPr>
          <p:cNvSpPr txBox="1"/>
          <p:nvPr/>
        </p:nvSpPr>
        <p:spPr>
          <a:xfrm>
            <a:off x="3852107" y="2285107"/>
            <a:ext cx="178252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dirty="0"/>
              <a:t>Solution Architecture </a:t>
            </a:r>
          </a:p>
        </p:txBody>
      </p:sp>
      <p:sp>
        <p:nvSpPr>
          <p:cNvPr id="83" name="TextBox 41">
            <a:extLst>
              <a:ext uri="{FF2B5EF4-FFF2-40B4-BE49-F238E27FC236}">
                <a16:creationId xmlns:a16="http://schemas.microsoft.com/office/drawing/2014/main" id="{0DB821C3-FAA7-4516-A273-BBAD2F663B91}"/>
              </a:ext>
            </a:extLst>
          </p:cNvPr>
          <p:cNvSpPr txBox="1"/>
          <p:nvPr/>
        </p:nvSpPr>
        <p:spPr>
          <a:xfrm>
            <a:off x="6546971" y="2288784"/>
            <a:ext cx="178484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dirty="0"/>
              <a:t>TB Sub (TB)</a:t>
            </a:r>
          </a:p>
        </p:txBody>
      </p:sp>
      <p:sp>
        <p:nvSpPr>
          <p:cNvPr id="84" name="TextBox 42">
            <a:extLst>
              <a:ext uri="{FF2B5EF4-FFF2-40B4-BE49-F238E27FC236}">
                <a16:creationId xmlns:a16="http://schemas.microsoft.com/office/drawing/2014/main" id="{CDC63305-F761-4CE5-B000-C8B34CB15255}"/>
              </a:ext>
            </a:extLst>
          </p:cNvPr>
          <p:cNvSpPr txBox="1"/>
          <p:nvPr/>
        </p:nvSpPr>
        <p:spPr>
          <a:xfrm>
            <a:off x="9267349" y="2273781"/>
            <a:ext cx="178484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dirty="0"/>
              <a:t>Project Execution</a:t>
            </a:r>
          </a:p>
        </p:txBody>
      </p:sp>
      <p:sp>
        <p:nvSpPr>
          <p:cNvPr id="91" name="Rounded Rectangle 44">
            <a:extLst>
              <a:ext uri="{FF2B5EF4-FFF2-40B4-BE49-F238E27FC236}">
                <a16:creationId xmlns:a16="http://schemas.microsoft.com/office/drawing/2014/main" id="{334172BF-E78D-4005-A48B-4CA3C8685211}"/>
              </a:ext>
            </a:extLst>
          </p:cNvPr>
          <p:cNvSpPr/>
          <p:nvPr/>
        </p:nvSpPr>
        <p:spPr>
          <a:xfrm>
            <a:off x="1431311" y="5870486"/>
            <a:ext cx="8704787" cy="666989"/>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50"/>
          </a:p>
        </p:txBody>
      </p:sp>
      <p:sp>
        <p:nvSpPr>
          <p:cNvPr id="92" name="Rectangle 91">
            <a:extLst>
              <a:ext uri="{FF2B5EF4-FFF2-40B4-BE49-F238E27FC236}">
                <a16:creationId xmlns:a16="http://schemas.microsoft.com/office/drawing/2014/main" id="{AB48A468-A804-4DC5-B32F-0ABE627CCF4F}"/>
              </a:ext>
            </a:extLst>
          </p:cNvPr>
          <p:cNvSpPr/>
          <p:nvPr/>
        </p:nvSpPr>
        <p:spPr>
          <a:xfrm>
            <a:off x="910254" y="1030599"/>
            <a:ext cx="8755959" cy="369332"/>
          </a:xfrm>
          <a:prstGeom prst="rect">
            <a:avLst/>
          </a:prstGeom>
        </p:spPr>
        <p:txBody>
          <a:bodyPr wrap="square">
            <a:spAutoFit/>
          </a:bodyPr>
          <a:lstStyle/>
          <a:p>
            <a:r>
              <a:rPr lang="en-CA" dirty="0"/>
              <a:t>Enhance existing governance for digital solutions to improve “Enterprise” realization</a:t>
            </a:r>
          </a:p>
        </p:txBody>
      </p:sp>
      <p:sp>
        <p:nvSpPr>
          <p:cNvPr id="93" name="Rectangle 92">
            <a:extLst>
              <a:ext uri="{FF2B5EF4-FFF2-40B4-BE49-F238E27FC236}">
                <a16:creationId xmlns:a16="http://schemas.microsoft.com/office/drawing/2014/main" id="{F5EB5EC6-1ABA-411C-A96E-D8258E25D741}"/>
              </a:ext>
            </a:extLst>
          </p:cNvPr>
          <p:cNvSpPr/>
          <p:nvPr/>
        </p:nvSpPr>
        <p:spPr>
          <a:xfrm>
            <a:off x="597751" y="1294616"/>
            <a:ext cx="10996498" cy="369332"/>
          </a:xfrm>
          <a:prstGeom prst="rect">
            <a:avLst/>
          </a:prstGeom>
        </p:spPr>
        <p:txBody>
          <a:bodyPr wrap="square">
            <a:spAutoFit/>
          </a:bodyPr>
          <a:lstStyle/>
          <a:p>
            <a:pPr algn="ctr"/>
            <a:r>
              <a:rPr lang="en-CA" dirty="0"/>
              <a:t> </a:t>
            </a:r>
            <a:r>
              <a:rPr lang="en-CA" b="1" dirty="0"/>
              <a:t>-- Form a DM CEPP working group to sponsor and assist Enterprise solutions --  </a:t>
            </a:r>
            <a:endParaRPr lang="en-US" b="1" dirty="0"/>
          </a:p>
        </p:txBody>
      </p:sp>
      <p:sp>
        <p:nvSpPr>
          <p:cNvPr id="94" name="Rounded Rectangle 4">
            <a:extLst>
              <a:ext uri="{FF2B5EF4-FFF2-40B4-BE49-F238E27FC236}">
                <a16:creationId xmlns:a16="http://schemas.microsoft.com/office/drawing/2014/main" id="{B9D1655C-E102-4F8D-A248-0136E730646C}"/>
              </a:ext>
            </a:extLst>
          </p:cNvPr>
          <p:cNvSpPr/>
          <p:nvPr/>
        </p:nvSpPr>
        <p:spPr>
          <a:xfrm>
            <a:off x="1431311" y="5921752"/>
            <a:ext cx="8704787" cy="5551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066800">
              <a:lnSpc>
                <a:spcPct val="100000"/>
              </a:lnSpc>
              <a:spcBef>
                <a:spcPct val="0"/>
              </a:spcBef>
              <a:spcAft>
                <a:spcPts val="0"/>
              </a:spcAft>
            </a:pPr>
            <a:r>
              <a:rPr lang="en-CA" sz="2000" dirty="0">
                <a:solidFill>
                  <a:schemeClr val="bg1"/>
                </a:solidFill>
                <a:latin typeface="Aharoni" panose="02010803020104030203" pitchFamily="2" charset="-79"/>
                <a:cs typeface="Aharoni" panose="02010803020104030203" pitchFamily="2" charset="-79"/>
              </a:rPr>
              <a:t>DM CEPP Enterprise Solutions Working Group</a:t>
            </a:r>
          </a:p>
          <a:p>
            <a:pPr lvl="0" algn="ctr" defTabSz="1066800">
              <a:lnSpc>
                <a:spcPct val="100000"/>
              </a:lnSpc>
              <a:spcBef>
                <a:spcPct val="0"/>
              </a:spcBef>
              <a:spcAft>
                <a:spcPts val="0"/>
              </a:spcAft>
            </a:pPr>
            <a:r>
              <a:rPr lang="en-CA" sz="1600" dirty="0"/>
              <a:t>TBS, SSC and Departmental representation</a:t>
            </a:r>
            <a:endParaRPr lang="en-CA" sz="1600" kern="1200" dirty="0">
              <a:solidFill>
                <a:srgbClr val="005172"/>
              </a:solidFill>
              <a:effectLst/>
              <a:latin typeface="+mn-lt"/>
              <a:ea typeface="Calibri"/>
              <a:cs typeface="Times New Roman"/>
            </a:endParaRPr>
          </a:p>
        </p:txBody>
      </p:sp>
      <p:cxnSp>
        <p:nvCxnSpPr>
          <p:cNvPr id="95" name="Straight Connector 94">
            <a:extLst>
              <a:ext uri="{FF2B5EF4-FFF2-40B4-BE49-F238E27FC236}">
                <a16:creationId xmlns:a16="http://schemas.microsoft.com/office/drawing/2014/main" id="{CE8BE938-4B20-4C11-9873-8BB31399507B}"/>
              </a:ext>
            </a:extLst>
          </p:cNvPr>
          <p:cNvCxnSpPr/>
          <p:nvPr/>
        </p:nvCxnSpPr>
        <p:spPr>
          <a:xfrm>
            <a:off x="778173" y="2265376"/>
            <a:ext cx="2478149" cy="0"/>
          </a:xfrm>
          <a:prstGeom prst="line">
            <a:avLst/>
          </a:prstGeom>
          <a:no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a:extLst>
              <a:ext uri="{FF2B5EF4-FFF2-40B4-BE49-F238E27FC236}">
                <a16:creationId xmlns:a16="http://schemas.microsoft.com/office/drawing/2014/main" id="{D07E5FAB-82CA-4FEB-B564-40A2A63B6D58}"/>
              </a:ext>
            </a:extLst>
          </p:cNvPr>
          <p:cNvCxnSpPr/>
          <p:nvPr/>
        </p:nvCxnSpPr>
        <p:spPr>
          <a:xfrm>
            <a:off x="3504294" y="2265376"/>
            <a:ext cx="2478149" cy="0"/>
          </a:xfrm>
          <a:prstGeom prst="line">
            <a:avLst/>
          </a:prstGeom>
          <a:no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a:extLst>
              <a:ext uri="{FF2B5EF4-FFF2-40B4-BE49-F238E27FC236}">
                <a16:creationId xmlns:a16="http://schemas.microsoft.com/office/drawing/2014/main" id="{6290783A-B3F2-4050-BD32-1F86589F2B99}"/>
              </a:ext>
            </a:extLst>
          </p:cNvPr>
          <p:cNvCxnSpPr/>
          <p:nvPr/>
        </p:nvCxnSpPr>
        <p:spPr>
          <a:xfrm>
            <a:off x="6167038" y="2265376"/>
            <a:ext cx="2478149" cy="0"/>
          </a:xfrm>
          <a:prstGeom prst="line">
            <a:avLst/>
          </a:prstGeom>
          <a:no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a:extLst>
              <a:ext uri="{FF2B5EF4-FFF2-40B4-BE49-F238E27FC236}">
                <a16:creationId xmlns:a16="http://schemas.microsoft.com/office/drawing/2014/main" id="{1AD44DCF-3139-4121-BD8D-7E22D89217DF}"/>
              </a:ext>
            </a:extLst>
          </p:cNvPr>
          <p:cNvCxnSpPr/>
          <p:nvPr/>
        </p:nvCxnSpPr>
        <p:spPr>
          <a:xfrm>
            <a:off x="8920696" y="2265376"/>
            <a:ext cx="2478149" cy="0"/>
          </a:xfrm>
          <a:prstGeom prst="line">
            <a:avLst/>
          </a:prstGeom>
          <a:no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CE6CBEBF-58EE-4DDB-B7DD-179D320F3D6E}"/>
              </a:ext>
            </a:extLst>
          </p:cNvPr>
          <p:cNvGrpSpPr/>
          <p:nvPr/>
        </p:nvGrpSpPr>
        <p:grpSpPr>
          <a:xfrm>
            <a:off x="6342112" y="2592061"/>
            <a:ext cx="2194560" cy="1116219"/>
            <a:chOff x="6487675" y="2592061"/>
            <a:chExt cx="2194560" cy="1116219"/>
          </a:xfrm>
        </p:grpSpPr>
        <p:sp>
          <p:nvSpPr>
            <p:cNvPr id="102" name="Rounded Rectangle 47">
              <a:extLst>
                <a:ext uri="{FF2B5EF4-FFF2-40B4-BE49-F238E27FC236}">
                  <a16:creationId xmlns:a16="http://schemas.microsoft.com/office/drawing/2014/main" id="{8B23D964-F0D3-429D-9B32-CAA972F9750E}"/>
                </a:ext>
              </a:extLst>
            </p:cNvPr>
            <p:cNvSpPr/>
            <p:nvPr/>
          </p:nvSpPr>
          <p:spPr>
            <a:xfrm>
              <a:off x="6487675" y="2592061"/>
              <a:ext cx="2194560" cy="1116219"/>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200" dirty="0"/>
            </a:p>
          </p:txBody>
        </p:sp>
        <p:sp>
          <p:nvSpPr>
            <p:cNvPr id="105" name="TextBox 104">
              <a:extLst>
                <a:ext uri="{FF2B5EF4-FFF2-40B4-BE49-F238E27FC236}">
                  <a16:creationId xmlns:a16="http://schemas.microsoft.com/office/drawing/2014/main" id="{01197DB7-4AC8-45F2-9E66-474B31908732}"/>
                </a:ext>
              </a:extLst>
            </p:cNvPr>
            <p:cNvSpPr txBox="1"/>
            <p:nvPr/>
          </p:nvSpPr>
          <p:spPr>
            <a:xfrm>
              <a:off x="6722379" y="2643785"/>
              <a:ext cx="1725152" cy="369332"/>
            </a:xfrm>
            <a:prstGeom prst="rect">
              <a:avLst/>
            </a:prstGeom>
            <a:noFill/>
          </p:spPr>
          <p:txBody>
            <a:bodyPr wrap="none" rtlCol="0">
              <a:spAutoFit/>
            </a:bodyPr>
            <a:lstStyle/>
            <a:p>
              <a:r>
                <a:rPr lang="en-US" dirty="0">
                  <a:solidFill>
                    <a:schemeClr val="bg1"/>
                  </a:solidFill>
                  <a:latin typeface="Aharoni" panose="02010803020104030203" pitchFamily="2" charset="-79"/>
                  <a:cs typeface="Aharoni" panose="02010803020104030203" pitchFamily="2" charset="-79"/>
                </a:rPr>
                <a:t>TB Submission</a:t>
              </a:r>
              <a:endParaRPr lang="en-CA" dirty="0">
                <a:solidFill>
                  <a:schemeClr val="bg1"/>
                </a:solidFill>
                <a:latin typeface="Aharoni" panose="02010803020104030203" pitchFamily="2" charset="-79"/>
                <a:cs typeface="Aharoni" panose="02010803020104030203" pitchFamily="2" charset="-79"/>
              </a:endParaRPr>
            </a:p>
          </p:txBody>
        </p:sp>
      </p:grpSp>
      <p:grpSp>
        <p:nvGrpSpPr>
          <p:cNvPr id="10" name="Group 9">
            <a:extLst>
              <a:ext uri="{FF2B5EF4-FFF2-40B4-BE49-F238E27FC236}">
                <a16:creationId xmlns:a16="http://schemas.microsoft.com/office/drawing/2014/main" id="{0766773E-1FBB-4041-B448-57FCF4F030F8}"/>
              </a:ext>
            </a:extLst>
          </p:cNvPr>
          <p:cNvGrpSpPr/>
          <p:nvPr/>
        </p:nvGrpSpPr>
        <p:grpSpPr>
          <a:xfrm>
            <a:off x="9062490" y="2572725"/>
            <a:ext cx="2194560" cy="1116219"/>
            <a:chOff x="9067542" y="2572725"/>
            <a:chExt cx="2194560" cy="1116219"/>
          </a:xfrm>
        </p:grpSpPr>
        <p:sp>
          <p:nvSpPr>
            <p:cNvPr id="101" name="Rounded Rectangle 47">
              <a:extLst>
                <a:ext uri="{FF2B5EF4-FFF2-40B4-BE49-F238E27FC236}">
                  <a16:creationId xmlns:a16="http://schemas.microsoft.com/office/drawing/2014/main" id="{5B848ACC-C266-450E-8900-4076258567D3}"/>
                </a:ext>
              </a:extLst>
            </p:cNvPr>
            <p:cNvSpPr/>
            <p:nvPr/>
          </p:nvSpPr>
          <p:spPr>
            <a:xfrm>
              <a:off x="9067542" y="2572725"/>
              <a:ext cx="2194560" cy="1116219"/>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200" dirty="0"/>
            </a:p>
          </p:txBody>
        </p:sp>
        <p:sp>
          <p:nvSpPr>
            <p:cNvPr id="106" name="TextBox 105">
              <a:extLst>
                <a:ext uri="{FF2B5EF4-FFF2-40B4-BE49-F238E27FC236}">
                  <a16:creationId xmlns:a16="http://schemas.microsoft.com/office/drawing/2014/main" id="{ED72F2AF-0582-43B6-B9DE-64F45B858201}"/>
                </a:ext>
              </a:extLst>
            </p:cNvPr>
            <p:cNvSpPr txBox="1"/>
            <p:nvPr/>
          </p:nvSpPr>
          <p:spPr>
            <a:xfrm>
              <a:off x="9133931" y="2643785"/>
              <a:ext cx="2061783" cy="369332"/>
            </a:xfrm>
            <a:prstGeom prst="rect">
              <a:avLst/>
            </a:prstGeom>
            <a:noFill/>
          </p:spPr>
          <p:txBody>
            <a:bodyPr wrap="none" rtlCol="0">
              <a:spAutoFit/>
            </a:bodyPr>
            <a:lstStyle/>
            <a:p>
              <a:r>
                <a:rPr lang="en-US" dirty="0">
                  <a:solidFill>
                    <a:schemeClr val="bg1"/>
                  </a:solidFill>
                  <a:latin typeface="Aharoni" panose="02010803020104030203" pitchFamily="2" charset="-79"/>
                  <a:cs typeface="Aharoni" panose="02010803020104030203" pitchFamily="2" charset="-79"/>
                </a:rPr>
                <a:t>Project Oversight</a:t>
              </a:r>
              <a:endParaRPr lang="en-CA" dirty="0">
                <a:solidFill>
                  <a:schemeClr val="bg1"/>
                </a:solidFill>
                <a:latin typeface="Aharoni" panose="02010803020104030203" pitchFamily="2" charset="-79"/>
                <a:cs typeface="Aharoni" panose="02010803020104030203" pitchFamily="2" charset="-79"/>
              </a:endParaRPr>
            </a:p>
          </p:txBody>
        </p:sp>
      </p:grpSp>
      <p:grpSp>
        <p:nvGrpSpPr>
          <p:cNvPr id="7" name="Group 6">
            <a:extLst>
              <a:ext uri="{FF2B5EF4-FFF2-40B4-BE49-F238E27FC236}">
                <a16:creationId xmlns:a16="http://schemas.microsoft.com/office/drawing/2014/main" id="{9E863199-5DB8-41BF-A9BC-1714B0AAAC19}"/>
              </a:ext>
            </a:extLst>
          </p:cNvPr>
          <p:cNvGrpSpPr/>
          <p:nvPr/>
        </p:nvGrpSpPr>
        <p:grpSpPr>
          <a:xfrm>
            <a:off x="919967" y="2581164"/>
            <a:ext cx="2194560" cy="1116219"/>
            <a:chOff x="956066" y="2581164"/>
            <a:chExt cx="2194560" cy="1116219"/>
          </a:xfrm>
        </p:grpSpPr>
        <p:sp>
          <p:nvSpPr>
            <p:cNvPr id="100" name="Rounded Rectangle 47">
              <a:extLst>
                <a:ext uri="{FF2B5EF4-FFF2-40B4-BE49-F238E27FC236}">
                  <a16:creationId xmlns:a16="http://schemas.microsoft.com/office/drawing/2014/main" id="{0DDC681C-10E4-41EF-9476-53D35976A725}"/>
                </a:ext>
              </a:extLst>
            </p:cNvPr>
            <p:cNvSpPr/>
            <p:nvPr/>
          </p:nvSpPr>
          <p:spPr>
            <a:xfrm>
              <a:off x="956066" y="2581164"/>
              <a:ext cx="2194560" cy="1116219"/>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200" dirty="0"/>
            </a:p>
          </p:txBody>
        </p:sp>
        <p:sp>
          <p:nvSpPr>
            <p:cNvPr id="103" name="TextBox 102">
              <a:extLst>
                <a:ext uri="{FF2B5EF4-FFF2-40B4-BE49-F238E27FC236}">
                  <a16:creationId xmlns:a16="http://schemas.microsoft.com/office/drawing/2014/main" id="{2B517FFA-671D-44DA-B0D5-C84375EB87A7}"/>
                </a:ext>
              </a:extLst>
            </p:cNvPr>
            <p:cNvSpPr txBox="1"/>
            <p:nvPr/>
          </p:nvSpPr>
          <p:spPr>
            <a:xfrm>
              <a:off x="1239662" y="2634677"/>
              <a:ext cx="1627369" cy="369332"/>
            </a:xfrm>
            <a:prstGeom prst="rect">
              <a:avLst/>
            </a:prstGeom>
            <a:noFill/>
          </p:spPr>
          <p:txBody>
            <a:bodyPr wrap="none" rtlCol="0">
              <a:spAutoFit/>
            </a:bodyPr>
            <a:lstStyle/>
            <a:p>
              <a:r>
                <a:rPr lang="en-US" dirty="0">
                  <a:solidFill>
                    <a:schemeClr val="bg1"/>
                  </a:solidFill>
                  <a:latin typeface="Aharoni" panose="02010803020104030203" pitchFamily="2" charset="-79"/>
                  <a:cs typeface="Aharoni" panose="02010803020104030203" pitchFamily="2" charset="-79"/>
                </a:rPr>
                <a:t>Concept Case</a:t>
              </a:r>
              <a:endParaRPr lang="en-CA" dirty="0">
                <a:solidFill>
                  <a:schemeClr val="bg1"/>
                </a:solidFill>
                <a:latin typeface="Aharoni" panose="02010803020104030203" pitchFamily="2" charset="-79"/>
                <a:cs typeface="Aharoni" panose="02010803020104030203" pitchFamily="2" charset="-79"/>
              </a:endParaRPr>
            </a:p>
          </p:txBody>
        </p:sp>
        <p:sp>
          <p:nvSpPr>
            <p:cNvPr id="107" name="Rectangle 106">
              <a:extLst>
                <a:ext uri="{FF2B5EF4-FFF2-40B4-BE49-F238E27FC236}">
                  <a16:creationId xmlns:a16="http://schemas.microsoft.com/office/drawing/2014/main" id="{B9860929-06AF-40CF-A275-9B2AC053D520}"/>
                </a:ext>
              </a:extLst>
            </p:cNvPr>
            <p:cNvSpPr/>
            <p:nvPr/>
          </p:nvSpPr>
          <p:spPr>
            <a:xfrm>
              <a:off x="956066" y="3044746"/>
              <a:ext cx="2194560" cy="461665"/>
            </a:xfrm>
            <a:prstGeom prst="rect">
              <a:avLst/>
            </a:prstGeom>
          </p:spPr>
          <p:txBody>
            <a:bodyPr wrap="square">
              <a:spAutoFit/>
            </a:bodyPr>
            <a:lstStyle/>
            <a:p>
              <a:pPr algn="ctr"/>
              <a:r>
                <a:rPr lang="en-CA" sz="1200" dirty="0">
                  <a:solidFill>
                    <a:schemeClr val="lt1"/>
                  </a:solidFill>
                </a:rPr>
                <a:t>Identifies and defines strategic needs by the business</a:t>
              </a:r>
            </a:p>
          </p:txBody>
        </p:sp>
      </p:grpSp>
      <p:grpSp>
        <p:nvGrpSpPr>
          <p:cNvPr id="8" name="Group 7">
            <a:extLst>
              <a:ext uri="{FF2B5EF4-FFF2-40B4-BE49-F238E27FC236}">
                <a16:creationId xmlns:a16="http://schemas.microsoft.com/office/drawing/2014/main" id="{9A838A63-55D9-4962-914F-C6F0A9842322}"/>
              </a:ext>
            </a:extLst>
          </p:cNvPr>
          <p:cNvGrpSpPr/>
          <p:nvPr/>
        </p:nvGrpSpPr>
        <p:grpSpPr>
          <a:xfrm>
            <a:off x="3646088" y="2592061"/>
            <a:ext cx="2194560" cy="1116219"/>
            <a:chOff x="3687206" y="2592061"/>
            <a:chExt cx="2194560" cy="1116219"/>
          </a:xfrm>
        </p:grpSpPr>
        <p:sp>
          <p:nvSpPr>
            <p:cNvPr id="99" name="Rounded Rectangle 47">
              <a:extLst>
                <a:ext uri="{FF2B5EF4-FFF2-40B4-BE49-F238E27FC236}">
                  <a16:creationId xmlns:a16="http://schemas.microsoft.com/office/drawing/2014/main" id="{900BF81C-689C-4AFA-9255-5AC34977792A}"/>
                </a:ext>
              </a:extLst>
            </p:cNvPr>
            <p:cNvSpPr/>
            <p:nvPr/>
          </p:nvSpPr>
          <p:spPr>
            <a:xfrm>
              <a:off x="3687206" y="2592061"/>
              <a:ext cx="2194560" cy="1116219"/>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200" dirty="0"/>
            </a:p>
          </p:txBody>
        </p:sp>
        <p:sp>
          <p:nvSpPr>
            <p:cNvPr id="104" name="TextBox 103">
              <a:extLst>
                <a:ext uri="{FF2B5EF4-FFF2-40B4-BE49-F238E27FC236}">
                  <a16:creationId xmlns:a16="http://schemas.microsoft.com/office/drawing/2014/main" id="{FE1FA649-0EEF-4325-B32D-E9932861E9F1}"/>
                </a:ext>
              </a:extLst>
            </p:cNvPr>
            <p:cNvSpPr txBox="1"/>
            <p:nvPr/>
          </p:nvSpPr>
          <p:spPr>
            <a:xfrm>
              <a:off x="4220870" y="2645574"/>
              <a:ext cx="1127232" cy="369332"/>
            </a:xfrm>
            <a:prstGeom prst="rect">
              <a:avLst/>
            </a:prstGeom>
            <a:noFill/>
          </p:spPr>
          <p:txBody>
            <a:bodyPr wrap="none" rtlCol="0">
              <a:spAutoFit/>
            </a:bodyPr>
            <a:lstStyle/>
            <a:p>
              <a:r>
                <a:rPr lang="en-US" dirty="0">
                  <a:solidFill>
                    <a:schemeClr val="bg1"/>
                  </a:solidFill>
                  <a:latin typeface="Aharoni" panose="02010803020104030203" pitchFamily="2" charset="-79"/>
                  <a:cs typeface="Aharoni" panose="02010803020104030203" pitchFamily="2" charset="-79"/>
                </a:rPr>
                <a:t>GC EARB</a:t>
              </a:r>
              <a:endParaRPr lang="en-CA" dirty="0">
                <a:solidFill>
                  <a:schemeClr val="bg1"/>
                </a:solidFill>
                <a:latin typeface="Aharoni" panose="02010803020104030203" pitchFamily="2" charset="-79"/>
                <a:cs typeface="Aharoni" panose="02010803020104030203" pitchFamily="2" charset="-79"/>
              </a:endParaRPr>
            </a:p>
          </p:txBody>
        </p:sp>
        <p:sp>
          <p:nvSpPr>
            <p:cNvPr id="108" name="Rectangle 107">
              <a:extLst>
                <a:ext uri="{FF2B5EF4-FFF2-40B4-BE49-F238E27FC236}">
                  <a16:creationId xmlns:a16="http://schemas.microsoft.com/office/drawing/2014/main" id="{4A1A6200-D304-43AE-B436-19244686AE5F}"/>
                </a:ext>
              </a:extLst>
            </p:cNvPr>
            <p:cNvSpPr/>
            <p:nvPr/>
          </p:nvSpPr>
          <p:spPr>
            <a:xfrm>
              <a:off x="3687206" y="3055643"/>
              <a:ext cx="2194560" cy="461665"/>
            </a:xfrm>
            <a:prstGeom prst="rect">
              <a:avLst/>
            </a:prstGeom>
          </p:spPr>
          <p:txBody>
            <a:bodyPr wrap="square">
              <a:spAutoFit/>
            </a:bodyPr>
            <a:lstStyle/>
            <a:p>
              <a:pPr algn="ctr"/>
              <a:r>
                <a:rPr lang="en-US" sz="1200" dirty="0">
                  <a:solidFill>
                    <a:schemeClr val="lt1"/>
                  </a:solidFill>
                </a:rPr>
                <a:t>Alignment to Enterprise Architectures (B I A T S)</a:t>
              </a:r>
            </a:p>
          </p:txBody>
        </p:sp>
      </p:grpSp>
    </p:spTree>
    <p:extLst>
      <p:ext uri="{BB962C8B-B14F-4D97-AF65-F5344CB8AC3E}">
        <p14:creationId xmlns:p14="http://schemas.microsoft.com/office/powerpoint/2010/main" val="24377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60">
            <a:extLst>
              <a:ext uri="{FF2B5EF4-FFF2-40B4-BE49-F238E27FC236}">
                <a16:creationId xmlns:a16="http://schemas.microsoft.com/office/drawing/2014/main" id="{EC5F8E23-B318-4D49-AC0A-42BB8FF2865B}"/>
              </a:ext>
            </a:extLst>
          </p:cNvPr>
          <p:cNvPicPr>
            <a:picLocks noChangeAspect="1"/>
          </p:cNvPicPr>
          <p:nvPr/>
        </p:nvPicPr>
        <p:blipFill>
          <a:blip r:embed="rId3"/>
          <a:stretch>
            <a:fillRect/>
          </a:stretch>
        </p:blipFill>
        <p:spPr>
          <a:xfrm>
            <a:off x="9960049" y="908074"/>
            <a:ext cx="2236505" cy="5949922"/>
          </a:xfrm>
          <a:prstGeom prst="rect">
            <a:avLst/>
          </a:prstGeom>
        </p:spPr>
      </p:pic>
      <p:sp>
        <p:nvSpPr>
          <p:cNvPr id="3" name="Text Placeholder 2">
            <a:extLst>
              <a:ext uri="{FF2B5EF4-FFF2-40B4-BE49-F238E27FC236}">
                <a16:creationId xmlns:a16="http://schemas.microsoft.com/office/drawing/2014/main" id="{13B4091F-FE7A-4287-B167-C223A7AA6818}"/>
              </a:ext>
            </a:extLst>
          </p:cNvPr>
          <p:cNvSpPr>
            <a:spLocks noGrp="1"/>
          </p:cNvSpPr>
          <p:nvPr>
            <p:ph type="body" sz="quarter" idx="11"/>
          </p:nvPr>
        </p:nvSpPr>
        <p:spPr>
          <a:xfrm>
            <a:off x="642086" y="80714"/>
            <a:ext cx="5619750" cy="570797"/>
          </a:xfrm>
        </p:spPr>
        <p:txBody>
          <a:bodyPr/>
          <a:lstStyle/>
          <a:p>
            <a:r>
              <a:rPr lang="en-US" b="1" dirty="0"/>
              <a:t>Proposed </a:t>
            </a:r>
            <a:r>
              <a:rPr lang="en-CA" b="1" dirty="0"/>
              <a:t>Governance…</a:t>
            </a:r>
          </a:p>
          <a:p>
            <a:r>
              <a:rPr lang="en-US" sz="1200" dirty="0">
                <a:solidFill>
                  <a:schemeClr val="dk1"/>
                </a:solidFill>
                <a:latin typeface="Segoe UI Black" panose="020B0A02040204020203" pitchFamily="34" charset="0"/>
                <a:ea typeface="Segoe UI Black" panose="020B0A02040204020203" pitchFamily="34" charset="0"/>
              </a:rPr>
              <a:t>The ‘HOW TO’</a:t>
            </a:r>
            <a:endParaRPr lang="en-CA" sz="1200" dirty="0">
              <a:solidFill>
                <a:schemeClr val="dk1"/>
              </a:solidFill>
              <a:latin typeface="Segoe UI Black" panose="020B0A02040204020203" pitchFamily="34" charset="0"/>
              <a:ea typeface="Segoe UI Black" panose="020B0A02040204020203" pitchFamily="34" charset="0"/>
            </a:endParaRPr>
          </a:p>
          <a:p>
            <a:endParaRPr lang="en-CA" b="1" dirty="0"/>
          </a:p>
          <a:p>
            <a:endParaRPr lang="en-CA" dirty="0"/>
          </a:p>
        </p:txBody>
      </p:sp>
      <p:sp>
        <p:nvSpPr>
          <p:cNvPr id="167" name="Rectangle 166">
            <a:extLst>
              <a:ext uri="{FF2B5EF4-FFF2-40B4-BE49-F238E27FC236}">
                <a16:creationId xmlns:a16="http://schemas.microsoft.com/office/drawing/2014/main" id="{4556E687-AD4B-465F-B603-C2B9BB9A9844}"/>
              </a:ext>
            </a:extLst>
          </p:cNvPr>
          <p:cNvSpPr/>
          <p:nvPr/>
        </p:nvSpPr>
        <p:spPr>
          <a:xfrm>
            <a:off x="1566222" y="2110590"/>
            <a:ext cx="2197560" cy="771106"/>
          </a:xfrm>
          <a:prstGeom prst="rect">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4D71"/>
                </a:solidFill>
                <a:effectLst/>
                <a:uLnTx/>
                <a:uFillTx/>
                <a:latin typeface="Calibri"/>
                <a:ea typeface="+mn-ea"/>
                <a:cs typeface="+mn-cs"/>
              </a:rPr>
              <a:t>GC EARB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Governs architecture direction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Ensures alignment (policy, </a:t>
            </a:r>
            <a:r>
              <a:rPr kumimoji="0" lang="en-CA" sz="1000" b="0" i="0" u="none" strike="noStrike" kern="1200" cap="none" spc="0" normalizeH="0" baseline="0" noProof="0" dirty="0">
                <a:ln>
                  <a:noFill/>
                </a:ln>
                <a:solidFill>
                  <a:prstClr val="black"/>
                </a:solidFill>
                <a:effectLst/>
                <a:uLnTx/>
                <a:uFillTx/>
                <a:latin typeface="Calibri"/>
                <a:ea typeface="+mn-ea"/>
                <a:cs typeface="+mn-cs"/>
              </a:rPr>
              <a:t>standards &amp;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Rectangle 168">
            <a:extLst>
              <a:ext uri="{FF2B5EF4-FFF2-40B4-BE49-F238E27FC236}">
                <a16:creationId xmlns:a16="http://schemas.microsoft.com/office/drawing/2014/main" id="{DBD658F4-58F4-40E0-8A1A-1A81D62294C3}"/>
              </a:ext>
            </a:extLst>
          </p:cNvPr>
          <p:cNvSpPr/>
          <p:nvPr/>
        </p:nvSpPr>
        <p:spPr>
          <a:xfrm>
            <a:off x="1562338" y="1097255"/>
            <a:ext cx="2197560" cy="768096"/>
          </a:xfrm>
          <a:prstGeom prst="rect">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4D71"/>
                </a:solidFill>
                <a:effectLst/>
                <a:uLnTx/>
                <a:uFillTx/>
                <a:latin typeface="Calibri"/>
                <a:ea typeface="+mn-ea"/>
                <a:cs typeface="+mn-cs"/>
              </a:rPr>
              <a:t>DM CEPP</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Governs Enterprise Direction</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Ensures funding</a:t>
            </a:r>
          </a:p>
        </p:txBody>
      </p:sp>
      <p:sp>
        <p:nvSpPr>
          <p:cNvPr id="171" name="Rectangle 170">
            <a:extLst>
              <a:ext uri="{FF2B5EF4-FFF2-40B4-BE49-F238E27FC236}">
                <a16:creationId xmlns:a16="http://schemas.microsoft.com/office/drawing/2014/main" id="{C2C39DB1-0994-4989-BB7E-6CE69F9EDB5D}"/>
              </a:ext>
            </a:extLst>
          </p:cNvPr>
          <p:cNvSpPr/>
          <p:nvPr/>
        </p:nvSpPr>
        <p:spPr>
          <a:xfrm>
            <a:off x="1562338" y="4220840"/>
            <a:ext cx="2197560" cy="768096"/>
          </a:xfrm>
          <a:prstGeom prst="rect">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4D71"/>
                </a:solidFill>
                <a:effectLst/>
                <a:uLnTx/>
                <a:uFillTx/>
                <a:latin typeface="Calibri"/>
                <a:ea typeface="+mn-ea"/>
                <a:cs typeface="+mn-cs"/>
              </a:rPr>
              <a:t>Product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Define capabilities, data, funding, service levels, roadmaps  </a:t>
            </a:r>
          </a:p>
        </p:txBody>
      </p:sp>
      <p:sp>
        <p:nvSpPr>
          <p:cNvPr id="173" name="Rectangle 172">
            <a:extLst>
              <a:ext uri="{FF2B5EF4-FFF2-40B4-BE49-F238E27FC236}">
                <a16:creationId xmlns:a16="http://schemas.microsoft.com/office/drawing/2014/main" id="{0D4A9003-AB03-44FE-A652-D1726C6CE46F}"/>
              </a:ext>
            </a:extLst>
          </p:cNvPr>
          <p:cNvSpPr/>
          <p:nvPr/>
        </p:nvSpPr>
        <p:spPr>
          <a:xfrm>
            <a:off x="1562338" y="3188488"/>
            <a:ext cx="2197560" cy="768096"/>
          </a:xfrm>
          <a:prstGeom prst="rect">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4D71"/>
                </a:solidFill>
                <a:effectLst/>
                <a:uLnTx/>
                <a:uFillTx/>
                <a:latin typeface="Calibri"/>
                <a:ea typeface="+mn-ea"/>
                <a:cs typeface="+mn-cs"/>
              </a:rPr>
              <a:t>Product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00" b="0" i="0" u="none" strike="noStrike" kern="1200" cap="none" spc="0" normalizeH="0" baseline="0" noProof="0" dirty="0">
                <a:ln>
                  <a:noFill/>
                </a:ln>
                <a:solidFill>
                  <a:prstClr val="black"/>
                </a:solidFill>
                <a:effectLst/>
                <a:uLnTx/>
                <a:uFillTx/>
                <a:latin typeface="Calibri"/>
                <a:ea typeface="+mn-ea"/>
                <a:cs typeface="+mn-cs"/>
              </a:rPr>
              <a:t>Business/program representatives from across departments, collaborators and  decision makers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TextBox 65">
            <a:extLst>
              <a:ext uri="{FF2B5EF4-FFF2-40B4-BE49-F238E27FC236}">
                <a16:creationId xmlns:a16="http://schemas.microsoft.com/office/drawing/2014/main" id="{112A2FF1-FB36-4064-98F4-E9F3BD5F83E6}"/>
              </a:ext>
            </a:extLst>
          </p:cNvPr>
          <p:cNvSpPr txBox="1"/>
          <p:nvPr/>
        </p:nvSpPr>
        <p:spPr>
          <a:xfrm>
            <a:off x="4678090" y="1154202"/>
            <a:ext cx="1620000" cy="540000"/>
          </a:xfrm>
          <a:prstGeom prst="rect">
            <a:avLst/>
          </a:prstGeom>
          <a:gradFill rotWithShape="0">
            <a:gsLst>
              <a:gs pos="99722">
                <a:srgbClr val="0070C0"/>
              </a:gs>
              <a:gs pos="100000">
                <a:srgbClr val="70A5C5"/>
              </a:gs>
              <a:gs pos="0">
                <a:srgbClr val="1EC0E6"/>
              </a:gs>
            </a:gsLst>
            <a:lin ang="162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964" tIns="118964" rIns="118964" bIns="118964" numCol="1" spcCol="1270" anchor="ctr" anchorCtr="0">
            <a:noAutofit/>
          </a:bodyPr>
          <a:lstStyle>
            <a:defPPr>
              <a:defRPr lang="en-US"/>
            </a:defPPr>
            <a:lvl1pPr algn="ctr">
              <a:defRPr sz="1200">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FFFF00"/>
                </a:solidFill>
                <a:effectLst/>
                <a:uLnTx/>
                <a:uFillTx/>
                <a:latin typeface="Calibri"/>
                <a:ea typeface="+mn-ea"/>
                <a:cs typeface="+mn-cs"/>
              </a:rPr>
              <a:t>DM CEPP</a:t>
            </a:r>
          </a:p>
        </p:txBody>
      </p:sp>
      <p:pic>
        <p:nvPicPr>
          <p:cNvPr id="177" name="Graphic 176" descr="Professor">
            <a:extLst>
              <a:ext uri="{FF2B5EF4-FFF2-40B4-BE49-F238E27FC236}">
                <a16:creationId xmlns:a16="http://schemas.microsoft.com/office/drawing/2014/main" id="{16DD3556-9B9E-43AC-B075-E8FA3E53C816}"/>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0930" y="4379907"/>
            <a:ext cx="319120" cy="319120"/>
          </a:xfrm>
          <a:prstGeom prst="rect">
            <a:avLst/>
          </a:prstGeom>
        </p:spPr>
      </p:pic>
      <p:grpSp>
        <p:nvGrpSpPr>
          <p:cNvPr id="178" name="Group 177">
            <a:extLst>
              <a:ext uri="{FF2B5EF4-FFF2-40B4-BE49-F238E27FC236}">
                <a16:creationId xmlns:a16="http://schemas.microsoft.com/office/drawing/2014/main" id="{E1353A11-13A0-4C7E-8E87-3E18096F491B}"/>
              </a:ext>
            </a:extLst>
          </p:cNvPr>
          <p:cNvGrpSpPr/>
          <p:nvPr/>
        </p:nvGrpSpPr>
        <p:grpSpPr>
          <a:xfrm>
            <a:off x="4559019" y="5457911"/>
            <a:ext cx="655631" cy="495838"/>
            <a:chOff x="4488348" y="5421735"/>
            <a:chExt cx="1186860" cy="886240"/>
          </a:xfrm>
        </p:grpSpPr>
        <p:pic>
          <p:nvPicPr>
            <p:cNvPr id="179" name="Graphic 178" descr="Programmer">
              <a:extLst>
                <a:ext uri="{FF2B5EF4-FFF2-40B4-BE49-F238E27FC236}">
                  <a16:creationId xmlns:a16="http://schemas.microsoft.com/office/drawing/2014/main" id="{9157DFED-BE5D-4595-95BC-8F18ED5E4B0F}"/>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8348" y="5421735"/>
              <a:ext cx="525761" cy="525761"/>
            </a:xfrm>
            <a:prstGeom prst="rect">
              <a:avLst/>
            </a:prstGeom>
          </p:spPr>
        </p:pic>
        <p:pic>
          <p:nvPicPr>
            <p:cNvPr id="180" name="Graphic 179" descr="Programmer">
              <a:extLst>
                <a:ext uri="{FF2B5EF4-FFF2-40B4-BE49-F238E27FC236}">
                  <a16:creationId xmlns:a16="http://schemas.microsoft.com/office/drawing/2014/main" id="{22AA1788-F6B6-4BB8-A907-CF3E57BC4AFB}"/>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08995" y="5766042"/>
              <a:ext cx="525761" cy="525761"/>
            </a:xfrm>
            <a:prstGeom prst="rect">
              <a:avLst/>
            </a:prstGeom>
          </p:spPr>
        </p:pic>
        <p:pic>
          <p:nvPicPr>
            <p:cNvPr id="211" name="Graphic 210" descr="Programmer">
              <a:extLst>
                <a:ext uri="{FF2B5EF4-FFF2-40B4-BE49-F238E27FC236}">
                  <a16:creationId xmlns:a16="http://schemas.microsoft.com/office/drawing/2014/main" id="{314734E1-D094-4539-9570-874037F88162}"/>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4521" y="5427378"/>
              <a:ext cx="525761" cy="525761"/>
            </a:xfrm>
            <a:prstGeom prst="rect">
              <a:avLst/>
            </a:prstGeom>
          </p:spPr>
        </p:pic>
        <p:pic>
          <p:nvPicPr>
            <p:cNvPr id="212" name="Graphic 211" descr="Programmer">
              <a:extLst>
                <a:ext uri="{FF2B5EF4-FFF2-40B4-BE49-F238E27FC236}">
                  <a16:creationId xmlns:a16="http://schemas.microsoft.com/office/drawing/2014/main" id="{942BB33B-427A-41CB-9794-6A1C6BB1F339}"/>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9447" y="5782214"/>
              <a:ext cx="525761" cy="525761"/>
            </a:xfrm>
            <a:prstGeom prst="rect">
              <a:avLst/>
            </a:prstGeom>
          </p:spPr>
        </p:pic>
      </p:grpSp>
      <p:grpSp>
        <p:nvGrpSpPr>
          <p:cNvPr id="215" name="Group 214">
            <a:extLst>
              <a:ext uri="{FF2B5EF4-FFF2-40B4-BE49-F238E27FC236}">
                <a16:creationId xmlns:a16="http://schemas.microsoft.com/office/drawing/2014/main" id="{B2C9740F-A244-4A9B-93DB-B62133A895B9}"/>
              </a:ext>
            </a:extLst>
          </p:cNvPr>
          <p:cNvGrpSpPr/>
          <p:nvPr/>
        </p:nvGrpSpPr>
        <p:grpSpPr>
          <a:xfrm>
            <a:off x="4550279" y="3290108"/>
            <a:ext cx="645175" cy="548425"/>
            <a:chOff x="5407373" y="2615057"/>
            <a:chExt cx="1174045" cy="1110277"/>
          </a:xfrm>
        </p:grpSpPr>
        <p:sp>
          <p:nvSpPr>
            <p:cNvPr id="216" name="Hexagon 215">
              <a:extLst>
                <a:ext uri="{FF2B5EF4-FFF2-40B4-BE49-F238E27FC236}">
                  <a16:creationId xmlns:a16="http://schemas.microsoft.com/office/drawing/2014/main" id="{C681C774-1919-4321-9ECF-EEF1D822F36B}"/>
                </a:ext>
              </a:extLst>
            </p:cNvPr>
            <p:cNvSpPr/>
            <p:nvPr/>
          </p:nvSpPr>
          <p:spPr>
            <a:xfrm>
              <a:off x="5407373" y="2615057"/>
              <a:ext cx="1174045" cy="1110277"/>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217" name="Content Placeholder 9" descr="Man">
              <a:extLst>
                <a:ext uri="{FF2B5EF4-FFF2-40B4-BE49-F238E27FC236}">
                  <a16:creationId xmlns:a16="http://schemas.microsoft.com/office/drawing/2014/main" id="{1CDF8CFA-8DC9-42DA-BADC-AAFC53D3EBB3}"/>
                </a:ext>
              </a:extLst>
            </p:cNvPr>
            <p:cNvGrpSpPr/>
            <p:nvPr/>
          </p:nvGrpSpPr>
          <p:grpSpPr>
            <a:xfrm>
              <a:off x="5560125" y="2985150"/>
              <a:ext cx="173941" cy="355789"/>
              <a:chOff x="5560125" y="2985150"/>
              <a:chExt cx="173941" cy="355789"/>
            </a:xfrm>
            <a:solidFill>
              <a:srgbClr val="000000"/>
            </a:solidFill>
          </p:grpSpPr>
          <p:sp>
            <p:nvSpPr>
              <p:cNvPr id="236" name="Freeform: Shape 235">
                <a:extLst>
                  <a:ext uri="{FF2B5EF4-FFF2-40B4-BE49-F238E27FC236}">
                    <a16:creationId xmlns:a16="http://schemas.microsoft.com/office/drawing/2014/main" id="{E1D7A946-B8DB-44C0-B8A9-7DEE3E41D666}"/>
                  </a:ext>
                </a:extLst>
              </p:cNvPr>
              <p:cNvSpPr/>
              <p:nvPr/>
            </p:nvSpPr>
            <p:spPr>
              <a:xfrm>
                <a:off x="5615470" y="2985150"/>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237" name="Freeform: Shape 236">
                <a:extLst>
                  <a:ext uri="{FF2B5EF4-FFF2-40B4-BE49-F238E27FC236}">
                    <a16:creationId xmlns:a16="http://schemas.microsoft.com/office/drawing/2014/main" id="{68E5B962-2B51-4A53-906E-BADE1C625746}"/>
                  </a:ext>
                </a:extLst>
              </p:cNvPr>
              <p:cNvSpPr/>
              <p:nvPr/>
            </p:nvSpPr>
            <p:spPr>
              <a:xfrm>
                <a:off x="5560125" y="3056308"/>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8" name="Graphic 11" descr="Woman">
              <a:extLst>
                <a:ext uri="{FF2B5EF4-FFF2-40B4-BE49-F238E27FC236}">
                  <a16:creationId xmlns:a16="http://schemas.microsoft.com/office/drawing/2014/main" id="{6988D6A5-245D-44E5-8E59-CE998428AFAB}"/>
                </a:ext>
              </a:extLst>
            </p:cNvPr>
            <p:cNvGrpSpPr/>
            <p:nvPr/>
          </p:nvGrpSpPr>
          <p:grpSpPr>
            <a:xfrm>
              <a:off x="5709154" y="2725365"/>
              <a:ext cx="194702" cy="397271"/>
              <a:chOff x="5709154" y="2725365"/>
              <a:chExt cx="194702" cy="397271"/>
            </a:xfrm>
            <a:solidFill>
              <a:srgbClr val="000000"/>
            </a:solidFill>
          </p:grpSpPr>
          <p:sp>
            <p:nvSpPr>
              <p:cNvPr id="234" name="Freeform: Shape 233">
                <a:extLst>
                  <a:ext uri="{FF2B5EF4-FFF2-40B4-BE49-F238E27FC236}">
                    <a16:creationId xmlns:a16="http://schemas.microsoft.com/office/drawing/2014/main" id="{27501BAC-C217-48E1-A57C-2B05F5AD6AC2}"/>
                  </a:ext>
                </a:extLst>
              </p:cNvPr>
              <p:cNvSpPr/>
              <p:nvPr/>
            </p:nvSpPr>
            <p:spPr>
              <a:xfrm>
                <a:off x="5771631" y="2725365"/>
                <a:ext cx="70626" cy="70626"/>
              </a:xfrm>
              <a:custGeom>
                <a:avLst/>
                <a:gdLst>
                  <a:gd name="connsiteX0" fmla="*/ 70626 w 70626"/>
                  <a:gd name="connsiteY0" fmla="*/ 35313 h 70626"/>
                  <a:gd name="connsiteX1" fmla="*/ 35313 w 70626"/>
                  <a:gd name="connsiteY1" fmla="*/ 70626 h 70626"/>
                  <a:gd name="connsiteX2" fmla="*/ 0 w 70626"/>
                  <a:gd name="connsiteY2" fmla="*/ 35313 h 70626"/>
                  <a:gd name="connsiteX3" fmla="*/ 35313 w 70626"/>
                  <a:gd name="connsiteY3" fmla="*/ 0 h 70626"/>
                  <a:gd name="connsiteX4" fmla="*/ 70626 w 70626"/>
                  <a:gd name="connsiteY4" fmla="*/ 35313 h 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6" h="70626">
                    <a:moveTo>
                      <a:pt x="70626" y="35313"/>
                    </a:moveTo>
                    <a:cubicBezTo>
                      <a:pt x="70626" y="54816"/>
                      <a:pt x="54816" y="70626"/>
                      <a:pt x="35313" y="70626"/>
                    </a:cubicBezTo>
                    <a:cubicBezTo>
                      <a:pt x="15810" y="70626"/>
                      <a:pt x="0" y="54816"/>
                      <a:pt x="0" y="35313"/>
                    </a:cubicBezTo>
                    <a:cubicBezTo>
                      <a:pt x="0" y="15810"/>
                      <a:pt x="15810" y="0"/>
                      <a:pt x="35313" y="0"/>
                    </a:cubicBezTo>
                    <a:cubicBezTo>
                      <a:pt x="54816" y="0"/>
                      <a:pt x="70626" y="15810"/>
                      <a:pt x="70626" y="35313"/>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8FAAAC32-A17E-4730-85AE-D8D1689C28E8}"/>
                  </a:ext>
                </a:extLst>
              </p:cNvPr>
              <p:cNvSpPr/>
              <p:nvPr/>
            </p:nvSpPr>
            <p:spPr>
              <a:xfrm>
                <a:off x="5709154" y="2804819"/>
                <a:ext cx="194702" cy="317817"/>
              </a:xfrm>
              <a:custGeom>
                <a:avLst/>
                <a:gdLst>
                  <a:gd name="connsiteX0" fmla="*/ 194018 w 194702"/>
                  <a:gd name="connsiteY0" fmla="*/ 135955 h 317817"/>
                  <a:gd name="connsiteX1" fmla="*/ 162236 w 194702"/>
                  <a:gd name="connsiteY1" fmla="*/ 26485 h 317817"/>
                  <a:gd name="connsiteX2" fmla="*/ 155174 w 194702"/>
                  <a:gd name="connsiteY2" fmla="*/ 16774 h 317817"/>
                  <a:gd name="connsiteX3" fmla="*/ 118095 w 194702"/>
                  <a:gd name="connsiteY3" fmla="*/ 1766 h 317817"/>
                  <a:gd name="connsiteX4" fmla="*/ 97790 w 194702"/>
                  <a:gd name="connsiteY4" fmla="*/ 0 h 317817"/>
                  <a:gd name="connsiteX5" fmla="*/ 77485 w 194702"/>
                  <a:gd name="connsiteY5" fmla="*/ 1766 h 317817"/>
                  <a:gd name="connsiteX6" fmla="*/ 40407 w 194702"/>
                  <a:gd name="connsiteY6" fmla="*/ 16774 h 317817"/>
                  <a:gd name="connsiteX7" fmla="*/ 33344 w 194702"/>
                  <a:gd name="connsiteY7" fmla="*/ 26485 h 317817"/>
                  <a:gd name="connsiteX8" fmla="*/ 679 w 194702"/>
                  <a:gd name="connsiteY8" fmla="*/ 135955 h 317817"/>
                  <a:gd name="connsiteX9" fmla="*/ 13039 w 194702"/>
                  <a:gd name="connsiteY9" fmla="*/ 158026 h 317817"/>
                  <a:gd name="connsiteX10" fmla="*/ 18336 w 194702"/>
                  <a:gd name="connsiteY10" fmla="*/ 158909 h 317817"/>
                  <a:gd name="connsiteX11" fmla="*/ 35110 w 194702"/>
                  <a:gd name="connsiteY11" fmla="*/ 146549 h 317817"/>
                  <a:gd name="connsiteX12" fmla="*/ 62477 w 194702"/>
                  <a:gd name="connsiteY12" fmla="*/ 53852 h 317817"/>
                  <a:gd name="connsiteX13" fmla="*/ 62477 w 194702"/>
                  <a:gd name="connsiteY13" fmla="*/ 84751 h 317817"/>
                  <a:gd name="connsiteX14" fmla="*/ 29813 w 194702"/>
                  <a:gd name="connsiteY14" fmla="*/ 194222 h 317817"/>
                  <a:gd name="connsiteX15" fmla="*/ 53649 w 194702"/>
                  <a:gd name="connsiteY15" fmla="*/ 194222 h 317817"/>
                  <a:gd name="connsiteX16" fmla="*/ 53649 w 194702"/>
                  <a:gd name="connsiteY16" fmla="*/ 317817 h 317817"/>
                  <a:gd name="connsiteX17" fmla="*/ 88962 w 194702"/>
                  <a:gd name="connsiteY17" fmla="*/ 317817 h 317817"/>
                  <a:gd name="connsiteX18" fmla="*/ 88962 w 194702"/>
                  <a:gd name="connsiteY18" fmla="*/ 194222 h 317817"/>
                  <a:gd name="connsiteX19" fmla="*/ 106618 w 194702"/>
                  <a:gd name="connsiteY19" fmla="*/ 194222 h 317817"/>
                  <a:gd name="connsiteX20" fmla="*/ 106618 w 194702"/>
                  <a:gd name="connsiteY20" fmla="*/ 317817 h 317817"/>
                  <a:gd name="connsiteX21" fmla="*/ 141931 w 194702"/>
                  <a:gd name="connsiteY21" fmla="*/ 317817 h 317817"/>
                  <a:gd name="connsiteX22" fmla="*/ 141931 w 194702"/>
                  <a:gd name="connsiteY22" fmla="*/ 194222 h 317817"/>
                  <a:gd name="connsiteX23" fmla="*/ 165768 w 194702"/>
                  <a:gd name="connsiteY23" fmla="*/ 194222 h 317817"/>
                  <a:gd name="connsiteX24" fmla="*/ 133103 w 194702"/>
                  <a:gd name="connsiteY24" fmla="*/ 84751 h 317817"/>
                  <a:gd name="connsiteX25" fmla="*/ 133103 w 194702"/>
                  <a:gd name="connsiteY25" fmla="*/ 53852 h 317817"/>
                  <a:gd name="connsiteX26" fmla="*/ 160471 w 194702"/>
                  <a:gd name="connsiteY26" fmla="*/ 146549 h 317817"/>
                  <a:gd name="connsiteX27" fmla="*/ 177244 w 194702"/>
                  <a:gd name="connsiteY27" fmla="*/ 158909 h 317817"/>
                  <a:gd name="connsiteX28" fmla="*/ 182541 w 194702"/>
                  <a:gd name="connsiteY28" fmla="*/ 158026 h 317817"/>
                  <a:gd name="connsiteX29" fmla="*/ 194018 w 194702"/>
                  <a:gd name="connsiteY29" fmla="*/ 135955 h 3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702" h="317817">
                    <a:moveTo>
                      <a:pt x="194018" y="135955"/>
                    </a:moveTo>
                    <a:lnTo>
                      <a:pt x="162236" y="26485"/>
                    </a:lnTo>
                    <a:cubicBezTo>
                      <a:pt x="161354" y="22071"/>
                      <a:pt x="158705" y="18539"/>
                      <a:pt x="155174" y="16774"/>
                    </a:cubicBezTo>
                    <a:cubicBezTo>
                      <a:pt x="144580" y="9711"/>
                      <a:pt x="132220" y="5297"/>
                      <a:pt x="118095" y="1766"/>
                    </a:cubicBezTo>
                    <a:cubicBezTo>
                      <a:pt x="111033" y="883"/>
                      <a:pt x="104853" y="0"/>
                      <a:pt x="97790" y="0"/>
                    </a:cubicBezTo>
                    <a:cubicBezTo>
                      <a:pt x="90728" y="0"/>
                      <a:pt x="84548" y="883"/>
                      <a:pt x="77485" y="1766"/>
                    </a:cubicBezTo>
                    <a:cubicBezTo>
                      <a:pt x="63360" y="4414"/>
                      <a:pt x="51000" y="9711"/>
                      <a:pt x="40407" y="16774"/>
                    </a:cubicBezTo>
                    <a:cubicBezTo>
                      <a:pt x="36875" y="19422"/>
                      <a:pt x="34227" y="22071"/>
                      <a:pt x="33344" y="26485"/>
                    </a:cubicBezTo>
                    <a:lnTo>
                      <a:pt x="679" y="135955"/>
                    </a:lnTo>
                    <a:cubicBezTo>
                      <a:pt x="-1969" y="145666"/>
                      <a:pt x="3328" y="155377"/>
                      <a:pt x="13039" y="158026"/>
                    </a:cubicBezTo>
                    <a:cubicBezTo>
                      <a:pt x="14805" y="158909"/>
                      <a:pt x="16570" y="158909"/>
                      <a:pt x="18336" y="158909"/>
                    </a:cubicBezTo>
                    <a:cubicBezTo>
                      <a:pt x="26281" y="158909"/>
                      <a:pt x="33344" y="153612"/>
                      <a:pt x="35110" y="146549"/>
                    </a:cubicBezTo>
                    <a:lnTo>
                      <a:pt x="62477" y="53852"/>
                    </a:lnTo>
                    <a:lnTo>
                      <a:pt x="62477" y="84751"/>
                    </a:lnTo>
                    <a:lnTo>
                      <a:pt x="29813" y="194222"/>
                    </a:lnTo>
                    <a:lnTo>
                      <a:pt x="53649" y="194222"/>
                    </a:lnTo>
                    <a:lnTo>
                      <a:pt x="53649" y="317817"/>
                    </a:lnTo>
                    <a:lnTo>
                      <a:pt x="88962" y="317817"/>
                    </a:lnTo>
                    <a:lnTo>
                      <a:pt x="88962" y="194222"/>
                    </a:lnTo>
                    <a:lnTo>
                      <a:pt x="106618" y="194222"/>
                    </a:lnTo>
                    <a:lnTo>
                      <a:pt x="106618" y="317817"/>
                    </a:lnTo>
                    <a:lnTo>
                      <a:pt x="141931" y="317817"/>
                    </a:lnTo>
                    <a:lnTo>
                      <a:pt x="141931" y="194222"/>
                    </a:lnTo>
                    <a:lnTo>
                      <a:pt x="165768" y="194222"/>
                    </a:lnTo>
                    <a:lnTo>
                      <a:pt x="133103" y="84751"/>
                    </a:lnTo>
                    <a:lnTo>
                      <a:pt x="133103" y="53852"/>
                    </a:lnTo>
                    <a:lnTo>
                      <a:pt x="160471" y="146549"/>
                    </a:lnTo>
                    <a:cubicBezTo>
                      <a:pt x="163119" y="154494"/>
                      <a:pt x="170182" y="158909"/>
                      <a:pt x="177244" y="158909"/>
                    </a:cubicBezTo>
                    <a:cubicBezTo>
                      <a:pt x="179010" y="158909"/>
                      <a:pt x="180776" y="158909"/>
                      <a:pt x="182541" y="158026"/>
                    </a:cubicBezTo>
                    <a:cubicBezTo>
                      <a:pt x="191370" y="155377"/>
                      <a:pt x="196667" y="145666"/>
                      <a:pt x="194018" y="135955"/>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9" name="Content Placeholder 9" descr="Man">
              <a:extLst>
                <a:ext uri="{FF2B5EF4-FFF2-40B4-BE49-F238E27FC236}">
                  <a16:creationId xmlns:a16="http://schemas.microsoft.com/office/drawing/2014/main" id="{72E0221F-3B5D-439B-A921-D01DA9B09126}"/>
                </a:ext>
              </a:extLst>
            </p:cNvPr>
            <p:cNvGrpSpPr/>
            <p:nvPr/>
          </p:nvGrpSpPr>
          <p:grpSpPr>
            <a:xfrm>
              <a:off x="6078370" y="2703284"/>
              <a:ext cx="173941" cy="355789"/>
              <a:chOff x="6078370" y="2703284"/>
              <a:chExt cx="173941" cy="355789"/>
            </a:xfrm>
            <a:solidFill>
              <a:srgbClr val="000000"/>
            </a:solidFill>
          </p:grpSpPr>
          <p:sp>
            <p:nvSpPr>
              <p:cNvPr id="232" name="Freeform: Shape 231">
                <a:extLst>
                  <a:ext uri="{FF2B5EF4-FFF2-40B4-BE49-F238E27FC236}">
                    <a16:creationId xmlns:a16="http://schemas.microsoft.com/office/drawing/2014/main" id="{32CC0D6F-B6D2-4165-B025-7E5DC5B425BE}"/>
                  </a:ext>
                </a:extLst>
              </p:cNvPr>
              <p:cNvSpPr/>
              <p:nvPr/>
            </p:nvSpPr>
            <p:spPr>
              <a:xfrm>
                <a:off x="6133715" y="2703284"/>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233" name="Freeform: Shape 232">
                <a:extLst>
                  <a:ext uri="{FF2B5EF4-FFF2-40B4-BE49-F238E27FC236}">
                    <a16:creationId xmlns:a16="http://schemas.microsoft.com/office/drawing/2014/main" id="{846F2019-BF46-4A86-A343-086B12E90053}"/>
                  </a:ext>
                </a:extLst>
              </p:cNvPr>
              <p:cNvSpPr/>
              <p:nvPr/>
            </p:nvSpPr>
            <p:spPr>
              <a:xfrm>
                <a:off x="6078370" y="2774442"/>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0" name="Graphic 13" descr="Woman">
              <a:extLst>
                <a:ext uri="{FF2B5EF4-FFF2-40B4-BE49-F238E27FC236}">
                  <a16:creationId xmlns:a16="http://schemas.microsoft.com/office/drawing/2014/main" id="{E9EC62A3-29FD-4F5D-9A04-2ECC80A25B06}"/>
                </a:ext>
              </a:extLst>
            </p:cNvPr>
            <p:cNvGrpSpPr/>
            <p:nvPr/>
          </p:nvGrpSpPr>
          <p:grpSpPr>
            <a:xfrm>
              <a:off x="5886712" y="2953753"/>
              <a:ext cx="194702" cy="397271"/>
              <a:chOff x="5886712" y="2953753"/>
              <a:chExt cx="194702" cy="397271"/>
            </a:xfrm>
            <a:solidFill>
              <a:srgbClr val="000000"/>
            </a:solidFill>
          </p:grpSpPr>
          <p:sp>
            <p:nvSpPr>
              <p:cNvPr id="230" name="Freeform: Shape 229">
                <a:extLst>
                  <a:ext uri="{FF2B5EF4-FFF2-40B4-BE49-F238E27FC236}">
                    <a16:creationId xmlns:a16="http://schemas.microsoft.com/office/drawing/2014/main" id="{97975AA2-E38C-4AF2-A111-67509B09EC8F}"/>
                  </a:ext>
                </a:extLst>
              </p:cNvPr>
              <p:cNvSpPr/>
              <p:nvPr/>
            </p:nvSpPr>
            <p:spPr>
              <a:xfrm>
                <a:off x="5949189" y="2953753"/>
                <a:ext cx="70626" cy="70626"/>
              </a:xfrm>
              <a:custGeom>
                <a:avLst/>
                <a:gdLst>
                  <a:gd name="connsiteX0" fmla="*/ 70626 w 70626"/>
                  <a:gd name="connsiteY0" fmla="*/ 35313 h 70626"/>
                  <a:gd name="connsiteX1" fmla="*/ 35313 w 70626"/>
                  <a:gd name="connsiteY1" fmla="*/ 70626 h 70626"/>
                  <a:gd name="connsiteX2" fmla="*/ 0 w 70626"/>
                  <a:gd name="connsiteY2" fmla="*/ 35313 h 70626"/>
                  <a:gd name="connsiteX3" fmla="*/ 35313 w 70626"/>
                  <a:gd name="connsiteY3" fmla="*/ 0 h 70626"/>
                  <a:gd name="connsiteX4" fmla="*/ 70626 w 70626"/>
                  <a:gd name="connsiteY4" fmla="*/ 35313 h 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6" h="70626">
                    <a:moveTo>
                      <a:pt x="70626" y="35313"/>
                    </a:moveTo>
                    <a:cubicBezTo>
                      <a:pt x="70626" y="54816"/>
                      <a:pt x="54816" y="70626"/>
                      <a:pt x="35313" y="70626"/>
                    </a:cubicBezTo>
                    <a:cubicBezTo>
                      <a:pt x="15810" y="70626"/>
                      <a:pt x="0" y="54816"/>
                      <a:pt x="0" y="35313"/>
                    </a:cubicBezTo>
                    <a:cubicBezTo>
                      <a:pt x="0" y="15810"/>
                      <a:pt x="15810" y="0"/>
                      <a:pt x="35313" y="0"/>
                    </a:cubicBezTo>
                    <a:cubicBezTo>
                      <a:pt x="54816" y="0"/>
                      <a:pt x="70626" y="15810"/>
                      <a:pt x="70626" y="35313"/>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231" name="Freeform: Shape 230">
                <a:extLst>
                  <a:ext uri="{FF2B5EF4-FFF2-40B4-BE49-F238E27FC236}">
                    <a16:creationId xmlns:a16="http://schemas.microsoft.com/office/drawing/2014/main" id="{66EA2F6C-3A94-477E-80D5-D3F5678C2442}"/>
                  </a:ext>
                </a:extLst>
              </p:cNvPr>
              <p:cNvSpPr/>
              <p:nvPr/>
            </p:nvSpPr>
            <p:spPr>
              <a:xfrm>
                <a:off x="5886712" y="3033207"/>
                <a:ext cx="194702" cy="317817"/>
              </a:xfrm>
              <a:custGeom>
                <a:avLst/>
                <a:gdLst>
                  <a:gd name="connsiteX0" fmla="*/ 194018 w 194702"/>
                  <a:gd name="connsiteY0" fmla="*/ 135955 h 317817"/>
                  <a:gd name="connsiteX1" fmla="*/ 162236 w 194702"/>
                  <a:gd name="connsiteY1" fmla="*/ 26485 h 317817"/>
                  <a:gd name="connsiteX2" fmla="*/ 155174 w 194702"/>
                  <a:gd name="connsiteY2" fmla="*/ 16774 h 317817"/>
                  <a:gd name="connsiteX3" fmla="*/ 118095 w 194702"/>
                  <a:gd name="connsiteY3" fmla="*/ 1766 h 317817"/>
                  <a:gd name="connsiteX4" fmla="*/ 97790 w 194702"/>
                  <a:gd name="connsiteY4" fmla="*/ 0 h 317817"/>
                  <a:gd name="connsiteX5" fmla="*/ 77485 w 194702"/>
                  <a:gd name="connsiteY5" fmla="*/ 1766 h 317817"/>
                  <a:gd name="connsiteX6" fmla="*/ 40407 w 194702"/>
                  <a:gd name="connsiteY6" fmla="*/ 16774 h 317817"/>
                  <a:gd name="connsiteX7" fmla="*/ 33344 w 194702"/>
                  <a:gd name="connsiteY7" fmla="*/ 26485 h 317817"/>
                  <a:gd name="connsiteX8" fmla="*/ 679 w 194702"/>
                  <a:gd name="connsiteY8" fmla="*/ 135955 h 317817"/>
                  <a:gd name="connsiteX9" fmla="*/ 13039 w 194702"/>
                  <a:gd name="connsiteY9" fmla="*/ 158026 h 317817"/>
                  <a:gd name="connsiteX10" fmla="*/ 18336 w 194702"/>
                  <a:gd name="connsiteY10" fmla="*/ 158909 h 317817"/>
                  <a:gd name="connsiteX11" fmla="*/ 35110 w 194702"/>
                  <a:gd name="connsiteY11" fmla="*/ 146549 h 317817"/>
                  <a:gd name="connsiteX12" fmla="*/ 62477 w 194702"/>
                  <a:gd name="connsiteY12" fmla="*/ 53852 h 317817"/>
                  <a:gd name="connsiteX13" fmla="*/ 62477 w 194702"/>
                  <a:gd name="connsiteY13" fmla="*/ 84751 h 317817"/>
                  <a:gd name="connsiteX14" fmla="*/ 29813 w 194702"/>
                  <a:gd name="connsiteY14" fmla="*/ 194222 h 317817"/>
                  <a:gd name="connsiteX15" fmla="*/ 53649 w 194702"/>
                  <a:gd name="connsiteY15" fmla="*/ 194222 h 317817"/>
                  <a:gd name="connsiteX16" fmla="*/ 53649 w 194702"/>
                  <a:gd name="connsiteY16" fmla="*/ 317817 h 317817"/>
                  <a:gd name="connsiteX17" fmla="*/ 88962 w 194702"/>
                  <a:gd name="connsiteY17" fmla="*/ 317817 h 317817"/>
                  <a:gd name="connsiteX18" fmla="*/ 88962 w 194702"/>
                  <a:gd name="connsiteY18" fmla="*/ 194222 h 317817"/>
                  <a:gd name="connsiteX19" fmla="*/ 106618 w 194702"/>
                  <a:gd name="connsiteY19" fmla="*/ 194222 h 317817"/>
                  <a:gd name="connsiteX20" fmla="*/ 106618 w 194702"/>
                  <a:gd name="connsiteY20" fmla="*/ 317817 h 317817"/>
                  <a:gd name="connsiteX21" fmla="*/ 141931 w 194702"/>
                  <a:gd name="connsiteY21" fmla="*/ 317817 h 317817"/>
                  <a:gd name="connsiteX22" fmla="*/ 141931 w 194702"/>
                  <a:gd name="connsiteY22" fmla="*/ 194222 h 317817"/>
                  <a:gd name="connsiteX23" fmla="*/ 165768 w 194702"/>
                  <a:gd name="connsiteY23" fmla="*/ 194222 h 317817"/>
                  <a:gd name="connsiteX24" fmla="*/ 133103 w 194702"/>
                  <a:gd name="connsiteY24" fmla="*/ 84751 h 317817"/>
                  <a:gd name="connsiteX25" fmla="*/ 133103 w 194702"/>
                  <a:gd name="connsiteY25" fmla="*/ 53852 h 317817"/>
                  <a:gd name="connsiteX26" fmla="*/ 160471 w 194702"/>
                  <a:gd name="connsiteY26" fmla="*/ 146549 h 317817"/>
                  <a:gd name="connsiteX27" fmla="*/ 177244 w 194702"/>
                  <a:gd name="connsiteY27" fmla="*/ 158909 h 317817"/>
                  <a:gd name="connsiteX28" fmla="*/ 182541 w 194702"/>
                  <a:gd name="connsiteY28" fmla="*/ 158026 h 317817"/>
                  <a:gd name="connsiteX29" fmla="*/ 194018 w 194702"/>
                  <a:gd name="connsiteY29" fmla="*/ 135955 h 3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702" h="317817">
                    <a:moveTo>
                      <a:pt x="194018" y="135955"/>
                    </a:moveTo>
                    <a:lnTo>
                      <a:pt x="162236" y="26485"/>
                    </a:lnTo>
                    <a:cubicBezTo>
                      <a:pt x="161354" y="22071"/>
                      <a:pt x="158705" y="18539"/>
                      <a:pt x="155174" y="16774"/>
                    </a:cubicBezTo>
                    <a:cubicBezTo>
                      <a:pt x="144580" y="9711"/>
                      <a:pt x="132220" y="5297"/>
                      <a:pt x="118095" y="1766"/>
                    </a:cubicBezTo>
                    <a:cubicBezTo>
                      <a:pt x="111033" y="883"/>
                      <a:pt x="104853" y="0"/>
                      <a:pt x="97790" y="0"/>
                    </a:cubicBezTo>
                    <a:cubicBezTo>
                      <a:pt x="90728" y="0"/>
                      <a:pt x="84548" y="883"/>
                      <a:pt x="77485" y="1766"/>
                    </a:cubicBezTo>
                    <a:cubicBezTo>
                      <a:pt x="63360" y="4414"/>
                      <a:pt x="51000" y="9711"/>
                      <a:pt x="40407" y="16774"/>
                    </a:cubicBezTo>
                    <a:cubicBezTo>
                      <a:pt x="36875" y="19422"/>
                      <a:pt x="34227" y="22071"/>
                      <a:pt x="33344" y="26485"/>
                    </a:cubicBezTo>
                    <a:lnTo>
                      <a:pt x="679" y="135955"/>
                    </a:lnTo>
                    <a:cubicBezTo>
                      <a:pt x="-1969" y="145666"/>
                      <a:pt x="3328" y="155377"/>
                      <a:pt x="13039" y="158026"/>
                    </a:cubicBezTo>
                    <a:cubicBezTo>
                      <a:pt x="14805" y="158909"/>
                      <a:pt x="16570" y="158909"/>
                      <a:pt x="18336" y="158909"/>
                    </a:cubicBezTo>
                    <a:cubicBezTo>
                      <a:pt x="26281" y="158909"/>
                      <a:pt x="33344" y="153612"/>
                      <a:pt x="35110" y="146549"/>
                    </a:cubicBezTo>
                    <a:lnTo>
                      <a:pt x="62477" y="53852"/>
                    </a:lnTo>
                    <a:lnTo>
                      <a:pt x="62477" y="84751"/>
                    </a:lnTo>
                    <a:lnTo>
                      <a:pt x="29813" y="194222"/>
                    </a:lnTo>
                    <a:lnTo>
                      <a:pt x="53649" y="194222"/>
                    </a:lnTo>
                    <a:lnTo>
                      <a:pt x="53649" y="317817"/>
                    </a:lnTo>
                    <a:lnTo>
                      <a:pt x="88962" y="317817"/>
                    </a:lnTo>
                    <a:lnTo>
                      <a:pt x="88962" y="194222"/>
                    </a:lnTo>
                    <a:lnTo>
                      <a:pt x="106618" y="194222"/>
                    </a:lnTo>
                    <a:lnTo>
                      <a:pt x="106618" y="317817"/>
                    </a:lnTo>
                    <a:lnTo>
                      <a:pt x="141931" y="317817"/>
                    </a:lnTo>
                    <a:lnTo>
                      <a:pt x="141931" y="194222"/>
                    </a:lnTo>
                    <a:lnTo>
                      <a:pt x="165768" y="194222"/>
                    </a:lnTo>
                    <a:lnTo>
                      <a:pt x="133103" y="84751"/>
                    </a:lnTo>
                    <a:lnTo>
                      <a:pt x="133103" y="53852"/>
                    </a:lnTo>
                    <a:lnTo>
                      <a:pt x="160471" y="146549"/>
                    </a:lnTo>
                    <a:cubicBezTo>
                      <a:pt x="163119" y="154494"/>
                      <a:pt x="170182" y="158909"/>
                      <a:pt x="177244" y="158909"/>
                    </a:cubicBezTo>
                    <a:cubicBezTo>
                      <a:pt x="179010" y="158909"/>
                      <a:pt x="180776" y="158909"/>
                      <a:pt x="182541" y="158026"/>
                    </a:cubicBezTo>
                    <a:cubicBezTo>
                      <a:pt x="191370" y="155377"/>
                      <a:pt x="196667" y="145666"/>
                      <a:pt x="194018" y="135955"/>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1" name="Content Placeholder 9" descr="Man">
              <a:extLst>
                <a:ext uri="{FF2B5EF4-FFF2-40B4-BE49-F238E27FC236}">
                  <a16:creationId xmlns:a16="http://schemas.microsoft.com/office/drawing/2014/main" id="{73F7AFC2-04A9-4575-8E21-8D823A078B3E}"/>
                </a:ext>
              </a:extLst>
            </p:cNvPr>
            <p:cNvGrpSpPr/>
            <p:nvPr/>
          </p:nvGrpSpPr>
          <p:grpSpPr>
            <a:xfrm>
              <a:off x="6264637" y="2979863"/>
              <a:ext cx="173941" cy="355789"/>
              <a:chOff x="6264637" y="2979863"/>
              <a:chExt cx="173941" cy="355789"/>
            </a:xfrm>
            <a:solidFill>
              <a:srgbClr val="000000"/>
            </a:solidFill>
          </p:grpSpPr>
          <p:sp>
            <p:nvSpPr>
              <p:cNvPr id="228" name="Freeform: Shape 227">
                <a:extLst>
                  <a:ext uri="{FF2B5EF4-FFF2-40B4-BE49-F238E27FC236}">
                    <a16:creationId xmlns:a16="http://schemas.microsoft.com/office/drawing/2014/main" id="{598596BD-1518-478E-92C0-0A5B2FAED2A8}"/>
                  </a:ext>
                </a:extLst>
              </p:cNvPr>
              <p:cNvSpPr/>
              <p:nvPr/>
            </p:nvSpPr>
            <p:spPr>
              <a:xfrm>
                <a:off x="6319982" y="2979863"/>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229" name="Freeform: Shape 228">
                <a:extLst>
                  <a:ext uri="{FF2B5EF4-FFF2-40B4-BE49-F238E27FC236}">
                    <a16:creationId xmlns:a16="http://schemas.microsoft.com/office/drawing/2014/main" id="{BEA4F30C-0CE9-4143-A0B1-B0EE65DF99E2}"/>
                  </a:ext>
                </a:extLst>
              </p:cNvPr>
              <p:cNvSpPr/>
              <p:nvPr/>
            </p:nvSpPr>
            <p:spPr>
              <a:xfrm>
                <a:off x="6264637" y="3051021"/>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2" name="Content Placeholder 9" descr="Man">
              <a:extLst>
                <a:ext uri="{FF2B5EF4-FFF2-40B4-BE49-F238E27FC236}">
                  <a16:creationId xmlns:a16="http://schemas.microsoft.com/office/drawing/2014/main" id="{58AF08D8-48CF-47C1-8C99-353382494A19}"/>
                </a:ext>
              </a:extLst>
            </p:cNvPr>
            <p:cNvGrpSpPr/>
            <p:nvPr/>
          </p:nvGrpSpPr>
          <p:grpSpPr>
            <a:xfrm>
              <a:off x="5749879" y="3281547"/>
              <a:ext cx="173941" cy="355789"/>
              <a:chOff x="5749879" y="3281547"/>
              <a:chExt cx="173941" cy="355789"/>
            </a:xfrm>
            <a:solidFill>
              <a:srgbClr val="000000"/>
            </a:solidFill>
          </p:grpSpPr>
          <p:sp>
            <p:nvSpPr>
              <p:cNvPr id="226" name="Freeform: Shape 225">
                <a:extLst>
                  <a:ext uri="{FF2B5EF4-FFF2-40B4-BE49-F238E27FC236}">
                    <a16:creationId xmlns:a16="http://schemas.microsoft.com/office/drawing/2014/main" id="{927937FE-704F-46BB-B200-ADC3973E7923}"/>
                  </a:ext>
                </a:extLst>
              </p:cNvPr>
              <p:cNvSpPr/>
              <p:nvPr/>
            </p:nvSpPr>
            <p:spPr>
              <a:xfrm>
                <a:off x="5805224" y="3281547"/>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7177FDE0-434B-4861-9BC9-10D93C1A7532}"/>
                  </a:ext>
                </a:extLst>
              </p:cNvPr>
              <p:cNvSpPr/>
              <p:nvPr/>
            </p:nvSpPr>
            <p:spPr>
              <a:xfrm>
                <a:off x="5749879" y="3352705"/>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3" name="Graphic 16" descr="Woman">
              <a:extLst>
                <a:ext uri="{FF2B5EF4-FFF2-40B4-BE49-F238E27FC236}">
                  <a16:creationId xmlns:a16="http://schemas.microsoft.com/office/drawing/2014/main" id="{0B3B0BBB-67DA-4835-BB10-1C38E9640E9F}"/>
                </a:ext>
              </a:extLst>
            </p:cNvPr>
            <p:cNvGrpSpPr/>
            <p:nvPr/>
          </p:nvGrpSpPr>
          <p:grpSpPr>
            <a:xfrm>
              <a:off x="6061690" y="3264199"/>
              <a:ext cx="194702" cy="397271"/>
              <a:chOff x="6061690" y="3264199"/>
              <a:chExt cx="194702" cy="397271"/>
            </a:xfrm>
            <a:solidFill>
              <a:srgbClr val="000000"/>
            </a:solidFill>
          </p:grpSpPr>
          <p:sp>
            <p:nvSpPr>
              <p:cNvPr id="224" name="Freeform: Shape 223">
                <a:extLst>
                  <a:ext uri="{FF2B5EF4-FFF2-40B4-BE49-F238E27FC236}">
                    <a16:creationId xmlns:a16="http://schemas.microsoft.com/office/drawing/2014/main" id="{68E623E0-92B5-44B3-B529-8670A4057750}"/>
                  </a:ext>
                </a:extLst>
              </p:cNvPr>
              <p:cNvSpPr/>
              <p:nvPr/>
            </p:nvSpPr>
            <p:spPr>
              <a:xfrm>
                <a:off x="6124167" y="3264199"/>
                <a:ext cx="70626" cy="70626"/>
              </a:xfrm>
              <a:custGeom>
                <a:avLst/>
                <a:gdLst>
                  <a:gd name="connsiteX0" fmla="*/ 70626 w 70626"/>
                  <a:gd name="connsiteY0" fmla="*/ 35313 h 70626"/>
                  <a:gd name="connsiteX1" fmla="*/ 35313 w 70626"/>
                  <a:gd name="connsiteY1" fmla="*/ 70626 h 70626"/>
                  <a:gd name="connsiteX2" fmla="*/ 0 w 70626"/>
                  <a:gd name="connsiteY2" fmla="*/ 35313 h 70626"/>
                  <a:gd name="connsiteX3" fmla="*/ 35313 w 70626"/>
                  <a:gd name="connsiteY3" fmla="*/ 0 h 70626"/>
                  <a:gd name="connsiteX4" fmla="*/ 70626 w 70626"/>
                  <a:gd name="connsiteY4" fmla="*/ 35313 h 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6" h="70626">
                    <a:moveTo>
                      <a:pt x="70626" y="35313"/>
                    </a:moveTo>
                    <a:cubicBezTo>
                      <a:pt x="70626" y="54816"/>
                      <a:pt x="54816" y="70626"/>
                      <a:pt x="35313" y="70626"/>
                    </a:cubicBezTo>
                    <a:cubicBezTo>
                      <a:pt x="15810" y="70626"/>
                      <a:pt x="0" y="54816"/>
                      <a:pt x="0" y="35313"/>
                    </a:cubicBezTo>
                    <a:cubicBezTo>
                      <a:pt x="0" y="15810"/>
                      <a:pt x="15810" y="0"/>
                      <a:pt x="35313" y="0"/>
                    </a:cubicBezTo>
                    <a:cubicBezTo>
                      <a:pt x="54816" y="0"/>
                      <a:pt x="70626" y="15810"/>
                      <a:pt x="70626" y="35313"/>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225" name="Freeform: Shape 224">
                <a:extLst>
                  <a:ext uri="{FF2B5EF4-FFF2-40B4-BE49-F238E27FC236}">
                    <a16:creationId xmlns:a16="http://schemas.microsoft.com/office/drawing/2014/main" id="{29CEA9CA-AAD2-4021-A7EC-92BFFEE91509}"/>
                  </a:ext>
                </a:extLst>
              </p:cNvPr>
              <p:cNvSpPr/>
              <p:nvPr/>
            </p:nvSpPr>
            <p:spPr>
              <a:xfrm>
                <a:off x="6061690" y="3343653"/>
                <a:ext cx="194702" cy="317817"/>
              </a:xfrm>
              <a:custGeom>
                <a:avLst/>
                <a:gdLst>
                  <a:gd name="connsiteX0" fmla="*/ 194018 w 194702"/>
                  <a:gd name="connsiteY0" fmla="*/ 135955 h 317817"/>
                  <a:gd name="connsiteX1" fmla="*/ 162236 w 194702"/>
                  <a:gd name="connsiteY1" fmla="*/ 26485 h 317817"/>
                  <a:gd name="connsiteX2" fmla="*/ 155174 w 194702"/>
                  <a:gd name="connsiteY2" fmla="*/ 16774 h 317817"/>
                  <a:gd name="connsiteX3" fmla="*/ 118095 w 194702"/>
                  <a:gd name="connsiteY3" fmla="*/ 1766 h 317817"/>
                  <a:gd name="connsiteX4" fmla="*/ 97790 w 194702"/>
                  <a:gd name="connsiteY4" fmla="*/ 0 h 317817"/>
                  <a:gd name="connsiteX5" fmla="*/ 77485 w 194702"/>
                  <a:gd name="connsiteY5" fmla="*/ 1766 h 317817"/>
                  <a:gd name="connsiteX6" fmla="*/ 40407 w 194702"/>
                  <a:gd name="connsiteY6" fmla="*/ 16774 h 317817"/>
                  <a:gd name="connsiteX7" fmla="*/ 33344 w 194702"/>
                  <a:gd name="connsiteY7" fmla="*/ 26485 h 317817"/>
                  <a:gd name="connsiteX8" fmla="*/ 679 w 194702"/>
                  <a:gd name="connsiteY8" fmla="*/ 135955 h 317817"/>
                  <a:gd name="connsiteX9" fmla="*/ 13039 w 194702"/>
                  <a:gd name="connsiteY9" fmla="*/ 158026 h 317817"/>
                  <a:gd name="connsiteX10" fmla="*/ 18336 w 194702"/>
                  <a:gd name="connsiteY10" fmla="*/ 158909 h 317817"/>
                  <a:gd name="connsiteX11" fmla="*/ 35110 w 194702"/>
                  <a:gd name="connsiteY11" fmla="*/ 146549 h 317817"/>
                  <a:gd name="connsiteX12" fmla="*/ 62477 w 194702"/>
                  <a:gd name="connsiteY12" fmla="*/ 53852 h 317817"/>
                  <a:gd name="connsiteX13" fmla="*/ 62477 w 194702"/>
                  <a:gd name="connsiteY13" fmla="*/ 84751 h 317817"/>
                  <a:gd name="connsiteX14" fmla="*/ 29813 w 194702"/>
                  <a:gd name="connsiteY14" fmla="*/ 194222 h 317817"/>
                  <a:gd name="connsiteX15" fmla="*/ 53649 w 194702"/>
                  <a:gd name="connsiteY15" fmla="*/ 194222 h 317817"/>
                  <a:gd name="connsiteX16" fmla="*/ 53649 w 194702"/>
                  <a:gd name="connsiteY16" fmla="*/ 317817 h 317817"/>
                  <a:gd name="connsiteX17" fmla="*/ 88962 w 194702"/>
                  <a:gd name="connsiteY17" fmla="*/ 317817 h 317817"/>
                  <a:gd name="connsiteX18" fmla="*/ 88962 w 194702"/>
                  <a:gd name="connsiteY18" fmla="*/ 194222 h 317817"/>
                  <a:gd name="connsiteX19" fmla="*/ 106618 w 194702"/>
                  <a:gd name="connsiteY19" fmla="*/ 194222 h 317817"/>
                  <a:gd name="connsiteX20" fmla="*/ 106618 w 194702"/>
                  <a:gd name="connsiteY20" fmla="*/ 317817 h 317817"/>
                  <a:gd name="connsiteX21" fmla="*/ 141931 w 194702"/>
                  <a:gd name="connsiteY21" fmla="*/ 317817 h 317817"/>
                  <a:gd name="connsiteX22" fmla="*/ 141931 w 194702"/>
                  <a:gd name="connsiteY22" fmla="*/ 194222 h 317817"/>
                  <a:gd name="connsiteX23" fmla="*/ 165768 w 194702"/>
                  <a:gd name="connsiteY23" fmla="*/ 194222 h 317817"/>
                  <a:gd name="connsiteX24" fmla="*/ 133103 w 194702"/>
                  <a:gd name="connsiteY24" fmla="*/ 84751 h 317817"/>
                  <a:gd name="connsiteX25" fmla="*/ 133103 w 194702"/>
                  <a:gd name="connsiteY25" fmla="*/ 53852 h 317817"/>
                  <a:gd name="connsiteX26" fmla="*/ 160471 w 194702"/>
                  <a:gd name="connsiteY26" fmla="*/ 146549 h 317817"/>
                  <a:gd name="connsiteX27" fmla="*/ 177244 w 194702"/>
                  <a:gd name="connsiteY27" fmla="*/ 158909 h 317817"/>
                  <a:gd name="connsiteX28" fmla="*/ 182541 w 194702"/>
                  <a:gd name="connsiteY28" fmla="*/ 158026 h 317817"/>
                  <a:gd name="connsiteX29" fmla="*/ 194018 w 194702"/>
                  <a:gd name="connsiteY29" fmla="*/ 135955 h 3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702" h="317817">
                    <a:moveTo>
                      <a:pt x="194018" y="135955"/>
                    </a:moveTo>
                    <a:lnTo>
                      <a:pt x="162236" y="26485"/>
                    </a:lnTo>
                    <a:cubicBezTo>
                      <a:pt x="161354" y="22071"/>
                      <a:pt x="158705" y="18539"/>
                      <a:pt x="155174" y="16774"/>
                    </a:cubicBezTo>
                    <a:cubicBezTo>
                      <a:pt x="144580" y="9711"/>
                      <a:pt x="132220" y="5297"/>
                      <a:pt x="118095" y="1766"/>
                    </a:cubicBezTo>
                    <a:cubicBezTo>
                      <a:pt x="111033" y="883"/>
                      <a:pt x="104853" y="0"/>
                      <a:pt x="97790" y="0"/>
                    </a:cubicBezTo>
                    <a:cubicBezTo>
                      <a:pt x="90728" y="0"/>
                      <a:pt x="84548" y="883"/>
                      <a:pt x="77485" y="1766"/>
                    </a:cubicBezTo>
                    <a:cubicBezTo>
                      <a:pt x="63360" y="4414"/>
                      <a:pt x="51000" y="9711"/>
                      <a:pt x="40407" y="16774"/>
                    </a:cubicBezTo>
                    <a:cubicBezTo>
                      <a:pt x="36875" y="19422"/>
                      <a:pt x="34227" y="22071"/>
                      <a:pt x="33344" y="26485"/>
                    </a:cubicBezTo>
                    <a:lnTo>
                      <a:pt x="679" y="135955"/>
                    </a:lnTo>
                    <a:cubicBezTo>
                      <a:pt x="-1969" y="145666"/>
                      <a:pt x="3328" y="155377"/>
                      <a:pt x="13039" y="158026"/>
                    </a:cubicBezTo>
                    <a:cubicBezTo>
                      <a:pt x="14805" y="158909"/>
                      <a:pt x="16570" y="158909"/>
                      <a:pt x="18336" y="158909"/>
                    </a:cubicBezTo>
                    <a:cubicBezTo>
                      <a:pt x="26281" y="158909"/>
                      <a:pt x="33344" y="153612"/>
                      <a:pt x="35110" y="146549"/>
                    </a:cubicBezTo>
                    <a:lnTo>
                      <a:pt x="62477" y="53852"/>
                    </a:lnTo>
                    <a:lnTo>
                      <a:pt x="62477" y="84751"/>
                    </a:lnTo>
                    <a:lnTo>
                      <a:pt x="29813" y="194222"/>
                    </a:lnTo>
                    <a:lnTo>
                      <a:pt x="53649" y="194222"/>
                    </a:lnTo>
                    <a:lnTo>
                      <a:pt x="53649" y="317817"/>
                    </a:lnTo>
                    <a:lnTo>
                      <a:pt x="88962" y="317817"/>
                    </a:lnTo>
                    <a:lnTo>
                      <a:pt x="88962" y="194222"/>
                    </a:lnTo>
                    <a:lnTo>
                      <a:pt x="106618" y="194222"/>
                    </a:lnTo>
                    <a:lnTo>
                      <a:pt x="106618" y="317817"/>
                    </a:lnTo>
                    <a:lnTo>
                      <a:pt x="141931" y="317817"/>
                    </a:lnTo>
                    <a:lnTo>
                      <a:pt x="141931" y="194222"/>
                    </a:lnTo>
                    <a:lnTo>
                      <a:pt x="165768" y="194222"/>
                    </a:lnTo>
                    <a:lnTo>
                      <a:pt x="133103" y="84751"/>
                    </a:lnTo>
                    <a:lnTo>
                      <a:pt x="133103" y="53852"/>
                    </a:lnTo>
                    <a:lnTo>
                      <a:pt x="160471" y="146549"/>
                    </a:lnTo>
                    <a:cubicBezTo>
                      <a:pt x="163119" y="154494"/>
                      <a:pt x="170182" y="158909"/>
                      <a:pt x="177244" y="158909"/>
                    </a:cubicBezTo>
                    <a:cubicBezTo>
                      <a:pt x="179010" y="158909"/>
                      <a:pt x="180776" y="158909"/>
                      <a:pt x="182541" y="158026"/>
                    </a:cubicBezTo>
                    <a:cubicBezTo>
                      <a:pt x="191370" y="155377"/>
                      <a:pt x="196667" y="145666"/>
                      <a:pt x="194018" y="135955"/>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48" name="Rectangle 247">
            <a:extLst>
              <a:ext uri="{FF2B5EF4-FFF2-40B4-BE49-F238E27FC236}">
                <a16:creationId xmlns:a16="http://schemas.microsoft.com/office/drawing/2014/main" id="{6FD17348-3449-4BAC-B12C-F7C59C456D93}"/>
              </a:ext>
            </a:extLst>
          </p:cNvPr>
          <p:cNvSpPr/>
          <p:nvPr/>
        </p:nvSpPr>
        <p:spPr>
          <a:xfrm>
            <a:off x="1565709" y="5253192"/>
            <a:ext cx="2197560" cy="768096"/>
          </a:xfrm>
          <a:prstGeom prst="rect">
            <a:avLst/>
          </a:prstGeom>
          <a:solidFill>
            <a:schemeClr val="bg1">
              <a:lumMod val="95000"/>
            </a:schemeClr>
          </a:solidFill>
          <a:ln>
            <a:solidFill>
              <a:schemeClr val="bg1">
                <a:lumMod val="95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4D71"/>
                </a:solidFill>
                <a:effectLst/>
                <a:uLnTx/>
                <a:uFillTx/>
                <a:latin typeface="Calibri"/>
                <a:ea typeface="+mn-ea"/>
                <a:cs typeface="+mn-cs"/>
              </a:rPr>
              <a:t>Solutions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00" b="0" i="0" u="none" strike="noStrike" kern="1200" cap="none" spc="0" normalizeH="0" baseline="0" noProof="0" dirty="0">
                <a:ln>
                  <a:noFill/>
                </a:ln>
                <a:solidFill>
                  <a:prstClr val="black"/>
                </a:solidFill>
                <a:effectLst/>
                <a:uLnTx/>
                <a:uFillTx/>
                <a:latin typeface="Calibri"/>
                <a:ea typeface="+mn-ea"/>
                <a:cs typeface="+mn-cs"/>
              </a:rPr>
              <a:t>Procures, operates &amp; evolves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Some cases develops and maintains</a:t>
            </a:r>
          </a:p>
        </p:txBody>
      </p:sp>
      <p:sp>
        <p:nvSpPr>
          <p:cNvPr id="251" name="TextBox 65">
            <a:extLst>
              <a:ext uri="{FF2B5EF4-FFF2-40B4-BE49-F238E27FC236}">
                <a16:creationId xmlns:a16="http://schemas.microsoft.com/office/drawing/2014/main" id="{232743C4-BA28-4EB3-8983-F2108A305CFD}"/>
              </a:ext>
            </a:extLst>
          </p:cNvPr>
          <p:cNvSpPr txBox="1"/>
          <p:nvPr/>
        </p:nvSpPr>
        <p:spPr>
          <a:xfrm>
            <a:off x="4678090" y="2163093"/>
            <a:ext cx="1620000" cy="540000"/>
          </a:xfrm>
          <a:prstGeom prst="rect">
            <a:avLst/>
          </a:prstGeom>
          <a:gradFill rotWithShape="0">
            <a:gsLst>
              <a:gs pos="99722">
                <a:srgbClr val="0070C0"/>
              </a:gs>
              <a:gs pos="100000">
                <a:srgbClr val="70A5C5"/>
              </a:gs>
              <a:gs pos="0">
                <a:srgbClr val="1EC0E6"/>
              </a:gs>
            </a:gsLst>
            <a:lin ang="162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964" tIns="118964" rIns="118964" bIns="118964" numCol="1" spcCol="1270" anchor="ctr" anchorCtr="0">
            <a:noAutofit/>
          </a:bodyPr>
          <a:lstStyle>
            <a:defPPr>
              <a:defRPr lang="en-US"/>
            </a:defPPr>
            <a:lvl1pPr algn="ctr">
              <a:defRPr sz="1200">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FFFF00"/>
                </a:solidFill>
                <a:effectLst/>
                <a:uLnTx/>
                <a:uFillTx/>
                <a:latin typeface="Calibri"/>
                <a:ea typeface="+mn-ea"/>
                <a:cs typeface="+mn-cs"/>
              </a:rPr>
              <a:t>GC EARB</a:t>
            </a:r>
          </a:p>
        </p:txBody>
      </p:sp>
      <p:cxnSp>
        <p:nvCxnSpPr>
          <p:cNvPr id="12" name="Straight Connector 11">
            <a:extLst>
              <a:ext uri="{FF2B5EF4-FFF2-40B4-BE49-F238E27FC236}">
                <a16:creationId xmlns:a16="http://schemas.microsoft.com/office/drawing/2014/main" id="{B727FB8A-DD3E-46DC-B212-5C65FEEF2F26}"/>
              </a:ext>
            </a:extLst>
          </p:cNvPr>
          <p:cNvCxnSpPr/>
          <p:nvPr/>
        </p:nvCxnSpPr>
        <p:spPr>
          <a:xfrm>
            <a:off x="1562338" y="3046694"/>
            <a:ext cx="803020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5B72C2E-2242-4A50-A90C-8A6DFF12515C}"/>
              </a:ext>
            </a:extLst>
          </p:cNvPr>
          <p:cNvCxnSpPr/>
          <p:nvPr/>
        </p:nvCxnSpPr>
        <p:spPr>
          <a:xfrm>
            <a:off x="1562338" y="4090472"/>
            <a:ext cx="803020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FEF2380-4527-4CCC-ACD0-5C8EFB676BEA}"/>
              </a:ext>
            </a:extLst>
          </p:cNvPr>
          <p:cNvCxnSpPr/>
          <p:nvPr/>
        </p:nvCxnSpPr>
        <p:spPr>
          <a:xfrm>
            <a:off x="1562338" y="5134926"/>
            <a:ext cx="803020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AE24BD2-8B5F-4060-A57C-42C8B2BEC1A4}"/>
              </a:ext>
            </a:extLst>
          </p:cNvPr>
          <p:cNvCxnSpPr/>
          <p:nvPr/>
        </p:nvCxnSpPr>
        <p:spPr>
          <a:xfrm>
            <a:off x="1559496" y="1966574"/>
            <a:ext cx="803020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E9F67FA0-852E-4A4A-A005-3CB9354484E0}"/>
              </a:ext>
            </a:extLst>
          </p:cNvPr>
          <p:cNvSpPr/>
          <p:nvPr/>
        </p:nvSpPr>
        <p:spPr>
          <a:xfrm>
            <a:off x="59985" y="6424667"/>
            <a:ext cx="518214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Source:  Interpretation of Gartner: ‘</a:t>
            </a:r>
            <a:r>
              <a:rPr kumimoji="0" lang="en-US" sz="800" b="0" i="0" u="none" strike="noStrike" kern="1200" cap="none" spc="0" normalizeH="0" baseline="0" noProof="0" dirty="0">
                <a:ln>
                  <a:noFill/>
                </a:ln>
                <a:solidFill>
                  <a:prstClr val="black"/>
                </a:solidFill>
                <a:effectLst/>
                <a:uLnTx/>
                <a:uFillTx/>
                <a:latin typeface="Calibri"/>
                <a:ea typeface="+mn-ea"/>
                <a:cs typeface="+mn-cs"/>
              </a:rPr>
              <a:t>The Importance of a Product Management Mindset in Canadian Government’</a:t>
            </a: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7" name="Rectangle 256">
            <a:extLst>
              <a:ext uri="{FF2B5EF4-FFF2-40B4-BE49-F238E27FC236}">
                <a16:creationId xmlns:a16="http://schemas.microsoft.com/office/drawing/2014/main" id="{54565605-C8FA-49DA-AD92-A153F2E0E544}"/>
              </a:ext>
            </a:extLst>
          </p:cNvPr>
          <p:cNvSpPr/>
          <p:nvPr/>
        </p:nvSpPr>
        <p:spPr>
          <a:xfrm>
            <a:off x="10050766" y="3255367"/>
            <a:ext cx="1994237" cy="461665"/>
          </a:xfrm>
          <a:prstGeom prst="rect">
            <a:avLst/>
          </a:prstGeom>
        </p:spPr>
        <p:txBody>
          <a:bodyPr wrap="square">
            <a:spAutoFit/>
          </a:bodyPr>
          <a:lstStyle/>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00"/>
                </a:solidFill>
                <a:effectLst/>
                <a:uLnTx/>
                <a:uFillTx/>
                <a:latin typeface="Calibri"/>
                <a:ea typeface="+mn-ea"/>
                <a:cs typeface="+mn-cs"/>
              </a:rPr>
              <a:t>=  Technical + Business SMEs (Subject matter experts)  </a:t>
            </a:r>
          </a:p>
        </p:txBody>
      </p:sp>
      <p:sp>
        <p:nvSpPr>
          <p:cNvPr id="258" name="Rectangle 257">
            <a:extLst>
              <a:ext uri="{FF2B5EF4-FFF2-40B4-BE49-F238E27FC236}">
                <a16:creationId xmlns:a16="http://schemas.microsoft.com/office/drawing/2014/main" id="{66379A30-27C1-4C36-A17F-7A4951ABBAA7}"/>
              </a:ext>
            </a:extLst>
          </p:cNvPr>
          <p:cNvSpPr/>
          <p:nvPr/>
        </p:nvSpPr>
        <p:spPr>
          <a:xfrm>
            <a:off x="10050766" y="4448145"/>
            <a:ext cx="17527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00"/>
                </a:solidFill>
                <a:effectLst/>
                <a:uLnTx/>
                <a:uFillTx/>
                <a:latin typeface="Calibri"/>
                <a:ea typeface="+mn-ea"/>
                <a:cs typeface="+mn-cs"/>
              </a:rPr>
              <a:t>=  Business Owner </a:t>
            </a:r>
          </a:p>
        </p:txBody>
      </p:sp>
      <p:sp>
        <p:nvSpPr>
          <p:cNvPr id="259" name="Rectangle 258">
            <a:extLst>
              <a:ext uri="{FF2B5EF4-FFF2-40B4-BE49-F238E27FC236}">
                <a16:creationId xmlns:a16="http://schemas.microsoft.com/office/drawing/2014/main" id="{97D92D87-6E34-4A42-8DC1-2BF351097114}"/>
              </a:ext>
            </a:extLst>
          </p:cNvPr>
          <p:cNvSpPr/>
          <p:nvPr/>
        </p:nvSpPr>
        <p:spPr>
          <a:xfrm>
            <a:off x="10050766" y="5456257"/>
            <a:ext cx="17527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00"/>
                </a:solidFill>
                <a:effectLst/>
                <a:uLnTx/>
                <a:uFillTx/>
                <a:latin typeface="Calibri"/>
                <a:ea typeface="+mn-ea"/>
                <a:cs typeface="+mn-cs"/>
              </a:rPr>
              <a:t>= Service Provider</a:t>
            </a:r>
          </a:p>
        </p:txBody>
      </p:sp>
      <p:sp>
        <p:nvSpPr>
          <p:cNvPr id="15" name="Rectangle 14">
            <a:extLst>
              <a:ext uri="{FF2B5EF4-FFF2-40B4-BE49-F238E27FC236}">
                <a16:creationId xmlns:a16="http://schemas.microsoft.com/office/drawing/2014/main" id="{A696B5F7-A899-4BEC-A033-C532D9A17BCC}"/>
              </a:ext>
            </a:extLst>
          </p:cNvPr>
          <p:cNvSpPr/>
          <p:nvPr/>
        </p:nvSpPr>
        <p:spPr>
          <a:xfrm>
            <a:off x="10050766" y="1279793"/>
            <a:ext cx="160005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00"/>
                </a:solidFill>
                <a:effectLst/>
                <a:uLnTx/>
                <a:uFillTx/>
                <a:latin typeface="Calibri"/>
                <a:ea typeface="+mn-ea"/>
                <a:cs typeface="+mn-cs"/>
              </a:rPr>
              <a:t>= Enterprise Authority</a:t>
            </a:r>
          </a:p>
        </p:txBody>
      </p:sp>
      <p:sp>
        <p:nvSpPr>
          <p:cNvPr id="264" name="Rectangle 263">
            <a:extLst>
              <a:ext uri="{FF2B5EF4-FFF2-40B4-BE49-F238E27FC236}">
                <a16:creationId xmlns:a16="http://schemas.microsoft.com/office/drawing/2014/main" id="{CB0A47FC-B570-4366-9AA1-CC903596B9C9}"/>
              </a:ext>
            </a:extLst>
          </p:cNvPr>
          <p:cNvSpPr/>
          <p:nvPr/>
        </p:nvSpPr>
        <p:spPr>
          <a:xfrm>
            <a:off x="10050766" y="2359913"/>
            <a:ext cx="17527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00"/>
                </a:solidFill>
                <a:effectLst/>
                <a:uLnTx/>
                <a:uFillTx/>
                <a:latin typeface="Calibri"/>
                <a:ea typeface="+mn-ea"/>
                <a:cs typeface="+mn-cs"/>
              </a:rPr>
              <a:t>=  Technical Authority </a:t>
            </a:r>
          </a:p>
        </p:txBody>
      </p:sp>
      <p:sp>
        <p:nvSpPr>
          <p:cNvPr id="17" name="Rectangle: Rounded Corners 16">
            <a:extLst>
              <a:ext uri="{FF2B5EF4-FFF2-40B4-BE49-F238E27FC236}">
                <a16:creationId xmlns:a16="http://schemas.microsoft.com/office/drawing/2014/main" id="{B1AFE752-1EE0-43F6-A037-7813B7F6DFFF}"/>
              </a:ext>
            </a:extLst>
          </p:cNvPr>
          <p:cNvSpPr/>
          <p:nvPr/>
        </p:nvSpPr>
        <p:spPr>
          <a:xfrm>
            <a:off x="6856242" y="3046694"/>
            <a:ext cx="1664077" cy="29005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white">
                    <a:lumMod val="50000"/>
                  </a:prstClr>
                </a:solidFill>
                <a:effectLst/>
                <a:uLnTx/>
                <a:uFillTx/>
                <a:latin typeface="Calibri"/>
                <a:ea typeface="+mn-ea"/>
                <a:cs typeface="+mn-cs"/>
              </a:rPr>
              <a:t>NOTE</a:t>
            </a:r>
            <a:r>
              <a:rPr kumimoji="0" lang="en-US" sz="1100" b="1"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D71"/>
                </a:solidFill>
                <a:effectLst/>
                <a:uLnTx/>
                <a:uFillTx/>
                <a:latin typeface="Calibri"/>
                <a:ea typeface="+mn-ea"/>
                <a:cs typeface="+mn-cs"/>
              </a:rPr>
              <a:t>Each Enterprise  solution </a:t>
            </a: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will have </a:t>
            </a:r>
            <a:r>
              <a:rPr kumimoji="0" lang="en-US" sz="1100" b="1" i="0" u="none" strike="noStrike" kern="1200" cap="none" spc="0" normalizeH="0" baseline="0" noProof="0" dirty="0">
                <a:ln>
                  <a:noFill/>
                </a:ln>
                <a:solidFill>
                  <a:prstClr val="white">
                    <a:lumMod val="50000"/>
                  </a:prstClr>
                </a:solidFill>
                <a:effectLst/>
                <a:uLnTx/>
                <a:uFillTx/>
                <a:latin typeface="Calibri"/>
                <a:ea typeface="+mn-ea"/>
                <a:cs typeface="+mn-cs"/>
              </a:rPr>
              <a:t>unique</a:t>
            </a: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Solutions teams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Product Mangers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Product Board </a:t>
            </a:r>
            <a:endParaRPr kumimoji="0" lang="en-CA"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id="{D0D8B707-3537-44AC-8ED3-29943F26B16A}"/>
              </a:ext>
            </a:extLst>
          </p:cNvPr>
          <p:cNvGrpSpPr/>
          <p:nvPr/>
        </p:nvGrpSpPr>
        <p:grpSpPr>
          <a:xfrm>
            <a:off x="5653926" y="3234788"/>
            <a:ext cx="645175" cy="548425"/>
            <a:chOff x="5407373" y="2615057"/>
            <a:chExt cx="1174045" cy="1110277"/>
          </a:xfrm>
        </p:grpSpPr>
        <p:sp>
          <p:nvSpPr>
            <p:cNvPr id="52" name="Hexagon 51">
              <a:extLst>
                <a:ext uri="{FF2B5EF4-FFF2-40B4-BE49-F238E27FC236}">
                  <a16:creationId xmlns:a16="http://schemas.microsoft.com/office/drawing/2014/main" id="{445E2105-EE12-4EC6-B963-72D25BEFB389}"/>
                </a:ext>
              </a:extLst>
            </p:cNvPr>
            <p:cNvSpPr/>
            <p:nvPr/>
          </p:nvSpPr>
          <p:spPr>
            <a:xfrm>
              <a:off x="5407373" y="2615057"/>
              <a:ext cx="1174045" cy="1110277"/>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53" name="Content Placeholder 9" descr="Man">
              <a:extLst>
                <a:ext uri="{FF2B5EF4-FFF2-40B4-BE49-F238E27FC236}">
                  <a16:creationId xmlns:a16="http://schemas.microsoft.com/office/drawing/2014/main" id="{B0F22DE2-2DEB-4293-921D-822FB82527ED}"/>
                </a:ext>
              </a:extLst>
            </p:cNvPr>
            <p:cNvGrpSpPr/>
            <p:nvPr/>
          </p:nvGrpSpPr>
          <p:grpSpPr>
            <a:xfrm>
              <a:off x="5560125" y="2985150"/>
              <a:ext cx="173941" cy="355789"/>
              <a:chOff x="5560125" y="2985150"/>
              <a:chExt cx="173941" cy="355789"/>
            </a:xfrm>
            <a:solidFill>
              <a:srgbClr val="000000"/>
            </a:solidFill>
          </p:grpSpPr>
          <p:sp>
            <p:nvSpPr>
              <p:cNvPr id="72" name="Freeform: Shape 71">
                <a:extLst>
                  <a:ext uri="{FF2B5EF4-FFF2-40B4-BE49-F238E27FC236}">
                    <a16:creationId xmlns:a16="http://schemas.microsoft.com/office/drawing/2014/main" id="{2044CB4D-BEF5-4662-8760-17768296F099}"/>
                  </a:ext>
                </a:extLst>
              </p:cNvPr>
              <p:cNvSpPr/>
              <p:nvPr/>
            </p:nvSpPr>
            <p:spPr>
              <a:xfrm>
                <a:off x="5615470" y="2985150"/>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3EA7BBA6-0918-4ABF-A85D-50434C106AFE}"/>
                  </a:ext>
                </a:extLst>
              </p:cNvPr>
              <p:cNvSpPr/>
              <p:nvPr/>
            </p:nvSpPr>
            <p:spPr>
              <a:xfrm>
                <a:off x="5560125" y="3056308"/>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aphic 11" descr="Woman">
              <a:extLst>
                <a:ext uri="{FF2B5EF4-FFF2-40B4-BE49-F238E27FC236}">
                  <a16:creationId xmlns:a16="http://schemas.microsoft.com/office/drawing/2014/main" id="{14EB71DD-81E5-4F90-9487-222BE00242A1}"/>
                </a:ext>
              </a:extLst>
            </p:cNvPr>
            <p:cNvGrpSpPr/>
            <p:nvPr/>
          </p:nvGrpSpPr>
          <p:grpSpPr>
            <a:xfrm>
              <a:off x="5709154" y="2725365"/>
              <a:ext cx="194702" cy="397271"/>
              <a:chOff x="5709154" y="2725365"/>
              <a:chExt cx="194702" cy="397271"/>
            </a:xfrm>
            <a:solidFill>
              <a:srgbClr val="000000"/>
            </a:solidFill>
          </p:grpSpPr>
          <p:sp>
            <p:nvSpPr>
              <p:cNvPr id="70" name="Freeform: Shape 69">
                <a:extLst>
                  <a:ext uri="{FF2B5EF4-FFF2-40B4-BE49-F238E27FC236}">
                    <a16:creationId xmlns:a16="http://schemas.microsoft.com/office/drawing/2014/main" id="{BD9F5EA1-F2E5-4C0D-9392-BD02CDB700A1}"/>
                  </a:ext>
                </a:extLst>
              </p:cNvPr>
              <p:cNvSpPr/>
              <p:nvPr/>
            </p:nvSpPr>
            <p:spPr>
              <a:xfrm>
                <a:off x="5771631" y="2725365"/>
                <a:ext cx="70626" cy="70626"/>
              </a:xfrm>
              <a:custGeom>
                <a:avLst/>
                <a:gdLst>
                  <a:gd name="connsiteX0" fmla="*/ 70626 w 70626"/>
                  <a:gd name="connsiteY0" fmla="*/ 35313 h 70626"/>
                  <a:gd name="connsiteX1" fmla="*/ 35313 w 70626"/>
                  <a:gd name="connsiteY1" fmla="*/ 70626 h 70626"/>
                  <a:gd name="connsiteX2" fmla="*/ 0 w 70626"/>
                  <a:gd name="connsiteY2" fmla="*/ 35313 h 70626"/>
                  <a:gd name="connsiteX3" fmla="*/ 35313 w 70626"/>
                  <a:gd name="connsiteY3" fmla="*/ 0 h 70626"/>
                  <a:gd name="connsiteX4" fmla="*/ 70626 w 70626"/>
                  <a:gd name="connsiteY4" fmla="*/ 35313 h 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6" h="70626">
                    <a:moveTo>
                      <a:pt x="70626" y="35313"/>
                    </a:moveTo>
                    <a:cubicBezTo>
                      <a:pt x="70626" y="54816"/>
                      <a:pt x="54816" y="70626"/>
                      <a:pt x="35313" y="70626"/>
                    </a:cubicBezTo>
                    <a:cubicBezTo>
                      <a:pt x="15810" y="70626"/>
                      <a:pt x="0" y="54816"/>
                      <a:pt x="0" y="35313"/>
                    </a:cubicBezTo>
                    <a:cubicBezTo>
                      <a:pt x="0" y="15810"/>
                      <a:pt x="15810" y="0"/>
                      <a:pt x="35313" y="0"/>
                    </a:cubicBezTo>
                    <a:cubicBezTo>
                      <a:pt x="54816" y="0"/>
                      <a:pt x="70626" y="15810"/>
                      <a:pt x="70626" y="35313"/>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Shape 70">
                <a:extLst>
                  <a:ext uri="{FF2B5EF4-FFF2-40B4-BE49-F238E27FC236}">
                    <a16:creationId xmlns:a16="http://schemas.microsoft.com/office/drawing/2014/main" id="{13EE9EE2-8644-4091-943D-30F79C8627AD}"/>
                  </a:ext>
                </a:extLst>
              </p:cNvPr>
              <p:cNvSpPr/>
              <p:nvPr/>
            </p:nvSpPr>
            <p:spPr>
              <a:xfrm>
                <a:off x="5709154" y="2804819"/>
                <a:ext cx="194702" cy="317817"/>
              </a:xfrm>
              <a:custGeom>
                <a:avLst/>
                <a:gdLst>
                  <a:gd name="connsiteX0" fmla="*/ 194018 w 194702"/>
                  <a:gd name="connsiteY0" fmla="*/ 135955 h 317817"/>
                  <a:gd name="connsiteX1" fmla="*/ 162236 w 194702"/>
                  <a:gd name="connsiteY1" fmla="*/ 26485 h 317817"/>
                  <a:gd name="connsiteX2" fmla="*/ 155174 w 194702"/>
                  <a:gd name="connsiteY2" fmla="*/ 16774 h 317817"/>
                  <a:gd name="connsiteX3" fmla="*/ 118095 w 194702"/>
                  <a:gd name="connsiteY3" fmla="*/ 1766 h 317817"/>
                  <a:gd name="connsiteX4" fmla="*/ 97790 w 194702"/>
                  <a:gd name="connsiteY4" fmla="*/ 0 h 317817"/>
                  <a:gd name="connsiteX5" fmla="*/ 77485 w 194702"/>
                  <a:gd name="connsiteY5" fmla="*/ 1766 h 317817"/>
                  <a:gd name="connsiteX6" fmla="*/ 40407 w 194702"/>
                  <a:gd name="connsiteY6" fmla="*/ 16774 h 317817"/>
                  <a:gd name="connsiteX7" fmla="*/ 33344 w 194702"/>
                  <a:gd name="connsiteY7" fmla="*/ 26485 h 317817"/>
                  <a:gd name="connsiteX8" fmla="*/ 679 w 194702"/>
                  <a:gd name="connsiteY8" fmla="*/ 135955 h 317817"/>
                  <a:gd name="connsiteX9" fmla="*/ 13039 w 194702"/>
                  <a:gd name="connsiteY9" fmla="*/ 158026 h 317817"/>
                  <a:gd name="connsiteX10" fmla="*/ 18336 w 194702"/>
                  <a:gd name="connsiteY10" fmla="*/ 158909 h 317817"/>
                  <a:gd name="connsiteX11" fmla="*/ 35110 w 194702"/>
                  <a:gd name="connsiteY11" fmla="*/ 146549 h 317817"/>
                  <a:gd name="connsiteX12" fmla="*/ 62477 w 194702"/>
                  <a:gd name="connsiteY12" fmla="*/ 53852 h 317817"/>
                  <a:gd name="connsiteX13" fmla="*/ 62477 w 194702"/>
                  <a:gd name="connsiteY13" fmla="*/ 84751 h 317817"/>
                  <a:gd name="connsiteX14" fmla="*/ 29813 w 194702"/>
                  <a:gd name="connsiteY14" fmla="*/ 194222 h 317817"/>
                  <a:gd name="connsiteX15" fmla="*/ 53649 w 194702"/>
                  <a:gd name="connsiteY15" fmla="*/ 194222 h 317817"/>
                  <a:gd name="connsiteX16" fmla="*/ 53649 w 194702"/>
                  <a:gd name="connsiteY16" fmla="*/ 317817 h 317817"/>
                  <a:gd name="connsiteX17" fmla="*/ 88962 w 194702"/>
                  <a:gd name="connsiteY17" fmla="*/ 317817 h 317817"/>
                  <a:gd name="connsiteX18" fmla="*/ 88962 w 194702"/>
                  <a:gd name="connsiteY18" fmla="*/ 194222 h 317817"/>
                  <a:gd name="connsiteX19" fmla="*/ 106618 w 194702"/>
                  <a:gd name="connsiteY19" fmla="*/ 194222 h 317817"/>
                  <a:gd name="connsiteX20" fmla="*/ 106618 w 194702"/>
                  <a:gd name="connsiteY20" fmla="*/ 317817 h 317817"/>
                  <a:gd name="connsiteX21" fmla="*/ 141931 w 194702"/>
                  <a:gd name="connsiteY21" fmla="*/ 317817 h 317817"/>
                  <a:gd name="connsiteX22" fmla="*/ 141931 w 194702"/>
                  <a:gd name="connsiteY22" fmla="*/ 194222 h 317817"/>
                  <a:gd name="connsiteX23" fmla="*/ 165768 w 194702"/>
                  <a:gd name="connsiteY23" fmla="*/ 194222 h 317817"/>
                  <a:gd name="connsiteX24" fmla="*/ 133103 w 194702"/>
                  <a:gd name="connsiteY24" fmla="*/ 84751 h 317817"/>
                  <a:gd name="connsiteX25" fmla="*/ 133103 w 194702"/>
                  <a:gd name="connsiteY25" fmla="*/ 53852 h 317817"/>
                  <a:gd name="connsiteX26" fmla="*/ 160471 w 194702"/>
                  <a:gd name="connsiteY26" fmla="*/ 146549 h 317817"/>
                  <a:gd name="connsiteX27" fmla="*/ 177244 w 194702"/>
                  <a:gd name="connsiteY27" fmla="*/ 158909 h 317817"/>
                  <a:gd name="connsiteX28" fmla="*/ 182541 w 194702"/>
                  <a:gd name="connsiteY28" fmla="*/ 158026 h 317817"/>
                  <a:gd name="connsiteX29" fmla="*/ 194018 w 194702"/>
                  <a:gd name="connsiteY29" fmla="*/ 135955 h 3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702" h="317817">
                    <a:moveTo>
                      <a:pt x="194018" y="135955"/>
                    </a:moveTo>
                    <a:lnTo>
                      <a:pt x="162236" y="26485"/>
                    </a:lnTo>
                    <a:cubicBezTo>
                      <a:pt x="161354" y="22071"/>
                      <a:pt x="158705" y="18539"/>
                      <a:pt x="155174" y="16774"/>
                    </a:cubicBezTo>
                    <a:cubicBezTo>
                      <a:pt x="144580" y="9711"/>
                      <a:pt x="132220" y="5297"/>
                      <a:pt x="118095" y="1766"/>
                    </a:cubicBezTo>
                    <a:cubicBezTo>
                      <a:pt x="111033" y="883"/>
                      <a:pt x="104853" y="0"/>
                      <a:pt x="97790" y="0"/>
                    </a:cubicBezTo>
                    <a:cubicBezTo>
                      <a:pt x="90728" y="0"/>
                      <a:pt x="84548" y="883"/>
                      <a:pt x="77485" y="1766"/>
                    </a:cubicBezTo>
                    <a:cubicBezTo>
                      <a:pt x="63360" y="4414"/>
                      <a:pt x="51000" y="9711"/>
                      <a:pt x="40407" y="16774"/>
                    </a:cubicBezTo>
                    <a:cubicBezTo>
                      <a:pt x="36875" y="19422"/>
                      <a:pt x="34227" y="22071"/>
                      <a:pt x="33344" y="26485"/>
                    </a:cubicBezTo>
                    <a:lnTo>
                      <a:pt x="679" y="135955"/>
                    </a:lnTo>
                    <a:cubicBezTo>
                      <a:pt x="-1969" y="145666"/>
                      <a:pt x="3328" y="155377"/>
                      <a:pt x="13039" y="158026"/>
                    </a:cubicBezTo>
                    <a:cubicBezTo>
                      <a:pt x="14805" y="158909"/>
                      <a:pt x="16570" y="158909"/>
                      <a:pt x="18336" y="158909"/>
                    </a:cubicBezTo>
                    <a:cubicBezTo>
                      <a:pt x="26281" y="158909"/>
                      <a:pt x="33344" y="153612"/>
                      <a:pt x="35110" y="146549"/>
                    </a:cubicBezTo>
                    <a:lnTo>
                      <a:pt x="62477" y="53852"/>
                    </a:lnTo>
                    <a:lnTo>
                      <a:pt x="62477" y="84751"/>
                    </a:lnTo>
                    <a:lnTo>
                      <a:pt x="29813" y="194222"/>
                    </a:lnTo>
                    <a:lnTo>
                      <a:pt x="53649" y="194222"/>
                    </a:lnTo>
                    <a:lnTo>
                      <a:pt x="53649" y="317817"/>
                    </a:lnTo>
                    <a:lnTo>
                      <a:pt x="88962" y="317817"/>
                    </a:lnTo>
                    <a:lnTo>
                      <a:pt x="88962" y="194222"/>
                    </a:lnTo>
                    <a:lnTo>
                      <a:pt x="106618" y="194222"/>
                    </a:lnTo>
                    <a:lnTo>
                      <a:pt x="106618" y="317817"/>
                    </a:lnTo>
                    <a:lnTo>
                      <a:pt x="141931" y="317817"/>
                    </a:lnTo>
                    <a:lnTo>
                      <a:pt x="141931" y="194222"/>
                    </a:lnTo>
                    <a:lnTo>
                      <a:pt x="165768" y="194222"/>
                    </a:lnTo>
                    <a:lnTo>
                      <a:pt x="133103" y="84751"/>
                    </a:lnTo>
                    <a:lnTo>
                      <a:pt x="133103" y="53852"/>
                    </a:lnTo>
                    <a:lnTo>
                      <a:pt x="160471" y="146549"/>
                    </a:lnTo>
                    <a:cubicBezTo>
                      <a:pt x="163119" y="154494"/>
                      <a:pt x="170182" y="158909"/>
                      <a:pt x="177244" y="158909"/>
                    </a:cubicBezTo>
                    <a:cubicBezTo>
                      <a:pt x="179010" y="158909"/>
                      <a:pt x="180776" y="158909"/>
                      <a:pt x="182541" y="158026"/>
                    </a:cubicBezTo>
                    <a:cubicBezTo>
                      <a:pt x="191370" y="155377"/>
                      <a:pt x="196667" y="145666"/>
                      <a:pt x="194018" y="135955"/>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 name="Content Placeholder 9" descr="Man">
              <a:extLst>
                <a:ext uri="{FF2B5EF4-FFF2-40B4-BE49-F238E27FC236}">
                  <a16:creationId xmlns:a16="http://schemas.microsoft.com/office/drawing/2014/main" id="{7F19FB76-F0DE-4F6D-B753-EC8A4003ADE6}"/>
                </a:ext>
              </a:extLst>
            </p:cNvPr>
            <p:cNvGrpSpPr/>
            <p:nvPr/>
          </p:nvGrpSpPr>
          <p:grpSpPr>
            <a:xfrm>
              <a:off x="6078370" y="2703284"/>
              <a:ext cx="173941" cy="355789"/>
              <a:chOff x="6078370" y="2703284"/>
              <a:chExt cx="173941" cy="355789"/>
            </a:xfrm>
            <a:solidFill>
              <a:srgbClr val="000000"/>
            </a:solidFill>
          </p:grpSpPr>
          <p:sp>
            <p:nvSpPr>
              <p:cNvPr id="68" name="Freeform: Shape 67">
                <a:extLst>
                  <a:ext uri="{FF2B5EF4-FFF2-40B4-BE49-F238E27FC236}">
                    <a16:creationId xmlns:a16="http://schemas.microsoft.com/office/drawing/2014/main" id="{199D06EC-7B6B-4D23-BABD-079D15846C59}"/>
                  </a:ext>
                </a:extLst>
              </p:cNvPr>
              <p:cNvSpPr/>
              <p:nvPr/>
            </p:nvSpPr>
            <p:spPr>
              <a:xfrm>
                <a:off x="6133715" y="2703284"/>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Shape 68">
                <a:extLst>
                  <a:ext uri="{FF2B5EF4-FFF2-40B4-BE49-F238E27FC236}">
                    <a16:creationId xmlns:a16="http://schemas.microsoft.com/office/drawing/2014/main" id="{35D203AA-6208-46BA-861B-F33152A0EA39}"/>
                  </a:ext>
                </a:extLst>
              </p:cNvPr>
              <p:cNvSpPr/>
              <p:nvPr/>
            </p:nvSpPr>
            <p:spPr>
              <a:xfrm>
                <a:off x="6078370" y="2774442"/>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aphic 13" descr="Woman">
              <a:extLst>
                <a:ext uri="{FF2B5EF4-FFF2-40B4-BE49-F238E27FC236}">
                  <a16:creationId xmlns:a16="http://schemas.microsoft.com/office/drawing/2014/main" id="{4365BB56-98F6-4B09-B1DD-2BE14CAB6DD9}"/>
                </a:ext>
              </a:extLst>
            </p:cNvPr>
            <p:cNvGrpSpPr/>
            <p:nvPr/>
          </p:nvGrpSpPr>
          <p:grpSpPr>
            <a:xfrm>
              <a:off x="5886712" y="2953753"/>
              <a:ext cx="194702" cy="397271"/>
              <a:chOff x="5886712" y="2953753"/>
              <a:chExt cx="194702" cy="397271"/>
            </a:xfrm>
            <a:solidFill>
              <a:srgbClr val="000000"/>
            </a:solidFill>
          </p:grpSpPr>
          <p:sp>
            <p:nvSpPr>
              <p:cNvPr id="66" name="Freeform: Shape 65">
                <a:extLst>
                  <a:ext uri="{FF2B5EF4-FFF2-40B4-BE49-F238E27FC236}">
                    <a16:creationId xmlns:a16="http://schemas.microsoft.com/office/drawing/2014/main" id="{6C6A2368-B9AD-4060-A66D-98925B5CCA80}"/>
                  </a:ext>
                </a:extLst>
              </p:cNvPr>
              <p:cNvSpPr/>
              <p:nvPr/>
            </p:nvSpPr>
            <p:spPr>
              <a:xfrm>
                <a:off x="5949189" y="2953753"/>
                <a:ext cx="70626" cy="70626"/>
              </a:xfrm>
              <a:custGeom>
                <a:avLst/>
                <a:gdLst>
                  <a:gd name="connsiteX0" fmla="*/ 70626 w 70626"/>
                  <a:gd name="connsiteY0" fmla="*/ 35313 h 70626"/>
                  <a:gd name="connsiteX1" fmla="*/ 35313 w 70626"/>
                  <a:gd name="connsiteY1" fmla="*/ 70626 h 70626"/>
                  <a:gd name="connsiteX2" fmla="*/ 0 w 70626"/>
                  <a:gd name="connsiteY2" fmla="*/ 35313 h 70626"/>
                  <a:gd name="connsiteX3" fmla="*/ 35313 w 70626"/>
                  <a:gd name="connsiteY3" fmla="*/ 0 h 70626"/>
                  <a:gd name="connsiteX4" fmla="*/ 70626 w 70626"/>
                  <a:gd name="connsiteY4" fmla="*/ 35313 h 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6" h="70626">
                    <a:moveTo>
                      <a:pt x="70626" y="35313"/>
                    </a:moveTo>
                    <a:cubicBezTo>
                      <a:pt x="70626" y="54816"/>
                      <a:pt x="54816" y="70626"/>
                      <a:pt x="35313" y="70626"/>
                    </a:cubicBezTo>
                    <a:cubicBezTo>
                      <a:pt x="15810" y="70626"/>
                      <a:pt x="0" y="54816"/>
                      <a:pt x="0" y="35313"/>
                    </a:cubicBezTo>
                    <a:cubicBezTo>
                      <a:pt x="0" y="15810"/>
                      <a:pt x="15810" y="0"/>
                      <a:pt x="35313" y="0"/>
                    </a:cubicBezTo>
                    <a:cubicBezTo>
                      <a:pt x="54816" y="0"/>
                      <a:pt x="70626" y="15810"/>
                      <a:pt x="70626" y="35313"/>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Shape 66">
                <a:extLst>
                  <a:ext uri="{FF2B5EF4-FFF2-40B4-BE49-F238E27FC236}">
                    <a16:creationId xmlns:a16="http://schemas.microsoft.com/office/drawing/2014/main" id="{31FCA7F7-8A6D-4818-A2BD-503F84777932}"/>
                  </a:ext>
                </a:extLst>
              </p:cNvPr>
              <p:cNvSpPr/>
              <p:nvPr/>
            </p:nvSpPr>
            <p:spPr>
              <a:xfrm>
                <a:off x="5886712" y="3033207"/>
                <a:ext cx="194702" cy="317817"/>
              </a:xfrm>
              <a:custGeom>
                <a:avLst/>
                <a:gdLst>
                  <a:gd name="connsiteX0" fmla="*/ 194018 w 194702"/>
                  <a:gd name="connsiteY0" fmla="*/ 135955 h 317817"/>
                  <a:gd name="connsiteX1" fmla="*/ 162236 w 194702"/>
                  <a:gd name="connsiteY1" fmla="*/ 26485 h 317817"/>
                  <a:gd name="connsiteX2" fmla="*/ 155174 w 194702"/>
                  <a:gd name="connsiteY2" fmla="*/ 16774 h 317817"/>
                  <a:gd name="connsiteX3" fmla="*/ 118095 w 194702"/>
                  <a:gd name="connsiteY3" fmla="*/ 1766 h 317817"/>
                  <a:gd name="connsiteX4" fmla="*/ 97790 w 194702"/>
                  <a:gd name="connsiteY4" fmla="*/ 0 h 317817"/>
                  <a:gd name="connsiteX5" fmla="*/ 77485 w 194702"/>
                  <a:gd name="connsiteY5" fmla="*/ 1766 h 317817"/>
                  <a:gd name="connsiteX6" fmla="*/ 40407 w 194702"/>
                  <a:gd name="connsiteY6" fmla="*/ 16774 h 317817"/>
                  <a:gd name="connsiteX7" fmla="*/ 33344 w 194702"/>
                  <a:gd name="connsiteY7" fmla="*/ 26485 h 317817"/>
                  <a:gd name="connsiteX8" fmla="*/ 679 w 194702"/>
                  <a:gd name="connsiteY8" fmla="*/ 135955 h 317817"/>
                  <a:gd name="connsiteX9" fmla="*/ 13039 w 194702"/>
                  <a:gd name="connsiteY9" fmla="*/ 158026 h 317817"/>
                  <a:gd name="connsiteX10" fmla="*/ 18336 w 194702"/>
                  <a:gd name="connsiteY10" fmla="*/ 158909 h 317817"/>
                  <a:gd name="connsiteX11" fmla="*/ 35110 w 194702"/>
                  <a:gd name="connsiteY11" fmla="*/ 146549 h 317817"/>
                  <a:gd name="connsiteX12" fmla="*/ 62477 w 194702"/>
                  <a:gd name="connsiteY12" fmla="*/ 53852 h 317817"/>
                  <a:gd name="connsiteX13" fmla="*/ 62477 w 194702"/>
                  <a:gd name="connsiteY13" fmla="*/ 84751 h 317817"/>
                  <a:gd name="connsiteX14" fmla="*/ 29813 w 194702"/>
                  <a:gd name="connsiteY14" fmla="*/ 194222 h 317817"/>
                  <a:gd name="connsiteX15" fmla="*/ 53649 w 194702"/>
                  <a:gd name="connsiteY15" fmla="*/ 194222 h 317817"/>
                  <a:gd name="connsiteX16" fmla="*/ 53649 w 194702"/>
                  <a:gd name="connsiteY16" fmla="*/ 317817 h 317817"/>
                  <a:gd name="connsiteX17" fmla="*/ 88962 w 194702"/>
                  <a:gd name="connsiteY17" fmla="*/ 317817 h 317817"/>
                  <a:gd name="connsiteX18" fmla="*/ 88962 w 194702"/>
                  <a:gd name="connsiteY18" fmla="*/ 194222 h 317817"/>
                  <a:gd name="connsiteX19" fmla="*/ 106618 w 194702"/>
                  <a:gd name="connsiteY19" fmla="*/ 194222 h 317817"/>
                  <a:gd name="connsiteX20" fmla="*/ 106618 w 194702"/>
                  <a:gd name="connsiteY20" fmla="*/ 317817 h 317817"/>
                  <a:gd name="connsiteX21" fmla="*/ 141931 w 194702"/>
                  <a:gd name="connsiteY21" fmla="*/ 317817 h 317817"/>
                  <a:gd name="connsiteX22" fmla="*/ 141931 w 194702"/>
                  <a:gd name="connsiteY22" fmla="*/ 194222 h 317817"/>
                  <a:gd name="connsiteX23" fmla="*/ 165768 w 194702"/>
                  <a:gd name="connsiteY23" fmla="*/ 194222 h 317817"/>
                  <a:gd name="connsiteX24" fmla="*/ 133103 w 194702"/>
                  <a:gd name="connsiteY24" fmla="*/ 84751 h 317817"/>
                  <a:gd name="connsiteX25" fmla="*/ 133103 w 194702"/>
                  <a:gd name="connsiteY25" fmla="*/ 53852 h 317817"/>
                  <a:gd name="connsiteX26" fmla="*/ 160471 w 194702"/>
                  <a:gd name="connsiteY26" fmla="*/ 146549 h 317817"/>
                  <a:gd name="connsiteX27" fmla="*/ 177244 w 194702"/>
                  <a:gd name="connsiteY27" fmla="*/ 158909 h 317817"/>
                  <a:gd name="connsiteX28" fmla="*/ 182541 w 194702"/>
                  <a:gd name="connsiteY28" fmla="*/ 158026 h 317817"/>
                  <a:gd name="connsiteX29" fmla="*/ 194018 w 194702"/>
                  <a:gd name="connsiteY29" fmla="*/ 135955 h 3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702" h="317817">
                    <a:moveTo>
                      <a:pt x="194018" y="135955"/>
                    </a:moveTo>
                    <a:lnTo>
                      <a:pt x="162236" y="26485"/>
                    </a:lnTo>
                    <a:cubicBezTo>
                      <a:pt x="161354" y="22071"/>
                      <a:pt x="158705" y="18539"/>
                      <a:pt x="155174" y="16774"/>
                    </a:cubicBezTo>
                    <a:cubicBezTo>
                      <a:pt x="144580" y="9711"/>
                      <a:pt x="132220" y="5297"/>
                      <a:pt x="118095" y="1766"/>
                    </a:cubicBezTo>
                    <a:cubicBezTo>
                      <a:pt x="111033" y="883"/>
                      <a:pt x="104853" y="0"/>
                      <a:pt x="97790" y="0"/>
                    </a:cubicBezTo>
                    <a:cubicBezTo>
                      <a:pt x="90728" y="0"/>
                      <a:pt x="84548" y="883"/>
                      <a:pt x="77485" y="1766"/>
                    </a:cubicBezTo>
                    <a:cubicBezTo>
                      <a:pt x="63360" y="4414"/>
                      <a:pt x="51000" y="9711"/>
                      <a:pt x="40407" y="16774"/>
                    </a:cubicBezTo>
                    <a:cubicBezTo>
                      <a:pt x="36875" y="19422"/>
                      <a:pt x="34227" y="22071"/>
                      <a:pt x="33344" y="26485"/>
                    </a:cubicBezTo>
                    <a:lnTo>
                      <a:pt x="679" y="135955"/>
                    </a:lnTo>
                    <a:cubicBezTo>
                      <a:pt x="-1969" y="145666"/>
                      <a:pt x="3328" y="155377"/>
                      <a:pt x="13039" y="158026"/>
                    </a:cubicBezTo>
                    <a:cubicBezTo>
                      <a:pt x="14805" y="158909"/>
                      <a:pt x="16570" y="158909"/>
                      <a:pt x="18336" y="158909"/>
                    </a:cubicBezTo>
                    <a:cubicBezTo>
                      <a:pt x="26281" y="158909"/>
                      <a:pt x="33344" y="153612"/>
                      <a:pt x="35110" y="146549"/>
                    </a:cubicBezTo>
                    <a:lnTo>
                      <a:pt x="62477" y="53852"/>
                    </a:lnTo>
                    <a:lnTo>
                      <a:pt x="62477" y="84751"/>
                    </a:lnTo>
                    <a:lnTo>
                      <a:pt x="29813" y="194222"/>
                    </a:lnTo>
                    <a:lnTo>
                      <a:pt x="53649" y="194222"/>
                    </a:lnTo>
                    <a:lnTo>
                      <a:pt x="53649" y="317817"/>
                    </a:lnTo>
                    <a:lnTo>
                      <a:pt x="88962" y="317817"/>
                    </a:lnTo>
                    <a:lnTo>
                      <a:pt x="88962" y="194222"/>
                    </a:lnTo>
                    <a:lnTo>
                      <a:pt x="106618" y="194222"/>
                    </a:lnTo>
                    <a:lnTo>
                      <a:pt x="106618" y="317817"/>
                    </a:lnTo>
                    <a:lnTo>
                      <a:pt x="141931" y="317817"/>
                    </a:lnTo>
                    <a:lnTo>
                      <a:pt x="141931" y="194222"/>
                    </a:lnTo>
                    <a:lnTo>
                      <a:pt x="165768" y="194222"/>
                    </a:lnTo>
                    <a:lnTo>
                      <a:pt x="133103" y="84751"/>
                    </a:lnTo>
                    <a:lnTo>
                      <a:pt x="133103" y="53852"/>
                    </a:lnTo>
                    <a:lnTo>
                      <a:pt x="160471" y="146549"/>
                    </a:lnTo>
                    <a:cubicBezTo>
                      <a:pt x="163119" y="154494"/>
                      <a:pt x="170182" y="158909"/>
                      <a:pt x="177244" y="158909"/>
                    </a:cubicBezTo>
                    <a:cubicBezTo>
                      <a:pt x="179010" y="158909"/>
                      <a:pt x="180776" y="158909"/>
                      <a:pt x="182541" y="158026"/>
                    </a:cubicBezTo>
                    <a:cubicBezTo>
                      <a:pt x="191370" y="155377"/>
                      <a:pt x="196667" y="145666"/>
                      <a:pt x="194018" y="135955"/>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7" name="Content Placeholder 9" descr="Man">
              <a:extLst>
                <a:ext uri="{FF2B5EF4-FFF2-40B4-BE49-F238E27FC236}">
                  <a16:creationId xmlns:a16="http://schemas.microsoft.com/office/drawing/2014/main" id="{83D2C866-2DF7-4159-A4B4-EF48ABCCE9FC}"/>
                </a:ext>
              </a:extLst>
            </p:cNvPr>
            <p:cNvGrpSpPr/>
            <p:nvPr/>
          </p:nvGrpSpPr>
          <p:grpSpPr>
            <a:xfrm>
              <a:off x="6264637" y="2979863"/>
              <a:ext cx="173941" cy="355789"/>
              <a:chOff x="6264637" y="2979863"/>
              <a:chExt cx="173941" cy="355789"/>
            </a:xfrm>
            <a:solidFill>
              <a:srgbClr val="000000"/>
            </a:solidFill>
          </p:grpSpPr>
          <p:sp>
            <p:nvSpPr>
              <p:cNvPr id="64" name="Freeform: Shape 63">
                <a:extLst>
                  <a:ext uri="{FF2B5EF4-FFF2-40B4-BE49-F238E27FC236}">
                    <a16:creationId xmlns:a16="http://schemas.microsoft.com/office/drawing/2014/main" id="{21F98B16-DA9F-431C-A51B-49AA8C00D9BE}"/>
                  </a:ext>
                </a:extLst>
              </p:cNvPr>
              <p:cNvSpPr/>
              <p:nvPr/>
            </p:nvSpPr>
            <p:spPr>
              <a:xfrm>
                <a:off x="6319982" y="2979863"/>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7C4CD419-865C-4BCE-88E9-8FF86D6FC7DD}"/>
                  </a:ext>
                </a:extLst>
              </p:cNvPr>
              <p:cNvSpPr/>
              <p:nvPr/>
            </p:nvSpPr>
            <p:spPr>
              <a:xfrm>
                <a:off x="6264637" y="3051021"/>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Content Placeholder 9" descr="Man">
              <a:extLst>
                <a:ext uri="{FF2B5EF4-FFF2-40B4-BE49-F238E27FC236}">
                  <a16:creationId xmlns:a16="http://schemas.microsoft.com/office/drawing/2014/main" id="{54C3061C-E71B-48CF-B1AE-49043DEB9D9F}"/>
                </a:ext>
              </a:extLst>
            </p:cNvPr>
            <p:cNvGrpSpPr/>
            <p:nvPr/>
          </p:nvGrpSpPr>
          <p:grpSpPr>
            <a:xfrm>
              <a:off x="5749879" y="3281547"/>
              <a:ext cx="173941" cy="355789"/>
              <a:chOff x="5749879" y="3281547"/>
              <a:chExt cx="173941" cy="355789"/>
            </a:xfrm>
            <a:solidFill>
              <a:srgbClr val="000000"/>
            </a:solidFill>
          </p:grpSpPr>
          <p:sp>
            <p:nvSpPr>
              <p:cNvPr id="62" name="Freeform: Shape 61">
                <a:extLst>
                  <a:ext uri="{FF2B5EF4-FFF2-40B4-BE49-F238E27FC236}">
                    <a16:creationId xmlns:a16="http://schemas.microsoft.com/office/drawing/2014/main" id="{120D1231-D971-41D3-89D2-32E1CEC50975}"/>
                  </a:ext>
                </a:extLst>
              </p:cNvPr>
              <p:cNvSpPr/>
              <p:nvPr/>
            </p:nvSpPr>
            <p:spPr>
              <a:xfrm>
                <a:off x="5805224" y="3281547"/>
                <a:ext cx="63251" cy="63251"/>
              </a:xfrm>
              <a:custGeom>
                <a:avLst/>
                <a:gdLst>
                  <a:gd name="connsiteX0" fmla="*/ 63252 w 63251"/>
                  <a:gd name="connsiteY0" fmla="*/ 31626 h 63251"/>
                  <a:gd name="connsiteX1" fmla="*/ 31626 w 63251"/>
                  <a:gd name="connsiteY1" fmla="*/ 63252 h 63251"/>
                  <a:gd name="connsiteX2" fmla="*/ 0 w 63251"/>
                  <a:gd name="connsiteY2" fmla="*/ 31626 h 63251"/>
                  <a:gd name="connsiteX3" fmla="*/ 31626 w 63251"/>
                  <a:gd name="connsiteY3" fmla="*/ 0 h 63251"/>
                  <a:gd name="connsiteX4" fmla="*/ 63252 w 63251"/>
                  <a:gd name="connsiteY4" fmla="*/ 31626 h 6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 h="63251">
                    <a:moveTo>
                      <a:pt x="63252" y="31626"/>
                    </a:moveTo>
                    <a:cubicBezTo>
                      <a:pt x="63252" y="49092"/>
                      <a:pt x="49092" y="63252"/>
                      <a:pt x="31626" y="63252"/>
                    </a:cubicBezTo>
                    <a:cubicBezTo>
                      <a:pt x="14159" y="63252"/>
                      <a:pt x="0" y="49092"/>
                      <a:pt x="0" y="31626"/>
                    </a:cubicBezTo>
                    <a:cubicBezTo>
                      <a:pt x="0" y="14159"/>
                      <a:pt x="14159" y="0"/>
                      <a:pt x="31626" y="0"/>
                    </a:cubicBezTo>
                    <a:cubicBezTo>
                      <a:pt x="49092" y="0"/>
                      <a:pt x="63252" y="14159"/>
                      <a:pt x="63252" y="31626"/>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B6F9F38F-9C69-4A88-B819-1A87C3506B97}"/>
                  </a:ext>
                </a:extLst>
              </p:cNvPr>
              <p:cNvSpPr/>
              <p:nvPr/>
            </p:nvSpPr>
            <p:spPr>
              <a:xfrm>
                <a:off x="5749879" y="3352705"/>
                <a:ext cx="173941" cy="284631"/>
              </a:xfrm>
              <a:custGeom>
                <a:avLst/>
                <a:gdLst>
                  <a:gd name="connsiteX0" fmla="*/ 173151 w 173941"/>
                  <a:gd name="connsiteY0" fmla="*/ 123340 h 284631"/>
                  <a:gd name="connsiteX1" fmla="*/ 151013 w 173941"/>
                  <a:gd name="connsiteY1" fmla="*/ 29254 h 284631"/>
                  <a:gd name="connsiteX2" fmla="*/ 146269 w 173941"/>
                  <a:gd name="connsiteY2" fmla="*/ 20557 h 284631"/>
                  <a:gd name="connsiteX3" fmla="*/ 113062 w 173941"/>
                  <a:gd name="connsiteY3" fmla="*/ 3163 h 284631"/>
                  <a:gd name="connsiteX4" fmla="*/ 86971 w 173941"/>
                  <a:gd name="connsiteY4" fmla="*/ 0 h 284631"/>
                  <a:gd name="connsiteX5" fmla="*/ 60880 w 173941"/>
                  <a:gd name="connsiteY5" fmla="*/ 3953 h 284631"/>
                  <a:gd name="connsiteX6" fmla="*/ 27673 w 173941"/>
                  <a:gd name="connsiteY6" fmla="*/ 21347 h 284631"/>
                  <a:gd name="connsiteX7" fmla="*/ 22929 w 173941"/>
                  <a:gd name="connsiteY7" fmla="*/ 30044 h 284631"/>
                  <a:gd name="connsiteX8" fmla="*/ 791 w 173941"/>
                  <a:gd name="connsiteY8" fmla="*/ 124131 h 284631"/>
                  <a:gd name="connsiteX9" fmla="*/ 0 w 173941"/>
                  <a:gd name="connsiteY9" fmla="*/ 128084 h 284631"/>
                  <a:gd name="connsiteX10" fmla="*/ 15813 w 173941"/>
                  <a:gd name="connsiteY10" fmla="*/ 143897 h 284631"/>
                  <a:gd name="connsiteX11" fmla="*/ 30835 w 173941"/>
                  <a:gd name="connsiteY11" fmla="*/ 132038 h 284631"/>
                  <a:gd name="connsiteX12" fmla="*/ 47439 w 173941"/>
                  <a:gd name="connsiteY12" fmla="*/ 63252 h 284631"/>
                  <a:gd name="connsiteX13" fmla="*/ 47439 w 173941"/>
                  <a:gd name="connsiteY13" fmla="*/ 284632 h 284631"/>
                  <a:gd name="connsiteX14" fmla="*/ 79064 w 173941"/>
                  <a:gd name="connsiteY14" fmla="*/ 284632 h 284631"/>
                  <a:gd name="connsiteX15" fmla="*/ 79064 w 173941"/>
                  <a:gd name="connsiteY15" fmla="*/ 142316 h 284631"/>
                  <a:gd name="connsiteX16" fmla="*/ 94877 w 173941"/>
                  <a:gd name="connsiteY16" fmla="*/ 142316 h 284631"/>
                  <a:gd name="connsiteX17" fmla="*/ 94877 w 173941"/>
                  <a:gd name="connsiteY17" fmla="*/ 284632 h 284631"/>
                  <a:gd name="connsiteX18" fmla="*/ 126503 w 173941"/>
                  <a:gd name="connsiteY18" fmla="*/ 284632 h 284631"/>
                  <a:gd name="connsiteX19" fmla="*/ 126503 w 173941"/>
                  <a:gd name="connsiteY19" fmla="*/ 62461 h 284631"/>
                  <a:gd name="connsiteX20" fmla="*/ 143107 w 173941"/>
                  <a:gd name="connsiteY20" fmla="*/ 131247 h 284631"/>
                  <a:gd name="connsiteX21" fmla="*/ 158129 w 173941"/>
                  <a:gd name="connsiteY21" fmla="*/ 143107 h 284631"/>
                  <a:gd name="connsiteX22" fmla="*/ 173942 w 173941"/>
                  <a:gd name="connsiteY22" fmla="*/ 127294 h 284631"/>
                  <a:gd name="connsiteX23" fmla="*/ 173151 w 173941"/>
                  <a:gd name="connsiteY23" fmla="*/ 123340 h 28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941" h="284631">
                    <a:moveTo>
                      <a:pt x="173151" y="123340"/>
                    </a:moveTo>
                    <a:lnTo>
                      <a:pt x="151013" y="29254"/>
                    </a:lnTo>
                    <a:cubicBezTo>
                      <a:pt x="150222" y="26091"/>
                      <a:pt x="148641" y="22929"/>
                      <a:pt x="146269" y="20557"/>
                    </a:cubicBezTo>
                    <a:cubicBezTo>
                      <a:pt x="136781" y="12650"/>
                      <a:pt x="125712" y="7116"/>
                      <a:pt x="113062" y="3163"/>
                    </a:cubicBezTo>
                    <a:cubicBezTo>
                      <a:pt x="104365" y="1581"/>
                      <a:pt x="95668" y="0"/>
                      <a:pt x="86971" y="0"/>
                    </a:cubicBezTo>
                    <a:cubicBezTo>
                      <a:pt x="78274" y="0"/>
                      <a:pt x="69577" y="1581"/>
                      <a:pt x="60880" y="3953"/>
                    </a:cubicBezTo>
                    <a:cubicBezTo>
                      <a:pt x="48229" y="7116"/>
                      <a:pt x="37160" y="13441"/>
                      <a:pt x="27673" y="21347"/>
                    </a:cubicBezTo>
                    <a:cubicBezTo>
                      <a:pt x="25301" y="23719"/>
                      <a:pt x="23719" y="26882"/>
                      <a:pt x="22929" y="30044"/>
                    </a:cubicBezTo>
                    <a:lnTo>
                      <a:pt x="791" y="124131"/>
                    </a:lnTo>
                    <a:cubicBezTo>
                      <a:pt x="791" y="124922"/>
                      <a:pt x="0" y="126503"/>
                      <a:pt x="0" y="128084"/>
                    </a:cubicBezTo>
                    <a:cubicBezTo>
                      <a:pt x="0" y="136781"/>
                      <a:pt x="7116" y="143897"/>
                      <a:pt x="15813" y="143897"/>
                    </a:cubicBezTo>
                    <a:cubicBezTo>
                      <a:pt x="22929" y="143897"/>
                      <a:pt x="29254" y="138363"/>
                      <a:pt x="30835" y="132038"/>
                    </a:cubicBezTo>
                    <a:lnTo>
                      <a:pt x="47439" y="63252"/>
                    </a:lnTo>
                    <a:lnTo>
                      <a:pt x="47439" y="284632"/>
                    </a:lnTo>
                    <a:lnTo>
                      <a:pt x="79064" y="284632"/>
                    </a:lnTo>
                    <a:lnTo>
                      <a:pt x="79064" y="142316"/>
                    </a:lnTo>
                    <a:lnTo>
                      <a:pt x="94877" y="142316"/>
                    </a:lnTo>
                    <a:lnTo>
                      <a:pt x="94877" y="284632"/>
                    </a:lnTo>
                    <a:lnTo>
                      <a:pt x="126503" y="284632"/>
                    </a:lnTo>
                    <a:lnTo>
                      <a:pt x="126503" y="62461"/>
                    </a:lnTo>
                    <a:lnTo>
                      <a:pt x="143107" y="131247"/>
                    </a:lnTo>
                    <a:cubicBezTo>
                      <a:pt x="144688" y="137572"/>
                      <a:pt x="151013" y="143107"/>
                      <a:pt x="158129" y="143107"/>
                    </a:cubicBezTo>
                    <a:cubicBezTo>
                      <a:pt x="166826" y="143107"/>
                      <a:pt x="173942" y="135991"/>
                      <a:pt x="173942" y="127294"/>
                    </a:cubicBezTo>
                    <a:cubicBezTo>
                      <a:pt x="173942" y="125712"/>
                      <a:pt x="173151" y="124131"/>
                      <a:pt x="173151" y="123340"/>
                    </a:cubicBezTo>
                    <a:close/>
                  </a:path>
                </a:pathLst>
              </a:custGeom>
              <a:solidFill>
                <a:srgbClr val="000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9" name="Graphic 16" descr="Woman">
              <a:extLst>
                <a:ext uri="{FF2B5EF4-FFF2-40B4-BE49-F238E27FC236}">
                  <a16:creationId xmlns:a16="http://schemas.microsoft.com/office/drawing/2014/main" id="{277C6383-E09C-4199-9926-96C316805539}"/>
                </a:ext>
              </a:extLst>
            </p:cNvPr>
            <p:cNvGrpSpPr/>
            <p:nvPr/>
          </p:nvGrpSpPr>
          <p:grpSpPr>
            <a:xfrm>
              <a:off x="6061690" y="3264199"/>
              <a:ext cx="194702" cy="397271"/>
              <a:chOff x="6061690" y="3264199"/>
              <a:chExt cx="194702" cy="397271"/>
            </a:xfrm>
            <a:solidFill>
              <a:srgbClr val="000000"/>
            </a:solidFill>
          </p:grpSpPr>
          <p:sp>
            <p:nvSpPr>
              <p:cNvPr id="60" name="Freeform: Shape 59">
                <a:extLst>
                  <a:ext uri="{FF2B5EF4-FFF2-40B4-BE49-F238E27FC236}">
                    <a16:creationId xmlns:a16="http://schemas.microsoft.com/office/drawing/2014/main" id="{07AAA2C6-5576-4EB9-89F0-17503E8DC10B}"/>
                  </a:ext>
                </a:extLst>
              </p:cNvPr>
              <p:cNvSpPr/>
              <p:nvPr/>
            </p:nvSpPr>
            <p:spPr>
              <a:xfrm>
                <a:off x="6124167" y="3264199"/>
                <a:ext cx="70626" cy="70626"/>
              </a:xfrm>
              <a:custGeom>
                <a:avLst/>
                <a:gdLst>
                  <a:gd name="connsiteX0" fmla="*/ 70626 w 70626"/>
                  <a:gd name="connsiteY0" fmla="*/ 35313 h 70626"/>
                  <a:gd name="connsiteX1" fmla="*/ 35313 w 70626"/>
                  <a:gd name="connsiteY1" fmla="*/ 70626 h 70626"/>
                  <a:gd name="connsiteX2" fmla="*/ 0 w 70626"/>
                  <a:gd name="connsiteY2" fmla="*/ 35313 h 70626"/>
                  <a:gd name="connsiteX3" fmla="*/ 35313 w 70626"/>
                  <a:gd name="connsiteY3" fmla="*/ 0 h 70626"/>
                  <a:gd name="connsiteX4" fmla="*/ 70626 w 70626"/>
                  <a:gd name="connsiteY4" fmla="*/ 35313 h 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6" h="70626">
                    <a:moveTo>
                      <a:pt x="70626" y="35313"/>
                    </a:moveTo>
                    <a:cubicBezTo>
                      <a:pt x="70626" y="54816"/>
                      <a:pt x="54816" y="70626"/>
                      <a:pt x="35313" y="70626"/>
                    </a:cubicBezTo>
                    <a:cubicBezTo>
                      <a:pt x="15810" y="70626"/>
                      <a:pt x="0" y="54816"/>
                      <a:pt x="0" y="35313"/>
                    </a:cubicBezTo>
                    <a:cubicBezTo>
                      <a:pt x="0" y="15810"/>
                      <a:pt x="15810" y="0"/>
                      <a:pt x="35313" y="0"/>
                    </a:cubicBezTo>
                    <a:cubicBezTo>
                      <a:pt x="54816" y="0"/>
                      <a:pt x="70626" y="15810"/>
                      <a:pt x="70626" y="35313"/>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353D8846-5A61-409B-BC11-4E5DC101EC88}"/>
                  </a:ext>
                </a:extLst>
              </p:cNvPr>
              <p:cNvSpPr/>
              <p:nvPr/>
            </p:nvSpPr>
            <p:spPr>
              <a:xfrm>
                <a:off x="6061690" y="3343653"/>
                <a:ext cx="194702" cy="317817"/>
              </a:xfrm>
              <a:custGeom>
                <a:avLst/>
                <a:gdLst>
                  <a:gd name="connsiteX0" fmla="*/ 194018 w 194702"/>
                  <a:gd name="connsiteY0" fmla="*/ 135955 h 317817"/>
                  <a:gd name="connsiteX1" fmla="*/ 162236 w 194702"/>
                  <a:gd name="connsiteY1" fmla="*/ 26485 h 317817"/>
                  <a:gd name="connsiteX2" fmla="*/ 155174 w 194702"/>
                  <a:gd name="connsiteY2" fmla="*/ 16774 h 317817"/>
                  <a:gd name="connsiteX3" fmla="*/ 118095 w 194702"/>
                  <a:gd name="connsiteY3" fmla="*/ 1766 h 317817"/>
                  <a:gd name="connsiteX4" fmla="*/ 97790 w 194702"/>
                  <a:gd name="connsiteY4" fmla="*/ 0 h 317817"/>
                  <a:gd name="connsiteX5" fmla="*/ 77485 w 194702"/>
                  <a:gd name="connsiteY5" fmla="*/ 1766 h 317817"/>
                  <a:gd name="connsiteX6" fmla="*/ 40407 w 194702"/>
                  <a:gd name="connsiteY6" fmla="*/ 16774 h 317817"/>
                  <a:gd name="connsiteX7" fmla="*/ 33344 w 194702"/>
                  <a:gd name="connsiteY7" fmla="*/ 26485 h 317817"/>
                  <a:gd name="connsiteX8" fmla="*/ 679 w 194702"/>
                  <a:gd name="connsiteY8" fmla="*/ 135955 h 317817"/>
                  <a:gd name="connsiteX9" fmla="*/ 13039 w 194702"/>
                  <a:gd name="connsiteY9" fmla="*/ 158026 h 317817"/>
                  <a:gd name="connsiteX10" fmla="*/ 18336 w 194702"/>
                  <a:gd name="connsiteY10" fmla="*/ 158909 h 317817"/>
                  <a:gd name="connsiteX11" fmla="*/ 35110 w 194702"/>
                  <a:gd name="connsiteY11" fmla="*/ 146549 h 317817"/>
                  <a:gd name="connsiteX12" fmla="*/ 62477 w 194702"/>
                  <a:gd name="connsiteY12" fmla="*/ 53852 h 317817"/>
                  <a:gd name="connsiteX13" fmla="*/ 62477 w 194702"/>
                  <a:gd name="connsiteY13" fmla="*/ 84751 h 317817"/>
                  <a:gd name="connsiteX14" fmla="*/ 29813 w 194702"/>
                  <a:gd name="connsiteY14" fmla="*/ 194222 h 317817"/>
                  <a:gd name="connsiteX15" fmla="*/ 53649 w 194702"/>
                  <a:gd name="connsiteY15" fmla="*/ 194222 h 317817"/>
                  <a:gd name="connsiteX16" fmla="*/ 53649 w 194702"/>
                  <a:gd name="connsiteY16" fmla="*/ 317817 h 317817"/>
                  <a:gd name="connsiteX17" fmla="*/ 88962 w 194702"/>
                  <a:gd name="connsiteY17" fmla="*/ 317817 h 317817"/>
                  <a:gd name="connsiteX18" fmla="*/ 88962 w 194702"/>
                  <a:gd name="connsiteY18" fmla="*/ 194222 h 317817"/>
                  <a:gd name="connsiteX19" fmla="*/ 106618 w 194702"/>
                  <a:gd name="connsiteY19" fmla="*/ 194222 h 317817"/>
                  <a:gd name="connsiteX20" fmla="*/ 106618 w 194702"/>
                  <a:gd name="connsiteY20" fmla="*/ 317817 h 317817"/>
                  <a:gd name="connsiteX21" fmla="*/ 141931 w 194702"/>
                  <a:gd name="connsiteY21" fmla="*/ 317817 h 317817"/>
                  <a:gd name="connsiteX22" fmla="*/ 141931 w 194702"/>
                  <a:gd name="connsiteY22" fmla="*/ 194222 h 317817"/>
                  <a:gd name="connsiteX23" fmla="*/ 165768 w 194702"/>
                  <a:gd name="connsiteY23" fmla="*/ 194222 h 317817"/>
                  <a:gd name="connsiteX24" fmla="*/ 133103 w 194702"/>
                  <a:gd name="connsiteY24" fmla="*/ 84751 h 317817"/>
                  <a:gd name="connsiteX25" fmla="*/ 133103 w 194702"/>
                  <a:gd name="connsiteY25" fmla="*/ 53852 h 317817"/>
                  <a:gd name="connsiteX26" fmla="*/ 160471 w 194702"/>
                  <a:gd name="connsiteY26" fmla="*/ 146549 h 317817"/>
                  <a:gd name="connsiteX27" fmla="*/ 177244 w 194702"/>
                  <a:gd name="connsiteY27" fmla="*/ 158909 h 317817"/>
                  <a:gd name="connsiteX28" fmla="*/ 182541 w 194702"/>
                  <a:gd name="connsiteY28" fmla="*/ 158026 h 317817"/>
                  <a:gd name="connsiteX29" fmla="*/ 194018 w 194702"/>
                  <a:gd name="connsiteY29" fmla="*/ 135955 h 3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702" h="317817">
                    <a:moveTo>
                      <a:pt x="194018" y="135955"/>
                    </a:moveTo>
                    <a:lnTo>
                      <a:pt x="162236" y="26485"/>
                    </a:lnTo>
                    <a:cubicBezTo>
                      <a:pt x="161354" y="22071"/>
                      <a:pt x="158705" y="18539"/>
                      <a:pt x="155174" y="16774"/>
                    </a:cubicBezTo>
                    <a:cubicBezTo>
                      <a:pt x="144580" y="9711"/>
                      <a:pt x="132220" y="5297"/>
                      <a:pt x="118095" y="1766"/>
                    </a:cubicBezTo>
                    <a:cubicBezTo>
                      <a:pt x="111033" y="883"/>
                      <a:pt x="104853" y="0"/>
                      <a:pt x="97790" y="0"/>
                    </a:cubicBezTo>
                    <a:cubicBezTo>
                      <a:pt x="90728" y="0"/>
                      <a:pt x="84548" y="883"/>
                      <a:pt x="77485" y="1766"/>
                    </a:cubicBezTo>
                    <a:cubicBezTo>
                      <a:pt x="63360" y="4414"/>
                      <a:pt x="51000" y="9711"/>
                      <a:pt x="40407" y="16774"/>
                    </a:cubicBezTo>
                    <a:cubicBezTo>
                      <a:pt x="36875" y="19422"/>
                      <a:pt x="34227" y="22071"/>
                      <a:pt x="33344" y="26485"/>
                    </a:cubicBezTo>
                    <a:lnTo>
                      <a:pt x="679" y="135955"/>
                    </a:lnTo>
                    <a:cubicBezTo>
                      <a:pt x="-1969" y="145666"/>
                      <a:pt x="3328" y="155377"/>
                      <a:pt x="13039" y="158026"/>
                    </a:cubicBezTo>
                    <a:cubicBezTo>
                      <a:pt x="14805" y="158909"/>
                      <a:pt x="16570" y="158909"/>
                      <a:pt x="18336" y="158909"/>
                    </a:cubicBezTo>
                    <a:cubicBezTo>
                      <a:pt x="26281" y="158909"/>
                      <a:pt x="33344" y="153612"/>
                      <a:pt x="35110" y="146549"/>
                    </a:cubicBezTo>
                    <a:lnTo>
                      <a:pt x="62477" y="53852"/>
                    </a:lnTo>
                    <a:lnTo>
                      <a:pt x="62477" y="84751"/>
                    </a:lnTo>
                    <a:lnTo>
                      <a:pt x="29813" y="194222"/>
                    </a:lnTo>
                    <a:lnTo>
                      <a:pt x="53649" y="194222"/>
                    </a:lnTo>
                    <a:lnTo>
                      <a:pt x="53649" y="317817"/>
                    </a:lnTo>
                    <a:lnTo>
                      <a:pt x="88962" y="317817"/>
                    </a:lnTo>
                    <a:lnTo>
                      <a:pt x="88962" y="194222"/>
                    </a:lnTo>
                    <a:lnTo>
                      <a:pt x="106618" y="194222"/>
                    </a:lnTo>
                    <a:lnTo>
                      <a:pt x="106618" y="317817"/>
                    </a:lnTo>
                    <a:lnTo>
                      <a:pt x="141931" y="317817"/>
                    </a:lnTo>
                    <a:lnTo>
                      <a:pt x="141931" y="194222"/>
                    </a:lnTo>
                    <a:lnTo>
                      <a:pt x="165768" y="194222"/>
                    </a:lnTo>
                    <a:lnTo>
                      <a:pt x="133103" y="84751"/>
                    </a:lnTo>
                    <a:lnTo>
                      <a:pt x="133103" y="53852"/>
                    </a:lnTo>
                    <a:lnTo>
                      <a:pt x="160471" y="146549"/>
                    </a:lnTo>
                    <a:cubicBezTo>
                      <a:pt x="163119" y="154494"/>
                      <a:pt x="170182" y="158909"/>
                      <a:pt x="177244" y="158909"/>
                    </a:cubicBezTo>
                    <a:cubicBezTo>
                      <a:pt x="179010" y="158909"/>
                      <a:pt x="180776" y="158909"/>
                      <a:pt x="182541" y="158026"/>
                    </a:cubicBezTo>
                    <a:cubicBezTo>
                      <a:pt x="191370" y="155377"/>
                      <a:pt x="196667" y="145666"/>
                      <a:pt x="194018" y="135955"/>
                    </a:cubicBezTo>
                    <a:close/>
                  </a:path>
                </a:pathLst>
              </a:custGeom>
              <a:solidFill>
                <a:srgbClr val="000000"/>
              </a:solidFill>
              <a:ln w="43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74" name="Graphic 73" descr="Professor">
            <a:extLst>
              <a:ext uri="{FF2B5EF4-FFF2-40B4-BE49-F238E27FC236}">
                <a16:creationId xmlns:a16="http://schemas.microsoft.com/office/drawing/2014/main" id="{FA94FE95-771D-4B5D-8C03-63DF8CA5FDAF}"/>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8496" y="4379907"/>
            <a:ext cx="319120" cy="319120"/>
          </a:xfrm>
          <a:prstGeom prst="rect">
            <a:avLst/>
          </a:prstGeom>
        </p:spPr>
      </p:pic>
      <p:grpSp>
        <p:nvGrpSpPr>
          <p:cNvPr id="75" name="Group 74">
            <a:extLst>
              <a:ext uri="{FF2B5EF4-FFF2-40B4-BE49-F238E27FC236}">
                <a16:creationId xmlns:a16="http://schemas.microsoft.com/office/drawing/2014/main" id="{DD34694B-0296-41D6-B205-4972FCC95B84}"/>
              </a:ext>
            </a:extLst>
          </p:cNvPr>
          <p:cNvGrpSpPr/>
          <p:nvPr/>
        </p:nvGrpSpPr>
        <p:grpSpPr>
          <a:xfrm>
            <a:off x="5632107" y="5457911"/>
            <a:ext cx="655631" cy="495838"/>
            <a:chOff x="4488348" y="5421735"/>
            <a:chExt cx="1186860" cy="886240"/>
          </a:xfrm>
        </p:grpSpPr>
        <p:pic>
          <p:nvPicPr>
            <p:cNvPr id="76" name="Graphic 75" descr="Programmer">
              <a:extLst>
                <a:ext uri="{FF2B5EF4-FFF2-40B4-BE49-F238E27FC236}">
                  <a16:creationId xmlns:a16="http://schemas.microsoft.com/office/drawing/2014/main" id="{349CB542-2886-4883-B1F0-25A05030C387}"/>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8348" y="5421735"/>
              <a:ext cx="525761" cy="525761"/>
            </a:xfrm>
            <a:prstGeom prst="rect">
              <a:avLst/>
            </a:prstGeom>
          </p:spPr>
        </p:pic>
        <p:pic>
          <p:nvPicPr>
            <p:cNvPr id="77" name="Graphic 76" descr="Programmer">
              <a:extLst>
                <a:ext uri="{FF2B5EF4-FFF2-40B4-BE49-F238E27FC236}">
                  <a16:creationId xmlns:a16="http://schemas.microsoft.com/office/drawing/2014/main" id="{DE77A529-3A6D-4180-B1E7-3AEF4F4ECA47}"/>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08995" y="5766042"/>
              <a:ext cx="525761" cy="525761"/>
            </a:xfrm>
            <a:prstGeom prst="rect">
              <a:avLst/>
            </a:prstGeom>
          </p:spPr>
        </p:pic>
        <p:pic>
          <p:nvPicPr>
            <p:cNvPr id="78" name="Graphic 77" descr="Programmer">
              <a:extLst>
                <a:ext uri="{FF2B5EF4-FFF2-40B4-BE49-F238E27FC236}">
                  <a16:creationId xmlns:a16="http://schemas.microsoft.com/office/drawing/2014/main" id="{D06D68B5-B011-41EF-A7AE-839A032C18F7}"/>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4521" y="5427378"/>
              <a:ext cx="525761" cy="525761"/>
            </a:xfrm>
            <a:prstGeom prst="rect">
              <a:avLst/>
            </a:prstGeom>
          </p:spPr>
        </p:pic>
        <p:pic>
          <p:nvPicPr>
            <p:cNvPr id="79" name="Graphic 78" descr="Programmer">
              <a:extLst>
                <a:ext uri="{FF2B5EF4-FFF2-40B4-BE49-F238E27FC236}">
                  <a16:creationId xmlns:a16="http://schemas.microsoft.com/office/drawing/2014/main" id="{587C90D8-53B3-47C4-8332-C0C439E3974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9447" y="5782214"/>
              <a:ext cx="525761" cy="525761"/>
            </a:xfrm>
            <a:prstGeom prst="rect">
              <a:avLst/>
            </a:prstGeom>
          </p:spPr>
        </p:pic>
      </p:grpSp>
      <p:sp>
        <p:nvSpPr>
          <p:cNvPr id="2" name="TextBox 1">
            <a:extLst>
              <a:ext uri="{FF2B5EF4-FFF2-40B4-BE49-F238E27FC236}">
                <a16:creationId xmlns:a16="http://schemas.microsoft.com/office/drawing/2014/main" id="{77660E72-C14E-40D3-9C36-8E339933BC6E}"/>
              </a:ext>
            </a:extLst>
          </p:cNvPr>
          <p:cNvSpPr txBox="1"/>
          <p:nvPr/>
        </p:nvSpPr>
        <p:spPr>
          <a:xfrm>
            <a:off x="5224764" y="3460524"/>
            <a:ext cx="3770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(1:n)</a:t>
            </a:r>
            <a:endParaRPr kumimoji="0" lang="en-CA" sz="800" b="0" i="1" u="none" strike="noStrike" kern="1200" cap="none" spc="0" normalizeH="0" baseline="0" noProof="0" dirty="0">
              <a:ln>
                <a:noFill/>
              </a:ln>
              <a:solidFill>
                <a:prstClr val="black"/>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C917F90C-9C1C-41AA-BF14-531BF39D5F3A}"/>
              </a:ext>
            </a:extLst>
          </p:cNvPr>
          <p:cNvSpPr txBox="1"/>
          <p:nvPr/>
        </p:nvSpPr>
        <p:spPr>
          <a:xfrm>
            <a:off x="5224764" y="4458458"/>
            <a:ext cx="3770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(1:n)</a:t>
            </a:r>
            <a:endParaRPr kumimoji="0" lang="en-CA" sz="800" b="0" i="1" u="none" strike="noStrike" kern="120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62021BC-D989-4957-B386-D41BD9F01950}"/>
              </a:ext>
            </a:extLst>
          </p:cNvPr>
          <p:cNvSpPr txBox="1"/>
          <p:nvPr/>
        </p:nvSpPr>
        <p:spPr>
          <a:xfrm>
            <a:off x="5224764" y="5603074"/>
            <a:ext cx="3770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(1:n)</a:t>
            </a:r>
            <a:endParaRPr kumimoji="0" lang="en-CA" sz="800" b="0" i="1" u="none" strike="noStrike" kern="1200" cap="none" spc="0" normalizeH="0" baseline="0" noProof="0" dirty="0">
              <a:ln>
                <a:noFill/>
              </a:ln>
              <a:solidFill>
                <a:prstClr val="black"/>
              </a:solidFill>
              <a:effectLst/>
              <a:uLnTx/>
              <a:uFillTx/>
              <a:latin typeface="Calibri"/>
              <a:ea typeface="+mn-ea"/>
              <a:cs typeface="+mn-cs"/>
            </a:endParaRPr>
          </a:p>
        </p:txBody>
      </p:sp>
      <p:sp>
        <p:nvSpPr>
          <p:cNvPr id="83" name="Slide Number Placeholder 3">
            <a:extLst>
              <a:ext uri="{FF2B5EF4-FFF2-40B4-BE49-F238E27FC236}">
                <a16:creationId xmlns:a16="http://schemas.microsoft.com/office/drawing/2014/main" id="{1ADEA85F-04D0-4450-A7ED-71ED7A6394A4}"/>
              </a:ext>
            </a:extLst>
          </p:cNvPr>
          <p:cNvSpPr>
            <a:spLocks noGrp="1"/>
          </p:cNvSpPr>
          <p:nvPr>
            <p:ph type="sldNum" sz="quarter" idx="4"/>
          </p:nvPr>
        </p:nvSpPr>
        <p:spPr>
          <a:xfrm>
            <a:off x="11568608" y="6589861"/>
            <a:ext cx="589856" cy="26813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Action Button: Go Back or Previous 3">
            <a:hlinkClick r:id="rId8" action="ppaction://hlinksldjump" highlightClick="1"/>
            <a:extLst>
              <a:ext uri="{FF2B5EF4-FFF2-40B4-BE49-F238E27FC236}">
                <a16:creationId xmlns:a16="http://schemas.microsoft.com/office/drawing/2014/main" id="{DDACDED6-5E39-4DF1-A7A2-894DADAC1DAE}"/>
              </a:ext>
            </a:extLst>
          </p:cNvPr>
          <p:cNvSpPr/>
          <p:nvPr/>
        </p:nvSpPr>
        <p:spPr>
          <a:xfrm>
            <a:off x="11803557" y="297298"/>
            <a:ext cx="234949" cy="216024"/>
          </a:xfrm>
          <a:prstGeom prst="actionButtonBackPreviou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8756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AA3-7CFF-4D0B-A798-49223DC0A621}"/>
              </a:ext>
            </a:extLst>
          </p:cNvPr>
          <p:cNvSpPr>
            <a:spLocks noGrp="1"/>
          </p:cNvSpPr>
          <p:nvPr>
            <p:ph type="title" idx="4294967295"/>
          </p:nvPr>
        </p:nvSpPr>
        <p:spPr>
          <a:xfrm>
            <a:off x="435429" y="119950"/>
            <a:ext cx="10515600" cy="787487"/>
          </a:xfrm>
        </p:spPr>
        <p:txBody>
          <a:bodyPr/>
          <a:lstStyle/>
          <a:p>
            <a:pPr>
              <a:tabLst>
                <a:tab pos="914400" algn="l"/>
              </a:tabLst>
            </a:pPr>
            <a:r>
              <a:rPr lang="en-US" b="1" dirty="0"/>
              <a:t>  </a:t>
            </a:r>
            <a:r>
              <a:rPr lang="en-US" sz="2400" b="1" dirty="0">
                <a:solidFill>
                  <a:schemeClr val="tx2"/>
                </a:solidFill>
                <a:latin typeface="Calibri" panose="020F0502020204030204" pitchFamily="34" charset="0"/>
                <a:ea typeface="+mn-ea"/>
                <a:cs typeface="+mn-cs"/>
              </a:rPr>
              <a:t>3.  </a:t>
            </a:r>
            <a:r>
              <a:rPr lang="en-US" sz="2400" b="1" dirty="0">
                <a:latin typeface="+mn-lt"/>
                <a:ea typeface="+mn-ea"/>
                <a:cs typeface="+mn-cs"/>
              </a:rPr>
              <a:t>	</a:t>
            </a:r>
            <a:r>
              <a:rPr lang="en-US" sz="2600" b="1" dirty="0">
                <a:solidFill>
                  <a:schemeClr val="tx2"/>
                </a:solidFill>
                <a:latin typeface="Calibri" panose="020F0502020204030204" pitchFamily="34" charset="0"/>
                <a:ea typeface="+mn-ea"/>
                <a:cs typeface="+mn-cs"/>
              </a:rPr>
              <a:t>Build A Roadmap For DM CEPP Enterprise Solutions</a:t>
            </a:r>
            <a:endParaRPr lang="en-CA" sz="2600" b="1" dirty="0">
              <a:solidFill>
                <a:schemeClr val="tx2"/>
              </a:solidFill>
              <a:latin typeface="Calibri" panose="020F0502020204030204" pitchFamily="34" charset="0"/>
              <a:ea typeface="+mn-ea"/>
              <a:cs typeface="+mn-cs"/>
            </a:endParaRPr>
          </a:p>
        </p:txBody>
      </p:sp>
      <p:sp>
        <p:nvSpPr>
          <p:cNvPr id="10" name="Rectangle 9">
            <a:extLst>
              <a:ext uri="{FF2B5EF4-FFF2-40B4-BE49-F238E27FC236}">
                <a16:creationId xmlns:a16="http://schemas.microsoft.com/office/drawing/2014/main" id="{B655E7A2-F4E3-40F5-A5AC-4F9B1870E178}"/>
              </a:ext>
            </a:extLst>
          </p:cNvPr>
          <p:cNvSpPr/>
          <p:nvPr/>
        </p:nvSpPr>
        <p:spPr>
          <a:xfrm>
            <a:off x="612112" y="2434524"/>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a:extLst>
              <a:ext uri="{FF2B5EF4-FFF2-40B4-BE49-F238E27FC236}">
                <a16:creationId xmlns:a16="http://schemas.microsoft.com/office/drawing/2014/main" id="{6A425564-7398-4129-A7DB-D6FB84B35433}"/>
              </a:ext>
            </a:extLst>
          </p:cNvPr>
          <p:cNvSpPr/>
          <p:nvPr/>
        </p:nvSpPr>
        <p:spPr>
          <a:xfrm>
            <a:off x="612113" y="2449268"/>
            <a:ext cx="1693699" cy="2446824"/>
          </a:xfrm>
          <a:prstGeom prst="rect">
            <a:avLst/>
          </a:prstGeom>
        </p:spPr>
        <p:txBody>
          <a:bodyPr wrap="square">
            <a:spAutoFit/>
          </a:bodyPr>
          <a:lstStyle/>
          <a:p>
            <a:pPr marL="130969" indent="-130969">
              <a:buFont typeface="Arial" panose="020B0604020202020204" pitchFamily="34" charset="0"/>
              <a:buChar char="•"/>
            </a:pPr>
            <a:r>
              <a:rPr lang="en-CA" sz="1100" dirty="0"/>
              <a:t>Present summary of concept case including</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Business problem</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Business Capabilities</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Users</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Stakeholders</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Benefits</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Governance</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Business Owner</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Service Provider</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Funding</a:t>
            </a:r>
          </a:p>
          <a:p>
            <a:pPr marL="130969" indent="-130969">
              <a:buFont typeface="Arial" panose="020B0604020202020204" pitchFamily="34" charset="0"/>
              <a:buChar char="•"/>
            </a:pPr>
            <a:endParaRPr lang="en-CA" sz="1100" dirty="0">
              <a:ea typeface="Verdana" panose="020B0604030504040204" pitchFamily="34" charset="0"/>
              <a:cs typeface="Arial" panose="020B0604020202020204" pitchFamily="34" charset="0"/>
            </a:endParaRPr>
          </a:p>
          <a:p>
            <a:pPr marL="130969" indent="-130969">
              <a:buFont typeface="Arial" panose="020B0604020202020204" pitchFamily="34" charset="0"/>
              <a:buChar char="•"/>
            </a:pPr>
            <a:endParaRPr lang="en-CA" sz="1100" dirty="0">
              <a:ea typeface="Verdana" panose="020B0604030504040204" pitchFamily="34" charset="0"/>
              <a:cs typeface="Arial" panose="020B0604020202020204" pitchFamily="34" charset="0"/>
            </a:endParaRPr>
          </a:p>
          <a:p>
            <a:pPr marL="130969" indent="-130969">
              <a:buFont typeface="Arial" panose="020B0604020202020204" pitchFamily="34" charset="0"/>
              <a:buChar char="•"/>
            </a:pPr>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295E487-7366-4062-A97C-AE0E8DA097C0}"/>
              </a:ext>
            </a:extLst>
          </p:cNvPr>
          <p:cNvSpPr/>
          <p:nvPr/>
        </p:nvSpPr>
        <p:spPr>
          <a:xfrm>
            <a:off x="612112" y="1588169"/>
            <a:ext cx="1777921" cy="68571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Concept Endorsement</a:t>
            </a:r>
          </a:p>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DM CEPP</a:t>
            </a:r>
          </a:p>
        </p:txBody>
      </p:sp>
      <p:sp>
        <p:nvSpPr>
          <p:cNvPr id="13" name="Rectangle 12">
            <a:extLst>
              <a:ext uri="{FF2B5EF4-FFF2-40B4-BE49-F238E27FC236}">
                <a16:creationId xmlns:a16="http://schemas.microsoft.com/office/drawing/2014/main" id="{B7974885-C152-4B35-99AD-FA770ECABE4B}"/>
              </a:ext>
            </a:extLst>
          </p:cNvPr>
          <p:cNvSpPr/>
          <p:nvPr/>
        </p:nvSpPr>
        <p:spPr>
          <a:xfrm>
            <a:off x="2773783" y="2442540"/>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4" name="Rectangle 13">
            <a:extLst>
              <a:ext uri="{FF2B5EF4-FFF2-40B4-BE49-F238E27FC236}">
                <a16:creationId xmlns:a16="http://schemas.microsoft.com/office/drawing/2014/main" id="{19326713-9DB1-46E6-833C-DE77132124F3}"/>
              </a:ext>
            </a:extLst>
          </p:cNvPr>
          <p:cNvSpPr/>
          <p:nvPr/>
        </p:nvSpPr>
        <p:spPr>
          <a:xfrm>
            <a:off x="2773783" y="1596185"/>
            <a:ext cx="1777921" cy="68571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Architecture Endorsement</a:t>
            </a:r>
          </a:p>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GC EARB</a:t>
            </a:r>
          </a:p>
        </p:txBody>
      </p:sp>
      <p:sp>
        <p:nvSpPr>
          <p:cNvPr id="15" name="Rectangle 14">
            <a:extLst>
              <a:ext uri="{FF2B5EF4-FFF2-40B4-BE49-F238E27FC236}">
                <a16:creationId xmlns:a16="http://schemas.microsoft.com/office/drawing/2014/main" id="{25418E27-F20C-4E7A-AAD7-D3A9FDA1DE48}"/>
              </a:ext>
            </a:extLst>
          </p:cNvPr>
          <p:cNvSpPr/>
          <p:nvPr/>
        </p:nvSpPr>
        <p:spPr>
          <a:xfrm>
            <a:off x="4935454" y="2450556"/>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6" name="Rectangle 15">
            <a:extLst>
              <a:ext uri="{FF2B5EF4-FFF2-40B4-BE49-F238E27FC236}">
                <a16:creationId xmlns:a16="http://schemas.microsoft.com/office/drawing/2014/main" id="{7C4CF3E6-20AC-4EFF-B99A-64A4E1AD6B44}"/>
              </a:ext>
            </a:extLst>
          </p:cNvPr>
          <p:cNvSpPr/>
          <p:nvPr/>
        </p:nvSpPr>
        <p:spPr>
          <a:xfrm>
            <a:off x="4935454" y="1604201"/>
            <a:ext cx="1777921" cy="685711"/>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Proof of solution</a:t>
            </a:r>
          </a:p>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Business owner and Service Provider</a:t>
            </a:r>
          </a:p>
        </p:txBody>
      </p:sp>
      <p:sp>
        <p:nvSpPr>
          <p:cNvPr id="17" name="Rectangle 16">
            <a:extLst>
              <a:ext uri="{FF2B5EF4-FFF2-40B4-BE49-F238E27FC236}">
                <a16:creationId xmlns:a16="http://schemas.microsoft.com/office/drawing/2014/main" id="{D750490E-339E-4A37-92A3-8AD92F514399}"/>
              </a:ext>
            </a:extLst>
          </p:cNvPr>
          <p:cNvSpPr/>
          <p:nvPr/>
        </p:nvSpPr>
        <p:spPr>
          <a:xfrm>
            <a:off x="7097125" y="2458572"/>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8" name="Rectangle 17">
            <a:extLst>
              <a:ext uri="{FF2B5EF4-FFF2-40B4-BE49-F238E27FC236}">
                <a16:creationId xmlns:a16="http://schemas.microsoft.com/office/drawing/2014/main" id="{5A14371E-2F64-4C23-94D8-3C39B0686324}"/>
              </a:ext>
            </a:extLst>
          </p:cNvPr>
          <p:cNvSpPr/>
          <p:nvPr/>
        </p:nvSpPr>
        <p:spPr>
          <a:xfrm>
            <a:off x="7097125" y="1612219"/>
            <a:ext cx="1777921" cy="68571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Development</a:t>
            </a:r>
          </a:p>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Business owner and Service Provider</a:t>
            </a:r>
          </a:p>
        </p:txBody>
      </p:sp>
      <p:sp>
        <p:nvSpPr>
          <p:cNvPr id="19" name="Rectangle 18">
            <a:extLst>
              <a:ext uri="{FF2B5EF4-FFF2-40B4-BE49-F238E27FC236}">
                <a16:creationId xmlns:a16="http://schemas.microsoft.com/office/drawing/2014/main" id="{A20E192E-5908-494E-9191-E1F2D2C9D612}"/>
              </a:ext>
            </a:extLst>
          </p:cNvPr>
          <p:cNvSpPr/>
          <p:nvPr/>
        </p:nvSpPr>
        <p:spPr>
          <a:xfrm>
            <a:off x="9258796" y="2466588"/>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0" name="Rectangle 19">
            <a:extLst>
              <a:ext uri="{FF2B5EF4-FFF2-40B4-BE49-F238E27FC236}">
                <a16:creationId xmlns:a16="http://schemas.microsoft.com/office/drawing/2014/main" id="{02C9F479-EC0A-4786-B558-441FDF66273A}"/>
              </a:ext>
            </a:extLst>
          </p:cNvPr>
          <p:cNvSpPr/>
          <p:nvPr/>
        </p:nvSpPr>
        <p:spPr>
          <a:xfrm>
            <a:off x="9258796" y="1620235"/>
            <a:ext cx="1777921" cy="68571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Operate and Evolve</a:t>
            </a:r>
          </a:p>
          <a:p>
            <a:pPr algn="ctr"/>
            <a:r>
              <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rPr>
              <a:t>Business owner and Service Provider</a:t>
            </a:r>
          </a:p>
        </p:txBody>
      </p:sp>
      <p:sp>
        <p:nvSpPr>
          <p:cNvPr id="21" name="Rectangle 20">
            <a:extLst>
              <a:ext uri="{FF2B5EF4-FFF2-40B4-BE49-F238E27FC236}">
                <a16:creationId xmlns:a16="http://schemas.microsoft.com/office/drawing/2014/main" id="{268A2183-4521-4664-AE2F-DD3470D521B3}"/>
              </a:ext>
            </a:extLst>
          </p:cNvPr>
          <p:cNvSpPr/>
          <p:nvPr/>
        </p:nvSpPr>
        <p:spPr>
          <a:xfrm>
            <a:off x="2773783" y="2463547"/>
            <a:ext cx="1693699" cy="1769715"/>
          </a:xfrm>
          <a:prstGeom prst="rect">
            <a:avLst/>
          </a:prstGeom>
        </p:spPr>
        <p:txBody>
          <a:bodyPr wrap="square">
            <a:spAutoFit/>
          </a:bodyPr>
          <a:lstStyle/>
          <a:p>
            <a:pPr marL="130969" indent="-130969">
              <a:buFont typeface="Arial" panose="020B0604020202020204" pitchFamily="34" charset="0"/>
              <a:buChar char="•"/>
            </a:pPr>
            <a:r>
              <a:rPr lang="en-CA" sz="1100" dirty="0"/>
              <a:t>GC EARB review for alignment to:</a:t>
            </a:r>
          </a:p>
          <a:p>
            <a:pPr marL="339725" lvl="1" indent="-112713">
              <a:buFont typeface="Arial" panose="020B0604020202020204" pitchFamily="34" charset="0"/>
              <a:buChar char="•"/>
            </a:pPr>
            <a:r>
              <a:rPr lang="en-CA" sz="1100" dirty="0">
                <a:ea typeface="Verdana" panose="020B0604030504040204" pitchFamily="34" charset="0"/>
                <a:cs typeface="Arial" panose="020B0604020202020204" pitchFamily="34" charset="0"/>
              </a:rPr>
              <a:t>Business</a:t>
            </a:r>
          </a:p>
          <a:p>
            <a:pPr marL="339725" lvl="1" indent="-112713">
              <a:buFont typeface="Arial" panose="020B0604020202020204" pitchFamily="34" charset="0"/>
              <a:buChar char="•"/>
            </a:pPr>
            <a:r>
              <a:rPr lang="en-CA" sz="1100" dirty="0">
                <a:ea typeface="Verdana" panose="020B0604030504040204" pitchFamily="34" charset="0"/>
                <a:cs typeface="Arial" panose="020B0604020202020204" pitchFamily="34" charset="0"/>
              </a:rPr>
              <a:t>Information</a:t>
            </a:r>
          </a:p>
          <a:p>
            <a:pPr marL="339725" lvl="1" indent="-112713">
              <a:buFont typeface="Arial" panose="020B0604020202020204" pitchFamily="34" charset="0"/>
              <a:buChar char="•"/>
            </a:pPr>
            <a:r>
              <a:rPr lang="en-CA" sz="1100" dirty="0">
                <a:ea typeface="Verdana" panose="020B0604030504040204" pitchFamily="34" charset="0"/>
                <a:cs typeface="Arial" panose="020B0604020202020204" pitchFamily="34" charset="0"/>
              </a:rPr>
              <a:t>Application</a:t>
            </a:r>
          </a:p>
          <a:p>
            <a:pPr marL="339725" lvl="1" indent="-112713">
              <a:buFont typeface="Arial" panose="020B0604020202020204" pitchFamily="34" charset="0"/>
              <a:buChar char="•"/>
            </a:pPr>
            <a:r>
              <a:rPr lang="en-CA" sz="1100" dirty="0">
                <a:ea typeface="Verdana" panose="020B0604030504040204" pitchFamily="34" charset="0"/>
                <a:cs typeface="Arial" panose="020B0604020202020204" pitchFamily="34" charset="0"/>
              </a:rPr>
              <a:t>Technology</a:t>
            </a:r>
          </a:p>
          <a:p>
            <a:pPr marL="339725" lvl="1" indent="-112713">
              <a:buFont typeface="Arial" panose="020B0604020202020204" pitchFamily="34" charset="0"/>
              <a:buChar char="•"/>
            </a:pPr>
            <a:r>
              <a:rPr lang="en-CA" sz="1100" dirty="0">
                <a:ea typeface="Verdana" panose="020B0604030504040204" pitchFamily="34" charset="0"/>
                <a:cs typeface="Arial" panose="020B0604020202020204" pitchFamily="34" charset="0"/>
              </a:rPr>
              <a:t>Security</a:t>
            </a:r>
          </a:p>
          <a:p>
            <a:pPr marL="130969" indent="-130969">
              <a:buFont typeface="Arial" panose="020B0604020202020204" pitchFamily="34" charset="0"/>
              <a:buChar char="•"/>
            </a:pPr>
            <a:endParaRPr lang="en-CA" sz="1100" dirty="0">
              <a:ea typeface="Verdana" panose="020B0604030504040204" pitchFamily="34" charset="0"/>
              <a:cs typeface="Arial" panose="020B0604020202020204" pitchFamily="34" charset="0"/>
            </a:endParaRPr>
          </a:p>
          <a:p>
            <a:pPr marL="130969" indent="-130969">
              <a:buFont typeface="Arial" panose="020B0604020202020204" pitchFamily="34" charset="0"/>
              <a:buChar char="•"/>
            </a:pPr>
            <a:endParaRPr lang="en-CA" sz="1100" dirty="0">
              <a:ea typeface="Verdana" panose="020B0604030504040204" pitchFamily="34" charset="0"/>
              <a:cs typeface="Arial" panose="020B0604020202020204" pitchFamily="34" charset="0"/>
            </a:endParaRPr>
          </a:p>
          <a:p>
            <a:pPr marL="130969" indent="-130969">
              <a:buFont typeface="Arial" panose="020B0604020202020204" pitchFamily="34" charset="0"/>
              <a:buChar char="•"/>
            </a:pPr>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2B041B3-B312-4725-B9F5-2D819E61B94D}"/>
              </a:ext>
            </a:extLst>
          </p:cNvPr>
          <p:cNvSpPr/>
          <p:nvPr/>
        </p:nvSpPr>
        <p:spPr>
          <a:xfrm>
            <a:off x="4935454" y="2544142"/>
            <a:ext cx="1777921" cy="1600438"/>
          </a:xfrm>
          <a:prstGeom prst="rect">
            <a:avLst/>
          </a:prstGeom>
        </p:spPr>
        <p:txBody>
          <a:bodyPr wrap="square">
            <a:spAutoFit/>
          </a:bodyPr>
          <a:lstStyle/>
          <a:p>
            <a:pPr marL="130969" indent="-130969">
              <a:buFont typeface="Arial" panose="020B0604020202020204" pitchFamily="34" charset="0"/>
              <a:buChar char="•"/>
            </a:pPr>
            <a:r>
              <a:rPr lang="en-CA" sz="1100" dirty="0"/>
              <a:t>Validate business benefits and solution f</a:t>
            </a:r>
            <a:r>
              <a:rPr lang="en-CA" sz="1100" dirty="0">
                <a:ea typeface="Verdana" panose="020B0604030504040204" pitchFamily="34" charset="0"/>
                <a:cs typeface="Arial" panose="020B0604020202020204" pitchFamily="34" charset="0"/>
              </a:rPr>
              <a:t>or stakeholders</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Plan for development, operations, implementation and operations </a:t>
            </a:r>
          </a:p>
          <a:p>
            <a:pPr marL="130969" indent="-130969">
              <a:buFont typeface="Arial" panose="020B0604020202020204" pitchFamily="34" charset="0"/>
              <a:buChar char="•"/>
            </a:pPr>
            <a:r>
              <a:rPr lang="en-CA" sz="1100" dirty="0">
                <a:ea typeface="Verdana" panose="020B0604030504040204" pitchFamily="34" charset="0"/>
                <a:cs typeface="Arial" panose="020B0604020202020204" pitchFamily="34" charset="0"/>
              </a:rPr>
              <a:t>Roadmap to evolve</a:t>
            </a:r>
          </a:p>
          <a:p>
            <a:pPr marL="130969" indent="-130969">
              <a:buFont typeface="Arial" panose="020B0604020202020204" pitchFamily="34" charset="0"/>
              <a:buChar char="•"/>
            </a:pPr>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1861A7E-E094-454B-994C-33DC5E672DE2}"/>
              </a:ext>
            </a:extLst>
          </p:cNvPr>
          <p:cNvSpPr/>
          <p:nvPr/>
        </p:nvSpPr>
        <p:spPr>
          <a:xfrm>
            <a:off x="7097125" y="2528958"/>
            <a:ext cx="1777921" cy="1092607"/>
          </a:xfrm>
          <a:prstGeom prst="rect">
            <a:avLst/>
          </a:prstGeom>
        </p:spPr>
        <p:txBody>
          <a:bodyPr wrap="square">
            <a:spAutoFit/>
          </a:bodyPr>
          <a:lstStyle/>
          <a:p>
            <a:pPr marL="130969" indent="-130969">
              <a:buFont typeface="Arial" panose="020B0604020202020204" pitchFamily="34" charset="0"/>
              <a:buChar char="•"/>
            </a:pPr>
            <a:r>
              <a:rPr lang="en-CA" sz="1100" dirty="0"/>
              <a:t>Develop solution using integrated team</a:t>
            </a:r>
          </a:p>
          <a:p>
            <a:pPr marL="130969" indent="-130969">
              <a:buFont typeface="Arial" panose="020B0604020202020204" pitchFamily="34" charset="0"/>
              <a:buChar char="•"/>
            </a:pPr>
            <a:r>
              <a:rPr lang="en-CA" sz="1100" dirty="0"/>
              <a:t>Release solution to users and stakeholders</a:t>
            </a:r>
          </a:p>
          <a:p>
            <a:pPr marL="130969" indent="-130969">
              <a:buFont typeface="Arial" panose="020B0604020202020204" pitchFamily="34" charset="0"/>
              <a:buChar char="•"/>
            </a:pPr>
            <a:endParaRPr lang="en-CA" sz="1100" dirty="0">
              <a:ea typeface="Verdana" panose="020B0604030504040204" pitchFamily="34" charset="0"/>
              <a:cs typeface="Arial" panose="020B0604020202020204" pitchFamily="34" charset="0"/>
            </a:endParaRPr>
          </a:p>
          <a:p>
            <a:pPr marL="130969" indent="-130969">
              <a:buFont typeface="Arial" panose="020B0604020202020204" pitchFamily="34" charset="0"/>
              <a:buChar char="•"/>
            </a:pPr>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A889C22-E2F2-458E-BE80-4D6E40686BB2}"/>
              </a:ext>
            </a:extLst>
          </p:cNvPr>
          <p:cNvSpPr/>
          <p:nvPr/>
        </p:nvSpPr>
        <p:spPr>
          <a:xfrm>
            <a:off x="9258795" y="2521629"/>
            <a:ext cx="1777921" cy="1600438"/>
          </a:xfrm>
          <a:prstGeom prst="rect">
            <a:avLst/>
          </a:prstGeom>
        </p:spPr>
        <p:txBody>
          <a:bodyPr wrap="square">
            <a:spAutoFit/>
          </a:bodyPr>
          <a:lstStyle/>
          <a:p>
            <a:pPr marL="130969" indent="-130969">
              <a:buFont typeface="Arial" panose="020B0604020202020204" pitchFamily="34" charset="0"/>
              <a:buChar char="•"/>
            </a:pPr>
            <a:r>
              <a:rPr lang="en-CA" sz="1100" dirty="0"/>
              <a:t>Operate the solution</a:t>
            </a:r>
          </a:p>
          <a:p>
            <a:pPr marL="130969" indent="-130969">
              <a:buFont typeface="Arial" panose="020B0604020202020204" pitchFamily="34" charset="0"/>
              <a:buChar char="•"/>
            </a:pPr>
            <a:r>
              <a:rPr lang="en-CA" sz="1100" dirty="0"/>
              <a:t>Roadmap continuous improvements of capabilities</a:t>
            </a:r>
          </a:p>
          <a:p>
            <a:pPr marL="130969" indent="-130969">
              <a:buFont typeface="Arial" panose="020B0604020202020204" pitchFamily="34" charset="0"/>
              <a:buChar char="•"/>
            </a:pPr>
            <a:r>
              <a:rPr lang="en-CA" sz="1100" dirty="0"/>
              <a:t>Keep technology current</a:t>
            </a:r>
          </a:p>
          <a:p>
            <a:pPr marL="130969" indent="-130969">
              <a:buFont typeface="Arial" panose="020B0604020202020204" pitchFamily="34" charset="0"/>
              <a:buChar char="•"/>
            </a:pPr>
            <a:r>
              <a:rPr lang="en-CA" sz="1100" dirty="0"/>
              <a:t>Report back to DM CEPP on progression  </a:t>
            </a:r>
          </a:p>
          <a:p>
            <a:pPr marL="130969" indent="-130969">
              <a:buFont typeface="Arial" panose="020B0604020202020204" pitchFamily="34" charset="0"/>
              <a:buChar char="•"/>
            </a:pPr>
            <a:endParaRPr lang="en-CA" sz="1100" dirty="0">
              <a:ea typeface="Verdana" panose="020B0604030504040204" pitchFamily="34" charset="0"/>
              <a:cs typeface="Arial" panose="020B0604020202020204" pitchFamily="34" charset="0"/>
            </a:endParaRPr>
          </a:p>
          <a:p>
            <a:pPr marL="130969" indent="-130969">
              <a:buFont typeface="Arial" panose="020B0604020202020204" pitchFamily="34" charset="0"/>
              <a:buChar char="•"/>
            </a:pPr>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id="{F6484C09-A680-40E2-9138-D4C36BF9EEEF}"/>
              </a:ext>
            </a:extLst>
          </p:cNvPr>
          <p:cNvSpPr/>
          <p:nvPr/>
        </p:nvSpPr>
        <p:spPr>
          <a:xfrm>
            <a:off x="2497046" y="1771629"/>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Arrow: Right 25">
            <a:extLst>
              <a:ext uri="{FF2B5EF4-FFF2-40B4-BE49-F238E27FC236}">
                <a16:creationId xmlns:a16="http://schemas.microsoft.com/office/drawing/2014/main" id="{855BD5BB-3444-4A02-9854-144656696AB4}"/>
              </a:ext>
            </a:extLst>
          </p:cNvPr>
          <p:cNvSpPr/>
          <p:nvPr/>
        </p:nvSpPr>
        <p:spPr>
          <a:xfrm>
            <a:off x="4634665" y="1767613"/>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Arrow: Right 26">
            <a:extLst>
              <a:ext uri="{FF2B5EF4-FFF2-40B4-BE49-F238E27FC236}">
                <a16:creationId xmlns:a16="http://schemas.microsoft.com/office/drawing/2014/main" id="{CE25D58F-0742-436E-B223-2B62D5883456}"/>
              </a:ext>
            </a:extLst>
          </p:cNvPr>
          <p:cNvSpPr/>
          <p:nvPr/>
        </p:nvSpPr>
        <p:spPr>
          <a:xfrm>
            <a:off x="6808380" y="1763597"/>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Right 27">
            <a:extLst>
              <a:ext uri="{FF2B5EF4-FFF2-40B4-BE49-F238E27FC236}">
                <a16:creationId xmlns:a16="http://schemas.microsoft.com/office/drawing/2014/main" id="{1D255E22-1FC9-478F-AD34-4C2B6F2490BF}"/>
              </a:ext>
            </a:extLst>
          </p:cNvPr>
          <p:cNvSpPr/>
          <p:nvPr/>
        </p:nvSpPr>
        <p:spPr>
          <a:xfrm>
            <a:off x="8982095" y="1759581"/>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Connector: Elbow 29">
            <a:extLst>
              <a:ext uri="{FF2B5EF4-FFF2-40B4-BE49-F238E27FC236}">
                <a16:creationId xmlns:a16="http://schemas.microsoft.com/office/drawing/2014/main" id="{D3EFA2EE-7A1E-44D0-8C21-DE6624EAFA24}"/>
              </a:ext>
            </a:extLst>
          </p:cNvPr>
          <p:cNvCxnSpPr>
            <a:cxnSpLocks/>
            <a:stCxn id="19" idx="2"/>
            <a:endCxn id="11" idx="2"/>
          </p:cNvCxnSpPr>
          <p:nvPr/>
        </p:nvCxnSpPr>
        <p:spPr>
          <a:xfrm rot="5400000" flipH="1">
            <a:off x="5789724" y="565331"/>
            <a:ext cx="27271" cy="8688794"/>
          </a:xfrm>
          <a:prstGeom prst="bentConnector3">
            <a:avLst>
              <a:gd name="adj1" fmla="val -1381137"/>
            </a:avLst>
          </a:prstGeom>
          <a:ln w="76200">
            <a:solidFill>
              <a:srgbClr val="C6CDD1"/>
            </a:solidFill>
            <a:tailEnd type="triangle"/>
          </a:ln>
        </p:spPr>
        <p:style>
          <a:lnRef idx="3">
            <a:schemeClr val="dk1"/>
          </a:lnRef>
          <a:fillRef idx="0">
            <a:schemeClr val="dk1"/>
          </a:fillRef>
          <a:effectRef idx="2">
            <a:schemeClr val="dk1"/>
          </a:effectRef>
          <a:fontRef idx="minor">
            <a:schemeClr val="tx1"/>
          </a:fontRef>
        </p:style>
      </p:cxnSp>
      <p:sp>
        <p:nvSpPr>
          <p:cNvPr id="29" name="Flowchart: Off-page Connector 28">
            <a:extLst>
              <a:ext uri="{FF2B5EF4-FFF2-40B4-BE49-F238E27FC236}">
                <a16:creationId xmlns:a16="http://schemas.microsoft.com/office/drawing/2014/main" id="{2A88CD46-DEC4-4091-88F2-DFAD255AA540}"/>
              </a:ext>
            </a:extLst>
          </p:cNvPr>
          <p:cNvSpPr/>
          <p:nvPr/>
        </p:nvSpPr>
        <p:spPr>
          <a:xfrm rot="16200000">
            <a:off x="671844" y="176013"/>
            <a:ext cx="461667" cy="738051"/>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Slide Number Placeholder 5">
            <a:extLst>
              <a:ext uri="{FF2B5EF4-FFF2-40B4-BE49-F238E27FC236}">
                <a16:creationId xmlns:a16="http://schemas.microsoft.com/office/drawing/2014/main" id="{8003D978-3904-4AA6-A84D-6F3D1F82064A}"/>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12</a:t>
            </a:fld>
            <a:endParaRPr lang="en-CA" dirty="0">
              <a:solidFill>
                <a:prstClr val="black">
                  <a:tint val="75000"/>
                </a:prstClr>
              </a:solidFill>
            </a:endParaRPr>
          </a:p>
        </p:txBody>
      </p:sp>
    </p:spTree>
    <p:extLst>
      <p:ext uri="{BB962C8B-B14F-4D97-AF65-F5344CB8AC3E}">
        <p14:creationId xmlns:p14="http://schemas.microsoft.com/office/powerpoint/2010/main" val="189452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8D249-C1A7-41DD-850A-68EDC46CFA39}"/>
              </a:ext>
            </a:extLst>
          </p:cNvPr>
          <p:cNvSpPr>
            <a:spLocks noGrp="1"/>
          </p:cNvSpPr>
          <p:nvPr>
            <p:ph idx="10"/>
          </p:nvPr>
        </p:nvSpPr>
        <p:spPr>
          <a:xfrm>
            <a:off x="975359" y="2090058"/>
            <a:ext cx="10276115" cy="4032068"/>
          </a:xfrm>
        </p:spPr>
        <p:txBody>
          <a:bodyPr>
            <a:normAutofit/>
          </a:bodyPr>
          <a:lstStyle/>
          <a:p>
            <a:r>
              <a:rPr lang="en-CA" sz="2400" b="1" dirty="0"/>
              <a:t> Specifically:</a:t>
            </a:r>
          </a:p>
          <a:p>
            <a:pPr indent="-228600"/>
            <a:endParaRPr lang="en-US" sz="1900" dirty="0">
              <a:solidFill>
                <a:srgbClr val="4B4747"/>
              </a:solidFill>
              <a:latin typeface="Segoe UI" panose="020B0502040204020203" pitchFamily="34" charset="0"/>
              <a:cs typeface="Segoe UI" panose="020B0502040204020203" pitchFamily="34" charset="0"/>
            </a:endParaRPr>
          </a:p>
          <a:p>
            <a:pPr marL="457200" lvl="1" indent="0">
              <a:buNone/>
            </a:pPr>
            <a:r>
              <a:rPr lang="en-US" sz="1700" dirty="0">
                <a:solidFill>
                  <a:srgbClr val="4B4747"/>
                </a:solidFill>
                <a:latin typeface="Segoe UI" panose="020B0502040204020203" pitchFamily="34" charset="0"/>
                <a:cs typeface="Segoe UI" panose="020B0502040204020203" pitchFamily="34" charset="0"/>
              </a:rPr>
              <a:t>Enterprise solution opportunities </a:t>
            </a:r>
            <a:r>
              <a:rPr lang="en-US" sz="1700" dirty="0">
                <a:solidFill>
                  <a:schemeClr val="tx2"/>
                </a:solidFill>
                <a:latin typeface="Segoe UI" panose="020B0502040204020203" pitchFamily="34" charset="0"/>
                <a:cs typeface="Segoe UI" panose="020B0502040204020203" pitchFamily="34" charset="0"/>
              </a:rPr>
              <a:t>lack a defined path </a:t>
            </a:r>
            <a:r>
              <a:rPr lang="en-US" sz="1700" dirty="0">
                <a:solidFill>
                  <a:srgbClr val="4B4747"/>
                </a:solidFill>
                <a:latin typeface="Segoe UI" panose="020B0502040204020203" pitchFamily="34" charset="0"/>
                <a:cs typeface="Segoe UI" panose="020B0502040204020203" pitchFamily="34" charset="0"/>
              </a:rPr>
              <a:t>to advance and as a result tend to fizzle out </a:t>
            </a:r>
            <a:endParaRPr lang="en-CA" sz="1700" dirty="0">
              <a:solidFill>
                <a:srgbClr val="4B4747"/>
              </a:solidFill>
              <a:latin typeface="Segoe UI" panose="020B0502040204020203" pitchFamily="34" charset="0"/>
              <a:cs typeface="Segoe UI" panose="020B0502040204020203" pitchFamily="34" charset="0"/>
            </a:endParaRPr>
          </a:p>
          <a:p>
            <a:pPr marL="457200" lvl="1" indent="0">
              <a:buNone/>
            </a:pPr>
            <a:endParaRPr lang="en-US" sz="1500" b="1" dirty="0">
              <a:solidFill>
                <a:srgbClr val="4B4747"/>
              </a:solidFill>
              <a:latin typeface="Segoe UI" panose="020B0502040204020203" pitchFamily="34" charset="0"/>
              <a:cs typeface="Segoe UI" panose="020B0502040204020203" pitchFamily="34" charset="0"/>
            </a:endParaRPr>
          </a:p>
          <a:p>
            <a:pPr marL="457200" lvl="1" indent="0">
              <a:buNone/>
            </a:pPr>
            <a:r>
              <a:rPr lang="en-US" sz="1700" dirty="0">
                <a:solidFill>
                  <a:srgbClr val="4B4747"/>
                </a:solidFill>
                <a:latin typeface="Segoe UI" panose="020B0502040204020203" pitchFamily="34" charset="0"/>
                <a:cs typeface="Segoe UI" panose="020B0502040204020203" pitchFamily="34" charset="0"/>
              </a:rPr>
              <a:t>Cost recovery and appropriation models are adequate for operational costs, but </a:t>
            </a:r>
            <a:r>
              <a:rPr lang="en-US" sz="1700" dirty="0">
                <a:solidFill>
                  <a:schemeClr val="tx2"/>
                </a:solidFill>
                <a:latin typeface="Segoe UI" panose="020B0502040204020203" pitchFamily="34" charset="0"/>
                <a:cs typeface="Segoe UI" panose="020B0502040204020203" pitchFamily="34" charset="0"/>
              </a:rPr>
              <a:t>up-front funding </a:t>
            </a:r>
            <a:r>
              <a:rPr lang="en-US" sz="1700" dirty="0">
                <a:solidFill>
                  <a:srgbClr val="4B4747"/>
                </a:solidFill>
                <a:latin typeface="Segoe UI" panose="020B0502040204020203" pitchFamily="34" charset="0"/>
                <a:cs typeface="Segoe UI" panose="020B0502040204020203" pitchFamily="34" charset="0"/>
              </a:rPr>
              <a:t>is required for initial development and evolution of enterprise solutions.</a:t>
            </a:r>
            <a:endParaRPr lang="en-CA" sz="1700" dirty="0">
              <a:solidFill>
                <a:srgbClr val="4B4747"/>
              </a:solidFill>
              <a:latin typeface="Segoe UI" panose="020B0502040204020203" pitchFamily="34" charset="0"/>
              <a:cs typeface="Segoe UI" panose="020B0502040204020203" pitchFamily="34" charset="0"/>
            </a:endParaRPr>
          </a:p>
          <a:p>
            <a:pPr marL="457200" lvl="1" indent="0">
              <a:buNone/>
            </a:pPr>
            <a:endParaRPr lang="en-US" sz="1700" dirty="0">
              <a:solidFill>
                <a:srgbClr val="4B4747"/>
              </a:solidFill>
              <a:latin typeface="Segoe UI" panose="020B0502040204020203" pitchFamily="34" charset="0"/>
              <a:cs typeface="Segoe UI" panose="020B0502040204020203" pitchFamily="34" charset="0"/>
            </a:endParaRPr>
          </a:p>
          <a:p>
            <a:pPr marL="457200" lvl="1" indent="0">
              <a:buNone/>
            </a:pPr>
            <a:r>
              <a:rPr lang="en-US" sz="1700" dirty="0">
                <a:solidFill>
                  <a:srgbClr val="4B4747"/>
                </a:solidFill>
                <a:latin typeface="Segoe UI" panose="020B0502040204020203" pitchFamily="34" charset="0"/>
                <a:cs typeface="Segoe UI" panose="020B0502040204020203" pitchFamily="34" charset="0"/>
              </a:rPr>
              <a:t>Need </a:t>
            </a:r>
            <a:r>
              <a:rPr lang="en-US" sz="1700" dirty="0">
                <a:solidFill>
                  <a:schemeClr val="tx2"/>
                </a:solidFill>
                <a:latin typeface="Segoe UI" panose="020B0502040204020203" pitchFamily="34" charset="0"/>
                <a:cs typeface="Segoe UI" panose="020B0502040204020203" pitchFamily="34" charset="0"/>
              </a:rPr>
              <a:t>dedicated cross-departmental members </a:t>
            </a:r>
            <a:r>
              <a:rPr lang="en-US" sz="1700" dirty="0">
                <a:solidFill>
                  <a:srgbClr val="4B4747"/>
                </a:solidFill>
                <a:latin typeface="Segoe UI" panose="020B0502040204020203" pitchFamily="34" charset="0"/>
                <a:cs typeface="Segoe UI" panose="020B0502040204020203" pitchFamily="34" charset="0"/>
              </a:rPr>
              <a:t>to form committees to support “enterprise” business owners, as well as </a:t>
            </a:r>
            <a:r>
              <a:rPr lang="en-US" sz="1700" dirty="0">
                <a:solidFill>
                  <a:schemeClr val="tx2"/>
                </a:solidFill>
                <a:latin typeface="Segoe UI" panose="020B0502040204020203" pitchFamily="34" charset="0"/>
                <a:cs typeface="Segoe UI" panose="020B0502040204020203" pitchFamily="34" charset="0"/>
              </a:rPr>
              <a:t>dedicated teams of service provider </a:t>
            </a:r>
            <a:r>
              <a:rPr lang="en-US" sz="1700" dirty="0">
                <a:solidFill>
                  <a:srgbClr val="4B4747"/>
                </a:solidFill>
                <a:latin typeface="Segoe UI" panose="020B0502040204020203" pitchFamily="34" charset="0"/>
                <a:cs typeface="Segoe UI" panose="020B0502040204020203" pitchFamily="34" charset="0"/>
              </a:rPr>
              <a:t>to develop, operate and evolve enterprise solutions. </a:t>
            </a:r>
          </a:p>
          <a:p>
            <a:pPr marL="457200" lvl="1" indent="0">
              <a:buNone/>
            </a:pPr>
            <a:r>
              <a:rPr lang="en-US" sz="1700" dirty="0">
                <a:solidFill>
                  <a:srgbClr val="4B4747"/>
                </a:solidFill>
                <a:latin typeface="Segoe UI" panose="020B0502040204020203" pitchFamily="34" charset="0"/>
                <a:cs typeface="Segoe UI" panose="020B0502040204020203" pitchFamily="34" charset="0"/>
              </a:rPr>
              <a:t>(Do we need a Shared Services organization to act as the service provider? Do expand SSC mandate to include applications?)</a:t>
            </a:r>
            <a:endParaRPr lang="en-CA" sz="1700" dirty="0">
              <a:solidFill>
                <a:srgbClr val="4B4747"/>
              </a:solidFill>
              <a:latin typeface="Segoe UI" panose="020B0502040204020203" pitchFamily="34" charset="0"/>
              <a:cs typeface="Segoe UI" panose="020B0502040204020203" pitchFamily="34" charset="0"/>
            </a:endParaRPr>
          </a:p>
          <a:p>
            <a:pPr>
              <a:spcBef>
                <a:spcPts val="500"/>
              </a:spcBef>
            </a:pPr>
            <a:r>
              <a:rPr lang="en-CA" sz="1700" dirty="0">
                <a:solidFill>
                  <a:srgbClr val="4B4747"/>
                </a:solidFill>
                <a:latin typeface="Segoe UI" panose="020B0502040204020203" pitchFamily="34" charset="0"/>
                <a:cs typeface="Segoe UI" panose="020B0502040204020203" pitchFamily="34" charset="0"/>
              </a:rPr>
              <a:t> </a:t>
            </a:r>
          </a:p>
        </p:txBody>
      </p:sp>
      <p:sp>
        <p:nvSpPr>
          <p:cNvPr id="2" name="Title 1">
            <a:extLst>
              <a:ext uri="{FF2B5EF4-FFF2-40B4-BE49-F238E27FC236}">
                <a16:creationId xmlns:a16="http://schemas.microsoft.com/office/drawing/2014/main" id="{510B98AB-9FF0-4DF3-BB6E-E86CC1756017}"/>
              </a:ext>
            </a:extLst>
          </p:cNvPr>
          <p:cNvSpPr>
            <a:spLocks noGrp="1"/>
          </p:cNvSpPr>
          <p:nvPr>
            <p:ph type="title" idx="4294967295"/>
          </p:nvPr>
        </p:nvSpPr>
        <p:spPr>
          <a:xfrm>
            <a:off x="661851" y="209006"/>
            <a:ext cx="10515600" cy="644434"/>
          </a:xfrm>
        </p:spPr>
        <p:txBody>
          <a:bodyPr>
            <a:normAutofit/>
          </a:bodyPr>
          <a:lstStyle/>
          <a:p>
            <a:r>
              <a:rPr lang="en-CA" sz="2600" b="1" dirty="0">
                <a:solidFill>
                  <a:schemeClr val="tx2"/>
                </a:solidFill>
                <a:latin typeface="Calibri" panose="020F0502020204030204" pitchFamily="34" charset="0"/>
                <a:ea typeface="+mn-ea"/>
                <a:cs typeface="+mn-cs"/>
              </a:rPr>
              <a:t>Next steps</a:t>
            </a:r>
          </a:p>
        </p:txBody>
      </p:sp>
      <p:sp>
        <p:nvSpPr>
          <p:cNvPr id="9" name="Slide Number Placeholder 5">
            <a:extLst>
              <a:ext uri="{FF2B5EF4-FFF2-40B4-BE49-F238E27FC236}">
                <a16:creationId xmlns:a16="http://schemas.microsoft.com/office/drawing/2014/main" id="{88945DC1-D6F6-4D40-A14E-58313A42EE1B}"/>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13</a:t>
            </a:fld>
            <a:endParaRPr lang="en-CA" dirty="0">
              <a:solidFill>
                <a:prstClr val="black">
                  <a:tint val="75000"/>
                </a:prstClr>
              </a:solidFill>
            </a:endParaRPr>
          </a:p>
        </p:txBody>
      </p:sp>
      <p:grpSp>
        <p:nvGrpSpPr>
          <p:cNvPr id="18" name="Group 17">
            <a:extLst>
              <a:ext uri="{FF2B5EF4-FFF2-40B4-BE49-F238E27FC236}">
                <a16:creationId xmlns:a16="http://schemas.microsoft.com/office/drawing/2014/main" id="{CC3A9891-5043-418B-BD05-DFD261BD436B}"/>
              </a:ext>
            </a:extLst>
          </p:cNvPr>
          <p:cNvGrpSpPr/>
          <p:nvPr/>
        </p:nvGrpSpPr>
        <p:grpSpPr>
          <a:xfrm>
            <a:off x="888270" y="1287396"/>
            <a:ext cx="9982520" cy="531223"/>
            <a:chOff x="888270" y="1287396"/>
            <a:chExt cx="9982520" cy="531223"/>
          </a:xfrm>
        </p:grpSpPr>
        <p:sp>
          <p:nvSpPr>
            <p:cNvPr id="17" name="Rectangle 16">
              <a:extLst>
                <a:ext uri="{FF2B5EF4-FFF2-40B4-BE49-F238E27FC236}">
                  <a16:creationId xmlns:a16="http://schemas.microsoft.com/office/drawing/2014/main" id="{9648DBB3-2D71-4843-810A-870A2807FC6F}"/>
                </a:ext>
              </a:extLst>
            </p:cNvPr>
            <p:cNvSpPr/>
            <p:nvPr/>
          </p:nvSpPr>
          <p:spPr>
            <a:xfrm>
              <a:off x="1071163" y="1287396"/>
              <a:ext cx="243840" cy="531223"/>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100"/>
            </a:p>
          </p:txBody>
        </p:sp>
        <p:sp>
          <p:nvSpPr>
            <p:cNvPr id="16" name="Rounded Rectangle 41">
              <a:extLst>
                <a:ext uri="{FF2B5EF4-FFF2-40B4-BE49-F238E27FC236}">
                  <a16:creationId xmlns:a16="http://schemas.microsoft.com/office/drawing/2014/main" id="{9799E3EC-BD44-4608-B604-2619D42AAFE3}"/>
                </a:ext>
              </a:extLst>
            </p:cNvPr>
            <p:cNvSpPr/>
            <p:nvPr>
              <p:custDataLst>
                <p:tags r:id="rId1"/>
              </p:custDataLst>
            </p:nvPr>
          </p:nvSpPr>
          <p:spPr>
            <a:xfrm>
              <a:off x="1141176" y="1287396"/>
              <a:ext cx="9729614" cy="531223"/>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p>
          </p:txBody>
        </p:sp>
        <p:sp>
          <p:nvSpPr>
            <p:cNvPr id="13" name="Arrow: Chevron 12">
              <a:extLst>
                <a:ext uri="{FF2B5EF4-FFF2-40B4-BE49-F238E27FC236}">
                  <a16:creationId xmlns:a16="http://schemas.microsoft.com/office/drawing/2014/main" id="{E291561F-49EF-43E9-8C9D-082D437C0E3B}"/>
                </a:ext>
              </a:extLst>
            </p:cNvPr>
            <p:cNvSpPr/>
            <p:nvPr/>
          </p:nvSpPr>
          <p:spPr>
            <a:xfrm>
              <a:off x="888270" y="1287396"/>
              <a:ext cx="374824" cy="531223"/>
            </a:xfrm>
            <a:prstGeom prst="chevron">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prstClr val="white"/>
                </a:solidFill>
                <a:latin typeface="Calibri"/>
              </a:endParaRPr>
            </a:p>
          </p:txBody>
        </p:sp>
      </p:grpSp>
      <p:sp>
        <p:nvSpPr>
          <p:cNvPr id="19" name="Rectangle 18">
            <a:extLst>
              <a:ext uri="{FF2B5EF4-FFF2-40B4-BE49-F238E27FC236}">
                <a16:creationId xmlns:a16="http://schemas.microsoft.com/office/drawing/2014/main" id="{6F0E9706-2DD3-4FAB-867E-02C12099B2F4}"/>
              </a:ext>
            </a:extLst>
          </p:cNvPr>
          <p:cNvSpPr/>
          <p:nvPr/>
        </p:nvSpPr>
        <p:spPr>
          <a:xfrm>
            <a:off x="1315004" y="1258685"/>
            <a:ext cx="8766408" cy="584775"/>
          </a:xfrm>
          <a:prstGeom prst="rect">
            <a:avLst/>
          </a:prstGeom>
        </p:spPr>
        <p:txBody>
          <a:bodyPr wrap="square">
            <a:spAutoFit/>
          </a:bodyPr>
          <a:lstStyle/>
          <a:p>
            <a:pPr algn="ctr"/>
            <a:r>
              <a:rPr lang="en-CA" sz="1600" b="1" dirty="0">
                <a:solidFill>
                  <a:srgbClr val="4B4747"/>
                </a:solidFill>
                <a:latin typeface="Segoe UI" panose="020B0502040204020203" pitchFamily="34" charset="0"/>
                <a:cs typeface="Segoe UI" panose="020B0502040204020203" pitchFamily="34" charset="0"/>
              </a:rPr>
              <a:t>Fix the systemic issues with enterprise solutions as identified in the Framework Assessment Key Findings</a:t>
            </a:r>
          </a:p>
        </p:txBody>
      </p:sp>
      <p:pic>
        <p:nvPicPr>
          <p:cNvPr id="14" name="Picture 13">
            <a:extLst>
              <a:ext uri="{FF2B5EF4-FFF2-40B4-BE49-F238E27FC236}">
                <a16:creationId xmlns:a16="http://schemas.microsoft.com/office/drawing/2014/main" id="{ACF9671A-691D-4D54-8DBB-577605FD6DDD}"/>
              </a:ext>
            </a:extLst>
          </p:cNvPr>
          <p:cNvPicPr>
            <a:picLocks noChangeAspect="1"/>
          </p:cNvPicPr>
          <p:nvPr/>
        </p:nvPicPr>
        <p:blipFill>
          <a:blip r:embed="rId3" cstate="screen"/>
          <a:stretch>
            <a:fillRect/>
          </a:stretch>
        </p:blipFill>
        <p:spPr>
          <a:xfrm>
            <a:off x="10372256" y="1327072"/>
            <a:ext cx="461929" cy="448002"/>
          </a:xfrm>
          <a:prstGeom prst="rect">
            <a:avLst/>
          </a:prstGeom>
        </p:spPr>
      </p:pic>
      <p:sp>
        <p:nvSpPr>
          <p:cNvPr id="20" name="TextBox 19">
            <a:extLst>
              <a:ext uri="{FF2B5EF4-FFF2-40B4-BE49-F238E27FC236}">
                <a16:creationId xmlns:a16="http://schemas.microsoft.com/office/drawing/2014/main" id="{BA9B2C91-EC67-416A-82DB-2E2EB42EA2F4}"/>
              </a:ext>
            </a:extLst>
          </p:cNvPr>
          <p:cNvSpPr txBox="1"/>
          <p:nvPr/>
        </p:nvSpPr>
        <p:spPr>
          <a:xfrm>
            <a:off x="856223" y="3355274"/>
            <a:ext cx="458780" cy="461665"/>
          </a:xfrm>
          <a:prstGeom prst="rect">
            <a:avLst/>
          </a:prstGeom>
          <a:noFill/>
        </p:spPr>
        <p:txBody>
          <a:bodyPr wrap="none" rtlCol="0">
            <a:spAutoFit/>
          </a:bodyPr>
          <a:lstStyle/>
          <a:p>
            <a:pPr>
              <a:defRPr/>
            </a:pPr>
            <a:r>
              <a:rPr lang="en-CA" sz="2400" dirty="0">
                <a:solidFill>
                  <a:prstClr val="black"/>
                </a:solidFill>
                <a:latin typeface="Calibri"/>
                <a:sym typeface="Wingdings" panose="05000000000000000000" pitchFamily="2" charset="2"/>
              </a:rPr>
              <a:t></a:t>
            </a:r>
            <a:endParaRPr lang="en-CA" sz="2400" dirty="0">
              <a:solidFill>
                <a:prstClr val="black"/>
              </a:solidFill>
              <a:latin typeface="Calibri"/>
            </a:endParaRPr>
          </a:p>
        </p:txBody>
      </p:sp>
      <p:sp>
        <p:nvSpPr>
          <p:cNvPr id="21" name="TextBox 20">
            <a:extLst>
              <a:ext uri="{FF2B5EF4-FFF2-40B4-BE49-F238E27FC236}">
                <a16:creationId xmlns:a16="http://schemas.microsoft.com/office/drawing/2014/main" id="{7B6C2D53-BCE5-4653-B22D-DD10F0BD667E}"/>
              </a:ext>
            </a:extLst>
          </p:cNvPr>
          <p:cNvSpPr txBox="1"/>
          <p:nvPr/>
        </p:nvSpPr>
        <p:spPr>
          <a:xfrm>
            <a:off x="856223" y="4170948"/>
            <a:ext cx="458780" cy="461665"/>
          </a:xfrm>
          <a:prstGeom prst="rect">
            <a:avLst/>
          </a:prstGeom>
          <a:noFill/>
        </p:spPr>
        <p:txBody>
          <a:bodyPr wrap="none" rtlCol="0">
            <a:spAutoFit/>
          </a:bodyPr>
          <a:lstStyle/>
          <a:p>
            <a:pPr>
              <a:defRPr/>
            </a:pPr>
            <a:r>
              <a:rPr lang="en-CA" sz="2400" dirty="0">
                <a:solidFill>
                  <a:prstClr val="black"/>
                </a:solidFill>
                <a:latin typeface="Calibri"/>
                <a:sym typeface="Wingdings" panose="05000000000000000000" pitchFamily="2" charset="2"/>
              </a:rPr>
              <a:t></a:t>
            </a:r>
            <a:endParaRPr lang="en-CA" sz="2400" dirty="0">
              <a:solidFill>
                <a:prstClr val="black"/>
              </a:solidFill>
              <a:latin typeface="Calibri"/>
            </a:endParaRPr>
          </a:p>
        </p:txBody>
      </p:sp>
      <p:sp>
        <p:nvSpPr>
          <p:cNvPr id="22" name="TextBox 21">
            <a:extLst>
              <a:ext uri="{FF2B5EF4-FFF2-40B4-BE49-F238E27FC236}">
                <a16:creationId xmlns:a16="http://schemas.microsoft.com/office/drawing/2014/main" id="{B19F53E9-533D-4184-9009-9BF6FD8F0BB9}"/>
              </a:ext>
            </a:extLst>
          </p:cNvPr>
          <p:cNvSpPr txBox="1"/>
          <p:nvPr/>
        </p:nvSpPr>
        <p:spPr>
          <a:xfrm>
            <a:off x="856223" y="2786047"/>
            <a:ext cx="458780" cy="461665"/>
          </a:xfrm>
          <a:prstGeom prst="rect">
            <a:avLst/>
          </a:prstGeom>
          <a:noFill/>
        </p:spPr>
        <p:txBody>
          <a:bodyPr wrap="none" rtlCol="0">
            <a:spAutoFit/>
          </a:bodyPr>
          <a:lstStyle/>
          <a:p>
            <a:pPr>
              <a:defRPr/>
            </a:pPr>
            <a:r>
              <a:rPr lang="en-CA" sz="2400" dirty="0">
                <a:solidFill>
                  <a:prstClr val="black"/>
                </a:solidFill>
                <a:latin typeface="Calibri"/>
                <a:sym typeface="Wingdings" panose="05000000000000000000" pitchFamily="2" charset="2"/>
              </a:rPr>
              <a:t></a:t>
            </a:r>
            <a:endParaRPr lang="en-CA" sz="2400" dirty="0">
              <a:solidFill>
                <a:prstClr val="black"/>
              </a:solidFill>
              <a:latin typeface="Calibri"/>
            </a:endParaRPr>
          </a:p>
        </p:txBody>
      </p:sp>
    </p:spTree>
    <p:extLst>
      <p:ext uri="{BB962C8B-B14F-4D97-AF65-F5344CB8AC3E}">
        <p14:creationId xmlns:p14="http://schemas.microsoft.com/office/powerpoint/2010/main" val="10643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526CC9-4787-44BB-957A-F192E0CF5996}"/>
              </a:ext>
            </a:extLst>
          </p:cNvPr>
          <p:cNvSpPr/>
          <p:nvPr/>
        </p:nvSpPr>
        <p:spPr>
          <a:xfrm>
            <a:off x="1847528" y="1891861"/>
            <a:ext cx="8352928" cy="252028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CCCE9DB4-E5E6-476D-9046-CD774B61CCC2}"/>
              </a:ext>
            </a:extLst>
          </p:cNvPr>
          <p:cNvSpPr txBox="1"/>
          <p:nvPr/>
        </p:nvSpPr>
        <p:spPr>
          <a:xfrm>
            <a:off x="4079776" y="2564904"/>
            <a:ext cx="3371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charset="0"/>
                <a:ea typeface="Arial" charset="0"/>
                <a:cs typeface="Arial" charset="0"/>
              </a:rPr>
              <a:t>DM CEPP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charset="0"/>
                <a:ea typeface="Century Gothic" charset="0"/>
                <a:cs typeface="Arial" charset="0"/>
              </a:rPr>
              <a:t>(DEC 15, 2020)</a:t>
            </a:r>
            <a:endParaRPr kumimoji="0" lang="en-US" sz="2400" b="1"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6" name="Slide Number Placeholder 5">
            <a:extLst>
              <a:ext uri="{FF2B5EF4-FFF2-40B4-BE49-F238E27FC236}">
                <a16:creationId xmlns:a16="http://schemas.microsoft.com/office/drawing/2014/main" id="{29A2481C-C442-4722-83F6-E57A73418FE9}"/>
              </a:ext>
            </a:extLst>
          </p:cNvPr>
          <p:cNvSpPr txBox="1">
            <a:spLocks/>
          </p:cNvSpPr>
          <p:nvPr/>
        </p:nvSpPr>
        <p:spPr>
          <a:xfrm>
            <a:off x="11602144" y="6589861"/>
            <a:ext cx="589856" cy="26813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solidFill>
                  <a:prstClr val="black">
                    <a:tint val="75000"/>
                  </a:prstClr>
                </a:solidFill>
              </a:rPr>
              <a:pPr/>
              <a:t>14</a:t>
            </a:fld>
            <a:endParaRPr lang="en-CA" dirty="0">
              <a:solidFill>
                <a:prstClr val="black">
                  <a:tint val="75000"/>
                </a:prstClr>
              </a:solidFill>
            </a:endParaRPr>
          </a:p>
        </p:txBody>
      </p:sp>
    </p:spTree>
    <p:extLst>
      <p:ext uri="{BB962C8B-B14F-4D97-AF65-F5344CB8AC3E}">
        <p14:creationId xmlns:p14="http://schemas.microsoft.com/office/powerpoint/2010/main" val="27973073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4823D7F-4019-4CE7-B083-FD5EFBDB7B06}"/>
              </a:ext>
            </a:extLst>
          </p:cNvPr>
          <p:cNvSpPr txBox="1">
            <a:spLocks/>
          </p:cNvSpPr>
          <p:nvPr/>
        </p:nvSpPr>
        <p:spPr>
          <a:xfrm>
            <a:off x="11716667" y="6589861"/>
            <a:ext cx="589856" cy="26813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solidFill>
                  <a:prstClr val="black">
                    <a:tint val="75000"/>
                  </a:prstClr>
                </a:solidFill>
              </a:rPr>
              <a:pPr/>
              <a:t>15</a:t>
            </a:fld>
            <a:endParaRPr lang="en-CA" dirty="0">
              <a:solidFill>
                <a:prstClr val="black">
                  <a:tint val="75000"/>
                </a:prstClr>
              </a:solidFill>
            </a:endParaRPr>
          </a:p>
        </p:txBody>
      </p:sp>
      <p:sp>
        <p:nvSpPr>
          <p:cNvPr id="4" name="Slide Number Placeholder 3">
            <a:extLst>
              <a:ext uri="{FF2B5EF4-FFF2-40B4-BE49-F238E27FC236}">
                <a16:creationId xmlns:a16="http://schemas.microsoft.com/office/drawing/2014/main" id="{F4925243-65B7-4B03-A2EF-94FDC94F18C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6A48964-AF58-4518-8B62-7DB13B4B1CFA}"/>
              </a:ext>
            </a:extLst>
          </p:cNvPr>
          <p:cNvPicPr>
            <a:picLocks noChangeAspect="1"/>
          </p:cNvPicPr>
          <p:nvPr/>
        </p:nvPicPr>
        <p:blipFill>
          <a:blip r:embed="rId2"/>
          <a:stretch>
            <a:fillRect/>
          </a:stretch>
        </p:blipFill>
        <p:spPr>
          <a:xfrm>
            <a:off x="0" y="0"/>
            <a:ext cx="6126480" cy="3458991"/>
          </a:xfrm>
          <a:prstGeom prst="rect">
            <a:avLst/>
          </a:prstGeom>
          <a:ln>
            <a:solidFill>
              <a:schemeClr val="tx1"/>
            </a:solidFill>
          </a:ln>
        </p:spPr>
      </p:pic>
      <p:pic>
        <p:nvPicPr>
          <p:cNvPr id="10" name="Picture 9">
            <a:extLst>
              <a:ext uri="{FF2B5EF4-FFF2-40B4-BE49-F238E27FC236}">
                <a16:creationId xmlns:a16="http://schemas.microsoft.com/office/drawing/2014/main" id="{BBCA5A40-7715-4A41-BBD0-1BF769F47A64}"/>
              </a:ext>
            </a:extLst>
          </p:cNvPr>
          <p:cNvPicPr>
            <a:picLocks noChangeAspect="1"/>
          </p:cNvPicPr>
          <p:nvPr/>
        </p:nvPicPr>
        <p:blipFill>
          <a:blip r:embed="rId3"/>
          <a:stretch>
            <a:fillRect/>
          </a:stretch>
        </p:blipFill>
        <p:spPr>
          <a:xfrm>
            <a:off x="6168007" y="0"/>
            <a:ext cx="6096990" cy="3428999"/>
          </a:xfrm>
          <a:prstGeom prst="rect">
            <a:avLst/>
          </a:prstGeom>
          <a:ln>
            <a:solidFill>
              <a:schemeClr val="tx1"/>
            </a:solidFill>
          </a:ln>
        </p:spPr>
      </p:pic>
      <p:pic>
        <p:nvPicPr>
          <p:cNvPr id="11" name="Picture 10">
            <a:extLst>
              <a:ext uri="{FF2B5EF4-FFF2-40B4-BE49-F238E27FC236}">
                <a16:creationId xmlns:a16="http://schemas.microsoft.com/office/drawing/2014/main" id="{81756715-7B35-4FF2-947A-2F16D7C883AB}"/>
              </a:ext>
            </a:extLst>
          </p:cNvPr>
          <p:cNvPicPr>
            <a:picLocks noChangeAspect="1"/>
          </p:cNvPicPr>
          <p:nvPr/>
        </p:nvPicPr>
        <p:blipFill>
          <a:blip r:embed="rId4"/>
          <a:stretch>
            <a:fillRect/>
          </a:stretch>
        </p:blipFill>
        <p:spPr>
          <a:xfrm>
            <a:off x="0" y="3429000"/>
            <a:ext cx="6126480" cy="3429742"/>
          </a:xfrm>
          <a:prstGeom prst="rect">
            <a:avLst/>
          </a:prstGeom>
          <a:ln>
            <a:solidFill>
              <a:schemeClr val="tx1"/>
            </a:solidFill>
          </a:ln>
        </p:spPr>
      </p:pic>
      <p:pic>
        <p:nvPicPr>
          <p:cNvPr id="12" name="Picture 11">
            <a:extLst>
              <a:ext uri="{FF2B5EF4-FFF2-40B4-BE49-F238E27FC236}">
                <a16:creationId xmlns:a16="http://schemas.microsoft.com/office/drawing/2014/main" id="{9D067AE0-0393-485C-8A14-A27BD542B1EE}"/>
              </a:ext>
            </a:extLst>
          </p:cNvPr>
          <p:cNvPicPr>
            <a:picLocks noChangeAspect="1"/>
          </p:cNvPicPr>
          <p:nvPr/>
        </p:nvPicPr>
        <p:blipFill>
          <a:blip r:embed="rId5"/>
          <a:stretch>
            <a:fillRect/>
          </a:stretch>
        </p:blipFill>
        <p:spPr>
          <a:xfrm>
            <a:off x="6168006" y="3429001"/>
            <a:ext cx="6096991" cy="3429000"/>
          </a:xfrm>
          <a:prstGeom prst="rect">
            <a:avLst/>
          </a:prstGeom>
          <a:ln>
            <a:solidFill>
              <a:schemeClr val="tx1"/>
            </a:solidFill>
          </a:ln>
        </p:spPr>
      </p:pic>
    </p:spTree>
    <p:extLst>
      <p:ext uri="{BB962C8B-B14F-4D97-AF65-F5344CB8AC3E}">
        <p14:creationId xmlns:p14="http://schemas.microsoft.com/office/powerpoint/2010/main" val="396243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4B2D5D2-5DE6-4DC3-9C0F-C4625A645DE6}"/>
              </a:ext>
            </a:extLst>
          </p:cNvPr>
          <p:cNvSpPr txBox="1">
            <a:spLocks/>
          </p:cNvSpPr>
          <p:nvPr/>
        </p:nvSpPr>
        <p:spPr>
          <a:xfrm>
            <a:off x="11602144" y="6596360"/>
            <a:ext cx="589856" cy="26813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solidFill>
                  <a:prstClr val="black">
                    <a:tint val="75000"/>
                  </a:prstClr>
                </a:solidFill>
              </a:rPr>
              <a:pPr/>
              <a:t>16</a:t>
            </a:fld>
            <a:endParaRPr lang="en-CA" dirty="0">
              <a:solidFill>
                <a:prstClr val="black">
                  <a:tint val="75000"/>
                </a:prstClr>
              </a:solidFill>
            </a:endParaRPr>
          </a:p>
        </p:txBody>
      </p:sp>
      <p:sp>
        <p:nvSpPr>
          <p:cNvPr id="2" name="Slide Number Placeholder 1">
            <a:extLst>
              <a:ext uri="{FF2B5EF4-FFF2-40B4-BE49-F238E27FC236}">
                <a16:creationId xmlns:a16="http://schemas.microsoft.com/office/drawing/2014/main" id="{7E9D01AC-465D-432C-9EA5-D874F381E9A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E89625F-D097-4F52-BC60-430996FFBB1C}"/>
              </a:ext>
            </a:extLst>
          </p:cNvPr>
          <p:cNvPicPr>
            <a:picLocks noChangeAspect="1"/>
          </p:cNvPicPr>
          <p:nvPr/>
        </p:nvPicPr>
        <p:blipFill>
          <a:blip r:embed="rId2"/>
          <a:stretch>
            <a:fillRect/>
          </a:stretch>
        </p:blipFill>
        <p:spPr>
          <a:xfrm>
            <a:off x="1" y="7598"/>
            <a:ext cx="6158415" cy="3456432"/>
          </a:xfrm>
          <a:prstGeom prst="rect">
            <a:avLst/>
          </a:prstGeom>
        </p:spPr>
      </p:pic>
      <p:pic>
        <p:nvPicPr>
          <p:cNvPr id="7" name="Picture 6">
            <a:extLst>
              <a:ext uri="{FF2B5EF4-FFF2-40B4-BE49-F238E27FC236}">
                <a16:creationId xmlns:a16="http://schemas.microsoft.com/office/drawing/2014/main" id="{5D01F18F-7C13-4EFA-B2D0-821D29C4B926}"/>
              </a:ext>
            </a:extLst>
          </p:cNvPr>
          <p:cNvPicPr>
            <a:picLocks noChangeAspect="1"/>
          </p:cNvPicPr>
          <p:nvPr/>
        </p:nvPicPr>
        <p:blipFill>
          <a:blip r:embed="rId3"/>
          <a:stretch>
            <a:fillRect/>
          </a:stretch>
        </p:blipFill>
        <p:spPr>
          <a:xfrm>
            <a:off x="6192721" y="7598"/>
            <a:ext cx="5999279" cy="3456432"/>
          </a:xfrm>
          <a:prstGeom prst="rect">
            <a:avLst/>
          </a:prstGeom>
        </p:spPr>
      </p:pic>
      <p:pic>
        <p:nvPicPr>
          <p:cNvPr id="8" name="Picture 7">
            <a:extLst>
              <a:ext uri="{FF2B5EF4-FFF2-40B4-BE49-F238E27FC236}">
                <a16:creationId xmlns:a16="http://schemas.microsoft.com/office/drawing/2014/main" id="{DA3570C2-C76F-4A76-A224-7085D59AE9E4}"/>
              </a:ext>
            </a:extLst>
          </p:cNvPr>
          <p:cNvPicPr>
            <a:picLocks noChangeAspect="1"/>
          </p:cNvPicPr>
          <p:nvPr/>
        </p:nvPicPr>
        <p:blipFill>
          <a:blip r:embed="rId4"/>
          <a:stretch>
            <a:fillRect/>
          </a:stretch>
        </p:blipFill>
        <p:spPr>
          <a:xfrm>
            <a:off x="-5336" y="3470529"/>
            <a:ext cx="6163752" cy="3379873"/>
          </a:xfrm>
          <a:prstGeom prst="rect">
            <a:avLst/>
          </a:prstGeom>
        </p:spPr>
      </p:pic>
      <p:pic>
        <p:nvPicPr>
          <p:cNvPr id="9" name="Picture 8">
            <a:extLst>
              <a:ext uri="{FF2B5EF4-FFF2-40B4-BE49-F238E27FC236}">
                <a16:creationId xmlns:a16="http://schemas.microsoft.com/office/drawing/2014/main" id="{0F5AB595-D68A-4656-8137-6CE342623F3C}"/>
              </a:ext>
            </a:extLst>
          </p:cNvPr>
          <p:cNvPicPr>
            <a:picLocks noChangeAspect="1"/>
          </p:cNvPicPr>
          <p:nvPr/>
        </p:nvPicPr>
        <p:blipFill>
          <a:blip r:embed="rId5"/>
          <a:stretch>
            <a:fillRect/>
          </a:stretch>
        </p:blipFill>
        <p:spPr>
          <a:xfrm>
            <a:off x="6201899" y="3470529"/>
            <a:ext cx="5999279" cy="3387471"/>
          </a:xfrm>
          <a:prstGeom prst="rect">
            <a:avLst/>
          </a:prstGeom>
        </p:spPr>
      </p:pic>
    </p:spTree>
    <p:extLst>
      <p:ext uri="{BB962C8B-B14F-4D97-AF65-F5344CB8AC3E}">
        <p14:creationId xmlns:p14="http://schemas.microsoft.com/office/powerpoint/2010/main" val="363320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574BBB4-79E0-40FF-906C-3B19102C028F}"/>
              </a:ext>
            </a:extLst>
          </p:cNvPr>
          <p:cNvSpPr txBox="1">
            <a:spLocks/>
          </p:cNvSpPr>
          <p:nvPr/>
        </p:nvSpPr>
        <p:spPr>
          <a:xfrm>
            <a:off x="11602144" y="6589861"/>
            <a:ext cx="589856" cy="26813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solidFill>
                  <a:prstClr val="black">
                    <a:tint val="75000"/>
                  </a:prstClr>
                </a:solidFill>
              </a:rPr>
              <a:pPr/>
              <a:t>17</a:t>
            </a:fld>
            <a:endParaRPr lang="en-CA" dirty="0">
              <a:solidFill>
                <a:prstClr val="black">
                  <a:tint val="75000"/>
                </a:prstClr>
              </a:solidFill>
            </a:endParaRPr>
          </a:p>
        </p:txBody>
      </p:sp>
      <p:sp>
        <p:nvSpPr>
          <p:cNvPr id="2" name="Slide Number Placeholder 1">
            <a:extLst>
              <a:ext uri="{FF2B5EF4-FFF2-40B4-BE49-F238E27FC236}">
                <a16:creationId xmlns:a16="http://schemas.microsoft.com/office/drawing/2014/main" id="{FDD04B8A-3B09-4666-8C51-3D565575F77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4919DE1-F9F5-4892-B731-B2B427A894F0}"/>
              </a:ext>
            </a:extLst>
          </p:cNvPr>
          <p:cNvPicPr>
            <a:picLocks noChangeAspect="1"/>
          </p:cNvPicPr>
          <p:nvPr/>
        </p:nvPicPr>
        <p:blipFill>
          <a:blip r:embed="rId2"/>
          <a:stretch>
            <a:fillRect/>
          </a:stretch>
        </p:blipFill>
        <p:spPr>
          <a:xfrm>
            <a:off x="17318" y="0"/>
            <a:ext cx="6127311" cy="3456432"/>
          </a:xfrm>
          <a:prstGeom prst="rect">
            <a:avLst/>
          </a:prstGeom>
          <a:ln>
            <a:solidFill>
              <a:schemeClr val="tx1"/>
            </a:solidFill>
          </a:ln>
        </p:spPr>
      </p:pic>
      <p:pic>
        <p:nvPicPr>
          <p:cNvPr id="4" name="Picture 3">
            <a:extLst>
              <a:ext uri="{FF2B5EF4-FFF2-40B4-BE49-F238E27FC236}">
                <a16:creationId xmlns:a16="http://schemas.microsoft.com/office/drawing/2014/main" id="{44D36D67-043C-44EB-80F6-3A9F5E22B4EF}"/>
              </a:ext>
            </a:extLst>
          </p:cNvPr>
          <p:cNvPicPr>
            <a:picLocks noChangeAspect="1"/>
          </p:cNvPicPr>
          <p:nvPr/>
        </p:nvPicPr>
        <p:blipFill>
          <a:blip r:embed="rId3"/>
          <a:stretch>
            <a:fillRect/>
          </a:stretch>
        </p:blipFill>
        <p:spPr>
          <a:xfrm>
            <a:off x="6144631" y="0"/>
            <a:ext cx="6029911" cy="3456432"/>
          </a:xfrm>
          <a:prstGeom prst="rect">
            <a:avLst/>
          </a:prstGeom>
          <a:ln>
            <a:solidFill>
              <a:schemeClr val="tx1"/>
            </a:solidFill>
          </a:ln>
        </p:spPr>
      </p:pic>
      <p:pic>
        <p:nvPicPr>
          <p:cNvPr id="5" name="Picture 4">
            <a:extLst>
              <a:ext uri="{FF2B5EF4-FFF2-40B4-BE49-F238E27FC236}">
                <a16:creationId xmlns:a16="http://schemas.microsoft.com/office/drawing/2014/main" id="{7A290987-6B77-4529-B074-06720D1FAEF6}"/>
              </a:ext>
            </a:extLst>
          </p:cNvPr>
          <p:cNvPicPr>
            <a:picLocks noChangeAspect="1"/>
          </p:cNvPicPr>
          <p:nvPr/>
        </p:nvPicPr>
        <p:blipFill>
          <a:blip r:embed="rId4"/>
          <a:stretch>
            <a:fillRect/>
          </a:stretch>
        </p:blipFill>
        <p:spPr>
          <a:xfrm>
            <a:off x="17318" y="3454547"/>
            <a:ext cx="6109854" cy="3403453"/>
          </a:xfrm>
          <a:prstGeom prst="rect">
            <a:avLst/>
          </a:prstGeom>
          <a:ln>
            <a:solidFill>
              <a:schemeClr val="tx1"/>
            </a:solidFill>
          </a:ln>
        </p:spPr>
      </p:pic>
      <p:pic>
        <p:nvPicPr>
          <p:cNvPr id="6" name="Picture 5">
            <a:extLst>
              <a:ext uri="{FF2B5EF4-FFF2-40B4-BE49-F238E27FC236}">
                <a16:creationId xmlns:a16="http://schemas.microsoft.com/office/drawing/2014/main" id="{2EB75EE7-206D-43DD-90E0-AB14CE28C0A7}"/>
              </a:ext>
            </a:extLst>
          </p:cNvPr>
          <p:cNvPicPr>
            <a:picLocks noChangeAspect="1"/>
          </p:cNvPicPr>
          <p:nvPr/>
        </p:nvPicPr>
        <p:blipFill>
          <a:blip r:embed="rId5"/>
          <a:stretch>
            <a:fillRect/>
          </a:stretch>
        </p:blipFill>
        <p:spPr>
          <a:xfrm>
            <a:off x="6144628" y="3454547"/>
            <a:ext cx="6029913" cy="3403453"/>
          </a:xfrm>
          <a:prstGeom prst="rect">
            <a:avLst/>
          </a:prstGeom>
          <a:ln>
            <a:solidFill>
              <a:schemeClr val="tx1"/>
            </a:solidFill>
          </a:ln>
        </p:spPr>
      </p:pic>
    </p:spTree>
    <p:extLst>
      <p:ext uri="{BB962C8B-B14F-4D97-AF65-F5344CB8AC3E}">
        <p14:creationId xmlns:p14="http://schemas.microsoft.com/office/powerpoint/2010/main" val="150673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0386AF6-47DA-4A42-BB52-F38484FE0C1C}"/>
              </a:ext>
            </a:extLst>
          </p:cNvPr>
          <p:cNvSpPr txBox="1">
            <a:spLocks/>
          </p:cNvSpPr>
          <p:nvPr/>
        </p:nvSpPr>
        <p:spPr>
          <a:xfrm>
            <a:off x="11602144" y="6615807"/>
            <a:ext cx="589856" cy="26813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solidFill>
                  <a:prstClr val="black">
                    <a:tint val="75000"/>
                  </a:prstClr>
                </a:solidFill>
              </a:rPr>
              <a:pPr/>
              <a:t>18</a:t>
            </a:fld>
            <a:endParaRPr lang="en-CA" dirty="0">
              <a:solidFill>
                <a:prstClr val="black">
                  <a:tint val="75000"/>
                </a:prstClr>
              </a:solidFill>
            </a:endParaRPr>
          </a:p>
        </p:txBody>
      </p:sp>
      <p:sp>
        <p:nvSpPr>
          <p:cNvPr id="2" name="Slide Number Placeholder 1">
            <a:extLst>
              <a:ext uri="{FF2B5EF4-FFF2-40B4-BE49-F238E27FC236}">
                <a16:creationId xmlns:a16="http://schemas.microsoft.com/office/drawing/2014/main" id="{7458CA17-F7A6-4F44-A98C-3E92802C81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9071785-257F-4753-A66A-C44AE19A2D9A}"/>
              </a:ext>
            </a:extLst>
          </p:cNvPr>
          <p:cNvPicPr>
            <a:picLocks noChangeAspect="1"/>
          </p:cNvPicPr>
          <p:nvPr/>
        </p:nvPicPr>
        <p:blipFill>
          <a:blip r:embed="rId2"/>
          <a:stretch>
            <a:fillRect/>
          </a:stretch>
        </p:blipFill>
        <p:spPr>
          <a:xfrm>
            <a:off x="10611" y="0"/>
            <a:ext cx="6134073" cy="3456432"/>
          </a:xfrm>
          <a:prstGeom prst="rect">
            <a:avLst/>
          </a:prstGeom>
          <a:ln>
            <a:solidFill>
              <a:schemeClr val="tx1"/>
            </a:solidFill>
          </a:ln>
        </p:spPr>
      </p:pic>
      <p:pic>
        <p:nvPicPr>
          <p:cNvPr id="5" name="Picture 4">
            <a:extLst>
              <a:ext uri="{FF2B5EF4-FFF2-40B4-BE49-F238E27FC236}">
                <a16:creationId xmlns:a16="http://schemas.microsoft.com/office/drawing/2014/main" id="{CE117606-E686-4641-9446-80CE45A3E3A5}"/>
              </a:ext>
            </a:extLst>
          </p:cNvPr>
          <p:cNvPicPr>
            <a:picLocks noChangeAspect="1"/>
          </p:cNvPicPr>
          <p:nvPr/>
        </p:nvPicPr>
        <p:blipFill>
          <a:blip r:embed="rId3"/>
          <a:stretch>
            <a:fillRect/>
          </a:stretch>
        </p:blipFill>
        <p:spPr>
          <a:xfrm>
            <a:off x="6074421" y="-12973"/>
            <a:ext cx="6117579" cy="3456432"/>
          </a:xfrm>
          <a:prstGeom prst="rect">
            <a:avLst/>
          </a:prstGeom>
          <a:ln>
            <a:solidFill>
              <a:schemeClr val="tx1"/>
            </a:solidFill>
          </a:ln>
        </p:spPr>
      </p:pic>
      <p:pic>
        <p:nvPicPr>
          <p:cNvPr id="6" name="Picture 5">
            <a:extLst>
              <a:ext uri="{FF2B5EF4-FFF2-40B4-BE49-F238E27FC236}">
                <a16:creationId xmlns:a16="http://schemas.microsoft.com/office/drawing/2014/main" id="{A54C1B3E-AB87-41CC-97C3-8A1E29800941}"/>
              </a:ext>
            </a:extLst>
          </p:cNvPr>
          <p:cNvPicPr>
            <a:picLocks noChangeAspect="1"/>
          </p:cNvPicPr>
          <p:nvPr/>
        </p:nvPicPr>
        <p:blipFill>
          <a:blip r:embed="rId4"/>
          <a:stretch>
            <a:fillRect/>
          </a:stretch>
        </p:blipFill>
        <p:spPr>
          <a:xfrm>
            <a:off x="-2039" y="3401568"/>
            <a:ext cx="6159371" cy="3456432"/>
          </a:xfrm>
          <a:prstGeom prst="rect">
            <a:avLst/>
          </a:prstGeom>
          <a:ln>
            <a:solidFill>
              <a:schemeClr val="tx1"/>
            </a:solidFill>
          </a:ln>
        </p:spPr>
      </p:pic>
      <p:pic>
        <p:nvPicPr>
          <p:cNvPr id="7" name="Picture 6">
            <a:extLst>
              <a:ext uri="{FF2B5EF4-FFF2-40B4-BE49-F238E27FC236}">
                <a16:creationId xmlns:a16="http://schemas.microsoft.com/office/drawing/2014/main" id="{4A209E31-6687-4871-98F1-3D4402BFFCE2}"/>
              </a:ext>
            </a:extLst>
          </p:cNvPr>
          <p:cNvPicPr>
            <a:picLocks noChangeAspect="1"/>
          </p:cNvPicPr>
          <p:nvPr/>
        </p:nvPicPr>
        <p:blipFill>
          <a:blip r:embed="rId5"/>
          <a:stretch>
            <a:fillRect/>
          </a:stretch>
        </p:blipFill>
        <p:spPr>
          <a:xfrm>
            <a:off x="6074421" y="3414541"/>
            <a:ext cx="6127311" cy="3456432"/>
          </a:xfrm>
          <a:prstGeom prst="rect">
            <a:avLst/>
          </a:prstGeom>
          <a:ln>
            <a:solidFill>
              <a:schemeClr val="tx1"/>
            </a:solidFill>
          </a:ln>
        </p:spPr>
      </p:pic>
    </p:spTree>
    <p:extLst>
      <p:ext uri="{BB962C8B-B14F-4D97-AF65-F5344CB8AC3E}">
        <p14:creationId xmlns:p14="http://schemas.microsoft.com/office/powerpoint/2010/main" val="423464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3EAEE9-73A0-4B6E-9500-282A526DA2D1}"/>
              </a:ext>
            </a:extLst>
          </p:cNvPr>
          <p:cNvSpPr>
            <a:spLocks noGrp="1"/>
          </p:cNvSpPr>
          <p:nvPr>
            <p:ph idx="10"/>
          </p:nvPr>
        </p:nvSpPr>
        <p:spPr>
          <a:xfrm>
            <a:off x="1241499" y="1207075"/>
            <a:ext cx="10287482" cy="4933011"/>
          </a:xfrm>
        </p:spPr>
        <p:txBody>
          <a:bodyPr>
            <a:normAutofit fontScale="92500" lnSpcReduction="20000"/>
          </a:bodyPr>
          <a:lstStyle/>
          <a:p>
            <a:r>
              <a:rPr lang="en-CA" sz="1900" b="1" dirty="0">
                <a:solidFill>
                  <a:srgbClr val="4B4747"/>
                </a:solidFill>
                <a:latin typeface="Segoe UI" panose="020B0502040204020203" pitchFamily="34" charset="0"/>
                <a:cs typeface="Segoe UI" panose="020B0502040204020203" pitchFamily="34" charset="0"/>
              </a:rPr>
              <a:t>The various facets for Enterprise solutions success</a:t>
            </a:r>
          </a:p>
          <a:p>
            <a:pPr lvl="1"/>
            <a:r>
              <a:rPr lang="en-CA" sz="1900" dirty="0">
                <a:solidFill>
                  <a:srgbClr val="4B4747"/>
                </a:solidFill>
                <a:latin typeface="Segoe UI" panose="020B0502040204020203" pitchFamily="34" charset="0"/>
                <a:cs typeface="Segoe UI" panose="020B0502040204020203" pitchFamily="34" charset="0"/>
              </a:rPr>
              <a:t>Governance, solutions, and culture framework for Enterprise solutions</a:t>
            </a:r>
          </a:p>
          <a:p>
            <a:pPr lvl="1"/>
            <a:endParaRPr lang="en-CA" sz="1900" dirty="0">
              <a:solidFill>
                <a:srgbClr val="4B4747"/>
              </a:solidFill>
              <a:latin typeface="Segoe UI" panose="020B0502040204020203" pitchFamily="34" charset="0"/>
              <a:cs typeface="Segoe UI" panose="020B0502040204020203" pitchFamily="34" charset="0"/>
            </a:endParaRPr>
          </a:p>
          <a:p>
            <a:r>
              <a:rPr lang="en-CA" sz="1900" b="1" dirty="0">
                <a:solidFill>
                  <a:srgbClr val="4B4747"/>
                </a:solidFill>
                <a:latin typeface="Segoe UI" panose="020B0502040204020203" pitchFamily="34" charset="0"/>
                <a:cs typeface="Segoe UI" panose="020B0502040204020203" pitchFamily="34" charset="0"/>
              </a:rPr>
              <a:t>Benefit to operate as one, to better serve all</a:t>
            </a:r>
          </a:p>
          <a:p>
            <a:pPr lvl="1"/>
            <a:r>
              <a:rPr lang="en-US" sz="1900" dirty="0">
                <a:solidFill>
                  <a:srgbClr val="4B4747"/>
                </a:solidFill>
                <a:latin typeface="Segoe UI" panose="020B0502040204020203" pitchFamily="34" charset="0"/>
                <a:cs typeface="Segoe UI" panose="020B0502040204020203" pitchFamily="34" charset="0"/>
              </a:rPr>
              <a:t>A more cohesive digital experience for clients, users and other stakeholders</a:t>
            </a:r>
          </a:p>
          <a:p>
            <a:pPr lvl="1"/>
            <a:r>
              <a:rPr lang="en-US" sz="1900" dirty="0">
                <a:solidFill>
                  <a:srgbClr val="4B4747"/>
                </a:solidFill>
                <a:latin typeface="Segoe UI" panose="020B0502040204020203" pitchFamily="34" charset="0"/>
                <a:cs typeface="Segoe UI" panose="020B0502040204020203" pitchFamily="34" charset="0"/>
              </a:rPr>
              <a:t>Increased interoperability and collaboration between government services and programs</a:t>
            </a:r>
          </a:p>
          <a:p>
            <a:pPr lvl="1"/>
            <a:r>
              <a:rPr lang="en-US" sz="1900" dirty="0">
                <a:solidFill>
                  <a:srgbClr val="4B4747"/>
                </a:solidFill>
                <a:latin typeface="Segoe UI" panose="020B0502040204020203" pitchFamily="34" charset="0"/>
                <a:cs typeface="Segoe UI" panose="020B0502040204020203" pitchFamily="34" charset="0"/>
              </a:rPr>
              <a:t>Reduced total cost of ownership for provision external and internal services</a:t>
            </a:r>
          </a:p>
          <a:p>
            <a:pPr lvl="1"/>
            <a:r>
              <a:rPr lang="en-US" sz="1900" dirty="0">
                <a:solidFill>
                  <a:srgbClr val="4B4747"/>
                </a:solidFill>
                <a:latin typeface="Segoe UI" panose="020B0502040204020203" pitchFamily="34" charset="0"/>
                <a:cs typeface="Segoe UI" panose="020B0502040204020203" pitchFamily="34" charset="0"/>
              </a:rPr>
              <a:t>Ability to leverage modern skill sets  across the Government of Canada </a:t>
            </a:r>
          </a:p>
          <a:p>
            <a:pPr lvl="1"/>
            <a:endParaRPr lang="en-US" sz="1900" dirty="0">
              <a:solidFill>
                <a:srgbClr val="4B4747"/>
              </a:solidFill>
              <a:latin typeface="Segoe UI" panose="020B0502040204020203" pitchFamily="34" charset="0"/>
              <a:cs typeface="Segoe UI" panose="020B0502040204020203" pitchFamily="34" charset="0"/>
            </a:endParaRPr>
          </a:p>
          <a:p>
            <a:r>
              <a:rPr lang="en-US" sz="1900" b="1" dirty="0">
                <a:solidFill>
                  <a:srgbClr val="4B4747"/>
                </a:solidFill>
                <a:latin typeface="Segoe UI" panose="020B0502040204020203" pitchFamily="34" charset="0"/>
                <a:cs typeface="Segoe UI" panose="020B0502040204020203" pitchFamily="34" charset="0"/>
              </a:rPr>
              <a:t>The role of DM CEPP</a:t>
            </a:r>
          </a:p>
          <a:p>
            <a:pPr lvl="1"/>
            <a:r>
              <a:rPr lang="en-CA" sz="1900" dirty="0">
                <a:solidFill>
                  <a:srgbClr val="4B4747"/>
                </a:solidFill>
                <a:latin typeface="Segoe UI" panose="020B0502040204020203" pitchFamily="34" charset="0"/>
                <a:cs typeface="Segoe UI" panose="020B0502040204020203" pitchFamily="34" charset="0"/>
              </a:rPr>
              <a:t>Govern the direction and priorities for modern GC enterprise solutions</a:t>
            </a:r>
          </a:p>
          <a:p>
            <a:pPr lvl="1"/>
            <a:endParaRPr lang="en-CA" sz="1900" dirty="0">
              <a:solidFill>
                <a:srgbClr val="4B4747"/>
              </a:solidFill>
              <a:latin typeface="Segoe UI" panose="020B0502040204020203" pitchFamily="34" charset="0"/>
              <a:cs typeface="Segoe UI" panose="020B0502040204020203" pitchFamily="34" charset="0"/>
            </a:endParaRPr>
          </a:p>
          <a:p>
            <a:r>
              <a:rPr lang="en-CA" sz="1900" b="1" dirty="0">
                <a:solidFill>
                  <a:srgbClr val="4B4747"/>
                </a:solidFill>
                <a:latin typeface="Segoe UI" panose="020B0502040204020203" pitchFamily="34" charset="0"/>
                <a:cs typeface="Segoe UI" panose="020B0502040204020203" pitchFamily="34" charset="0"/>
              </a:rPr>
              <a:t>Business Capabilities</a:t>
            </a:r>
          </a:p>
          <a:p>
            <a:pPr lvl="1"/>
            <a:r>
              <a:rPr lang="en-CA" sz="1900" dirty="0">
                <a:solidFill>
                  <a:srgbClr val="4B4747"/>
                </a:solidFill>
                <a:latin typeface="Segoe UI" panose="020B0502040204020203" pitchFamily="34" charset="0"/>
                <a:cs typeface="Segoe UI" panose="020B0502040204020203" pitchFamily="34" charset="0"/>
              </a:rPr>
              <a:t>Standard to define enterprise solutions</a:t>
            </a:r>
          </a:p>
          <a:p>
            <a:pPr lvl="1"/>
            <a:endParaRPr lang="en-CA" sz="1900" dirty="0">
              <a:solidFill>
                <a:srgbClr val="4B4747"/>
              </a:solidFill>
              <a:latin typeface="Segoe UI" panose="020B0502040204020203" pitchFamily="34" charset="0"/>
              <a:cs typeface="Segoe UI" panose="020B0502040204020203" pitchFamily="34" charset="0"/>
            </a:endParaRPr>
          </a:p>
          <a:p>
            <a:r>
              <a:rPr lang="en-CA" sz="1900" b="1" dirty="0">
                <a:solidFill>
                  <a:srgbClr val="4B4747"/>
                </a:solidFill>
                <a:latin typeface="Segoe UI" panose="020B0502040204020203" pitchFamily="34" charset="0"/>
                <a:cs typeface="Segoe UI" panose="020B0502040204020203" pitchFamily="34" charset="0"/>
              </a:rPr>
              <a:t>Not one size fits all</a:t>
            </a:r>
          </a:p>
          <a:p>
            <a:pPr lvl="1"/>
            <a:r>
              <a:rPr lang="en-CA" sz="1900" dirty="0">
                <a:solidFill>
                  <a:srgbClr val="4B4747"/>
                </a:solidFill>
                <a:latin typeface="Segoe UI" panose="020B0502040204020203" pitchFamily="34" charset="0"/>
                <a:cs typeface="Segoe UI" panose="020B0502040204020203" pitchFamily="34" charset="0"/>
              </a:rPr>
              <a:t>Centralized to federated enterprise solutions</a:t>
            </a:r>
          </a:p>
          <a:p>
            <a:pPr lvl="1"/>
            <a:endParaRPr lang="en-US" dirty="0"/>
          </a:p>
          <a:p>
            <a:pPr lvl="2"/>
            <a:endParaRPr lang="en-US" dirty="0"/>
          </a:p>
          <a:p>
            <a:pPr marL="0" indent="0">
              <a:buNone/>
            </a:pPr>
            <a:endParaRPr lang="en-CA" sz="1900" dirty="0"/>
          </a:p>
          <a:p>
            <a:pPr lvl="1"/>
            <a:endParaRPr lang="en-CA" dirty="0"/>
          </a:p>
        </p:txBody>
      </p:sp>
      <p:sp>
        <p:nvSpPr>
          <p:cNvPr id="2" name="Title 1">
            <a:extLst>
              <a:ext uri="{FF2B5EF4-FFF2-40B4-BE49-F238E27FC236}">
                <a16:creationId xmlns:a16="http://schemas.microsoft.com/office/drawing/2014/main" id="{B9C7E913-8DED-4A09-979F-3DC3145C34BF}"/>
              </a:ext>
            </a:extLst>
          </p:cNvPr>
          <p:cNvSpPr>
            <a:spLocks noGrp="1"/>
          </p:cNvSpPr>
          <p:nvPr>
            <p:ph type="title" idx="4294967295"/>
          </p:nvPr>
        </p:nvSpPr>
        <p:spPr>
          <a:xfrm>
            <a:off x="583474" y="170144"/>
            <a:ext cx="6461760" cy="539932"/>
          </a:xfrm>
        </p:spPr>
        <p:txBody>
          <a:bodyPr>
            <a:normAutofit fontScale="90000"/>
          </a:bodyPr>
          <a:lstStyle/>
          <a:p>
            <a:r>
              <a:rPr lang="en-CA" sz="2700" b="1" dirty="0">
                <a:solidFill>
                  <a:schemeClr val="tx2"/>
                </a:solidFill>
                <a:latin typeface="Calibri" panose="020F0502020204030204" pitchFamily="34" charset="0"/>
                <a:ea typeface="+mn-ea"/>
                <a:cs typeface="+mn-cs"/>
              </a:rPr>
              <a:t>Overview of the December 15, 2020 Presentation</a:t>
            </a:r>
          </a:p>
        </p:txBody>
      </p:sp>
      <p:grpSp>
        <p:nvGrpSpPr>
          <p:cNvPr id="18" name="Group 17">
            <a:extLst>
              <a:ext uri="{FF2B5EF4-FFF2-40B4-BE49-F238E27FC236}">
                <a16:creationId xmlns:a16="http://schemas.microsoft.com/office/drawing/2014/main" id="{048B413C-D155-4040-8DF8-44795A4CFA49}"/>
              </a:ext>
            </a:extLst>
          </p:cNvPr>
          <p:cNvGrpSpPr/>
          <p:nvPr/>
        </p:nvGrpSpPr>
        <p:grpSpPr>
          <a:xfrm>
            <a:off x="8793688" y="4465386"/>
            <a:ext cx="1898348" cy="1927250"/>
            <a:chOff x="7983791" y="4709226"/>
            <a:chExt cx="1898348" cy="1927250"/>
          </a:xfrm>
        </p:grpSpPr>
        <p:pic>
          <p:nvPicPr>
            <p:cNvPr id="9" name="Picture 8">
              <a:extLst>
                <a:ext uri="{FF2B5EF4-FFF2-40B4-BE49-F238E27FC236}">
                  <a16:creationId xmlns:a16="http://schemas.microsoft.com/office/drawing/2014/main" id="{6276C013-C4CA-49EC-8223-28AFBD373B60}"/>
                </a:ext>
              </a:extLst>
            </p:cNvPr>
            <p:cNvPicPr>
              <a:picLocks noChangeAspect="1"/>
            </p:cNvPicPr>
            <p:nvPr/>
          </p:nvPicPr>
          <p:blipFill>
            <a:blip r:embed="rId2"/>
            <a:stretch>
              <a:fillRect/>
            </a:stretch>
          </p:blipFill>
          <p:spPr>
            <a:xfrm>
              <a:off x="8040996" y="4709226"/>
              <a:ext cx="1835077" cy="1927250"/>
            </a:xfrm>
            <a:prstGeom prst="rect">
              <a:avLst/>
            </a:prstGeom>
          </p:spPr>
        </p:pic>
        <p:sp>
          <p:nvSpPr>
            <p:cNvPr id="13" name="Oval 12">
              <a:extLst>
                <a:ext uri="{FF2B5EF4-FFF2-40B4-BE49-F238E27FC236}">
                  <a16:creationId xmlns:a16="http://schemas.microsoft.com/office/drawing/2014/main" id="{BF98CD99-EE5D-4C37-A592-FCA2F99B6826}"/>
                </a:ext>
              </a:extLst>
            </p:cNvPr>
            <p:cNvSpPr/>
            <p:nvPr/>
          </p:nvSpPr>
          <p:spPr>
            <a:xfrm>
              <a:off x="8328181" y="4909401"/>
              <a:ext cx="1280160" cy="22138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154CF8C2-F3FA-4399-9F7F-189DD86A999D}"/>
                </a:ext>
              </a:extLst>
            </p:cNvPr>
            <p:cNvSpPr txBox="1"/>
            <p:nvPr/>
          </p:nvSpPr>
          <p:spPr>
            <a:xfrm>
              <a:off x="8322059" y="4869768"/>
              <a:ext cx="1257075" cy="276999"/>
            </a:xfrm>
            <a:prstGeom prst="rect">
              <a:avLst/>
            </a:prstGeom>
            <a:noFill/>
          </p:spPr>
          <p:txBody>
            <a:bodyPr wrap="none" rtlCol="0">
              <a:spAutoFit/>
            </a:bodyPr>
            <a:lstStyle/>
            <a:p>
              <a:r>
                <a:rPr lang="en-US" sz="1200" dirty="0">
                  <a:latin typeface="Segoe UI Black" panose="020B0A02040204020203" pitchFamily="34" charset="0"/>
                  <a:ea typeface="Segoe UI Black" panose="020B0A02040204020203" pitchFamily="34" charset="0"/>
                </a:rPr>
                <a:t>GOVERNANCE</a:t>
              </a:r>
              <a:endParaRPr lang="en-CA" sz="1200" dirty="0">
                <a:latin typeface="Segoe UI Black" panose="020B0A02040204020203" pitchFamily="34" charset="0"/>
                <a:ea typeface="Segoe UI Black" panose="020B0A02040204020203" pitchFamily="34" charset="0"/>
              </a:endParaRPr>
            </a:p>
          </p:txBody>
        </p:sp>
        <p:sp>
          <p:nvSpPr>
            <p:cNvPr id="14" name="Oval 13">
              <a:extLst>
                <a:ext uri="{FF2B5EF4-FFF2-40B4-BE49-F238E27FC236}">
                  <a16:creationId xmlns:a16="http://schemas.microsoft.com/office/drawing/2014/main" id="{10F270CC-5D51-40CE-88BE-918207C9A5DD}"/>
                </a:ext>
              </a:extLst>
            </p:cNvPr>
            <p:cNvSpPr/>
            <p:nvPr/>
          </p:nvSpPr>
          <p:spPr>
            <a:xfrm rot="20150113">
              <a:off x="8954762" y="5717693"/>
              <a:ext cx="914400" cy="2213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BDB2026D-5BA2-4ABC-A4E3-4433EA9E6B1C}"/>
                </a:ext>
              </a:extLst>
            </p:cNvPr>
            <p:cNvSpPr txBox="1"/>
            <p:nvPr/>
          </p:nvSpPr>
          <p:spPr>
            <a:xfrm rot="20150113">
              <a:off x="9003372" y="5658766"/>
              <a:ext cx="878767" cy="276999"/>
            </a:xfrm>
            <a:prstGeom prst="rect">
              <a:avLst/>
            </a:prstGeom>
            <a:noFill/>
          </p:spPr>
          <p:txBody>
            <a:bodyPr wrap="none" rtlCol="0">
              <a:spAutoFit/>
            </a:bodyPr>
            <a:lstStyle/>
            <a:p>
              <a:r>
                <a:rPr lang="en-US" sz="1200" dirty="0">
                  <a:latin typeface="Segoe UI Black" panose="020B0A02040204020203" pitchFamily="34" charset="0"/>
                  <a:ea typeface="Segoe UI Black" panose="020B0A02040204020203" pitchFamily="34" charset="0"/>
                </a:rPr>
                <a:t>CULTURE</a:t>
              </a:r>
              <a:endParaRPr lang="en-CA" sz="1200" dirty="0">
                <a:latin typeface="Segoe UI Black" panose="020B0A02040204020203" pitchFamily="34" charset="0"/>
                <a:ea typeface="Segoe UI Black" panose="020B0A02040204020203" pitchFamily="34" charset="0"/>
              </a:endParaRPr>
            </a:p>
          </p:txBody>
        </p:sp>
        <p:sp>
          <p:nvSpPr>
            <p:cNvPr id="16" name="Oval 15">
              <a:extLst>
                <a:ext uri="{FF2B5EF4-FFF2-40B4-BE49-F238E27FC236}">
                  <a16:creationId xmlns:a16="http://schemas.microsoft.com/office/drawing/2014/main" id="{2F9EEE1B-9C7E-4CDC-8D24-2F13D9ECFF93}"/>
                </a:ext>
              </a:extLst>
            </p:cNvPr>
            <p:cNvSpPr/>
            <p:nvPr/>
          </p:nvSpPr>
          <p:spPr>
            <a:xfrm rot="1523805">
              <a:off x="8045613" y="5675126"/>
              <a:ext cx="914400" cy="221384"/>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3DBA3677-7E7A-457C-9B86-A97B7072EBBE}"/>
                </a:ext>
              </a:extLst>
            </p:cNvPr>
            <p:cNvSpPr txBox="1"/>
            <p:nvPr/>
          </p:nvSpPr>
          <p:spPr>
            <a:xfrm rot="1523805">
              <a:off x="7983791" y="5640594"/>
              <a:ext cx="1005840" cy="276999"/>
            </a:xfrm>
            <a:prstGeom prst="rect">
              <a:avLst/>
            </a:prstGeom>
            <a:noFill/>
          </p:spPr>
          <p:txBody>
            <a:bodyPr wrap="none" rtlCol="0">
              <a:spAutoFit/>
            </a:bodyPr>
            <a:lstStyle/>
            <a:p>
              <a:r>
                <a:rPr lang="en-US" sz="1200" dirty="0">
                  <a:latin typeface="Segoe UI Black" panose="020B0A02040204020203" pitchFamily="34" charset="0"/>
                  <a:ea typeface="Segoe UI Black" panose="020B0A02040204020203" pitchFamily="34" charset="0"/>
                </a:rPr>
                <a:t>SOLUTIONS</a:t>
              </a:r>
              <a:endParaRPr lang="en-CA" sz="1200" dirty="0">
                <a:latin typeface="Segoe UI Black" panose="020B0A02040204020203" pitchFamily="34" charset="0"/>
                <a:ea typeface="Segoe UI Black" panose="020B0A02040204020203" pitchFamily="34" charset="0"/>
              </a:endParaRPr>
            </a:p>
          </p:txBody>
        </p:sp>
      </p:grpSp>
      <p:sp>
        <p:nvSpPr>
          <p:cNvPr id="19" name="Rectangle 18">
            <a:extLst>
              <a:ext uri="{FF2B5EF4-FFF2-40B4-BE49-F238E27FC236}">
                <a16:creationId xmlns:a16="http://schemas.microsoft.com/office/drawing/2014/main" id="{F00AE06F-FFEF-4FAF-B673-BA03B5326A77}"/>
              </a:ext>
            </a:extLst>
          </p:cNvPr>
          <p:cNvSpPr/>
          <p:nvPr/>
        </p:nvSpPr>
        <p:spPr>
          <a:xfrm>
            <a:off x="593945" y="6257500"/>
            <a:ext cx="2486578" cy="348813"/>
          </a:xfrm>
          <a:prstGeom prst="rect">
            <a:avLst/>
          </a:prstGeom>
        </p:spPr>
        <p:txBody>
          <a:bodyPr wrap="none">
            <a:spAutoFit/>
          </a:bodyPr>
          <a:lstStyle/>
          <a:p>
            <a:r>
              <a:rPr lang="en-CA" sz="1000" baseline="30000" dirty="0">
                <a:latin typeface="Calibri" panose="020F0502020204030204" pitchFamily="34" charset="0"/>
              </a:rPr>
              <a:t>________________________________________</a:t>
            </a:r>
          </a:p>
          <a:p>
            <a:r>
              <a:rPr lang="en-CA" sz="1000" baseline="30000" dirty="0">
                <a:latin typeface="Calibri" panose="020F0502020204030204" pitchFamily="34" charset="0"/>
              </a:rPr>
              <a:t>NOTE:  Snapshot of the December deck can be found in the Annex </a:t>
            </a:r>
            <a:endParaRPr lang="en-CA" sz="1000" dirty="0"/>
          </a:p>
        </p:txBody>
      </p:sp>
      <p:sp>
        <p:nvSpPr>
          <p:cNvPr id="20" name="Slide Number Placeholder 5">
            <a:extLst>
              <a:ext uri="{FF2B5EF4-FFF2-40B4-BE49-F238E27FC236}">
                <a16:creationId xmlns:a16="http://schemas.microsoft.com/office/drawing/2014/main" id="{673DF8E5-8226-4593-BDEA-C8BA43112E4D}"/>
              </a:ext>
            </a:extLst>
          </p:cNvPr>
          <p:cNvSpPr>
            <a:spLocks noGrp="1"/>
          </p:cNvSpPr>
          <p:nvPr>
            <p:ph type="sldNum" sz="quarter" idx="4"/>
          </p:nvPr>
        </p:nvSpPr>
        <p:spPr>
          <a:xfrm>
            <a:off x="11602144" y="6598570"/>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2</a:t>
            </a:fld>
            <a:endParaRPr lang="en-CA" dirty="0">
              <a:solidFill>
                <a:prstClr val="black">
                  <a:tint val="75000"/>
                </a:prstClr>
              </a:solidFill>
            </a:endParaRPr>
          </a:p>
        </p:txBody>
      </p:sp>
    </p:spTree>
    <p:extLst>
      <p:ext uri="{BB962C8B-B14F-4D97-AF65-F5344CB8AC3E}">
        <p14:creationId xmlns:p14="http://schemas.microsoft.com/office/powerpoint/2010/main" val="72751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D34D94-E202-4392-B15F-2DE7B41C098D}"/>
              </a:ext>
            </a:extLst>
          </p:cNvPr>
          <p:cNvSpPr/>
          <p:nvPr/>
        </p:nvSpPr>
        <p:spPr>
          <a:xfrm>
            <a:off x="0" y="914960"/>
            <a:ext cx="3622766" cy="594304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Content Placeholder 5">
            <a:extLst>
              <a:ext uri="{FF2B5EF4-FFF2-40B4-BE49-F238E27FC236}">
                <a16:creationId xmlns:a16="http://schemas.microsoft.com/office/drawing/2014/main" id="{6318F940-889C-4796-8173-C9C3C443EED7}"/>
              </a:ext>
            </a:extLst>
          </p:cNvPr>
          <p:cNvSpPr>
            <a:spLocks noGrp="1"/>
          </p:cNvSpPr>
          <p:nvPr>
            <p:ph idx="10"/>
          </p:nvPr>
        </p:nvSpPr>
        <p:spPr>
          <a:xfrm>
            <a:off x="4885509" y="1089910"/>
            <a:ext cx="6486628" cy="5293146"/>
          </a:xfrm>
        </p:spPr>
        <p:txBody>
          <a:bodyPr anchor="ctr">
            <a:normAutofit/>
          </a:bodyPr>
          <a:lstStyle/>
          <a:p>
            <a:pPr marL="60325"/>
            <a:r>
              <a:rPr lang="en-US" sz="2400" b="1" dirty="0"/>
              <a:t>Establish priority business capabilities </a:t>
            </a:r>
            <a:r>
              <a:rPr lang="en-US" sz="2400" dirty="0"/>
              <a:t>with potential for high-value enterprise solutions (e.g., identity management, audit management)</a:t>
            </a:r>
          </a:p>
          <a:p>
            <a:pPr marL="854075" indent="-793750">
              <a:buFont typeface="+mj-lt"/>
              <a:buAutoNum type="arabicPeriod"/>
            </a:pPr>
            <a:endParaRPr lang="en-US" sz="2400" dirty="0"/>
          </a:p>
          <a:p>
            <a:pPr marL="60325"/>
            <a:r>
              <a:rPr lang="en-US" sz="2400" dirty="0"/>
              <a:t>Define business owner role and </a:t>
            </a:r>
            <a:r>
              <a:rPr lang="en-US" sz="2400" b="1" dirty="0"/>
              <a:t>designate departments to lead discovery-phase for select enterprise solutions</a:t>
            </a:r>
            <a:r>
              <a:rPr lang="en-US" sz="2400" dirty="0"/>
              <a:t> under oversight of DM CEPP and GC EARB.</a:t>
            </a:r>
          </a:p>
          <a:p>
            <a:pPr marL="854075" indent="-793750">
              <a:buFont typeface="+mj-lt"/>
              <a:buAutoNum type="arabicPeriod"/>
            </a:pPr>
            <a:endParaRPr lang="en-US" sz="2400" dirty="0"/>
          </a:p>
          <a:p>
            <a:pPr marL="60325"/>
            <a:r>
              <a:rPr lang="en-US" sz="2400" b="1" dirty="0"/>
              <a:t>Build a roadmap for DM CEPP enterprise solutions </a:t>
            </a:r>
            <a:r>
              <a:rPr lang="en-US" sz="2400" dirty="0"/>
              <a:t>to establish prioritization of enterprise-wide IT investments and procurements</a:t>
            </a:r>
            <a:endParaRPr lang="en-CA" sz="2400" dirty="0"/>
          </a:p>
        </p:txBody>
      </p:sp>
      <p:sp>
        <p:nvSpPr>
          <p:cNvPr id="4" name="Title 1">
            <a:extLst>
              <a:ext uri="{FF2B5EF4-FFF2-40B4-BE49-F238E27FC236}">
                <a16:creationId xmlns:a16="http://schemas.microsoft.com/office/drawing/2014/main" id="{7D30460D-F30B-4909-B210-61B429ACF3B5}"/>
              </a:ext>
            </a:extLst>
          </p:cNvPr>
          <p:cNvSpPr>
            <a:spLocks noGrp="1"/>
          </p:cNvSpPr>
          <p:nvPr>
            <p:ph type="title" idx="4294967295"/>
          </p:nvPr>
        </p:nvSpPr>
        <p:spPr>
          <a:xfrm>
            <a:off x="435427" y="1319022"/>
            <a:ext cx="2899956" cy="4525963"/>
          </a:xfrm>
        </p:spPr>
        <p:txBody>
          <a:bodyPr vert="horz" lIns="91440" tIns="45720" rIns="91440" bIns="45720" rtlCol="0">
            <a:normAutofit/>
          </a:bodyPr>
          <a:lstStyle/>
          <a:p>
            <a:r>
              <a:rPr lang="en-CA" sz="2800" b="1" dirty="0">
                <a:solidFill>
                  <a:schemeClr val="bg1"/>
                </a:solidFill>
                <a:latin typeface="+mn-lt"/>
              </a:rPr>
              <a:t>To Provide updates and progress against  Dec. 15, 2020 </a:t>
            </a:r>
            <a:br>
              <a:rPr lang="en-CA" sz="2800" b="1" dirty="0">
                <a:solidFill>
                  <a:schemeClr val="bg1"/>
                </a:solidFill>
                <a:latin typeface="+mn-lt"/>
              </a:rPr>
            </a:br>
            <a:r>
              <a:rPr lang="en-CA" sz="2800" b="1" dirty="0">
                <a:solidFill>
                  <a:schemeClr val="bg1"/>
                </a:solidFill>
                <a:latin typeface="+mn-lt"/>
              </a:rPr>
              <a:t>Next Steps</a:t>
            </a:r>
            <a:endParaRPr lang="en-US" sz="2800" b="1" dirty="0">
              <a:solidFill>
                <a:schemeClr val="bg1"/>
              </a:solidFill>
              <a:latin typeface="+mn-lt"/>
              <a:cs typeface="Segoe UI" panose="020B0502040204020203" pitchFamily="34" charset="0"/>
            </a:endParaRPr>
          </a:p>
        </p:txBody>
      </p:sp>
      <p:sp>
        <p:nvSpPr>
          <p:cNvPr id="2" name="Flowchart: Off-page Connector 1">
            <a:extLst>
              <a:ext uri="{FF2B5EF4-FFF2-40B4-BE49-F238E27FC236}">
                <a16:creationId xmlns:a16="http://schemas.microsoft.com/office/drawing/2014/main" id="{820AC84B-12BC-4C8F-AC5F-30CE3855A30C}"/>
              </a:ext>
            </a:extLst>
          </p:cNvPr>
          <p:cNvSpPr/>
          <p:nvPr/>
        </p:nvSpPr>
        <p:spPr>
          <a:xfrm rot="16200000">
            <a:off x="3905938" y="1337419"/>
            <a:ext cx="511556" cy="781812"/>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Off-page Connector 9">
            <a:extLst>
              <a:ext uri="{FF2B5EF4-FFF2-40B4-BE49-F238E27FC236}">
                <a16:creationId xmlns:a16="http://schemas.microsoft.com/office/drawing/2014/main" id="{4341A956-973A-4575-9BB0-821005051539}"/>
              </a:ext>
            </a:extLst>
          </p:cNvPr>
          <p:cNvSpPr/>
          <p:nvPr/>
        </p:nvSpPr>
        <p:spPr>
          <a:xfrm rot="16200000">
            <a:off x="3905938" y="2873031"/>
            <a:ext cx="511556" cy="781812"/>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lowchart: Off-page Connector 10">
            <a:extLst>
              <a:ext uri="{FF2B5EF4-FFF2-40B4-BE49-F238E27FC236}">
                <a16:creationId xmlns:a16="http://schemas.microsoft.com/office/drawing/2014/main" id="{84AF1D0A-299B-4927-9B61-74B55E0F6C4E}"/>
              </a:ext>
            </a:extLst>
          </p:cNvPr>
          <p:cNvSpPr/>
          <p:nvPr/>
        </p:nvSpPr>
        <p:spPr>
          <a:xfrm rot="16200000">
            <a:off x="3905938" y="4804519"/>
            <a:ext cx="511556" cy="781812"/>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60603DD1-9647-4C13-BC33-B103910E9859}"/>
              </a:ext>
            </a:extLst>
          </p:cNvPr>
          <p:cNvSpPr txBox="1"/>
          <p:nvPr/>
        </p:nvSpPr>
        <p:spPr>
          <a:xfrm>
            <a:off x="3955653" y="1489965"/>
            <a:ext cx="360996" cy="461665"/>
          </a:xfrm>
          <a:prstGeom prst="rect">
            <a:avLst/>
          </a:prstGeom>
          <a:noFill/>
        </p:spPr>
        <p:txBody>
          <a:bodyPr wrap="none" rtlCol="0">
            <a:spAutoFit/>
          </a:bodyPr>
          <a:lstStyle/>
          <a:p>
            <a:r>
              <a:rPr lang="en-US" sz="2400" b="1" dirty="0">
                <a:solidFill>
                  <a:srgbClr val="4B4747"/>
                </a:solidFill>
                <a:latin typeface="Segoe UI" panose="020B0502040204020203" pitchFamily="34" charset="0"/>
                <a:cs typeface="Segoe UI" panose="020B0502040204020203" pitchFamily="34" charset="0"/>
              </a:rPr>
              <a:t>1</a:t>
            </a:r>
            <a:endParaRPr lang="en-CA" sz="2400" b="1" dirty="0">
              <a:solidFill>
                <a:srgbClr val="4B4747"/>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C3F782F-1DB4-430F-B9A7-15CFD292F0AB}"/>
              </a:ext>
            </a:extLst>
          </p:cNvPr>
          <p:cNvSpPr txBox="1"/>
          <p:nvPr/>
        </p:nvSpPr>
        <p:spPr>
          <a:xfrm>
            <a:off x="3955653" y="3033103"/>
            <a:ext cx="360996" cy="461665"/>
          </a:xfrm>
          <a:prstGeom prst="rect">
            <a:avLst/>
          </a:prstGeom>
          <a:noFill/>
        </p:spPr>
        <p:txBody>
          <a:bodyPr wrap="none" rtlCol="0">
            <a:spAutoFit/>
          </a:bodyPr>
          <a:lstStyle/>
          <a:p>
            <a:r>
              <a:rPr lang="en-US" sz="2400" b="1" dirty="0">
                <a:solidFill>
                  <a:srgbClr val="4B4747"/>
                </a:solidFill>
                <a:latin typeface="Segoe UI" panose="020B0502040204020203" pitchFamily="34" charset="0"/>
                <a:cs typeface="Segoe UI" panose="020B0502040204020203" pitchFamily="34" charset="0"/>
              </a:rPr>
              <a:t>2</a:t>
            </a:r>
            <a:endParaRPr lang="en-CA" sz="2400" b="1" dirty="0">
              <a:solidFill>
                <a:srgbClr val="4B4747"/>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869806B1-8527-45C5-8017-BFFA2E6590A3}"/>
              </a:ext>
            </a:extLst>
          </p:cNvPr>
          <p:cNvSpPr txBox="1"/>
          <p:nvPr/>
        </p:nvSpPr>
        <p:spPr>
          <a:xfrm>
            <a:off x="3955653" y="4983460"/>
            <a:ext cx="360996" cy="461665"/>
          </a:xfrm>
          <a:prstGeom prst="rect">
            <a:avLst/>
          </a:prstGeom>
          <a:noFill/>
        </p:spPr>
        <p:txBody>
          <a:bodyPr wrap="none" rtlCol="0">
            <a:spAutoFit/>
          </a:bodyPr>
          <a:lstStyle/>
          <a:p>
            <a:r>
              <a:rPr lang="en-US" sz="2400" b="1" dirty="0">
                <a:solidFill>
                  <a:srgbClr val="4B4747"/>
                </a:solidFill>
                <a:latin typeface="Segoe UI" panose="020B0502040204020203" pitchFamily="34" charset="0"/>
                <a:cs typeface="Segoe UI" panose="020B0502040204020203" pitchFamily="34" charset="0"/>
              </a:rPr>
              <a:t>3</a:t>
            </a:r>
            <a:endParaRPr lang="en-CA" sz="2400" b="1" dirty="0">
              <a:solidFill>
                <a:srgbClr val="4B4747"/>
              </a:solidFill>
              <a:latin typeface="Segoe UI" panose="020B0502040204020203" pitchFamily="34" charset="0"/>
              <a:cs typeface="Segoe UI" panose="020B0502040204020203" pitchFamily="34" charset="0"/>
            </a:endParaRPr>
          </a:p>
        </p:txBody>
      </p:sp>
      <p:sp>
        <p:nvSpPr>
          <p:cNvPr id="14" name="Title 1">
            <a:extLst>
              <a:ext uri="{FF2B5EF4-FFF2-40B4-BE49-F238E27FC236}">
                <a16:creationId xmlns:a16="http://schemas.microsoft.com/office/drawing/2014/main" id="{C40C1C8E-F9F9-4FAC-A525-75D9DD122CC9}"/>
              </a:ext>
            </a:extLst>
          </p:cNvPr>
          <p:cNvSpPr txBox="1">
            <a:spLocks/>
          </p:cNvSpPr>
          <p:nvPr/>
        </p:nvSpPr>
        <p:spPr>
          <a:xfrm>
            <a:off x="583474" y="170144"/>
            <a:ext cx="6461760" cy="5399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700" b="1" dirty="0">
                <a:solidFill>
                  <a:schemeClr val="tx2"/>
                </a:solidFill>
                <a:latin typeface="Calibri" panose="020F0502020204030204" pitchFamily="34" charset="0"/>
                <a:ea typeface="+mn-ea"/>
                <a:cs typeface="+mn-cs"/>
              </a:rPr>
              <a:t>Purpose</a:t>
            </a:r>
          </a:p>
        </p:txBody>
      </p:sp>
      <p:sp>
        <p:nvSpPr>
          <p:cNvPr id="15" name="Slide Number Placeholder 5">
            <a:extLst>
              <a:ext uri="{FF2B5EF4-FFF2-40B4-BE49-F238E27FC236}">
                <a16:creationId xmlns:a16="http://schemas.microsoft.com/office/drawing/2014/main" id="{E29A7C92-1A1A-44CB-BF52-4A837E0C61F8}"/>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3</a:t>
            </a:fld>
            <a:endParaRPr lang="en-CA" dirty="0">
              <a:solidFill>
                <a:prstClr val="black">
                  <a:tint val="75000"/>
                </a:prstClr>
              </a:solidFill>
            </a:endParaRPr>
          </a:p>
        </p:txBody>
      </p:sp>
    </p:spTree>
    <p:extLst>
      <p:ext uri="{BB962C8B-B14F-4D97-AF65-F5344CB8AC3E}">
        <p14:creationId xmlns:p14="http://schemas.microsoft.com/office/powerpoint/2010/main" val="72824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B5E9-9399-43C9-90DD-30ACCFEB677D}"/>
              </a:ext>
            </a:extLst>
          </p:cNvPr>
          <p:cNvSpPr>
            <a:spLocks noGrp="1"/>
          </p:cNvSpPr>
          <p:nvPr>
            <p:ph type="body" sz="quarter" idx="11"/>
          </p:nvPr>
        </p:nvSpPr>
        <p:spPr>
          <a:xfrm>
            <a:off x="623392" y="262774"/>
            <a:ext cx="5619750" cy="456280"/>
          </a:xfrm>
        </p:spPr>
        <p:txBody>
          <a:bodyPr/>
          <a:lstStyle/>
          <a:p>
            <a:r>
              <a:rPr lang="en-US" sz="2400" b="1" dirty="0">
                <a:latin typeface="+mn-lt"/>
              </a:rPr>
              <a:t>Recap…</a:t>
            </a:r>
            <a:endParaRPr lang="en-CA" sz="2400" b="1" dirty="0">
              <a:latin typeface="+mn-lt"/>
            </a:endParaRPr>
          </a:p>
        </p:txBody>
      </p:sp>
      <p:sp>
        <p:nvSpPr>
          <p:cNvPr id="4" name="Slide Number Placeholder 3">
            <a:extLst>
              <a:ext uri="{FF2B5EF4-FFF2-40B4-BE49-F238E27FC236}">
                <a16:creationId xmlns:a16="http://schemas.microsoft.com/office/drawing/2014/main" id="{F8428697-076B-4D16-BD8A-26AC9826543B}"/>
              </a:ext>
            </a:extLst>
          </p:cNvPr>
          <p:cNvSpPr>
            <a:spLocks noGrp="1"/>
          </p:cNvSpPr>
          <p:nvPr>
            <p:ph type="sldNum" sz="quarter" idx="4"/>
          </p:nvPr>
        </p:nvSpPr>
        <p:spPr>
          <a:xfrm>
            <a:off x="11602144" y="6597352"/>
            <a:ext cx="589856" cy="26813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873BE85-2470-4713-ACCD-1767A1E2AB11}"/>
              </a:ext>
            </a:extLst>
          </p:cNvPr>
          <p:cNvSpPr/>
          <p:nvPr/>
        </p:nvSpPr>
        <p:spPr>
          <a:xfrm>
            <a:off x="1271463" y="1484784"/>
            <a:ext cx="4227399" cy="4824536"/>
          </a:xfrm>
          <a:prstGeom prst="rect">
            <a:avLst/>
          </a:prstGeom>
          <a:no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 Placeholder 3">
            <a:extLst>
              <a:ext uri="{FF2B5EF4-FFF2-40B4-BE49-F238E27FC236}">
                <a16:creationId xmlns:a16="http://schemas.microsoft.com/office/drawing/2014/main" id="{39A7A0C0-5253-40B1-AA83-396283D649BB}"/>
              </a:ext>
            </a:extLst>
          </p:cNvPr>
          <p:cNvSpPr txBox="1">
            <a:spLocks/>
          </p:cNvSpPr>
          <p:nvPr/>
        </p:nvSpPr>
        <p:spPr>
          <a:xfrm>
            <a:off x="1487488" y="2276872"/>
            <a:ext cx="3443627" cy="3103629"/>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013" marR="0" lvl="0" indent="-2270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1600" b="0" i="0" u="none" strike="noStrike" kern="1200" cap="none" spc="0" normalizeH="0" baseline="0" noProof="0" dirty="0">
                <a:ln>
                  <a:noFill/>
                </a:ln>
                <a:solidFill>
                  <a:prstClr val="black"/>
                </a:solidFill>
                <a:effectLst/>
                <a:uLnTx/>
                <a:uFillTx/>
                <a:latin typeface="Calibri"/>
                <a:ea typeface="+mn-ea"/>
                <a:cs typeface="+mn-cs"/>
              </a:rPr>
              <a:t>Enterprise is generally defined as “an organization” or “organizational unit”</a:t>
            </a:r>
          </a:p>
          <a:p>
            <a:pPr marL="227013" marR="0" lvl="0" indent="-2270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1600" b="0" i="0" u="none" strike="noStrike" kern="1200" cap="none" spc="0" normalizeH="0" baseline="0" noProof="0" dirty="0">
              <a:ln>
                <a:noFill/>
              </a:ln>
              <a:solidFill>
                <a:prstClr val="black"/>
              </a:solidFill>
              <a:effectLst/>
              <a:uLnTx/>
              <a:uFillTx/>
              <a:latin typeface="Calibri"/>
              <a:ea typeface="+mn-ea"/>
              <a:cs typeface="+mn-cs"/>
            </a:endParaRPr>
          </a:p>
          <a:p>
            <a:pPr marL="227013" marR="0" lvl="0" indent="-2270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 the GC, ‘enterprise’ refers to a whole-of-government holistic approach. </a:t>
            </a:r>
          </a:p>
          <a:p>
            <a:pPr marL="227013" marR="0" lvl="0" indent="-2270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27013" marR="0" lvl="0" indent="-2270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1600" b="0" i="0" u="none" strike="noStrike" kern="1200" cap="none" spc="0" normalizeH="0" baseline="0" noProof="0" dirty="0">
                <a:ln>
                  <a:noFill/>
                </a:ln>
                <a:solidFill>
                  <a:prstClr val="black"/>
                </a:solidFill>
                <a:effectLst/>
                <a:uLnTx/>
                <a:uFillTx/>
                <a:latin typeface="Calibri"/>
                <a:ea typeface="+mn-ea"/>
                <a:cs typeface="+mn-cs"/>
              </a:rPr>
              <a:t>An enterprise approach can be applied various facets, like governance, solutions, standards and culture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D149DB5A-90BB-4A6C-8FEA-85C88157A169}"/>
              </a:ext>
            </a:extLst>
          </p:cNvPr>
          <p:cNvSpPr txBox="1"/>
          <p:nvPr/>
        </p:nvSpPr>
        <p:spPr>
          <a:xfrm>
            <a:off x="1487488" y="1637913"/>
            <a:ext cx="28803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What</a:t>
            </a: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is Enterprise?</a:t>
            </a:r>
            <a:endParaRPr kumimoji="0" lang="en-CA"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9" name="Rectangle 8">
            <a:extLst>
              <a:ext uri="{FF2B5EF4-FFF2-40B4-BE49-F238E27FC236}">
                <a16:creationId xmlns:a16="http://schemas.microsoft.com/office/drawing/2014/main" id="{3B9C8468-7C14-440A-92D5-442EF9D1B590}"/>
              </a:ext>
            </a:extLst>
          </p:cNvPr>
          <p:cNvSpPr/>
          <p:nvPr/>
        </p:nvSpPr>
        <p:spPr>
          <a:xfrm>
            <a:off x="6333096" y="1484784"/>
            <a:ext cx="4227399" cy="4824536"/>
          </a:xfrm>
          <a:prstGeom prst="rect">
            <a:avLst/>
          </a:prstGeom>
          <a:no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AB3C76A-C035-418B-A3CE-A82B6F87B0C9}"/>
              </a:ext>
            </a:extLst>
          </p:cNvPr>
          <p:cNvSpPr txBox="1"/>
          <p:nvPr/>
        </p:nvSpPr>
        <p:spPr>
          <a:xfrm>
            <a:off x="6443148" y="1637913"/>
            <a:ext cx="40453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Why </a:t>
            </a: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focus on enterprise solutions?</a:t>
            </a:r>
            <a:endParaRPr kumimoji="0" lang="en-CA"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11" name="Rectangle 10">
            <a:extLst>
              <a:ext uri="{FF2B5EF4-FFF2-40B4-BE49-F238E27FC236}">
                <a16:creationId xmlns:a16="http://schemas.microsoft.com/office/drawing/2014/main" id="{A0EB9DB7-2782-4BC4-99A3-F80287631B33}"/>
              </a:ext>
            </a:extLst>
          </p:cNvPr>
          <p:cNvSpPr/>
          <p:nvPr/>
        </p:nvSpPr>
        <p:spPr>
          <a:xfrm>
            <a:off x="6443148" y="2276872"/>
            <a:ext cx="4045340" cy="280076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Enterprise solutions are internal and external Government of Canada </a:t>
            </a:r>
            <a:r>
              <a:rPr kumimoji="0" lang="en-US" sz="1600" b="1" i="0" u="none" strike="noStrike" kern="1200" cap="none" spc="0" normalizeH="0" baseline="0" noProof="0" dirty="0">
                <a:ln>
                  <a:noFill/>
                </a:ln>
                <a:solidFill>
                  <a:srgbClr val="004D71"/>
                </a:solidFill>
                <a:effectLst/>
                <a:uLnTx/>
                <a:uFillTx/>
                <a:latin typeface="Calibri"/>
                <a:ea typeface="+mn-ea"/>
                <a:cs typeface="+mn-cs"/>
              </a:rPr>
              <a:t>assets that can be re-used in</a:t>
            </a:r>
            <a:r>
              <a:rPr kumimoji="0" lang="en-US" sz="1600" b="0" i="0" u="none" strike="noStrike" kern="1200" cap="none" spc="0" normalizeH="0" baseline="0" noProof="0" dirty="0">
                <a:ln>
                  <a:noFill/>
                </a:ln>
                <a:solidFill>
                  <a:prstClr val="black"/>
                </a:solidFill>
                <a:effectLst/>
                <a:uLnTx/>
                <a:uFillTx/>
                <a:latin typeface="Calibri"/>
                <a:ea typeface="+mn-ea"/>
                <a:cs typeface="+mn-cs"/>
              </a:rPr>
              <a:t> and across multiple parts of the organization.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Business capabilities are an expression of </a:t>
            </a:r>
            <a:r>
              <a:rPr kumimoji="0" lang="en-US" sz="1600" b="1" i="0" u="none" strike="noStrike" kern="1200" cap="none" spc="0" normalizeH="0" baseline="0" noProof="0" dirty="0">
                <a:ln>
                  <a:noFill/>
                </a:ln>
                <a:solidFill>
                  <a:srgbClr val="004D71"/>
                </a:solidFill>
                <a:effectLst/>
                <a:uLnTx/>
                <a:uFillTx/>
                <a:latin typeface="Calibri"/>
                <a:ea typeface="+mn-ea"/>
                <a:cs typeface="+mn-cs"/>
              </a:rPr>
              <a:t>what a business does </a:t>
            </a:r>
            <a:r>
              <a:rPr kumimoji="0" lang="en-US" sz="1600" b="0" i="0" u="none" strike="noStrike" kern="1200" cap="none" spc="0" normalizeH="0" baseline="0" noProof="0" dirty="0">
                <a:ln>
                  <a:noFill/>
                </a:ln>
                <a:solidFill>
                  <a:prstClr val="black"/>
                </a:solidFill>
                <a:effectLst/>
                <a:uLnTx/>
                <a:uFillTx/>
                <a:latin typeface="Calibri"/>
                <a:ea typeface="+mn-ea"/>
                <a:cs typeface="+mn-cs"/>
              </a:rPr>
              <a:t>and can do.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Business processes support business capabilities and express </a:t>
            </a:r>
            <a:r>
              <a:rPr kumimoji="0" lang="en-US" sz="1600" b="1" i="0" u="none" strike="noStrike" kern="1200" cap="none" spc="0" normalizeH="0" baseline="0" noProof="0" dirty="0">
                <a:ln>
                  <a:noFill/>
                </a:ln>
                <a:solidFill>
                  <a:srgbClr val="004D71"/>
                </a:solidFill>
                <a:effectLst/>
                <a:uLnTx/>
                <a:uFillTx/>
                <a:latin typeface="Calibri"/>
                <a:ea typeface="+mn-ea"/>
                <a:cs typeface="+mn-cs"/>
              </a:rPr>
              <a:t>how the capability is delivered. </a:t>
            </a:r>
          </a:p>
        </p:txBody>
      </p:sp>
      <p:sp>
        <p:nvSpPr>
          <p:cNvPr id="12" name="Rectangle 11">
            <a:extLst>
              <a:ext uri="{FF2B5EF4-FFF2-40B4-BE49-F238E27FC236}">
                <a16:creationId xmlns:a16="http://schemas.microsoft.com/office/drawing/2014/main" id="{9B954E18-0E1F-4290-929D-25AA5D094E76}"/>
              </a:ext>
            </a:extLst>
          </p:cNvPr>
          <p:cNvSpPr/>
          <p:nvPr/>
        </p:nvSpPr>
        <p:spPr>
          <a:xfrm>
            <a:off x="6428562" y="5313982"/>
            <a:ext cx="4071955" cy="923330"/>
          </a:xfrm>
          <a:prstGeom prst="rect">
            <a:avLst/>
          </a:prstGeom>
          <a:solidFill>
            <a:srgbClr val="0070C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alibri"/>
                <a:ea typeface="+mn-ea"/>
                <a:cs typeface="+mn-cs"/>
              </a:rPr>
              <a:t>To </a:t>
            </a:r>
            <a:r>
              <a:rPr kumimoji="0" lang="en-CA" sz="1800" b="1" i="0" u="none" strike="noStrike" kern="1200" cap="none" spc="0" normalizeH="0" baseline="0" noProof="0" dirty="0">
                <a:ln>
                  <a:noFill/>
                </a:ln>
                <a:solidFill>
                  <a:prstClr val="white"/>
                </a:solidFill>
                <a:effectLst/>
                <a:uLnTx/>
                <a:uFillTx/>
                <a:latin typeface="Calibri"/>
                <a:ea typeface="+mn-ea"/>
                <a:cs typeface="+mn-cs"/>
              </a:rPr>
              <a:t>“operate as one” </a:t>
            </a:r>
            <a:r>
              <a:rPr kumimoji="0" lang="en-CA" sz="1800" b="0" i="0" u="none" strike="noStrike" kern="1200" cap="none" spc="0" normalizeH="0" baseline="0" noProof="0" dirty="0">
                <a:ln>
                  <a:noFill/>
                </a:ln>
                <a:solidFill>
                  <a:prstClr val="white"/>
                </a:solidFill>
                <a:effectLst/>
                <a:uLnTx/>
                <a:uFillTx/>
                <a:latin typeface="Calibri"/>
                <a:ea typeface="+mn-ea"/>
                <a:cs typeface="+mn-cs"/>
              </a:rPr>
              <a:t>we propose to focus on enterprise solutions linked to business capabilities</a:t>
            </a:r>
          </a:p>
        </p:txBody>
      </p:sp>
      <p:cxnSp>
        <p:nvCxnSpPr>
          <p:cNvPr id="6" name="Straight Connector 5">
            <a:extLst>
              <a:ext uri="{FF2B5EF4-FFF2-40B4-BE49-F238E27FC236}">
                <a16:creationId xmlns:a16="http://schemas.microsoft.com/office/drawing/2014/main" id="{32BBE363-0324-48F1-9E26-6548DF77EF05}"/>
              </a:ext>
            </a:extLst>
          </p:cNvPr>
          <p:cNvCxnSpPr/>
          <p:nvPr/>
        </p:nvCxnSpPr>
        <p:spPr>
          <a:xfrm>
            <a:off x="1415480" y="2038023"/>
            <a:ext cx="38884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1AB2B9-B1CB-4CE9-80BD-3CC8A94204A9}"/>
              </a:ext>
            </a:extLst>
          </p:cNvPr>
          <p:cNvCxnSpPr/>
          <p:nvPr/>
        </p:nvCxnSpPr>
        <p:spPr>
          <a:xfrm>
            <a:off x="6518523" y="2041798"/>
            <a:ext cx="38884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2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39EB224-7718-4A3C-8E5F-59AAD09A49B8}"/>
              </a:ext>
            </a:extLst>
          </p:cNvPr>
          <p:cNvSpPr>
            <a:spLocks noGrp="1"/>
          </p:cNvSpPr>
          <p:nvPr>
            <p:ph type="title" idx="4294967295"/>
          </p:nvPr>
        </p:nvSpPr>
        <p:spPr>
          <a:xfrm>
            <a:off x="660571" y="113560"/>
            <a:ext cx="3883149" cy="719138"/>
          </a:xfrm>
        </p:spPr>
        <p:txBody>
          <a:bodyPr>
            <a:normAutofit/>
          </a:bodyPr>
          <a:lstStyle/>
          <a:p>
            <a:r>
              <a:rPr lang="en-CA" sz="2700" b="1" dirty="0">
                <a:solidFill>
                  <a:schemeClr val="tx2"/>
                </a:solidFill>
                <a:latin typeface="Calibri" panose="020F0502020204030204" pitchFamily="34" charset="0"/>
                <a:ea typeface="+mn-ea"/>
                <a:cs typeface="+mn-cs"/>
              </a:rPr>
              <a:t>DOSP</a:t>
            </a:r>
            <a:r>
              <a:rPr lang="en-CA" sz="2700" baseline="30000" dirty="0">
                <a:latin typeface="Calibri" panose="020F0502020204030204" pitchFamily="34" charset="0"/>
                <a:ea typeface="+mn-ea"/>
                <a:cs typeface="+mn-cs"/>
              </a:rPr>
              <a:t>1</a:t>
            </a:r>
            <a:r>
              <a:rPr lang="en-CA" sz="2700" b="1" dirty="0">
                <a:solidFill>
                  <a:schemeClr val="tx2"/>
                </a:solidFill>
                <a:latin typeface="Calibri" panose="020F0502020204030204" pitchFamily="34" charset="0"/>
                <a:ea typeface="+mn-ea"/>
                <a:cs typeface="+mn-cs"/>
              </a:rPr>
              <a:t> Strategic Pillars </a:t>
            </a:r>
            <a:br>
              <a:rPr lang="en-CA" b="1" dirty="0"/>
            </a:br>
            <a:r>
              <a:rPr lang="en-CA" sz="1300" dirty="0">
                <a:solidFill>
                  <a:schemeClr val="dk1"/>
                </a:solidFill>
                <a:latin typeface="Segoe UI Black" panose="020B0A02040204020203" pitchFamily="34" charset="0"/>
                <a:ea typeface="Segoe UI Black" panose="020B0A02040204020203" pitchFamily="34" charset="0"/>
                <a:cs typeface="+mn-cs"/>
              </a:rPr>
              <a:t>Vision, Pillars and Priorities for 2021-2024 </a:t>
            </a:r>
            <a:endParaRPr lang="en-US" sz="1300" dirty="0">
              <a:solidFill>
                <a:schemeClr val="dk1"/>
              </a:solidFill>
              <a:latin typeface="Segoe UI Black" panose="020B0A02040204020203" pitchFamily="34" charset="0"/>
              <a:ea typeface="Segoe UI Black" panose="020B0A02040204020203" pitchFamily="34" charset="0"/>
              <a:cs typeface="+mn-cs"/>
            </a:endParaRPr>
          </a:p>
        </p:txBody>
      </p:sp>
      <p:sp>
        <p:nvSpPr>
          <p:cNvPr id="8" name="Rectangle 7">
            <a:extLst>
              <a:ext uri="{FF2B5EF4-FFF2-40B4-BE49-F238E27FC236}">
                <a16:creationId xmlns:a16="http://schemas.microsoft.com/office/drawing/2014/main" id="{00B34E1D-6578-4A79-8A7E-5270BB07BD9E}"/>
              </a:ext>
            </a:extLst>
          </p:cNvPr>
          <p:cNvSpPr/>
          <p:nvPr/>
        </p:nvSpPr>
        <p:spPr>
          <a:xfrm>
            <a:off x="593945" y="6257500"/>
            <a:ext cx="3741730" cy="297517"/>
          </a:xfrm>
          <a:prstGeom prst="rect">
            <a:avLst/>
          </a:prstGeom>
        </p:spPr>
        <p:txBody>
          <a:bodyPr wrap="none">
            <a:spAutoFit/>
          </a:bodyPr>
          <a:lstStyle/>
          <a:p>
            <a:r>
              <a:rPr lang="en-CA" sz="800" baseline="30000" dirty="0">
                <a:latin typeface="Calibri" panose="020F0502020204030204" pitchFamily="34" charset="0"/>
              </a:rPr>
              <a:t>________________________________________</a:t>
            </a:r>
          </a:p>
          <a:p>
            <a:r>
              <a:rPr lang="en-CA" sz="800" baseline="30000" dirty="0">
                <a:latin typeface="Calibri" panose="020F0502020204030204" pitchFamily="34" charset="0"/>
              </a:rPr>
              <a:t>1  </a:t>
            </a:r>
            <a:r>
              <a:rPr lang="en-CA" sz="800" dirty="0">
                <a:latin typeface="Calibri" panose="020F0502020204030204" pitchFamily="34" charset="0"/>
              </a:rPr>
              <a:t>DOSP - </a:t>
            </a:r>
            <a:r>
              <a:rPr lang="en-CA" sz="800" dirty="0"/>
              <a:t>The Government of Canada Digital Operations Strategic Plan for 2021–2024</a:t>
            </a:r>
            <a:r>
              <a:rPr lang="en-CA" sz="800" baseline="30000" dirty="0">
                <a:latin typeface="Calibri" panose="020F0502020204030204" pitchFamily="34" charset="0"/>
              </a:rPr>
              <a:t> </a:t>
            </a:r>
            <a:r>
              <a:rPr lang="en-CA" sz="800" b="1" dirty="0">
                <a:solidFill>
                  <a:schemeClr val="tx2"/>
                </a:solidFill>
                <a:latin typeface="Calibri" panose="020F0502020204030204" pitchFamily="34" charset="0"/>
              </a:rPr>
              <a:t> </a:t>
            </a:r>
            <a:endParaRPr lang="en-CA" sz="800" dirty="0"/>
          </a:p>
        </p:txBody>
      </p:sp>
      <p:sp>
        <p:nvSpPr>
          <p:cNvPr id="27" name="Rectangle 26">
            <a:extLst>
              <a:ext uri="{FF2B5EF4-FFF2-40B4-BE49-F238E27FC236}">
                <a16:creationId xmlns:a16="http://schemas.microsoft.com/office/drawing/2014/main" id="{34A7BEF0-3937-41CE-9935-E69651083C2D}"/>
              </a:ext>
            </a:extLst>
          </p:cNvPr>
          <p:cNvSpPr/>
          <p:nvPr/>
        </p:nvSpPr>
        <p:spPr>
          <a:xfrm>
            <a:off x="535249" y="2755461"/>
            <a:ext cx="2743200" cy="240001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8" name="Rectangle 37">
            <a:extLst>
              <a:ext uri="{FF2B5EF4-FFF2-40B4-BE49-F238E27FC236}">
                <a16:creationId xmlns:a16="http://schemas.microsoft.com/office/drawing/2014/main" id="{3C7BD81B-A1FD-4213-A23A-626061BEEC0E}"/>
              </a:ext>
            </a:extLst>
          </p:cNvPr>
          <p:cNvSpPr/>
          <p:nvPr/>
        </p:nvSpPr>
        <p:spPr>
          <a:xfrm>
            <a:off x="3376883" y="2755461"/>
            <a:ext cx="2743200" cy="240001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9" name="Rectangle 38">
            <a:extLst>
              <a:ext uri="{FF2B5EF4-FFF2-40B4-BE49-F238E27FC236}">
                <a16:creationId xmlns:a16="http://schemas.microsoft.com/office/drawing/2014/main" id="{1D0FAE49-5FFF-45A9-A292-FC135C89F92E}"/>
              </a:ext>
            </a:extLst>
          </p:cNvPr>
          <p:cNvSpPr/>
          <p:nvPr/>
        </p:nvSpPr>
        <p:spPr>
          <a:xfrm>
            <a:off x="6216909" y="2755461"/>
            <a:ext cx="2743200" cy="240001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0" name="Rectangle 39">
            <a:extLst>
              <a:ext uri="{FF2B5EF4-FFF2-40B4-BE49-F238E27FC236}">
                <a16:creationId xmlns:a16="http://schemas.microsoft.com/office/drawing/2014/main" id="{B47A41AC-3104-4071-82E6-D18353FEBD7A}"/>
              </a:ext>
            </a:extLst>
          </p:cNvPr>
          <p:cNvSpPr/>
          <p:nvPr/>
        </p:nvSpPr>
        <p:spPr>
          <a:xfrm>
            <a:off x="9066305" y="2755461"/>
            <a:ext cx="2743200" cy="240001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1" name="Rectangle 40">
            <a:extLst>
              <a:ext uri="{FF2B5EF4-FFF2-40B4-BE49-F238E27FC236}">
                <a16:creationId xmlns:a16="http://schemas.microsoft.com/office/drawing/2014/main" id="{4EC8818D-44A7-4394-B355-6A5CC4A4AA33}"/>
              </a:ext>
            </a:extLst>
          </p:cNvPr>
          <p:cNvSpPr/>
          <p:nvPr/>
        </p:nvSpPr>
        <p:spPr>
          <a:xfrm>
            <a:off x="527487" y="1046372"/>
            <a:ext cx="11282018" cy="989815"/>
          </a:xfrm>
          <a:prstGeom prst="rect">
            <a:avLst/>
          </a:prstGeom>
          <a:solidFill>
            <a:schemeClr val="accent4">
              <a:lumMod val="20000"/>
              <a:lumOff val="8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Rectangle 9">
            <a:extLst>
              <a:ext uri="{FF2B5EF4-FFF2-40B4-BE49-F238E27FC236}">
                <a16:creationId xmlns:a16="http://schemas.microsoft.com/office/drawing/2014/main" id="{69769F86-51BE-4A1E-88C0-815C06BDEF09}"/>
              </a:ext>
            </a:extLst>
          </p:cNvPr>
          <p:cNvSpPr/>
          <p:nvPr/>
        </p:nvSpPr>
        <p:spPr>
          <a:xfrm>
            <a:off x="527487" y="1102934"/>
            <a:ext cx="11282018" cy="892552"/>
          </a:xfrm>
          <a:prstGeom prst="rect">
            <a:avLst/>
          </a:prstGeom>
        </p:spPr>
        <p:txBody>
          <a:bodyPr wrap="square">
            <a:spAutoFit/>
          </a:bodyPr>
          <a:lstStyle/>
          <a:p>
            <a:pPr algn="ctr"/>
            <a:r>
              <a:rPr lang="en-US" sz="1300" b="1" dirty="0">
                <a:latin typeface="Segoe UI" panose="020B0502040204020203" pitchFamily="34" charset="0"/>
                <a:cs typeface="Segoe UI" panose="020B0502040204020203" pitchFamily="34" charset="0"/>
              </a:rPr>
              <a:t>The Government of Canada is an open and service-oriented organization that operates and delivers programs and services to people and businesses in simple, modern and effective ways that are optimized for digital and available anytime, anywhere and from any device.</a:t>
            </a:r>
          </a:p>
          <a:p>
            <a:pPr algn="ctr"/>
            <a:endParaRPr lang="en-US" sz="1300" b="1" dirty="0">
              <a:latin typeface="Segoe UI" panose="020B0502040204020203" pitchFamily="34" charset="0"/>
              <a:cs typeface="Segoe UI" panose="020B0502040204020203" pitchFamily="34" charset="0"/>
            </a:endParaRPr>
          </a:p>
          <a:p>
            <a:pPr algn="ctr"/>
            <a:r>
              <a:rPr lang="en-US" sz="1300" b="1" dirty="0">
                <a:latin typeface="Segoe UI" panose="020B0502040204020203" pitchFamily="34" charset="0"/>
                <a:cs typeface="Segoe UI" panose="020B0502040204020203" pitchFamily="34" charset="0"/>
              </a:rPr>
              <a:t>Digitally, the Government of Canada must operate as one to benefit all Canadians.</a:t>
            </a:r>
          </a:p>
        </p:txBody>
      </p:sp>
      <p:sp>
        <p:nvSpPr>
          <p:cNvPr id="42" name="TextBox 41">
            <a:extLst>
              <a:ext uri="{FF2B5EF4-FFF2-40B4-BE49-F238E27FC236}">
                <a16:creationId xmlns:a16="http://schemas.microsoft.com/office/drawing/2014/main" id="{670ECFB8-CF69-4125-B78F-D25C072FD9C4}"/>
              </a:ext>
            </a:extLst>
          </p:cNvPr>
          <p:cNvSpPr txBox="1"/>
          <p:nvPr/>
        </p:nvSpPr>
        <p:spPr>
          <a:xfrm rot="16200000">
            <a:off x="-28872" y="1351516"/>
            <a:ext cx="7741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rPr>
              <a:t>VISION</a:t>
            </a:r>
            <a:endParaRPr kumimoji="0" lang="en-CA" sz="12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1707F39-880F-41DF-A05E-E3423921D113}"/>
              </a:ext>
            </a:extLst>
          </p:cNvPr>
          <p:cNvSpPr txBox="1"/>
          <p:nvPr/>
        </p:nvSpPr>
        <p:spPr>
          <a:xfrm rot="16200000">
            <a:off x="-36247" y="2239110"/>
            <a:ext cx="7741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rPr>
              <a:t>PILLARS</a:t>
            </a:r>
            <a:endParaRPr kumimoji="0" lang="en-CA" sz="12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E10293CC-153A-4CA4-AC29-F1F7E451C744}"/>
              </a:ext>
            </a:extLst>
          </p:cNvPr>
          <p:cNvSpPr txBox="1"/>
          <p:nvPr/>
        </p:nvSpPr>
        <p:spPr>
          <a:xfrm rot="16200000">
            <a:off x="-187387" y="3626819"/>
            <a:ext cx="10862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rPr>
              <a:t>PRIORITIES</a:t>
            </a:r>
            <a:endParaRPr kumimoji="0" lang="en-CA" sz="12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7410D14-55E1-4BAB-A3EA-49F422983B74}"/>
              </a:ext>
            </a:extLst>
          </p:cNvPr>
          <p:cNvSpPr/>
          <p:nvPr/>
        </p:nvSpPr>
        <p:spPr>
          <a:xfrm>
            <a:off x="560857" y="2121030"/>
            <a:ext cx="2743200" cy="519397"/>
          </a:xfrm>
          <a:prstGeom prst="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a:extLst>
              <a:ext uri="{FF2B5EF4-FFF2-40B4-BE49-F238E27FC236}">
                <a16:creationId xmlns:a16="http://schemas.microsoft.com/office/drawing/2014/main" id="{99AFF1C9-47CE-4F24-A0C6-32C9C2AB6D84}"/>
              </a:ext>
            </a:extLst>
          </p:cNvPr>
          <p:cNvSpPr txBox="1"/>
          <p:nvPr/>
        </p:nvSpPr>
        <p:spPr>
          <a:xfrm>
            <a:off x="832085" y="2121030"/>
            <a:ext cx="2200744" cy="548001"/>
          </a:xfrm>
          <a:prstGeom prst="rect">
            <a:avLst/>
          </a:prstGeom>
          <a:noFill/>
          <a:ln>
            <a:noFill/>
          </a:ln>
        </p:spPr>
        <p:txBody>
          <a:bodyPr wrap="square" lIns="0" tIns="72000" rIns="0" bIns="7200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Modernize Legacy IT Systems</a:t>
            </a:r>
          </a:p>
        </p:txBody>
      </p:sp>
      <p:sp>
        <p:nvSpPr>
          <p:cNvPr id="48" name="Rectangle 47">
            <a:extLst>
              <a:ext uri="{FF2B5EF4-FFF2-40B4-BE49-F238E27FC236}">
                <a16:creationId xmlns:a16="http://schemas.microsoft.com/office/drawing/2014/main" id="{027D792A-2E56-4507-8F9E-E057CB404D55}"/>
              </a:ext>
            </a:extLst>
          </p:cNvPr>
          <p:cNvSpPr/>
          <p:nvPr/>
        </p:nvSpPr>
        <p:spPr>
          <a:xfrm>
            <a:off x="3376883" y="2121030"/>
            <a:ext cx="2743200" cy="519397"/>
          </a:xfrm>
          <a:prstGeom prst="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6EDC5074-C3D6-4F52-AECD-286BACED4328}"/>
              </a:ext>
            </a:extLst>
          </p:cNvPr>
          <p:cNvSpPr/>
          <p:nvPr/>
        </p:nvSpPr>
        <p:spPr>
          <a:xfrm>
            <a:off x="6192909" y="2121030"/>
            <a:ext cx="2743200" cy="519397"/>
          </a:xfrm>
          <a:prstGeom prst="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A7665F04-4EBD-4F44-A47D-92C904BA6813}"/>
              </a:ext>
            </a:extLst>
          </p:cNvPr>
          <p:cNvSpPr/>
          <p:nvPr/>
        </p:nvSpPr>
        <p:spPr>
          <a:xfrm>
            <a:off x="9028925" y="2121030"/>
            <a:ext cx="2743200" cy="519397"/>
          </a:xfrm>
          <a:prstGeom prst="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TextBox 50">
            <a:extLst>
              <a:ext uri="{FF2B5EF4-FFF2-40B4-BE49-F238E27FC236}">
                <a16:creationId xmlns:a16="http://schemas.microsoft.com/office/drawing/2014/main" id="{78C24840-02D3-4404-9447-87A0A249999A}"/>
              </a:ext>
            </a:extLst>
          </p:cNvPr>
          <p:cNvSpPr txBox="1"/>
          <p:nvPr/>
        </p:nvSpPr>
        <p:spPr>
          <a:xfrm>
            <a:off x="3582464" y="2158738"/>
            <a:ext cx="2340865" cy="329940"/>
          </a:xfrm>
          <a:prstGeom prst="rect">
            <a:avLst/>
          </a:prstGeom>
          <a:noFill/>
          <a:ln>
            <a:noFill/>
          </a:ln>
        </p:spPr>
        <p:txBody>
          <a:bodyPr wrap="square" lIns="72000" tIns="72000" rIns="72000" bIns="72000" rtlCol="0" anchor="t">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Improve Services</a:t>
            </a:r>
            <a:endParaRPr kumimoji="0" lang="en-US" sz="1400" b="1" i="1" u="none" strike="noStrike" kern="1200" cap="none" spc="0" normalizeH="0" baseline="0" noProof="0" dirty="0">
              <a:ln>
                <a:noFill/>
              </a:ln>
              <a:solidFill>
                <a:srgbClr val="4B4747"/>
              </a:solidFill>
              <a:effectLst/>
              <a:highlight>
                <a:srgbClr val="FFFF00"/>
              </a:highlight>
              <a:uLnTx/>
              <a:uFillTx/>
              <a:latin typeface="Segoe UI" panose="020B0502040204020203" pitchFamily="34" charset="0"/>
              <a:ea typeface="+mn-ea"/>
              <a:cs typeface="Segoe UI" panose="020B0502040204020203" pitchFamily="34" charset="0"/>
            </a:endParaRPr>
          </a:p>
        </p:txBody>
      </p:sp>
      <p:sp>
        <p:nvSpPr>
          <p:cNvPr id="52" name="TextBox 51">
            <a:extLst>
              <a:ext uri="{FF2B5EF4-FFF2-40B4-BE49-F238E27FC236}">
                <a16:creationId xmlns:a16="http://schemas.microsoft.com/office/drawing/2014/main" id="{2A4453D3-008E-429C-8E93-625223CA30EE}"/>
              </a:ext>
            </a:extLst>
          </p:cNvPr>
          <p:cNvSpPr txBox="1"/>
          <p:nvPr/>
        </p:nvSpPr>
        <p:spPr>
          <a:xfrm>
            <a:off x="6379888" y="2158739"/>
            <a:ext cx="2340598" cy="329940"/>
          </a:xfrm>
          <a:prstGeom prst="rect">
            <a:avLst/>
          </a:prstGeom>
          <a:noFill/>
          <a:ln>
            <a:noFill/>
          </a:ln>
        </p:spPr>
        <p:txBody>
          <a:bodyPr wrap="square" lIns="36000" tIns="72000" rIns="36000" bIns="7200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Implement Enterprise</a:t>
            </a:r>
          </a:p>
        </p:txBody>
      </p:sp>
      <p:sp>
        <p:nvSpPr>
          <p:cNvPr id="53" name="TextBox 52">
            <a:extLst>
              <a:ext uri="{FF2B5EF4-FFF2-40B4-BE49-F238E27FC236}">
                <a16:creationId xmlns:a16="http://schemas.microsoft.com/office/drawing/2014/main" id="{839AB125-E7F2-42E5-81C1-DAE51102F6F9}"/>
              </a:ext>
            </a:extLst>
          </p:cNvPr>
          <p:cNvSpPr txBox="1"/>
          <p:nvPr/>
        </p:nvSpPr>
        <p:spPr>
          <a:xfrm>
            <a:off x="9252189" y="2158739"/>
            <a:ext cx="2296672" cy="329939"/>
          </a:xfrm>
          <a:prstGeom prst="rect">
            <a:avLst/>
          </a:prstGeom>
          <a:noFill/>
          <a:ln>
            <a:noFill/>
          </a:ln>
        </p:spPr>
        <p:txBody>
          <a:bodyPr wrap="square" lIns="36000" tIns="72000" rIns="36000" bIns="7200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Transform the Institution</a:t>
            </a:r>
          </a:p>
        </p:txBody>
      </p:sp>
      <p:sp>
        <p:nvSpPr>
          <p:cNvPr id="54" name="TextBox 53">
            <a:extLst>
              <a:ext uri="{FF2B5EF4-FFF2-40B4-BE49-F238E27FC236}">
                <a16:creationId xmlns:a16="http://schemas.microsoft.com/office/drawing/2014/main" id="{A1F635CC-8A07-461A-8624-2855264CF731}"/>
              </a:ext>
            </a:extLst>
          </p:cNvPr>
          <p:cNvSpPr txBox="1"/>
          <p:nvPr/>
        </p:nvSpPr>
        <p:spPr>
          <a:xfrm>
            <a:off x="754974" y="2882538"/>
            <a:ext cx="2535475" cy="1600438"/>
          </a:xfrm>
          <a:prstGeom prst="rect">
            <a:avLst/>
          </a:prstGeom>
          <a:noFill/>
        </p:spPr>
        <p:txBody>
          <a:bodyPr wrap="square" rtlCol="0">
            <a:spAutoFit/>
          </a:bodyPr>
          <a:lstStyle/>
          <a:p>
            <a:pPr>
              <a:spcAft>
                <a:spcPts val="600"/>
              </a:spcAft>
            </a:pPr>
            <a:r>
              <a:rPr lang="en-US" sz="1200" dirty="0">
                <a:solidFill>
                  <a:srgbClr val="4B4747"/>
                </a:solidFill>
                <a:latin typeface="Segoe UI" panose="020B0502040204020203" pitchFamily="34" charset="0"/>
                <a:cs typeface="Segoe UI" panose="020B0502040204020203" pitchFamily="34" charset="0"/>
              </a:rPr>
              <a:t>Strengthen the overall health of the government’s application portfolio</a:t>
            </a:r>
          </a:p>
          <a:p>
            <a:pPr marR="0" lvl="0" fontAlgn="auto">
              <a:spcBef>
                <a:spcPts val="0"/>
              </a:spcBef>
              <a:spcAft>
                <a:spcPts val="600"/>
              </a:spcAft>
              <a:buClrTx/>
              <a:buSzTx/>
              <a:tabLst/>
              <a:defRPr/>
            </a:pPr>
            <a:endParaRPr lang="en-GB" sz="1200" dirty="0">
              <a:solidFill>
                <a:srgbClr val="4B4747"/>
              </a:solidFill>
              <a:latin typeface="Segoe UI" panose="020B0502040204020203" pitchFamily="34" charset="0"/>
              <a:cs typeface="Segoe UI" panose="020B0502040204020203" pitchFamily="34" charset="0"/>
            </a:endParaRPr>
          </a:p>
          <a:p>
            <a:pPr>
              <a:spcAft>
                <a:spcPts val="600"/>
              </a:spcAft>
            </a:pPr>
            <a:r>
              <a:rPr lang="en-US" sz="1200" dirty="0">
                <a:solidFill>
                  <a:srgbClr val="4B4747"/>
                </a:solidFill>
                <a:latin typeface="Segoe UI" panose="020B0502040204020203" pitchFamily="34" charset="0"/>
                <a:cs typeface="Segoe UI" panose="020B0502040204020203" pitchFamily="34" charset="0"/>
              </a:rPr>
              <a:t>Provide modern, reliable and secure networks and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p:txBody>
      </p:sp>
      <p:sp>
        <p:nvSpPr>
          <p:cNvPr id="55" name="TextBox 54">
            <a:extLst>
              <a:ext uri="{FF2B5EF4-FFF2-40B4-BE49-F238E27FC236}">
                <a16:creationId xmlns:a16="http://schemas.microsoft.com/office/drawing/2014/main" id="{0851858E-D9C8-4912-943B-B0ECF0A84AC4}"/>
              </a:ext>
            </a:extLst>
          </p:cNvPr>
          <p:cNvSpPr txBox="1"/>
          <p:nvPr/>
        </p:nvSpPr>
        <p:spPr>
          <a:xfrm>
            <a:off x="3429966" y="2822425"/>
            <a:ext cx="2666033" cy="1877437"/>
          </a:xfrm>
          <a:prstGeom prst="rect">
            <a:avLst/>
          </a:prstGeom>
          <a:noFill/>
        </p:spPr>
        <p:txBody>
          <a:bodyPr wrap="square" rtlCol="0">
            <a:spAutoFit/>
          </a:bodyPr>
          <a:lstStyle/>
          <a:p>
            <a:pPr>
              <a:spcAft>
                <a:spcPts val="600"/>
              </a:spcAft>
            </a:pPr>
            <a:r>
              <a:rPr lang="en-US" sz="1200" dirty="0">
                <a:solidFill>
                  <a:srgbClr val="4B4747"/>
                </a:solidFill>
                <a:latin typeface="Segoe UI" panose="020B0502040204020203" pitchFamily="34" charset="0"/>
                <a:cs typeface="Segoe UI" panose="020B0502040204020203" pitchFamily="34" charset="0"/>
              </a:rPr>
              <a:t>Improve the service experience of all clients</a:t>
            </a:r>
          </a:p>
          <a:p>
            <a:pPr marR="0" lvl="0" algn="l" defTabSz="914400" rtl="0" eaLnBrk="1" fontAlgn="auto" latinLnBrk="0" hangingPunct="1">
              <a:spcBef>
                <a:spcPts val="0"/>
              </a:spcBef>
              <a:spcAft>
                <a:spcPts val="600"/>
              </a:spcAft>
              <a:buClrTx/>
              <a:buSzTx/>
              <a:tabLst/>
              <a:defRPr/>
            </a:pPr>
            <a:endParaRPr kumimoji="0" lang="en-US" sz="120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a:p>
            <a:pPr>
              <a:spcAft>
                <a:spcPts val="600"/>
              </a:spcAft>
            </a:pPr>
            <a:r>
              <a:rPr lang="en-US" sz="1200" dirty="0">
                <a:solidFill>
                  <a:srgbClr val="4B4747"/>
                </a:solidFill>
                <a:latin typeface="Segoe UI" panose="020B0502040204020203" pitchFamily="34" charset="0"/>
                <a:cs typeface="Segoe UI" panose="020B0502040204020203" pitchFamily="34" charset="0"/>
              </a:rPr>
              <a:t>Maximize public value of data and information</a:t>
            </a:r>
          </a:p>
          <a:p>
            <a:pPr marR="0" lvl="0" algn="l" defTabSz="914400" rtl="0" eaLnBrk="1" fontAlgn="auto" latinLnBrk="0" hangingPunct="1">
              <a:spcBef>
                <a:spcPts val="0"/>
              </a:spcBef>
              <a:spcAft>
                <a:spcPts val="600"/>
              </a:spcAft>
              <a:buClrTx/>
              <a:buSzTx/>
              <a:tabLst/>
              <a:defRPr/>
            </a:pPr>
            <a:endParaRPr kumimoji="0" lang="en-US" sz="120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a:p>
            <a:pPr>
              <a:spcAft>
                <a:spcPts val="600"/>
              </a:spcAft>
            </a:pPr>
            <a:r>
              <a:rPr lang="en-US" sz="1200" dirty="0">
                <a:solidFill>
                  <a:srgbClr val="4B4747"/>
                </a:solidFill>
                <a:latin typeface="Segoe UI" panose="020B0502040204020203" pitchFamily="34" charset="0"/>
                <a:cs typeface="Segoe UI" panose="020B0502040204020203" pitchFamily="34" charset="0"/>
              </a:rPr>
              <a:t>Build and use secure common solutions for digital service delivery</a:t>
            </a:r>
          </a:p>
        </p:txBody>
      </p:sp>
      <p:sp>
        <p:nvSpPr>
          <p:cNvPr id="56" name="TextBox 55">
            <a:extLst>
              <a:ext uri="{FF2B5EF4-FFF2-40B4-BE49-F238E27FC236}">
                <a16:creationId xmlns:a16="http://schemas.microsoft.com/office/drawing/2014/main" id="{2A5E6F87-9794-46C5-BFE0-15D8115392DE}"/>
              </a:ext>
            </a:extLst>
          </p:cNvPr>
          <p:cNvSpPr txBox="1"/>
          <p:nvPr/>
        </p:nvSpPr>
        <p:spPr>
          <a:xfrm>
            <a:off x="6333707" y="2822425"/>
            <a:ext cx="2602401" cy="2092881"/>
          </a:xfrm>
          <a:prstGeom prst="rect">
            <a:avLst/>
          </a:prstGeom>
          <a:noFill/>
        </p:spPr>
        <p:txBody>
          <a:bodyPr wrap="square" rtlCol="0">
            <a:spAutoFit/>
          </a:bodyPr>
          <a:lstStyle/>
          <a:p>
            <a:pPr>
              <a:spcAft>
                <a:spcPts val="600"/>
              </a:spcAft>
            </a:pPr>
            <a:r>
              <a:rPr lang="en-US" sz="1100" b="1" dirty="0">
                <a:solidFill>
                  <a:srgbClr val="4B4747"/>
                </a:solidFill>
                <a:latin typeface="Segoe UI" panose="020B0502040204020203" pitchFamily="34" charset="0"/>
                <a:cs typeface="Segoe UI" panose="020B0502040204020203" pitchFamily="34" charset="0"/>
              </a:rPr>
              <a:t>Manage and use data and information as strategic assets</a:t>
            </a:r>
            <a:endPar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a:spcAft>
                <a:spcPts val="600"/>
              </a:spcAft>
            </a:pPr>
            <a:endParaRPr lang="en-US" sz="1100" b="1" dirty="0">
              <a:solidFill>
                <a:srgbClr val="4B4747"/>
              </a:solidFill>
              <a:latin typeface="Segoe UI" panose="020B0502040204020203" pitchFamily="34" charset="0"/>
              <a:cs typeface="Segoe UI" panose="020B0502040204020203" pitchFamily="34" charset="0"/>
            </a:endParaRPr>
          </a:p>
          <a:p>
            <a:pPr>
              <a:spcAft>
                <a:spcPts val="600"/>
              </a:spcAft>
            </a:pPr>
            <a:r>
              <a:rPr lang="en-US" sz="1100" b="1" dirty="0">
                <a:solidFill>
                  <a:srgbClr val="4B4747"/>
                </a:solidFill>
                <a:latin typeface="Segoe UI" panose="020B0502040204020203" pitchFamily="34" charset="0"/>
                <a:cs typeface="Segoe UI" panose="020B0502040204020203" pitchFamily="34" charset="0"/>
              </a:rPr>
              <a:t>Plan and govern for the sustainable and integrated management of service, information, data, IT, and cyber security</a:t>
            </a:r>
          </a:p>
          <a:p>
            <a:pPr>
              <a:spcAft>
                <a:spcPts val="600"/>
              </a:spcAft>
            </a:pPr>
            <a:endParaRPr kumimoji="0" lang="en-US" sz="11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a:p>
            <a:pPr>
              <a:spcAft>
                <a:spcPts val="600"/>
              </a:spcAft>
            </a:pPr>
            <a:r>
              <a:rPr lang="en-US" sz="1100" b="1" dirty="0">
                <a:solidFill>
                  <a:srgbClr val="4B4747"/>
                </a:solidFill>
                <a:latin typeface="Segoe UI" panose="020B0502040204020203" pitchFamily="34" charset="0"/>
                <a:cs typeface="Segoe UI" panose="020B0502040204020203" pitchFamily="34" charset="0"/>
              </a:rPr>
              <a:t>Deploy modern and accessible workplace tools and devices</a:t>
            </a:r>
            <a:endPar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8" name="TextBox 57">
            <a:extLst>
              <a:ext uri="{FF2B5EF4-FFF2-40B4-BE49-F238E27FC236}">
                <a16:creationId xmlns:a16="http://schemas.microsoft.com/office/drawing/2014/main" id="{925EA88D-EED3-41B4-A579-4FDCDB5A7DB5}"/>
              </a:ext>
            </a:extLst>
          </p:cNvPr>
          <p:cNvSpPr txBox="1"/>
          <p:nvPr/>
        </p:nvSpPr>
        <p:spPr>
          <a:xfrm>
            <a:off x="9102991" y="2822425"/>
            <a:ext cx="2669134" cy="1354217"/>
          </a:xfrm>
          <a:prstGeom prst="rect">
            <a:avLst/>
          </a:prstGeom>
          <a:noFill/>
        </p:spPr>
        <p:txBody>
          <a:bodyPr wrap="square" rtlCol="0">
            <a:spAutoFit/>
          </a:bodyPr>
          <a:lstStyle/>
          <a:p>
            <a:pPr>
              <a:spcAft>
                <a:spcPts val="600"/>
              </a:spcAft>
            </a:pPr>
            <a:r>
              <a:rPr lang="en-GB" sz="1200" dirty="0">
                <a:solidFill>
                  <a:srgbClr val="4B4747"/>
                </a:solidFill>
                <a:latin typeface="Segoe UI" panose="020B0502040204020203" pitchFamily="34" charset="0"/>
                <a:cs typeface="Segoe UI" panose="020B0502040204020203" pitchFamily="34" charset="0"/>
              </a:rPr>
              <a:t>Support fully digital delivery by managing a government-wide culture shift</a:t>
            </a:r>
          </a:p>
          <a:p>
            <a:pPr>
              <a:spcAft>
                <a:spcPts val="600"/>
              </a:spcAft>
            </a:pPr>
            <a:endParaRPr lang="en-GB" sz="1200" dirty="0">
              <a:solidFill>
                <a:srgbClr val="4B4747"/>
              </a:solidFill>
              <a:latin typeface="Segoe UI" panose="020B0502040204020203" pitchFamily="34" charset="0"/>
              <a:cs typeface="Segoe UI" panose="020B0502040204020203" pitchFamily="34" charset="0"/>
            </a:endParaRPr>
          </a:p>
          <a:p>
            <a:pPr>
              <a:spcAft>
                <a:spcPts val="600"/>
              </a:spcAft>
            </a:pPr>
            <a:r>
              <a:rPr lang="en-US" sz="1200" dirty="0">
                <a:solidFill>
                  <a:srgbClr val="4B4747"/>
                </a:solidFill>
                <a:latin typeface="Segoe UI" panose="020B0502040204020203" pitchFamily="34" charset="0"/>
                <a:cs typeface="Segoe UI" panose="020B0502040204020203" pitchFamily="34" charset="0"/>
              </a:rPr>
              <a:t>Build a workforce for digital-first delivery</a:t>
            </a:r>
          </a:p>
        </p:txBody>
      </p:sp>
      <p:sp>
        <p:nvSpPr>
          <p:cNvPr id="61" name="Rectangle 60">
            <a:extLst>
              <a:ext uri="{FF2B5EF4-FFF2-40B4-BE49-F238E27FC236}">
                <a16:creationId xmlns:a16="http://schemas.microsoft.com/office/drawing/2014/main" id="{06791D0E-C2CD-4B9F-BEAA-B9B5870143A8}"/>
              </a:ext>
            </a:extLst>
          </p:cNvPr>
          <p:cNvSpPr/>
          <p:nvPr/>
        </p:nvSpPr>
        <p:spPr>
          <a:xfrm>
            <a:off x="518702" y="5192719"/>
            <a:ext cx="11320169" cy="10942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F40A5073-AA5A-4DBE-9765-5A1B34E9A72F}"/>
              </a:ext>
            </a:extLst>
          </p:cNvPr>
          <p:cNvSpPr txBox="1"/>
          <p:nvPr/>
        </p:nvSpPr>
        <p:spPr>
          <a:xfrm>
            <a:off x="949234" y="5505482"/>
            <a:ext cx="10432870" cy="692497"/>
          </a:xfrm>
          <a:prstGeom prst="rect">
            <a:avLst/>
          </a:prstGeom>
          <a:noFill/>
        </p:spPr>
        <p:txBody>
          <a:bodyPr wrap="square" rtlCol="0">
            <a:spAutoFit/>
          </a:bodyPr>
          <a:lstStyle/>
          <a:p>
            <a:pPr algn="ctr">
              <a:spcAft>
                <a:spcPts val="600"/>
              </a:spcAft>
            </a:pPr>
            <a:r>
              <a:rPr lang="en-CA" sz="1300" dirty="0">
                <a:solidFill>
                  <a:schemeClr val="bg1"/>
                </a:solidFill>
                <a:latin typeface="Segoe UI" panose="020B0502040204020203" pitchFamily="34" charset="0"/>
                <a:cs typeface="Segoe UI" panose="020B0502040204020203" pitchFamily="34" charset="0"/>
              </a:rPr>
              <a:t>Design with users / Iterate and improve frequently /  Work in the open by default / Use open standards and solutions / Address security and privacy risks / Build in accessibility from the start</a:t>
            </a:r>
            <a:r>
              <a:rPr lang="en-CA" sz="1300" dirty="0">
                <a:solidFill>
                  <a:schemeClr val="bg1"/>
                </a:solidFill>
              </a:rPr>
              <a:t> / </a:t>
            </a:r>
            <a:r>
              <a:rPr lang="en-CA" sz="1300" dirty="0">
                <a:solidFill>
                  <a:schemeClr val="bg1"/>
                </a:solidFill>
                <a:latin typeface="Segoe UI" panose="020B0502040204020203" pitchFamily="34" charset="0"/>
                <a:cs typeface="Segoe UI" panose="020B0502040204020203" pitchFamily="34" charset="0"/>
              </a:rPr>
              <a:t>Empower staff to deliver better services / Be good data stewards / Design ethical services / Collaborate widely</a:t>
            </a:r>
          </a:p>
        </p:txBody>
      </p:sp>
      <p:sp>
        <p:nvSpPr>
          <p:cNvPr id="11" name="Rectangle 10">
            <a:extLst>
              <a:ext uri="{FF2B5EF4-FFF2-40B4-BE49-F238E27FC236}">
                <a16:creationId xmlns:a16="http://schemas.microsoft.com/office/drawing/2014/main" id="{DABB745C-44D4-4D93-8F2F-FC695FC29F55}"/>
              </a:ext>
            </a:extLst>
          </p:cNvPr>
          <p:cNvSpPr/>
          <p:nvPr/>
        </p:nvSpPr>
        <p:spPr>
          <a:xfrm>
            <a:off x="4859672" y="5149722"/>
            <a:ext cx="2127314" cy="292388"/>
          </a:xfrm>
          <a:prstGeom prst="rect">
            <a:avLst/>
          </a:prstGeom>
        </p:spPr>
        <p:txBody>
          <a:bodyPr wrap="none">
            <a:spAutoFit/>
          </a:bodyPr>
          <a:lstStyle/>
          <a:p>
            <a:pPr algn="ctr"/>
            <a:r>
              <a:rPr lang="en-US" sz="1300" b="1" u="sng" dirty="0">
                <a:solidFill>
                  <a:schemeClr val="bg1"/>
                </a:solidFill>
                <a:latin typeface="Segoe UI" panose="020B0502040204020203" pitchFamily="34" charset="0"/>
                <a:cs typeface="Segoe UI" panose="020B0502040204020203" pitchFamily="34" charset="0"/>
              </a:rPr>
              <a:t>GC DIGITAL STANDARDS</a:t>
            </a:r>
          </a:p>
        </p:txBody>
      </p:sp>
      <p:sp>
        <p:nvSpPr>
          <p:cNvPr id="3" name="Rectangle: Rounded Corners 2">
            <a:extLst>
              <a:ext uri="{FF2B5EF4-FFF2-40B4-BE49-F238E27FC236}">
                <a16:creationId xmlns:a16="http://schemas.microsoft.com/office/drawing/2014/main" id="{08E6AD9B-47E9-4B70-92DA-F4DF7391E6CB}"/>
              </a:ext>
            </a:extLst>
          </p:cNvPr>
          <p:cNvSpPr/>
          <p:nvPr/>
        </p:nvSpPr>
        <p:spPr>
          <a:xfrm>
            <a:off x="6168743" y="2036403"/>
            <a:ext cx="2851472" cy="3156316"/>
          </a:xfrm>
          <a:prstGeom prst="roundRect">
            <a:avLst/>
          </a:prstGeom>
          <a:solidFill>
            <a:srgbClr val="FFFFCC">
              <a:alpha val="21000"/>
            </a:srgbClr>
          </a:solid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Slide Number Placeholder 5">
            <a:extLst>
              <a:ext uri="{FF2B5EF4-FFF2-40B4-BE49-F238E27FC236}">
                <a16:creationId xmlns:a16="http://schemas.microsoft.com/office/drawing/2014/main" id="{6FA9BF38-8D35-474E-87B8-468E4000DF2F}"/>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5</a:t>
            </a:fld>
            <a:endParaRPr lang="en-CA" dirty="0">
              <a:solidFill>
                <a:prstClr val="black">
                  <a:tint val="75000"/>
                </a:prstClr>
              </a:solidFill>
            </a:endParaRPr>
          </a:p>
        </p:txBody>
      </p:sp>
    </p:spTree>
    <p:extLst>
      <p:ext uri="{BB962C8B-B14F-4D97-AF65-F5344CB8AC3E}">
        <p14:creationId xmlns:p14="http://schemas.microsoft.com/office/powerpoint/2010/main" val="257394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863FE-2EA0-49A4-82CF-C07F26621699}"/>
              </a:ext>
            </a:extLst>
          </p:cNvPr>
          <p:cNvSpPr/>
          <p:nvPr/>
        </p:nvSpPr>
        <p:spPr>
          <a:xfrm>
            <a:off x="3157158" y="1066930"/>
            <a:ext cx="8740449" cy="5355312"/>
          </a:xfrm>
          <a:prstGeom prst="rect">
            <a:avLst/>
          </a:prstGeom>
        </p:spPr>
        <p:txBody>
          <a:bodyPr wrap="square">
            <a:spAutoFit/>
          </a:bodyPr>
          <a:lstStyle/>
          <a:p>
            <a:pPr>
              <a:spcAft>
                <a:spcPts val="600"/>
              </a:spcAft>
            </a:pPr>
            <a:r>
              <a:rPr lang="en-US" sz="2400" b="1" dirty="0">
                <a:solidFill>
                  <a:srgbClr val="4B4747"/>
                </a:solidFill>
                <a:latin typeface="Segoe UI" panose="020B0502040204020203" pitchFamily="34" charset="0"/>
                <a:cs typeface="Segoe UI" panose="020B0502040204020203" pitchFamily="34" charset="0"/>
              </a:rPr>
              <a:t>IMPLEMENT ENTERPRISE  </a:t>
            </a:r>
          </a:p>
          <a:p>
            <a:pPr>
              <a:spcAft>
                <a:spcPts val="600"/>
              </a:spcAft>
            </a:pPr>
            <a:r>
              <a:rPr lang="en-US" b="1" dirty="0">
                <a:solidFill>
                  <a:srgbClr val="4B4747"/>
                </a:solidFill>
                <a:latin typeface="Segoe UI" panose="020B0502040204020203" pitchFamily="34" charset="0"/>
                <a:cs typeface="Segoe UI" panose="020B0502040204020203" pitchFamily="34" charset="0"/>
              </a:rPr>
              <a:t>3.1 </a:t>
            </a:r>
            <a:r>
              <a:rPr lang="en-US" sz="1600" b="1" dirty="0">
                <a:solidFill>
                  <a:srgbClr val="4B4747"/>
                </a:solidFill>
                <a:latin typeface="Segoe UI" panose="020B0502040204020203" pitchFamily="34" charset="0"/>
                <a:cs typeface="Segoe UI" panose="020B0502040204020203" pitchFamily="34" charset="0"/>
              </a:rPr>
              <a:t>Manage and use data and information as strategic assets</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creating effective governance structures, roles and responsibilities</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building and using a common data reference model and an inventory of government data assets</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defining a government data quality framework</a:t>
            </a:r>
          </a:p>
          <a:p>
            <a:pPr marL="742950" lvl="1" indent="-285750">
              <a:buFont typeface="Arial" panose="020B0604020202020204" pitchFamily="34" charset="0"/>
              <a:buChar char="•"/>
            </a:pPr>
            <a:endParaRPr lang="en-GB" sz="1600" dirty="0">
              <a:solidFill>
                <a:srgbClr val="4B4747"/>
              </a:solidFill>
              <a:latin typeface="Segoe UI" panose="020B0502040204020203" pitchFamily="34" charset="0"/>
              <a:cs typeface="Segoe UI" panose="020B0502040204020203" pitchFamily="34" charset="0"/>
            </a:endParaRPr>
          </a:p>
          <a:p>
            <a:pPr marL="360363" indent="-360363">
              <a:spcAft>
                <a:spcPts val="600"/>
              </a:spcAft>
            </a:pPr>
            <a:r>
              <a:rPr lang="en-US" sz="1600" b="1" dirty="0">
                <a:solidFill>
                  <a:srgbClr val="4B4747"/>
                </a:solidFill>
                <a:latin typeface="Segoe UI" panose="020B0502040204020203" pitchFamily="34" charset="0"/>
                <a:cs typeface="Segoe UI" panose="020B0502040204020203" pitchFamily="34" charset="0"/>
              </a:rPr>
              <a:t>3.2</a:t>
            </a:r>
            <a:r>
              <a:rPr lang="en-US" sz="1600" dirty="0">
                <a:solidFill>
                  <a:srgbClr val="4B4747"/>
                </a:solidFill>
                <a:latin typeface="Segoe UI" panose="020B0502040204020203" pitchFamily="34" charset="0"/>
                <a:cs typeface="Segoe UI" panose="020B0502040204020203" pitchFamily="34" charset="0"/>
              </a:rPr>
              <a:t> </a:t>
            </a:r>
            <a:r>
              <a:rPr lang="en-US" sz="1600" b="1" dirty="0">
                <a:solidFill>
                  <a:srgbClr val="4B4747"/>
                </a:solidFill>
                <a:latin typeface="Segoe UI" panose="020B0502040204020203" pitchFamily="34" charset="0"/>
                <a:cs typeface="Segoe UI" panose="020B0502040204020203" pitchFamily="34" charset="0"/>
              </a:rPr>
              <a:t>Plan and govern for the sustainable and integrated management of service, information, data, IT, and cyber security</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better coordinate our transformation efforts</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focus on users and service delivery when considering new IT solutions or modernizing old ones</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make sure our IT investments align with business services</a:t>
            </a:r>
          </a:p>
          <a:p>
            <a:pPr lvl="1"/>
            <a:endParaRPr lang="en-GB" sz="1600" dirty="0">
              <a:solidFill>
                <a:srgbClr val="4B4747"/>
              </a:solidFill>
              <a:latin typeface="Segoe UI" panose="020B0502040204020203" pitchFamily="34" charset="0"/>
              <a:cs typeface="Segoe UI" panose="020B0502040204020203" pitchFamily="34" charset="0"/>
            </a:endParaRPr>
          </a:p>
          <a:p>
            <a:pPr>
              <a:spcAft>
                <a:spcPts val="600"/>
              </a:spcAft>
            </a:pPr>
            <a:r>
              <a:rPr lang="en-US" sz="1600" b="1" dirty="0">
                <a:solidFill>
                  <a:srgbClr val="4B4747"/>
                </a:solidFill>
                <a:latin typeface="Segoe UI" panose="020B0502040204020203" pitchFamily="34" charset="0"/>
                <a:cs typeface="Segoe UI" panose="020B0502040204020203" pitchFamily="34" charset="0"/>
              </a:rPr>
              <a:t>3.3 Deploy modern and accessible workplace tools and devices</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providing a suite of accessible, modern and secure, cloud‑based tools for enhanced productivity, collaboration, video conferencing and email</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equipping the GC workforce with modern workspaces and secure workplace devices</a:t>
            </a:r>
          </a:p>
          <a:p>
            <a:pPr marL="742950" lvl="1" indent="-285750">
              <a:buFont typeface="Arial" panose="020B0604020202020204" pitchFamily="34" charset="0"/>
              <a:buChar char="•"/>
            </a:pPr>
            <a:r>
              <a:rPr lang="en-US" sz="1600" dirty="0">
                <a:solidFill>
                  <a:srgbClr val="4B4747"/>
                </a:solidFill>
                <a:latin typeface="Segoe UI" panose="020B0502040204020203" pitchFamily="34" charset="0"/>
                <a:cs typeface="Segoe UI" panose="020B0502040204020203" pitchFamily="34" charset="0"/>
              </a:rPr>
              <a:t>establishing enterprise standards for back-office tools and solutions</a:t>
            </a:r>
          </a:p>
        </p:txBody>
      </p:sp>
      <p:sp>
        <p:nvSpPr>
          <p:cNvPr id="28" name="Title 2">
            <a:extLst>
              <a:ext uri="{FF2B5EF4-FFF2-40B4-BE49-F238E27FC236}">
                <a16:creationId xmlns:a16="http://schemas.microsoft.com/office/drawing/2014/main" id="{712CA055-1BAF-4D45-9C67-E175214137F0}"/>
              </a:ext>
            </a:extLst>
          </p:cNvPr>
          <p:cNvSpPr>
            <a:spLocks noGrp="1"/>
          </p:cNvSpPr>
          <p:nvPr>
            <p:ph type="title" idx="4294967295"/>
          </p:nvPr>
        </p:nvSpPr>
        <p:spPr>
          <a:xfrm>
            <a:off x="630237" y="62178"/>
            <a:ext cx="4740275" cy="719138"/>
          </a:xfrm>
        </p:spPr>
        <p:txBody>
          <a:bodyPr>
            <a:normAutofit/>
          </a:bodyPr>
          <a:lstStyle/>
          <a:p>
            <a:r>
              <a:rPr lang="en-CA" sz="2600" b="1" dirty="0">
                <a:solidFill>
                  <a:schemeClr val="tx2"/>
                </a:solidFill>
                <a:latin typeface="Calibri" panose="020F0502020204030204" pitchFamily="34" charset="0"/>
                <a:ea typeface="+mn-ea"/>
                <a:cs typeface="+mn-cs"/>
              </a:rPr>
              <a:t>DOSP Pillars, Priorities, Actions</a:t>
            </a:r>
            <a:endParaRPr lang="en-US" sz="2600" b="1" dirty="0">
              <a:solidFill>
                <a:schemeClr val="tx2"/>
              </a:solidFill>
              <a:latin typeface="Calibri" panose="020F0502020204030204" pitchFamily="34" charset="0"/>
              <a:ea typeface="+mn-ea"/>
              <a:cs typeface="+mn-cs"/>
            </a:endParaRPr>
          </a:p>
        </p:txBody>
      </p:sp>
      <p:grpSp>
        <p:nvGrpSpPr>
          <p:cNvPr id="6" name="Group 5">
            <a:extLst>
              <a:ext uri="{FF2B5EF4-FFF2-40B4-BE49-F238E27FC236}">
                <a16:creationId xmlns:a16="http://schemas.microsoft.com/office/drawing/2014/main" id="{37521F95-555A-47E7-AE92-5D955E826292}"/>
              </a:ext>
            </a:extLst>
          </p:cNvPr>
          <p:cNvGrpSpPr/>
          <p:nvPr/>
        </p:nvGrpSpPr>
        <p:grpSpPr>
          <a:xfrm>
            <a:off x="400263" y="1601921"/>
            <a:ext cx="2497590" cy="3429181"/>
            <a:chOff x="400263" y="1601921"/>
            <a:chExt cx="2497590" cy="3429181"/>
          </a:xfrm>
        </p:grpSpPr>
        <p:sp>
          <p:nvSpPr>
            <p:cNvPr id="4" name="Arrow: Pentagon 3">
              <a:extLst>
                <a:ext uri="{FF2B5EF4-FFF2-40B4-BE49-F238E27FC236}">
                  <a16:creationId xmlns:a16="http://schemas.microsoft.com/office/drawing/2014/main" id="{FF896D47-8AD6-415B-ACB3-B2826DC5626A}"/>
                </a:ext>
              </a:extLst>
            </p:cNvPr>
            <p:cNvSpPr/>
            <p:nvPr/>
          </p:nvSpPr>
          <p:spPr>
            <a:xfrm>
              <a:off x="435351" y="1601921"/>
              <a:ext cx="2462502" cy="3429181"/>
            </a:xfrm>
            <a:prstGeom prst="homePlate">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Arrow: Pentagon 46">
              <a:extLst>
                <a:ext uri="{FF2B5EF4-FFF2-40B4-BE49-F238E27FC236}">
                  <a16:creationId xmlns:a16="http://schemas.microsoft.com/office/drawing/2014/main" id="{CCC383DB-D476-4DD4-87D7-4BEA1538DA55}"/>
                </a:ext>
              </a:extLst>
            </p:cNvPr>
            <p:cNvSpPr/>
            <p:nvPr/>
          </p:nvSpPr>
          <p:spPr>
            <a:xfrm>
              <a:off x="400263" y="1601921"/>
              <a:ext cx="2462502" cy="3429181"/>
            </a:xfrm>
            <a:prstGeom prst="homePlat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0" dirty="0">
                  <a:solidFill>
                    <a:srgbClr val="4B4747"/>
                  </a:solidFill>
                </a:rPr>
                <a:t>3</a:t>
              </a:r>
            </a:p>
          </p:txBody>
        </p:sp>
      </p:grpSp>
      <p:sp>
        <p:nvSpPr>
          <p:cNvPr id="7" name="TextBox 6">
            <a:extLst>
              <a:ext uri="{FF2B5EF4-FFF2-40B4-BE49-F238E27FC236}">
                <a16:creationId xmlns:a16="http://schemas.microsoft.com/office/drawing/2014/main" id="{A21951CA-E364-4A0D-8F69-AEFDD95B7B62}"/>
              </a:ext>
            </a:extLst>
          </p:cNvPr>
          <p:cNvSpPr txBox="1"/>
          <p:nvPr/>
        </p:nvSpPr>
        <p:spPr>
          <a:xfrm>
            <a:off x="531222" y="2607389"/>
            <a:ext cx="652743" cy="369332"/>
          </a:xfrm>
          <a:prstGeom prst="rect">
            <a:avLst/>
          </a:prstGeom>
          <a:noFill/>
        </p:spPr>
        <p:txBody>
          <a:bodyPr wrap="none" rtlCol="0">
            <a:spAutoFit/>
          </a:bodyPr>
          <a:lstStyle/>
          <a:p>
            <a:r>
              <a:rPr lang="en-US" dirty="0"/>
              <a:t>Pillar</a:t>
            </a:r>
            <a:endParaRPr lang="en-CA" dirty="0"/>
          </a:p>
        </p:txBody>
      </p:sp>
      <p:sp>
        <p:nvSpPr>
          <p:cNvPr id="8" name="Slide Number Placeholder 5">
            <a:extLst>
              <a:ext uri="{FF2B5EF4-FFF2-40B4-BE49-F238E27FC236}">
                <a16:creationId xmlns:a16="http://schemas.microsoft.com/office/drawing/2014/main" id="{208999A6-7DA3-445B-94F6-23A77EB2B3F6}"/>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6</a:t>
            </a:fld>
            <a:endParaRPr lang="en-CA" dirty="0">
              <a:solidFill>
                <a:prstClr val="black">
                  <a:tint val="75000"/>
                </a:prstClr>
              </a:solidFill>
            </a:endParaRPr>
          </a:p>
        </p:txBody>
      </p:sp>
    </p:spTree>
    <p:extLst>
      <p:ext uri="{BB962C8B-B14F-4D97-AF65-F5344CB8AC3E}">
        <p14:creationId xmlns:p14="http://schemas.microsoft.com/office/powerpoint/2010/main" val="11157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41">
            <a:extLst>
              <a:ext uri="{FF2B5EF4-FFF2-40B4-BE49-F238E27FC236}">
                <a16:creationId xmlns:a16="http://schemas.microsoft.com/office/drawing/2014/main" id="{A2469BBB-B8C7-4AFA-894E-98B1A48DC81E}"/>
              </a:ext>
            </a:extLst>
          </p:cNvPr>
          <p:cNvSpPr/>
          <p:nvPr>
            <p:custDataLst>
              <p:tags r:id="rId1"/>
            </p:custDataLst>
          </p:nvPr>
        </p:nvSpPr>
        <p:spPr>
          <a:xfrm>
            <a:off x="533650" y="1018558"/>
            <a:ext cx="10579261" cy="640603"/>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75"/>
              </a:spcAft>
            </a:pPr>
            <a:endParaRPr lang="en-CA" sz="1100" b="1" dirty="0">
              <a:solidFill>
                <a:schemeClr val="tx2"/>
              </a:solidFill>
            </a:endParaRPr>
          </a:p>
        </p:txBody>
      </p:sp>
      <p:sp>
        <p:nvSpPr>
          <p:cNvPr id="2" name="Title 1">
            <a:extLst>
              <a:ext uri="{FF2B5EF4-FFF2-40B4-BE49-F238E27FC236}">
                <a16:creationId xmlns:a16="http://schemas.microsoft.com/office/drawing/2014/main" id="{6B200BFC-1D84-4206-AB50-F1E1DE80EBD0}"/>
              </a:ext>
            </a:extLst>
          </p:cNvPr>
          <p:cNvSpPr>
            <a:spLocks noGrp="1"/>
          </p:cNvSpPr>
          <p:nvPr>
            <p:ph type="title" idx="4294967295"/>
          </p:nvPr>
        </p:nvSpPr>
        <p:spPr>
          <a:xfrm>
            <a:off x="461555" y="104345"/>
            <a:ext cx="10515600" cy="775123"/>
          </a:xfrm>
        </p:spPr>
        <p:txBody>
          <a:bodyPr/>
          <a:lstStyle/>
          <a:p>
            <a:pPr>
              <a:tabLst>
                <a:tab pos="1027113" algn="l"/>
              </a:tabLst>
            </a:pPr>
            <a:r>
              <a:rPr lang="en-US" b="1" dirty="0"/>
              <a:t>  </a:t>
            </a:r>
            <a:r>
              <a:rPr lang="en-US" sz="2400" b="1" dirty="0">
                <a:solidFill>
                  <a:schemeClr val="tx2"/>
                </a:solidFill>
                <a:latin typeface="Calibri" panose="020F0502020204030204" pitchFamily="34" charset="0"/>
                <a:ea typeface="+mn-ea"/>
                <a:cs typeface="+mn-cs"/>
              </a:rPr>
              <a:t>1.</a:t>
            </a:r>
            <a:r>
              <a:rPr lang="en-US" sz="2400" b="1" dirty="0">
                <a:latin typeface="+mn-lt"/>
                <a:ea typeface="+mn-ea"/>
                <a:cs typeface="+mn-cs"/>
              </a:rPr>
              <a:t>  	</a:t>
            </a:r>
            <a:r>
              <a:rPr lang="en-US" sz="2600" b="1" dirty="0">
                <a:solidFill>
                  <a:schemeClr val="tx2"/>
                </a:solidFill>
                <a:latin typeface="Calibri" panose="020F0502020204030204" pitchFamily="34" charset="0"/>
                <a:ea typeface="+mn-ea"/>
                <a:cs typeface="+mn-cs"/>
              </a:rPr>
              <a:t>Establish Priority Business Capabilities</a:t>
            </a:r>
            <a:endParaRPr lang="en-CA" sz="2600" b="1" dirty="0">
              <a:solidFill>
                <a:schemeClr val="tx2"/>
              </a:solidFill>
              <a:latin typeface="Calibri" panose="020F0502020204030204" pitchFamily="34" charset="0"/>
              <a:ea typeface="+mn-ea"/>
              <a:cs typeface="+mn-cs"/>
            </a:endParaRPr>
          </a:p>
        </p:txBody>
      </p:sp>
      <p:sp>
        <p:nvSpPr>
          <p:cNvPr id="8" name="Flowchart: Off-page Connector 7">
            <a:extLst>
              <a:ext uri="{FF2B5EF4-FFF2-40B4-BE49-F238E27FC236}">
                <a16:creationId xmlns:a16="http://schemas.microsoft.com/office/drawing/2014/main" id="{C160ED5A-9E17-4398-8587-1B4EA1030EF1}"/>
              </a:ext>
            </a:extLst>
          </p:cNvPr>
          <p:cNvSpPr/>
          <p:nvPr/>
        </p:nvSpPr>
        <p:spPr>
          <a:xfrm rot="16200000">
            <a:off x="671844" y="176013"/>
            <a:ext cx="461667" cy="738051"/>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7CCF6F4A-DBD1-4EBF-B39B-D02623AB8FEC}"/>
              </a:ext>
            </a:extLst>
          </p:cNvPr>
          <p:cNvSpPr/>
          <p:nvPr/>
        </p:nvSpPr>
        <p:spPr>
          <a:xfrm>
            <a:off x="674549" y="1031835"/>
            <a:ext cx="10579261" cy="646331"/>
          </a:xfrm>
          <a:prstGeom prst="rect">
            <a:avLst/>
          </a:prstGeom>
        </p:spPr>
        <p:txBody>
          <a:bodyPr wrap="square">
            <a:spAutoFit/>
          </a:bodyPr>
          <a:lstStyle/>
          <a:p>
            <a:r>
              <a:rPr lang="en-CA" dirty="0"/>
              <a:t>An assessment of 4 opportunities was conducted to validate </a:t>
            </a:r>
            <a:r>
              <a:rPr lang="en-US" dirty="0"/>
              <a:t>aspects of the </a:t>
            </a:r>
            <a:r>
              <a:rPr lang="en-CA" dirty="0"/>
              <a:t>governance, solutions, and culture framework for Enterprise Solutions. </a:t>
            </a:r>
          </a:p>
        </p:txBody>
      </p:sp>
      <p:cxnSp>
        <p:nvCxnSpPr>
          <p:cNvPr id="9" name="Straight Connector 8">
            <a:extLst>
              <a:ext uri="{FF2B5EF4-FFF2-40B4-BE49-F238E27FC236}">
                <a16:creationId xmlns:a16="http://schemas.microsoft.com/office/drawing/2014/main" id="{70EBB946-ADBA-42D2-BB1B-BB20B35F133B}"/>
              </a:ext>
            </a:extLst>
          </p:cNvPr>
          <p:cNvCxnSpPr>
            <a:cxnSpLocks/>
          </p:cNvCxnSpPr>
          <p:nvPr/>
        </p:nvCxnSpPr>
        <p:spPr>
          <a:xfrm>
            <a:off x="674551" y="1872159"/>
            <a:ext cx="10986226" cy="0"/>
          </a:xfrm>
          <a:prstGeom prst="line">
            <a:avLst/>
          </a:prstGeom>
          <a:ln w="15875">
            <a:solidFill>
              <a:schemeClr val="tx2"/>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 name="Table 9">
            <a:extLst>
              <a:ext uri="{FF2B5EF4-FFF2-40B4-BE49-F238E27FC236}">
                <a16:creationId xmlns:a16="http://schemas.microsoft.com/office/drawing/2014/main" id="{F49DE115-9D81-4891-B44B-32C7A97537A8}"/>
              </a:ext>
            </a:extLst>
          </p:cNvPr>
          <p:cNvGraphicFramePr>
            <a:graphicFrameLocks noGrp="1"/>
          </p:cNvGraphicFramePr>
          <p:nvPr>
            <p:extLst>
              <p:ext uri="{D42A27DB-BD31-4B8C-83A1-F6EECF244321}">
                <p14:modId xmlns:p14="http://schemas.microsoft.com/office/powerpoint/2010/main" val="3039314723"/>
              </p:ext>
            </p:extLst>
          </p:nvPr>
        </p:nvGraphicFramePr>
        <p:xfrm>
          <a:off x="674551" y="2003829"/>
          <a:ext cx="5239656" cy="4205224"/>
        </p:xfrm>
        <a:graphic>
          <a:graphicData uri="http://schemas.openxmlformats.org/drawingml/2006/table">
            <a:tbl>
              <a:tblPr>
                <a:tableStyleId>{5C22544A-7EE6-4342-B048-85BDC9FD1C3A}</a:tableStyleId>
              </a:tblPr>
              <a:tblGrid>
                <a:gridCol w="5239656">
                  <a:extLst>
                    <a:ext uri="{9D8B030D-6E8A-4147-A177-3AD203B41FA5}">
                      <a16:colId xmlns:a16="http://schemas.microsoft.com/office/drawing/2014/main" val="2637746787"/>
                    </a:ext>
                  </a:extLst>
                </a:gridCol>
              </a:tblGrid>
              <a:tr h="370840">
                <a:tc>
                  <a:txBody>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TeamMate, Internal Audit Management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8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(BCM 9.6.2) OCG</a:t>
                      </a:r>
                    </a:p>
                    <a:p>
                      <a:pPr marL="339725" marR="0" lvl="2"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1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Moving from 35 instances to a single central instance will facilitate frictionless reporting</a:t>
                      </a:r>
                    </a:p>
                    <a:p>
                      <a:pPr marL="339725" marR="0" lvl="2"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4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3464350062"/>
                  </a:ext>
                </a:extLst>
              </a:tr>
              <a:tr h="370840">
                <a:tc>
                  <a:txBody>
                    <a:bodyPr/>
                    <a:lstStyle/>
                    <a:p>
                      <a:pPr marL="4572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Learning, Training &amp; Development Management System </a:t>
                      </a:r>
                    </a:p>
                    <a:p>
                      <a:pPr marL="4572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8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(BCM 8.3.4) CSPS</a:t>
                      </a:r>
                    </a:p>
                    <a:p>
                      <a:pPr marL="339725" marR="0" lvl="0"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1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Provide employees with a single window to general and department specific training</a:t>
                      </a:r>
                    </a:p>
                    <a:p>
                      <a:pPr marL="339725" marR="0" lvl="0"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3906422453"/>
                  </a:ext>
                </a:extLst>
              </a:tr>
              <a:tr h="37084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Sign In Canada, Identity and Access Management</a:t>
                      </a:r>
                    </a:p>
                    <a:p>
                      <a:pPr marL="4572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8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(BCM 9.1.2) TBS</a:t>
                      </a:r>
                    </a:p>
                    <a:p>
                      <a:pPr marL="339725" marR="0" lvl="2"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A secure, modern, and efficient credential management solution to access GC services and address technical debt</a:t>
                      </a:r>
                    </a:p>
                    <a:p>
                      <a:pPr marL="339725" marR="0" lvl="2"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4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2651089447"/>
                  </a:ext>
                </a:extLst>
              </a:tr>
              <a:tr h="370840">
                <a:tc>
                  <a:txBody>
                    <a:bodyPr/>
                    <a:lstStyle/>
                    <a:p>
                      <a:pPr marL="4572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GCdocs Modernization, Information Management</a:t>
                      </a:r>
                    </a:p>
                    <a:p>
                      <a:pPr marL="4572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8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(BCM 7.0 ) TBS and PSPC</a:t>
                      </a:r>
                    </a:p>
                    <a:p>
                      <a:pPr marL="339725" marR="0" lvl="2"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To consider lessons learned from an existing enterprise solution and facilitate Program reforms to improve value to users and remain responsive in the current operating environment</a:t>
                      </a:r>
                    </a:p>
                  </a:txBody>
                  <a:tcPr>
                    <a:solidFill>
                      <a:schemeClr val="bg1"/>
                    </a:solidFill>
                  </a:tcPr>
                </a:tc>
                <a:extLst>
                  <a:ext uri="{0D108BD9-81ED-4DB2-BD59-A6C34878D82A}">
                    <a16:rowId xmlns:a16="http://schemas.microsoft.com/office/drawing/2014/main" val="1525997073"/>
                  </a:ext>
                </a:extLst>
              </a:tr>
            </a:tbl>
          </a:graphicData>
        </a:graphic>
      </p:graphicFrame>
      <p:cxnSp>
        <p:nvCxnSpPr>
          <p:cNvPr id="13" name="Straight Connector 12">
            <a:extLst>
              <a:ext uri="{FF2B5EF4-FFF2-40B4-BE49-F238E27FC236}">
                <a16:creationId xmlns:a16="http://schemas.microsoft.com/office/drawing/2014/main" id="{AD4F5959-8DE3-4F06-85EE-BF4FD24E06C1}"/>
              </a:ext>
            </a:extLst>
          </p:cNvPr>
          <p:cNvCxnSpPr>
            <a:cxnSpLocks/>
          </p:cNvCxnSpPr>
          <p:nvPr/>
        </p:nvCxnSpPr>
        <p:spPr>
          <a:xfrm rot="5400000">
            <a:off x="3582486" y="4231041"/>
            <a:ext cx="4663440" cy="0"/>
          </a:xfrm>
          <a:prstGeom prst="line">
            <a:avLst/>
          </a:prstGeom>
          <a:ln w="158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977D519-1DFE-43A8-A933-0B1EF2D1698B}"/>
              </a:ext>
            </a:extLst>
          </p:cNvPr>
          <p:cNvSpPr/>
          <p:nvPr/>
        </p:nvSpPr>
        <p:spPr>
          <a:xfrm>
            <a:off x="8410035" y="1719916"/>
            <a:ext cx="1503104" cy="276999"/>
          </a:xfrm>
          <a:prstGeom prst="rect">
            <a:avLst/>
          </a:prstGeom>
          <a:solidFill>
            <a:schemeClr val="bg1"/>
          </a:solidFill>
        </p:spPr>
        <p:txBody>
          <a:bodyPr wrap="none">
            <a:spAutoFit/>
          </a:bodyPr>
          <a:lstStyle/>
          <a:p>
            <a:r>
              <a:rPr lang="en-CA" sz="1200" b="1" i="1" dirty="0">
                <a:solidFill>
                  <a:schemeClr val="tx2"/>
                </a:solidFill>
              </a:rPr>
              <a:t>Specific key findings </a:t>
            </a:r>
            <a:endParaRPr lang="en-CA" sz="1200" i="1" dirty="0">
              <a:solidFill>
                <a:schemeClr val="tx2"/>
              </a:solidFill>
            </a:endParaRPr>
          </a:p>
        </p:txBody>
      </p:sp>
      <p:sp>
        <p:nvSpPr>
          <p:cNvPr id="15" name="Rectangle 14">
            <a:extLst>
              <a:ext uri="{FF2B5EF4-FFF2-40B4-BE49-F238E27FC236}">
                <a16:creationId xmlns:a16="http://schemas.microsoft.com/office/drawing/2014/main" id="{60E9C851-E042-4E4E-81A2-36C2B6FA2075}"/>
              </a:ext>
            </a:extLst>
          </p:cNvPr>
          <p:cNvSpPr/>
          <p:nvPr/>
        </p:nvSpPr>
        <p:spPr>
          <a:xfrm>
            <a:off x="2433685" y="1719916"/>
            <a:ext cx="1069524" cy="276999"/>
          </a:xfrm>
          <a:prstGeom prst="rect">
            <a:avLst/>
          </a:prstGeom>
          <a:solidFill>
            <a:schemeClr val="bg1"/>
          </a:solidFill>
        </p:spPr>
        <p:txBody>
          <a:bodyPr wrap="none">
            <a:spAutoFit/>
          </a:bodyPr>
          <a:lstStyle/>
          <a:p>
            <a:r>
              <a:rPr lang="en-CA" sz="1200" b="1" i="1" dirty="0">
                <a:solidFill>
                  <a:schemeClr val="tx2"/>
                </a:solidFill>
              </a:rPr>
              <a:t>Opportunities</a:t>
            </a:r>
            <a:endParaRPr lang="en-CA" sz="1200" i="1" dirty="0">
              <a:solidFill>
                <a:schemeClr val="tx2"/>
              </a:solidFill>
            </a:endParaRPr>
          </a:p>
        </p:txBody>
      </p:sp>
      <p:sp>
        <p:nvSpPr>
          <p:cNvPr id="16" name="Rectangle 15">
            <a:extLst>
              <a:ext uri="{FF2B5EF4-FFF2-40B4-BE49-F238E27FC236}">
                <a16:creationId xmlns:a16="http://schemas.microsoft.com/office/drawing/2014/main" id="{4C26266B-352A-479F-90CF-2826ACBF03CE}"/>
              </a:ext>
            </a:extLst>
          </p:cNvPr>
          <p:cNvSpPr/>
          <p:nvPr/>
        </p:nvSpPr>
        <p:spPr>
          <a:xfrm>
            <a:off x="5895862" y="2076167"/>
            <a:ext cx="6096000" cy="769441"/>
          </a:xfrm>
          <a:prstGeom prst="rect">
            <a:avLst/>
          </a:prstGeom>
        </p:spPr>
        <p:txBody>
          <a:bodyPr>
            <a:spAutoFit/>
          </a:bodyPr>
          <a:lstStyle/>
          <a:p>
            <a:pPr marL="914400" lvl="1" indent="-914400">
              <a:tabLst>
                <a:tab pos="914400" algn="l"/>
              </a:tabLst>
            </a:pPr>
            <a:r>
              <a:rPr lang="en-US" sz="1000" b="1" dirty="0">
                <a:solidFill>
                  <a:srgbClr val="4B4747"/>
                </a:solidFill>
                <a:cs typeface="Segoe UI" panose="020B0502040204020203" pitchFamily="34" charset="0"/>
              </a:rPr>
              <a:t>Governance</a:t>
            </a:r>
            <a:r>
              <a:rPr lang="en-US" sz="1000" dirty="0">
                <a:solidFill>
                  <a:srgbClr val="4B4747"/>
                </a:solidFill>
                <a:latin typeface="Segoe UI" panose="020B0502040204020203" pitchFamily="34" charset="0"/>
                <a:cs typeface="Segoe UI" panose="020B0502040204020203" pitchFamily="34" charset="0"/>
              </a:rPr>
              <a:t>:</a:t>
            </a:r>
            <a:r>
              <a:rPr lang="en-US" sz="1100" dirty="0">
                <a:solidFill>
                  <a:srgbClr val="4B4747"/>
                </a:solidFill>
                <a:latin typeface="Segoe UI" panose="020B0502040204020203" pitchFamily="34" charset="0"/>
                <a:cs typeface="Segoe UI" panose="020B0502040204020203" pitchFamily="34" charset="0"/>
              </a:rPr>
              <a:t>	SSC to reviewing opportunity to become the service provider but it is not currently within the SSC current mandate</a:t>
            </a:r>
          </a:p>
          <a:p>
            <a:pPr marL="914400" lvl="1" indent="-914400">
              <a:tabLst>
                <a:tab pos="914400" algn="l"/>
              </a:tabLst>
            </a:pPr>
            <a:r>
              <a:rPr lang="en-US" sz="1000" b="1" dirty="0">
                <a:solidFill>
                  <a:srgbClr val="4B4747"/>
                </a:solidFill>
                <a:cs typeface="Segoe UI" panose="020B0502040204020203" pitchFamily="34" charset="0"/>
              </a:rPr>
              <a:t>Governance:</a:t>
            </a:r>
            <a:r>
              <a:rPr lang="en-US" sz="1100" dirty="0">
                <a:solidFill>
                  <a:srgbClr val="4B4747"/>
                </a:solidFill>
                <a:latin typeface="Segoe UI" panose="020B0502040204020203" pitchFamily="34" charset="0"/>
                <a:cs typeface="Segoe UI" panose="020B0502040204020203" pitchFamily="34" charset="0"/>
              </a:rPr>
              <a:t>	Need initial capital funding for technical owner to configure enterprise solution platform</a:t>
            </a:r>
            <a:endParaRPr lang="en-CA" sz="1000" dirty="0"/>
          </a:p>
        </p:txBody>
      </p:sp>
      <p:cxnSp>
        <p:nvCxnSpPr>
          <p:cNvPr id="17" name="Straight Connector 16">
            <a:extLst>
              <a:ext uri="{FF2B5EF4-FFF2-40B4-BE49-F238E27FC236}">
                <a16:creationId xmlns:a16="http://schemas.microsoft.com/office/drawing/2014/main" id="{DA25A789-0855-4888-98EA-D6004DE31415}"/>
              </a:ext>
            </a:extLst>
          </p:cNvPr>
          <p:cNvCxnSpPr>
            <a:cxnSpLocks/>
          </p:cNvCxnSpPr>
          <p:nvPr/>
        </p:nvCxnSpPr>
        <p:spPr>
          <a:xfrm>
            <a:off x="638818" y="2943314"/>
            <a:ext cx="10986226" cy="0"/>
          </a:xfrm>
          <a:prstGeom prst="line">
            <a:avLst/>
          </a:prstGeom>
          <a:ln w="158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2D4BBA-4DA8-4B99-92EE-501E3D60A671}"/>
              </a:ext>
            </a:extLst>
          </p:cNvPr>
          <p:cNvCxnSpPr>
            <a:cxnSpLocks/>
          </p:cNvCxnSpPr>
          <p:nvPr/>
        </p:nvCxnSpPr>
        <p:spPr>
          <a:xfrm>
            <a:off x="674551" y="4049302"/>
            <a:ext cx="10986226" cy="0"/>
          </a:xfrm>
          <a:prstGeom prst="line">
            <a:avLst/>
          </a:prstGeom>
          <a:ln w="158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8C66BF-D5C8-43CC-901E-048B12970BDA}"/>
              </a:ext>
            </a:extLst>
          </p:cNvPr>
          <p:cNvCxnSpPr>
            <a:cxnSpLocks/>
          </p:cNvCxnSpPr>
          <p:nvPr/>
        </p:nvCxnSpPr>
        <p:spPr>
          <a:xfrm>
            <a:off x="674550" y="5198833"/>
            <a:ext cx="10986226" cy="0"/>
          </a:xfrm>
          <a:prstGeom prst="line">
            <a:avLst/>
          </a:prstGeom>
          <a:ln w="158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68E00CC-EB47-4395-BB96-C0C7B608BB67}"/>
              </a:ext>
            </a:extLst>
          </p:cNvPr>
          <p:cNvSpPr/>
          <p:nvPr/>
        </p:nvSpPr>
        <p:spPr>
          <a:xfrm>
            <a:off x="5949938" y="3143792"/>
            <a:ext cx="6096000" cy="584775"/>
          </a:xfrm>
          <a:prstGeom prst="rect">
            <a:avLst/>
          </a:prstGeom>
        </p:spPr>
        <p:txBody>
          <a:bodyPr>
            <a:spAutoFit/>
          </a:bodyPr>
          <a:lstStyle/>
          <a:p>
            <a:pPr marL="169863" lvl="1" indent="-169863">
              <a:tabLst>
                <a:tab pos="914400" algn="l"/>
              </a:tabLst>
              <a:defRPr/>
            </a:pPr>
            <a:r>
              <a:rPr lang="en-US" sz="1000" b="1" dirty="0">
                <a:solidFill>
                  <a:srgbClr val="4B4747"/>
                </a:solidFill>
                <a:cs typeface="Segoe UI" panose="020B0502040204020203" pitchFamily="34" charset="0"/>
              </a:rPr>
              <a:t>Culture: </a:t>
            </a:r>
            <a:r>
              <a:rPr lang="en-US" sz="1100" b="1" dirty="0">
                <a:solidFill>
                  <a:srgbClr val="4B4747"/>
                </a:solidFill>
                <a:latin typeface="Segoe UI" panose="020B0502040204020203" pitchFamily="34" charset="0"/>
                <a:cs typeface="Segoe UI" panose="020B0502040204020203" pitchFamily="34" charset="0"/>
              </a:rPr>
              <a:t>	</a:t>
            </a:r>
            <a:r>
              <a:rPr lang="en-US" sz="1100" dirty="0">
                <a:solidFill>
                  <a:srgbClr val="4B4747"/>
                </a:solidFill>
                <a:latin typeface="Segoe UI" panose="020B0502040204020203" pitchFamily="34" charset="0"/>
                <a:cs typeface="Segoe UI" panose="020B0502040204020203" pitchFamily="34" charset="0"/>
              </a:rPr>
              <a:t>CSPS is not mandated or resourced to provide departmental enterprise solutions</a:t>
            </a:r>
          </a:p>
          <a:p>
            <a:pPr marL="0" lvl="1">
              <a:tabLst>
                <a:tab pos="914400" algn="l"/>
              </a:tabLst>
              <a:defRPr/>
            </a:pPr>
            <a:endParaRPr lang="en-US" sz="1000" b="1" dirty="0">
              <a:solidFill>
                <a:srgbClr val="4B4747"/>
              </a:solidFill>
              <a:cs typeface="Segoe UI" panose="020B0502040204020203" pitchFamily="34" charset="0"/>
            </a:endParaRPr>
          </a:p>
          <a:p>
            <a:pPr marL="0" lvl="1">
              <a:tabLst>
                <a:tab pos="914400" algn="l"/>
              </a:tabLst>
              <a:defRPr/>
            </a:pPr>
            <a:r>
              <a:rPr lang="en-US" sz="1000" b="1" dirty="0">
                <a:solidFill>
                  <a:srgbClr val="4B4747"/>
                </a:solidFill>
                <a:cs typeface="Segoe UI" panose="020B0502040204020203" pitchFamily="34" charset="0"/>
              </a:rPr>
              <a:t>Governance:</a:t>
            </a:r>
            <a:r>
              <a:rPr lang="en-US" sz="1100" b="1" dirty="0">
                <a:solidFill>
                  <a:srgbClr val="4B4747"/>
                </a:solidFill>
                <a:latin typeface="Segoe UI" panose="020B0502040204020203" pitchFamily="34" charset="0"/>
                <a:cs typeface="Segoe UI" panose="020B0502040204020203" pitchFamily="34" charset="0"/>
              </a:rPr>
              <a:t>	</a:t>
            </a:r>
            <a:r>
              <a:rPr lang="en-US" sz="1100" dirty="0">
                <a:solidFill>
                  <a:srgbClr val="4B4747"/>
                </a:solidFill>
                <a:latin typeface="Segoe UI" panose="020B0502040204020203" pitchFamily="34" charset="0"/>
                <a:cs typeface="Segoe UI" panose="020B0502040204020203" pitchFamily="34" charset="0"/>
              </a:rPr>
              <a:t>Funding, CSPS cannot cost recover from departments</a:t>
            </a:r>
          </a:p>
        </p:txBody>
      </p:sp>
      <p:sp>
        <p:nvSpPr>
          <p:cNvPr id="21" name="Rectangle 20">
            <a:extLst>
              <a:ext uri="{FF2B5EF4-FFF2-40B4-BE49-F238E27FC236}">
                <a16:creationId xmlns:a16="http://schemas.microsoft.com/office/drawing/2014/main" id="{A7A0EF81-8F41-4940-8B21-482252B957E2}"/>
              </a:ext>
            </a:extLst>
          </p:cNvPr>
          <p:cNvSpPr/>
          <p:nvPr/>
        </p:nvSpPr>
        <p:spPr>
          <a:xfrm>
            <a:off x="5949938" y="4249779"/>
            <a:ext cx="6096000" cy="584775"/>
          </a:xfrm>
          <a:prstGeom prst="rect">
            <a:avLst/>
          </a:prstGeom>
        </p:spPr>
        <p:txBody>
          <a:bodyPr>
            <a:spAutoFit/>
          </a:bodyPr>
          <a:lstStyle/>
          <a:p>
            <a:pPr marL="0" lvl="1" indent="0">
              <a:tabLst>
                <a:tab pos="914400" algn="l"/>
              </a:tabLst>
            </a:pPr>
            <a:r>
              <a:rPr lang="en-US" sz="1000" b="1" dirty="0">
                <a:solidFill>
                  <a:srgbClr val="4B4747"/>
                </a:solidFill>
                <a:cs typeface="Segoe UI" panose="020B0502040204020203" pitchFamily="34" charset="0"/>
              </a:rPr>
              <a:t>Governance: </a:t>
            </a:r>
            <a:r>
              <a:rPr lang="en-US" sz="1100" dirty="0"/>
              <a:t>	Sign-in Canada was not funded in budget proposal</a:t>
            </a:r>
          </a:p>
          <a:p>
            <a:pPr marL="169863" lvl="1" indent="-169863">
              <a:tabLst>
                <a:tab pos="914400" algn="l"/>
              </a:tabLst>
            </a:pPr>
            <a:endParaRPr lang="en-US" sz="1000" b="1" dirty="0">
              <a:solidFill>
                <a:srgbClr val="4B4747"/>
              </a:solidFill>
              <a:cs typeface="Segoe UI" panose="020B0502040204020203" pitchFamily="34" charset="0"/>
            </a:endParaRPr>
          </a:p>
          <a:p>
            <a:pPr marL="169863" lvl="1" indent="-169863">
              <a:tabLst>
                <a:tab pos="914400" algn="l"/>
              </a:tabLst>
            </a:pPr>
            <a:r>
              <a:rPr lang="en-US" sz="1000" b="1" dirty="0">
                <a:solidFill>
                  <a:srgbClr val="4B4747"/>
                </a:solidFill>
                <a:cs typeface="Segoe UI" panose="020B0502040204020203" pitchFamily="34" charset="0"/>
              </a:rPr>
              <a:t>Culture: </a:t>
            </a:r>
            <a:r>
              <a:rPr lang="en-US" sz="1100" b="1" dirty="0"/>
              <a:t>	</a:t>
            </a:r>
            <a:r>
              <a:rPr lang="en-US" sz="1100" dirty="0"/>
              <a:t>CRA and ESDC proceeding with modernization efforts</a:t>
            </a:r>
            <a:endParaRPr lang="en-CA" dirty="0"/>
          </a:p>
        </p:txBody>
      </p:sp>
      <p:sp>
        <p:nvSpPr>
          <p:cNvPr id="22" name="Rectangle 21">
            <a:extLst>
              <a:ext uri="{FF2B5EF4-FFF2-40B4-BE49-F238E27FC236}">
                <a16:creationId xmlns:a16="http://schemas.microsoft.com/office/drawing/2014/main" id="{C02FC0DB-1040-4CD9-BB30-2FA4EF03E3A7}"/>
              </a:ext>
            </a:extLst>
          </p:cNvPr>
          <p:cNvSpPr/>
          <p:nvPr/>
        </p:nvSpPr>
        <p:spPr>
          <a:xfrm>
            <a:off x="5932551" y="5259579"/>
            <a:ext cx="6096000" cy="1277273"/>
          </a:xfrm>
          <a:prstGeom prst="rect">
            <a:avLst/>
          </a:prstGeom>
        </p:spPr>
        <p:txBody>
          <a:bodyPr>
            <a:spAutoFit/>
          </a:bodyPr>
          <a:lstStyle/>
          <a:p>
            <a:pPr marL="914400" lvl="1" indent="-914400">
              <a:tabLst>
                <a:tab pos="914400" algn="l"/>
              </a:tabLst>
            </a:pPr>
            <a:r>
              <a:rPr lang="en-US" sz="1000" b="1" dirty="0">
                <a:solidFill>
                  <a:srgbClr val="4B4747"/>
                </a:solidFill>
                <a:cs typeface="Segoe UI" panose="020B0502040204020203" pitchFamily="34" charset="0"/>
              </a:rPr>
              <a:t>Governance:</a:t>
            </a:r>
            <a:r>
              <a:rPr lang="en-US" sz="1100" b="1" dirty="0"/>
              <a:t>	</a:t>
            </a:r>
            <a:r>
              <a:rPr lang="en-US" sz="1100" dirty="0"/>
              <a:t>formalize roles and responsibilities beyond existing MOUs; adopt product-based governance; review the appropriateness of the funding model given the evolving policy environment</a:t>
            </a:r>
          </a:p>
          <a:p>
            <a:pPr marL="914400" lvl="1" indent="-914400">
              <a:tabLst>
                <a:tab pos="914400" algn="l"/>
              </a:tabLst>
            </a:pPr>
            <a:r>
              <a:rPr lang="en-US" sz="1000" b="1" dirty="0">
                <a:solidFill>
                  <a:srgbClr val="4B4747"/>
                </a:solidFill>
                <a:cs typeface="Segoe UI" panose="020B0502040204020203" pitchFamily="34" charset="0"/>
              </a:rPr>
              <a:t>Solutions:</a:t>
            </a:r>
            <a:r>
              <a:rPr lang="en-US" sz="1100" b="1" dirty="0"/>
              <a:t>	</a:t>
            </a:r>
            <a:r>
              <a:rPr lang="en-US" sz="1100" dirty="0"/>
              <a:t>current configuration of Content Server deployments (technical solution) have a poor user experience resulting in ineffective IM outcomes and departments seeking alternate solutions; deployment of new collaboration tools (M365 and </a:t>
            </a:r>
            <a:r>
              <a:rPr lang="en-US" sz="1100" dirty="0" err="1"/>
              <a:t>gcxchange</a:t>
            </a:r>
            <a:r>
              <a:rPr lang="en-US" sz="1100" dirty="0"/>
              <a:t>) presents new opportunities to manage IM in a more integrated way</a:t>
            </a:r>
          </a:p>
        </p:txBody>
      </p:sp>
      <p:sp>
        <p:nvSpPr>
          <p:cNvPr id="24" name="Slide Number Placeholder 5">
            <a:extLst>
              <a:ext uri="{FF2B5EF4-FFF2-40B4-BE49-F238E27FC236}">
                <a16:creationId xmlns:a16="http://schemas.microsoft.com/office/drawing/2014/main" id="{1C951EB6-BD57-4E9C-9271-1C2F0555B772}"/>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7</a:t>
            </a:fld>
            <a:endParaRPr lang="en-CA" dirty="0">
              <a:solidFill>
                <a:prstClr val="black">
                  <a:tint val="75000"/>
                </a:prstClr>
              </a:solidFill>
            </a:endParaRPr>
          </a:p>
        </p:txBody>
      </p:sp>
      <p:pic>
        <p:nvPicPr>
          <p:cNvPr id="25" name="Picture 24">
            <a:extLst>
              <a:ext uri="{FF2B5EF4-FFF2-40B4-BE49-F238E27FC236}">
                <a16:creationId xmlns:a16="http://schemas.microsoft.com/office/drawing/2014/main" id="{DB0D0868-BE5A-4932-8DE8-D328C628FA32}"/>
              </a:ext>
            </a:extLst>
          </p:cNvPr>
          <p:cNvPicPr>
            <a:picLocks noChangeAspect="1"/>
          </p:cNvPicPr>
          <p:nvPr/>
        </p:nvPicPr>
        <p:blipFill>
          <a:blip r:embed="rId3"/>
          <a:stretch>
            <a:fillRect/>
          </a:stretch>
        </p:blipFill>
        <p:spPr>
          <a:xfrm>
            <a:off x="11126514" y="635392"/>
            <a:ext cx="738051" cy="775122"/>
          </a:xfrm>
          <a:prstGeom prst="rect">
            <a:avLst/>
          </a:prstGeom>
        </p:spPr>
      </p:pic>
    </p:spTree>
    <p:extLst>
      <p:ext uri="{BB962C8B-B14F-4D97-AF65-F5344CB8AC3E}">
        <p14:creationId xmlns:p14="http://schemas.microsoft.com/office/powerpoint/2010/main" val="231928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4E6D53-429A-4B75-9AED-1E7E8D80CEAD}"/>
              </a:ext>
            </a:extLst>
          </p:cNvPr>
          <p:cNvSpPr/>
          <p:nvPr/>
        </p:nvSpPr>
        <p:spPr>
          <a:xfrm>
            <a:off x="566253" y="1895341"/>
            <a:ext cx="3393051" cy="4031873"/>
          </a:xfrm>
          <a:prstGeom prst="rect">
            <a:avLst/>
          </a:prstGeom>
        </p:spPr>
        <p:txBody>
          <a:bodyPr wrap="square">
            <a:spAutoFit/>
          </a:bodyPr>
          <a:lstStyle/>
          <a:p>
            <a:pPr marL="227013" lvl="1" indent="-227013">
              <a:buFont typeface="Arial" panose="020B0604020202020204" pitchFamily="34" charset="0"/>
              <a:buChar char="•"/>
            </a:pPr>
            <a:r>
              <a:rPr lang="en-US" sz="1200" dirty="0">
                <a:solidFill>
                  <a:prstClr val="black"/>
                </a:solidFill>
              </a:rPr>
              <a:t>Pilots </a:t>
            </a:r>
            <a:r>
              <a:rPr lang="en-US" sz="1200" dirty="0">
                <a:solidFill>
                  <a:prstClr val="black"/>
                </a:solidFill>
                <a:latin typeface="Calibri"/>
              </a:rPr>
              <a:t>have been able to describe their solutions using the BCM, identify the business problem, and value proposition to address user needs</a:t>
            </a:r>
          </a:p>
          <a:p>
            <a:pPr marL="227013" lvl="1" indent="-227013">
              <a:buFont typeface="Arial" panose="020B0604020202020204" pitchFamily="34" charset="0"/>
              <a:buChar char="•"/>
            </a:pPr>
            <a:endParaRPr lang="en-US" sz="400" dirty="0">
              <a:solidFill>
                <a:prstClr val="black"/>
              </a:solidFill>
              <a:latin typeface="Calibri"/>
            </a:endParaRPr>
          </a:p>
          <a:p>
            <a:pPr marL="227013" lvl="1" indent="-227013">
              <a:buFont typeface="Arial" panose="020B0604020202020204" pitchFamily="34" charset="0"/>
              <a:buChar char="•"/>
            </a:pPr>
            <a:endParaRPr lang="en-US" sz="1200" dirty="0">
              <a:solidFill>
                <a:prstClr val="black"/>
              </a:solidFill>
              <a:latin typeface="Calibri"/>
            </a:endParaRPr>
          </a:p>
          <a:p>
            <a:pPr marL="227013" lvl="1" indent="-227013">
              <a:buFont typeface="Arial" panose="020B0604020202020204" pitchFamily="34" charset="0"/>
              <a:buChar char="•"/>
            </a:pPr>
            <a:r>
              <a:rPr lang="en-US" sz="1200" dirty="0">
                <a:solidFill>
                  <a:prstClr val="black"/>
                </a:solidFill>
                <a:latin typeface="Calibri"/>
              </a:rPr>
              <a:t>Enterprise solution opportunities lack a defined path to advance and as a result tend to fizzle out </a:t>
            </a:r>
          </a:p>
          <a:p>
            <a:pPr marL="227013" lvl="1" indent="-227013">
              <a:buFont typeface="Arial" panose="020B0604020202020204" pitchFamily="34" charset="0"/>
              <a:buChar char="•"/>
            </a:pPr>
            <a:endParaRPr lang="en-US" sz="400" dirty="0">
              <a:solidFill>
                <a:prstClr val="black"/>
              </a:solidFill>
              <a:latin typeface="Calibri"/>
            </a:endParaRPr>
          </a:p>
          <a:p>
            <a:pPr marL="227013" lvl="1" indent="-227013">
              <a:buFont typeface="Arial" panose="020B0604020202020204" pitchFamily="34" charset="0"/>
              <a:buChar char="•"/>
            </a:pPr>
            <a:endParaRPr lang="en-US" sz="1200" dirty="0">
              <a:solidFill>
                <a:prstClr val="black"/>
              </a:solidFill>
              <a:latin typeface="Calibri"/>
            </a:endParaRPr>
          </a:p>
          <a:p>
            <a:pPr marL="227013" lvl="1" indent="-227013">
              <a:buFont typeface="Arial" panose="020B0604020202020204" pitchFamily="34" charset="0"/>
              <a:buChar char="•"/>
            </a:pPr>
            <a:r>
              <a:rPr lang="en-US" sz="1200" dirty="0">
                <a:solidFill>
                  <a:prstClr val="black"/>
                </a:solidFill>
                <a:latin typeface="Calibri"/>
              </a:rPr>
              <a:t>Operational enterprise solutions governance and support is at a low maturity level</a:t>
            </a:r>
          </a:p>
          <a:p>
            <a:pPr marL="227013" lvl="1" indent="-227013">
              <a:buFont typeface="Arial" panose="020B0604020202020204" pitchFamily="34" charset="0"/>
              <a:buChar char="•"/>
            </a:pPr>
            <a:endParaRPr lang="en-US" sz="400" dirty="0">
              <a:solidFill>
                <a:prstClr val="black"/>
              </a:solidFill>
              <a:latin typeface="Calibri"/>
            </a:endParaRPr>
          </a:p>
          <a:p>
            <a:pPr marL="227013" lvl="1" indent="-227013">
              <a:buFont typeface="Arial" panose="020B0604020202020204" pitchFamily="34" charset="0"/>
              <a:buChar char="•"/>
            </a:pPr>
            <a:endParaRPr lang="en-US" sz="1200" dirty="0">
              <a:solidFill>
                <a:prstClr val="black"/>
              </a:solidFill>
              <a:latin typeface="Calibri"/>
            </a:endParaRPr>
          </a:p>
          <a:p>
            <a:pPr marL="227013" lvl="1" indent="-227013">
              <a:buFont typeface="Arial" panose="020B0604020202020204" pitchFamily="34" charset="0"/>
              <a:buChar char="•"/>
            </a:pPr>
            <a:r>
              <a:rPr lang="en-US" sz="1200" dirty="0">
                <a:solidFill>
                  <a:prstClr val="black"/>
                </a:solidFill>
                <a:latin typeface="Calibri"/>
              </a:rPr>
              <a:t>Departments are not mandated and lack incentives to provide services to other departments, need a dedicated organization for enterprise solutions.</a:t>
            </a:r>
          </a:p>
          <a:p>
            <a:pPr marL="227013" lvl="1" indent="-227013">
              <a:buFont typeface="Arial" panose="020B0604020202020204" pitchFamily="34" charset="0"/>
              <a:buChar char="•"/>
            </a:pPr>
            <a:endParaRPr lang="en-US" sz="400" dirty="0">
              <a:solidFill>
                <a:prstClr val="black"/>
              </a:solidFill>
              <a:latin typeface="Calibri"/>
            </a:endParaRPr>
          </a:p>
          <a:p>
            <a:pPr marL="227013" lvl="1" indent="-227013">
              <a:buFont typeface="Arial" panose="020B0604020202020204" pitchFamily="34" charset="0"/>
              <a:buChar char="•"/>
            </a:pPr>
            <a:endParaRPr lang="en-US" sz="1200" dirty="0">
              <a:solidFill>
                <a:prstClr val="black"/>
              </a:solidFill>
              <a:latin typeface="Calibri"/>
            </a:endParaRPr>
          </a:p>
          <a:p>
            <a:pPr marL="227013" lvl="1" indent="-227013">
              <a:buFont typeface="Arial" panose="020B0604020202020204" pitchFamily="34" charset="0"/>
              <a:buChar char="•"/>
            </a:pPr>
            <a:r>
              <a:rPr lang="en-US" sz="1200" dirty="0">
                <a:solidFill>
                  <a:prstClr val="black"/>
                </a:solidFill>
                <a:latin typeface="Calibri"/>
              </a:rPr>
              <a:t>Cost recovery and appropriation models are adequate for operational costs, but up-front funding is required for initial development and evolution of enterprise solutions.</a:t>
            </a:r>
          </a:p>
        </p:txBody>
      </p:sp>
      <p:sp>
        <p:nvSpPr>
          <p:cNvPr id="6" name="Rectangle 5">
            <a:extLst>
              <a:ext uri="{FF2B5EF4-FFF2-40B4-BE49-F238E27FC236}">
                <a16:creationId xmlns:a16="http://schemas.microsoft.com/office/drawing/2014/main" id="{9132DA9E-BD05-4202-9761-BB68B7821BAA}"/>
              </a:ext>
            </a:extLst>
          </p:cNvPr>
          <p:cNvSpPr/>
          <p:nvPr/>
        </p:nvSpPr>
        <p:spPr>
          <a:xfrm>
            <a:off x="4598701" y="1895341"/>
            <a:ext cx="3392424" cy="3170099"/>
          </a:xfrm>
          <a:prstGeom prst="rect">
            <a:avLst/>
          </a:prstGeom>
        </p:spPr>
        <p:txBody>
          <a:bodyPr wrap="square">
            <a:spAutoFit/>
          </a:bodyPr>
          <a:lstStyle/>
          <a:p>
            <a:pPr marL="227013" lvl="1" indent="-227013">
              <a:buFont typeface="Arial" panose="020B0604020202020204" pitchFamily="34" charset="0"/>
              <a:buChar char="•"/>
            </a:pPr>
            <a:r>
              <a:rPr lang="en-US" sz="1200" dirty="0">
                <a:solidFill>
                  <a:prstClr val="black"/>
                </a:solidFill>
                <a:latin typeface="Calibri"/>
              </a:rPr>
              <a:t>Departments are ready to buy into Enterprise solutions once they exist, but lack of available ready to use solutions result in departments developing their own. </a:t>
            </a:r>
          </a:p>
          <a:p>
            <a:pPr marL="0" lvl="1"/>
            <a:endParaRPr lang="en-US" sz="1200" dirty="0">
              <a:solidFill>
                <a:prstClr val="black"/>
              </a:solidFill>
              <a:latin typeface="Calibri"/>
            </a:endParaRPr>
          </a:p>
          <a:p>
            <a:pPr marL="227013" lvl="1" indent="-227013">
              <a:buFont typeface="Arial" panose="020B0604020202020204" pitchFamily="34" charset="0"/>
              <a:buChar char="•"/>
            </a:pPr>
            <a:endParaRPr lang="en-US" sz="400" dirty="0">
              <a:solidFill>
                <a:prstClr val="black"/>
              </a:solidFill>
              <a:latin typeface="Calibri"/>
            </a:endParaRPr>
          </a:p>
          <a:p>
            <a:pPr marL="227013" lvl="1" indent="-227013">
              <a:buFont typeface="Arial" panose="020B0604020202020204" pitchFamily="34" charset="0"/>
              <a:buChar char="•"/>
            </a:pPr>
            <a:r>
              <a:rPr lang="en-US" sz="1200" dirty="0">
                <a:solidFill>
                  <a:prstClr val="black"/>
                </a:solidFill>
                <a:latin typeface="Calibri"/>
              </a:rPr>
              <a:t>Need dedicated teams of “enterprise” business owners and service providers to develop, operate and evolve enterprise solutions, do we need a Shared Services organization to act as the service provider? Do expand SSC mandate to include applications?</a:t>
            </a:r>
          </a:p>
          <a:p>
            <a:pPr marL="0" lvl="1"/>
            <a:endParaRPr lang="en-US" sz="1200" dirty="0">
              <a:solidFill>
                <a:prstClr val="black"/>
              </a:solidFill>
              <a:latin typeface="Calibri"/>
            </a:endParaRPr>
          </a:p>
          <a:p>
            <a:pPr marL="227013" lvl="1" indent="-227013">
              <a:buFont typeface="Arial" panose="020B0604020202020204" pitchFamily="34" charset="0"/>
              <a:buChar char="•"/>
            </a:pPr>
            <a:endParaRPr lang="en-CA" sz="400" dirty="0">
              <a:solidFill>
                <a:prstClr val="black"/>
              </a:solidFill>
              <a:latin typeface="Calibri"/>
            </a:endParaRPr>
          </a:p>
          <a:p>
            <a:pPr marL="227013" lvl="1" indent="-227013">
              <a:buFont typeface="Arial" panose="020B0604020202020204" pitchFamily="34" charset="0"/>
              <a:buChar char="•"/>
            </a:pPr>
            <a:r>
              <a:rPr lang="en-US" sz="1200" dirty="0">
                <a:solidFill>
                  <a:prstClr val="black"/>
                </a:solidFill>
                <a:latin typeface="Calibri"/>
              </a:rPr>
              <a:t>Mandate use and appropriate departmental funds. Define a clear role and responsibility for users to determine needs and for the Business Owners and Service Provider to be accountable.</a:t>
            </a:r>
            <a:endParaRPr lang="en-CA" sz="1200" dirty="0">
              <a:solidFill>
                <a:prstClr val="black"/>
              </a:solidFill>
              <a:latin typeface="Calibri"/>
            </a:endParaRPr>
          </a:p>
        </p:txBody>
      </p:sp>
      <p:sp>
        <p:nvSpPr>
          <p:cNvPr id="8" name="Rectangle 7">
            <a:extLst>
              <a:ext uri="{FF2B5EF4-FFF2-40B4-BE49-F238E27FC236}">
                <a16:creationId xmlns:a16="http://schemas.microsoft.com/office/drawing/2014/main" id="{D83D5B0B-80D8-48EB-A027-04229FE7B545}"/>
              </a:ext>
            </a:extLst>
          </p:cNvPr>
          <p:cNvSpPr/>
          <p:nvPr/>
        </p:nvSpPr>
        <p:spPr>
          <a:xfrm>
            <a:off x="8544272" y="1895341"/>
            <a:ext cx="3392424" cy="2616101"/>
          </a:xfrm>
          <a:prstGeom prst="rect">
            <a:avLst/>
          </a:prstGeom>
        </p:spPr>
        <p:txBody>
          <a:bodyPr wrap="square">
            <a:spAutoFit/>
          </a:bodyPr>
          <a:lstStyle/>
          <a:p>
            <a:pPr marL="227013" lvl="1" indent="-227013">
              <a:buFont typeface="Arial" panose="020B0604020202020204" pitchFamily="34" charset="0"/>
              <a:buChar char="•"/>
            </a:pPr>
            <a:r>
              <a:rPr lang="en-US" sz="1200" dirty="0">
                <a:solidFill>
                  <a:prstClr val="black"/>
                </a:solidFill>
                <a:latin typeface="Calibri"/>
              </a:rPr>
              <a:t>Identifying and developing enterprise solutions is not a problem, focus needs to be on governance and culture </a:t>
            </a:r>
          </a:p>
          <a:p>
            <a:pPr marL="227013" lvl="1" indent="-227013">
              <a:buFont typeface="Arial" panose="020B0604020202020204" pitchFamily="34" charset="0"/>
              <a:buChar char="•"/>
            </a:pPr>
            <a:endParaRPr lang="en-US" sz="400" dirty="0">
              <a:solidFill>
                <a:prstClr val="black"/>
              </a:solidFill>
              <a:latin typeface="Calibri"/>
            </a:endParaRPr>
          </a:p>
          <a:p>
            <a:pPr marL="227013" lvl="1" indent="-227013">
              <a:buFont typeface="Arial" panose="020B0604020202020204" pitchFamily="34" charset="0"/>
              <a:buChar char="•"/>
            </a:pPr>
            <a:endParaRPr lang="en-US" sz="1200" dirty="0">
              <a:solidFill>
                <a:prstClr val="black"/>
              </a:solidFill>
              <a:latin typeface="Calibri"/>
            </a:endParaRPr>
          </a:p>
          <a:p>
            <a:pPr marL="227013" lvl="1" indent="-227013">
              <a:buFont typeface="Arial" panose="020B0604020202020204" pitchFamily="34" charset="0"/>
              <a:buChar char="•"/>
            </a:pPr>
            <a:r>
              <a:rPr lang="en-US" sz="1200" dirty="0">
                <a:solidFill>
                  <a:prstClr val="black"/>
                </a:solidFill>
                <a:latin typeface="Calibri"/>
              </a:rPr>
              <a:t>Pilots have been able to define the business problem and processes like the concept case and GCEARB are existing tools that can be used</a:t>
            </a:r>
          </a:p>
          <a:p>
            <a:pPr marL="227013" lvl="1" indent="-227013">
              <a:buFont typeface="Arial" panose="020B0604020202020204" pitchFamily="34" charset="0"/>
              <a:buChar char="•"/>
            </a:pPr>
            <a:endParaRPr lang="en-CA" sz="400" dirty="0">
              <a:solidFill>
                <a:prstClr val="black"/>
              </a:solidFill>
              <a:latin typeface="Calibri"/>
            </a:endParaRPr>
          </a:p>
          <a:p>
            <a:pPr marL="227013" lvl="1" indent="-227013">
              <a:buFont typeface="Arial" panose="020B0604020202020204" pitchFamily="34" charset="0"/>
              <a:buChar char="•"/>
            </a:pPr>
            <a:endParaRPr lang="en-CA" sz="1200" dirty="0">
              <a:solidFill>
                <a:prstClr val="black"/>
              </a:solidFill>
              <a:latin typeface="Calibri"/>
            </a:endParaRPr>
          </a:p>
          <a:p>
            <a:pPr marL="227013" lvl="1" indent="-227013">
              <a:buFont typeface="Arial" panose="020B0604020202020204" pitchFamily="34" charset="0"/>
              <a:buChar char="•"/>
            </a:pPr>
            <a:r>
              <a:rPr lang="en-CA" sz="1200" dirty="0">
                <a:solidFill>
                  <a:prstClr val="black"/>
                </a:solidFill>
                <a:latin typeface="Calibri"/>
              </a:rPr>
              <a:t>Cloud base solutions from public cloud service providers are enabling business owners to envision enterprise solutions but they need technical partnerships from dedicated solution providers to provision IT</a:t>
            </a:r>
          </a:p>
        </p:txBody>
      </p:sp>
      <p:sp>
        <p:nvSpPr>
          <p:cNvPr id="12" name="Rectangle 11">
            <a:extLst>
              <a:ext uri="{FF2B5EF4-FFF2-40B4-BE49-F238E27FC236}">
                <a16:creationId xmlns:a16="http://schemas.microsoft.com/office/drawing/2014/main" id="{2D388F21-DA89-468A-87E2-EF4BF5E2449C}"/>
              </a:ext>
            </a:extLst>
          </p:cNvPr>
          <p:cNvSpPr/>
          <p:nvPr/>
        </p:nvSpPr>
        <p:spPr>
          <a:xfrm>
            <a:off x="1134690" y="1232711"/>
            <a:ext cx="1718163"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rgbClr val="EEB500"/>
                </a:solidFill>
                <a:latin typeface="Calibri"/>
              </a:rPr>
              <a:t>Governance</a:t>
            </a:r>
          </a:p>
        </p:txBody>
      </p:sp>
      <p:sp>
        <p:nvSpPr>
          <p:cNvPr id="21" name="Rectangle 20">
            <a:extLst>
              <a:ext uri="{FF2B5EF4-FFF2-40B4-BE49-F238E27FC236}">
                <a16:creationId xmlns:a16="http://schemas.microsoft.com/office/drawing/2014/main" id="{4DACA5FA-E9E3-49DB-9B38-CC761D86792C}"/>
              </a:ext>
            </a:extLst>
          </p:cNvPr>
          <p:cNvSpPr/>
          <p:nvPr/>
        </p:nvSpPr>
        <p:spPr>
          <a:xfrm>
            <a:off x="5426330" y="1239143"/>
            <a:ext cx="1122167"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rgbClr val="FF0000"/>
                </a:solidFill>
                <a:latin typeface="Calibri"/>
              </a:rPr>
              <a:t>Culture</a:t>
            </a:r>
          </a:p>
        </p:txBody>
      </p:sp>
      <p:sp>
        <p:nvSpPr>
          <p:cNvPr id="22" name="Rectangle 21">
            <a:extLst>
              <a:ext uri="{FF2B5EF4-FFF2-40B4-BE49-F238E27FC236}">
                <a16:creationId xmlns:a16="http://schemas.microsoft.com/office/drawing/2014/main" id="{7F658015-793B-474E-B5F5-83FF39971DD8}"/>
              </a:ext>
            </a:extLst>
          </p:cNvPr>
          <p:cNvSpPr/>
          <p:nvPr/>
        </p:nvSpPr>
        <p:spPr>
          <a:xfrm>
            <a:off x="9556719" y="1239143"/>
            <a:ext cx="1372492"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rgbClr val="004D71"/>
                </a:solidFill>
                <a:latin typeface="Calibri"/>
              </a:rPr>
              <a:t>Solutions</a:t>
            </a:r>
          </a:p>
        </p:txBody>
      </p:sp>
      <p:sp>
        <p:nvSpPr>
          <p:cNvPr id="24" name="Title 5">
            <a:extLst>
              <a:ext uri="{FF2B5EF4-FFF2-40B4-BE49-F238E27FC236}">
                <a16:creationId xmlns:a16="http://schemas.microsoft.com/office/drawing/2014/main" id="{C2F44166-D3A1-4808-8FD0-51189D569C78}"/>
              </a:ext>
            </a:extLst>
          </p:cNvPr>
          <p:cNvSpPr txBox="1">
            <a:spLocks/>
          </p:cNvSpPr>
          <p:nvPr/>
        </p:nvSpPr>
        <p:spPr>
          <a:xfrm>
            <a:off x="661851" y="72416"/>
            <a:ext cx="6566264" cy="7962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914400" algn="l"/>
              </a:tabLst>
            </a:pPr>
            <a:r>
              <a:rPr lang="en-CA" sz="2400" b="1" dirty="0">
                <a:solidFill>
                  <a:schemeClr val="tx2"/>
                </a:solidFill>
                <a:latin typeface="Calibri" panose="020F0502020204030204" pitchFamily="34" charset="0"/>
                <a:ea typeface="+mn-ea"/>
                <a:cs typeface="+mn-cs"/>
              </a:rPr>
              <a:t>1.  </a:t>
            </a:r>
            <a:r>
              <a:rPr lang="en-CA" b="1" dirty="0">
                <a:latin typeface="+mn-lt"/>
              </a:rPr>
              <a:t>	</a:t>
            </a:r>
            <a:r>
              <a:rPr lang="en-CA" sz="2600" b="1" dirty="0">
                <a:solidFill>
                  <a:schemeClr val="tx2"/>
                </a:solidFill>
                <a:latin typeface="Calibri" panose="020F0502020204030204" pitchFamily="34" charset="0"/>
                <a:ea typeface="+mn-ea"/>
                <a:cs typeface="+mn-cs"/>
              </a:rPr>
              <a:t>Framework Assessment Key Findings </a:t>
            </a:r>
          </a:p>
        </p:txBody>
      </p:sp>
      <p:pic>
        <p:nvPicPr>
          <p:cNvPr id="9" name="Picture 8">
            <a:extLst>
              <a:ext uri="{FF2B5EF4-FFF2-40B4-BE49-F238E27FC236}">
                <a16:creationId xmlns:a16="http://schemas.microsoft.com/office/drawing/2014/main" id="{51EC82C4-2B4F-4B5E-8D45-65BBC5682EC4}"/>
              </a:ext>
            </a:extLst>
          </p:cNvPr>
          <p:cNvPicPr>
            <a:picLocks noChangeAspect="1"/>
          </p:cNvPicPr>
          <p:nvPr/>
        </p:nvPicPr>
        <p:blipFill>
          <a:blip r:embed="rId2"/>
          <a:stretch>
            <a:fillRect/>
          </a:stretch>
        </p:blipFill>
        <p:spPr>
          <a:xfrm>
            <a:off x="257459" y="2753248"/>
            <a:ext cx="309563" cy="347663"/>
          </a:xfrm>
          <a:prstGeom prst="rect">
            <a:avLst/>
          </a:prstGeom>
        </p:spPr>
      </p:pic>
      <p:pic>
        <p:nvPicPr>
          <p:cNvPr id="10" name="Picture 9">
            <a:extLst>
              <a:ext uri="{FF2B5EF4-FFF2-40B4-BE49-F238E27FC236}">
                <a16:creationId xmlns:a16="http://schemas.microsoft.com/office/drawing/2014/main" id="{F8AAD322-109A-4A36-A50C-71EF69C40CA5}"/>
              </a:ext>
            </a:extLst>
          </p:cNvPr>
          <p:cNvPicPr>
            <a:picLocks noChangeAspect="1"/>
          </p:cNvPicPr>
          <p:nvPr/>
        </p:nvPicPr>
        <p:blipFill>
          <a:blip r:embed="rId3"/>
          <a:stretch>
            <a:fillRect/>
          </a:stretch>
        </p:blipFill>
        <p:spPr>
          <a:xfrm>
            <a:off x="204367" y="2102789"/>
            <a:ext cx="377896" cy="347664"/>
          </a:xfrm>
          <a:prstGeom prst="rect">
            <a:avLst/>
          </a:prstGeom>
        </p:spPr>
      </p:pic>
      <p:pic>
        <p:nvPicPr>
          <p:cNvPr id="17" name="Picture 16">
            <a:extLst>
              <a:ext uri="{FF2B5EF4-FFF2-40B4-BE49-F238E27FC236}">
                <a16:creationId xmlns:a16="http://schemas.microsoft.com/office/drawing/2014/main" id="{007E87A2-28A6-4711-B297-2171E8463497}"/>
              </a:ext>
            </a:extLst>
          </p:cNvPr>
          <p:cNvPicPr>
            <a:picLocks noChangeAspect="1"/>
          </p:cNvPicPr>
          <p:nvPr/>
        </p:nvPicPr>
        <p:blipFill>
          <a:blip r:embed="rId2"/>
          <a:stretch>
            <a:fillRect/>
          </a:stretch>
        </p:blipFill>
        <p:spPr>
          <a:xfrm>
            <a:off x="253443" y="3591451"/>
            <a:ext cx="309563" cy="347663"/>
          </a:xfrm>
          <a:prstGeom prst="rect">
            <a:avLst/>
          </a:prstGeom>
        </p:spPr>
      </p:pic>
      <p:pic>
        <p:nvPicPr>
          <p:cNvPr id="18" name="Picture 17">
            <a:extLst>
              <a:ext uri="{FF2B5EF4-FFF2-40B4-BE49-F238E27FC236}">
                <a16:creationId xmlns:a16="http://schemas.microsoft.com/office/drawing/2014/main" id="{A16EB0D0-DAF8-4D3F-8684-AA56610493EB}"/>
              </a:ext>
            </a:extLst>
          </p:cNvPr>
          <p:cNvPicPr>
            <a:picLocks noChangeAspect="1"/>
          </p:cNvPicPr>
          <p:nvPr/>
        </p:nvPicPr>
        <p:blipFill>
          <a:blip r:embed="rId2"/>
          <a:stretch>
            <a:fillRect/>
          </a:stretch>
        </p:blipFill>
        <p:spPr>
          <a:xfrm>
            <a:off x="249427" y="4261206"/>
            <a:ext cx="309563" cy="347663"/>
          </a:xfrm>
          <a:prstGeom prst="rect">
            <a:avLst/>
          </a:prstGeom>
        </p:spPr>
      </p:pic>
      <p:pic>
        <p:nvPicPr>
          <p:cNvPr id="19" name="Picture 18">
            <a:extLst>
              <a:ext uri="{FF2B5EF4-FFF2-40B4-BE49-F238E27FC236}">
                <a16:creationId xmlns:a16="http://schemas.microsoft.com/office/drawing/2014/main" id="{F01F899A-641E-4E4A-9900-F34FC4794808}"/>
              </a:ext>
            </a:extLst>
          </p:cNvPr>
          <p:cNvPicPr>
            <a:picLocks noChangeAspect="1"/>
          </p:cNvPicPr>
          <p:nvPr/>
        </p:nvPicPr>
        <p:blipFill>
          <a:blip r:embed="rId2"/>
          <a:stretch>
            <a:fillRect/>
          </a:stretch>
        </p:blipFill>
        <p:spPr>
          <a:xfrm>
            <a:off x="245411" y="5303941"/>
            <a:ext cx="309563" cy="347663"/>
          </a:xfrm>
          <a:prstGeom prst="rect">
            <a:avLst/>
          </a:prstGeom>
        </p:spPr>
      </p:pic>
      <p:pic>
        <p:nvPicPr>
          <p:cNvPr id="20" name="Picture 19">
            <a:extLst>
              <a:ext uri="{FF2B5EF4-FFF2-40B4-BE49-F238E27FC236}">
                <a16:creationId xmlns:a16="http://schemas.microsoft.com/office/drawing/2014/main" id="{7C7A0B87-CA0A-42F6-950D-3131E1515155}"/>
              </a:ext>
            </a:extLst>
          </p:cNvPr>
          <p:cNvPicPr>
            <a:picLocks noChangeAspect="1"/>
          </p:cNvPicPr>
          <p:nvPr/>
        </p:nvPicPr>
        <p:blipFill>
          <a:blip r:embed="rId3"/>
          <a:stretch>
            <a:fillRect/>
          </a:stretch>
        </p:blipFill>
        <p:spPr>
          <a:xfrm>
            <a:off x="4242978" y="2146901"/>
            <a:ext cx="377896" cy="347664"/>
          </a:xfrm>
          <a:prstGeom prst="rect">
            <a:avLst/>
          </a:prstGeom>
        </p:spPr>
      </p:pic>
      <p:pic>
        <p:nvPicPr>
          <p:cNvPr id="25" name="Picture 24">
            <a:extLst>
              <a:ext uri="{FF2B5EF4-FFF2-40B4-BE49-F238E27FC236}">
                <a16:creationId xmlns:a16="http://schemas.microsoft.com/office/drawing/2014/main" id="{E53C2B22-6CEA-4A1D-979A-C92074EC34F3}"/>
              </a:ext>
            </a:extLst>
          </p:cNvPr>
          <p:cNvPicPr>
            <a:picLocks noChangeAspect="1"/>
          </p:cNvPicPr>
          <p:nvPr/>
        </p:nvPicPr>
        <p:blipFill>
          <a:blip r:embed="rId2"/>
          <a:stretch>
            <a:fillRect/>
          </a:stretch>
        </p:blipFill>
        <p:spPr>
          <a:xfrm>
            <a:off x="4296066" y="3037996"/>
            <a:ext cx="309563" cy="347663"/>
          </a:xfrm>
          <a:prstGeom prst="rect">
            <a:avLst/>
          </a:prstGeom>
        </p:spPr>
      </p:pic>
      <p:pic>
        <p:nvPicPr>
          <p:cNvPr id="26" name="Picture 25">
            <a:extLst>
              <a:ext uri="{FF2B5EF4-FFF2-40B4-BE49-F238E27FC236}">
                <a16:creationId xmlns:a16="http://schemas.microsoft.com/office/drawing/2014/main" id="{FE59EB37-F224-41B0-98F9-9C0C158EFB60}"/>
              </a:ext>
            </a:extLst>
          </p:cNvPr>
          <p:cNvPicPr>
            <a:picLocks noChangeAspect="1"/>
          </p:cNvPicPr>
          <p:nvPr/>
        </p:nvPicPr>
        <p:blipFill>
          <a:blip r:embed="rId2"/>
          <a:stretch>
            <a:fillRect/>
          </a:stretch>
        </p:blipFill>
        <p:spPr>
          <a:xfrm>
            <a:off x="4292050" y="4020583"/>
            <a:ext cx="309563" cy="347663"/>
          </a:xfrm>
          <a:prstGeom prst="rect">
            <a:avLst/>
          </a:prstGeom>
        </p:spPr>
      </p:pic>
      <p:pic>
        <p:nvPicPr>
          <p:cNvPr id="27" name="Picture 26">
            <a:extLst>
              <a:ext uri="{FF2B5EF4-FFF2-40B4-BE49-F238E27FC236}">
                <a16:creationId xmlns:a16="http://schemas.microsoft.com/office/drawing/2014/main" id="{5AEB8FA6-3EF6-4A8D-A9D2-5CEC893FC362}"/>
              </a:ext>
            </a:extLst>
          </p:cNvPr>
          <p:cNvPicPr>
            <a:picLocks noChangeAspect="1"/>
          </p:cNvPicPr>
          <p:nvPr/>
        </p:nvPicPr>
        <p:blipFill>
          <a:blip r:embed="rId3"/>
          <a:stretch>
            <a:fillRect/>
          </a:stretch>
        </p:blipFill>
        <p:spPr>
          <a:xfrm>
            <a:off x="8281585" y="2130853"/>
            <a:ext cx="377896" cy="347664"/>
          </a:xfrm>
          <a:prstGeom prst="rect">
            <a:avLst/>
          </a:prstGeom>
        </p:spPr>
      </p:pic>
      <p:pic>
        <p:nvPicPr>
          <p:cNvPr id="28" name="Picture 27">
            <a:extLst>
              <a:ext uri="{FF2B5EF4-FFF2-40B4-BE49-F238E27FC236}">
                <a16:creationId xmlns:a16="http://schemas.microsoft.com/office/drawing/2014/main" id="{4AD4F18C-73C0-437B-B2BD-43CA35A785CC}"/>
              </a:ext>
            </a:extLst>
          </p:cNvPr>
          <p:cNvPicPr>
            <a:picLocks noChangeAspect="1"/>
          </p:cNvPicPr>
          <p:nvPr/>
        </p:nvPicPr>
        <p:blipFill>
          <a:blip r:embed="rId3"/>
          <a:stretch>
            <a:fillRect/>
          </a:stretch>
        </p:blipFill>
        <p:spPr>
          <a:xfrm>
            <a:off x="8277583" y="2896852"/>
            <a:ext cx="377896" cy="347664"/>
          </a:xfrm>
          <a:prstGeom prst="rect">
            <a:avLst/>
          </a:prstGeom>
        </p:spPr>
      </p:pic>
      <p:pic>
        <p:nvPicPr>
          <p:cNvPr id="29" name="Picture 28">
            <a:extLst>
              <a:ext uri="{FF2B5EF4-FFF2-40B4-BE49-F238E27FC236}">
                <a16:creationId xmlns:a16="http://schemas.microsoft.com/office/drawing/2014/main" id="{F7612381-1AAD-4C76-9503-17D741BBB2D7}"/>
              </a:ext>
            </a:extLst>
          </p:cNvPr>
          <p:cNvPicPr>
            <a:picLocks noChangeAspect="1"/>
          </p:cNvPicPr>
          <p:nvPr/>
        </p:nvPicPr>
        <p:blipFill>
          <a:blip r:embed="rId3"/>
          <a:stretch>
            <a:fillRect/>
          </a:stretch>
        </p:blipFill>
        <p:spPr>
          <a:xfrm>
            <a:off x="8273581" y="3686915"/>
            <a:ext cx="377896" cy="347664"/>
          </a:xfrm>
          <a:prstGeom prst="rect">
            <a:avLst/>
          </a:prstGeom>
        </p:spPr>
      </p:pic>
      <p:sp>
        <p:nvSpPr>
          <p:cNvPr id="31" name="Flowchart: Off-page Connector 30">
            <a:extLst>
              <a:ext uri="{FF2B5EF4-FFF2-40B4-BE49-F238E27FC236}">
                <a16:creationId xmlns:a16="http://schemas.microsoft.com/office/drawing/2014/main" id="{BAEAA7F8-CA71-4CFC-97D4-157F8E3A47C9}"/>
              </a:ext>
            </a:extLst>
          </p:cNvPr>
          <p:cNvSpPr/>
          <p:nvPr/>
        </p:nvSpPr>
        <p:spPr>
          <a:xfrm rot="16200000">
            <a:off x="671844" y="176013"/>
            <a:ext cx="461667" cy="738051"/>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Slide Number Placeholder 5">
            <a:extLst>
              <a:ext uri="{FF2B5EF4-FFF2-40B4-BE49-F238E27FC236}">
                <a16:creationId xmlns:a16="http://schemas.microsoft.com/office/drawing/2014/main" id="{85A96887-6100-40F7-BFB9-1EC69B536C17}"/>
              </a:ext>
            </a:extLst>
          </p:cNvPr>
          <p:cNvSpPr txBox="1">
            <a:spLocks/>
          </p:cNvSpPr>
          <p:nvPr/>
        </p:nvSpPr>
        <p:spPr>
          <a:xfrm>
            <a:off x="11602144" y="6589861"/>
            <a:ext cx="589856" cy="26813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solidFill>
                  <a:prstClr val="black">
                    <a:tint val="75000"/>
                  </a:prstClr>
                </a:solidFill>
              </a:rPr>
              <a:pPr/>
              <a:t>8</a:t>
            </a:fld>
            <a:endParaRPr lang="en-CA" dirty="0">
              <a:solidFill>
                <a:prstClr val="black">
                  <a:tint val="75000"/>
                </a:prstClr>
              </a:solidFill>
            </a:endParaRPr>
          </a:p>
        </p:txBody>
      </p:sp>
      <p:pic>
        <p:nvPicPr>
          <p:cNvPr id="32" name="Picture 31">
            <a:extLst>
              <a:ext uri="{FF2B5EF4-FFF2-40B4-BE49-F238E27FC236}">
                <a16:creationId xmlns:a16="http://schemas.microsoft.com/office/drawing/2014/main" id="{BE9E5D49-EA59-4D66-A0ED-B7F2D082AFE4}"/>
              </a:ext>
            </a:extLst>
          </p:cNvPr>
          <p:cNvPicPr>
            <a:picLocks noChangeAspect="1"/>
          </p:cNvPicPr>
          <p:nvPr/>
        </p:nvPicPr>
        <p:blipFill>
          <a:blip r:embed="rId4"/>
          <a:stretch>
            <a:fillRect/>
          </a:stretch>
        </p:blipFill>
        <p:spPr>
          <a:xfrm>
            <a:off x="11126514" y="635392"/>
            <a:ext cx="738051" cy="775122"/>
          </a:xfrm>
          <a:prstGeom prst="rect">
            <a:avLst/>
          </a:prstGeom>
        </p:spPr>
      </p:pic>
      <p:grpSp>
        <p:nvGrpSpPr>
          <p:cNvPr id="23" name="Group 22">
            <a:extLst>
              <a:ext uri="{FF2B5EF4-FFF2-40B4-BE49-F238E27FC236}">
                <a16:creationId xmlns:a16="http://schemas.microsoft.com/office/drawing/2014/main" id="{9C18BDC8-574E-4AD7-BE3F-CFB781806EF0}"/>
              </a:ext>
            </a:extLst>
          </p:cNvPr>
          <p:cNvGrpSpPr/>
          <p:nvPr/>
        </p:nvGrpSpPr>
        <p:grpSpPr>
          <a:xfrm>
            <a:off x="9774143" y="4996269"/>
            <a:ext cx="1861803" cy="1519990"/>
            <a:chOff x="9347725" y="574305"/>
            <a:chExt cx="1861803" cy="2139966"/>
          </a:xfrm>
        </p:grpSpPr>
        <p:grpSp>
          <p:nvGrpSpPr>
            <p:cNvPr id="33" name="Group 32">
              <a:extLst>
                <a:ext uri="{FF2B5EF4-FFF2-40B4-BE49-F238E27FC236}">
                  <a16:creationId xmlns:a16="http://schemas.microsoft.com/office/drawing/2014/main" id="{A1B9C765-74DE-4E23-BC8F-EBE14DCBA863}"/>
                </a:ext>
              </a:extLst>
            </p:cNvPr>
            <p:cNvGrpSpPr/>
            <p:nvPr/>
          </p:nvGrpSpPr>
          <p:grpSpPr>
            <a:xfrm>
              <a:off x="9347725" y="709978"/>
              <a:ext cx="1861803" cy="2004293"/>
              <a:chOff x="3360738" y="1493838"/>
              <a:chExt cx="2544762" cy="2739520"/>
            </a:xfrm>
          </p:grpSpPr>
          <p:pic>
            <p:nvPicPr>
              <p:cNvPr id="35" name="Picture 34">
                <a:extLst>
                  <a:ext uri="{FF2B5EF4-FFF2-40B4-BE49-F238E27FC236}">
                    <a16:creationId xmlns:a16="http://schemas.microsoft.com/office/drawing/2014/main" id="{2E664C28-A61D-4049-A29E-CB4A7D064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2">
                <a:extLst>
                  <a:ext uri="{FF2B5EF4-FFF2-40B4-BE49-F238E27FC236}">
                    <a16:creationId xmlns:a16="http://schemas.microsoft.com/office/drawing/2014/main" id="{CAB4B970-6914-4020-B0DE-840515FFCFA7}"/>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FFD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400" dirty="0">
                  <a:solidFill>
                    <a:srgbClr val="5F4F31"/>
                  </a:solidFill>
                  <a:latin typeface="Abadi" panose="020B0604020104020204" pitchFamily="34" charset="0"/>
                  <a:cs typeface="BrowalliaUPC" panose="020B0604020202020204" pitchFamily="34" charset="-34"/>
                </a:endParaRPr>
              </a:p>
            </p:txBody>
          </p:sp>
        </p:grpSp>
        <p:sp>
          <p:nvSpPr>
            <p:cNvPr id="34" name="Freeform 10">
              <a:extLst>
                <a:ext uri="{FF2B5EF4-FFF2-40B4-BE49-F238E27FC236}">
                  <a16:creationId xmlns:a16="http://schemas.microsoft.com/office/drawing/2014/main" id="{5805F105-8C19-48AC-B919-A8261412509B}"/>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rgbClr val="B4A17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TextBox 1">
            <a:extLst>
              <a:ext uri="{FF2B5EF4-FFF2-40B4-BE49-F238E27FC236}">
                <a16:creationId xmlns:a16="http://schemas.microsoft.com/office/drawing/2014/main" id="{2A2531BA-509E-4860-BD1D-BE28591CD26D}"/>
              </a:ext>
            </a:extLst>
          </p:cNvPr>
          <p:cNvSpPr txBox="1"/>
          <p:nvPr/>
        </p:nvSpPr>
        <p:spPr>
          <a:xfrm>
            <a:off x="9932046" y="5265007"/>
            <a:ext cx="1542961" cy="954107"/>
          </a:xfrm>
          <a:prstGeom prst="rect">
            <a:avLst/>
          </a:prstGeom>
          <a:noFill/>
        </p:spPr>
        <p:txBody>
          <a:bodyPr wrap="square" rtlCol="0">
            <a:spAutoFit/>
          </a:bodyPr>
          <a:lstStyle/>
          <a:p>
            <a:r>
              <a:rPr lang="en-US" sz="1400" dirty="0"/>
              <a:t> </a:t>
            </a:r>
            <a:r>
              <a:rPr lang="en-CA" sz="1400" dirty="0">
                <a:solidFill>
                  <a:srgbClr val="5F4F31"/>
                </a:solidFill>
                <a:latin typeface="Abadi" panose="020B0604020104020204" pitchFamily="34" charset="0"/>
                <a:cs typeface="BrowalliaUPC" panose="020B0604020202020204" pitchFamily="34" charset="-34"/>
              </a:rPr>
              <a:t>Need a culture shift + different ‘operating model’ (Product Mgt.)</a:t>
            </a:r>
            <a:r>
              <a:rPr lang="en-US" sz="1400" dirty="0"/>
              <a:t> </a:t>
            </a:r>
            <a:endParaRPr lang="en-CA" sz="1400" dirty="0"/>
          </a:p>
        </p:txBody>
      </p:sp>
    </p:spTree>
    <p:extLst>
      <p:ext uri="{BB962C8B-B14F-4D97-AF65-F5344CB8AC3E}">
        <p14:creationId xmlns:p14="http://schemas.microsoft.com/office/powerpoint/2010/main" val="63002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16EC39-DF5D-489E-B78F-873404619AB6}"/>
              </a:ext>
            </a:extLst>
          </p:cNvPr>
          <p:cNvSpPr>
            <a:spLocks noGrp="1"/>
          </p:cNvSpPr>
          <p:nvPr>
            <p:ph type="body" sz="quarter" idx="11"/>
          </p:nvPr>
        </p:nvSpPr>
        <p:spPr>
          <a:xfrm>
            <a:off x="702947" y="346879"/>
            <a:ext cx="11012876" cy="474297"/>
          </a:xfrm>
        </p:spPr>
        <p:txBody>
          <a:bodyPr>
            <a:noAutofit/>
          </a:bodyPr>
          <a:lstStyle/>
          <a:p>
            <a:pPr>
              <a:tabLst>
                <a:tab pos="914400" algn="l"/>
              </a:tabLst>
            </a:pPr>
            <a:r>
              <a:rPr lang="en-US" sz="2400" b="1" dirty="0">
                <a:solidFill>
                  <a:schemeClr val="tx2"/>
                </a:solidFill>
              </a:rPr>
              <a:t>2.</a:t>
            </a:r>
            <a:r>
              <a:rPr lang="en-US" sz="2400" b="1" dirty="0">
                <a:solidFill>
                  <a:schemeClr val="tx1"/>
                </a:solidFill>
                <a:latin typeface="+mn-lt"/>
              </a:rPr>
              <a:t> 	</a:t>
            </a:r>
            <a:r>
              <a:rPr lang="en-US" sz="2600" b="1" dirty="0">
                <a:solidFill>
                  <a:schemeClr val="tx2"/>
                </a:solidFill>
              </a:rPr>
              <a:t>Define Governance, Roles and Responsibilities</a:t>
            </a:r>
          </a:p>
        </p:txBody>
      </p:sp>
      <p:sp>
        <p:nvSpPr>
          <p:cNvPr id="9" name="TextBox 8">
            <a:extLst>
              <a:ext uri="{FF2B5EF4-FFF2-40B4-BE49-F238E27FC236}">
                <a16:creationId xmlns:a16="http://schemas.microsoft.com/office/drawing/2014/main" id="{7366A3B7-BEF1-4B1D-90EE-C5A226EB1A2E}"/>
              </a:ext>
            </a:extLst>
          </p:cNvPr>
          <p:cNvSpPr txBox="1"/>
          <p:nvPr/>
        </p:nvSpPr>
        <p:spPr>
          <a:xfrm>
            <a:off x="5404476" y="1130931"/>
            <a:ext cx="2491251" cy="1077218"/>
          </a:xfrm>
          <a:prstGeom prst="rect">
            <a:avLst/>
          </a:prstGeom>
          <a:noFill/>
        </p:spPr>
        <p:txBody>
          <a:bodyPr wrap="square" rtlCol="0">
            <a:spAutoFit/>
          </a:bodyPr>
          <a:lstStyle/>
          <a:p>
            <a:r>
              <a:rPr lang="en-US" sz="1400" dirty="0">
                <a:solidFill>
                  <a:schemeClr val="dk1"/>
                </a:solidFill>
                <a:latin typeface="Aharoni" panose="02010803020104030203" pitchFamily="2" charset="-79"/>
                <a:ea typeface="Segoe UI Black" panose="020B0A02040204020203" pitchFamily="34" charset="0"/>
                <a:cs typeface="Aharoni" panose="02010803020104030203" pitchFamily="2" charset="-79"/>
              </a:rPr>
              <a:t>Business Owner:</a:t>
            </a:r>
          </a:p>
          <a:p>
            <a:r>
              <a:rPr lang="en-US" sz="1000" dirty="0">
                <a:solidFill>
                  <a:schemeClr val="dk1"/>
                </a:solidFill>
                <a:latin typeface="Verdana" panose="020B0604030504040204" pitchFamily="34" charset="0"/>
                <a:ea typeface="Verdana" panose="020B0604030504040204" pitchFamily="34" charset="0"/>
              </a:rPr>
              <a:t>The Business Owner has overall accountability for delivering on the business outcomes and achieving the benefits that a solution is meant to enable or facilitate.</a:t>
            </a:r>
            <a:endParaRPr lang="en-US" sz="900" dirty="0">
              <a:solidFill>
                <a:schemeClr val="dk1"/>
              </a:solidFill>
              <a:latin typeface="Aharoni" panose="02010803020104030203" pitchFamily="2" charset="-79"/>
              <a:ea typeface="Segoe UI Black" panose="020B0A02040204020203" pitchFamily="34" charset="0"/>
              <a:cs typeface="Aharoni" panose="02010803020104030203" pitchFamily="2" charset="-79"/>
            </a:endParaRPr>
          </a:p>
        </p:txBody>
      </p:sp>
      <p:sp>
        <p:nvSpPr>
          <p:cNvPr id="27" name="TextBox 26">
            <a:extLst>
              <a:ext uri="{FF2B5EF4-FFF2-40B4-BE49-F238E27FC236}">
                <a16:creationId xmlns:a16="http://schemas.microsoft.com/office/drawing/2014/main" id="{75C9BE55-3328-4782-82F3-D77AC687E2D3}"/>
              </a:ext>
            </a:extLst>
          </p:cNvPr>
          <p:cNvSpPr txBox="1"/>
          <p:nvPr/>
        </p:nvSpPr>
        <p:spPr>
          <a:xfrm>
            <a:off x="9416131" y="1130931"/>
            <a:ext cx="2462221" cy="923330"/>
          </a:xfrm>
          <a:prstGeom prst="rect">
            <a:avLst/>
          </a:prstGeom>
          <a:noFill/>
        </p:spPr>
        <p:txBody>
          <a:bodyPr wrap="square" rtlCol="0">
            <a:spAutoFit/>
          </a:bodyPr>
          <a:lstStyle/>
          <a:p>
            <a:r>
              <a:rPr lang="en-CA" sz="1400" dirty="0">
                <a:solidFill>
                  <a:schemeClr val="dk1"/>
                </a:solidFill>
                <a:latin typeface="Aharoni" panose="02010803020104030203" pitchFamily="2" charset="-79"/>
                <a:ea typeface="Segoe UI Black" panose="020B0A02040204020203" pitchFamily="34" charset="0"/>
                <a:cs typeface="Aharoni" panose="02010803020104030203" pitchFamily="2" charset="-79"/>
              </a:rPr>
              <a:t>Service Provider:  </a:t>
            </a:r>
          </a:p>
          <a:p>
            <a:r>
              <a:rPr lang="en-CA" sz="1000" dirty="0">
                <a:solidFill>
                  <a:schemeClr val="dk1"/>
                </a:solidFill>
                <a:latin typeface="Verdana" panose="020B0604030504040204" pitchFamily="34" charset="0"/>
                <a:ea typeface="Verdana" panose="020B0604030504040204" pitchFamily="34" charset="0"/>
              </a:rPr>
              <a:t>The Service Provider operates and manages IT solutions and/or services and provides them to end users. </a:t>
            </a:r>
          </a:p>
        </p:txBody>
      </p:sp>
      <p:sp>
        <p:nvSpPr>
          <p:cNvPr id="34" name="Rectangle 33">
            <a:extLst>
              <a:ext uri="{FF2B5EF4-FFF2-40B4-BE49-F238E27FC236}">
                <a16:creationId xmlns:a16="http://schemas.microsoft.com/office/drawing/2014/main" id="{6727AD79-7D64-4234-B0C3-7E8221156ADA}"/>
              </a:ext>
            </a:extLst>
          </p:cNvPr>
          <p:cNvSpPr/>
          <p:nvPr/>
        </p:nvSpPr>
        <p:spPr>
          <a:xfrm>
            <a:off x="4635032" y="2827404"/>
            <a:ext cx="3294405" cy="2446824"/>
          </a:xfrm>
          <a:prstGeom prst="rect">
            <a:avLst/>
          </a:prstGeom>
        </p:spPr>
        <p:txBody>
          <a:bodyPr wrap="square">
            <a:spAutoFit/>
          </a:bodyPr>
          <a:lstStyle/>
          <a:p>
            <a:pPr marL="128588" indent="-128588">
              <a:buFont typeface="Arial" panose="020B0604020202020204" pitchFamily="34" charset="0"/>
              <a:buChar char="•"/>
            </a:pPr>
            <a:r>
              <a:rPr lang="en-US" sz="900" dirty="0">
                <a:latin typeface="Verdana" panose="020B0604030504040204" pitchFamily="34" charset="0"/>
                <a:ea typeface="Verdana" panose="020B0604030504040204" pitchFamily="34" charset="0"/>
                <a:cs typeface="Arial" panose="020B0604020202020204" pitchFamily="34" charset="0"/>
              </a:rPr>
              <a:t>Defines the required capabilities and intended business outcomes and benefits</a:t>
            </a:r>
          </a:p>
          <a:p>
            <a:pPr marL="128588" indent="-128588">
              <a:buFont typeface="Arial" panose="020B0604020202020204" pitchFamily="34" charset="0"/>
              <a:buChar char="•"/>
            </a:pPr>
            <a:r>
              <a:rPr lang="en-US" sz="900" dirty="0">
                <a:latin typeface="Verdana" panose="020B0604030504040204" pitchFamily="34" charset="0"/>
                <a:ea typeface="Verdana" panose="020B0604030504040204" pitchFamily="34" charset="0"/>
                <a:cs typeface="Arial" panose="020B0604020202020204" pitchFamily="34" charset="0"/>
              </a:rPr>
              <a:t>Serves as sponsor and is accountable for the achievement of the business outcomes and benefits following implementation </a:t>
            </a:r>
          </a:p>
          <a:p>
            <a:pPr marL="128588" indent="-128588">
              <a:buFont typeface="Arial" panose="020B0604020202020204" pitchFamily="34" charset="0"/>
              <a:buChar char="•"/>
            </a:pPr>
            <a:r>
              <a:rPr lang="en-US" sz="900" dirty="0">
                <a:latin typeface="Verdana" panose="020B0604030504040204" pitchFamily="34" charset="0"/>
                <a:ea typeface="Verdana" panose="020B0604030504040204" pitchFamily="34" charset="0"/>
                <a:cs typeface="Arial" panose="020B0604020202020204" pitchFamily="34" charset="0"/>
              </a:rPr>
              <a:t>Establishes and maintains governance </a:t>
            </a:r>
            <a:endParaRPr lang="en-CA" sz="900" dirty="0">
              <a:latin typeface="Verdana" panose="020B0604030504040204" pitchFamily="34" charset="0"/>
              <a:ea typeface="Verdana" panose="020B0604030504040204" pitchFamily="34" charset="0"/>
              <a:cs typeface="Arial" panose="020B0604020202020204" pitchFamily="34" charset="0"/>
            </a:endParaRPr>
          </a:p>
          <a:p>
            <a:pPr marL="128588" indent="-128588">
              <a:buFont typeface="Arial" panose="020B0604020202020204" pitchFamily="34" charset="0"/>
              <a:buChar char="•"/>
            </a:pPr>
            <a:r>
              <a:rPr lang="en-US" sz="900" dirty="0">
                <a:latin typeface="Verdana" panose="020B0604030504040204" pitchFamily="34" charset="0"/>
                <a:ea typeface="Verdana" panose="020B0604030504040204" pitchFamily="34" charset="0"/>
                <a:cs typeface="Arial" panose="020B0604020202020204" pitchFamily="34" charset="0"/>
              </a:rPr>
              <a:t>Secures funding and resources and provides oversight </a:t>
            </a:r>
          </a:p>
          <a:p>
            <a:pPr marL="128588" indent="-128588">
              <a:buFont typeface="Arial" panose="020B0604020202020204" pitchFamily="34" charset="0"/>
              <a:buChar char="•"/>
            </a:pPr>
            <a:r>
              <a:rPr lang="en-US" sz="900" dirty="0">
                <a:latin typeface="Verdana" panose="020B0604030504040204" pitchFamily="34" charset="0"/>
                <a:ea typeface="Verdana" panose="020B0604030504040204" pitchFamily="34" charset="0"/>
                <a:cs typeface="Arial" panose="020B0604020202020204" pitchFamily="34" charset="0"/>
              </a:rPr>
              <a:t>Consults with and engages stakeholders and other implicated parties to ensure alignment towards delivery</a:t>
            </a:r>
            <a:endParaRPr lang="en-CA" sz="900" dirty="0">
              <a:latin typeface="Verdana" panose="020B0604030504040204" pitchFamily="34" charset="0"/>
              <a:ea typeface="Verdana" panose="020B0604030504040204" pitchFamily="34" charset="0"/>
              <a:cs typeface="Times New Roman" panose="02020603050405020304" pitchFamily="18" charset="0"/>
            </a:endParaRPr>
          </a:p>
          <a:p>
            <a:pPr marL="128588" indent="-128588">
              <a:buFont typeface="Arial" panose="020B0604020202020204" pitchFamily="34" charset="0"/>
              <a:buChar char="•"/>
            </a:pPr>
            <a:r>
              <a:rPr lang="en-US" sz="900" dirty="0">
                <a:latin typeface="Verdana" panose="020B0604030504040204" pitchFamily="34" charset="0"/>
                <a:ea typeface="Verdana" panose="020B0604030504040204" pitchFamily="34" charset="0"/>
                <a:cs typeface="Arial" panose="020B0604020202020204" pitchFamily="34" charset="0"/>
              </a:rPr>
              <a:t>Reviews and signs-off on key strategic risks</a:t>
            </a:r>
            <a:endParaRPr lang="en-CA" sz="900" dirty="0">
              <a:latin typeface="Verdana" panose="020B0604030504040204" pitchFamily="34" charset="0"/>
              <a:ea typeface="Verdana" panose="020B0604030504040204" pitchFamily="34" charset="0"/>
              <a:cs typeface="Times New Roman" panose="02020603050405020304" pitchFamily="18" charset="0"/>
            </a:endParaRPr>
          </a:p>
          <a:p>
            <a:pPr marL="128588" indent="-128588">
              <a:buFont typeface="Arial" panose="020B0604020202020204" pitchFamily="34" charset="0"/>
              <a:buChar char="•"/>
            </a:pPr>
            <a:r>
              <a:rPr lang="en-US" sz="900" dirty="0">
                <a:latin typeface="Verdana" panose="020B0604030504040204" pitchFamily="34" charset="0"/>
                <a:ea typeface="Verdana" panose="020B0604030504040204" pitchFamily="34" charset="0"/>
                <a:cs typeface="Arial" panose="020B0604020202020204" pitchFamily="34" charset="0"/>
              </a:rPr>
              <a:t>Authorizes the IT service</a:t>
            </a:r>
            <a:endParaRPr lang="en-CA" sz="900" dirty="0">
              <a:latin typeface="Verdana" panose="020B0604030504040204" pitchFamily="34" charset="0"/>
              <a:ea typeface="Verdana" panose="020B0604030504040204" pitchFamily="34" charset="0"/>
              <a:cs typeface="Times New Roman" panose="02020603050405020304" pitchFamily="18" charset="0"/>
            </a:endParaRPr>
          </a:p>
          <a:p>
            <a:pPr marL="128588" indent="-128588">
              <a:buFont typeface="Arial" panose="020B0604020202020204" pitchFamily="34" charset="0"/>
              <a:buChar char="•"/>
            </a:pPr>
            <a:r>
              <a:rPr lang="en-CA" sz="900" dirty="0">
                <a:latin typeface="Verdana" panose="020B0604030504040204" pitchFamily="34" charset="0"/>
                <a:ea typeface="Verdana" panose="020B0604030504040204" pitchFamily="34" charset="0"/>
                <a:cs typeface="Arial" panose="020B0604020202020204" pitchFamily="34" charset="0"/>
              </a:rPr>
              <a:t>Oversees data stewardship practices at the production solution-level</a:t>
            </a:r>
            <a:endParaRPr lang="en-CA" sz="900" dirty="0">
              <a:latin typeface="Verdana" panose="020B0604030504040204" pitchFamily="34" charset="0"/>
              <a:ea typeface="Verdana" panose="020B0604030504040204" pitchFamily="34" charset="0"/>
              <a:cs typeface="Times New Roman" panose="02020603050405020304" pitchFamily="18" charset="0"/>
            </a:endParaRPr>
          </a:p>
          <a:p>
            <a:pPr marL="128588" indent="-128588">
              <a:buFont typeface="Arial" panose="020B0604020202020204" pitchFamily="34" charset="0"/>
              <a:buChar char="•"/>
            </a:pPr>
            <a:r>
              <a:rPr lang="en-CA" sz="900" dirty="0">
                <a:latin typeface="Verdana" panose="020B0604030504040204" pitchFamily="34" charset="0"/>
                <a:ea typeface="Verdana" panose="020B0604030504040204" pitchFamily="34" charset="0"/>
                <a:cs typeface="Arial" panose="020B0604020202020204" pitchFamily="34" charset="0"/>
              </a:rPr>
              <a:t>Creates roadmap for service or product improvements</a:t>
            </a:r>
            <a:endParaRPr lang="en-US" sz="1000" dirty="0">
              <a:latin typeface="Verdana" panose="020B0604030504040204" pitchFamily="34" charset="0"/>
              <a:ea typeface="Verdana" panose="020B06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1115DA3-1A80-44AC-BD8D-3EFE9EB9F4B4}"/>
              </a:ext>
            </a:extLst>
          </p:cNvPr>
          <p:cNvSpPr/>
          <p:nvPr/>
        </p:nvSpPr>
        <p:spPr>
          <a:xfrm>
            <a:off x="4637736" y="2809470"/>
            <a:ext cx="3292693" cy="2418592"/>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7" name="Rectangle 36">
            <a:extLst>
              <a:ext uri="{FF2B5EF4-FFF2-40B4-BE49-F238E27FC236}">
                <a16:creationId xmlns:a16="http://schemas.microsoft.com/office/drawing/2014/main" id="{227BA51F-17F9-4FA6-9310-7EB8DD189E46}"/>
              </a:ext>
            </a:extLst>
          </p:cNvPr>
          <p:cNvSpPr/>
          <p:nvPr/>
        </p:nvSpPr>
        <p:spPr>
          <a:xfrm>
            <a:off x="8586511" y="2819111"/>
            <a:ext cx="3291840" cy="2418592"/>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8" name="Rectangle 47">
            <a:extLst>
              <a:ext uri="{FF2B5EF4-FFF2-40B4-BE49-F238E27FC236}">
                <a16:creationId xmlns:a16="http://schemas.microsoft.com/office/drawing/2014/main" id="{7444676E-1835-41E2-B8B6-44F98C152F95}"/>
              </a:ext>
            </a:extLst>
          </p:cNvPr>
          <p:cNvSpPr/>
          <p:nvPr/>
        </p:nvSpPr>
        <p:spPr>
          <a:xfrm>
            <a:off x="8586512" y="2843178"/>
            <a:ext cx="3292693" cy="1785104"/>
          </a:xfrm>
          <a:prstGeom prst="rect">
            <a:avLst/>
          </a:prstGeom>
        </p:spPr>
        <p:txBody>
          <a:bodyPr wrap="square">
            <a:spAutoFit/>
          </a:bodyPr>
          <a:lstStyle/>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Responsible on behalf of an organization for requirements definitions, service delivery, security and reliability</a:t>
            </a:r>
          </a:p>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Implement the requirements</a:t>
            </a:r>
            <a:endParaRPr lang="en-CA" sz="1000" dirty="0">
              <a:latin typeface="Verdana" panose="020B0604030504040204" pitchFamily="34" charset="0"/>
              <a:ea typeface="Verdana" panose="020B0604030504040204" pitchFamily="34" charset="0"/>
              <a:cs typeface="Arial" panose="020B0604020202020204" pitchFamily="34" charset="0"/>
            </a:endParaRPr>
          </a:p>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Signs off on platform scope</a:t>
            </a:r>
            <a:endParaRPr lang="en-CA" sz="1000" dirty="0">
              <a:latin typeface="Verdana" panose="020B0604030504040204" pitchFamily="34" charset="0"/>
              <a:ea typeface="Verdana" panose="020B0604030504040204" pitchFamily="34" charset="0"/>
              <a:cs typeface="Arial" panose="020B0604020202020204" pitchFamily="34" charset="0"/>
            </a:endParaRPr>
          </a:p>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Collect data to measure service levels and key performance indicators </a:t>
            </a:r>
            <a:endParaRPr lang="en-CA" sz="1000" dirty="0">
              <a:latin typeface="Verdana" panose="020B0604030504040204" pitchFamily="34" charset="0"/>
              <a:ea typeface="Verdana" panose="020B0604030504040204" pitchFamily="34" charset="0"/>
              <a:cs typeface="Arial" panose="020B0604020202020204" pitchFamily="34" charset="0"/>
            </a:endParaRPr>
          </a:p>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Ensure compliance with standards</a:t>
            </a:r>
            <a:endParaRPr lang="en-CA" sz="1000" dirty="0">
              <a:latin typeface="Verdana" panose="020B0604030504040204" pitchFamily="34" charset="0"/>
              <a:ea typeface="Verdana" panose="020B0604030504040204" pitchFamily="34" charset="0"/>
              <a:cs typeface="Arial" panose="020B0604020202020204" pitchFamily="34" charset="0"/>
            </a:endParaRPr>
          </a:p>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Monitor, test and adjust as required</a:t>
            </a:r>
            <a:endParaRPr lang="en-CA" sz="1000" dirty="0">
              <a:latin typeface="Verdana" panose="020B0604030504040204" pitchFamily="34" charset="0"/>
              <a:ea typeface="Verdana" panose="020B0604030504040204" pitchFamily="34" charset="0"/>
              <a:cs typeface="Arial" panose="020B0604020202020204" pitchFamily="34" charset="0"/>
            </a:endParaRPr>
          </a:p>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Support innovative products and services </a:t>
            </a:r>
            <a:endParaRPr lang="en-CA" sz="1000" dirty="0">
              <a:latin typeface="Verdana" panose="020B0604030504040204" pitchFamily="34" charset="0"/>
              <a:ea typeface="Verdana" panose="020B0604030504040204" pitchFamily="34" charset="0"/>
              <a:cs typeface="Arial" panose="020B0604020202020204" pitchFamily="34" charset="0"/>
            </a:endParaRPr>
          </a:p>
          <a:p>
            <a:pPr marL="130969" indent="-130969">
              <a:buFont typeface="Arial" panose="020B0604020202020204" pitchFamily="34" charset="0"/>
              <a:buChar char="•"/>
            </a:pPr>
            <a:r>
              <a:rPr lang="en-US" sz="1000" dirty="0">
                <a:latin typeface="Verdana" panose="020B0604030504040204" pitchFamily="34" charset="0"/>
                <a:ea typeface="Verdana" panose="020B0604030504040204" pitchFamily="34" charset="0"/>
                <a:cs typeface="Arial" panose="020B0604020202020204" pitchFamily="34" charset="0"/>
              </a:rPr>
              <a:t>Conduct security assessments</a:t>
            </a:r>
          </a:p>
        </p:txBody>
      </p:sp>
      <p:sp>
        <p:nvSpPr>
          <p:cNvPr id="41" name="Slide Number Placeholder 3">
            <a:extLst>
              <a:ext uri="{FF2B5EF4-FFF2-40B4-BE49-F238E27FC236}">
                <a16:creationId xmlns:a16="http://schemas.microsoft.com/office/drawing/2014/main" id="{04E4682E-B027-4500-8E2E-B8E49490A001}"/>
              </a:ext>
            </a:extLst>
          </p:cNvPr>
          <p:cNvSpPr>
            <a:spLocks noGrp="1"/>
          </p:cNvSpPr>
          <p:nvPr>
            <p:ph type="sldNum" sz="quarter" idx="4"/>
          </p:nvPr>
        </p:nvSpPr>
        <p:spPr>
          <a:xfrm>
            <a:off x="11860206" y="6656896"/>
            <a:ext cx="331794" cy="201104"/>
          </a:xfrm>
        </p:spPr>
        <p:txBody>
          <a:bodyPr/>
          <a:lstStyle/>
          <a:p>
            <a:fld id="{32D4B517-E49B-41B6-9DBC-23634E0F1CDC}" type="slidenum">
              <a:rPr lang="en-CA" smtClean="0">
                <a:solidFill>
                  <a:prstClr val="black">
                    <a:tint val="75000"/>
                  </a:prstClr>
                </a:solidFill>
              </a:rPr>
              <a:pPr/>
              <a:t>9</a:t>
            </a:fld>
            <a:endParaRPr lang="en-CA" dirty="0">
              <a:solidFill>
                <a:prstClr val="black">
                  <a:tint val="75000"/>
                </a:prstClr>
              </a:solidFill>
            </a:endParaRPr>
          </a:p>
        </p:txBody>
      </p:sp>
      <p:grpSp>
        <p:nvGrpSpPr>
          <p:cNvPr id="4" name="Group 3">
            <a:extLst>
              <a:ext uri="{FF2B5EF4-FFF2-40B4-BE49-F238E27FC236}">
                <a16:creationId xmlns:a16="http://schemas.microsoft.com/office/drawing/2014/main" id="{30A9106F-554A-4D35-9AA6-825E632789F9}"/>
              </a:ext>
            </a:extLst>
          </p:cNvPr>
          <p:cNvGrpSpPr/>
          <p:nvPr/>
        </p:nvGrpSpPr>
        <p:grpSpPr>
          <a:xfrm>
            <a:off x="4637736" y="1170183"/>
            <a:ext cx="685800" cy="685800"/>
            <a:chOff x="-1876674" y="1247158"/>
            <a:chExt cx="1143000" cy="1143000"/>
          </a:xfrm>
        </p:grpSpPr>
        <p:sp>
          <p:nvSpPr>
            <p:cNvPr id="47" name="Rounded Rectangle 3">
              <a:extLst>
                <a:ext uri="{FF2B5EF4-FFF2-40B4-BE49-F238E27FC236}">
                  <a16:creationId xmlns:a16="http://schemas.microsoft.com/office/drawing/2014/main" id="{8B66F185-BDEB-4066-BDC0-C4320BC08F86}"/>
                </a:ext>
              </a:extLst>
            </p:cNvPr>
            <p:cNvSpPr/>
            <p:nvPr>
              <p:custDataLst>
                <p:tags r:id="rId5"/>
              </p:custDataLst>
            </p:nvPr>
          </p:nvSpPr>
          <p:spPr>
            <a:xfrm>
              <a:off x="-1876674" y="1247158"/>
              <a:ext cx="1143000" cy="1143000"/>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Freeform 39">
              <a:extLst>
                <a:ext uri="{FF2B5EF4-FFF2-40B4-BE49-F238E27FC236}">
                  <a16:creationId xmlns:a16="http://schemas.microsoft.com/office/drawing/2014/main" id="{EB691157-0CF2-4A0B-BE9A-1710F61C1896}"/>
                </a:ext>
              </a:extLst>
            </p:cNvPr>
            <p:cNvSpPr>
              <a:spLocks noEditPoints="1"/>
            </p:cNvSpPr>
            <p:nvPr>
              <p:custDataLst>
                <p:tags r:id="rId6"/>
              </p:custDataLst>
            </p:nvPr>
          </p:nvSpPr>
          <p:spPr bwMode="auto">
            <a:xfrm>
              <a:off x="-1545102" y="1440116"/>
              <a:ext cx="466298" cy="755620"/>
            </a:xfrm>
            <a:custGeom>
              <a:avLst/>
              <a:gdLst>
                <a:gd name="T0" fmla="*/ 75 w 125"/>
                <a:gd name="T1" fmla="*/ 205 h 205"/>
                <a:gd name="T2" fmla="*/ 46 w 125"/>
                <a:gd name="T3" fmla="*/ 200 h 205"/>
                <a:gd name="T4" fmla="*/ 51 w 125"/>
                <a:gd name="T5" fmla="*/ 196 h 205"/>
                <a:gd name="T6" fmla="*/ 79 w 125"/>
                <a:gd name="T7" fmla="*/ 200 h 205"/>
                <a:gd name="T8" fmla="*/ 81 w 125"/>
                <a:gd name="T9" fmla="*/ 200 h 205"/>
                <a:gd name="T10" fmla="*/ 87 w 125"/>
                <a:gd name="T11" fmla="*/ 193 h 205"/>
                <a:gd name="T12" fmla="*/ 39 w 125"/>
                <a:gd name="T13" fmla="*/ 193 h 205"/>
                <a:gd name="T14" fmla="*/ 89 w 125"/>
                <a:gd name="T15" fmla="*/ 171 h 205"/>
                <a:gd name="T16" fmla="*/ 39 w 125"/>
                <a:gd name="T17" fmla="*/ 169 h 205"/>
                <a:gd name="T18" fmla="*/ 37 w 125"/>
                <a:gd name="T19" fmla="*/ 171 h 205"/>
                <a:gd name="T20" fmla="*/ 87 w 125"/>
                <a:gd name="T21" fmla="*/ 174 h 205"/>
                <a:gd name="T22" fmla="*/ 89 w 125"/>
                <a:gd name="T23" fmla="*/ 178 h 205"/>
                <a:gd name="T24" fmla="*/ 39 w 125"/>
                <a:gd name="T25" fmla="*/ 176 h 205"/>
                <a:gd name="T26" fmla="*/ 37 w 125"/>
                <a:gd name="T27" fmla="*/ 178 h 205"/>
                <a:gd name="T28" fmla="*/ 87 w 125"/>
                <a:gd name="T29" fmla="*/ 181 h 205"/>
                <a:gd name="T30" fmla="*/ 89 w 125"/>
                <a:gd name="T31" fmla="*/ 186 h 205"/>
                <a:gd name="T32" fmla="*/ 39 w 125"/>
                <a:gd name="T33" fmla="*/ 183 h 205"/>
                <a:gd name="T34" fmla="*/ 37 w 125"/>
                <a:gd name="T35" fmla="*/ 186 h 205"/>
                <a:gd name="T36" fmla="*/ 87 w 125"/>
                <a:gd name="T37" fmla="*/ 188 h 205"/>
                <a:gd name="T38" fmla="*/ 89 w 125"/>
                <a:gd name="T39" fmla="*/ 191 h 205"/>
                <a:gd name="T40" fmla="*/ 39 w 125"/>
                <a:gd name="T41" fmla="*/ 190 h 205"/>
                <a:gd name="T42" fmla="*/ 37 w 125"/>
                <a:gd name="T43" fmla="*/ 191 h 205"/>
                <a:gd name="T44" fmla="*/ 87 w 125"/>
                <a:gd name="T45" fmla="*/ 193 h 205"/>
                <a:gd name="T46" fmla="*/ 90 w 125"/>
                <a:gd name="T47" fmla="*/ 164 h 205"/>
                <a:gd name="T48" fmla="*/ 39 w 125"/>
                <a:gd name="T49" fmla="*/ 161 h 205"/>
                <a:gd name="T50" fmla="*/ 36 w 125"/>
                <a:gd name="T51" fmla="*/ 164 h 205"/>
                <a:gd name="T52" fmla="*/ 87 w 125"/>
                <a:gd name="T53" fmla="*/ 166 h 205"/>
                <a:gd name="T54" fmla="*/ 40 w 125"/>
                <a:gd name="T55" fmla="*/ 157 h 205"/>
                <a:gd name="T56" fmla="*/ 71 w 125"/>
                <a:gd name="T57" fmla="*/ 156 h 205"/>
                <a:gd name="T58" fmla="*/ 88 w 125"/>
                <a:gd name="T59" fmla="*/ 156 h 205"/>
                <a:gd name="T60" fmla="*/ 98 w 125"/>
                <a:gd name="T61" fmla="*/ 137 h 205"/>
                <a:gd name="T62" fmla="*/ 106 w 125"/>
                <a:gd name="T63" fmla="*/ 114 h 205"/>
                <a:gd name="T64" fmla="*/ 111 w 125"/>
                <a:gd name="T65" fmla="*/ 105 h 205"/>
                <a:gd name="T66" fmla="*/ 125 w 125"/>
                <a:gd name="T67" fmla="*/ 61 h 205"/>
                <a:gd name="T68" fmla="*/ 63 w 125"/>
                <a:gd name="T69" fmla="*/ 0 h 205"/>
                <a:gd name="T70" fmla="*/ 18 w 125"/>
                <a:gd name="T71" fmla="*/ 18 h 205"/>
                <a:gd name="T72" fmla="*/ 0 w 125"/>
                <a:gd name="T73" fmla="*/ 60 h 205"/>
                <a:gd name="T74" fmla="*/ 6 w 125"/>
                <a:gd name="T75" fmla="*/ 90 h 205"/>
                <a:gd name="T76" fmla="*/ 16 w 125"/>
                <a:gd name="T77" fmla="*/ 110 h 205"/>
                <a:gd name="T78" fmla="*/ 26 w 125"/>
                <a:gd name="T79" fmla="*/ 129 h 205"/>
                <a:gd name="T80" fmla="*/ 28 w 125"/>
                <a:gd name="T81" fmla="*/ 142 h 205"/>
                <a:gd name="T82" fmla="*/ 38 w 125"/>
                <a:gd name="T83" fmla="*/ 157 h 205"/>
                <a:gd name="T84" fmla="*/ 99 w 125"/>
                <a:gd name="T85" fmla="*/ 26 h 205"/>
                <a:gd name="T86" fmla="*/ 114 w 125"/>
                <a:gd name="T87" fmla="*/ 63 h 205"/>
                <a:gd name="T88" fmla="*/ 99 w 125"/>
                <a:gd name="T89" fmla="*/ 105 h 205"/>
                <a:gd name="T90" fmla="*/ 89 w 125"/>
                <a:gd name="T91" fmla="*/ 126 h 205"/>
                <a:gd name="T92" fmla="*/ 84 w 125"/>
                <a:gd name="T93" fmla="*/ 145 h 205"/>
                <a:gd name="T94" fmla="*/ 59 w 125"/>
                <a:gd name="T95" fmla="*/ 145 h 205"/>
                <a:gd name="T96" fmla="*/ 39 w 125"/>
                <a:gd name="T97" fmla="*/ 140 h 205"/>
                <a:gd name="T98" fmla="*/ 36 w 125"/>
                <a:gd name="T99" fmla="*/ 127 h 205"/>
                <a:gd name="T100" fmla="*/ 26 w 125"/>
                <a:gd name="T101" fmla="*/ 105 h 205"/>
                <a:gd name="T102" fmla="*/ 16 w 125"/>
                <a:gd name="T103" fmla="*/ 86 h 205"/>
                <a:gd name="T104" fmla="*/ 11 w 125"/>
                <a:gd name="T105" fmla="*/ 60 h 205"/>
                <a:gd name="T106" fmla="*/ 26 w 125"/>
                <a:gd name="T107" fmla="*/ 26 h 205"/>
                <a:gd name="T108" fmla="*/ 63 w 125"/>
                <a:gd name="T109" fmla="*/ 1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205">
                  <a:moveTo>
                    <a:pt x="79" y="200"/>
                  </a:moveTo>
                  <a:cubicBezTo>
                    <a:pt x="79" y="203"/>
                    <a:pt x="77" y="205"/>
                    <a:pt x="75" y="205"/>
                  </a:cubicBezTo>
                  <a:cubicBezTo>
                    <a:pt x="51" y="205"/>
                    <a:pt x="51" y="205"/>
                    <a:pt x="51" y="205"/>
                  </a:cubicBezTo>
                  <a:cubicBezTo>
                    <a:pt x="49" y="205"/>
                    <a:pt x="46" y="203"/>
                    <a:pt x="46" y="200"/>
                  </a:cubicBezTo>
                  <a:cubicBezTo>
                    <a:pt x="46" y="200"/>
                    <a:pt x="46" y="200"/>
                    <a:pt x="46" y="200"/>
                  </a:cubicBezTo>
                  <a:cubicBezTo>
                    <a:pt x="46" y="198"/>
                    <a:pt x="49" y="196"/>
                    <a:pt x="51" y="196"/>
                  </a:cubicBezTo>
                  <a:cubicBezTo>
                    <a:pt x="75" y="196"/>
                    <a:pt x="75" y="196"/>
                    <a:pt x="75" y="196"/>
                  </a:cubicBezTo>
                  <a:cubicBezTo>
                    <a:pt x="77" y="196"/>
                    <a:pt x="79" y="198"/>
                    <a:pt x="79" y="200"/>
                  </a:cubicBezTo>
                  <a:close/>
                  <a:moveTo>
                    <a:pt x="45" y="200"/>
                  </a:moveTo>
                  <a:cubicBezTo>
                    <a:pt x="81" y="200"/>
                    <a:pt x="81" y="200"/>
                    <a:pt x="81" y="200"/>
                  </a:cubicBezTo>
                  <a:cubicBezTo>
                    <a:pt x="81" y="199"/>
                    <a:pt x="82" y="198"/>
                    <a:pt x="84" y="197"/>
                  </a:cubicBezTo>
                  <a:cubicBezTo>
                    <a:pt x="86" y="195"/>
                    <a:pt x="87" y="194"/>
                    <a:pt x="87" y="193"/>
                  </a:cubicBezTo>
                  <a:cubicBezTo>
                    <a:pt x="38" y="193"/>
                    <a:pt x="38" y="193"/>
                    <a:pt x="38" y="193"/>
                  </a:cubicBezTo>
                  <a:cubicBezTo>
                    <a:pt x="39" y="193"/>
                    <a:pt x="39" y="193"/>
                    <a:pt x="39" y="193"/>
                  </a:cubicBezTo>
                  <a:cubicBezTo>
                    <a:pt x="39" y="194"/>
                    <a:pt x="44" y="199"/>
                    <a:pt x="45" y="200"/>
                  </a:cubicBezTo>
                  <a:close/>
                  <a:moveTo>
                    <a:pt x="89" y="171"/>
                  </a:moveTo>
                  <a:cubicBezTo>
                    <a:pt x="89" y="170"/>
                    <a:pt x="88" y="169"/>
                    <a:pt x="87" y="169"/>
                  </a:cubicBezTo>
                  <a:cubicBezTo>
                    <a:pt x="39" y="169"/>
                    <a:pt x="39" y="169"/>
                    <a:pt x="39" y="169"/>
                  </a:cubicBezTo>
                  <a:cubicBezTo>
                    <a:pt x="38" y="169"/>
                    <a:pt x="37" y="170"/>
                    <a:pt x="37" y="171"/>
                  </a:cubicBezTo>
                  <a:cubicBezTo>
                    <a:pt x="37" y="171"/>
                    <a:pt x="37" y="171"/>
                    <a:pt x="37" y="171"/>
                  </a:cubicBezTo>
                  <a:cubicBezTo>
                    <a:pt x="37" y="172"/>
                    <a:pt x="38" y="174"/>
                    <a:pt x="39" y="174"/>
                  </a:cubicBezTo>
                  <a:cubicBezTo>
                    <a:pt x="87" y="174"/>
                    <a:pt x="87" y="174"/>
                    <a:pt x="87" y="174"/>
                  </a:cubicBezTo>
                  <a:cubicBezTo>
                    <a:pt x="88" y="174"/>
                    <a:pt x="89" y="172"/>
                    <a:pt x="89" y="171"/>
                  </a:cubicBezTo>
                  <a:close/>
                  <a:moveTo>
                    <a:pt x="89" y="178"/>
                  </a:moveTo>
                  <a:cubicBezTo>
                    <a:pt x="89" y="177"/>
                    <a:pt x="88" y="176"/>
                    <a:pt x="87" y="176"/>
                  </a:cubicBezTo>
                  <a:cubicBezTo>
                    <a:pt x="39" y="176"/>
                    <a:pt x="39" y="176"/>
                    <a:pt x="39" y="176"/>
                  </a:cubicBezTo>
                  <a:cubicBezTo>
                    <a:pt x="38" y="176"/>
                    <a:pt x="37" y="177"/>
                    <a:pt x="37" y="178"/>
                  </a:cubicBezTo>
                  <a:cubicBezTo>
                    <a:pt x="37" y="178"/>
                    <a:pt x="37" y="178"/>
                    <a:pt x="37" y="178"/>
                  </a:cubicBezTo>
                  <a:cubicBezTo>
                    <a:pt x="37" y="180"/>
                    <a:pt x="38" y="181"/>
                    <a:pt x="39" y="181"/>
                  </a:cubicBezTo>
                  <a:cubicBezTo>
                    <a:pt x="87" y="181"/>
                    <a:pt x="87" y="181"/>
                    <a:pt x="87" y="181"/>
                  </a:cubicBezTo>
                  <a:cubicBezTo>
                    <a:pt x="88" y="181"/>
                    <a:pt x="89" y="180"/>
                    <a:pt x="89" y="178"/>
                  </a:cubicBezTo>
                  <a:close/>
                  <a:moveTo>
                    <a:pt x="89" y="186"/>
                  </a:moveTo>
                  <a:cubicBezTo>
                    <a:pt x="89" y="184"/>
                    <a:pt x="88" y="183"/>
                    <a:pt x="87" y="183"/>
                  </a:cubicBezTo>
                  <a:cubicBezTo>
                    <a:pt x="39" y="183"/>
                    <a:pt x="39" y="183"/>
                    <a:pt x="39" y="183"/>
                  </a:cubicBezTo>
                  <a:cubicBezTo>
                    <a:pt x="38" y="183"/>
                    <a:pt x="37" y="184"/>
                    <a:pt x="37" y="186"/>
                  </a:cubicBezTo>
                  <a:cubicBezTo>
                    <a:pt x="37" y="186"/>
                    <a:pt x="37" y="186"/>
                    <a:pt x="37" y="186"/>
                  </a:cubicBezTo>
                  <a:cubicBezTo>
                    <a:pt x="37" y="187"/>
                    <a:pt x="38" y="188"/>
                    <a:pt x="39" y="188"/>
                  </a:cubicBezTo>
                  <a:cubicBezTo>
                    <a:pt x="87" y="188"/>
                    <a:pt x="87" y="188"/>
                    <a:pt x="87" y="188"/>
                  </a:cubicBezTo>
                  <a:cubicBezTo>
                    <a:pt x="88" y="188"/>
                    <a:pt x="89" y="187"/>
                    <a:pt x="89" y="186"/>
                  </a:cubicBezTo>
                  <a:close/>
                  <a:moveTo>
                    <a:pt x="89" y="191"/>
                  </a:moveTo>
                  <a:cubicBezTo>
                    <a:pt x="89" y="191"/>
                    <a:pt x="88" y="190"/>
                    <a:pt x="87" y="190"/>
                  </a:cubicBezTo>
                  <a:cubicBezTo>
                    <a:pt x="39" y="190"/>
                    <a:pt x="39" y="190"/>
                    <a:pt x="39" y="190"/>
                  </a:cubicBezTo>
                  <a:cubicBezTo>
                    <a:pt x="38" y="190"/>
                    <a:pt x="37" y="191"/>
                    <a:pt x="37" y="191"/>
                  </a:cubicBezTo>
                  <a:cubicBezTo>
                    <a:pt x="37" y="191"/>
                    <a:pt x="37" y="191"/>
                    <a:pt x="37" y="191"/>
                  </a:cubicBezTo>
                  <a:cubicBezTo>
                    <a:pt x="37" y="192"/>
                    <a:pt x="38" y="193"/>
                    <a:pt x="39" y="193"/>
                  </a:cubicBezTo>
                  <a:cubicBezTo>
                    <a:pt x="87" y="193"/>
                    <a:pt x="87" y="193"/>
                    <a:pt x="87" y="193"/>
                  </a:cubicBezTo>
                  <a:cubicBezTo>
                    <a:pt x="88" y="193"/>
                    <a:pt x="89" y="192"/>
                    <a:pt x="89" y="191"/>
                  </a:cubicBezTo>
                  <a:close/>
                  <a:moveTo>
                    <a:pt x="90" y="164"/>
                  </a:moveTo>
                  <a:cubicBezTo>
                    <a:pt x="90" y="162"/>
                    <a:pt x="89" y="161"/>
                    <a:pt x="87" y="161"/>
                  </a:cubicBezTo>
                  <a:cubicBezTo>
                    <a:pt x="39" y="161"/>
                    <a:pt x="39" y="161"/>
                    <a:pt x="39" y="161"/>
                  </a:cubicBezTo>
                  <a:cubicBezTo>
                    <a:pt x="37" y="161"/>
                    <a:pt x="36" y="162"/>
                    <a:pt x="36" y="164"/>
                  </a:cubicBezTo>
                  <a:cubicBezTo>
                    <a:pt x="36" y="164"/>
                    <a:pt x="36" y="164"/>
                    <a:pt x="36" y="164"/>
                  </a:cubicBezTo>
                  <a:cubicBezTo>
                    <a:pt x="36" y="165"/>
                    <a:pt x="37" y="166"/>
                    <a:pt x="39" y="166"/>
                  </a:cubicBezTo>
                  <a:cubicBezTo>
                    <a:pt x="87" y="166"/>
                    <a:pt x="87" y="166"/>
                    <a:pt x="87" y="166"/>
                  </a:cubicBezTo>
                  <a:cubicBezTo>
                    <a:pt x="89" y="166"/>
                    <a:pt x="90" y="165"/>
                    <a:pt x="90" y="164"/>
                  </a:cubicBezTo>
                  <a:close/>
                  <a:moveTo>
                    <a:pt x="40" y="157"/>
                  </a:moveTo>
                  <a:cubicBezTo>
                    <a:pt x="46" y="156"/>
                    <a:pt x="51" y="156"/>
                    <a:pt x="59" y="156"/>
                  </a:cubicBezTo>
                  <a:cubicBezTo>
                    <a:pt x="63" y="156"/>
                    <a:pt x="67" y="156"/>
                    <a:pt x="71" y="156"/>
                  </a:cubicBezTo>
                  <a:cubicBezTo>
                    <a:pt x="76" y="156"/>
                    <a:pt x="80" y="156"/>
                    <a:pt x="84" y="156"/>
                  </a:cubicBezTo>
                  <a:cubicBezTo>
                    <a:pt x="88" y="156"/>
                    <a:pt x="88" y="156"/>
                    <a:pt x="88" y="156"/>
                  </a:cubicBezTo>
                  <a:cubicBezTo>
                    <a:pt x="89" y="155"/>
                    <a:pt x="89" y="155"/>
                    <a:pt x="89" y="155"/>
                  </a:cubicBezTo>
                  <a:cubicBezTo>
                    <a:pt x="95" y="151"/>
                    <a:pt x="97" y="143"/>
                    <a:pt x="98" y="137"/>
                  </a:cubicBezTo>
                  <a:cubicBezTo>
                    <a:pt x="98" y="134"/>
                    <a:pt x="98" y="132"/>
                    <a:pt x="99" y="130"/>
                  </a:cubicBezTo>
                  <a:cubicBezTo>
                    <a:pt x="101" y="124"/>
                    <a:pt x="104" y="119"/>
                    <a:pt x="106" y="114"/>
                  </a:cubicBezTo>
                  <a:cubicBezTo>
                    <a:pt x="107" y="113"/>
                    <a:pt x="108" y="111"/>
                    <a:pt x="109" y="110"/>
                  </a:cubicBezTo>
                  <a:cubicBezTo>
                    <a:pt x="109" y="108"/>
                    <a:pt x="110" y="107"/>
                    <a:pt x="111" y="105"/>
                  </a:cubicBezTo>
                  <a:cubicBezTo>
                    <a:pt x="118" y="93"/>
                    <a:pt x="124" y="81"/>
                    <a:pt x="125" y="63"/>
                  </a:cubicBezTo>
                  <a:cubicBezTo>
                    <a:pt x="125" y="61"/>
                    <a:pt x="125" y="61"/>
                    <a:pt x="125" y="61"/>
                  </a:cubicBezTo>
                  <a:cubicBezTo>
                    <a:pt x="125" y="44"/>
                    <a:pt x="119" y="30"/>
                    <a:pt x="107" y="18"/>
                  </a:cubicBezTo>
                  <a:cubicBezTo>
                    <a:pt x="96" y="7"/>
                    <a:pt x="81" y="1"/>
                    <a:pt x="63" y="0"/>
                  </a:cubicBezTo>
                  <a:cubicBezTo>
                    <a:pt x="59" y="0"/>
                    <a:pt x="59" y="0"/>
                    <a:pt x="59" y="0"/>
                  </a:cubicBezTo>
                  <a:cubicBezTo>
                    <a:pt x="43" y="1"/>
                    <a:pt x="30" y="7"/>
                    <a:pt x="18" y="18"/>
                  </a:cubicBezTo>
                  <a:cubicBezTo>
                    <a:pt x="14" y="23"/>
                    <a:pt x="9" y="28"/>
                    <a:pt x="6" y="35"/>
                  </a:cubicBezTo>
                  <a:cubicBezTo>
                    <a:pt x="2" y="43"/>
                    <a:pt x="0" y="51"/>
                    <a:pt x="0" y="60"/>
                  </a:cubicBezTo>
                  <a:cubicBezTo>
                    <a:pt x="0" y="64"/>
                    <a:pt x="0" y="64"/>
                    <a:pt x="0" y="64"/>
                  </a:cubicBezTo>
                  <a:cubicBezTo>
                    <a:pt x="1" y="75"/>
                    <a:pt x="2" y="83"/>
                    <a:pt x="6" y="90"/>
                  </a:cubicBezTo>
                  <a:cubicBezTo>
                    <a:pt x="9" y="97"/>
                    <a:pt x="12" y="103"/>
                    <a:pt x="15" y="108"/>
                  </a:cubicBezTo>
                  <a:cubicBezTo>
                    <a:pt x="16" y="110"/>
                    <a:pt x="16" y="110"/>
                    <a:pt x="16" y="110"/>
                  </a:cubicBezTo>
                  <a:cubicBezTo>
                    <a:pt x="17" y="112"/>
                    <a:pt x="18" y="113"/>
                    <a:pt x="19" y="114"/>
                  </a:cubicBezTo>
                  <a:cubicBezTo>
                    <a:pt x="22" y="119"/>
                    <a:pt x="24" y="124"/>
                    <a:pt x="26" y="129"/>
                  </a:cubicBezTo>
                  <a:cubicBezTo>
                    <a:pt x="26" y="132"/>
                    <a:pt x="27" y="134"/>
                    <a:pt x="27" y="137"/>
                  </a:cubicBezTo>
                  <a:cubicBezTo>
                    <a:pt x="27" y="139"/>
                    <a:pt x="27" y="140"/>
                    <a:pt x="28" y="142"/>
                  </a:cubicBezTo>
                  <a:cubicBezTo>
                    <a:pt x="29" y="148"/>
                    <a:pt x="32" y="152"/>
                    <a:pt x="36" y="155"/>
                  </a:cubicBezTo>
                  <a:cubicBezTo>
                    <a:pt x="38" y="157"/>
                    <a:pt x="38" y="157"/>
                    <a:pt x="38" y="157"/>
                  </a:cubicBezTo>
                  <a:cubicBezTo>
                    <a:pt x="40" y="157"/>
                    <a:pt x="40" y="157"/>
                    <a:pt x="40" y="157"/>
                  </a:cubicBezTo>
                  <a:close/>
                  <a:moveTo>
                    <a:pt x="99" y="26"/>
                  </a:moveTo>
                  <a:cubicBezTo>
                    <a:pt x="109" y="36"/>
                    <a:pt x="114" y="47"/>
                    <a:pt x="114" y="61"/>
                  </a:cubicBezTo>
                  <a:cubicBezTo>
                    <a:pt x="114" y="63"/>
                    <a:pt x="114" y="63"/>
                    <a:pt x="114" y="63"/>
                  </a:cubicBezTo>
                  <a:cubicBezTo>
                    <a:pt x="114" y="78"/>
                    <a:pt x="108" y="89"/>
                    <a:pt x="102" y="100"/>
                  </a:cubicBezTo>
                  <a:cubicBezTo>
                    <a:pt x="101" y="102"/>
                    <a:pt x="100" y="103"/>
                    <a:pt x="99" y="105"/>
                  </a:cubicBezTo>
                  <a:cubicBezTo>
                    <a:pt x="98" y="106"/>
                    <a:pt x="98" y="107"/>
                    <a:pt x="97" y="109"/>
                  </a:cubicBezTo>
                  <a:cubicBezTo>
                    <a:pt x="94" y="114"/>
                    <a:pt x="91" y="120"/>
                    <a:pt x="89" y="126"/>
                  </a:cubicBezTo>
                  <a:cubicBezTo>
                    <a:pt x="88" y="129"/>
                    <a:pt x="87" y="132"/>
                    <a:pt x="87" y="135"/>
                  </a:cubicBezTo>
                  <a:cubicBezTo>
                    <a:pt x="86" y="139"/>
                    <a:pt x="85" y="143"/>
                    <a:pt x="84" y="145"/>
                  </a:cubicBezTo>
                  <a:cubicBezTo>
                    <a:pt x="80" y="145"/>
                    <a:pt x="75" y="145"/>
                    <a:pt x="71" y="145"/>
                  </a:cubicBezTo>
                  <a:cubicBezTo>
                    <a:pt x="67" y="145"/>
                    <a:pt x="63" y="145"/>
                    <a:pt x="59" y="145"/>
                  </a:cubicBezTo>
                  <a:cubicBezTo>
                    <a:pt x="52" y="145"/>
                    <a:pt x="47" y="145"/>
                    <a:pt x="42" y="146"/>
                  </a:cubicBezTo>
                  <a:cubicBezTo>
                    <a:pt x="40" y="144"/>
                    <a:pt x="39" y="142"/>
                    <a:pt x="39" y="140"/>
                  </a:cubicBezTo>
                  <a:cubicBezTo>
                    <a:pt x="38" y="139"/>
                    <a:pt x="38" y="137"/>
                    <a:pt x="38" y="136"/>
                  </a:cubicBezTo>
                  <a:cubicBezTo>
                    <a:pt x="38" y="133"/>
                    <a:pt x="37" y="130"/>
                    <a:pt x="36" y="127"/>
                  </a:cubicBezTo>
                  <a:cubicBezTo>
                    <a:pt x="35" y="120"/>
                    <a:pt x="31" y="114"/>
                    <a:pt x="28" y="109"/>
                  </a:cubicBezTo>
                  <a:cubicBezTo>
                    <a:pt x="27" y="108"/>
                    <a:pt x="27" y="106"/>
                    <a:pt x="26" y="105"/>
                  </a:cubicBezTo>
                  <a:cubicBezTo>
                    <a:pt x="25" y="103"/>
                    <a:pt x="25" y="103"/>
                    <a:pt x="25" y="103"/>
                  </a:cubicBezTo>
                  <a:cubicBezTo>
                    <a:pt x="22" y="97"/>
                    <a:pt x="18" y="92"/>
                    <a:pt x="16" y="86"/>
                  </a:cubicBezTo>
                  <a:cubicBezTo>
                    <a:pt x="13" y="80"/>
                    <a:pt x="11" y="73"/>
                    <a:pt x="11" y="63"/>
                  </a:cubicBezTo>
                  <a:cubicBezTo>
                    <a:pt x="11" y="60"/>
                    <a:pt x="11" y="60"/>
                    <a:pt x="11" y="60"/>
                  </a:cubicBezTo>
                  <a:cubicBezTo>
                    <a:pt x="11" y="53"/>
                    <a:pt x="13" y="46"/>
                    <a:pt x="15" y="40"/>
                  </a:cubicBezTo>
                  <a:cubicBezTo>
                    <a:pt x="18" y="34"/>
                    <a:pt x="22" y="30"/>
                    <a:pt x="26" y="26"/>
                  </a:cubicBezTo>
                  <a:cubicBezTo>
                    <a:pt x="35" y="17"/>
                    <a:pt x="46" y="12"/>
                    <a:pt x="59" y="11"/>
                  </a:cubicBezTo>
                  <a:cubicBezTo>
                    <a:pt x="63" y="11"/>
                    <a:pt x="63" y="11"/>
                    <a:pt x="63" y="11"/>
                  </a:cubicBezTo>
                  <a:cubicBezTo>
                    <a:pt x="78" y="12"/>
                    <a:pt x="90" y="17"/>
                    <a:pt x="99" y="2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dirty="0"/>
            </a:p>
          </p:txBody>
        </p:sp>
      </p:grpSp>
      <p:sp>
        <p:nvSpPr>
          <p:cNvPr id="21" name="Rectangle 20">
            <a:extLst>
              <a:ext uri="{FF2B5EF4-FFF2-40B4-BE49-F238E27FC236}">
                <a16:creationId xmlns:a16="http://schemas.microsoft.com/office/drawing/2014/main" id="{F4FC0841-F78B-4544-99BA-55CF8DF1799B}"/>
              </a:ext>
            </a:extLst>
          </p:cNvPr>
          <p:cNvSpPr/>
          <p:nvPr/>
        </p:nvSpPr>
        <p:spPr>
          <a:xfrm>
            <a:off x="4637736" y="2352883"/>
            <a:ext cx="3291840" cy="30008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2"/>
                </a:solidFill>
                <a:latin typeface="Aharoni" panose="02010803020104030203" pitchFamily="2" charset="-79"/>
                <a:ea typeface="Segoe UI Black" panose="020B0A02040204020203" pitchFamily="34" charset="0"/>
                <a:cs typeface="Aharoni" panose="02010803020104030203" pitchFamily="2" charset="-79"/>
              </a:rPr>
              <a:t>Defines … ‘WHAT’</a:t>
            </a:r>
          </a:p>
        </p:txBody>
      </p:sp>
      <p:sp>
        <p:nvSpPr>
          <p:cNvPr id="25" name="Rectangle 24">
            <a:extLst>
              <a:ext uri="{FF2B5EF4-FFF2-40B4-BE49-F238E27FC236}">
                <a16:creationId xmlns:a16="http://schemas.microsoft.com/office/drawing/2014/main" id="{8474733F-1E0F-475F-BFF7-9D58D2790C55}"/>
              </a:ext>
            </a:extLst>
          </p:cNvPr>
          <p:cNvSpPr/>
          <p:nvPr/>
        </p:nvSpPr>
        <p:spPr>
          <a:xfrm>
            <a:off x="8586511" y="2348880"/>
            <a:ext cx="3291840" cy="30008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2"/>
                </a:solidFill>
                <a:latin typeface="Aharoni" panose="02010803020104030203" pitchFamily="2" charset="-79"/>
                <a:ea typeface="Segoe UI Black" panose="020B0A02040204020203" pitchFamily="34" charset="0"/>
                <a:cs typeface="Aharoni" panose="02010803020104030203" pitchFamily="2" charset="-79"/>
              </a:rPr>
              <a:t>Defines … ‘HOW’</a:t>
            </a:r>
          </a:p>
        </p:txBody>
      </p:sp>
      <p:grpSp>
        <p:nvGrpSpPr>
          <p:cNvPr id="6" name="Group 5">
            <a:extLst>
              <a:ext uri="{FF2B5EF4-FFF2-40B4-BE49-F238E27FC236}">
                <a16:creationId xmlns:a16="http://schemas.microsoft.com/office/drawing/2014/main" id="{37A61BFD-F9DC-41E5-B770-3D0D1F0AD6C2}"/>
              </a:ext>
            </a:extLst>
          </p:cNvPr>
          <p:cNvGrpSpPr/>
          <p:nvPr/>
        </p:nvGrpSpPr>
        <p:grpSpPr>
          <a:xfrm>
            <a:off x="8586512" y="1170183"/>
            <a:ext cx="685800" cy="685800"/>
            <a:chOff x="4387483" y="1170183"/>
            <a:chExt cx="685800" cy="685800"/>
          </a:xfrm>
        </p:grpSpPr>
        <p:sp>
          <p:nvSpPr>
            <p:cNvPr id="57" name="Rounded Rectangle 3">
              <a:extLst>
                <a:ext uri="{FF2B5EF4-FFF2-40B4-BE49-F238E27FC236}">
                  <a16:creationId xmlns:a16="http://schemas.microsoft.com/office/drawing/2014/main" id="{92F7BB48-7035-4A63-A268-92E1DF9B9440}"/>
                </a:ext>
              </a:extLst>
            </p:cNvPr>
            <p:cNvSpPr/>
            <p:nvPr>
              <p:custDataLst>
                <p:tags r:id="rId4"/>
              </p:custDataLst>
            </p:nvPr>
          </p:nvSpPr>
          <p:spPr>
            <a:xfrm>
              <a:off x="4387483" y="1170183"/>
              <a:ext cx="685800" cy="685800"/>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9" name="Freeform 6" descr="Gears Icon">
              <a:extLst>
                <a:ext uri="{FF2B5EF4-FFF2-40B4-BE49-F238E27FC236}">
                  <a16:creationId xmlns:a16="http://schemas.microsoft.com/office/drawing/2014/main" id="{A00D8CF0-7A42-4895-8881-C883A9AD536E}"/>
                </a:ext>
              </a:extLst>
            </p:cNvPr>
            <p:cNvSpPr>
              <a:spLocks noEditPoints="1"/>
            </p:cNvSpPr>
            <p:nvPr/>
          </p:nvSpPr>
          <p:spPr bwMode="auto">
            <a:xfrm>
              <a:off x="4477873" y="1272074"/>
              <a:ext cx="505020" cy="48201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0" name="Action Button: Go Forward or Next 9">
            <a:hlinkClick r:id="" action="ppaction://noaction" highlightClick="1"/>
            <a:extLst>
              <a:ext uri="{FF2B5EF4-FFF2-40B4-BE49-F238E27FC236}">
                <a16:creationId xmlns:a16="http://schemas.microsoft.com/office/drawing/2014/main" id="{7D089EA5-0E9F-49B9-984C-15276907C33B}"/>
              </a:ext>
            </a:extLst>
          </p:cNvPr>
          <p:cNvSpPr/>
          <p:nvPr/>
        </p:nvSpPr>
        <p:spPr>
          <a:xfrm>
            <a:off x="11813236" y="258522"/>
            <a:ext cx="360040" cy="186265"/>
          </a:xfrm>
          <a:prstGeom prst="actionButtonForwardNex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a:extLst>
              <a:ext uri="{FF2B5EF4-FFF2-40B4-BE49-F238E27FC236}">
                <a16:creationId xmlns:a16="http://schemas.microsoft.com/office/drawing/2014/main" id="{34664F2F-3D7F-4A56-91A5-22BB0F5755A6}"/>
              </a:ext>
            </a:extLst>
          </p:cNvPr>
          <p:cNvSpPr/>
          <p:nvPr/>
        </p:nvSpPr>
        <p:spPr>
          <a:xfrm>
            <a:off x="604332" y="2780928"/>
            <a:ext cx="3291840"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2" name="Rectangle 41">
            <a:extLst>
              <a:ext uri="{FF2B5EF4-FFF2-40B4-BE49-F238E27FC236}">
                <a16:creationId xmlns:a16="http://schemas.microsoft.com/office/drawing/2014/main" id="{D73DFB9C-BF89-45DF-95CD-FA77D942440D}"/>
              </a:ext>
            </a:extLst>
          </p:cNvPr>
          <p:cNvSpPr/>
          <p:nvPr/>
        </p:nvSpPr>
        <p:spPr>
          <a:xfrm>
            <a:off x="604333" y="2833537"/>
            <a:ext cx="3292693" cy="1169551"/>
          </a:xfrm>
          <a:prstGeom prst="rect">
            <a:avLst/>
          </a:prstGeom>
        </p:spPr>
        <p:txBody>
          <a:bodyPr wrap="square">
            <a:spAutoFit/>
          </a:bodyPr>
          <a:lstStyle/>
          <a:p>
            <a:pPr marL="130969" indent="-130969">
              <a:buFont typeface="Arial" panose="020B0604020202020204" pitchFamily="34" charset="0"/>
              <a:buChar char="•"/>
            </a:pPr>
            <a:r>
              <a:rPr lang="en-CA" sz="1000" dirty="0"/>
              <a:t>business/program representatives from across departments </a:t>
            </a:r>
          </a:p>
          <a:p>
            <a:pPr marL="130969" indent="-130969">
              <a:buFont typeface="Arial" panose="020B0604020202020204" pitchFamily="34" charset="0"/>
              <a:buChar char="•"/>
            </a:pPr>
            <a:r>
              <a:rPr lang="en-CA" sz="1000" dirty="0"/>
              <a:t>Sponsors enterprise solution</a:t>
            </a:r>
          </a:p>
          <a:p>
            <a:pPr marL="130969" indent="-130969">
              <a:buFont typeface="Arial" panose="020B0604020202020204" pitchFamily="34" charset="0"/>
              <a:buChar char="•"/>
            </a:pPr>
            <a:r>
              <a:rPr lang="en-CA" sz="1000" dirty="0"/>
              <a:t>identify users</a:t>
            </a:r>
          </a:p>
          <a:p>
            <a:pPr marL="130969" indent="-130969">
              <a:buFont typeface="Arial" panose="020B0604020202020204" pitchFamily="34" charset="0"/>
              <a:buChar char="•"/>
            </a:pPr>
            <a:r>
              <a:rPr lang="en-CA" sz="1000" dirty="0"/>
              <a:t>determine user needs</a:t>
            </a:r>
          </a:p>
          <a:p>
            <a:pPr marL="130969" indent="-130969">
              <a:buFont typeface="Arial" panose="020B0604020202020204" pitchFamily="34" charset="0"/>
              <a:buChar char="•"/>
            </a:pPr>
            <a:r>
              <a:rPr lang="en-CA" sz="1000" dirty="0"/>
              <a:t>consumes </a:t>
            </a:r>
          </a:p>
          <a:p>
            <a:pPr marL="130969" indent="-130969">
              <a:buFont typeface="Arial" panose="020B0604020202020204" pitchFamily="34" charset="0"/>
              <a:buChar char="•"/>
            </a:pPr>
            <a:r>
              <a:rPr lang="en-CA" sz="1000" dirty="0"/>
              <a:t>contributes funds</a:t>
            </a:r>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4353328-E01B-431E-A3C1-39CA14766FC3}"/>
              </a:ext>
            </a:extLst>
          </p:cNvPr>
          <p:cNvSpPr txBox="1"/>
          <p:nvPr/>
        </p:nvSpPr>
        <p:spPr>
          <a:xfrm>
            <a:off x="1351088" y="1130931"/>
            <a:ext cx="2895122" cy="923330"/>
          </a:xfrm>
          <a:prstGeom prst="rect">
            <a:avLst/>
          </a:prstGeom>
          <a:noFill/>
        </p:spPr>
        <p:txBody>
          <a:bodyPr wrap="square" rtlCol="0">
            <a:spAutoFit/>
          </a:bodyPr>
          <a:lstStyle/>
          <a:p>
            <a:r>
              <a:rPr lang="en-CA" sz="1400" dirty="0">
                <a:solidFill>
                  <a:schemeClr val="dk1"/>
                </a:solidFill>
                <a:latin typeface="Aharoni" panose="02010803020104030203" pitchFamily="2" charset="-79"/>
                <a:ea typeface="Segoe UI Black" panose="020B0A02040204020203" pitchFamily="34" charset="0"/>
                <a:cs typeface="Aharoni" panose="02010803020104030203" pitchFamily="2" charset="-79"/>
              </a:rPr>
              <a:t>Stakeholders</a:t>
            </a:r>
          </a:p>
          <a:p>
            <a:r>
              <a:rPr lang="en-CA" sz="1000" dirty="0">
                <a:solidFill>
                  <a:schemeClr val="dk1"/>
                </a:solidFill>
                <a:latin typeface="Verdana" panose="020B0604030504040204" pitchFamily="34" charset="0"/>
                <a:ea typeface="Verdana" panose="020B0604030504040204" pitchFamily="34" charset="0"/>
              </a:rPr>
              <a:t>Stakeholders in the form of a ‘product board’ determine and validate user needs, prioritize the delivery roadmap and manage the related expenditures. </a:t>
            </a:r>
          </a:p>
        </p:txBody>
      </p:sp>
      <p:grpSp>
        <p:nvGrpSpPr>
          <p:cNvPr id="44" name="Group 43">
            <a:extLst>
              <a:ext uri="{FF2B5EF4-FFF2-40B4-BE49-F238E27FC236}">
                <a16:creationId xmlns:a16="http://schemas.microsoft.com/office/drawing/2014/main" id="{75449CDF-CEFE-4018-87C0-8E7990B69346}"/>
              </a:ext>
            </a:extLst>
          </p:cNvPr>
          <p:cNvGrpSpPr/>
          <p:nvPr/>
        </p:nvGrpSpPr>
        <p:grpSpPr>
          <a:xfrm>
            <a:off x="538402" y="1170183"/>
            <a:ext cx="685800" cy="685800"/>
            <a:chOff x="9468544" y="792498"/>
            <a:chExt cx="1143000" cy="1143000"/>
          </a:xfrm>
        </p:grpSpPr>
        <p:sp>
          <p:nvSpPr>
            <p:cNvPr id="45" name="Rounded Rectangle 3">
              <a:extLst>
                <a:ext uri="{FF2B5EF4-FFF2-40B4-BE49-F238E27FC236}">
                  <a16:creationId xmlns:a16="http://schemas.microsoft.com/office/drawing/2014/main" id="{2DBED646-EA3F-4258-AE39-DE475F30A1D6}"/>
                </a:ext>
              </a:extLst>
            </p:cNvPr>
            <p:cNvSpPr/>
            <p:nvPr>
              <p:custDataLst>
                <p:tags r:id="rId1"/>
              </p:custDataLst>
            </p:nvPr>
          </p:nvSpPr>
          <p:spPr>
            <a:xfrm>
              <a:off x="9468544" y="792498"/>
              <a:ext cx="1143000" cy="1143000"/>
            </a:xfrm>
            <a:prstGeom prst="round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nvGrpSpPr>
            <p:cNvPr id="46" name="Group 45">
              <a:extLst>
                <a:ext uri="{FF2B5EF4-FFF2-40B4-BE49-F238E27FC236}">
                  <a16:creationId xmlns:a16="http://schemas.microsoft.com/office/drawing/2014/main" id="{8AB39456-7431-4E2F-A13A-6C66D79DD693}"/>
                </a:ext>
              </a:extLst>
            </p:cNvPr>
            <p:cNvGrpSpPr/>
            <p:nvPr/>
          </p:nvGrpSpPr>
          <p:grpSpPr>
            <a:xfrm>
              <a:off x="9742786" y="1020338"/>
              <a:ext cx="594517" cy="687320"/>
              <a:chOff x="9761757" y="980728"/>
              <a:chExt cx="594517" cy="687320"/>
            </a:xfrm>
          </p:grpSpPr>
          <p:sp>
            <p:nvSpPr>
              <p:cNvPr id="49" name="Oval 48">
                <a:extLst>
                  <a:ext uri="{FF2B5EF4-FFF2-40B4-BE49-F238E27FC236}">
                    <a16:creationId xmlns:a16="http://schemas.microsoft.com/office/drawing/2014/main" id="{00884476-CF14-44C1-97CB-F7F6DB8014C3}"/>
                  </a:ext>
                </a:extLst>
              </p:cNvPr>
              <p:cNvSpPr>
                <a:spLocks noChangeArrowheads="1"/>
              </p:cNvSpPr>
              <p:nvPr>
                <p:custDataLst>
                  <p:tags r:id="rId2"/>
                </p:custDataLst>
              </p:nvPr>
            </p:nvSpPr>
            <p:spPr bwMode="auto">
              <a:xfrm>
                <a:off x="9875840" y="980728"/>
                <a:ext cx="366351" cy="37277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50" name="Freeform 45">
                <a:extLst>
                  <a:ext uri="{FF2B5EF4-FFF2-40B4-BE49-F238E27FC236}">
                    <a16:creationId xmlns:a16="http://schemas.microsoft.com/office/drawing/2014/main" id="{2B3317F9-92E0-4C04-B229-997EE702D358}"/>
                  </a:ext>
                </a:extLst>
              </p:cNvPr>
              <p:cNvSpPr>
                <a:spLocks/>
              </p:cNvSpPr>
              <p:nvPr>
                <p:custDataLst>
                  <p:tags r:id="rId3"/>
                </p:custDataLst>
              </p:nvPr>
            </p:nvSpPr>
            <p:spPr bwMode="auto">
              <a:xfrm>
                <a:off x="9761757" y="1369574"/>
                <a:ext cx="594517" cy="282797"/>
              </a:xfrm>
              <a:custGeom>
                <a:avLst/>
                <a:gdLst>
                  <a:gd name="T0" fmla="*/ 38 w 75"/>
                  <a:gd name="T1" fmla="*/ 1 h 36"/>
                  <a:gd name="T2" fmla="*/ 2 w 75"/>
                  <a:gd name="T3" fmla="*/ 36 h 36"/>
                  <a:gd name="T4" fmla="*/ 74 w 75"/>
                  <a:gd name="T5" fmla="*/ 36 h 36"/>
                  <a:gd name="T6" fmla="*/ 38 w 75"/>
                  <a:gd name="T7" fmla="*/ 1 h 36"/>
                </a:gdLst>
                <a:ahLst/>
                <a:cxnLst>
                  <a:cxn ang="0">
                    <a:pos x="T0" y="T1"/>
                  </a:cxn>
                  <a:cxn ang="0">
                    <a:pos x="T2" y="T3"/>
                  </a:cxn>
                  <a:cxn ang="0">
                    <a:pos x="T4" y="T5"/>
                  </a:cxn>
                  <a:cxn ang="0">
                    <a:pos x="T6" y="T7"/>
                  </a:cxn>
                </a:cxnLst>
                <a:rect l="0" t="0" r="r" b="b"/>
                <a:pathLst>
                  <a:path w="75" h="36">
                    <a:moveTo>
                      <a:pt x="38" y="1"/>
                    </a:moveTo>
                    <a:cubicBezTo>
                      <a:pt x="0" y="0"/>
                      <a:pt x="2" y="36"/>
                      <a:pt x="2" y="36"/>
                    </a:cubicBezTo>
                    <a:cubicBezTo>
                      <a:pt x="74" y="36"/>
                      <a:pt x="74" y="36"/>
                      <a:pt x="74" y="36"/>
                    </a:cubicBezTo>
                    <a:cubicBezTo>
                      <a:pt x="74" y="36"/>
                      <a:pt x="75" y="1"/>
                      <a:pt x="3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51" name="Freeform 11" descr="Laptop Keyboard Icon">
                <a:extLst>
                  <a:ext uri="{FF2B5EF4-FFF2-40B4-BE49-F238E27FC236}">
                    <a16:creationId xmlns:a16="http://schemas.microsoft.com/office/drawing/2014/main" id="{DAB161E3-1938-43F3-8A94-195A9F9935EF}"/>
                  </a:ext>
                </a:extLst>
              </p:cNvPr>
              <p:cNvSpPr>
                <a:spLocks noEditPoints="1"/>
              </p:cNvSpPr>
              <p:nvPr/>
            </p:nvSpPr>
            <p:spPr bwMode="auto">
              <a:xfrm>
                <a:off x="9896657" y="1425754"/>
                <a:ext cx="324716" cy="242294"/>
              </a:xfrm>
              <a:custGeom>
                <a:avLst/>
                <a:gdLst>
                  <a:gd name="T0" fmla="*/ 1067 w 1200"/>
                  <a:gd name="T1" fmla="*/ 617 h 867"/>
                  <a:gd name="T2" fmla="*/ 228 w 1200"/>
                  <a:gd name="T3" fmla="*/ 95 h 867"/>
                  <a:gd name="T4" fmla="*/ 1200 w 1200"/>
                  <a:gd name="T5" fmla="*/ 867 h 867"/>
                  <a:gd name="T6" fmla="*/ 730 w 1200"/>
                  <a:gd name="T7" fmla="*/ 826 h 867"/>
                  <a:gd name="T8" fmla="*/ 587 w 1200"/>
                  <a:gd name="T9" fmla="*/ 645 h 867"/>
                  <a:gd name="T10" fmla="*/ 1067 w 1200"/>
                  <a:gd name="T11" fmla="*/ 645 h 867"/>
                  <a:gd name="T12" fmla="*/ 932 w 1200"/>
                  <a:gd name="T13" fmla="*/ 700 h 867"/>
                  <a:gd name="T14" fmla="*/ 965 w 1200"/>
                  <a:gd name="T15" fmla="*/ 717 h 867"/>
                  <a:gd name="T16" fmla="*/ 901 w 1200"/>
                  <a:gd name="T17" fmla="*/ 743 h 867"/>
                  <a:gd name="T18" fmla="*/ 863 w 1200"/>
                  <a:gd name="T19" fmla="*/ 676 h 867"/>
                  <a:gd name="T20" fmla="*/ 863 w 1200"/>
                  <a:gd name="T21" fmla="*/ 676 h 867"/>
                  <a:gd name="T22" fmla="*/ 882 w 1200"/>
                  <a:gd name="T23" fmla="*/ 717 h 867"/>
                  <a:gd name="T24" fmla="*/ 841 w 1200"/>
                  <a:gd name="T25" fmla="*/ 700 h 867"/>
                  <a:gd name="T26" fmla="*/ 758 w 1200"/>
                  <a:gd name="T27" fmla="*/ 743 h 867"/>
                  <a:gd name="T28" fmla="*/ 718 w 1200"/>
                  <a:gd name="T29" fmla="*/ 676 h 867"/>
                  <a:gd name="T30" fmla="*/ 718 w 1200"/>
                  <a:gd name="T31" fmla="*/ 676 h 867"/>
                  <a:gd name="T32" fmla="*/ 647 w 1200"/>
                  <a:gd name="T33" fmla="*/ 700 h 867"/>
                  <a:gd name="T34" fmla="*/ 613 w 1200"/>
                  <a:gd name="T35" fmla="*/ 717 h 867"/>
                  <a:gd name="T36" fmla="*/ 628 w 1200"/>
                  <a:gd name="T37" fmla="*/ 676 h 867"/>
                  <a:gd name="T38" fmla="*/ 594 w 1200"/>
                  <a:gd name="T39" fmla="*/ 743 h 867"/>
                  <a:gd name="T40" fmla="*/ 594 w 1200"/>
                  <a:gd name="T41" fmla="*/ 743 h 867"/>
                  <a:gd name="T42" fmla="*/ 504 w 1200"/>
                  <a:gd name="T43" fmla="*/ 700 h 867"/>
                  <a:gd name="T44" fmla="*/ 473 w 1200"/>
                  <a:gd name="T45" fmla="*/ 717 h 867"/>
                  <a:gd name="T46" fmla="*/ 483 w 1200"/>
                  <a:gd name="T47" fmla="*/ 676 h 867"/>
                  <a:gd name="T48" fmla="*/ 449 w 1200"/>
                  <a:gd name="T49" fmla="*/ 743 h 867"/>
                  <a:gd name="T50" fmla="*/ 449 w 1200"/>
                  <a:gd name="T51" fmla="*/ 743 h 867"/>
                  <a:gd name="T52" fmla="*/ 359 w 1200"/>
                  <a:gd name="T53" fmla="*/ 700 h 867"/>
                  <a:gd name="T54" fmla="*/ 328 w 1200"/>
                  <a:gd name="T55" fmla="*/ 717 h 867"/>
                  <a:gd name="T56" fmla="*/ 340 w 1200"/>
                  <a:gd name="T57" fmla="*/ 676 h 867"/>
                  <a:gd name="T58" fmla="*/ 309 w 1200"/>
                  <a:gd name="T59" fmla="*/ 743 h 867"/>
                  <a:gd name="T60" fmla="*/ 309 w 1200"/>
                  <a:gd name="T61" fmla="*/ 743 h 867"/>
                  <a:gd name="T62" fmla="*/ 216 w 1200"/>
                  <a:gd name="T63" fmla="*/ 700 h 867"/>
                  <a:gd name="T64" fmla="*/ 238 w 1200"/>
                  <a:gd name="T65" fmla="*/ 743 h 867"/>
                  <a:gd name="T66" fmla="*/ 145 w 1200"/>
                  <a:gd name="T67" fmla="*/ 781 h 867"/>
                  <a:gd name="T68" fmla="*/ 261 w 1200"/>
                  <a:gd name="T69" fmla="*/ 781 h 867"/>
                  <a:gd name="T70" fmla="*/ 261 w 1200"/>
                  <a:gd name="T71" fmla="*/ 781 h 867"/>
                  <a:gd name="T72" fmla="*/ 333 w 1200"/>
                  <a:gd name="T73" fmla="*/ 755 h 867"/>
                  <a:gd name="T74" fmla="*/ 352 w 1200"/>
                  <a:gd name="T75" fmla="*/ 755 h 867"/>
                  <a:gd name="T76" fmla="*/ 475 w 1200"/>
                  <a:gd name="T77" fmla="*/ 781 h 867"/>
                  <a:gd name="T78" fmla="*/ 475 w 1200"/>
                  <a:gd name="T79" fmla="*/ 781 h 867"/>
                  <a:gd name="T80" fmla="*/ 685 w 1200"/>
                  <a:gd name="T81" fmla="*/ 755 h 867"/>
                  <a:gd name="T82" fmla="*/ 737 w 1200"/>
                  <a:gd name="T83" fmla="*/ 743 h 867"/>
                  <a:gd name="T84" fmla="*/ 711 w 1200"/>
                  <a:gd name="T85" fmla="*/ 781 h 867"/>
                  <a:gd name="T86" fmla="*/ 834 w 1200"/>
                  <a:gd name="T87" fmla="*/ 781 h 867"/>
                  <a:gd name="T88" fmla="*/ 834 w 1200"/>
                  <a:gd name="T89" fmla="*/ 781 h 867"/>
                  <a:gd name="T90" fmla="*/ 906 w 1200"/>
                  <a:gd name="T91" fmla="*/ 755 h 867"/>
                  <a:gd name="T92" fmla="*/ 925 w 1200"/>
                  <a:gd name="T93" fmla="*/ 755 h 867"/>
                  <a:gd name="T94" fmla="*/ 989 w 1200"/>
                  <a:gd name="T95" fmla="*/ 781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0" h="867">
                    <a:moveTo>
                      <a:pt x="1067" y="0"/>
                    </a:moveTo>
                    <a:lnTo>
                      <a:pt x="135" y="0"/>
                    </a:lnTo>
                    <a:lnTo>
                      <a:pt x="135" y="617"/>
                    </a:lnTo>
                    <a:lnTo>
                      <a:pt x="1067" y="617"/>
                    </a:lnTo>
                    <a:lnTo>
                      <a:pt x="1067" y="0"/>
                    </a:lnTo>
                    <a:close/>
                    <a:moveTo>
                      <a:pt x="972" y="521"/>
                    </a:moveTo>
                    <a:lnTo>
                      <a:pt x="228" y="521"/>
                    </a:lnTo>
                    <a:lnTo>
                      <a:pt x="228" y="95"/>
                    </a:lnTo>
                    <a:lnTo>
                      <a:pt x="972" y="95"/>
                    </a:lnTo>
                    <a:lnTo>
                      <a:pt x="972" y="521"/>
                    </a:lnTo>
                    <a:close/>
                    <a:moveTo>
                      <a:pt x="1200" y="826"/>
                    </a:moveTo>
                    <a:lnTo>
                      <a:pt x="1200" y="867"/>
                    </a:lnTo>
                    <a:lnTo>
                      <a:pt x="0" y="867"/>
                    </a:lnTo>
                    <a:lnTo>
                      <a:pt x="0" y="826"/>
                    </a:lnTo>
                    <a:lnTo>
                      <a:pt x="475" y="826"/>
                    </a:lnTo>
                    <a:lnTo>
                      <a:pt x="730" y="826"/>
                    </a:lnTo>
                    <a:lnTo>
                      <a:pt x="1200" y="826"/>
                    </a:lnTo>
                    <a:close/>
                    <a:moveTo>
                      <a:pt x="1067" y="645"/>
                    </a:moveTo>
                    <a:lnTo>
                      <a:pt x="613" y="645"/>
                    </a:lnTo>
                    <a:lnTo>
                      <a:pt x="587" y="645"/>
                    </a:lnTo>
                    <a:lnTo>
                      <a:pt x="135" y="645"/>
                    </a:lnTo>
                    <a:lnTo>
                      <a:pt x="7" y="815"/>
                    </a:lnTo>
                    <a:lnTo>
                      <a:pt x="1193" y="815"/>
                    </a:lnTo>
                    <a:lnTo>
                      <a:pt x="1067" y="645"/>
                    </a:lnTo>
                    <a:close/>
                    <a:moveTo>
                      <a:pt x="932" y="676"/>
                    </a:moveTo>
                    <a:lnTo>
                      <a:pt x="984" y="676"/>
                    </a:lnTo>
                    <a:lnTo>
                      <a:pt x="984" y="700"/>
                    </a:lnTo>
                    <a:lnTo>
                      <a:pt x="932" y="700"/>
                    </a:lnTo>
                    <a:lnTo>
                      <a:pt x="932" y="676"/>
                    </a:lnTo>
                    <a:close/>
                    <a:moveTo>
                      <a:pt x="1015" y="743"/>
                    </a:moveTo>
                    <a:lnTo>
                      <a:pt x="965" y="743"/>
                    </a:lnTo>
                    <a:lnTo>
                      <a:pt x="965" y="717"/>
                    </a:lnTo>
                    <a:lnTo>
                      <a:pt x="1015" y="717"/>
                    </a:lnTo>
                    <a:lnTo>
                      <a:pt x="1015" y="743"/>
                    </a:lnTo>
                    <a:close/>
                    <a:moveTo>
                      <a:pt x="951" y="743"/>
                    </a:moveTo>
                    <a:lnTo>
                      <a:pt x="901" y="743"/>
                    </a:lnTo>
                    <a:lnTo>
                      <a:pt x="901" y="717"/>
                    </a:lnTo>
                    <a:lnTo>
                      <a:pt x="951" y="717"/>
                    </a:lnTo>
                    <a:lnTo>
                      <a:pt x="951" y="743"/>
                    </a:lnTo>
                    <a:close/>
                    <a:moveTo>
                      <a:pt x="863" y="676"/>
                    </a:moveTo>
                    <a:lnTo>
                      <a:pt x="913" y="676"/>
                    </a:lnTo>
                    <a:lnTo>
                      <a:pt x="913" y="700"/>
                    </a:lnTo>
                    <a:lnTo>
                      <a:pt x="863" y="700"/>
                    </a:lnTo>
                    <a:lnTo>
                      <a:pt x="863" y="676"/>
                    </a:lnTo>
                    <a:close/>
                    <a:moveTo>
                      <a:pt x="882" y="743"/>
                    </a:moveTo>
                    <a:lnTo>
                      <a:pt x="830" y="743"/>
                    </a:lnTo>
                    <a:lnTo>
                      <a:pt x="830" y="717"/>
                    </a:lnTo>
                    <a:lnTo>
                      <a:pt x="882" y="717"/>
                    </a:lnTo>
                    <a:lnTo>
                      <a:pt x="882" y="743"/>
                    </a:lnTo>
                    <a:close/>
                    <a:moveTo>
                      <a:pt x="792" y="676"/>
                    </a:moveTo>
                    <a:lnTo>
                      <a:pt x="841" y="676"/>
                    </a:lnTo>
                    <a:lnTo>
                      <a:pt x="841" y="700"/>
                    </a:lnTo>
                    <a:lnTo>
                      <a:pt x="792" y="700"/>
                    </a:lnTo>
                    <a:lnTo>
                      <a:pt x="792" y="676"/>
                    </a:lnTo>
                    <a:close/>
                    <a:moveTo>
                      <a:pt x="811" y="743"/>
                    </a:moveTo>
                    <a:lnTo>
                      <a:pt x="758" y="743"/>
                    </a:lnTo>
                    <a:lnTo>
                      <a:pt x="758" y="717"/>
                    </a:lnTo>
                    <a:lnTo>
                      <a:pt x="811" y="717"/>
                    </a:lnTo>
                    <a:lnTo>
                      <a:pt x="811" y="743"/>
                    </a:lnTo>
                    <a:close/>
                    <a:moveTo>
                      <a:pt x="718" y="676"/>
                    </a:moveTo>
                    <a:lnTo>
                      <a:pt x="768" y="676"/>
                    </a:lnTo>
                    <a:lnTo>
                      <a:pt x="768" y="700"/>
                    </a:lnTo>
                    <a:lnTo>
                      <a:pt x="718" y="700"/>
                    </a:lnTo>
                    <a:lnTo>
                      <a:pt x="718" y="676"/>
                    </a:lnTo>
                    <a:close/>
                    <a:moveTo>
                      <a:pt x="647" y="676"/>
                    </a:moveTo>
                    <a:lnTo>
                      <a:pt x="696" y="676"/>
                    </a:lnTo>
                    <a:lnTo>
                      <a:pt x="696" y="700"/>
                    </a:lnTo>
                    <a:lnTo>
                      <a:pt x="647" y="700"/>
                    </a:lnTo>
                    <a:lnTo>
                      <a:pt x="647" y="676"/>
                    </a:lnTo>
                    <a:close/>
                    <a:moveTo>
                      <a:pt x="666" y="743"/>
                    </a:moveTo>
                    <a:lnTo>
                      <a:pt x="613" y="743"/>
                    </a:lnTo>
                    <a:lnTo>
                      <a:pt x="613" y="717"/>
                    </a:lnTo>
                    <a:lnTo>
                      <a:pt x="666" y="717"/>
                    </a:lnTo>
                    <a:lnTo>
                      <a:pt x="666" y="743"/>
                    </a:lnTo>
                    <a:close/>
                    <a:moveTo>
                      <a:pt x="575" y="676"/>
                    </a:moveTo>
                    <a:lnTo>
                      <a:pt x="628" y="676"/>
                    </a:lnTo>
                    <a:lnTo>
                      <a:pt x="628" y="700"/>
                    </a:lnTo>
                    <a:lnTo>
                      <a:pt x="575" y="700"/>
                    </a:lnTo>
                    <a:lnTo>
                      <a:pt x="575" y="676"/>
                    </a:lnTo>
                    <a:close/>
                    <a:moveTo>
                      <a:pt x="594" y="743"/>
                    </a:moveTo>
                    <a:lnTo>
                      <a:pt x="544" y="743"/>
                    </a:lnTo>
                    <a:lnTo>
                      <a:pt x="544" y="717"/>
                    </a:lnTo>
                    <a:lnTo>
                      <a:pt x="594" y="717"/>
                    </a:lnTo>
                    <a:lnTo>
                      <a:pt x="594" y="743"/>
                    </a:lnTo>
                    <a:close/>
                    <a:moveTo>
                      <a:pt x="504" y="676"/>
                    </a:moveTo>
                    <a:lnTo>
                      <a:pt x="556" y="676"/>
                    </a:lnTo>
                    <a:lnTo>
                      <a:pt x="556" y="700"/>
                    </a:lnTo>
                    <a:lnTo>
                      <a:pt x="504" y="700"/>
                    </a:lnTo>
                    <a:lnTo>
                      <a:pt x="504" y="676"/>
                    </a:lnTo>
                    <a:close/>
                    <a:moveTo>
                      <a:pt x="523" y="743"/>
                    </a:moveTo>
                    <a:lnTo>
                      <a:pt x="473" y="743"/>
                    </a:lnTo>
                    <a:lnTo>
                      <a:pt x="473" y="717"/>
                    </a:lnTo>
                    <a:lnTo>
                      <a:pt x="523" y="717"/>
                    </a:lnTo>
                    <a:lnTo>
                      <a:pt x="523" y="743"/>
                    </a:lnTo>
                    <a:close/>
                    <a:moveTo>
                      <a:pt x="430" y="676"/>
                    </a:moveTo>
                    <a:lnTo>
                      <a:pt x="483" y="676"/>
                    </a:lnTo>
                    <a:lnTo>
                      <a:pt x="483" y="700"/>
                    </a:lnTo>
                    <a:lnTo>
                      <a:pt x="430" y="700"/>
                    </a:lnTo>
                    <a:lnTo>
                      <a:pt x="430" y="676"/>
                    </a:lnTo>
                    <a:close/>
                    <a:moveTo>
                      <a:pt x="449" y="743"/>
                    </a:moveTo>
                    <a:lnTo>
                      <a:pt x="399" y="743"/>
                    </a:lnTo>
                    <a:lnTo>
                      <a:pt x="399" y="717"/>
                    </a:lnTo>
                    <a:lnTo>
                      <a:pt x="449" y="717"/>
                    </a:lnTo>
                    <a:lnTo>
                      <a:pt x="449" y="743"/>
                    </a:lnTo>
                    <a:close/>
                    <a:moveTo>
                      <a:pt x="359" y="676"/>
                    </a:moveTo>
                    <a:lnTo>
                      <a:pt x="411" y="676"/>
                    </a:lnTo>
                    <a:lnTo>
                      <a:pt x="411" y="700"/>
                    </a:lnTo>
                    <a:lnTo>
                      <a:pt x="359" y="700"/>
                    </a:lnTo>
                    <a:lnTo>
                      <a:pt x="359" y="676"/>
                    </a:lnTo>
                    <a:close/>
                    <a:moveTo>
                      <a:pt x="378" y="743"/>
                    </a:moveTo>
                    <a:lnTo>
                      <a:pt x="328" y="743"/>
                    </a:lnTo>
                    <a:lnTo>
                      <a:pt x="328" y="717"/>
                    </a:lnTo>
                    <a:lnTo>
                      <a:pt x="378" y="717"/>
                    </a:lnTo>
                    <a:lnTo>
                      <a:pt x="378" y="743"/>
                    </a:lnTo>
                    <a:close/>
                    <a:moveTo>
                      <a:pt x="290" y="676"/>
                    </a:moveTo>
                    <a:lnTo>
                      <a:pt x="340" y="676"/>
                    </a:lnTo>
                    <a:lnTo>
                      <a:pt x="340" y="700"/>
                    </a:lnTo>
                    <a:lnTo>
                      <a:pt x="290" y="700"/>
                    </a:lnTo>
                    <a:lnTo>
                      <a:pt x="290" y="676"/>
                    </a:lnTo>
                    <a:close/>
                    <a:moveTo>
                      <a:pt x="309" y="743"/>
                    </a:moveTo>
                    <a:lnTo>
                      <a:pt x="257" y="743"/>
                    </a:lnTo>
                    <a:lnTo>
                      <a:pt x="257" y="717"/>
                    </a:lnTo>
                    <a:lnTo>
                      <a:pt x="309" y="717"/>
                    </a:lnTo>
                    <a:lnTo>
                      <a:pt x="309" y="743"/>
                    </a:lnTo>
                    <a:close/>
                    <a:moveTo>
                      <a:pt x="216" y="676"/>
                    </a:moveTo>
                    <a:lnTo>
                      <a:pt x="269" y="676"/>
                    </a:lnTo>
                    <a:lnTo>
                      <a:pt x="269" y="700"/>
                    </a:lnTo>
                    <a:lnTo>
                      <a:pt x="216" y="700"/>
                    </a:lnTo>
                    <a:lnTo>
                      <a:pt x="216" y="676"/>
                    </a:lnTo>
                    <a:close/>
                    <a:moveTo>
                      <a:pt x="185" y="717"/>
                    </a:moveTo>
                    <a:lnTo>
                      <a:pt x="238" y="717"/>
                    </a:lnTo>
                    <a:lnTo>
                      <a:pt x="238" y="743"/>
                    </a:lnTo>
                    <a:lnTo>
                      <a:pt x="185" y="743"/>
                    </a:lnTo>
                    <a:lnTo>
                      <a:pt x="185" y="717"/>
                    </a:lnTo>
                    <a:close/>
                    <a:moveTo>
                      <a:pt x="195" y="781"/>
                    </a:moveTo>
                    <a:lnTo>
                      <a:pt x="145" y="781"/>
                    </a:lnTo>
                    <a:lnTo>
                      <a:pt x="145" y="755"/>
                    </a:lnTo>
                    <a:lnTo>
                      <a:pt x="195" y="755"/>
                    </a:lnTo>
                    <a:lnTo>
                      <a:pt x="195" y="781"/>
                    </a:lnTo>
                    <a:close/>
                    <a:moveTo>
                      <a:pt x="261" y="781"/>
                    </a:moveTo>
                    <a:lnTo>
                      <a:pt x="209" y="781"/>
                    </a:lnTo>
                    <a:lnTo>
                      <a:pt x="209" y="755"/>
                    </a:lnTo>
                    <a:lnTo>
                      <a:pt x="261" y="755"/>
                    </a:lnTo>
                    <a:lnTo>
                      <a:pt x="261" y="781"/>
                    </a:lnTo>
                    <a:close/>
                    <a:moveTo>
                      <a:pt x="333" y="781"/>
                    </a:moveTo>
                    <a:lnTo>
                      <a:pt x="280" y="781"/>
                    </a:lnTo>
                    <a:lnTo>
                      <a:pt x="280" y="755"/>
                    </a:lnTo>
                    <a:lnTo>
                      <a:pt x="333" y="755"/>
                    </a:lnTo>
                    <a:lnTo>
                      <a:pt x="333" y="781"/>
                    </a:lnTo>
                    <a:close/>
                    <a:moveTo>
                      <a:pt x="402" y="781"/>
                    </a:moveTo>
                    <a:lnTo>
                      <a:pt x="352" y="781"/>
                    </a:lnTo>
                    <a:lnTo>
                      <a:pt x="352" y="755"/>
                    </a:lnTo>
                    <a:lnTo>
                      <a:pt x="402" y="755"/>
                    </a:lnTo>
                    <a:lnTo>
                      <a:pt x="402" y="781"/>
                    </a:lnTo>
                    <a:lnTo>
                      <a:pt x="402" y="781"/>
                    </a:lnTo>
                    <a:close/>
                    <a:moveTo>
                      <a:pt x="475" y="781"/>
                    </a:moveTo>
                    <a:lnTo>
                      <a:pt x="423" y="781"/>
                    </a:lnTo>
                    <a:lnTo>
                      <a:pt x="423" y="755"/>
                    </a:lnTo>
                    <a:lnTo>
                      <a:pt x="475" y="755"/>
                    </a:lnTo>
                    <a:lnTo>
                      <a:pt x="475" y="781"/>
                    </a:lnTo>
                    <a:close/>
                    <a:moveTo>
                      <a:pt x="685" y="781"/>
                    </a:moveTo>
                    <a:lnTo>
                      <a:pt x="497" y="781"/>
                    </a:lnTo>
                    <a:lnTo>
                      <a:pt x="497" y="755"/>
                    </a:lnTo>
                    <a:lnTo>
                      <a:pt x="685" y="755"/>
                    </a:lnTo>
                    <a:lnTo>
                      <a:pt x="685" y="781"/>
                    </a:lnTo>
                    <a:close/>
                    <a:moveTo>
                      <a:pt x="685" y="717"/>
                    </a:moveTo>
                    <a:lnTo>
                      <a:pt x="737" y="717"/>
                    </a:lnTo>
                    <a:lnTo>
                      <a:pt x="737" y="743"/>
                    </a:lnTo>
                    <a:lnTo>
                      <a:pt x="685" y="743"/>
                    </a:lnTo>
                    <a:lnTo>
                      <a:pt x="685" y="717"/>
                    </a:lnTo>
                    <a:close/>
                    <a:moveTo>
                      <a:pt x="761" y="781"/>
                    </a:moveTo>
                    <a:lnTo>
                      <a:pt x="711" y="781"/>
                    </a:lnTo>
                    <a:lnTo>
                      <a:pt x="711" y="755"/>
                    </a:lnTo>
                    <a:lnTo>
                      <a:pt x="761" y="755"/>
                    </a:lnTo>
                    <a:lnTo>
                      <a:pt x="761" y="781"/>
                    </a:lnTo>
                    <a:close/>
                    <a:moveTo>
                      <a:pt x="834" y="781"/>
                    </a:moveTo>
                    <a:lnTo>
                      <a:pt x="782" y="781"/>
                    </a:lnTo>
                    <a:lnTo>
                      <a:pt x="782" y="755"/>
                    </a:lnTo>
                    <a:lnTo>
                      <a:pt x="834" y="755"/>
                    </a:lnTo>
                    <a:lnTo>
                      <a:pt x="834" y="781"/>
                    </a:lnTo>
                    <a:close/>
                    <a:moveTo>
                      <a:pt x="906" y="781"/>
                    </a:moveTo>
                    <a:lnTo>
                      <a:pt x="856" y="781"/>
                    </a:lnTo>
                    <a:lnTo>
                      <a:pt x="856" y="755"/>
                    </a:lnTo>
                    <a:lnTo>
                      <a:pt x="906" y="755"/>
                    </a:lnTo>
                    <a:lnTo>
                      <a:pt x="906" y="781"/>
                    </a:lnTo>
                    <a:close/>
                    <a:moveTo>
                      <a:pt x="977" y="781"/>
                    </a:moveTo>
                    <a:lnTo>
                      <a:pt x="925" y="781"/>
                    </a:lnTo>
                    <a:lnTo>
                      <a:pt x="925" y="755"/>
                    </a:lnTo>
                    <a:lnTo>
                      <a:pt x="977" y="755"/>
                    </a:lnTo>
                    <a:lnTo>
                      <a:pt x="977" y="781"/>
                    </a:lnTo>
                    <a:close/>
                    <a:moveTo>
                      <a:pt x="1041" y="781"/>
                    </a:moveTo>
                    <a:lnTo>
                      <a:pt x="989" y="781"/>
                    </a:lnTo>
                    <a:lnTo>
                      <a:pt x="989" y="755"/>
                    </a:lnTo>
                    <a:lnTo>
                      <a:pt x="1041" y="755"/>
                    </a:lnTo>
                    <a:lnTo>
                      <a:pt x="1041" y="781"/>
                    </a:lnTo>
                    <a:close/>
                  </a:path>
                </a:pathLst>
              </a:custGeom>
              <a:solidFill>
                <a:srgbClr val="99999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grpSp>
      </p:grpSp>
      <p:sp>
        <p:nvSpPr>
          <p:cNvPr id="52" name="Rectangle 51">
            <a:extLst>
              <a:ext uri="{FF2B5EF4-FFF2-40B4-BE49-F238E27FC236}">
                <a16:creationId xmlns:a16="http://schemas.microsoft.com/office/drawing/2014/main" id="{631E0F94-3C2C-4775-948B-EBC118075429}"/>
              </a:ext>
            </a:extLst>
          </p:cNvPr>
          <p:cNvSpPr/>
          <p:nvPr/>
        </p:nvSpPr>
        <p:spPr>
          <a:xfrm>
            <a:off x="604332" y="2358067"/>
            <a:ext cx="3291840" cy="30008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2"/>
                </a:solidFill>
                <a:latin typeface="Aharoni" panose="02010803020104030203" pitchFamily="2" charset="-79"/>
                <a:ea typeface="Segoe UI Black" panose="020B0A02040204020203" pitchFamily="34" charset="0"/>
                <a:cs typeface="Aharoni" panose="02010803020104030203" pitchFamily="2" charset="-79"/>
              </a:rPr>
              <a:t>Defines … ‘WHO’</a:t>
            </a:r>
          </a:p>
        </p:txBody>
      </p:sp>
      <p:sp>
        <p:nvSpPr>
          <p:cNvPr id="56" name="Rectangle 55">
            <a:extLst>
              <a:ext uri="{FF2B5EF4-FFF2-40B4-BE49-F238E27FC236}">
                <a16:creationId xmlns:a16="http://schemas.microsoft.com/office/drawing/2014/main" id="{80F5440B-21D8-4DC7-AD6D-ED24DCFCFE99}"/>
              </a:ext>
            </a:extLst>
          </p:cNvPr>
          <p:cNvSpPr/>
          <p:nvPr/>
        </p:nvSpPr>
        <p:spPr>
          <a:xfrm>
            <a:off x="564375" y="5407850"/>
            <a:ext cx="7331351" cy="685801"/>
          </a:xfrm>
          <a:prstGeom prst="rect">
            <a:avLst/>
          </a:prstGeom>
          <a:solidFill>
            <a:srgbClr val="4A73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DM CEPP</a:t>
            </a:r>
          </a:p>
          <a:p>
            <a:r>
              <a:rPr lang="en-CA" dirty="0"/>
              <a:t>Enterprise Business Direction </a:t>
            </a:r>
          </a:p>
        </p:txBody>
      </p:sp>
      <p:sp>
        <p:nvSpPr>
          <p:cNvPr id="58" name="Rectangle 57">
            <a:extLst>
              <a:ext uri="{FF2B5EF4-FFF2-40B4-BE49-F238E27FC236}">
                <a16:creationId xmlns:a16="http://schemas.microsoft.com/office/drawing/2014/main" id="{3B51AFA5-AE52-47A6-87F7-B3CE5C20BFBB}"/>
              </a:ext>
            </a:extLst>
          </p:cNvPr>
          <p:cNvSpPr/>
          <p:nvPr/>
        </p:nvSpPr>
        <p:spPr>
          <a:xfrm>
            <a:off x="4613102" y="5749640"/>
            <a:ext cx="7247104" cy="685801"/>
          </a:xfrm>
          <a:prstGeom prst="rect">
            <a:avLst/>
          </a:prstGeom>
          <a:solidFill>
            <a:srgbClr val="4A73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GC EARB</a:t>
            </a:r>
            <a:br>
              <a:rPr lang="en-CA" dirty="0"/>
            </a:br>
            <a:r>
              <a:rPr lang="en-US" dirty="0"/>
              <a:t>Alignment with Enterprise Architecture, B I A T S</a:t>
            </a:r>
            <a:endParaRPr lang="en-CA" dirty="0"/>
          </a:p>
        </p:txBody>
      </p:sp>
      <p:sp>
        <p:nvSpPr>
          <p:cNvPr id="32" name="Flowchart: Off-page Connector 31">
            <a:extLst>
              <a:ext uri="{FF2B5EF4-FFF2-40B4-BE49-F238E27FC236}">
                <a16:creationId xmlns:a16="http://schemas.microsoft.com/office/drawing/2014/main" id="{658C2F2C-E0CE-4BF8-92EB-DCDBF1747CE0}"/>
              </a:ext>
            </a:extLst>
          </p:cNvPr>
          <p:cNvSpPr/>
          <p:nvPr/>
        </p:nvSpPr>
        <p:spPr>
          <a:xfrm rot="16200000">
            <a:off x="671844" y="176013"/>
            <a:ext cx="461667" cy="738051"/>
          </a:xfrm>
          <a:prstGeom prst="flowChartOffpageConnector">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87012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0a556a03339421a58acf0d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 val="{&quot;IsSmartGrid&quot;:false,&quot;FillColor&quot;:{&quot;ColorIndex&quot;:1,&quot;ColorModifier&quot;:0}}"/>
</p:tagLst>
</file>

<file path=ppt/tags/tag5.xml><?xml version="1.0" encoding="utf-8"?>
<p:tagLst xmlns:a="http://schemas.openxmlformats.org/drawingml/2006/main" xmlns:r="http://schemas.openxmlformats.org/officeDocument/2006/relationships" xmlns:p="http://schemas.openxmlformats.org/presentationml/2006/main">
  <p:tag name="ENGAGE" val="{&quot;IsSmartGrid&quot;:false,&quot;FillColor&quot;:{&quot;ColorIndex&quot;:1,&quot;Color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 val="{&quot;IsSmartGrid&quot;:false,&quot;FillColor&quot;:{&quot;ColorIndex&quot;:1,&quot;Color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VERVIEW_Gov of Digital Solns_APR15.pptx" id="{3F0E1028-9C76-47D8-AE53-6E130FFCBA72}" vid="{EDCA7BEA-B625-4647-B6DD-A39FAA7CED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C9340385F184889E6DBDFF660513D" ma:contentTypeVersion="11" ma:contentTypeDescription="Create a new document." ma:contentTypeScope="" ma:versionID="7719db5212519f3b53764052c7b0f254">
  <xsd:schema xmlns:xsd="http://www.w3.org/2001/XMLSchema" xmlns:xs="http://www.w3.org/2001/XMLSchema" xmlns:p="http://schemas.microsoft.com/office/2006/metadata/properties" xmlns:ns3="e1ff73c5-322a-457e-9e1d-2cb2fd7edf13" xmlns:ns4="8dd1f5ba-aba4-461c-a5f6-d58a1a52e761" targetNamespace="http://schemas.microsoft.com/office/2006/metadata/properties" ma:root="true" ma:fieldsID="978587118d04872c9eb75b8bf1585b1d" ns3:_="" ns4:_="">
    <xsd:import namespace="e1ff73c5-322a-457e-9e1d-2cb2fd7edf13"/>
    <xsd:import namespace="8dd1f5ba-aba4-461c-a5f6-d58a1a52e7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f73c5-322a-457e-9e1d-2cb2fd7edf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1f5ba-aba4-461c-a5f6-d58a1a52e7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CCB779-90A5-496E-8C04-7F47D73E9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ff73c5-322a-457e-9e1d-2cb2fd7edf13"/>
    <ds:schemaRef ds:uri="8dd1f5ba-aba4-461c-a5f6-d58a1a52e7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9CDA63-3FE0-4D75-9F22-20A6CAFCD057}">
  <ds:schemaRefs>
    <ds:schemaRef ds:uri="http://schemas.microsoft.com/sharepoint/v3/contenttype/forms"/>
  </ds:schemaRefs>
</ds:datastoreItem>
</file>

<file path=customXml/itemProps3.xml><?xml version="1.0" encoding="utf-8"?>
<ds:datastoreItem xmlns:ds="http://schemas.openxmlformats.org/officeDocument/2006/customXml" ds:itemID="{BA10377A-A604-4F33-9FC2-412974EEB08B}">
  <ds:schemaRefs>
    <ds:schemaRef ds:uri="http://schemas.microsoft.com/office/2006/metadata/properties"/>
    <ds:schemaRef ds:uri="8dd1f5ba-aba4-461c-a5f6-d58a1a52e761"/>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e1ff73c5-322a-457e-9e1d-2cb2fd7edf1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2357</Words>
  <Application>Microsoft Office PowerPoint</Application>
  <PresentationFormat>Widescreen</PresentationFormat>
  <Paragraphs>351</Paragraphs>
  <Slides>18</Slides>
  <Notes>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Abadi</vt:lpstr>
      <vt:lpstr>Aharoni</vt:lpstr>
      <vt:lpstr>Arial</vt:lpstr>
      <vt:lpstr>Arial</vt:lpstr>
      <vt:lpstr>Calibri</vt:lpstr>
      <vt:lpstr>Calibri Light</vt:lpstr>
      <vt:lpstr>Century Gothic</vt:lpstr>
      <vt:lpstr>Segoe UI</vt:lpstr>
      <vt:lpstr>Segoe UI Black</vt:lpstr>
      <vt:lpstr>Segoe UI Semibold</vt:lpstr>
      <vt:lpstr>Verdana</vt:lpstr>
      <vt:lpstr>Wingdings</vt:lpstr>
      <vt:lpstr>Custom Design</vt:lpstr>
      <vt:lpstr>Office Theme</vt:lpstr>
      <vt:lpstr>1_blank</vt:lpstr>
      <vt:lpstr>Enterprise Solutions Updates and progress from Dec. 15, 2020.</vt:lpstr>
      <vt:lpstr>Overview of the December 15, 2020 Presentation</vt:lpstr>
      <vt:lpstr>To Provide updates and progress against  Dec. 15, 2020  Next Steps</vt:lpstr>
      <vt:lpstr>PowerPoint Presentation</vt:lpstr>
      <vt:lpstr>DOSP1 Strategic Pillars  Vision, Pillars and Priorities for 2021-2024 </vt:lpstr>
      <vt:lpstr>DOSP Pillars, Priorities, Actions</vt:lpstr>
      <vt:lpstr>  1.   Establish Priority Business Capabilities</vt:lpstr>
      <vt:lpstr>PowerPoint Presentation</vt:lpstr>
      <vt:lpstr>PowerPoint Presentation</vt:lpstr>
      <vt:lpstr>  3.  Build A Roadmap For DM CEPP Enterprise Solutions</vt:lpstr>
      <vt:lpstr>PowerPoint Presentation</vt:lpstr>
      <vt:lpstr>  3.   Build A Roadmap For DM CEPP Enterprise Solutions</vt:lpstr>
      <vt:lpstr>Next steps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Enterprise Solutions</dc:title>
  <dc:creator/>
  <cp:lastModifiedBy/>
  <cp:revision>6</cp:revision>
  <dcterms:created xsi:type="dcterms:W3CDTF">2020-12-03T17:03:44Z</dcterms:created>
  <dcterms:modified xsi:type="dcterms:W3CDTF">2021-05-19T18:19:13Z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0x010100295C9340385F184889E6DBDFF660513D</vt:lpwstr>
  </property>
  <property fmtid="{D5CDD505-2E9C-101B-9397-08002B2CF9AE}" pid="3" name="MSIP_Label_3d0ca00b-3f0e-465a-aac7-1a6a22fcea40_Enabled">
    <vt:lpwstr>true</vt:lpwstr>
  </property>
  <property fmtid="{D5CDD505-2E9C-101B-9397-08002B2CF9AE}" pid="4" name="MSIP_Label_3d0ca00b-3f0e-465a-aac7-1a6a22fcea40_SetDate">
    <vt:lpwstr>2021-05-19T18:19:12Z</vt:lpwstr>
  </property>
  <property fmtid="{D5CDD505-2E9C-101B-9397-08002B2CF9AE}" pid="5" name="MSIP_Label_3d0ca00b-3f0e-465a-aac7-1a6a22fcea40_Method">
    <vt:lpwstr>Privileged</vt:lpwstr>
  </property>
  <property fmtid="{D5CDD505-2E9C-101B-9397-08002B2CF9AE}" pid="6" name="MSIP_Label_3d0ca00b-3f0e-465a-aac7-1a6a22fcea40_Name">
    <vt:lpwstr>3d0ca00b-3f0e-465a-aac7-1a6a22fcea40</vt:lpwstr>
  </property>
  <property fmtid="{D5CDD505-2E9C-101B-9397-08002B2CF9AE}" pid="7" name="MSIP_Label_3d0ca00b-3f0e-465a-aac7-1a6a22fcea40_SiteId">
    <vt:lpwstr>6397df10-4595-4047-9c4f-03311282152b</vt:lpwstr>
  </property>
  <property fmtid="{D5CDD505-2E9C-101B-9397-08002B2CF9AE}" pid="8" name="MSIP_Label_3d0ca00b-3f0e-465a-aac7-1a6a22fcea40_ActionId">
    <vt:lpwstr>51663a1e-f43d-44de-ab65-078ef97307eb</vt:lpwstr>
  </property>
  <property fmtid="{D5CDD505-2E9C-101B-9397-08002B2CF9AE}" pid="9" name="MSIP_Label_3d0ca00b-3f0e-465a-aac7-1a6a22fcea40_ContentBits">
    <vt:lpwstr>1</vt:lpwstr>
  </property>
</Properties>
</file>