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6"/>
  </p:notesMasterIdLst>
  <p:sldIdLst>
    <p:sldId id="256" r:id="rId6"/>
    <p:sldId id="286" r:id="rId7"/>
    <p:sldId id="349" r:id="rId8"/>
    <p:sldId id="352" r:id="rId9"/>
    <p:sldId id="350" r:id="rId10"/>
    <p:sldId id="340" r:id="rId11"/>
    <p:sldId id="274" r:id="rId12"/>
    <p:sldId id="308" r:id="rId13"/>
    <p:sldId id="309" r:id="rId14"/>
    <p:sldId id="314" r:id="rId15"/>
    <p:sldId id="291" r:id="rId16"/>
    <p:sldId id="297" r:id="rId17"/>
    <p:sldId id="353" r:id="rId18"/>
    <p:sldId id="355" r:id="rId19"/>
    <p:sldId id="356" r:id="rId20"/>
    <p:sldId id="357" r:id="rId21"/>
    <p:sldId id="358" r:id="rId22"/>
    <p:sldId id="354" r:id="rId23"/>
    <p:sldId id="345" r:id="rId24"/>
    <p:sldId id="348" r:id="rId25"/>
  </p:sldIdLst>
  <p:sldSz cx="9144000" cy="6858000" type="screen4x3"/>
  <p:notesSz cx="7010400" cy="9296400"/>
  <p:defaultTextStyle>
    <a:defPPr rtl="0">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3E"/>
    <a:srgbClr val="0A4E26"/>
    <a:srgbClr val="799E83"/>
    <a:srgbClr val="6F90B8"/>
    <a:srgbClr val="205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87" autoAdjust="0"/>
    <p:restoredTop sz="93907" autoAdjust="0"/>
  </p:normalViewPr>
  <p:slideViewPr>
    <p:cSldViewPr>
      <p:cViewPr varScale="1">
        <p:scale>
          <a:sx n="119" d="100"/>
          <a:sy n="119" d="100"/>
        </p:scale>
        <p:origin x="1024" y="76"/>
      </p:cViewPr>
      <p:guideLst>
        <p:guide orient="horz" pos="2160"/>
        <p:guide pos="2880"/>
      </p:guideLst>
    </p:cSldViewPr>
  </p:slideViewPr>
  <p:outlineViewPr>
    <p:cViewPr>
      <p:scale>
        <a:sx n="33" d="100"/>
        <a:sy n="33" d="100"/>
      </p:scale>
      <p:origin x="0" y="-20778"/>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CC2B1AC-E6D1-45E9-A2A7-843944511E6B}"/>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Arial"/>
                <a:ea typeface="+mn-ea"/>
                <a:cs typeface="+mn-cs"/>
              </a:defRPr>
            </a:lvl1pPr>
          </a:lstStyle>
          <a:p>
            <a:pPr rtl="0">
              <a:defRPr/>
            </a:pPr>
            <a:endParaRPr lang="en-CA"/>
          </a:p>
        </p:txBody>
      </p:sp>
      <p:sp>
        <p:nvSpPr>
          <p:cNvPr id="3" name="Date Placeholder 2">
            <a:extLst>
              <a:ext uri="{FF2B5EF4-FFF2-40B4-BE49-F238E27FC236}">
                <a16:creationId xmlns:a16="http://schemas.microsoft.com/office/drawing/2014/main" xmlns="" id="{5AED31D1-767F-472E-B61E-A917838CAF05}"/>
              </a:ext>
            </a:extLst>
          </p:cNvPr>
          <p:cNvSpPr>
            <a:spLocks noGrp="1"/>
          </p:cNvSpPr>
          <p:nvPr>
            <p:ph type="dt" idx="1"/>
          </p:nvPr>
        </p:nvSpPr>
        <p:spPr>
          <a:xfrm>
            <a:off x="3970338" y="0"/>
            <a:ext cx="3038475" cy="465138"/>
          </a:xfrm>
          <a:prstGeom prst="rect">
            <a:avLst/>
          </a:prstGeom>
        </p:spPr>
        <p:txBody>
          <a:bodyPr vert="horz" wrap="square" lIns="93177" tIns="46589" rIns="93177" bIns="46589" numCol="1" rtlCol="0" anchor="t" anchorCtr="0" compatLnSpc="1">
            <a:prstTxWarp prst="textNoShape">
              <a:avLst/>
            </a:prstTxWarp>
          </a:bodyPr>
          <a:lstStyle>
            <a:lvl1pPr algn="r" eaLnBrk="1" hangingPunct="1">
              <a:defRPr sz="1200">
                <a:latin typeface="Arial" pitchFamily="34" charset="0"/>
                <a:ea typeface="ＭＳ Ｐゴシック" panose="020B0600070205080204" pitchFamily="34" charset="-128"/>
              </a:defRPr>
            </a:lvl1pPr>
          </a:lstStyle>
          <a:p>
            <a:pPr rtl="0">
              <a:defRPr/>
            </a:pPr>
            <a:fld id="{15D5FA51-3C45-4BF3-9C91-8C4D233D5737}" type="datetimeFigureOut">
              <a:rPr lang="en-CA" altLang="en-US"/>
              <a:pPr rtl="0">
                <a:defRPr/>
              </a:pPr>
              <a:t>2022-03-22</a:t>
            </a:fld>
            <a:endParaRPr lang="en-CA" altLang="en-US"/>
          </a:p>
        </p:txBody>
      </p:sp>
      <p:sp>
        <p:nvSpPr>
          <p:cNvPr id="4" name="Slide Image Placeholder 3">
            <a:extLst>
              <a:ext uri="{FF2B5EF4-FFF2-40B4-BE49-F238E27FC236}">
                <a16:creationId xmlns:a16="http://schemas.microsoft.com/office/drawing/2014/main" xmlns="" id="{527B1278-8B69-493A-94DA-D5707A76DB3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rtl="0"/>
            <a:endParaRPr lang="en-CA" noProof="0" dirty="0"/>
          </a:p>
        </p:txBody>
      </p:sp>
      <p:sp>
        <p:nvSpPr>
          <p:cNvPr id="5" name="Notes Placeholder 4">
            <a:extLst>
              <a:ext uri="{FF2B5EF4-FFF2-40B4-BE49-F238E27FC236}">
                <a16:creationId xmlns:a16="http://schemas.microsoft.com/office/drawing/2014/main" xmlns="" id="{858B9618-04C6-46DD-A193-B0A37EA9DC00}"/>
              </a:ext>
            </a:extLst>
          </p:cNvPr>
          <p:cNvSpPr>
            <a:spLocks noGrp="1"/>
          </p:cNvSpPr>
          <p:nvPr>
            <p:ph type="body" sz="quarter" idx="3"/>
          </p:nvPr>
        </p:nvSpPr>
        <p:spPr>
          <a:xfrm>
            <a:off x="701675" y="4416425"/>
            <a:ext cx="5607050" cy="4183063"/>
          </a:xfrm>
          <a:prstGeom prst="rect">
            <a:avLst/>
          </a:prstGeom>
        </p:spPr>
        <p:txBody>
          <a:bodyPr vert="horz" wrap="square" lIns="93177" tIns="46589" rIns="93177" bIns="46589" numCol="1" rtlCol="0" anchor="t" anchorCtr="0" compatLnSpc="1">
            <a:prstTxWarp prst="textNoShape">
              <a:avLst/>
            </a:prstTxWarp>
          </a:bodyPr>
          <a:lstStyle/>
          <a:p>
            <a:pPr lvl="0" rtl="0"/>
            <a:r>
              <a:rPr lang="fr-FR" noProof="0"/>
              <a:t>Click to edit Master text styles</a:t>
            </a:r>
          </a:p>
          <a:p>
            <a:pPr lvl="1" rtl="0"/>
            <a:r>
              <a:rPr lang="fr-FR" noProof="0"/>
              <a:t>Second level</a:t>
            </a:r>
          </a:p>
          <a:p>
            <a:pPr lvl="2" rtl="0"/>
            <a:r>
              <a:rPr lang="fr-FR" noProof="0"/>
              <a:t>Third level</a:t>
            </a:r>
          </a:p>
          <a:p>
            <a:pPr lvl="3" rtl="0"/>
            <a:r>
              <a:rPr lang="fr-FR" noProof="0"/>
              <a:t>Fourth level</a:t>
            </a:r>
          </a:p>
          <a:p>
            <a:pPr lvl="4" rtl="0"/>
            <a:r>
              <a:rPr lang="fr-FR" noProof="0"/>
              <a:t>Fifth level</a:t>
            </a:r>
          </a:p>
        </p:txBody>
      </p:sp>
      <p:sp>
        <p:nvSpPr>
          <p:cNvPr id="6" name="Footer Placeholder 5">
            <a:extLst>
              <a:ext uri="{FF2B5EF4-FFF2-40B4-BE49-F238E27FC236}">
                <a16:creationId xmlns:a16="http://schemas.microsoft.com/office/drawing/2014/main" xmlns="" id="{D598C6EE-F93F-4262-8C39-D3FB24AD3E73}"/>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Arial"/>
                <a:ea typeface="+mn-ea"/>
                <a:cs typeface="+mn-cs"/>
              </a:defRPr>
            </a:lvl1pPr>
          </a:lstStyle>
          <a:p>
            <a:pPr rtl="0">
              <a:defRPr/>
            </a:pPr>
            <a:endParaRPr lang="en-CA"/>
          </a:p>
        </p:txBody>
      </p:sp>
      <p:sp>
        <p:nvSpPr>
          <p:cNvPr id="7" name="Slide Number Placeholder 6">
            <a:extLst>
              <a:ext uri="{FF2B5EF4-FFF2-40B4-BE49-F238E27FC236}">
                <a16:creationId xmlns:a16="http://schemas.microsoft.com/office/drawing/2014/main" xmlns="" id="{11908E82-CA37-49DD-BF19-2FE95B0055DA}"/>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rtlCol="0" anchor="b" anchorCtr="0" compatLnSpc="1">
            <a:prstTxWarp prst="textNoShape">
              <a:avLst/>
            </a:prstTxWarp>
          </a:bodyPr>
          <a:lstStyle>
            <a:lvl1pPr algn="r" eaLnBrk="1" hangingPunct="1">
              <a:defRPr sz="1200"/>
            </a:lvl1pPr>
          </a:lstStyle>
          <a:p>
            <a:pPr rtl="0"/>
            <a:fld id="{AAFA0A98-1156-4D71-A291-1EDE7933270D}" type="slidenum">
              <a:rPr lang="en-CA" altLang="en-US"/>
              <a:pPr rtl="0"/>
              <a:t>‹#›</a:t>
            </a:fld>
            <a:endParaRPr lang="en-CA" altLang="en-US"/>
          </a:p>
        </p:txBody>
      </p:sp>
    </p:spTree>
    <p:extLst>
      <p:ext uri="{BB962C8B-B14F-4D97-AF65-F5344CB8AC3E}">
        <p14:creationId xmlns:p14="http://schemas.microsoft.com/office/powerpoint/2010/main" val="798983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93B6E5FE-2415-44D8-9537-1754BCE4D0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xmlns="" id="{E0246731-9E1C-4BDA-A33C-C66F47BAFE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endParaRPr lang="en-US" altLang="en-US" dirty="0">
              <a:latin typeface="Arial" panose="020B0604020202020204" pitchFamily="34" charset="0"/>
            </a:endParaRPr>
          </a:p>
        </p:txBody>
      </p:sp>
      <p:sp>
        <p:nvSpPr>
          <p:cNvPr id="8196" name="Slide Number Placeholder 3">
            <a:extLst>
              <a:ext uri="{FF2B5EF4-FFF2-40B4-BE49-F238E27FC236}">
                <a16:creationId xmlns:a16="http://schemas.microsoft.com/office/drawing/2014/main" xmlns="" id="{A6B20C56-1B23-4C00-AAE8-5DDD7F7570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a:fld id="{D0F5D24E-5F4C-470D-828A-272AA007F690}" type="slidenum">
              <a:rPr lang="en-CA" altLang="en-US"/>
              <a:pPr/>
              <a:t>1</a:t>
            </a:fld>
            <a:endParaRPr lang="en-CA" altLang="en-US"/>
          </a:p>
        </p:txBody>
      </p:sp>
    </p:spTree>
    <p:extLst>
      <p:ext uri="{BB962C8B-B14F-4D97-AF65-F5344CB8AC3E}">
        <p14:creationId xmlns:p14="http://schemas.microsoft.com/office/powerpoint/2010/main" val="3100417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3F36A394-32BB-4E77-9580-5C2F4B9994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3D49DCEA-51BE-43B0-98F6-8B539BBC02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endParaRPr lang="en-CA"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xmlns="" id="{3D96C91B-5EB7-4FF2-A283-33AF4F045F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a:fld id="{75F9AC72-7DD3-40E7-902B-24BE667723C4}" type="slidenum">
              <a:rPr lang="en-CA" altLang="en-US"/>
              <a:pPr/>
              <a:t>19</a:t>
            </a:fld>
            <a:endParaRPr lang="en-CA" altLang="en-US"/>
          </a:p>
        </p:txBody>
      </p:sp>
    </p:spTree>
    <p:extLst>
      <p:ext uri="{BB962C8B-B14F-4D97-AF65-F5344CB8AC3E}">
        <p14:creationId xmlns:p14="http://schemas.microsoft.com/office/powerpoint/2010/main" val="97560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xmlns="" id="{E06C6867-C052-42F5-97A2-75C98B9EDC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xmlns="" id="{627CEE8F-9A77-40CC-BAE4-710B8CE771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endParaRPr lang="en-US"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xmlns="" id="{3E74FE7F-4600-4589-93B6-CCD557CF90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a:fld id="{DA284196-55C6-4F60-82F4-F75229597A6A}" type="slidenum">
              <a:rPr lang="en-CA" altLang="en-US"/>
              <a:pPr/>
              <a:t>4</a:t>
            </a:fld>
            <a:endParaRPr lang="en-CA" altLang="en-US"/>
          </a:p>
        </p:txBody>
      </p:sp>
    </p:spTree>
    <p:extLst>
      <p:ext uri="{BB962C8B-B14F-4D97-AF65-F5344CB8AC3E}">
        <p14:creationId xmlns:p14="http://schemas.microsoft.com/office/powerpoint/2010/main" val="131300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31C568CF-7407-408D-ABCC-96A1A1F49C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xmlns="" id="{37BA3CEF-81DB-4FD8-AFC1-7474B652FA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xmlns="" id="{56BDDE6A-0D3D-48D6-A91F-960671CC84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a:fld id="{41045A00-D7F6-4F50-B29B-35D4F97177A1}" type="slidenum">
              <a:rPr lang="en-CA" altLang="en-US"/>
              <a:pPr/>
              <a:t>5</a:t>
            </a:fld>
            <a:endParaRPr lang="en-CA" altLang="en-US"/>
          </a:p>
        </p:txBody>
      </p:sp>
    </p:spTree>
    <p:extLst>
      <p:ext uri="{BB962C8B-B14F-4D97-AF65-F5344CB8AC3E}">
        <p14:creationId xmlns:p14="http://schemas.microsoft.com/office/powerpoint/2010/main" val="119423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44F1E4DF-9F2C-42F8-B9AE-CB77917812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7BA546D0-84A3-46C6-9E48-FF7C3910C6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fr-CA" noProof="0" dirty="0">
                <a:latin typeface="Arial" panose="020B0604020202020204" pitchFamily="34" charset="0"/>
              </a:rPr>
              <a:t>*Source : Conseil national de développement économique des Autochtones (2016), Réconciliation : faire croître l’économie du Canada de 27,7 milliards de dollars.  </a:t>
            </a:r>
          </a:p>
          <a:p>
            <a:pPr rtl="0"/>
            <a:endParaRPr lang="fr-CA" altLang="en-US" noProof="0" dirty="0">
              <a:latin typeface="Arial" panose="020B0604020202020204" pitchFamily="34" charset="0"/>
            </a:endParaRPr>
          </a:p>
        </p:txBody>
      </p:sp>
      <p:sp>
        <p:nvSpPr>
          <p:cNvPr id="16388" name="Slide Number Placeholder 3">
            <a:extLst>
              <a:ext uri="{FF2B5EF4-FFF2-40B4-BE49-F238E27FC236}">
                <a16:creationId xmlns:a16="http://schemas.microsoft.com/office/drawing/2014/main" xmlns="" id="{550F45E1-094D-47B9-8187-2F6EABACBC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a:fld id="{CFABB7A9-EE3E-441C-AD5C-E623C9FA6DC6}" type="slidenum">
              <a:rPr lang="en-CA" altLang="en-US"/>
              <a:pPr/>
              <a:t>6</a:t>
            </a:fld>
            <a:endParaRPr lang="en-CA" altLang="en-US"/>
          </a:p>
        </p:txBody>
      </p:sp>
    </p:spTree>
    <p:extLst>
      <p:ext uri="{BB962C8B-B14F-4D97-AF65-F5344CB8AC3E}">
        <p14:creationId xmlns:p14="http://schemas.microsoft.com/office/powerpoint/2010/main" val="28999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F556633E-9331-42F3-876B-D15FD8D7A2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xmlns="" id="{724D2BD0-31C4-4E00-88C5-51E200808C39}"/>
              </a:ext>
            </a:extLst>
          </p:cNvPr>
          <p:cNvSpPr>
            <a:spLocks noGrp="1"/>
          </p:cNvSpPr>
          <p:nvPr>
            <p:ph type="body" idx="1"/>
          </p:nvPr>
        </p:nvSpPr>
        <p:spPr bwMode="auto"/>
        <p:txBody>
          <a:bodyPr rtlCol="0"/>
          <a:lstStyle/>
          <a:p>
            <a:pPr rtl="0">
              <a:spcBef>
                <a:spcPct val="0"/>
              </a:spcBef>
              <a:spcAft>
                <a:spcPct val="37000"/>
              </a:spcAft>
              <a:tabLst>
                <a:tab pos="5715000" algn="l"/>
              </a:tabLst>
              <a:defRPr/>
            </a:pPr>
            <a:endParaRPr lang="en-US" sz="1600" kern="0" dirty="0">
              <a:ea typeface="ＭＳ Ｐゴシック" charset="0"/>
            </a:endParaRPr>
          </a:p>
        </p:txBody>
      </p:sp>
      <p:sp>
        <p:nvSpPr>
          <p:cNvPr id="18436" name="Slide Number Placeholder 3">
            <a:extLst>
              <a:ext uri="{FF2B5EF4-FFF2-40B4-BE49-F238E27FC236}">
                <a16:creationId xmlns:a16="http://schemas.microsoft.com/office/drawing/2014/main" xmlns="" id="{13F40977-57E0-4173-AF0C-4004CD1933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a:fld id="{0FDC9955-AA4A-4319-AD50-6912E0E57807}" type="slidenum">
              <a:rPr lang="en-CA" altLang="en-US"/>
              <a:pPr/>
              <a:t>7</a:t>
            </a:fld>
            <a:endParaRPr lang="en-CA" altLang="en-US"/>
          </a:p>
        </p:txBody>
      </p:sp>
    </p:spTree>
    <p:extLst>
      <p:ext uri="{BB962C8B-B14F-4D97-AF65-F5344CB8AC3E}">
        <p14:creationId xmlns:p14="http://schemas.microsoft.com/office/powerpoint/2010/main" val="81948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rtl="0"/>
            <a:fld id="{AAFA0A98-1156-4D71-A291-1EDE7933270D}" type="slidenum">
              <a:rPr lang="en-CA" altLang="en-US" smtClean="0"/>
              <a:pPr rtl="0"/>
              <a:t>8</a:t>
            </a:fld>
            <a:endParaRPr lang="en-CA" altLang="en-US"/>
          </a:p>
        </p:txBody>
      </p:sp>
    </p:spTree>
    <p:extLst>
      <p:ext uri="{BB962C8B-B14F-4D97-AF65-F5344CB8AC3E}">
        <p14:creationId xmlns:p14="http://schemas.microsoft.com/office/powerpoint/2010/main" val="113707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rtl="0"/>
            <a:fld id="{AAFA0A98-1156-4D71-A291-1EDE7933270D}" type="slidenum">
              <a:rPr lang="en-CA" altLang="en-US" smtClean="0"/>
              <a:pPr rtl="0"/>
              <a:t>11</a:t>
            </a:fld>
            <a:endParaRPr lang="en-CA" altLang="en-US"/>
          </a:p>
        </p:txBody>
      </p:sp>
    </p:spTree>
    <p:extLst>
      <p:ext uri="{BB962C8B-B14F-4D97-AF65-F5344CB8AC3E}">
        <p14:creationId xmlns:p14="http://schemas.microsoft.com/office/powerpoint/2010/main" val="60416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F661F3FA-A95D-4547-93FA-EEEDF461F3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981FA576-BEB4-42D6-8F48-49CCF6D74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endParaRPr lang="en-US" altLang="en-US" dirty="0">
              <a:latin typeface="Arial" panose="020B0604020202020204" pitchFamily="34" charset="0"/>
            </a:endParaRPr>
          </a:p>
        </p:txBody>
      </p:sp>
      <p:sp>
        <p:nvSpPr>
          <p:cNvPr id="25604" name="Slide Number Placeholder 3">
            <a:extLst>
              <a:ext uri="{FF2B5EF4-FFF2-40B4-BE49-F238E27FC236}">
                <a16:creationId xmlns:a16="http://schemas.microsoft.com/office/drawing/2014/main" xmlns="" id="{54CBC643-62CB-49A9-9E5F-37C670B02C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a:fld id="{92A9438D-D5C5-4199-8D4B-A4FF47E56CC9}" type="slidenum">
              <a:rPr lang="en-CA" altLang="en-US"/>
              <a:pPr/>
              <a:t>13</a:t>
            </a:fld>
            <a:endParaRPr lang="en-CA" altLang="en-US"/>
          </a:p>
        </p:txBody>
      </p:sp>
    </p:spTree>
    <p:extLst>
      <p:ext uri="{BB962C8B-B14F-4D97-AF65-F5344CB8AC3E}">
        <p14:creationId xmlns:p14="http://schemas.microsoft.com/office/powerpoint/2010/main" val="103270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7967AC8F-7EE9-4BF1-8632-298F836AE1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xmlns="" id="{51EEFA71-CD8F-4BE4-8252-4399362335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xmlns="" id="{840E78E4-C904-441A-987B-F8E060FA00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a:fld id="{FB7F0168-4E92-4581-914A-2D74CFE3E1D9}" type="slidenum">
              <a:rPr lang="en-CA" altLang="en-US"/>
              <a:pPr/>
              <a:t>17</a:t>
            </a:fld>
            <a:endParaRPr lang="en-CA" altLang="en-US"/>
          </a:p>
        </p:txBody>
      </p:sp>
    </p:spTree>
    <p:extLst>
      <p:ext uri="{BB962C8B-B14F-4D97-AF65-F5344CB8AC3E}">
        <p14:creationId xmlns:p14="http://schemas.microsoft.com/office/powerpoint/2010/main" val="1977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082203" y="2132856"/>
            <a:ext cx="6984776" cy="1872209"/>
          </a:xfrm>
        </p:spPr>
        <p:txBody>
          <a:bodyPr rtlCol="0" anchor="b">
            <a:noAutofit/>
          </a:bodyPr>
          <a:lstStyle>
            <a:lvl1pPr algn="ctr">
              <a:defRPr sz="3600">
                <a:solidFill>
                  <a:srgbClr val="007F3E"/>
                </a:solidFill>
                <a:latin typeface="Arial"/>
              </a:defRPr>
            </a:lvl1pPr>
          </a:lstStyle>
          <a:p>
            <a:pPr rtl="0"/>
            <a:r>
              <a:rPr lang="fr-FR"/>
              <a:t>Click to edit Master title style</a:t>
            </a:r>
            <a:endParaRPr lang="en-CA" dirty="0"/>
          </a:p>
        </p:txBody>
      </p:sp>
      <p:sp>
        <p:nvSpPr>
          <p:cNvPr id="10" name="Subtitle 4"/>
          <p:cNvSpPr>
            <a:spLocks noGrp="1"/>
          </p:cNvSpPr>
          <p:nvPr>
            <p:ph type="subTitle" idx="1"/>
          </p:nvPr>
        </p:nvSpPr>
        <p:spPr>
          <a:xfrm>
            <a:off x="1082409" y="4293096"/>
            <a:ext cx="6988787" cy="1008113"/>
          </a:xfrm>
        </p:spPr>
        <p:txBody>
          <a:bodyPr rtlCol="0">
            <a:normAutofit/>
          </a:bodyPr>
          <a:lstStyle>
            <a:lvl1pPr marL="0" indent="0" algn="ctr">
              <a:buNone/>
              <a:defRPr sz="1800">
                <a:solidFill>
                  <a:srgbClr val="007F3E"/>
                </a:solidFill>
              </a:defRPr>
            </a:lvl1pPr>
          </a:lstStyle>
          <a:p>
            <a:pPr rtl="0"/>
            <a:r>
              <a:rPr lang="fr-FR"/>
              <a:t>Click to edit Master subtitle style</a:t>
            </a:r>
            <a:endParaRPr lang="en-CA" dirty="0"/>
          </a:p>
        </p:txBody>
      </p:sp>
    </p:spTree>
    <p:extLst>
      <p:ext uri="{BB962C8B-B14F-4D97-AF65-F5344CB8AC3E}">
        <p14:creationId xmlns:p14="http://schemas.microsoft.com/office/powerpoint/2010/main" val="187330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rtlCol="0">
            <a:normAutofit/>
          </a:bodyPr>
          <a:lstStyle>
            <a:lvl1pPr algn="l">
              <a:defRPr sz="2800" b="1">
                <a:latin typeface="Arial"/>
              </a:defRPr>
            </a:lvl1pPr>
          </a:lstStyle>
          <a:p>
            <a:pPr rtl="0"/>
            <a:r>
              <a:rPr lang="fr-FR"/>
              <a:t>Click to edit Master title style</a:t>
            </a:r>
            <a:endParaRPr lang="en-CA" dirty="0"/>
          </a:p>
        </p:txBody>
      </p:sp>
      <p:sp>
        <p:nvSpPr>
          <p:cNvPr id="3" name="Content Placeholder 2"/>
          <p:cNvSpPr>
            <a:spLocks noGrp="1"/>
          </p:cNvSpPr>
          <p:nvPr>
            <p:ph idx="1"/>
          </p:nvPr>
        </p:nvSpPr>
        <p:spPr>
          <a:xfrm>
            <a:off x="457200" y="2286000"/>
            <a:ext cx="8229600" cy="3657600"/>
          </a:xfrm>
        </p:spPr>
        <p:txBody>
          <a:bodyPr rtlCol="0"/>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CA" dirty="0"/>
          </a:p>
        </p:txBody>
      </p:sp>
      <p:sp>
        <p:nvSpPr>
          <p:cNvPr id="4" name="Date Placeholder 3">
            <a:extLst>
              <a:ext uri="{FF2B5EF4-FFF2-40B4-BE49-F238E27FC236}">
                <a16:creationId xmlns:a16="http://schemas.microsoft.com/office/drawing/2014/main" xmlns="" id="{ADAF59B3-2D2E-438A-A9A0-1F9D5DB3E989}"/>
              </a:ext>
            </a:extLst>
          </p:cNvPr>
          <p:cNvSpPr>
            <a:spLocks noGrp="1"/>
          </p:cNvSpPr>
          <p:nvPr>
            <p:ph type="dt" sz="half" idx="10"/>
          </p:nvPr>
        </p:nvSpPr>
        <p:spPr/>
        <p:txBody>
          <a:bodyPr rtlCol="0"/>
          <a:lstStyle>
            <a:lvl1pPr>
              <a:defRPr/>
            </a:lvl1pPr>
          </a:lstStyle>
          <a:p>
            <a:pPr rtl="0">
              <a:defRPr/>
            </a:pPr>
            <a:endParaRPr lang="en-CA" altLang="en-US"/>
          </a:p>
        </p:txBody>
      </p:sp>
      <p:sp>
        <p:nvSpPr>
          <p:cNvPr id="5" name="Footer Placeholder 4">
            <a:extLst>
              <a:ext uri="{FF2B5EF4-FFF2-40B4-BE49-F238E27FC236}">
                <a16:creationId xmlns:a16="http://schemas.microsoft.com/office/drawing/2014/main" xmlns="" id="{6066BBF9-1272-4EB0-A2E9-73536DC164A4}"/>
              </a:ext>
            </a:extLst>
          </p:cNvPr>
          <p:cNvSpPr>
            <a:spLocks noGrp="1"/>
          </p:cNvSpPr>
          <p:nvPr>
            <p:ph type="ftr" sz="quarter" idx="11"/>
          </p:nvPr>
        </p:nvSpPr>
        <p:spPr/>
        <p:txBody>
          <a:bodyPr rtlCol="0"/>
          <a:lstStyle>
            <a:lvl1pPr>
              <a:defRPr/>
            </a:lvl1pPr>
          </a:lstStyle>
          <a:p>
            <a:pPr rtl="0">
              <a:defRPr/>
            </a:pPr>
            <a:endParaRPr lang="en-CA"/>
          </a:p>
        </p:txBody>
      </p:sp>
      <p:sp>
        <p:nvSpPr>
          <p:cNvPr id="6" name="Slide Number Placeholder 5">
            <a:extLst>
              <a:ext uri="{FF2B5EF4-FFF2-40B4-BE49-F238E27FC236}">
                <a16:creationId xmlns:a16="http://schemas.microsoft.com/office/drawing/2014/main" xmlns="" id="{0CA4F0B2-A6F4-4F9A-95B7-6FC9F56ED9EA}"/>
              </a:ext>
            </a:extLst>
          </p:cNvPr>
          <p:cNvSpPr>
            <a:spLocks noGrp="1"/>
          </p:cNvSpPr>
          <p:nvPr>
            <p:ph type="sldNum" sz="quarter" idx="12"/>
          </p:nvPr>
        </p:nvSpPr>
        <p:spPr/>
        <p:txBody>
          <a:bodyPr rtlCol="0"/>
          <a:lstStyle>
            <a:lvl1pPr>
              <a:defRPr/>
            </a:lvl1pPr>
          </a:lstStyle>
          <a:p>
            <a:pPr rtl="0"/>
            <a:fld id="{CEC7D57E-FE6F-4825-AB4B-A3527B161205}" type="slidenum">
              <a:rPr lang="en-CA" altLang="en-US"/>
              <a:pPr rtl="0"/>
              <a:t>‹#›</a:t>
            </a:fld>
            <a:endParaRPr lang="en-CA" altLang="en-US"/>
          </a:p>
        </p:txBody>
      </p:sp>
    </p:spTree>
    <p:extLst>
      <p:ext uri="{BB962C8B-B14F-4D97-AF65-F5344CB8AC3E}">
        <p14:creationId xmlns:p14="http://schemas.microsoft.com/office/powerpoint/2010/main" val="152931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935038"/>
            <a:ext cx="8496300" cy="2574925"/>
          </a:xfrm>
        </p:spPr>
        <p:txBody>
          <a:bodyPr rtlCol="0" anchor="b">
            <a:normAutofit/>
          </a:bodyPr>
          <a:lstStyle>
            <a:lvl1pPr algn="ctr">
              <a:defRPr sz="3600"/>
            </a:lvl1pPr>
          </a:lstStyle>
          <a:p>
            <a:pPr rtl="0"/>
            <a:r>
              <a:rPr lang="fr-FR"/>
              <a:t>Click to edit Master title style</a:t>
            </a:r>
          </a:p>
        </p:txBody>
      </p:sp>
      <p:sp>
        <p:nvSpPr>
          <p:cNvPr id="3" name="Subtitle 2"/>
          <p:cNvSpPr>
            <a:spLocks noGrp="1"/>
          </p:cNvSpPr>
          <p:nvPr>
            <p:ph type="subTitle" idx="1"/>
          </p:nvPr>
        </p:nvSpPr>
        <p:spPr>
          <a:xfrm>
            <a:off x="323850" y="3602037"/>
            <a:ext cx="8496300" cy="2751137"/>
          </a:xfrm>
        </p:spPr>
        <p:txBody>
          <a:bodyPr rtlCol="0"/>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r-FR"/>
              <a:t>Click to edit Master subtitle style</a:t>
            </a:r>
          </a:p>
        </p:txBody>
      </p:sp>
      <p:sp>
        <p:nvSpPr>
          <p:cNvPr id="4" name="Date Placeholder 3">
            <a:extLst>
              <a:ext uri="{FF2B5EF4-FFF2-40B4-BE49-F238E27FC236}">
                <a16:creationId xmlns:a16="http://schemas.microsoft.com/office/drawing/2014/main" xmlns="" id="{AED2A0F9-4983-4505-905D-3BCAB807EE2D}"/>
              </a:ext>
            </a:extLst>
          </p:cNvPr>
          <p:cNvSpPr>
            <a:spLocks noGrp="1"/>
          </p:cNvSpPr>
          <p:nvPr>
            <p:ph type="dt" sz="half" idx="10"/>
          </p:nvPr>
        </p:nvSpPr>
        <p:spPr/>
        <p:txBody>
          <a:bodyPr rtlCol="0"/>
          <a:lstStyle>
            <a:lvl1pPr>
              <a:defRPr/>
            </a:lvl1pPr>
          </a:lstStyle>
          <a:p>
            <a:pPr rtl="0">
              <a:defRPr/>
            </a:pPr>
            <a:endParaRPr lang="en-US"/>
          </a:p>
        </p:txBody>
      </p:sp>
      <p:sp>
        <p:nvSpPr>
          <p:cNvPr id="5" name="Footer Placeholder 4">
            <a:extLst>
              <a:ext uri="{FF2B5EF4-FFF2-40B4-BE49-F238E27FC236}">
                <a16:creationId xmlns:a16="http://schemas.microsoft.com/office/drawing/2014/main" xmlns="" id="{4C3D94C1-F59A-4338-97CD-2CBE018DFCEB}"/>
              </a:ext>
            </a:extLst>
          </p:cNvPr>
          <p:cNvSpPr>
            <a:spLocks noGrp="1"/>
          </p:cNvSpPr>
          <p:nvPr>
            <p:ph type="ftr" sz="quarter" idx="11"/>
          </p:nvPr>
        </p:nvSpPr>
        <p:spPr/>
        <p:txBody>
          <a:bodyPr rtlCol="0"/>
          <a:lstStyle>
            <a:lvl1pPr>
              <a:defRPr/>
            </a:lvl1pPr>
          </a:lstStyle>
          <a:p>
            <a:pPr rtl="0">
              <a:defRPr/>
            </a:pPr>
            <a:endParaRPr lang="en-US"/>
          </a:p>
        </p:txBody>
      </p:sp>
      <p:sp>
        <p:nvSpPr>
          <p:cNvPr id="6" name="Slide Number Placeholder 5">
            <a:extLst>
              <a:ext uri="{FF2B5EF4-FFF2-40B4-BE49-F238E27FC236}">
                <a16:creationId xmlns:a16="http://schemas.microsoft.com/office/drawing/2014/main" xmlns="" id="{35A50D8F-DA4D-4570-B852-30643D83F38C}"/>
              </a:ext>
            </a:extLst>
          </p:cNvPr>
          <p:cNvSpPr>
            <a:spLocks noGrp="1"/>
          </p:cNvSpPr>
          <p:nvPr>
            <p:ph type="sldNum" sz="quarter" idx="12"/>
          </p:nvPr>
        </p:nvSpPr>
        <p:spPr/>
        <p:txBody>
          <a:bodyPr rtlCol="0"/>
          <a:lstStyle>
            <a:lvl1pPr>
              <a:defRPr/>
            </a:lvl1pPr>
          </a:lstStyle>
          <a:p>
            <a:pPr rtl="0"/>
            <a:fld id="{39209BFF-0DC3-4D6C-A63F-CB1769936874}" type="slidenum">
              <a:rPr lang="en-US" altLang="en-US"/>
              <a:pPr rtl="0"/>
              <a:t>‹#›</a:t>
            </a:fld>
            <a:endParaRPr lang="en-US" altLang="en-US"/>
          </a:p>
        </p:txBody>
      </p:sp>
    </p:spTree>
    <p:extLst>
      <p:ext uri="{BB962C8B-B14F-4D97-AF65-F5344CB8AC3E}">
        <p14:creationId xmlns:p14="http://schemas.microsoft.com/office/powerpoint/2010/main" val="141982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0A5858-0629-4229-934C-297AF5D89435}"/>
              </a:ext>
            </a:extLst>
          </p:cNvPr>
          <p:cNvSpPr>
            <a:spLocks noGrp="1"/>
          </p:cNvSpPr>
          <p:nvPr>
            <p:ph type="dt" sz="half" idx="10"/>
          </p:nvPr>
        </p:nvSpPr>
        <p:spPr/>
        <p:txBody>
          <a:bodyPr rtlCol="0"/>
          <a:lstStyle>
            <a:lvl1pPr>
              <a:defRPr/>
            </a:lvl1pPr>
          </a:lstStyle>
          <a:p>
            <a:pPr rtl="0">
              <a:defRPr/>
            </a:pPr>
            <a:endParaRPr lang="en-US"/>
          </a:p>
        </p:txBody>
      </p:sp>
      <p:sp>
        <p:nvSpPr>
          <p:cNvPr id="3" name="Footer Placeholder 2">
            <a:extLst>
              <a:ext uri="{FF2B5EF4-FFF2-40B4-BE49-F238E27FC236}">
                <a16:creationId xmlns:a16="http://schemas.microsoft.com/office/drawing/2014/main" xmlns="" id="{59C9E819-AE04-4578-B1AC-A70E51AE944E}"/>
              </a:ext>
            </a:extLst>
          </p:cNvPr>
          <p:cNvSpPr>
            <a:spLocks noGrp="1"/>
          </p:cNvSpPr>
          <p:nvPr>
            <p:ph type="ftr" sz="quarter" idx="11"/>
          </p:nvPr>
        </p:nvSpPr>
        <p:spPr/>
        <p:txBody>
          <a:bodyPr rtlCol="0"/>
          <a:lstStyle>
            <a:lvl1pPr>
              <a:defRPr/>
            </a:lvl1pPr>
          </a:lstStyle>
          <a:p>
            <a:pPr rtl="0">
              <a:defRPr/>
            </a:pPr>
            <a:endParaRPr lang="en-US"/>
          </a:p>
        </p:txBody>
      </p:sp>
      <p:sp>
        <p:nvSpPr>
          <p:cNvPr id="4" name="Slide Number Placeholder 3">
            <a:extLst>
              <a:ext uri="{FF2B5EF4-FFF2-40B4-BE49-F238E27FC236}">
                <a16:creationId xmlns:a16="http://schemas.microsoft.com/office/drawing/2014/main" xmlns="" id="{04D6A731-3E57-47EC-928B-9E69C0F1D594}"/>
              </a:ext>
            </a:extLst>
          </p:cNvPr>
          <p:cNvSpPr>
            <a:spLocks noGrp="1"/>
          </p:cNvSpPr>
          <p:nvPr>
            <p:ph type="sldNum" sz="quarter" idx="12"/>
          </p:nvPr>
        </p:nvSpPr>
        <p:spPr/>
        <p:txBody>
          <a:bodyPr rtlCol="0"/>
          <a:lstStyle>
            <a:lvl1pPr>
              <a:defRPr/>
            </a:lvl1pPr>
          </a:lstStyle>
          <a:p>
            <a:pPr rtl="0"/>
            <a:fld id="{18ED0884-6597-4FB4-AE46-FFFD70D3FA00}" type="slidenum">
              <a:rPr lang="en-US" altLang="en-US"/>
              <a:pPr rtl="0"/>
              <a:t>‹#›</a:t>
            </a:fld>
            <a:endParaRPr lang="en-US" altLang="en-US"/>
          </a:p>
        </p:txBody>
      </p:sp>
    </p:spTree>
    <p:extLst>
      <p:ext uri="{BB962C8B-B14F-4D97-AF65-F5344CB8AC3E}">
        <p14:creationId xmlns:p14="http://schemas.microsoft.com/office/powerpoint/2010/main" val="1558816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F35D01AB-9D74-46AB-9AB2-AD456C438568}"/>
              </a:ext>
            </a:extLst>
          </p:cNvPr>
          <p:cNvSpPr>
            <a:spLocks noGrp="1"/>
          </p:cNvSpPr>
          <p:nvPr>
            <p:ph type="title"/>
          </p:nvPr>
        </p:nvSpPr>
        <p:spPr bwMode="auto">
          <a:xfrm>
            <a:off x="457200" y="1052513"/>
            <a:ext cx="82296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fr-FR"/>
              <a:t>Click to edit Master title style</a:t>
            </a:r>
            <a:endParaRPr lang="en-CA" altLang="en-US"/>
          </a:p>
        </p:txBody>
      </p:sp>
      <p:sp>
        <p:nvSpPr>
          <p:cNvPr id="1027" name="Text Placeholder 2">
            <a:extLst>
              <a:ext uri="{FF2B5EF4-FFF2-40B4-BE49-F238E27FC236}">
                <a16:creationId xmlns:a16="http://schemas.microsoft.com/office/drawing/2014/main" xmlns="" id="{A1DB8844-FB27-4550-9AC2-CE8A6CC2653C}"/>
              </a:ext>
            </a:extLst>
          </p:cNvPr>
          <p:cNvSpPr>
            <a:spLocks noGrp="1"/>
          </p:cNvSpPr>
          <p:nvPr>
            <p:ph type="body" idx="1"/>
          </p:nvPr>
        </p:nvSpPr>
        <p:spPr bwMode="auto">
          <a:xfrm>
            <a:off x="457200" y="22860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CA" altLang="en-US"/>
          </a:p>
        </p:txBody>
      </p:sp>
      <p:sp>
        <p:nvSpPr>
          <p:cNvPr id="4" name="Date Placeholder 3">
            <a:extLst>
              <a:ext uri="{FF2B5EF4-FFF2-40B4-BE49-F238E27FC236}">
                <a16:creationId xmlns:a16="http://schemas.microsoft.com/office/drawing/2014/main" xmlns="" id="{561C7733-58CB-4FA7-B859-2F2E276B4FC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rtlCol="0" anchor="ctr" anchorCtr="0" compatLnSpc="1">
            <a:prstTxWarp prst="textNoShape">
              <a:avLst/>
            </a:prstTxWarp>
          </a:bodyPr>
          <a:lstStyle>
            <a:lvl1pPr eaLnBrk="1" hangingPunct="1">
              <a:defRPr sz="1200">
                <a:solidFill>
                  <a:srgbClr val="000000"/>
                </a:solidFill>
                <a:latin typeface="Arial" pitchFamily="34" charset="0"/>
                <a:ea typeface="ＭＳ Ｐゴシック" panose="020B0600070205080204" pitchFamily="34" charset="-128"/>
                <a:cs typeface="Arial" pitchFamily="34" charset="0"/>
              </a:defRPr>
            </a:lvl1pPr>
          </a:lstStyle>
          <a:p>
            <a:pPr rtl="0">
              <a:defRPr/>
            </a:pPr>
            <a:endParaRPr lang="en-CA" altLang="en-US"/>
          </a:p>
        </p:txBody>
      </p:sp>
      <p:sp>
        <p:nvSpPr>
          <p:cNvPr id="5" name="Footer Placeholder 4">
            <a:extLst>
              <a:ext uri="{FF2B5EF4-FFF2-40B4-BE49-F238E27FC236}">
                <a16:creationId xmlns:a16="http://schemas.microsoft.com/office/drawing/2014/main" xmlns="" id="{DB17203C-9014-40BB-8643-CDC2C6FB443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solidFill>
                <a:latin typeface="Arial"/>
                <a:ea typeface="+mn-ea"/>
                <a:cs typeface="Arial"/>
              </a:defRPr>
            </a:lvl1pPr>
          </a:lstStyle>
          <a:p>
            <a:pPr rtl="0">
              <a:defRPr/>
            </a:pPr>
            <a:endParaRPr lang="en-CA"/>
          </a:p>
        </p:txBody>
      </p:sp>
      <p:sp>
        <p:nvSpPr>
          <p:cNvPr id="6" name="Slide Number Placeholder 5">
            <a:extLst>
              <a:ext uri="{FF2B5EF4-FFF2-40B4-BE49-F238E27FC236}">
                <a16:creationId xmlns:a16="http://schemas.microsoft.com/office/drawing/2014/main" xmlns="" id="{59E473FF-7F85-414F-B378-EE286BB5B32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200">
                <a:solidFill>
                  <a:srgbClr val="000000"/>
                </a:solidFill>
                <a:cs typeface="Arial" panose="020B0604020202020204" pitchFamily="34" charset="0"/>
              </a:defRPr>
            </a:lvl1pPr>
          </a:lstStyle>
          <a:p>
            <a:pPr rtl="0"/>
            <a:fld id="{739FC05D-2F4F-4ED4-AB9B-B5058B3FBDF7}" type="slidenum">
              <a:rPr lang="en-CA" altLang="en-US"/>
              <a:pPr rtl="0"/>
              <a:t>‹#›</a:t>
            </a:fld>
            <a:endParaRPr lang="en-CA" altLang="en-US"/>
          </a:p>
        </p:txBody>
      </p:sp>
    </p:spTree>
  </p:cSld>
  <p:clrMap bg1="lt1" tx1="dk1" bg2="lt2" tx2="dk2" accent1="accent1" accent2="accent2" accent3="accent3" accent4="accent4" accent5="accent5" accent6="accent6" hlink="hlink" folHlink="folHlink"/>
  <p:sldLayoutIdLst>
    <p:sldLayoutId id="2147484046" r:id="rId1"/>
    <p:sldLayoutId id="2147484045" r:id="rId2"/>
    <p:sldLayoutId id="2147484047" r:id="rId3"/>
    <p:sldLayoutId id="2147484048" r:id="rId4"/>
  </p:sldLayoutIdLst>
  <p:hf hdr="0" ftr="0" dt="0"/>
  <p:txStyles>
    <p:titleStyle>
      <a:lvl1pPr algn="l" rtl="0" eaLnBrk="0" fontAlgn="base" hangingPunct="0">
        <a:spcBef>
          <a:spcPct val="0"/>
        </a:spcBef>
        <a:spcAft>
          <a:spcPct val="0"/>
        </a:spcAft>
        <a:defRPr sz="3200" b="1" kern="1200">
          <a:solidFill>
            <a:srgbClr val="007F3E"/>
          </a:solidFill>
          <a:latin typeface="Arial"/>
          <a:ea typeface="ＭＳ Ｐゴシック" panose="020B0600070205080204" pitchFamily="34" charset="-128"/>
          <a:cs typeface="Arial"/>
        </a:defRPr>
      </a:lvl1pPr>
      <a:lvl2pPr algn="l" rtl="0" eaLnBrk="0" fontAlgn="base" hangingPunct="0">
        <a:spcBef>
          <a:spcPct val="0"/>
        </a:spcBef>
        <a:spcAft>
          <a:spcPct val="0"/>
        </a:spcAft>
        <a:defRPr sz="3200" b="1">
          <a:solidFill>
            <a:srgbClr val="007F3E"/>
          </a:solidFill>
          <a:latin typeface="Arial" charset="0"/>
          <a:ea typeface="ＭＳ Ｐゴシック" panose="020B0600070205080204" pitchFamily="34" charset="-128"/>
          <a:cs typeface="Arial" charset="0"/>
        </a:defRPr>
      </a:lvl2pPr>
      <a:lvl3pPr algn="l" rtl="0" eaLnBrk="0" fontAlgn="base" hangingPunct="0">
        <a:spcBef>
          <a:spcPct val="0"/>
        </a:spcBef>
        <a:spcAft>
          <a:spcPct val="0"/>
        </a:spcAft>
        <a:defRPr sz="3200" b="1">
          <a:solidFill>
            <a:srgbClr val="007F3E"/>
          </a:solidFill>
          <a:latin typeface="Arial" charset="0"/>
          <a:ea typeface="ＭＳ Ｐゴシック" panose="020B0600070205080204" pitchFamily="34" charset="-128"/>
          <a:cs typeface="Arial" charset="0"/>
        </a:defRPr>
      </a:lvl3pPr>
      <a:lvl4pPr algn="l" rtl="0" eaLnBrk="0" fontAlgn="base" hangingPunct="0">
        <a:spcBef>
          <a:spcPct val="0"/>
        </a:spcBef>
        <a:spcAft>
          <a:spcPct val="0"/>
        </a:spcAft>
        <a:defRPr sz="3200" b="1">
          <a:solidFill>
            <a:srgbClr val="007F3E"/>
          </a:solidFill>
          <a:latin typeface="Arial" charset="0"/>
          <a:ea typeface="ＭＳ Ｐゴシック" panose="020B0600070205080204" pitchFamily="34" charset="-128"/>
          <a:cs typeface="Arial" charset="0"/>
        </a:defRPr>
      </a:lvl4pPr>
      <a:lvl5pPr algn="l" rtl="0" eaLnBrk="0" fontAlgn="base" hangingPunct="0">
        <a:spcBef>
          <a:spcPct val="0"/>
        </a:spcBef>
        <a:spcAft>
          <a:spcPct val="0"/>
        </a:spcAft>
        <a:defRPr sz="3200" b="1">
          <a:solidFill>
            <a:srgbClr val="007F3E"/>
          </a:solidFill>
          <a:latin typeface="Arial" charset="0"/>
          <a:ea typeface="ＭＳ Ｐゴシック" panose="020B0600070205080204" pitchFamily="34" charset="-128"/>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000000"/>
          </a:solidFill>
          <a:latin typeface="Arial"/>
          <a:ea typeface="ＭＳ Ｐゴシック"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Arial"/>
          <a:ea typeface="ＭＳ Ｐゴシック"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Arial"/>
          <a:ea typeface="ＭＳ Ｐゴシック" panose="020B0600070205080204" pitchFamily="34" charset="-128"/>
          <a:cs typeface="Arial"/>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panose="020B0600070205080204" pitchFamily="34" charset="-128"/>
          <a:cs typeface="Arial"/>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panose="020B0600070205080204" pitchFamily="34" charset="-128"/>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72.xml"/><Relationship Id="rId7" Type="http://schemas.openxmlformats.org/officeDocument/2006/relationships/image" Target="../media/image8.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3.xml"/><Relationship Id="rId5" Type="http://schemas.openxmlformats.org/officeDocument/2006/relationships/tags" Target="../tags/tag74.xml"/><Relationship Id="rId4" Type="http://schemas.openxmlformats.org/officeDocument/2006/relationships/tags" Target="../tags/tag73.xml"/></Relationships>
</file>

<file path=ppt/slides/_rels/slide16.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10.png"/><Relationship Id="rId5" Type="http://schemas.openxmlformats.org/officeDocument/2006/relationships/tags" Target="../tags/tag88.xml"/><Relationship Id="rId10" Type="http://schemas.openxmlformats.org/officeDocument/2006/relationships/notesSlide" Target="../notesSlides/notesSlide10.xml"/><Relationship Id="rId4" Type="http://schemas.openxmlformats.org/officeDocument/2006/relationships/tags" Target="../tags/tag87.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hyperlink" Target="https://www.aadnc-aandc.gc.ca/eng/1100100032802/1100100032803" TargetMode="External"/><Relationship Id="rId5" Type="http://schemas.openxmlformats.org/officeDocument/2006/relationships/hyperlink" Target="mailto:IndigenousProcurement-ApprovisionnementAutochtone@forces.gc.ca" TargetMode="Externa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4.png"/><Relationship Id="rId4" Type="http://schemas.openxmlformats.org/officeDocument/2006/relationships/tags" Target="../tags/tag18.xml"/><Relationship Id="rId9"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25.xml"/></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3" Type="http://schemas.openxmlformats.org/officeDocument/2006/relationships/tags" Target="../tags/tag27.xml"/><Relationship Id="rId21" Type="http://schemas.openxmlformats.org/officeDocument/2006/relationships/oleObject" Target="../embeddings/oleObject1.bin"/><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notesSlide" Target="../notesSlides/notesSlide4.xml"/><Relationship Id="rId1" Type="http://schemas.openxmlformats.org/officeDocument/2006/relationships/vmlDrawing" Target="../drawings/vmlDrawing1.v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image" Target="../media/image7.png"/><Relationship Id="rId10" Type="http://schemas.openxmlformats.org/officeDocument/2006/relationships/tags" Target="../tags/tag34.xml"/><Relationship Id="rId19"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Layout" Target="../slideLayouts/slideLayout3.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3C989D17-002C-488F-A48C-D3140A20FCE7}"/>
              </a:ext>
            </a:extLst>
          </p:cNvPr>
          <p:cNvSpPr>
            <a:spLocks noGrp="1"/>
          </p:cNvSpPr>
          <p:nvPr>
            <p:ph type="ctrTitle"/>
            <p:custDataLst>
              <p:tags r:id="rId1"/>
            </p:custDataLst>
          </p:nvPr>
        </p:nvSpPr>
        <p:spPr>
          <a:xfrm>
            <a:off x="611187" y="2770153"/>
            <a:ext cx="8388350" cy="666750"/>
          </a:xfrm>
        </p:spPr>
        <p:txBody>
          <a:bodyPr rtlCol="0"/>
          <a:lstStyle/>
          <a:p>
            <a:pPr rtl="0" eaLnBrk="1" hangingPunct="1"/>
            <a:r>
              <a:rPr lang="fr-CA" sz="2800" noProof="0" dirty="0">
                <a:latin typeface="Calibri" panose="020F0502020204030204" pitchFamily="34" charset="0"/>
                <a:cs typeface="Arial" panose="020B0604020202020204" pitchFamily="34" charset="0"/>
              </a:rPr>
              <a:t>Vue d’ensemble de l’approvisionnement auprès des entreprises autochtones</a:t>
            </a:r>
          </a:p>
        </p:txBody>
      </p:sp>
      <p:sp>
        <p:nvSpPr>
          <p:cNvPr id="7171" name="Subtitle 2">
            <a:extLst>
              <a:ext uri="{FF2B5EF4-FFF2-40B4-BE49-F238E27FC236}">
                <a16:creationId xmlns:a16="http://schemas.microsoft.com/office/drawing/2014/main" xmlns="" id="{B3910B92-DD74-41FA-AE34-21742AB32459}"/>
              </a:ext>
            </a:extLst>
          </p:cNvPr>
          <p:cNvSpPr>
            <a:spLocks noGrp="1"/>
          </p:cNvSpPr>
          <p:nvPr>
            <p:ph type="subTitle" idx="1"/>
            <p:custDataLst>
              <p:tags r:id="rId2"/>
            </p:custDataLst>
          </p:nvPr>
        </p:nvSpPr>
        <p:spPr>
          <a:xfrm>
            <a:off x="1311275" y="4418048"/>
            <a:ext cx="6988175" cy="1371600"/>
          </a:xfrm>
        </p:spPr>
        <p:txBody>
          <a:bodyPr rtlCol="0">
            <a:normAutofit lnSpcReduction="10000"/>
          </a:bodyPr>
          <a:lstStyle/>
          <a:p>
            <a:pPr rtl="0" eaLnBrk="1" hangingPunct="1"/>
            <a:r>
              <a:rPr lang="fr-CA" sz="2000" b="1" noProof="0" dirty="0">
                <a:latin typeface="Calibri" panose="020F0502020204030204" pitchFamily="34" charset="0"/>
                <a:cs typeface="Arial" panose="020B0604020202020204" pitchFamily="34" charset="0"/>
              </a:rPr>
              <a:t>M</a:t>
            </a:r>
            <a:r>
              <a:rPr lang="fr-CA" sz="2000" b="1" baseline="30000" noProof="0" dirty="0">
                <a:latin typeface="Calibri" panose="020F0502020204030204" pitchFamily="34" charset="0"/>
                <a:cs typeface="Arial" panose="020B0604020202020204" pitchFamily="34" charset="0"/>
              </a:rPr>
              <a:t>me</a:t>
            </a:r>
            <a:r>
              <a:rPr lang="fr-CA" sz="2000" b="1" noProof="0" dirty="0">
                <a:latin typeface="Calibri" panose="020F0502020204030204" pitchFamily="34" charset="0"/>
                <a:cs typeface="Arial" panose="020B0604020202020204" pitchFamily="34" charset="0"/>
              </a:rPr>
              <a:t> Judith Bennett</a:t>
            </a:r>
          </a:p>
          <a:p>
            <a:pPr rtl="0" eaLnBrk="1" hangingPunct="1"/>
            <a:r>
              <a:rPr lang="fr-CA" sz="2000" b="1" noProof="0" dirty="0">
                <a:latin typeface="Calibri" panose="020F0502020204030204" pitchFamily="34" charset="0"/>
                <a:cs typeface="Arial" panose="020B0604020202020204" pitchFamily="34" charset="0"/>
              </a:rPr>
              <a:t>Approvisionnement auprès des entreprises autochtones – DGSMCA</a:t>
            </a:r>
          </a:p>
          <a:p>
            <a:pPr rtl="0" eaLnBrk="1" hangingPunct="1"/>
            <a:r>
              <a:rPr lang="fr-CA" sz="2000" b="1" noProof="0" dirty="0">
                <a:latin typeface="Calibri" panose="020F0502020204030204" pitchFamily="34" charset="0"/>
                <a:cs typeface="Arial" panose="020B0604020202020204" pitchFamily="34" charset="0"/>
              </a:rPr>
              <a:t>24 mars 2022</a:t>
            </a:r>
          </a:p>
        </p:txBody>
      </p:sp>
      <p:sp>
        <p:nvSpPr>
          <p:cNvPr id="7172" name="TextBox 3">
            <a:extLst>
              <a:ext uri="{FF2B5EF4-FFF2-40B4-BE49-F238E27FC236}">
                <a16:creationId xmlns:a16="http://schemas.microsoft.com/office/drawing/2014/main" xmlns="" id="{A7151FDA-ED5F-40FC-82F4-BFB8D764D0BF}"/>
              </a:ext>
            </a:extLst>
          </p:cNvPr>
          <p:cNvSpPr txBox="1">
            <a:spLocks noChangeArrowheads="1"/>
          </p:cNvSpPr>
          <p:nvPr>
            <p:custDataLst>
              <p:tags r:id="rId3"/>
            </p:custDataLst>
          </p:nvPr>
        </p:nvSpPr>
        <p:spPr bwMode="auto">
          <a:xfrm>
            <a:off x="1101725" y="1069975"/>
            <a:ext cx="43211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nchor="ctr">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eaLnBrk="1" hangingPunct="1">
              <a:spcBef>
                <a:spcPct val="0"/>
              </a:spcBef>
              <a:buFontTx/>
              <a:buNone/>
            </a:pPr>
            <a:r>
              <a:rPr lang="fr-FR" sz="700" b="1" dirty="0">
                <a:solidFill>
                  <a:srgbClr val="007F3E"/>
                </a:solidFill>
              </a:rPr>
              <a:t>DIRECTION GÉNÉRALE – SYSTÈMES DE MATÉRIEL ET CHAÎNE D’APPROVISIONNEMENT</a:t>
            </a:r>
          </a:p>
        </p:txBody>
      </p:sp>
      <p:sp>
        <p:nvSpPr>
          <p:cNvPr id="7173" name="TextBox 4">
            <a:extLst>
              <a:ext uri="{FF2B5EF4-FFF2-40B4-BE49-F238E27FC236}">
                <a16:creationId xmlns:a16="http://schemas.microsoft.com/office/drawing/2014/main" xmlns="" id="{2189A474-8F16-41FC-B47D-BA5E1569E99D}"/>
              </a:ext>
            </a:extLst>
          </p:cNvPr>
          <p:cNvSpPr txBox="1">
            <a:spLocks noChangeArrowheads="1"/>
          </p:cNvSpPr>
          <p:nvPr>
            <p:custDataLst>
              <p:tags r:id="rId4"/>
            </p:custDataLst>
          </p:nvPr>
        </p:nvSpPr>
        <p:spPr bwMode="auto">
          <a:xfrm>
            <a:off x="1101725" y="839788"/>
            <a:ext cx="43211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nchor="ctr">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eaLnBrk="1" hangingPunct="1">
              <a:spcBef>
                <a:spcPct val="0"/>
              </a:spcBef>
              <a:buFontTx/>
              <a:buNone/>
            </a:pPr>
            <a:r>
              <a:rPr lang="fr-FR" sz="700" b="1">
                <a:solidFill>
                  <a:schemeClr val="bg1"/>
                </a:solidFill>
              </a:rPr>
              <a:t>SOUS-MINISTRE ADJOINT (MATÉRIEL)</a:t>
            </a:r>
          </a:p>
        </p:txBody>
      </p:sp>
      <p:sp>
        <p:nvSpPr>
          <p:cNvPr id="7174" name="TextBox 1">
            <a:extLst>
              <a:ext uri="{FF2B5EF4-FFF2-40B4-BE49-F238E27FC236}">
                <a16:creationId xmlns:a16="http://schemas.microsoft.com/office/drawing/2014/main" xmlns="" id="{B6BCD4A2-5B4C-4751-8068-5E61AA1E10EE}"/>
              </a:ext>
            </a:extLst>
          </p:cNvPr>
          <p:cNvSpPr txBox="1">
            <a:spLocks noChangeArrowheads="1"/>
          </p:cNvSpPr>
          <p:nvPr>
            <p:custDataLst>
              <p:tags r:id="rId5"/>
            </p:custDataLst>
          </p:nvPr>
        </p:nvSpPr>
        <p:spPr bwMode="auto">
          <a:xfrm>
            <a:off x="3262313" y="6034088"/>
            <a:ext cx="3024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rtl="0">
              <a:spcBef>
                <a:spcPct val="0"/>
              </a:spcBef>
              <a:buFontTx/>
              <a:buNone/>
            </a:pPr>
            <a:r>
              <a:rPr lang="fr-FR" sz="1800" b="1">
                <a:solidFill>
                  <a:srgbClr val="007F3E"/>
                </a:solidFill>
                <a:latin typeface="Calibri" panose="020F0502020204030204" pitchFamily="34" charset="0"/>
              </a:rPr>
              <a:t>NON CLASSIFIÉ</a:t>
            </a:r>
          </a:p>
        </p:txBody>
      </p:sp>
      <p:sp>
        <p:nvSpPr>
          <p:cNvPr id="4104" name="TextBox 1">
            <a:extLst>
              <a:ext uri="{FF2B5EF4-FFF2-40B4-BE49-F238E27FC236}">
                <a16:creationId xmlns:a16="http://schemas.microsoft.com/office/drawing/2014/main" xmlns="" id="{A72A735B-D47B-41AB-8CE4-50CD2304B4F3}"/>
              </a:ext>
            </a:extLst>
          </p:cNvPr>
          <p:cNvSpPr txBox="1">
            <a:spLocks noChangeArrowheads="1"/>
          </p:cNvSpPr>
          <p:nvPr>
            <p:custDataLst>
              <p:tags r:id="rId6"/>
            </p:custDataLst>
          </p:nvPr>
        </p:nvSpPr>
        <p:spPr bwMode="auto">
          <a:xfrm>
            <a:off x="1066006" y="3676580"/>
            <a:ext cx="7416800" cy="371475"/>
          </a:xfrm>
          <a:prstGeom prst="rect">
            <a:avLst/>
          </a:prstGeom>
          <a:noFill/>
          <a:ln>
            <a:noFill/>
          </a:ln>
        </p:spPr>
        <p:txBody>
          <a:bodyPr rtlCol="0">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algn="ctr" rtl="0">
              <a:spcBef>
                <a:spcPct val="0"/>
              </a:spcBef>
              <a:buFontTx/>
              <a:buNone/>
              <a:defRPr/>
            </a:pPr>
            <a:r>
              <a:rPr lang="fr-FR" sz="1800" b="1" dirty="0">
                <a:solidFill>
                  <a:srgbClr val="007F3E"/>
                </a:solidFill>
                <a:latin typeface="Calibri" panose="020F0502020204030204" pitchFamily="34" charset="0"/>
                <a:cs typeface="Calibri" panose="020F0502020204030204" pitchFamily="34" charset="0"/>
              </a:rPr>
              <a:t>Présentation destinée au Séminaire sur le perfectionnement professionnel en matière de gestion de projet</a:t>
            </a:r>
            <a:endParaRPr lang="en-CA" altLang="en-US" sz="1800" b="1" strike="sngStrike" dirty="0">
              <a:solidFill>
                <a:srgbClr val="FF0000"/>
              </a:solidFill>
              <a:latin typeface="Calibri" panose="020F0502020204030204" pitchFamily="34" charset="0"/>
              <a:cs typeface="Calibri" panose="020F0502020204030204" pitchFamily="34" charset="0"/>
            </a:endParaRPr>
          </a:p>
        </p:txBody>
      </p:sp>
      <p:sp>
        <p:nvSpPr>
          <p:cNvPr id="7176" name="TextBox 2">
            <a:extLst>
              <a:ext uri="{FF2B5EF4-FFF2-40B4-BE49-F238E27FC236}">
                <a16:creationId xmlns:a16="http://schemas.microsoft.com/office/drawing/2014/main" xmlns="" id="{50F42CB4-217C-4CF7-8B34-23FB99C5B2E4}"/>
              </a:ext>
            </a:extLst>
          </p:cNvPr>
          <p:cNvSpPr txBox="1">
            <a:spLocks noChangeArrowheads="1"/>
          </p:cNvSpPr>
          <p:nvPr>
            <p:custDataLst>
              <p:tags r:id="rId7"/>
            </p:custDataLst>
          </p:nvPr>
        </p:nvSpPr>
        <p:spPr bwMode="auto">
          <a:xfrm>
            <a:off x="152400" y="6029325"/>
            <a:ext cx="2159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r>
              <a:rPr lang="fr-FR" sz="1800" b="1" dirty="0">
                <a:solidFill>
                  <a:srgbClr val="007F3E"/>
                </a:solidFill>
                <a:latin typeface="Calibri" panose="020F0502020204030204" pitchFamily="34" charset="0"/>
                <a:cs typeface="Calibri" panose="020F0502020204030204" pitchFamily="34" charset="0"/>
              </a:rPr>
              <a:t>N</a:t>
            </a:r>
            <a:r>
              <a:rPr lang="en-US" sz="1800" b="1" baseline="30000" dirty="0">
                <a:solidFill>
                  <a:srgbClr val="007F3E"/>
                </a:solidFill>
                <a:latin typeface="Calibri" panose="020F0502020204030204" pitchFamily="34" charset="0"/>
                <a:cs typeface="Calibri" panose="020F0502020204030204" pitchFamily="34" charset="0"/>
              </a:rPr>
              <a:t>o</a:t>
            </a:r>
            <a:r>
              <a:rPr lang="en-US" sz="1800" b="1" dirty="0">
                <a:solidFill>
                  <a:srgbClr val="007F3E"/>
                </a:solidFill>
                <a:latin typeface="Calibri" panose="020F0502020204030204" pitchFamily="34" charset="0"/>
                <a:cs typeface="Calibri" panose="020F0502020204030204" pitchFamily="34" charset="0"/>
              </a:rPr>
              <a:t> SGDDI </a:t>
            </a:r>
            <a:r>
              <a:rPr lang="en-US" sz="1800" b="1" dirty="0" smtClean="0">
                <a:solidFill>
                  <a:srgbClr val="007F3E"/>
                </a:solidFill>
                <a:latin typeface="Calibri" panose="020F0502020204030204" pitchFamily="34" charset="0"/>
                <a:cs typeface="Calibri" panose="020F0502020204030204" pitchFamily="34" charset="0"/>
              </a:rPr>
              <a:t>6289052 </a:t>
            </a:r>
            <a:endParaRPr lang="en-US" sz="1800" b="1" dirty="0">
              <a:solidFill>
                <a:srgbClr val="007F3E"/>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xmlns="" id="{AC9170CA-AC73-4903-8CAF-E235A448DB59}"/>
              </a:ext>
            </a:extLst>
          </p:cNvPr>
          <p:cNvSpPr txBox="1">
            <a:spLocks/>
          </p:cNvSpPr>
          <p:nvPr>
            <p:custDataLst>
              <p:tags r:id="rId1"/>
            </p:custDataLst>
          </p:nvPr>
        </p:nvSpPr>
        <p:spPr bwMode="auto">
          <a:xfrm>
            <a:off x="82550" y="711200"/>
            <a:ext cx="89646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b"/>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r>
              <a:rPr lang="fr-FR" b="1">
                <a:solidFill>
                  <a:srgbClr val="007F3E"/>
                </a:solidFill>
                <a:latin typeface="Calibri" panose="020F0502020204030204" pitchFamily="34" charset="0"/>
                <a:cs typeface="Calibri" panose="020F0502020204030204" pitchFamily="34" charset="0"/>
              </a:rPr>
              <a:t>Plan d’avantages pour les Autochtones (PAA)</a:t>
            </a:r>
          </a:p>
        </p:txBody>
      </p:sp>
      <p:sp>
        <p:nvSpPr>
          <p:cNvPr id="3" name="Rectangle 2">
            <a:extLst>
              <a:ext uri="{FF2B5EF4-FFF2-40B4-BE49-F238E27FC236}">
                <a16:creationId xmlns:a16="http://schemas.microsoft.com/office/drawing/2014/main" xmlns="" id="{7160E827-44D1-4FBF-86E9-30C40D49AA71}"/>
              </a:ext>
            </a:extLst>
          </p:cNvPr>
          <p:cNvSpPr/>
          <p:nvPr>
            <p:custDataLst>
              <p:tags r:id="rId2"/>
            </p:custDataLst>
          </p:nvPr>
        </p:nvSpPr>
        <p:spPr>
          <a:xfrm>
            <a:off x="207962" y="1222313"/>
            <a:ext cx="8713787" cy="5386388"/>
          </a:xfrm>
          <a:prstGeom prst="rect">
            <a:avLst/>
          </a:prstGeom>
        </p:spPr>
        <p:txBody>
          <a:bodyPr rtlCol="0">
            <a:spAutoFit/>
          </a:bodyPr>
          <a:lstStyle/>
          <a:p>
            <a:pPr rtl="0">
              <a:defRPr/>
            </a:pPr>
            <a:r>
              <a:rPr lang="fr-FR" dirty="0">
                <a:solidFill>
                  <a:srgbClr val="000000"/>
                </a:solidFill>
                <a:latin typeface="Calibri" panose="020F0502020204030204" pitchFamily="34" charset="0"/>
                <a:cs typeface="Calibri" panose="020F0502020204030204" pitchFamily="34" charset="0"/>
              </a:rPr>
              <a:t>Outre les marchés réservés ou la passation directe de marchés dans le cadre des ERTG, le </a:t>
            </a:r>
            <a:r>
              <a:rPr lang="fr-FR" b="1" dirty="0">
                <a:solidFill>
                  <a:srgbClr val="000000"/>
                </a:solidFill>
                <a:latin typeface="Calibri" panose="020F0502020204030204" pitchFamily="34" charset="0"/>
                <a:cs typeface="Calibri" panose="020F0502020204030204" pitchFamily="34" charset="0"/>
              </a:rPr>
              <a:t>plan d’avantages pour les Autochtones (PAA)</a:t>
            </a:r>
            <a:r>
              <a:rPr lang="fr-FR" dirty="0">
                <a:solidFill>
                  <a:srgbClr val="000000"/>
                </a:solidFill>
                <a:latin typeface="Calibri" panose="020F0502020204030204" pitchFamily="34" charset="0"/>
                <a:cs typeface="Calibri" panose="020F0502020204030204" pitchFamily="34" charset="0"/>
              </a:rPr>
              <a:t> est un autre outil efficace pour garantir que les marchés et les contrats fédéraux produisent des avantages socioéconomiques optimaux pour les Autochtones.</a:t>
            </a:r>
          </a:p>
          <a:p>
            <a:pPr rtl="0">
              <a:defRPr/>
            </a:pPr>
            <a:endParaRPr lang="en-CA" b="1" dirty="0">
              <a:solidFill>
                <a:srgbClr val="000000"/>
              </a:solidFill>
              <a:latin typeface="Calibri" panose="020F0502020204030204" pitchFamily="34" charset="0"/>
              <a:cs typeface="Calibri" panose="020F0502020204030204" pitchFamily="34" charset="0"/>
            </a:endParaRPr>
          </a:p>
          <a:p>
            <a:pPr marL="285750" indent="-285750" rtl="0">
              <a:buFont typeface="Arial" panose="020B0604020202020204" pitchFamily="34" charset="0"/>
              <a:buChar char="•"/>
              <a:defRPr/>
            </a:pPr>
            <a:r>
              <a:rPr lang="fr-FR" dirty="0">
                <a:solidFill>
                  <a:srgbClr val="000000"/>
                </a:solidFill>
                <a:latin typeface="Calibri" panose="020F0502020204030204" pitchFamily="34" charset="0"/>
                <a:cs typeface="Calibri" panose="020F0502020204030204" pitchFamily="34" charset="0"/>
              </a:rPr>
              <a:t>L’objectif consiste à amener les soumissionnaires, dans leur proposition, à montrer comment ils prévoient générer des retombées socioéconomiques pour les gens ou pour le milieu des affaires des collectivités autochtones visées.</a:t>
            </a:r>
          </a:p>
          <a:p>
            <a:pPr marL="285750" indent="-285750" rtl="0">
              <a:buFont typeface="Arial" panose="020B0604020202020204" pitchFamily="34" charset="0"/>
              <a:buChar char="•"/>
              <a:defRPr/>
            </a:pPr>
            <a:r>
              <a:rPr lang="fr-FR" dirty="0">
                <a:solidFill>
                  <a:srgbClr val="000000"/>
                </a:solidFill>
                <a:latin typeface="Calibri" panose="020F0502020204030204" pitchFamily="34" charset="0"/>
                <a:cs typeface="Calibri" panose="020F0502020204030204" pitchFamily="34" charset="0"/>
              </a:rPr>
              <a:t>Un PAA est intégré dans les documents d’invitation à soumissionner et peut être une exigence obligatoire, qui ferait l’objet de critères cotés lors de l’évaluation.</a:t>
            </a:r>
          </a:p>
          <a:p>
            <a:pPr marL="285750" indent="-285750" rtl="0">
              <a:buFont typeface="Arial" panose="020B0604020202020204" pitchFamily="34" charset="0"/>
              <a:buChar char="•"/>
              <a:defRPr/>
            </a:pPr>
            <a:r>
              <a:rPr lang="fr-FR" dirty="0">
                <a:solidFill>
                  <a:srgbClr val="000000"/>
                </a:solidFill>
                <a:latin typeface="Calibri" panose="020F0502020204030204" pitchFamily="34" charset="0"/>
                <a:cs typeface="Calibri" panose="020F0502020204030204" pitchFamily="34" charset="0"/>
              </a:rPr>
              <a:t>*Il peut être intégré à la proposition de valeur. </a:t>
            </a:r>
          </a:p>
          <a:p>
            <a:pPr marL="285750" indent="-285750" rtl="0">
              <a:buFont typeface="Arial" panose="020B0604020202020204" pitchFamily="34" charset="0"/>
              <a:buChar char="•"/>
              <a:defRPr/>
            </a:pPr>
            <a:r>
              <a:rPr lang="fr-FR" dirty="0">
                <a:solidFill>
                  <a:srgbClr val="000000"/>
                </a:solidFill>
                <a:latin typeface="Calibri" panose="020F0502020204030204" pitchFamily="34" charset="0"/>
                <a:cs typeface="Calibri" panose="020F0502020204030204" pitchFamily="34" charset="0"/>
              </a:rPr>
              <a:t>L’entrepreneur doit comprendre un PAA qui décrit comment il entend recourir aux entreprises autochtones et l’utilisation des capacités, comme la sous-traitance à des entreprises autochtones. Le PAA doit aussi décrire comment l’entrepreneur obtient ou entend obtenir la participation du milieu des affaires autochtones local.</a:t>
            </a:r>
          </a:p>
          <a:p>
            <a:pPr marL="742950" lvl="1" indent="-285750" rtl="0">
              <a:buFont typeface="Wingdings" panose="05000000000000000000" pitchFamily="2" charset="2"/>
              <a:buChar char="q"/>
              <a:defRPr/>
            </a:pPr>
            <a:r>
              <a:rPr lang="fr-FR" sz="1400" dirty="0">
                <a:solidFill>
                  <a:srgbClr val="000000"/>
                </a:solidFill>
                <a:latin typeface="Calibri" panose="020F0502020204030204" pitchFamily="34" charset="0"/>
                <a:cs typeface="Calibri" panose="020F0502020204030204" pitchFamily="34" charset="0"/>
              </a:rPr>
              <a:t>Emploi </a:t>
            </a:r>
          </a:p>
          <a:p>
            <a:pPr marL="742950" lvl="1" indent="-285750" rtl="0">
              <a:buFont typeface="Wingdings" panose="05000000000000000000" pitchFamily="2" charset="2"/>
              <a:buChar char="q"/>
              <a:defRPr/>
            </a:pPr>
            <a:r>
              <a:rPr lang="fr-FR" sz="1400" dirty="0">
                <a:solidFill>
                  <a:srgbClr val="000000"/>
                </a:solidFill>
                <a:latin typeface="Calibri" panose="020F0502020204030204" pitchFamily="34" charset="0"/>
                <a:cs typeface="Calibri" panose="020F0502020204030204" pitchFamily="34" charset="0"/>
              </a:rPr>
              <a:t>Formation, perfectionnement des compétences et programmes d’apprentissage </a:t>
            </a:r>
          </a:p>
          <a:p>
            <a:pPr marL="742950" lvl="1" indent="-285750" rtl="0">
              <a:buFont typeface="Wingdings" panose="05000000000000000000" pitchFamily="2" charset="2"/>
              <a:buChar char="q"/>
              <a:defRPr/>
            </a:pPr>
            <a:r>
              <a:rPr lang="fr-FR" sz="1400" dirty="0">
                <a:solidFill>
                  <a:srgbClr val="000000"/>
                </a:solidFill>
                <a:latin typeface="Calibri" panose="020F0502020204030204" pitchFamily="34" charset="0"/>
                <a:cs typeface="Calibri" panose="020F0502020204030204" pitchFamily="34" charset="0"/>
              </a:rPr>
              <a:t>Sous-traitance </a:t>
            </a:r>
          </a:p>
          <a:p>
            <a:pPr marL="742950" lvl="1" indent="-285750" rtl="0">
              <a:buFont typeface="Wingdings" panose="05000000000000000000" pitchFamily="2" charset="2"/>
              <a:buChar char="q"/>
              <a:defRPr/>
            </a:pPr>
            <a:r>
              <a:rPr lang="fr-FR" sz="1400" dirty="0">
                <a:solidFill>
                  <a:srgbClr val="000000"/>
                </a:solidFill>
                <a:latin typeface="Calibri" panose="020F0502020204030204" pitchFamily="34" charset="0"/>
                <a:cs typeface="Calibri" panose="020F0502020204030204" pitchFamily="34" charset="0"/>
              </a:rPr>
              <a:t>Équité </a:t>
            </a:r>
          </a:p>
          <a:p>
            <a:pPr rtl="0">
              <a:defRPr/>
            </a:pPr>
            <a:endParaRPr lang="en-CA" dirty="0">
              <a:solidFill>
                <a:srgbClr val="000000"/>
              </a:solidFill>
            </a:endParaRPr>
          </a:p>
          <a:p>
            <a:pPr rtl="0">
              <a:defRPr/>
            </a:pPr>
            <a:r>
              <a:rPr lang="fr-FR" sz="1600" dirty="0">
                <a:solidFill>
                  <a:srgbClr val="000000"/>
                </a:solidFill>
                <a:latin typeface="Calibri" panose="020F0502020204030204" pitchFamily="34" charset="0"/>
                <a:cs typeface="Calibri" panose="020F0502020204030204" pitchFamily="34" charset="0"/>
              </a:rPr>
              <a:t>*Nécessite la confirmation d’Innovation, Sciences et Développement économique (ISDE)</a:t>
            </a:r>
          </a:p>
          <a:p>
            <a:pPr marL="285750" indent="-285750" rtl="0">
              <a:buFont typeface="Arial" panose="020B0604020202020204" pitchFamily="34" charset="0"/>
              <a:buChar char="•"/>
              <a:defRPr/>
            </a:pPr>
            <a:endParaRPr lang="en-CA" dirty="0">
              <a:solidFill>
                <a:srgbClr val="000000"/>
              </a:solidFill>
              <a:latin typeface="+mn-lt"/>
            </a:endParaRPr>
          </a:p>
        </p:txBody>
      </p:sp>
      <p:sp>
        <p:nvSpPr>
          <p:cNvPr id="21508" name="Slide Number Placeholder 3">
            <a:extLst>
              <a:ext uri="{FF2B5EF4-FFF2-40B4-BE49-F238E27FC236}">
                <a16:creationId xmlns:a16="http://schemas.microsoft.com/office/drawing/2014/main" xmlns="" id="{341B40A9-C22B-4BD2-9C81-D4BEF9FBA8CB}"/>
              </a:ext>
            </a:extLst>
          </p:cNvPr>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73F201F6-AA24-4D15-ACB5-C89B8CCCFCB6}" type="slidenum">
              <a:rPr lang="en-US" altLang="en-US" sz="1000">
                <a:solidFill>
                  <a:srgbClr val="6F90B8"/>
                </a:solidFill>
              </a:rPr>
              <a:pPr>
                <a:spcBef>
                  <a:spcPct val="0"/>
                </a:spcBef>
                <a:buFontTx/>
                <a:buNone/>
              </a:pPr>
              <a:t>10</a:t>
            </a:fld>
            <a:endParaRPr lang="en-US" altLang="en-US" sz="1000">
              <a:solidFill>
                <a:srgbClr val="6F90B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589AE8B3-52A1-4783-8124-D27DA42EAEF9}"/>
              </a:ext>
            </a:extLst>
          </p:cNvPr>
          <p:cNvSpPr>
            <a:spLocks noGrp="1"/>
          </p:cNvSpPr>
          <p:nvPr>
            <p:ph type="title"/>
            <p:custDataLst>
              <p:tags r:id="rId1"/>
            </p:custDataLst>
          </p:nvPr>
        </p:nvSpPr>
        <p:spPr>
          <a:xfrm>
            <a:off x="457200" y="620713"/>
            <a:ext cx="8229600" cy="569912"/>
          </a:xfrm>
        </p:spPr>
        <p:txBody>
          <a:bodyPr rtlCol="0"/>
          <a:lstStyle/>
          <a:p>
            <a:pPr rtl="0"/>
            <a:r>
              <a:rPr lang="fr-CA" noProof="0" dirty="0">
                <a:latin typeface="Calibri" panose="020F0502020204030204" pitchFamily="34" charset="0"/>
                <a:cs typeface="Calibri" panose="020F0502020204030204" pitchFamily="34" charset="0"/>
              </a:rPr>
              <a:t>Possibilités</a:t>
            </a:r>
          </a:p>
        </p:txBody>
      </p:sp>
      <p:sp>
        <p:nvSpPr>
          <p:cNvPr id="22531" name="Content Placeholder 2">
            <a:extLst>
              <a:ext uri="{FF2B5EF4-FFF2-40B4-BE49-F238E27FC236}">
                <a16:creationId xmlns:a16="http://schemas.microsoft.com/office/drawing/2014/main" xmlns="" id="{D9E48B77-0B6F-4C7A-966A-DD3176D2DDD5}"/>
              </a:ext>
            </a:extLst>
          </p:cNvPr>
          <p:cNvSpPr>
            <a:spLocks noGrp="1"/>
          </p:cNvSpPr>
          <p:nvPr>
            <p:ph idx="1"/>
            <p:custDataLst>
              <p:tags r:id="rId2"/>
            </p:custDataLst>
          </p:nvPr>
        </p:nvSpPr>
        <p:spPr>
          <a:xfrm>
            <a:off x="107504" y="1124744"/>
            <a:ext cx="8784976" cy="5043488"/>
          </a:xfrm>
        </p:spPr>
        <p:txBody>
          <a:bodyPr rtlCol="0"/>
          <a:lstStyle/>
          <a:p>
            <a:pPr rtl="0"/>
            <a:r>
              <a:rPr lang="fr-CA" sz="1600" b="1" noProof="0" dirty="0">
                <a:latin typeface="Calibri" panose="020F0502020204030204" pitchFamily="34" charset="0"/>
                <a:cs typeface="Calibri" panose="020F0502020204030204" pitchFamily="34" charset="0"/>
              </a:rPr>
              <a:t>Collecte de données améliorée </a:t>
            </a:r>
          </a:p>
          <a:p>
            <a:pPr lvl="1" rtl="0"/>
            <a:r>
              <a:rPr lang="fr-CA" sz="1600" noProof="0" dirty="0">
                <a:solidFill>
                  <a:schemeClr val="tx1"/>
                </a:solidFill>
                <a:latin typeface="Calibri" panose="020F0502020204030204" pitchFamily="34" charset="0"/>
                <a:cs typeface="Calibri" panose="020F0502020204030204" pitchFamily="34" charset="0"/>
              </a:rPr>
              <a:t>Un outil de collecte de données est requis pour faire le suivi des exigences futures et pour faire état de compte de la valeur et des avantages du contrat.</a:t>
            </a:r>
          </a:p>
          <a:p>
            <a:pPr lvl="1" rtl="0"/>
            <a:r>
              <a:rPr lang="fr-CA" sz="1600" noProof="0" dirty="0">
                <a:latin typeface="Calibri" panose="020F0502020204030204" pitchFamily="34" charset="0"/>
                <a:cs typeface="Calibri" panose="020F0502020204030204" pitchFamily="34" charset="0"/>
              </a:rPr>
              <a:t>Le but est d’être le plus holistique possible et d’inclure les sous-traitants et les fournisseurs.  </a:t>
            </a:r>
          </a:p>
          <a:p>
            <a:pPr rtl="0"/>
            <a:r>
              <a:rPr lang="fr-CA" sz="1600" b="1" noProof="0" dirty="0">
                <a:latin typeface="Calibri" panose="020F0502020204030204" pitchFamily="34" charset="0"/>
                <a:cs typeface="Calibri" panose="020F0502020204030204" pitchFamily="34" charset="0"/>
              </a:rPr>
              <a:t>Renforcement des capacités de la chaîne d’approvisionnement de la Défense</a:t>
            </a:r>
          </a:p>
          <a:p>
            <a:pPr lvl="1" rtl="0"/>
            <a:r>
              <a:rPr lang="fr-CA" sz="1600" noProof="0" dirty="0">
                <a:latin typeface="Calibri" panose="020F0502020204030204" pitchFamily="34" charset="0"/>
                <a:cs typeface="Calibri" panose="020F0502020204030204" pitchFamily="34" charset="0"/>
              </a:rPr>
              <a:t>Les entreprises autochtones auront la possibilité d’entretenir des relations à long terme avec le MDN ou les FAC ainsi qu’avec les principaux entrepreneurs de la Défense.</a:t>
            </a:r>
          </a:p>
          <a:p>
            <a:pPr lvl="1" rtl="0"/>
            <a:r>
              <a:rPr lang="fr-CA" sz="1600" noProof="0" dirty="0">
                <a:latin typeface="Calibri" panose="020F0502020204030204" pitchFamily="34" charset="0"/>
                <a:cs typeface="Calibri" panose="020F0502020204030204" pitchFamily="34" charset="0"/>
              </a:rPr>
              <a:t>L’augmentation des capacités régionales pourrait mener à la création de nouvelles entreprises autochtones (p. ex., entreprise issue de l’essaimage).</a:t>
            </a:r>
          </a:p>
          <a:p>
            <a:pPr rtl="0"/>
            <a:r>
              <a:rPr lang="fr-CA" sz="1600" b="1" noProof="0" dirty="0">
                <a:latin typeface="Calibri" panose="020F0502020204030204" pitchFamily="34" charset="0"/>
                <a:cs typeface="Calibri" panose="020F0502020204030204" pitchFamily="34" charset="0"/>
              </a:rPr>
              <a:t>Possibilité de changements dans le monde de l’approvisionnement</a:t>
            </a:r>
          </a:p>
          <a:p>
            <a:pPr lvl="1" rtl="0"/>
            <a:r>
              <a:rPr lang="fr-CA" sz="1600" noProof="0" dirty="0">
                <a:latin typeface="Calibri" panose="020F0502020204030204" pitchFamily="34" charset="0"/>
                <a:cs typeface="Calibri" panose="020F0502020204030204" pitchFamily="34" charset="0"/>
              </a:rPr>
              <a:t>La formation et la sensibilisation auprès de la communauté de la passation de marchés et de l’approvisionnement pourraient améliorer les relations avec les fournisseurs autochtones.</a:t>
            </a:r>
          </a:p>
          <a:p>
            <a:pPr rtl="0"/>
            <a:r>
              <a:rPr lang="fr-CA" sz="1600" b="1" noProof="0" dirty="0">
                <a:latin typeface="Calibri" panose="020F0502020204030204" pitchFamily="34" charset="0"/>
                <a:cs typeface="Calibri" panose="020F0502020204030204" pitchFamily="34" charset="0"/>
              </a:rPr>
              <a:t>Tirer parti du travail des partenaires</a:t>
            </a:r>
          </a:p>
          <a:p>
            <a:pPr lvl="1" rtl="0"/>
            <a:r>
              <a:rPr lang="fr-CA" sz="1600" noProof="0" dirty="0">
                <a:solidFill>
                  <a:schemeClr val="tx1"/>
                </a:solidFill>
                <a:latin typeface="Calibri" panose="020F0502020204030204" pitchFamily="34" charset="0"/>
                <a:cs typeface="Calibri" panose="020F0502020204030204" pitchFamily="34" charset="0"/>
              </a:rPr>
              <a:t>Collaboration avec Services publics et Approvisionnement Canada (SPAC) et ISDE pour faire avancer les discussions au sujet des retombées industrielles et technologiques, de la proposition de valeur et de la façon dont ce cadre peut engendrer des avantages socioéconomiques pour les peuples autochtones.</a:t>
            </a:r>
          </a:p>
          <a:p>
            <a:pPr lvl="1" rtl="0"/>
            <a:r>
              <a:rPr lang="fr-CA" sz="1600" noProof="0" dirty="0">
                <a:latin typeface="Calibri" panose="020F0502020204030204" pitchFamily="34" charset="0"/>
                <a:cs typeface="Calibri" panose="020F0502020204030204" pitchFamily="34" charset="0"/>
              </a:rPr>
              <a:t>Accès à un plus grand réseau d’intervenants.</a:t>
            </a:r>
          </a:p>
          <a:p>
            <a:pPr lvl="1" rtl="0"/>
            <a:r>
              <a:rPr lang="fr-CA" sz="1600" noProof="0" dirty="0">
                <a:latin typeface="Calibri" panose="020F0502020204030204" pitchFamily="34" charset="0"/>
                <a:cs typeface="Calibri" panose="020F0502020204030204" pitchFamily="34" charset="0"/>
              </a:rPr>
              <a:t>Partage de pratiques exemplaires et de nouvelles méthodes au moyen des communautés de pratique.</a:t>
            </a:r>
          </a:p>
          <a:p>
            <a:pPr lvl="1" rtl="0"/>
            <a:endParaRPr lang="fr-CA" altLang="en-US" sz="1600" noProof="0" dirty="0">
              <a:latin typeface="Calibri" panose="020F0502020204030204" pitchFamily="34" charset="0"/>
              <a:cs typeface="Calibri" panose="020F0502020204030204" pitchFamily="34" charset="0"/>
            </a:endParaRPr>
          </a:p>
        </p:txBody>
      </p:sp>
      <p:sp>
        <p:nvSpPr>
          <p:cNvPr id="22532" name="Slide Number Placeholder 3">
            <a:extLst>
              <a:ext uri="{FF2B5EF4-FFF2-40B4-BE49-F238E27FC236}">
                <a16:creationId xmlns:a16="http://schemas.microsoft.com/office/drawing/2014/main" xmlns="" id="{0F7EF283-E76F-49BA-BE00-986CEB07A25F}"/>
              </a:ext>
            </a:extLst>
          </p:cNvPr>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EB34B932-C40C-42AB-BEF5-B92478E6D174}" type="slidenum">
              <a:rPr lang="en-CA" altLang="en-US" sz="1200"/>
              <a:pPr>
                <a:spcBef>
                  <a:spcPct val="0"/>
                </a:spcBef>
                <a:buFontTx/>
                <a:buNone/>
              </a:pPr>
              <a:t>11</a:t>
            </a:fld>
            <a:endParaRPr lang="en-CA" altLang="en-US"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8A939131-4AB4-476E-B81E-42A0BB1EFD8B}"/>
              </a:ext>
            </a:extLst>
          </p:cNvPr>
          <p:cNvSpPr>
            <a:spLocks noGrp="1"/>
          </p:cNvSpPr>
          <p:nvPr>
            <p:ph type="title"/>
            <p:custDataLst>
              <p:tags r:id="rId1"/>
            </p:custDataLst>
          </p:nvPr>
        </p:nvSpPr>
        <p:spPr>
          <a:xfrm>
            <a:off x="179512" y="764704"/>
            <a:ext cx="9036050" cy="503237"/>
          </a:xfrm>
        </p:spPr>
        <p:txBody>
          <a:bodyPr rtlCol="0">
            <a:normAutofit fontScale="90000"/>
          </a:bodyPr>
          <a:lstStyle/>
          <a:p>
            <a:pPr rtl="0">
              <a:defRPr/>
            </a:pPr>
            <a:r>
              <a:rPr lang="fr-CA" noProof="0" dirty="0">
                <a:latin typeface="Calibri" panose="020F0502020204030204" pitchFamily="34" charset="0"/>
                <a:ea typeface="MS PGothic" panose="020B0600070205080204" pitchFamily="34" charset="-128"/>
                <a:cs typeface="Calibri" panose="020F0502020204030204" pitchFamily="34" charset="0"/>
              </a:rPr>
              <a:t>Cadre et stratégie du MDN et des FAC en matière d’approvisionnement auprès des entreprises autochtones</a:t>
            </a:r>
          </a:p>
        </p:txBody>
      </p:sp>
      <p:sp>
        <p:nvSpPr>
          <p:cNvPr id="23555" name="Content Placeholder 2">
            <a:extLst>
              <a:ext uri="{FF2B5EF4-FFF2-40B4-BE49-F238E27FC236}">
                <a16:creationId xmlns:a16="http://schemas.microsoft.com/office/drawing/2014/main" xmlns="" id="{B5E12E7C-CCE8-4D3F-B8AF-60D76CC63D57}"/>
              </a:ext>
            </a:extLst>
          </p:cNvPr>
          <p:cNvSpPr>
            <a:spLocks noGrp="1"/>
          </p:cNvSpPr>
          <p:nvPr>
            <p:ph idx="1"/>
            <p:custDataLst>
              <p:tags r:id="rId2"/>
            </p:custDataLst>
          </p:nvPr>
        </p:nvSpPr>
        <p:spPr>
          <a:xfrm>
            <a:off x="428625" y="1600200"/>
            <a:ext cx="8229600" cy="4997450"/>
          </a:xfrm>
        </p:spPr>
        <p:txBody>
          <a:bodyPr rtlCol="0"/>
          <a:lstStyle/>
          <a:p>
            <a:pPr rtl="0"/>
            <a:r>
              <a:rPr lang="fr-CA" sz="2400" noProof="0" dirty="0">
                <a:latin typeface="Calibri" panose="020F0502020204030204" pitchFamily="34" charset="0"/>
                <a:cs typeface="Calibri" panose="020F0502020204030204" pitchFamily="34" charset="0"/>
              </a:rPr>
              <a:t>Le cadre stratégique est en cours d’élaboration et comprendra des exigences obligatoires décrites par le SCT, puis modifiées et élargies pour répondre aux besoins du MDN et des FAC.</a:t>
            </a:r>
          </a:p>
          <a:p>
            <a:pPr rtl="0"/>
            <a:r>
              <a:rPr lang="fr-CA" sz="2400" noProof="0" dirty="0">
                <a:latin typeface="Calibri" panose="020F0502020204030204" pitchFamily="34" charset="0"/>
                <a:cs typeface="Calibri" panose="020F0502020204030204" pitchFamily="34" charset="0"/>
              </a:rPr>
              <a:t>Le document de stratégie complémentera le cadre stratégique et sera l’outil utilisé pour orienter de façon générale l’approvisionnement du Ministère auprès des entreprises autochtones.</a:t>
            </a:r>
          </a:p>
          <a:p>
            <a:pPr lvl="1" rtl="0"/>
            <a:r>
              <a:rPr lang="fr-CA" sz="2000" noProof="0" dirty="0">
                <a:latin typeface="Calibri" panose="020F0502020204030204" pitchFamily="34" charset="0"/>
                <a:cs typeface="Calibri" panose="020F0502020204030204" pitchFamily="34" charset="0"/>
              </a:rPr>
              <a:t>A pour objectif la visée de la politique d’au moins 5 % et les résultats plus généraux de la réconciliation.</a:t>
            </a:r>
          </a:p>
          <a:p>
            <a:pPr rtl="0"/>
            <a:r>
              <a:rPr lang="fr-CA" sz="2400" noProof="0" dirty="0">
                <a:latin typeface="Calibri" panose="020F0502020204030204" pitchFamily="34" charset="0"/>
                <a:cs typeface="Calibri" panose="020F0502020204030204" pitchFamily="34" charset="0"/>
              </a:rPr>
              <a:t>Tous les documents sur les politiques et les lignes directrices (p. ex., Manuel d’administration des achats) feront référence à ce cadre stratégique une fois ce dernier achevé, et comprendront les outils et la formation à être fourni par le gouvernement fédéral. </a:t>
            </a:r>
          </a:p>
        </p:txBody>
      </p:sp>
      <p:sp>
        <p:nvSpPr>
          <p:cNvPr id="23556" name="Slide Number Placeholder 3">
            <a:extLst>
              <a:ext uri="{FF2B5EF4-FFF2-40B4-BE49-F238E27FC236}">
                <a16:creationId xmlns:a16="http://schemas.microsoft.com/office/drawing/2014/main" xmlns="" id="{A0E604B0-06F8-4AB0-90C9-755321DBD7C0}"/>
              </a:ext>
            </a:extLst>
          </p:cNvPr>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465F3DBF-17B9-4694-A76B-C2BD20E49310}" type="slidenum">
              <a:rPr lang="en-CA" altLang="en-US" sz="1200"/>
              <a:pPr>
                <a:spcBef>
                  <a:spcPct val="0"/>
                </a:spcBef>
                <a:buFontTx/>
                <a:buNone/>
              </a:pPr>
              <a:t>12</a:t>
            </a:fld>
            <a:endParaRPr lang="en-CA" altLang="en-US"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xmlns="" id="{6EA30BB0-013B-4F3C-94F6-C2A90555B096}"/>
              </a:ext>
            </a:extLst>
          </p:cNvPr>
          <p:cNvSpPr>
            <a:spLocks noGrp="1"/>
          </p:cNvSpPr>
          <p:nvPr>
            <p:ph idx="1"/>
            <p:custDataLst>
              <p:tags r:id="rId1"/>
            </p:custDataLst>
          </p:nvPr>
        </p:nvSpPr>
        <p:spPr>
          <a:xfrm>
            <a:off x="457200" y="2146300"/>
            <a:ext cx="8229600" cy="4392612"/>
          </a:xfrm>
        </p:spPr>
        <p:txBody>
          <a:bodyPr rtlCol="0"/>
          <a:lstStyle/>
          <a:p>
            <a:pPr lvl="1" rtl="0">
              <a:buFont typeface="Arial" panose="020B0604020202020204" pitchFamily="34" charset="0"/>
              <a:buChar char="•"/>
            </a:pPr>
            <a:r>
              <a:rPr lang="fr-CA" sz="2000" b="1" noProof="0" dirty="0">
                <a:latin typeface="Calibri" panose="020F0502020204030204" pitchFamily="34" charset="0"/>
                <a:cs typeface="Calibri" panose="020F0502020204030204" pitchFamily="34" charset="0"/>
              </a:rPr>
              <a:t>La FPNA remplacera les programmes existants pour former les futurs équipages aériens </a:t>
            </a:r>
            <a:r>
              <a:rPr lang="fr-CA" sz="2000" noProof="0" dirty="0">
                <a:latin typeface="Calibri" panose="020F0502020204030204" pitchFamily="34" charset="0"/>
                <a:cs typeface="Calibri" panose="020F0502020204030204" pitchFamily="34" charset="0"/>
              </a:rPr>
              <a:t>dans le but de maintenir en puissance une force aérienne polyvalente apte au combat. </a:t>
            </a:r>
          </a:p>
          <a:p>
            <a:pPr lvl="1" rtl="0">
              <a:buFont typeface="Arial" panose="020B0604020202020204" pitchFamily="34" charset="0"/>
              <a:buChar char="•"/>
            </a:pPr>
            <a:endParaRPr lang="fr-CA" altLang="en-US" sz="2000" noProof="0" dirty="0">
              <a:latin typeface="Calibri" panose="020F0502020204030204" pitchFamily="34" charset="0"/>
              <a:cs typeface="Calibri" panose="020F0502020204030204" pitchFamily="34" charset="0"/>
            </a:endParaRPr>
          </a:p>
          <a:p>
            <a:pPr lvl="1" rtl="0">
              <a:buFont typeface="Arial" panose="020B0604020202020204" pitchFamily="34" charset="0"/>
              <a:buChar char="•"/>
            </a:pPr>
            <a:r>
              <a:rPr lang="fr-CA" sz="2000" b="1" noProof="0" dirty="0">
                <a:latin typeface="Calibri" panose="020F0502020204030204" pitchFamily="34" charset="0"/>
                <a:cs typeface="Calibri" panose="020F0502020204030204" pitchFamily="34" charset="0"/>
              </a:rPr>
              <a:t>La FPNA sera offerte au moyen d’un contrat collaboratif à long terme et axé sur le rendement</a:t>
            </a:r>
            <a:r>
              <a:rPr lang="fr-CA" sz="2000" noProof="0" dirty="0">
                <a:latin typeface="Calibri" panose="020F0502020204030204" pitchFamily="34" charset="0"/>
                <a:cs typeface="Calibri" panose="020F0502020204030204" pitchFamily="34" charset="0"/>
              </a:rPr>
              <a:t>. Elle mettra l’accent sur l’innovation et tirera parti des nouvelles technologies de formation pendant toute la durée du programme.</a:t>
            </a:r>
          </a:p>
          <a:p>
            <a:pPr lvl="1" rtl="0">
              <a:buFont typeface="Arial" panose="020B0604020202020204" pitchFamily="34" charset="0"/>
              <a:buChar char="•"/>
            </a:pPr>
            <a:endParaRPr lang="fr-CA" altLang="en-US" sz="2000" noProof="0" dirty="0">
              <a:latin typeface="Calibri" panose="020F0502020204030204" pitchFamily="34" charset="0"/>
              <a:cs typeface="Calibri" panose="020F0502020204030204" pitchFamily="34" charset="0"/>
            </a:endParaRPr>
          </a:p>
          <a:p>
            <a:pPr lvl="1" rtl="0">
              <a:buFont typeface="Arial" panose="020B0604020202020204" pitchFamily="34" charset="0"/>
              <a:buChar char="•"/>
            </a:pPr>
            <a:r>
              <a:rPr lang="fr-CA" sz="2000" noProof="0" dirty="0">
                <a:latin typeface="Calibri" panose="020F0502020204030204" pitchFamily="34" charset="0"/>
                <a:cs typeface="Calibri" panose="020F0502020204030204" pitchFamily="34" charset="0"/>
              </a:rPr>
              <a:t>Chaque soumissionnaire doit démontrer comment sa solution compte respecter les politiques gouvernementales clés, y compris la politique des retombées industrielles et technologiques, la Stratégie pour un gouvernement vert, l’analyse comparative entre les sexes plus et la </a:t>
            </a:r>
            <a:r>
              <a:rPr lang="fr-CA" sz="2000" b="1" noProof="0" dirty="0">
                <a:latin typeface="Calibri" panose="020F0502020204030204" pitchFamily="34" charset="0"/>
                <a:cs typeface="Calibri" panose="020F0502020204030204" pitchFamily="34" charset="0"/>
              </a:rPr>
              <a:t>participation et la consultation des Autochtones</a:t>
            </a:r>
            <a:r>
              <a:rPr lang="fr-CA" sz="2000" noProof="0" dirty="0">
                <a:latin typeface="Calibri" panose="020F0502020204030204" pitchFamily="34" charset="0"/>
                <a:cs typeface="Calibri" panose="020F0502020204030204" pitchFamily="34" charset="0"/>
              </a:rPr>
              <a:t>.</a:t>
            </a:r>
          </a:p>
          <a:p>
            <a:pPr lvl="1" rtl="0"/>
            <a:endParaRPr lang="fr-CA" altLang="en-US" noProof="0" dirty="0">
              <a:latin typeface="Arial" panose="020B0604020202020204" pitchFamily="34" charset="0"/>
              <a:cs typeface="Arial" panose="020B0604020202020204" pitchFamily="34" charset="0"/>
            </a:endParaRPr>
          </a:p>
        </p:txBody>
      </p:sp>
      <p:sp>
        <p:nvSpPr>
          <p:cNvPr id="24579" name="Slide Number Placeholder 3">
            <a:extLst>
              <a:ext uri="{FF2B5EF4-FFF2-40B4-BE49-F238E27FC236}">
                <a16:creationId xmlns:a16="http://schemas.microsoft.com/office/drawing/2014/main" xmlns="" id="{5976E9DB-26EF-4F92-ACCE-754257D7966D}"/>
              </a:ext>
            </a:extLst>
          </p:cNvPr>
          <p:cNvSpPr>
            <a:spLocks noGrp="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B09A9B81-BD5E-4F35-9E23-4EC730D9B72C}" type="slidenum">
              <a:rPr lang="en-CA" altLang="en-US" sz="1200"/>
              <a:pPr>
                <a:spcBef>
                  <a:spcPct val="0"/>
                </a:spcBef>
                <a:buFontTx/>
                <a:buNone/>
              </a:pPr>
              <a:t>13</a:t>
            </a:fld>
            <a:endParaRPr lang="en-CA" altLang="en-US" sz="1200"/>
          </a:p>
        </p:txBody>
      </p:sp>
      <p:sp>
        <p:nvSpPr>
          <p:cNvPr id="24580" name="Title 1">
            <a:extLst>
              <a:ext uri="{FF2B5EF4-FFF2-40B4-BE49-F238E27FC236}">
                <a16:creationId xmlns:a16="http://schemas.microsoft.com/office/drawing/2014/main" xmlns="" id="{C03C2C06-C39E-4370-A6AC-3055619A876A}"/>
              </a:ext>
            </a:extLst>
          </p:cNvPr>
          <p:cNvSpPr txBox="1">
            <a:spLocks/>
          </p:cNvSpPr>
          <p:nvPr>
            <p:custDataLst>
              <p:tags r:id="rId3"/>
            </p:custDataLst>
          </p:nvPr>
        </p:nvSpPr>
        <p:spPr bwMode="auto">
          <a:xfrm>
            <a:off x="457200" y="76358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rtl="0">
              <a:spcBef>
                <a:spcPct val="0"/>
              </a:spcBef>
              <a:buFontTx/>
              <a:buNone/>
            </a:pPr>
            <a:r>
              <a:rPr lang="fr-FR" b="1" dirty="0">
                <a:solidFill>
                  <a:srgbClr val="007F3E"/>
                </a:solidFill>
                <a:latin typeface="Calibri" panose="020F0502020204030204" pitchFamily="34" charset="0"/>
                <a:cs typeface="Calibri" panose="020F0502020204030204" pitchFamily="34" charset="0"/>
              </a:rPr>
              <a:t>Exemples récents d’approvisionnements auprès des entreprises autochtones</a:t>
            </a:r>
            <a:r>
              <a:rPr lang="en-CA" altLang="en-US" b="1" dirty="0">
                <a:solidFill>
                  <a:srgbClr val="007F3E"/>
                </a:solidFill>
                <a:latin typeface="Calibri" panose="020F0502020204030204" pitchFamily="34" charset="0"/>
                <a:cs typeface="Calibri" panose="020F0502020204030204" pitchFamily="34" charset="0"/>
              </a:rPr>
              <a:t/>
            </a:r>
            <a:br>
              <a:rPr lang="en-CA" altLang="en-US" b="1" dirty="0">
                <a:solidFill>
                  <a:srgbClr val="007F3E"/>
                </a:solidFill>
                <a:latin typeface="Calibri" panose="020F0502020204030204" pitchFamily="34" charset="0"/>
                <a:cs typeface="Calibri" panose="020F0502020204030204" pitchFamily="34" charset="0"/>
              </a:rPr>
            </a:br>
            <a:r>
              <a:rPr lang="fr-FR" b="1" dirty="0">
                <a:solidFill>
                  <a:srgbClr val="007F3E"/>
                </a:solidFill>
                <a:latin typeface="Calibri" panose="020F0502020204030204" pitchFamily="34" charset="0"/>
                <a:cs typeface="Calibri" panose="020F0502020204030204" pitchFamily="34" charset="0"/>
              </a:rPr>
              <a:t>Formation du personnel navigant de l’avenir (FPNA)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D5B834FE-C1F3-4A05-AA42-AB6B8D86B110}"/>
              </a:ext>
            </a:extLst>
          </p:cNvPr>
          <p:cNvSpPr>
            <a:spLocks noGrp="1"/>
          </p:cNvSpPr>
          <p:nvPr>
            <p:ph type="title"/>
            <p:custDataLst>
              <p:tags r:id="rId1"/>
            </p:custDataLst>
          </p:nvPr>
        </p:nvSpPr>
        <p:spPr>
          <a:xfrm>
            <a:off x="436563" y="858838"/>
            <a:ext cx="8229600" cy="914400"/>
          </a:xfrm>
        </p:spPr>
        <p:txBody>
          <a:bodyPr rtlCol="0">
            <a:normAutofit fontScale="90000"/>
          </a:bodyPr>
          <a:lstStyle/>
          <a:p>
            <a:pPr algn="ctr" rtl="0">
              <a:defRPr/>
            </a:pPr>
            <a:r>
              <a:rPr lang="fr-CA" noProof="0" dirty="0">
                <a:latin typeface="Calibri" panose="020F0502020204030204" pitchFamily="34" charset="0"/>
                <a:cs typeface="Calibri" panose="020F0502020204030204" pitchFamily="34" charset="0"/>
              </a:rPr>
              <a:t>Exemples récents d’approvisionnements auprès des entreprises autochtones</a:t>
            </a:r>
            <a:r>
              <a:rPr lang="fr-CA" altLang="en-US" noProof="0" dirty="0">
                <a:latin typeface="Calibri" panose="020F0502020204030204" pitchFamily="34" charset="0"/>
                <a:cs typeface="Calibri" panose="020F0502020204030204" pitchFamily="34" charset="0"/>
              </a:rPr>
              <a:t/>
            </a:r>
            <a:br>
              <a:rPr lang="fr-CA" altLang="en-US" noProof="0" dirty="0">
                <a:latin typeface="Calibri" panose="020F0502020204030204" pitchFamily="34" charset="0"/>
                <a:cs typeface="Calibri" panose="020F0502020204030204" pitchFamily="34" charset="0"/>
              </a:rPr>
            </a:br>
            <a:r>
              <a:rPr lang="fr-CA" noProof="0" dirty="0">
                <a:latin typeface="Calibri" panose="020F0502020204030204" pitchFamily="34" charset="0"/>
                <a:cs typeface="Calibri" panose="020F0502020204030204" pitchFamily="34" charset="0"/>
              </a:rPr>
              <a:t>Formation du personnel navigant de l’avenir (FPNA)</a:t>
            </a:r>
          </a:p>
        </p:txBody>
      </p:sp>
      <p:sp>
        <p:nvSpPr>
          <p:cNvPr id="26627" name="Content Placeholder 2">
            <a:extLst>
              <a:ext uri="{FF2B5EF4-FFF2-40B4-BE49-F238E27FC236}">
                <a16:creationId xmlns:a16="http://schemas.microsoft.com/office/drawing/2014/main" xmlns="" id="{D91C80B3-6691-477C-8BBA-7DCCEDF5913D}"/>
              </a:ext>
            </a:extLst>
          </p:cNvPr>
          <p:cNvSpPr>
            <a:spLocks noGrp="1"/>
          </p:cNvSpPr>
          <p:nvPr>
            <p:ph idx="1"/>
            <p:custDataLst>
              <p:tags r:id="rId2"/>
            </p:custDataLst>
          </p:nvPr>
        </p:nvSpPr>
        <p:spPr>
          <a:xfrm>
            <a:off x="457200" y="2138363"/>
            <a:ext cx="8229600" cy="4583112"/>
          </a:xfrm>
        </p:spPr>
        <p:txBody>
          <a:bodyPr rtlCol="0"/>
          <a:lstStyle/>
          <a:p>
            <a:pPr rtl="0"/>
            <a:r>
              <a:rPr lang="fr-CA" sz="1800" noProof="0" dirty="0">
                <a:latin typeface="Calibri" panose="020F0502020204030204" pitchFamily="34" charset="0"/>
                <a:cs typeface="Calibri" panose="020F0502020204030204" pitchFamily="34" charset="0"/>
              </a:rPr>
              <a:t>Le contenu du </a:t>
            </a:r>
            <a:r>
              <a:rPr lang="fr-CA" sz="1800" b="1" noProof="0" dirty="0">
                <a:latin typeface="Calibri" panose="020F0502020204030204" pitchFamily="34" charset="0"/>
                <a:cs typeface="Calibri" panose="020F0502020204030204" pitchFamily="34" charset="0"/>
              </a:rPr>
              <a:t>plan autochtone </a:t>
            </a:r>
            <a:r>
              <a:rPr lang="fr-CA" sz="1800" noProof="0" dirty="0">
                <a:latin typeface="Calibri" panose="020F0502020204030204" pitchFamily="34" charset="0"/>
                <a:cs typeface="Calibri" panose="020F0502020204030204" pitchFamily="34" charset="0"/>
              </a:rPr>
              <a:t>de FPNA doit être d’une valeur représentant au moins 5 % du prix total du contrat, sans compter les coûts associés avec l’approvisionnement de flottes d’aéronefs, de simulateurs et d’autorisations de tâches, exprimé en dollars et en pourcentage de la valeur totale du contrat.</a:t>
            </a:r>
          </a:p>
          <a:p>
            <a:pPr rtl="0"/>
            <a:endParaRPr lang="fr-CA" altLang="en-US" sz="1800" noProof="0" dirty="0">
              <a:latin typeface="Calibri" panose="020F0502020204030204" pitchFamily="34" charset="0"/>
              <a:cs typeface="Calibri" panose="020F0502020204030204" pitchFamily="34" charset="0"/>
            </a:endParaRPr>
          </a:p>
          <a:p>
            <a:pPr rtl="0"/>
            <a:r>
              <a:rPr lang="fr-CA" sz="1800" noProof="0" dirty="0">
                <a:latin typeface="Calibri" panose="020F0502020204030204" pitchFamily="34" charset="0"/>
                <a:cs typeface="Calibri" panose="020F0502020204030204" pitchFamily="34" charset="0"/>
              </a:rPr>
              <a:t>L’entrepreneur </a:t>
            </a:r>
            <a:r>
              <a:rPr lang="fr-CA" sz="1800" b="1" noProof="0" dirty="0">
                <a:latin typeface="Calibri" panose="020F0502020204030204" pitchFamily="34" charset="0"/>
                <a:cs typeface="Calibri" panose="020F0502020204030204" pitchFamily="34" charset="0"/>
              </a:rPr>
              <a:t>doit maintenir un minimum de 5 % de contenu autochtone comme il est mentionné ci-dessus, et ce, pour la durée du contrat de FPNA</a:t>
            </a:r>
            <a:r>
              <a:rPr lang="fr-CA" sz="1800" noProof="0" dirty="0">
                <a:latin typeface="Calibri" panose="020F0502020204030204" pitchFamily="34" charset="0"/>
                <a:cs typeface="Calibri" panose="020F0502020204030204" pitchFamily="34" charset="0"/>
              </a:rPr>
              <a:t>. </a:t>
            </a:r>
          </a:p>
          <a:p>
            <a:pPr rtl="0"/>
            <a:endParaRPr lang="fr-CA" altLang="en-US" sz="1800" noProof="0" dirty="0">
              <a:latin typeface="Calibri" panose="020F0502020204030204" pitchFamily="34" charset="0"/>
              <a:cs typeface="Calibri" panose="020F0502020204030204" pitchFamily="34" charset="0"/>
            </a:endParaRPr>
          </a:p>
          <a:p>
            <a:pPr rtl="0"/>
            <a:r>
              <a:rPr lang="fr-CA" sz="1800" noProof="0" dirty="0">
                <a:latin typeface="Calibri" panose="020F0502020204030204" pitchFamily="34" charset="0"/>
                <a:cs typeface="Calibri" panose="020F0502020204030204" pitchFamily="34" charset="0"/>
              </a:rPr>
              <a:t>L’entrepreneur </a:t>
            </a:r>
            <a:r>
              <a:rPr lang="fr-CA" sz="1800" b="1" noProof="0" dirty="0">
                <a:latin typeface="Calibri" panose="020F0502020204030204" pitchFamily="34" charset="0"/>
                <a:cs typeface="Calibri" panose="020F0502020204030204" pitchFamily="34" charset="0"/>
              </a:rPr>
              <a:t>doit fournir des possibilités d’emploi</a:t>
            </a:r>
            <a:r>
              <a:rPr lang="fr-CA" sz="1800" noProof="0" dirty="0">
                <a:latin typeface="Calibri" panose="020F0502020204030204" pitchFamily="34" charset="0"/>
                <a:cs typeface="Calibri" panose="020F0502020204030204" pitchFamily="34" charset="0"/>
              </a:rPr>
              <a:t>, notamment :</a:t>
            </a:r>
          </a:p>
          <a:p>
            <a:pPr marL="400050" lvl="1" indent="0" rtl="0">
              <a:buFont typeface="Arial" panose="020B0604020202020204" pitchFamily="34" charset="0"/>
              <a:buNone/>
            </a:pPr>
            <a:r>
              <a:rPr lang="fr-CA" sz="1600" noProof="0" dirty="0">
                <a:latin typeface="Calibri" panose="020F0502020204030204" pitchFamily="34" charset="0"/>
                <a:cs typeface="Calibri" panose="020F0502020204030204" pitchFamily="34" charset="0"/>
              </a:rPr>
              <a:t>a) des programmes d’apprentissage et des possibilités de formation en milieu de travail</a:t>
            </a:r>
            <a:r>
              <a:rPr lang="fr-CA" altLang="en-US" sz="1600" noProof="0" dirty="0">
                <a:latin typeface="Calibri" panose="020F0502020204030204" pitchFamily="34" charset="0"/>
                <a:cs typeface="Calibri" panose="020F0502020204030204" pitchFamily="34" charset="0"/>
              </a:rPr>
              <a:t/>
            </a:r>
            <a:br>
              <a:rPr lang="fr-CA" altLang="en-US" sz="1600" noProof="0" dirty="0">
                <a:latin typeface="Calibri" panose="020F0502020204030204" pitchFamily="34" charset="0"/>
                <a:cs typeface="Calibri" panose="020F0502020204030204" pitchFamily="34" charset="0"/>
              </a:rPr>
            </a:br>
            <a:r>
              <a:rPr lang="fr-CA" sz="1600" noProof="0" dirty="0">
                <a:latin typeface="Calibri" panose="020F0502020204030204" pitchFamily="34" charset="0"/>
                <a:cs typeface="Calibri" panose="020F0502020204030204" pitchFamily="34" charset="0"/>
              </a:rPr>
              <a:t>b) de la main-d’œuvre qualifiée et non qualifiée</a:t>
            </a:r>
          </a:p>
          <a:p>
            <a:pPr marL="400050" lvl="1" indent="0" rtl="0">
              <a:buFont typeface="Arial" panose="020B0604020202020204" pitchFamily="34" charset="0"/>
              <a:buNone/>
            </a:pPr>
            <a:r>
              <a:rPr lang="fr-CA" sz="1600" noProof="0" dirty="0">
                <a:latin typeface="Calibri" panose="020F0502020204030204" pitchFamily="34" charset="0"/>
                <a:cs typeface="Calibri" panose="020F0502020204030204" pitchFamily="34" charset="0"/>
              </a:rPr>
              <a:t>c) des offres d’emploi professionnelles et de cadre supérieur</a:t>
            </a:r>
            <a:r>
              <a:rPr lang="fr-CA" altLang="en-US" sz="1400" noProof="0" dirty="0">
                <a:latin typeface="Calibri" panose="020F0502020204030204" pitchFamily="34" charset="0"/>
                <a:cs typeface="Calibri" panose="020F0502020204030204" pitchFamily="34" charset="0"/>
              </a:rPr>
              <a:t/>
            </a:r>
            <a:br>
              <a:rPr lang="fr-CA" altLang="en-US" sz="1400" noProof="0" dirty="0">
                <a:latin typeface="Calibri" panose="020F0502020204030204" pitchFamily="34" charset="0"/>
                <a:cs typeface="Calibri" panose="020F0502020204030204" pitchFamily="34" charset="0"/>
              </a:rPr>
            </a:br>
            <a:endParaRPr lang="fr-CA" altLang="en-US" noProof="0" dirty="0">
              <a:latin typeface="Calibri" panose="020F0502020204030204" pitchFamily="34" charset="0"/>
              <a:cs typeface="Calibri" panose="020F0502020204030204" pitchFamily="34" charset="0"/>
            </a:endParaRPr>
          </a:p>
        </p:txBody>
      </p:sp>
      <p:sp>
        <p:nvSpPr>
          <p:cNvPr id="26628" name="Slide Number Placeholder 3">
            <a:extLst>
              <a:ext uri="{FF2B5EF4-FFF2-40B4-BE49-F238E27FC236}">
                <a16:creationId xmlns:a16="http://schemas.microsoft.com/office/drawing/2014/main" xmlns="" id="{B8DDB06D-38CA-4A2C-89CB-45A585E5F453}"/>
              </a:ext>
            </a:extLst>
          </p:cNvPr>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9094953F-E2BB-40A9-8E11-0472BC84C958}" type="slidenum">
              <a:rPr lang="en-CA" altLang="en-US" sz="1200"/>
              <a:pPr>
                <a:spcBef>
                  <a:spcPct val="0"/>
                </a:spcBef>
                <a:buFontTx/>
                <a:buNone/>
              </a:pPr>
              <a:t>14</a:t>
            </a:fld>
            <a:endParaRPr lang="en-CA" altLang="en-US"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a:extLst>
              <a:ext uri="{FF2B5EF4-FFF2-40B4-BE49-F238E27FC236}">
                <a16:creationId xmlns:a16="http://schemas.microsoft.com/office/drawing/2014/main" xmlns="" id="{F4F7B3AB-2785-4A41-9207-CC41DA22B9F5}"/>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338" y="1979613"/>
            <a:ext cx="4240212"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Content Placeholder 4">
            <a:extLst>
              <a:ext uri="{FF2B5EF4-FFF2-40B4-BE49-F238E27FC236}">
                <a16:creationId xmlns:a16="http://schemas.microsoft.com/office/drawing/2014/main" xmlns="" id="{B23AD540-6D48-4E07-8321-23D4465CBAF7}"/>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603750" y="2038350"/>
            <a:ext cx="443388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xmlns="" id="{3BBC4C17-B1EF-408F-B2DE-CD863A5D7C25}"/>
              </a:ext>
            </a:extLst>
          </p:cNvPr>
          <p:cNvSpPr txBox="1">
            <a:spLocks/>
          </p:cNvSpPr>
          <p:nvPr>
            <p:custDataLst>
              <p:tags r:id="rId3"/>
            </p:custDataLst>
          </p:nvPr>
        </p:nvSpPr>
        <p:spPr bwMode="auto">
          <a:xfrm>
            <a:off x="285750" y="1002432"/>
            <a:ext cx="8229600" cy="914400"/>
          </a:xfrm>
          <a:prstGeom prst="rect">
            <a:avLst/>
          </a:prstGeom>
          <a:noFill/>
          <a:ln>
            <a:noFill/>
          </a:ln>
        </p:spPr>
        <p:txBody>
          <a:bodyPr rtlCol="0" anchor="b">
            <a:normAutofit fontScale="60000" lnSpcReduction="20000"/>
          </a:bodyPr>
          <a:lstStyle>
            <a:lvl1pPr algn="ctr" rtl="0" eaLnBrk="0" fontAlgn="base" hangingPunct="0">
              <a:spcBef>
                <a:spcPct val="0"/>
              </a:spcBef>
              <a:spcAft>
                <a:spcPct val="0"/>
              </a:spcAft>
              <a:defRPr sz="3600" b="1" kern="1200">
                <a:solidFill>
                  <a:srgbClr val="007F3E"/>
                </a:solidFill>
                <a:latin typeface="Arial"/>
                <a:ea typeface="ＭＳ Ｐゴシック" panose="020B0600070205080204" pitchFamily="34" charset="-128"/>
                <a:cs typeface="Arial"/>
              </a:defRPr>
            </a:lvl1pPr>
            <a:lvl2pPr algn="l" rtl="0" eaLnBrk="0" fontAlgn="base" hangingPunct="0">
              <a:spcBef>
                <a:spcPct val="0"/>
              </a:spcBef>
              <a:spcAft>
                <a:spcPct val="0"/>
              </a:spcAft>
              <a:defRPr sz="3200" b="1">
                <a:solidFill>
                  <a:srgbClr val="007F3E"/>
                </a:solidFill>
                <a:latin typeface="Arial" charset="0"/>
                <a:ea typeface="ＭＳ Ｐゴシック" panose="020B0600070205080204" pitchFamily="34" charset="-128"/>
                <a:cs typeface="Arial" charset="0"/>
              </a:defRPr>
            </a:lvl2pPr>
            <a:lvl3pPr algn="l" rtl="0" eaLnBrk="0" fontAlgn="base" hangingPunct="0">
              <a:spcBef>
                <a:spcPct val="0"/>
              </a:spcBef>
              <a:spcAft>
                <a:spcPct val="0"/>
              </a:spcAft>
              <a:defRPr sz="3200" b="1">
                <a:solidFill>
                  <a:srgbClr val="007F3E"/>
                </a:solidFill>
                <a:latin typeface="Arial" charset="0"/>
                <a:ea typeface="ＭＳ Ｐゴシック" panose="020B0600070205080204" pitchFamily="34" charset="-128"/>
                <a:cs typeface="Arial" charset="0"/>
              </a:defRPr>
            </a:lvl3pPr>
            <a:lvl4pPr algn="l" rtl="0" eaLnBrk="0" fontAlgn="base" hangingPunct="0">
              <a:spcBef>
                <a:spcPct val="0"/>
              </a:spcBef>
              <a:spcAft>
                <a:spcPct val="0"/>
              </a:spcAft>
              <a:defRPr sz="3200" b="1">
                <a:solidFill>
                  <a:srgbClr val="007F3E"/>
                </a:solidFill>
                <a:latin typeface="Arial" charset="0"/>
                <a:ea typeface="ＭＳ Ｐゴシック" panose="020B0600070205080204" pitchFamily="34" charset="-128"/>
                <a:cs typeface="Arial" charset="0"/>
              </a:defRPr>
            </a:lvl4pPr>
            <a:lvl5pPr algn="l" rtl="0" eaLnBrk="0" fontAlgn="base" hangingPunct="0">
              <a:spcBef>
                <a:spcPct val="0"/>
              </a:spcBef>
              <a:spcAft>
                <a:spcPct val="0"/>
              </a:spcAft>
              <a:defRPr sz="3200" b="1">
                <a:solidFill>
                  <a:srgbClr val="007F3E"/>
                </a:solidFill>
                <a:latin typeface="Arial" charset="0"/>
                <a:ea typeface="ＭＳ Ｐゴシック" panose="020B0600070205080204" pitchFamily="34" charset="-128"/>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a:lstStyle>
          <a:p>
            <a:pPr rtl="0">
              <a:defRPr/>
            </a:pPr>
            <a:r>
              <a:rPr lang="fr-FR" dirty="0">
                <a:latin typeface="Calibri" panose="020F0502020204030204" pitchFamily="34" charset="0"/>
                <a:cs typeface="Calibri" panose="020F0502020204030204" pitchFamily="34" charset="0"/>
              </a:rPr>
              <a:t>Exemples récents d’approvisionnements auprès des entreprises autochtones</a:t>
            </a:r>
            <a:r>
              <a:rPr lang="en-CA" altLang="en-US" dirty="0">
                <a:latin typeface="Calibri" panose="020F0502020204030204" pitchFamily="34" charset="0"/>
                <a:cs typeface="Calibri" panose="020F0502020204030204" pitchFamily="34" charset="0"/>
              </a:rPr>
              <a:t/>
            </a:r>
            <a:br>
              <a:rPr lang="en-CA" altLang="en-US"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Système d’alerte du Nord</a:t>
            </a:r>
          </a:p>
        </p:txBody>
      </p:sp>
      <p:sp>
        <p:nvSpPr>
          <p:cNvPr id="27653" name="TextBox 2">
            <a:extLst>
              <a:ext uri="{FF2B5EF4-FFF2-40B4-BE49-F238E27FC236}">
                <a16:creationId xmlns:a16="http://schemas.microsoft.com/office/drawing/2014/main" xmlns="" id="{5288FAE9-4D30-4022-BD85-A04DC694E532}"/>
              </a:ext>
            </a:extLst>
          </p:cNvPr>
          <p:cNvSpPr txBox="1">
            <a:spLocks noChangeArrowheads="1"/>
          </p:cNvSpPr>
          <p:nvPr>
            <p:custDataLst>
              <p:tags r:id="rId4"/>
            </p:custDataLst>
          </p:nvPr>
        </p:nvSpPr>
        <p:spPr bwMode="auto">
          <a:xfrm>
            <a:off x="285750" y="5445125"/>
            <a:ext cx="8607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r>
              <a:rPr lang="fr-FR" sz="1600" dirty="0">
                <a:solidFill>
                  <a:schemeClr val="tx1"/>
                </a:solidFill>
                <a:latin typeface="Calibri" panose="020F0502020204030204" pitchFamily="34" charset="0"/>
                <a:cs typeface="Calibri" panose="020F0502020204030204" pitchFamily="34" charset="0"/>
              </a:rPr>
              <a:t>En janvier 2022, le gouvernement du Canada a attribué un contrat d’une valeur de 592 millions de dollars à </a:t>
            </a:r>
            <a:r>
              <a:rPr lang="fr-FR" sz="1600" dirty="0" err="1">
                <a:solidFill>
                  <a:srgbClr val="333333"/>
                </a:solidFill>
                <a:latin typeface="Calibri" panose="020F0502020204030204" pitchFamily="34" charset="0"/>
                <a:cs typeface="Calibri" panose="020F0502020204030204" pitchFamily="34" charset="0"/>
              </a:rPr>
              <a:t>Nasittuq</a:t>
            </a:r>
            <a:r>
              <a:rPr lang="fr-FR" sz="1600" dirty="0">
                <a:solidFill>
                  <a:srgbClr val="333333"/>
                </a:solidFill>
                <a:latin typeface="Calibri" panose="020F0502020204030204" pitchFamily="34" charset="0"/>
                <a:cs typeface="Calibri" panose="020F0502020204030204" pitchFamily="34" charset="0"/>
              </a:rPr>
              <a:t> Corporation, une compagnie inuite, pour le fonctionnement et l’entretien du Système d’alerte du Nord.</a:t>
            </a:r>
            <a:endParaRPr lang="en-CA" altLang="en-US" sz="1600" dirty="0">
              <a:solidFill>
                <a:schemeClr val="tx1"/>
              </a:solidFill>
              <a:latin typeface="Calibri" panose="020F0502020204030204" pitchFamily="34" charset="0"/>
              <a:cs typeface="Calibri" panose="020F0502020204030204" pitchFamily="34" charset="0"/>
            </a:endParaRPr>
          </a:p>
        </p:txBody>
      </p:sp>
      <p:sp>
        <p:nvSpPr>
          <p:cNvPr id="27654" name="Slide Number Placeholder 1">
            <a:extLst>
              <a:ext uri="{FF2B5EF4-FFF2-40B4-BE49-F238E27FC236}">
                <a16:creationId xmlns:a16="http://schemas.microsoft.com/office/drawing/2014/main" xmlns="" id="{9D8CB425-F6CC-4659-BF2F-FA4B70CFE9FD}"/>
              </a:ext>
            </a:extLst>
          </p:cNvPr>
          <p:cNvSpPr>
            <a:spLocks noGrp="1"/>
          </p:cNvSpPr>
          <p:nvPr>
            <p:ph type="sldNum" sz="quarter" idx="12"/>
            <p:custDataLst>
              <p:tags r:id="rId5"/>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7C663BEE-4793-4326-A9C5-297B3BEF0C41}" type="slidenum">
              <a:rPr lang="en-US" altLang="en-US" sz="1200"/>
              <a:pPr>
                <a:spcBef>
                  <a:spcPct val="0"/>
                </a:spcBef>
                <a:buFontTx/>
                <a:buNone/>
              </a:pPr>
              <a:t>15</a:t>
            </a:fld>
            <a:endParaRPr lang="en-US" altLang="en-US"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2C1842D6-951E-41AF-AA4A-4FDE9AAE7AE0}"/>
              </a:ext>
            </a:extLst>
          </p:cNvPr>
          <p:cNvSpPr>
            <a:spLocks noGrp="1"/>
          </p:cNvSpPr>
          <p:nvPr>
            <p:ph type="ctrTitle"/>
            <p:custDataLst>
              <p:tags r:id="rId1"/>
            </p:custDataLst>
          </p:nvPr>
        </p:nvSpPr>
        <p:spPr>
          <a:xfrm>
            <a:off x="323850" y="476250"/>
            <a:ext cx="8496300" cy="1198563"/>
          </a:xfrm>
        </p:spPr>
        <p:txBody>
          <a:bodyPr rtlCol="0">
            <a:normAutofit fontScale="90000"/>
          </a:bodyPr>
          <a:lstStyle/>
          <a:p>
            <a:pPr algn="l" rtl="0">
              <a:defRPr/>
            </a:pPr>
            <a:r>
              <a:rPr lang="fr-CA" altLang="en-US" sz="2800" noProof="0" dirty="0">
                <a:latin typeface="Calibri" panose="020F0502020204030204" pitchFamily="34" charset="0"/>
                <a:cs typeface="Calibri" panose="020F0502020204030204" pitchFamily="34" charset="0"/>
              </a:rPr>
              <a:t/>
            </a:r>
            <a:br>
              <a:rPr lang="fr-CA" altLang="en-US" sz="2800" noProof="0" dirty="0">
                <a:latin typeface="Calibri" panose="020F0502020204030204" pitchFamily="34" charset="0"/>
                <a:cs typeface="Calibri" panose="020F0502020204030204" pitchFamily="34" charset="0"/>
              </a:rPr>
            </a:br>
            <a:r>
              <a:rPr lang="fr-CA" sz="2800" noProof="0" dirty="0">
                <a:latin typeface="Calibri" panose="020F0502020204030204" pitchFamily="34" charset="0"/>
                <a:cs typeface="Calibri" panose="020F0502020204030204" pitchFamily="34" charset="0"/>
              </a:rPr>
              <a:t>Contrat du Système d’alerte du Nord </a:t>
            </a:r>
            <a:r>
              <a:rPr lang="fr-CA" altLang="en-US" sz="2800" noProof="0" dirty="0">
                <a:latin typeface="Calibri" panose="020F0502020204030204" pitchFamily="34" charset="0"/>
                <a:cs typeface="Calibri" panose="020F0502020204030204" pitchFamily="34" charset="0"/>
              </a:rPr>
              <a:t/>
            </a:r>
            <a:br>
              <a:rPr lang="fr-CA" altLang="en-US" sz="2800" noProof="0" dirty="0">
                <a:latin typeface="Calibri" panose="020F0502020204030204" pitchFamily="34" charset="0"/>
                <a:cs typeface="Calibri" panose="020F0502020204030204" pitchFamily="34" charset="0"/>
              </a:rPr>
            </a:br>
            <a:r>
              <a:rPr lang="fr-CA" sz="2800" noProof="0" dirty="0">
                <a:latin typeface="Calibri" panose="020F0502020204030204" pitchFamily="34" charset="0"/>
                <a:cs typeface="Calibri" panose="020F0502020204030204" pitchFamily="34" charset="0"/>
              </a:rPr>
              <a:t>Obligations du Canada en vertu des ERTG applicables</a:t>
            </a:r>
          </a:p>
        </p:txBody>
      </p:sp>
      <p:sp>
        <p:nvSpPr>
          <p:cNvPr id="28675" name="Subtitle 2">
            <a:extLst>
              <a:ext uri="{FF2B5EF4-FFF2-40B4-BE49-F238E27FC236}">
                <a16:creationId xmlns:a16="http://schemas.microsoft.com/office/drawing/2014/main" xmlns="" id="{CE1F505E-FD2C-4CD1-ADB7-2B0C1D877D2F}"/>
              </a:ext>
            </a:extLst>
          </p:cNvPr>
          <p:cNvSpPr>
            <a:spLocks noGrp="1"/>
          </p:cNvSpPr>
          <p:nvPr>
            <p:ph type="subTitle" idx="1"/>
            <p:custDataLst>
              <p:tags r:id="rId2"/>
            </p:custDataLst>
          </p:nvPr>
        </p:nvSpPr>
        <p:spPr>
          <a:xfrm>
            <a:off x="323850" y="1844675"/>
            <a:ext cx="8496300" cy="3860800"/>
          </a:xfrm>
        </p:spPr>
        <p:txBody>
          <a:bodyPr rtlCol="0"/>
          <a:lstStyle/>
          <a:p>
            <a:pPr marL="285750" indent="-285750" algn="l" rtl="0">
              <a:buFont typeface="Arial" panose="020B0604020202020204" pitchFamily="34" charset="0"/>
              <a:buChar char="•"/>
            </a:pPr>
            <a:r>
              <a:rPr lang="fr-CA" i="1" noProof="0" dirty="0">
                <a:latin typeface="Calibri" panose="020F0502020204030204" pitchFamily="34" charset="0"/>
                <a:cs typeface="Calibri" panose="020F0502020204030204" pitchFamily="34" charset="0"/>
              </a:rPr>
              <a:t>Objectifs (2) de la</a:t>
            </a:r>
            <a:r>
              <a:rPr lang="fr-CA" noProof="0" dirty="0">
                <a:latin typeface="Calibri" panose="020F0502020204030204" pitchFamily="34" charset="0"/>
                <a:cs typeface="Calibri" panose="020F0502020204030204" pitchFamily="34" charset="0"/>
              </a:rPr>
              <a:t> </a:t>
            </a:r>
            <a:r>
              <a:rPr lang="fr-CA" i="1" noProof="0" dirty="0">
                <a:latin typeface="Calibri" panose="020F0502020204030204" pitchFamily="34" charset="0"/>
                <a:cs typeface="Calibri" panose="020F0502020204030204" pitchFamily="34" charset="0"/>
              </a:rPr>
              <a:t>Convention définitive des </a:t>
            </a:r>
            <a:r>
              <a:rPr lang="fr-CA" i="1" noProof="0" dirty="0" err="1">
                <a:latin typeface="Calibri" panose="020F0502020204030204" pitchFamily="34" charset="0"/>
                <a:cs typeface="Calibri" panose="020F0502020204030204" pitchFamily="34" charset="0"/>
              </a:rPr>
              <a:t>Inuvialuit</a:t>
            </a:r>
            <a:r>
              <a:rPr lang="fr-CA" noProof="0" dirty="0">
                <a:latin typeface="Calibri" panose="020F0502020204030204" pitchFamily="34" charset="0"/>
                <a:cs typeface="Calibri" panose="020F0502020204030204" pitchFamily="34" charset="0"/>
              </a:rPr>
              <a:t> : permettre aux </a:t>
            </a:r>
            <a:r>
              <a:rPr lang="fr-CA" noProof="0" dirty="0" err="1">
                <a:latin typeface="Calibri" panose="020F0502020204030204" pitchFamily="34" charset="0"/>
                <a:cs typeface="Calibri" panose="020F0502020204030204" pitchFamily="34" charset="0"/>
              </a:rPr>
              <a:t>Inuvialuit</a:t>
            </a:r>
            <a:r>
              <a:rPr lang="fr-CA" noProof="0" dirty="0">
                <a:latin typeface="Calibri" panose="020F0502020204030204" pitchFamily="34" charset="0"/>
                <a:cs typeface="Calibri" panose="020F0502020204030204" pitchFamily="34" charset="0"/>
              </a:rPr>
              <a:t> de participer à part entière à l’économie du Nord canadien et de s’intégrer à la société canadienne, en les aidant à atteindre une autosuffisance économique satisfaisante et à se doter de solides assises économiques.</a:t>
            </a:r>
          </a:p>
          <a:p>
            <a:pPr marL="285750" indent="-285750" algn="l" rtl="0">
              <a:buFont typeface="Arial" panose="020B0604020202020204" pitchFamily="34" charset="0"/>
              <a:buChar char="•"/>
            </a:pPr>
            <a:r>
              <a:rPr lang="fr-CA" i="1" noProof="0" dirty="0">
                <a:latin typeface="Calibri" panose="020F0502020204030204" pitchFamily="34" charset="0"/>
                <a:cs typeface="Calibri" panose="020F0502020204030204" pitchFamily="34" charset="0"/>
              </a:rPr>
              <a:t>Objectifs (3) de l’Accord du Nunavut :</a:t>
            </a:r>
            <a:r>
              <a:rPr lang="fr-CA" noProof="0" dirty="0">
                <a:latin typeface="Calibri" panose="020F0502020204030204" pitchFamily="34" charset="0"/>
                <a:cs typeface="Calibri" panose="020F0502020204030204" pitchFamily="34" charset="0"/>
              </a:rPr>
              <a:t> Article 24 (contrats gouvernementaux) : augmentation de la participation des entreprises inuites aux occasions d’affaires qu’offre l’économie locale; la capacité accrue des entreprises inuites de participer à l’obtention des marchés; l’embauche des Inuits, à un niveau représentatif, dans la main-d’œuvre de la région du Nunavut.</a:t>
            </a:r>
          </a:p>
          <a:p>
            <a:pPr marL="285750" indent="-285750" algn="l" rtl="0">
              <a:buFont typeface="Arial" panose="020B0604020202020204" pitchFamily="34" charset="0"/>
              <a:buChar char="•"/>
            </a:pPr>
            <a:r>
              <a:rPr lang="fr-CA" i="1" noProof="0" dirty="0">
                <a:latin typeface="Calibri" panose="020F0502020204030204" pitchFamily="34" charset="0"/>
                <a:cs typeface="Calibri" panose="020F0502020204030204" pitchFamily="34" charset="0"/>
              </a:rPr>
              <a:t>Objectifs de l’Accord de revendications territoriales du Nunavut</a:t>
            </a:r>
            <a:r>
              <a:rPr lang="fr-CA" noProof="0" dirty="0">
                <a:latin typeface="Calibri" panose="020F0502020204030204" pitchFamily="34" charset="0"/>
                <a:cs typeface="Calibri" panose="020F0502020204030204" pitchFamily="34" charset="0"/>
              </a:rPr>
              <a:t> : S.7.10 (Passation de marchés et emploi des Inuits par le Gouvernement du Canada) : les entreprises inuites qualifiées doivent être autorisées à présenter une soumission pour les contrats réalisés au sein des territoires revendiqués; doivent avoir comme critère d’évaluation les avantages pour les Inuits et doivent collaborer avec le gouvernement pour augmenter la croissance économique et la participation à l’économie des Inuits.</a:t>
            </a:r>
          </a:p>
          <a:p>
            <a:pPr marL="285750" indent="-285750" algn="l" rtl="0">
              <a:buFont typeface="Arial" panose="020B0604020202020204" pitchFamily="34" charset="0"/>
              <a:buChar char="•"/>
            </a:pPr>
            <a:endParaRPr lang="fr-CA" altLang="en-US" noProof="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endParaRPr lang="fr-CA" altLang="en-US" noProof="0" dirty="0">
              <a:latin typeface="Arial" panose="020B0604020202020204" pitchFamily="34" charset="0"/>
              <a:cs typeface="Arial" panose="020B0604020202020204" pitchFamily="34" charset="0"/>
            </a:endParaRPr>
          </a:p>
        </p:txBody>
      </p:sp>
      <p:sp>
        <p:nvSpPr>
          <p:cNvPr id="28676" name="Slide Number Placeholder 1">
            <a:extLst>
              <a:ext uri="{FF2B5EF4-FFF2-40B4-BE49-F238E27FC236}">
                <a16:creationId xmlns:a16="http://schemas.microsoft.com/office/drawing/2014/main" xmlns="" id="{AF35E455-3858-43AC-987F-07B91AED47C1}"/>
              </a:ext>
            </a:extLst>
          </p:cNvPr>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6978BFF3-FBCD-41AE-A60C-99103C77E951}" type="slidenum">
              <a:rPr lang="en-US" altLang="en-US" sz="1200"/>
              <a:pPr>
                <a:spcBef>
                  <a:spcPct val="0"/>
                </a:spcBef>
                <a:buFontTx/>
                <a:buNone/>
              </a:pPr>
              <a:t>16</a:t>
            </a:fld>
            <a:endParaRPr lang="en-US" altLang="en-US"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B9535B-3C6F-4B91-B53A-26ABF62A7DA9}"/>
              </a:ext>
            </a:extLst>
          </p:cNvPr>
          <p:cNvSpPr>
            <a:spLocks noGrp="1"/>
          </p:cNvSpPr>
          <p:nvPr>
            <p:ph type="ctrTitle"/>
            <p:custDataLst>
              <p:tags r:id="rId1"/>
            </p:custDataLst>
          </p:nvPr>
        </p:nvSpPr>
        <p:spPr>
          <a:xfrm>
            <a:off x="250825" y="764704"/>
            <a:ext cx="8496300" cy="550863"/>
          </a:xfrm>
        </p:spPr>
        <p:txBody>
          <a:bodyPr rtlCol="0">
            <a:normAutofit fontScale="90000"/>
          </a:bodyPr>
          <a:lstStyle/>
          <a:p>
            <a:pPr algn="l" rtl="0">
              <a:defRPr/>
            </a:pPr>
            <a:r>
              <a:rPr lang="fr-CA" altLang="en-US" noProof="0" dirty="0">
                <a:latin typeface="Calibri" panose="020F0502020204030204" pitchFamily="34" charset="0"/>
                <a:cs typeface="Calibri" panose="020F0502020204030204" pitchFamily="34" charset="0"/>
              </a:rPr>
              <a:t/>
            </a:r>
            <a:br>
              <a:rPr lang="fr-CA" altLang="en-US" noProof="0" dirty="0">
                <a:latin typeface="Calibri" panose="020F0502020204030204" pitchFamily="34" charset="0"/>
                <a:cs typeface="Calibri" panose="020F0502020204030204" pitchFamily="34" charset="0"/>
              </a:rPr>
            </a:br>
            <a:r>
              <a:rPr lang="fr-CA" noProof="0" dirty="0">
                <a:latin typeface="Calibri" panose="020F0502020204030204" pitchFamily="34" charset="0"/>
                <a:cs typeface="Calibri" panose="020F0502020204030204" pitchFamily="34" charset="0"/>
              </a:rPr>
              <a:t>Contrat du Système d’alerte du Nord </a:t>
            </a:r>
            <a:endParaRPr lang="fr-CA" noProof="0" dirty="0"/>
          </a:p>
        </p:txBody>
      </p:sp>
      <p:sp>
        <p:nvSpPr>
          <p:cNvPr id="27651" name="Subtitle 2">
            <a:extLst>
              <a:ext uri="{FF2B5EF4-FFF2-40B4-BE49-F238E27FC236}">
                <a16:creationId xmlns:a16="http://schemas.microsoft.com/office/drawing/2014/main" xmlns="" id="{3591A382-025F-4158-B982-E9D93E0B6B76}"/>
              </a:ext>
            </a:extLst>
          </p:cNvPr>
          <p:cNvSpPr>
            <a:spLocks noGrp="1"/>
          </p:cNvSpPr>
          <p:nvPr>
            <p:ph type="subTitle" idx="1"/>
            <p:custDataLst>
              <p:tags r:id="rId2"/>
            </p:custDataLst>
          </p:nvPr>
        </p:nvSpPr>
        <p:spPr>
          <a:xfrm>
            <a:off x="250825" y="1229277"/>
            <a:ext cx="8642350" cy="4897438"/>
          </a:xfrm>
        </p:spPr>
        <p:txBody>
          <a:bodyPr rtlCol="0"/>
          <a:lstStyle/>
          <a:p>
            <a:pPr algn="l" rtl="0">
              <a:defRPr/>
            </a:pPr>
            <a:r>
              <a:rPr lang="fr-CA" sz="2400" b="1" noProof="0" dirty="0">
                <a:latin typeface="Calibri" panose="020F0502020204030204" pitchFamily="34" charset="0"/>
                <a:cs typeface="Calibri" panose="020F0502020204030204" pitchFamily="34" charset="0"/>
              </a:rPr>
              <a:t>Établissement des exigences concernant les avantages pour les Inuits</a:t>
            </a:r>
          </a:p>
          <a:p>
            <a:pPr marL="285750" indent="-285750" algn="l" rtl="0">
              <a:buFont typeface="Arial" panose="020B0604020202020204" pitchFamily="34" charset="0"/>
              <a:buChar char="•"/>
              <a:defRPr/>
            </a:pPr>
            <a:r>
              <a:rPr lang="fr-CA" sz="1400" noProof="0" dirty="0">
                <a:latin typeface="Calibri" panose="020F0502020204030204" pitchFamily="34" charset="0"/>
                <a:cs typeface="Calibri" panose="020F0502020204030204" pitchFamily="34" charset="0"/>
              </a:rPr>
              <a:t>Fondées sur la consultation historique</a:t>
            </a:r>
          </a:p>
          <a:p>
            <a:pPr marL="285750" indent="-285750" algn="l" rtl="0">
              <a:buFont typeface="Arial" panose="020B0604020202020204" pitchFamily="34" charset="0"/>
              <a:buChar char="•"/>
              <a:defRPr/>
            </a:pPr>
            <a:r>
              <a:rPr lang="fr-CA" sz="1400" noProof="0" dirty="0">
                <a:latin typeface="Calibri" panose="020F0502020204030204" pitchFamily="34" charset="0"/>
                <a:cs typeface="Calibri" panose="020F0502020204030204" pitchFamily="34" charset="0"/>
              </a:rPr>
              <a:t>Étape 1 de l’analyse de rentabilisation du soutien : établissement d’un plan de consultation des Inuits</a:t>
            </a:r>
          </a:p>
          <a:p>
            <a:pPr marL="285750" indent="-285750" algn="l" rtl="0">
              <a:buFont typeface="Arial" panose="020B0604020202020204" pitchFamily="34" charset="0"/>
              <a:buChar char="•"/>
              <a:defRPr/>
            </a:pPr>
            <a:r>
              <a:rPr lang="fr-CA" sz="1400" noProof="0" dirty="0">
                <a:latin typeface="Calibri" panose="020F0502020204030204" pitchFamily="34" charset="0"/>
                <a:cs typeface="Calibri" panose="020F0502020204030204" pitchFamily="34" charset="0"/>
              </a:rPr>
              <a:t>Étape 2 de l’analyse : mise au point de critères d’évaluation</a:t>
            </a:r>
          </a:p>
          <a:p>
            <a:pPr marL="285750" indent="-285750" algn="l" rtl="0">
              <a:buFont typeface="Arial" panose="020B0604020202020204" pitchFamily="34" charset="0"/>
              <a:buChar char="•"/>
              <a:defRPr/>
            </a:pPr>
            <a:r>
              <a:rPr lang="fr-CA" sz="1400" noProof="0" dirty="0">
                <a:latin typeface="Calibri" panose="020F0502020204030204" pitchFamily="34" charset="0"/>
                <a:cs typeface="Calibri" panose="020F0502020204030204" pitchFamily="34" charset="0"/>
              </a:rPr>
              <a:t>Exécution du plan de consultation : validation des critères d’évaluation avec les représentants des ERTG, des entreprises inuites et de l’industrie</a:t>
            </a:r>
          </a:p>
          <a:p>
            <a:pPr algn="l" rtl="0">
              <a:defRPr/>
            </a:pPr>
            <a:r>
              <a:rPr lang="fr-CA" sz="2400" b="1" noProof="0" dirty="0">
                <a:latin typeface="Calibri" panose="020F0502020204030204" pitchFamily="34" charset="0"/>
                <a:cs typeface="Calibri" panose="020F0502020204030204" pitchFamily="34" charset="0"/>
              </a:rPr>
              <a:t>Application au contrat</a:t>
            </a:r>
          </a:p>
          <a:p>
            <a:pPr marL="285750" indent="-285750" algn="l" rtl="0">
              <a:buFont typeface="Arial" panose="020B0604020202020204" pitchFamily="34" charset="0"/>
              <a:buChar char="•"/>
              <a:defRPr/>
            </a:pPr>
            <a:r>
              <a:rPr lang="fr-CA" b="1" noProof="0" dirty="0">
                <a:latin typeface="Calibri" panose="020F0502020204030204" pitchFamily="34" charset="0"/>
                <a:cs typeface="Calibri" panose="020F0502020204030204" pitchFamily="34" charset="0"/>
              </a:rPr>
              <a:t>PONDÉRATION</a:t>
            </a:r>
          </a:p>
          <a:p>
            <a:pPr marL="628650" lvl="1" indent="-285750" algn="l" rtl="0">
              <a:buFont typeface="Arial" panose="020B0604020202020204" pitchFamily="34" charset="0"/>
              <a:buChar char="•"/>
              <a:defRPr/>
            </a:pPr>
            <a:r>
              <a:rPr lang="fr-CA" sz="1400" noProof="0" dirty="0">
                <a:latin typeface="Calibri" panose="020F0502020204030204" pitchFamily="34" charset="0"/>
                <a:cs typeface="Calibri" panose="020F0502020204030204" pitchFamily="34" charset="0"/>
              </a:rPr>
              <a:t>Le soumissionnaire se verra attribuer des points supplémentaires s’il dépasse les critères obligatoires. </a:t>
            </a:r>
          </a:p>
          <a:p>
            <a:pPr marL="628650" lvl="1" indent="-285750" algn="l" rtl="0">
              <a:buFont typeface="Arial" panose="020B0604020202020204" pitchFamily="34" charset="0"/>
              <a:buChar char="•"/>
              <a:defRPr/>
            </a:pPr>
            <a:r>
              <a:rPr lang="fr-CA" sz="1400" noProof="0" dirty="0">
                <a:latin typeface="Calibri" panose="020F0502020204030204" pitchFamily="34" charset="0"/>
                <a:cs typeface="Calibri" panose="020F0502020204030204" pitchFamily="34" charset="0"/>
              </a:rPr>
              <a:t>Les éléments pondérés sont les suivants : avantages pour les Inuits (35 %), évaluation technique (45 %) et prix (20 %).</a:t>
            </a:r>
          </a:p>
          <a:p>
            <a:pPr marL="285750" indent="-285750" algn="l" rtl="0">
              <a:buFont typeface="Arial" panose="020B0604020202020204" pitchFamily="34" charset="0"/>
              <a:buChar char="•"/>
              <a:defRPr/>
            </a:pPr>
            <a:r>
              <a:rPr lang="fr-CA" b="1" noProof="0" dirty="0">
                <a:latin typeface="Calibri" panose="020F0502020204030204" pitchFamily="34" charset="0"/>
                <a:cs typeface="Calibri" panose="020F0502020204030204" pitchFamily="34" charset="0"/>
              </a:rPr>
              <a:t>MODALITÉS CONTRACTUELLES</a:t>
            </a:r>
          </a:p>
          <a:p>
            <a:pPr marL="628650" lvl="1" indent="-285750" algn="l" rtl="0">
              <a:buFont typeface="Arial" panose="020B0604020202020204" pitchFamily="34" charset="0"/>
              <a:buChar char="•"/>
              <a:defRPr/>
            </a:pPr>
            <a:r>
              <a:rPr lang="fr-CA" sz="1400" noProof="0" dirty="0">
                <a:latin typeface="Calibri" panose="020F0502020204030204" pitchFamily="34" charset="0"/>
                <a:cs typeface="Calibri" panose="020F0502020204030204" pitchFamily="34" charset="0"/>
              </a:rPr>
              <a:t>La soumission des avantages pour les Inuits devient les exigences contractuelles.</a:t>
            </a:r>
          </a:p>
          <a:p>
            <a:pPr marL="628650" lvl="1" indent="-285750" algn="l" rtl="0">
              <a:buFont typeface="Arial" panose="020B0604020202020204" pitchFamily="34" charset="0"/>
              <a:buChar char="•"/>
              <a:defRPr/>
            </a:pPr>
            <a:r>
              <a:rPr lang="fr-CA" sz="1400" noProof="0" dirty="0">
                <a:latin typeface="Calibri" panose="020F0502020204030204" pitchFamily="34" charset="0"/>
                <a:cs typeface="Calibri" panose="020F0502020204030204" pitchFamily="34" charset="0"/>
              </a:rPr>
              <a:t>Le contrat doit respecter les avantages pour les Inuits déterminés dans la demande de soumissions. À défaut de quoi, une carte « rouge » sera attribuée qui, si des correctifs ne sont pas apportés, mènera à la résiliation du contrat.</a:t>
            </a:r>
          </a:p>
          <a:p>
            <a:pPr marL="628650" lvl="1" indent="-285750" algn="l" rtl="0">
              <a:buFont typeface="Arial" panose="020B0604020202020204" pitchFamily="34" charset="0"/>
              <a:buChar char="•"/>
              <a:defRPr/>
            </a:pPr>
            <a:r>
              <a:rPr lang="fr-CA" sz="1400" noProof="0" dirty="0">
                <a:latin typeface="Calibri" panose="020F0502020204030204" pitchFamily="34" charset="0"/>
                <a:cs typeface="Calibri" panose="020F0502020204030204" pitchFamily="34" charset="0"/>
              </a:rPr>
              <a:t>L’atteinte des avantages pour les Inuits est supervisée conjointement par les représentants du Canada et ceux des ententes sur les revendications territoriales au moyen du Comité de surveillance des exigences en matière d’avantages pour les Inuits.</a:t>
            </a:r>
          </a:p>
          <a:p>
            <a:pPr marL="285750" indent="-285750" algn="l" rtl="0">
              <a:buFont typeface="Arial" panose="020B0604020202020204" pitchFamily="34" charset="0"/>
              <a:buChar char="•"/>
              <a:defRPr/>
            </a:pPr>
            <a:endParaRPr lang="fr-CA" altLang="en-US" noProof="0" dirty="0">
              <a:latin typeface="Arial" panose="020B0604020202020204" pitchFamily="34" charset="0"/>
              <a:cs typeface="Arial" panose="020B0604020202020204" pitchFamily="34" charset="0"/>
            </a:endParaRPr>
          </a:p>
        </p:txBody>
      </p:sp>
      <p:sp>
        <p:nvSpPr>
          <p:cNvPr id="29700" name="Slide Number Placeholder 2">
            <a:extLst>
              <a:ext uri="{FF2B5EF4-FFF2-40B4-BE49-F238E27FC236}">
                <a16:creationId xmlns:a16="http://schemas.microsoft.com/office/drawing/2014/main" xmlns="" id="{E50D61D5-5DBC-4DDF-BCD9-14E96E6D5825}"/>
              </a:ext>
            </a:extLst>
          </p:cNvPr>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C8104B26-9D8C-4022-AEC0-9FE45D1446CB}" type="slidenum">
              <a:rPr lang="en-US" altLang="en-US" sz="1200"/>
              <a:pPr>
                <a:spcBef>
                  <a:spcPct val="0"/>
                </a:spcBef>
                <a:buFontTx/>
                <a:buNone/>
              </a:pPr>
              <a:t>17</a:t>
            </a:fld>
            <a:endParaRPr lang="en-US" altLang="en-US"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3169BBE7-5BF9-4E10-B417-388E72AED1FE}"/>
              </a:ext>
            </a:extLst>
          </p:cNvPr>
          <p:cNvSpPr>
            <a:spLocks noGrp="1"/>
          </p:cNvSpPr>
          <p:nvPr>
            <p:ph type="title"/>
            <p:custDataLst>
              <p:tags r:id="rId1"/>
            </p:custDataLst>
          </p:nvPr>
        </p:nvSpPr>
        <p:spPr>
          <a:xfrm>
            <a:off x="142305" y="692696"/>
            <a:ext cx="9001695" cy="914400"/>
          </a:xfrm>
        </p:spPr>
        <p:txBody>
          <a:bodyPr rtlCol="0"/>
          <a:lstStyle/>
          <a:p>
            <a:pPr rtl="0"/>
            <a:r>
              <a:rPr lang="fr-CA" noProof="0" dirty="0">
                <a:latin typeface="Calibri" panose="020F0502020204030204" pitchFamily="34" charset="0"/>
                <a:cs typeface="Calibri" panose="020F0502020204030204" pitchFamily="34" charset="0"/>
              </a:rPr>
              <a:t>Principaux points à retenir pour les gestionnaires de projet</a:t>
            </a:r>
          </a:p>
        </p:txBody>
      </p:sp>
      <p:sp>
        <p:nvSpPr>
          <p:cNvPr id="31747" name="Content Placeholder 2">
            <a:extLst>
              <a:ext uri="{FF2B5EF4-FFF2-40B4-BE49-F238E27FC236}">
                <a16:creationId xmlns:a16="http://schemas.microsoft.com/office/drawing/2014/main" xmlns="" id="{633FF491-157B-4697-971A-E0078CF8977E}"/>
              </a:ext>
            </a:extLst>
          </p:cNvPr>
          <p:cNvSpPr>
            <a:spLocks noGrp="1"/>
          </p:cNvSpPr>
          <p:nvPr>
            <p:ph idx="1"/>
            <p:custDataLst>
              <p:tags r:id="rId2"/>
            </p:custDataLst>
          </p:nvPr>
        </p:nvSpPr>
        <p:spPr>
          <a:xfrm>
            <a:off x="0" y="1149896"/>
            <a:ext cx="9366518" cy="5879504"/>
          </a:xfrm>
        </p:spPr>
        <p:txBody>
          <a:bodyPr rtlCol="0"/>
          <a:lstStyle/>
          <a:p>
            <a:pPr rtl="0"/>
            <a:r>
              <a:rPr lang="fr-CA" sz="1600" noProof="0" dirty="0">
                <a:latin typeface="Calibri" panose="020F0502020204030204" pitchFamily="34" charset="0"/>
                <a:cs typeface="Calibri" panose="020F0502020204030204" pitchFamily="34" charset="0"/>
              </a:rPr>
              <a:t>Mettre votre organisme au défi d’atteindre la cible de 5 % pour les approvisionnements courants</a:t>
            </a:r>
          </a:p>
          <a:p>
            <a:pPr lvl="1" rtl="0"/>
            <a:r>
              <a:rPr lang="fr-CA" sz="1300" noProof="0" dirty="0">
                <a:latin typeface="Calibri" panose="020F0502020204030204" pitchFamily="34" charset="0"/>
                <a:cs typeface="Calibri" panose="020F0502020204030204" pitchFamily="34" charset="0"/>
              </a:rPr>
              <a:t>Les services de gestion de projet, les articles promotionnels, les fournitures de bureau, les services</a:t>
            </a:r>
          </a:p>
          <a:p>
            <a:pPr rtl="0"/>
            <a:r>
              <a:rPr lang="fr-CA" sz="1600" noProof="0" dirty="0">
                <a:latin typeface="Calibri" panose="020F0502020204030204" pitchFamily="34" charset="0"/>
                <a:cs typeface="Calibri" panose="020F0502020204030204" pitchFamily="34" charset="0"/>
              </a:rPr>
              <a:t>Signaler tout plan d’approvisionnement auprès des entreprises autochtones à votre chaîne de commandement</a:t>
            </a:r>
          </a:p>
          <a:p>
            <a:pPr rtl="0"/>
            <a:r>
              <a:rPr lang="fr-CA" sz="1600" noProof="0" dirty="0">
                <a:latin typeface="Calibri" panose="020F0502020204030204" pitchFamily="34" charset="0"/>
                <a:cs typeface="Calibri" panose="020F0502020204030204" pitchFamily="34" charset="0"/>
              </a:rPr>
              <a:t>Consigner les renseignements sur l’attribution des contrats dans le Système de gestion des données contractuelles</a:t>
            </a:r>
          </a:p>
          <a:p>
            <a:pPr rtl="0"/>
            <a:r>
              <a:rPr lang="fr-CA" sz="1600" noProof="0" dirty="0">
                <a:latin typeface="Calibri" panose="020F0502020204030204" pitchFamily="34" charset="0"/>
                <a:cs typeface="Calibri" panose="020F0502020204030204" pitchFamily="34" charset="0"/>
              </a:rPr>
              <a:t>Réaliser la formation offerte par l’École de la fonction publique</a:t>
            </a:r>
          </a:p>
          <a:p>
            <a:pPr rtl="0"/>
            <a:r>
              <a:rPr lang="fr-CA" sz="1600" noProof="0" dirty="0">
                <a:latin typeface="Calibri" panose="020F0502020204030204" pitchFamily="34" charset="0"/>
                <a:cs typeface="Calibri" panose="020F0502020204030204" pitchFamily="34" charset="0"/>
              </a:rPr>
              <a:t>Se familiariser avec les mécanismes contractuels disponibles (c.-à-d., les marchés réservés facultatifs peuvent être utilisés lorsque la capacité le permet)</a:t>
            </a:r>
          </a:p>
          <a:p>
            <a:pPr lvl="1" rtl="0"/>
            <a:r>
              <a:rPr lang="fr-CA" sz="1300" noProof="0" dirty="0">
                <a:latin typeface="Calibri" panose="020F0502020204030204" pitchFamily="34" charset="0"/>
                <a:cs typeface="Calibri" panose="020F0502020204030204" pitchFamily="34" charset="0"/>
              </a:rPr>
              <a:t>Demander au responsable des achats d’inclure les considérations relatives à l’approvisionnement auprès des entreprises autochtones</a:t>
            </a:r>
          </a:p>
          <a:p>
            <a:pPr rtl="0"/>
            <a:r>
              <a:rPr lang="fr-CA" sz="1600" noProof="0" dirty="0">
                <a:latin typeface="Calibri" panose="020F0502020204030204" pitchFamily="34" charset="0"/>
                <a:cs typeface="Calibri" panose="020F0502020204030204" pitchFamily="34" charset="0"/>
              </a:rPr>
              <a:t>Chercher des exemples positifs et apprendre de ses collègues</a:t>
            </a:r>
          </a:p>
          <a:p>
            <a:pPr rtl="0"/>
            <a:r>
              <a:rPr lang="fr-CA" sz="1600" noProof="0" dirty="0">
                <a:latin typeface="Calibri" panose="020F0502020204030204" pitchFamily="34" charset="0"/>
                <a:cs typeface="Calibri" panose="020F0502020204030204" pitchFamily="34" charset="0"/>
              </a:rPr>
              <a:t>Chercher de manière proactive à comprendre la capacité des entreprises autochtones dans le cadre de votre projet</a:t>
            </a:r>
          </a:p>
          <a:p>
            <a:pPr rtl="0"/>
            <a:r>
              <a:rPr lang="fr-CA" sz="1600" noProof="0" dirty="0">
                <a:latin typeface="Calibri" panose="020F0502020204030204" pitchFamily="34" charset="0"/>
                <a:cs typeface="Calibri" panose="020F0502020204030204" pitchFamily="34" charset="0"/>
              </a:rPr>
              <a:t>Établir des relations avec les peuples autochtones</a:t>
            </a:r>
          </a:p>
          <a:p>
            <a:pPr lvl="1" rtl="0"/>
            <a:r>
              <a:rPr lang="fr-CA" sz="1400" noProof="0" dirty="0">
                <a:latin typeface="Calibri" panose="020F0502020204030204" pitchFamily="34" charset="0"/>
                <a:cs typeface="Calibri" panose="020F0502020204030204" pitchFamily="34" charset="0"/>
              </a:rPr>
              <a:t>Dans certains cas (c.-à-d., les régions visées par les ERTG), la consultation ou la participation autochtone est une exigence législative</a:t>
            </a:r>
          </a:p>
          <a:p>
            <a:pPr lvl="1" rtl="0"/>
            <a:r>
              <a:rPr lang="fr-CA" sz="1400" noProof="0" dirty="0">
                <a:latin typeface="Calibri" panose="020F0502020204030204" pitchFamily="34" charset="0"/>
                <a:cs typeface="Calibri" panose="020F0502020204030204" pitchFamily="34" charset="0"/>
              </a:rPr>
              <a:t>Contribuer au renforcement des capacités au moyen de la participation ou de la consultation </a:t>
            </a:r>
          </a:p>
          <a:p>
            <a:pPr lvl="2" rtl="0"/>
            <a:r>
              <a:rPr lang="fr-CA" sz="1300" noProof="0" dirty="0">
                <a:latin typeface="Calibri" panose="020F0502020204030204" pitchFamily="34" charset="0"/>
                <a:cs typeface="Calibri" panose="020F0502020204030204" pitchFamily="34" charset="0"/>
              </a:rPr>
              <a:t>Dans les limites définies, les contrats prescrits aux communautés autochtones (c.-à-d., corporations de bande)</a:t>
            </a:r>
          </a:p>
          <a:p>
            <a:pPr lvl="2" rtl="0"/>
            <a:r>
              <a:rPr lang="fr-CA" sz="1300" noProof="0" dirty="0">
                <a:latin typeface="Calibri" panose="020F0502020204030204" pitchFamily="34" charset="0"/>
                <a:cs typeface="Calibri" panose="020F0502020204030204" pitchFamily="34" charset="0"/>
              </a:rPr>
              <a:t>Financement des subventions et contributions du crédit 10 </a:t>
            </a:r>
          </a:p>
          <a:p>
            <a:pPr lvl="1" rtl="0"/>
            <a:r>
              <a:rPr lang="fr-CA" sz="1400" noProof="0" dirty="0">
                <a:latin typeface="Calibri" panose="020F0502020204030204" pitchFamily="34" charset="0"/>
                <a:cs typeface="Calibri" panose="020F0502020204030204" pitchFamily="34" charset="0"/>
              </a:rPr>
              <a:t>Comprendre leurs raisons de participer </a:t>
            </a:r>
          </a:p>
          <a:p>
            <a:pPr lvl="1" rtl="0"/>
            <a:r>
              <a:rPr lang="fr-CA" sz="1400" noProof="0" dirty="0">
                <a:latin typeface="Calibri" panose="020F0502020204030204" pitchFamily="34" charset="0"/>
                <a:cs typeface="Calibri" panose="020F0502020204030204" pitchFamily="34" charset="0"/>
              </a:rPr>
              <a:t>Intégrer les peuples autochtones au processus le plus tôt possible</a:t>
            </a:r>
          </a:p>
        </p:txBody>
      </p:sp>
      <p:sp>
        <p:nvSpPr>
          <p:cNvPr id="31748" name="Slide Number Placeholder 3">
            <a:extLst>
              <a:ext uri="{FF2B5EF4-FFF2-40B4-BE49-F238E27FC236}">
                <a16:creationId xmlns:a16="http://schemas.microsoft.com/office/drawing/2014/main" xmlns="" id="{583FD0A6-0242-4A5D-9850-2B687290B9C0}"/>
              </a:ext>
            </a:extLst>
          </p:cNvPr>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BD34DF19-5937-4B00-BAC7-14BB0ECFDB92}" type="slidenum">
              <a:rPr lang="en-CA" altLang="en-US" sz="1200"/>
              <a:pPr>
                <a:spcBef>
                  <a:spcPct val="0"/>
                </a:spcBef>
                <a:buFontTx/>
                <a:buNone/>
              </a:pPr>
              <a:t>18</a:t>
            </a:fld>
            <a:endParaRPr lang="en-CA" altLang="en-U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xmlns="" id="{B77C0B4C-12C3-4740-B5B7-59F3D9580039}"/>
              </a:ext>
            </a:extLst>
          </p:cNvPr>
          <p:cNvSpPr>
            <a:spLocks noGrp="1" noChangeArrowheads="1"/>
          </p:cNvSpPr>
          <p:nvPr>
            <p:ph type="sldNum" sz="quarter" idx="12"/>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lnSpc>
                <a:spcPct val="90000"/>
              </a:lnSpc>
              <a:spcBef>
                <a:spcPct val="0"/>
              </a:spcBef>
              <a:spcAft>
                <a:spcPct val="37000"/>
              </a:spcAft>
              <a:buFontTx/>
              <a:buNone/>
            </a:pPr>
            <a:fld id="{7D2CF10A-6EE3-4830-B0D8-D823C6AD8742}" type="slidenum">
              <a:rPr lang="en-CA" altLang="en-US" sz="1200">
                <a:solidFill>
                  <a:srgbClr val="898989"/>
                </a:solidFill>
                <a:latin typeface="Verdana" panose="020B0604030504040204" pitchFamily="34" charset="0"/>
              </a:rPr>
              <a:pPr>
                <a:lnSpc>
                  <a:spcPct val="90000"/>
                </a:lnSpc>
                <a:spcBef>
                  <a:spcPct val="0"/>
                </a:spcBef>
                <a:spcAft>
                  <a:spcPct val="37000"/>
                </a:spcAft>
                <a:buFontTx/>
                <a:buNone/>
              </a:pPr>
              <a:t>19</a:t>
            </a:fld>
            <a:endParaRPr lang="en-CA" altLang="en-US" sz="1200">
              <a:solidFill>
                <a:srgbClr val="898989"/>
              </a:solidFill>
              <a:latin typeface="Verdana" panose="020B0604030504040204" pitchFamily="34" charset="0"/>
            </a:endParaRPr>
          </a:p>
        </p:txBody>
      </p:sp>
      <p:sp>
        <p:nvSpPr>
          <p:cNvPr id="84" name="TextBox 83">
            <a:extLst>
              <a:ext uri="{FF2B5EF4-FFF2-40B4-BE49-F238E27FC236}">
                <a16:creationId xmlns:a16="http://schemas.microsoft.com/office/drawing/2014/main" xmlns="" id="{BCB9B6F7-D751-4323-9DB1-B5DC2ED3BFDD}"/>
              </a:ext>
            </a:extLst>
          </p:cNvPr>
          <p:cNvSpPr txBox="1"/>
          <p:nvPr>
            <p:custDataLst>
              <p:tags r:id="rId2"/>
            </p:custDataLst>
          </p:nvPr>
        </p:nvSpPr>
        <p:spPr>
          <a:xfrm>
            <a:off x="324645" y="3933056"/>
            <a:ext cx="2697162" cy="1200329"/>
          </a:xfrm>
          <a:prstGeom prst="rect">
            <a:avLst/>
          </a:prstGeom>
          <a:noFill/>
        </p:spPr>
        <p:txBody>
          <a:bodyPr lIns="0" rIns="0" rtlCol="0" anchor="b">
            <a:spAutoFit/>
          </a:bodyPr>
          <a:lstStyle/>
          <a:p>
            <a:pPr rtl="0" eaLnBrk="1" fontAlgn="auto" hangingPunct="1">
              <a:spcBef>
                <a:spcPts val="0"/>
              </a:spcBef>
              <a:spcAft>
                <a:spcPts val="0"/>
              </a:spcAft>
              <a:defRPr/>
            </a:pPr>
            <a:r>
              <a:rPr lang="fr-FR" sz="2000" b="1" noProof="1">
                <a:solidFill>
                  <a:srgbClr val="9BBB59"/>
                </a:solidFill>
                <a:latin typeface="Calibri" panose="020F0502020204030204"/>
                <a:ea typeface="+mn-ea"/>
              </a:rPr>
              <a:t>Gestion des inscriptions</a:t>
            </a:r>
          </a:p>
          <a:p>
            <a:pPr marL="285750" indent="-285750" rtl="0" eaLnBrk="1" fontAlgn="auto" hangingPunct="1">
              <a:spcBef>
                <a:spcPts val="0"/>
              </a:spcBef>
              <a:spcAft>
                <a:spcPts val="0"/>
              </a:spcAft>
              <a:buFont typeface="Arial" panose="020B0604020202020204" pitchFamily="34" charset="0"/>
              <a:buChar char="•"/>
              <a:defRPr/>
            </a:pPr>
            <a:r>
              <a:rPr lang="fr-FR" sz="1300" noProof="1">
                <a:solidFill>
                  <a:prstClr val="black"/>
                </a:solidFill>
                <a:latin typeface="Calibri" panose="020F0502020204030204"/>
                <a:ea typeface="+mn-ea"/>
              </a:rPr>
              <a:t>Consigner et valider les entreprises autochtones dans le Répertoire des entreprises autochtones et réaliser les vérifications</a:t>
            </a:r>
          </a:p>
        </p:txBody>
      </p:sp>
      <p:sp>
        <p:nvSpPr>
          <p:cNvPr id="87" name="TextBox 86">
            <a:extLst>
              <a:ext uri="{FF2B5EF4-FFF2-40B4-BE49-F238E27FC236}">
                <a16:creationId xmlns:a16="http://schemas.microsoft.com/office/drawing/2014/main" xmlns="" id="{663AEAF2-A178-4238-9C6C-842AF775D919}"/>
              </a:ext>
            </a:extLst>
          </p:cNvPr>
          <p:cNvSpPr txBox="1"/>
          <p:nvPr>
            <p:custDataLst>
              <p:tags r:id="rId3"/>
            </p:custDataLst>
          </p:nvPr>
        </p:nvSpPr>
        <p:spPr>
          <a:xfrm>
            <a:off x="2086769" y="5104988"/>
            <a:ext cx="5181600" cy="2108269"/>
          </a:xfrm>
          <a:prstGeom prst="rect">
            <a:avLst/>
          </a:prstGeom>
          <a:noFill/>
        </p:spPr>
        <p:txBody>
          <a:bodyPr lIns="0" rIns="0" rtlCol="0" anchor="b">
            <a:spAutoFit/>
          </a:bodyPr>
          <a:lstStyle/>
          <a:p>
            <a:pPr rtl="0" eaLnBrk="1" fontAlgn="auto" hangingPunct="1">
              <a:spcBef>
                <a:spcPts val="0"/>
              </a:spcBef>
              <a:spcAft>
                <a:spcPts val="0"/>
              </a:spcAft>
              <a:defRPr/>
            </a:pPr>
            <a:r>
              <a:rPr lang="fr-FR" sz="2000" b="1" noProof="1">
                <a:solidFill>
                  <a:srgbClr val="FFCC4C">
                    <a:lumMod val="75000"/>
                  </a:srgbClr>
                </a:solidFill>
                <a:latin typeface="Calibri" panose="020F0502020204030204"/>
                <a:ea typeface="+mn-ea"/>
              </a:rPr>
              <a:t>Mobilisation continue</a:t>
            </a:r>
          </a:p>
          <a:p>
            <a:pPr marL="285750" indent="-285750" rtl="0" eaLnBrk="1" fontAlgn="auto" hangingPunct="1">
              <a:spcBef>
                <a:spcPts val="0"/>
              </a:spcBef>
              <a:spcAft>
                <a:spcPts val="0"/>
              </a:spcAft>
              <a:buFont typeface="Arial" panose="020B0604020202020204" pitchFamily="34" charset="0"/>
              <a:buChar char="•"/>
              <a:defRPr/>
            </a:pPr>
            <a:r>
              <a:rPr lang="fr-FR" sz="1300" noProof="1">
                <a:solidFill>
                  <a:prstClr val="black"/>
                </a:solidFill>
                <a:latin typeface="Calibri" panose="020F0502020204030204"/>
                <a:ea typeface="+mn-ea"/>
              </a:rPr>
              <a:t>En collaboration avec SPAC, travailler avec les partenaires autochtones pour repérer, atténuer et éliminer les obstacles à l’approvisionnement fédéral</a:t>
            </a:r>
          </a:p>
          <a:p>
            <a:pPr marL="285750" indent="-285750" rtl="0" eaLnBrk="1" fontAlgn="auto" hangingPunct="1">
              <a:spcBef>
                <a:spcPts val="0"/>
              </a:spcBef>
              <a:spcAft>
                <a:spcPts val="0"/>
              </a:spcAft>
              <a:buFont typeface="Arial" panose="020B0604020202020204" pitchFamily="34" charset="0"/>
              <a:buChar char="•"/>
              <a:defRPr/>
            </a:pPr>
            <a:r>
              <a:rPr lang="fr-FR" sz="1300" noProof="1">
                <a:solidFill>
                  <a:prstClr val="black"/>
                </a:solidFill>
                <a:latin typeface="Calibri" panose="020F0502020204030204"/>
                <a:ea typeface="+mn-ea"/>
              </a:rPr>
              <a:t>Mener des consultations et un dialogue significatifs qui sont accessibles aux partenaires autochtones et à la communauté d’approvisionnement fédéral pour favoriser une stratégie d’approvisionnement auprès des entreprises autochtones à long terme et transformatrice</a:t>
            </a:r>
          </a:p>
          <a:p>
            <a:pPr rtl="0" eaLnBrk="1" fontAlgn="auto" hangingPunct="1">
              <a:spcBef>
                <a:spcPts val="0"/>
              </a:spcBef>
              <a:spcAft>
                <a:spcPts val="0"/>
              </a:spcAft>
              <a:defRPr/>
            </a:pPr>
            <a:endParaRPr lang="en-US" sz="2000" b="1" noProof="1">
              <a:solidFill>
                <a:srgbClr val="FFCC4C">
                  <a:lumMod val="75000"/>
                </a:srgbClr>
              </a:solidFill>
              <a:latin typeface="Calibri" panose="020F0502020204030204"/>
              <a:ea typeface="+mn-ea"/>
            </a:endParaRPr>
          </a:p>
        </p:txBody>
      </p:sp>
      <p:sp>
        <p:nvSpPr>
          <p:cNvPr id="90" name="TextBox 89">
            <a:extLst>
              <a:ext uri="{FF2B5EF4-FFF2-40B4-BE49-F238E27FC236}">
                <a16:creationId xmlns:a16="http://schemas.microsoft.com/office/drawing/2014/main" xmlns="" id="{3CBA1916-6E1D-4017-A350-0BBDAC5A11B2}"/>
              </a:ext>
            </a:extLst>
          </p:cNvPr>
          <p:cNvSpPr txBox="1"/>
          <p:nvPr>
            <p:custDataLst>
              <p:tags r:id="rId4"/>
            </p:custDataLst>
          </p:nvPr>
        </p:nvSpPr>
        <p:spPr>
          <a:xfrm>
            <a:off x="166688" y="1603048"/>
            <a:ext cx="3170237" cy="2200602"/>
          </a:xfrm>
          <a:prstGeom prst="rect">
            <a:avLst/>
          </a:prstGeom>
          <a:noFill/>
        </p:spPr>
        <p:txBody>
          <a:bodyPr lIns="0" rIns="0" rtlCol="0" anchor="b">
            <a:spAutoFit/>
          </a:bodyPr>
          <a:lstStyle/>
          <a:p>
            <a:pPr rtl="0" eaLnBrk="1" fontAlgn="auto" hangingPunct="1">
              <a:spcBef>
                <a:spcPts val="0"/>
              </a:spcBef>
              <a:spcAft>
                <a:spcPts val="0"/>
              </a:spcAft>
              <a:defRPr/>
            </a:pPr>
            <a:r>
              <a:rPr lang="fr-FR" sz="2000" b="1" noProof="1">
                <a:solidFill>
                  <a:srgbClr val="4CC1EF">
                    <a:lumMod val="75000"/>
                  </a:srgbClr>
                </a:solidFill>
                <a:latin typeface="Calibri" panose="020F0502020204030204"/>
                <a:ea typeface="+mn-ea"/>
              </a:rPr>
              <a:t>Sensibilisation</a:t>
            </a:r>
          </a:p>
          <a:p>
            <a:pPr marL="285750" indent="-285750" rtl="0" eaLnBrk="1" fontAlgn="auto" hangingPunct="1">
              <a:spcBef>
                <a:spcPts val="0"/>
              </a:spcBef>
              <a:spcAft>
                <a:spcPts val="0"/>
              </a:spcAft>
              <a:buFont typeface="Arial" panose="020B0604020202020204" pitchFamily="34" charset="0"/>
              <a:buChar char="•"/>
              <a:defRPr/>
            </a:pPr>
            <a:r>
              <a:rPr lang="fr-FR" sz="1300" noProof="1">
                <a:solidFill>
                  <a:prstClr val="black"/>
                </a:solidFill>
                <a:latin typeface="Calibri" panose="020F0502020204030204"/>
                <a:ea typeface="+mn-ea"/>
              </a:rPr>
              <a:t>Coordination, ouverture et sensibilisation de la communauté des acheteurs fédéraux sur la SAEA et de la communauté des entreprises autochtones sur la SAEA et les obligations d’achat au Nunavut.</a:t>
            </a:r>
          </a:p>
          <a:p>
            <a:pPr marL="285750" indent="-285750" rtl="0" eaLnBrk="1" fontAlgn="auto" hangingPunct="1">
              <a:spcBef>
                <a:spcPts val="0"/>
              </a:spcBef>
              <a:spcAft>
                <a:spcPts val="0"/>
              </a:spcAft>
              <a:buFont typeface="Arial" panose="020B0604020202020204" pitchFamily="34" charset="0"/>
              <a:buChar char="•"/>
              <a:defRPr/>
            </a:pPr>
            <a:r>
              <a:rPr lang="fr-FR" sz="1300" noProof="1">
                <a:solidFill>
                  <a:prstClr val="black"/>
                </a:solidFill>
                <a:latin typeface="Calibri" panose="020F0502020204030204"/>
                <a:ea typeface="+mn-ea"/>
              </a:rPr>
              <a:t>En collaboration avec SPAC, travailler avec les partenaires autochtones pour repérer, atténuer et éliminer les obstacles à l’approvisionnement fédéral</a:t>
            </a:r>
            <a:endParaRPr lang="en-US" sz="1300" b="1" noProof="1">
              <a:solidFill>
                <a:srgbClr val="4CC1EF">
                  <a:lumMod val="75000"/>
                </a:srgbClr>
              </a:solidFill>
              <a:latin typeface="Calibri" panose="020F0502020204030204"/>
              <a:ea typeface="+mn-ea"/>
            </a:endParaRPr>
          </a:p>
        </p:txBody>
      </p:sp>
      <p:sp>
        <p:nvSpPr>
          <p:cNvPr id="93" name="TextBox 92">
            <a:extLst>
              <a:ext uri="{FF2B5EF4-FFF2-40B4-BE49-F238E27FC236}">
                <a16:creationId xmlns:a16="http://schemas.microsoft.com/office/drawing/2014/main" xmlns="" id="{A954CE52-E54B-479D-BEB8-6310F7001525}"/>
              </a:ext>
            </a:extLst>
          </p:cNvPr>
          <p:cNvSpPr txBox="1"/>
          <p:nvPr>
            <p:custDataLst>
              <p:tags r:id="rId5"/>
            </p:custDataLst>
          </p:nvPr>
        </p:nvSpPr>
        <p:spPr>
          <a:xfrm>
            <a:off x="6173271" y="3567751"/>
            <a:ext cx="3036888" cy="2077492"/>
          </a:xfrm>
          <a:prstGeom prst="rect">
            <a:avLst/>
          </a:prstGeom>
          <a:noFill/>
        </p:spPr>
        <p:txBody>
          <a:bodyPr lIns="0" rIns="0" rtlCol="0" anchor="b">
            <a:spAutoFit/>
          </a:bodyPr>
          <a:lstStyle/>
          <a:p>
            <a:pPr rtl="0" eaLnBrk="1" fontAlgn="auto" hangingPunct="1">
              <a:spcBef>
                <a:spcPts val="0"/>
              </a:spcBef>
              <a:spcAft>
                <a:spcPts val="0"/>
              </a:spcAft>
              <a:defRPr/>
            </a:pPr>
            <a:r>
              <a:rPr lang="fr-FR" sz="2000" b="1" noProof="1">
                <a:solidFill>
                  <a:srgbClr val="F79646">
                    <a:lumMod val="75000"/>
                  </a:srgbClr>
                </a:solidFill>
                <a:latin typeface="Calibri" panose="020F0502020204030204"/>
                <a:ea typeface="+mn-ea"/>
              </a:rPr>
              <a:t>Planification et rapports</a:t>
            </a:r>
          </a:p>
          <a:p>
            <a:pPr marL="285750" indent="-285750" rtl="0" eaLnBrk="1" fontAlgn="auto" hangingPunct="1">
              <a:spcBef>
                <a:spcPts val="0"/>
              </a:spcBef>
              <a:spcAft>
                <a:spcPts val="0"/>
              </a:spcAft>
              <a:buFont typeface="Arial" panose="020B0604020202020204" pitchFamily="34" charset="0"/>
              <a:buChar char="•"/>
              <a:defRPr/>
            </a:pPr>
            <a:r>
              <a:rPr lang="fr-FR" sz="1300" noProof="1">
                <a:solidFill>
                  <a:prstClr val="black"/>
                </a:solidFill>
                <a:latin typeface="Calibri" panose="020F0502020204030204"/>
                <a:ea typeface="+mn-ea"/>
              </a:rPr>
              <a:t>Coordonner les plans d’approvisionnement ministériels dans le but de faciliter les activités de suivi et de rapport (y compris A24 et CLCA.net)</a:t>
            </a:r>
          </a:p>
          <a:p>
            <a:pPr marL="285750" indent="-285750" rtl="0" eaLnBrk="1" fontAlgn="auto" hangingPunct="1">
              <a:spcBef>
                <a:spcPts val="0"/>
              </a:spcBef>
              <a:spcAft>
                <a:spcPts val="0"/>
              </a:spcAft>
              <a:buFont typeface="Arial" panose="020B0604020202020204" pitchFamily="34" charset="0"/>
              <a:buChar char="•"/>
              <a:defRPr/>
            </a:pPr>
            <a:r>
              <a:rPr lang="fr-FR" sz="1300" noProof="1">
                <a:solidFill>
                  <a:prstClr val="black"/>
                </a:solidFill>
                <a:latin typeface="Calibri" panose="020F0502020204030204"/>
                <a:ea typeface="+mn-ea"/>
              </a:rPr>
              <a:t>Regrouper les résultats ministériels sur la cible d’au moins 5 % et en faire rapport annuellement</a:t>
            </a:r>
          </a:p>
          <a:p>
            <a:pPr rtl="0" eaLnBrk="1" fontAlgn="auto" hangingPunct="1">
              <a:spcBef>
                <a:spcPts val="0"/>
              </a:spcBef>
              <a:spcAft>
                <a:spcPts val="0"/>
              </a:spcAft>
              <a:defRPr/>
            </a:pPr>
            <a:endParaRPr lang="en-US" b="1" noProof="1">
              <a:solidFill>
                <a:srgbClr val="A2B969">
                  <a:lumMod val="75000"/>
                </a:srgbClr>
              </a:solidFill>
              <a:latin typeface="Calibri" panose="020F0502020204030204"/>
              <a:ea typeface="+mn-ea"/>
            </a:endParaRPr>
          </a:p>
        </p:txBody>
      </p:sp>
      <p:sp>
        <p:nvSpPr>
          <p:cNvPr id="96" name="TextBox 95">
            <a:extLst>
              <a:ext uri="{FF2B5EF4-FFF2-40B4-BE49-F238E27FC236}">
                <a16:creationId xmlns:a16="http://schemas.microsoft.com/office/drawing/2014/main" xmlns="" id="{673B1428-941A-455B-9262-F0D3259E90B6}"/>
              </a:ext>
            </a:extLst>
          </p:cNvPr>
          <p:cNvSpPr txBox="1"/>
          <p:nvPr>
            <p:custDataLst>
              <p:tags r:id="rId6"/>
            </p:custDataLst>
          </p:nvPr>
        </p:nvSpPr>
        <p:spPr>
          <a:xfrm>
            <a:off x="6065045" y="1655510"/>
            <a:ext cx="2987675" cy="1400383"/>
          </a:xfrm>
          <a:prstGeom prst="rect">
            <a:avLst/>
          </a:prstGeom>
          <a:noFill/>
        </p:spPr>
        <p:txBody>
          <a:bodyPr lIns="0" rIns="0" rtlCol="0" anchor="b">
            <a:spAutoFit/>
          </a:bodyPr>
          <a:lstStyle/>
          <a:p>
            <a:pPr rtl="0" eaLnBrk="1" fontAlgn="auto" hangingPunct="1">
              <a:spcBef>
                <a:spcPts val="0"/>
              </a:spcBef>
              <a:spcAft>
                <a:spcPts val="0"/>
              </a:spcAft>
              <a:defRPr/>
            </a:pPr>
            <a:r>
              <a:rPr lang="fr-FR" sz="2000" b="1" noProof="1">
                <a:solidFill>
                  <a:srgbClr val="C13018"/>
                </a:solidFill>
                <a:latin typeface="Calibri" panose="020F0502020204030204"/>
                <a:ea typeface="+mn-ea"/>
              </a:rPr>
              <a:t>Conseils et orientation</a:t>
            </a:r>
          </a:p>
          <a:p>
            <a:pPr marL="285750" indent="-285750" rtl="0" eaLnBrk="1" fontAlgn="auto" hangingPunct="1">
              <a:spcBef>
                <a:spcPts val="0"/>
              </a:spcBef>
              <a:spcAft>
                <a:spcPts val="0"/>
              </a:spcAft>
              <a:buFont typeface="Arial" panose="020B0604020202020204" pitchFamily="34" charset="0"/>
              <a:buChar char="•"/>
              <a:defRPr/>
            </a:pPr>
            <a:r>
              <a:rPr lang="fr-FR" sz="1300" noProof="1">
                <a:solidFill>
                  <a:prstClr val="black"/>
                </a:solidFill>
                <a:latin typeface="Calibri" panose="020F0502020204030204"/>
                <a:ea typeface="+mn-ea"/>
              </a:rPr>
              <a:t>Diriger l’élaboration de nouvelles mesures et de l’orientation de la SAEA</a:t>
            </a:r>
          </a:p>
          <a:p>
            <a:pPr marL="285750" indent="-285750" rtl="0" eaLnBrk="1" fontAlgn="auto" hangingPunct="1">
              <a:spcBef>
                <a:spcPts val="0"/>
              </a:spcBef>
              <a:spcAft>
                <a:spcPts val="0"/>
              </a:spcAft>
              <a:buFont typeface="Arial" panose="020B0604020202020204" pitchFamily="34" charset="0"/>
              <a:buChar char="•"/>
              <a:defRPr/>
            </a:pPr>
            <a:r>
              <a:rPr lang="fr-FR" sz="1300" noProof="1">
                <a:solidFill>
                  <a:prstClr val="black"/>
                </a:solidFill>
                <a:latin typeface="Calibri" panose="020F0502020204030204"/>
                <a:ea typeface="+mn-ea"/>
              </a:rPr>
              <a:t>Servir de point de contact pour les conseils et l’interprétation de la SAEA et des obligations des traités modernes</a:t>
            </a:r>
          </a:p>
        </p:txBody>
      </p:sp>
      <p:pic>
        <p:nvPicPr>
          <p:cNvPr id="32776" name="Picture 97">
            <a:extLst>
              <a:ext uri="{FF2B5EF4-FFF2-40B4-BE49-F238E27FC236}">
                <a16:creationId xmlns:a16="http://schemas.microsoft.com/office/drawing/2014/main" xmlns="" id="{B3B9D666-7EE6-455C-BB27-A00751EA7F2F}"/>
              </a:ext>
            </a:extLst>
          </p:cNvPr>
          <p:cNvPicPr>
            <a:picLocks noChangeAspect="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3146425" y="1034460"/>
            <a:ext cx="3062288"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itle 1">
            <a:extLst>
              <a:ext uri="{FF2B5EF4-FFF2-40B4-BE49-F238E27FC236}">
                <a16:creationId xmlns:a16="http://schemas.microsoft.com/office/drawing/2014/main" xmlns="" id="{CA96281F-E526-4ED8-8D23-6D006F5DE7E2}"/>
              </a:ext>
            </a:extLst>
          </p:cNvPr>
          <p:cNvSpPr>
            <a:spLocks noGrp="1"/>
          </p:cNvSpPr>
          <p:nvPr>
            <p:ph type="title"/>
            <p:custDataLst>
              <p:tags r:id="rId8"/>
            </p:custDataLst>
          </p:nvPr>
        </p:nvSpPr>
        <p:spPr>
          <a:xfrm>
            <a:off x="302418" y="630238"/>
            <a:ext cx="8539163" cy="585788"/>
          </a:xfrm>
        </p:spPr>
        <p:txBody>
          <a:bodyPr rtlCol="0"/>
          <a:lstStyle/>
          <a:p>
            <a:pPr rtl="0"/>
            <a:r>
              <a:rPr lang="fr-CA" sz="3200" noProof="0" dirty="0">
                <a:latin typeface="Calibri" panose="020F0502020204030204" pitchFamily="34" charset="0"/>
                <a:ea typeface="Yu Gothic Light" panose="020B0300000000000000" pitchFamily="34" charset="-128"/>
                <a:cs typeface="Calibri" panose="020F0502020204030204" pitchFamily="34" charset="0"/>
              </a:rPr>
              <a:t>Rôle de Services aux Autochtones Canada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139BDD40-E329-4E72-BC6A-B9C30FEBA662}"/>
              </a:ext>
            </a:extLst>
          </p:cNvPr>
          <p:cNvSpPr>
            <a:spLocks noGrp="1"/>
          </p:cNvSpPr>
          <p:nvPr>
            <p:ph type="title"/>
            <p:custDataLst>
              <p:tags r:id="rId1"/>
            </p:custDataLst>
          </p:nvPr>
        </p:nvSpPr>
        <p:spPr>
          <a:xfrm>
            <a:off x="250825" y="765175"/>
            <a:ext cx="8229600" cy="574675"/>
          </a:xfrm>
        </p:spPr>
        <p:txBody>
          <a:bodyPr rtlCol="0"/>
          <a:lstStyle/>
          <a:p>
            <a:pPr rtl="0"/>
            <a:r>
              <a:rPr lang="fr-CA" noProof="0" dirty="0">
                <a:latin typeface="Calibri" panose="020F0502020204030204" pitchFamily="34" charset="0"/>
                <a:cs typeface="Calibri" panose="020F0502020204030204" pitchFamily="34" charset="0"/>
              </a:rPr>
              <a:t>Aperçu</a:t>
            </a:r>
            <a:endParaRPr lang="fr-CA" altLang="en-US" noProof="0" dirty="0">
              <a:latin typeface="Calibri" panose="020F0502020204030204" pitchFamily="34" charset="0"/>
              <a:cs typeface="Calibri" panose="020F0502020204030204" pitchFamily="34" charset="0"/>
            </a:endParaRPr>
          </a:p>
        </p:txBody>
      </p:sp>
      <p:sp>
        <p:nvSpPr>
          <p:cNvPr id="9219" name="Content Placeholder 2">
            <a:extLst>
              <a:ext uri="{FF2B5EF4-FFF2-40B4-BE49-F238E27FC236}">
                <a16:creationId xmlns:a16="http://schemas.microsoft.com/office/drawing/2014/main" xmlns="" id="{5C1D3726-3626-4A90-8C3F-984F0EF7405B}"/>
              </a:ext>
            </a:extLst>
          </p:cNvPr>
          <p:cNvSpPr>
            <a:spLocks noGrp="1"/>
          </p:cNvSpPr>
          <p:nvPr>
            <p:ph idx="1"/>
            <p:custDataLst>
              <p:tags r:id="rId2"/>
            </p:custDataLst>
          </p:nvPr>
        </p:nvSpPr>
        <p:spPr>
          <a:xfrm>
            <a:off x="282574" y="1577975"/>
            <a:ext cx="8753921" cy="4799013"/>
          </a:xfrm>
        </p:spPr>
        <p:txBody>
          <a:bodyPr rtlCol="0"/>
          <a:lstStyle/>
          <a:p>
            <a:pPr rtl="0">
              <a:defRPr/>
            </a:pPr>
            <a:r>
              <a:rPr lang="fr-CA" sz="2200" noProof="0" dirty="0">
                <a:latin typeface="Calibri" panose="020F0502020204030204" pitchFamily="34" charset="0"/>
                <a:cs typeface="Calibri" panose="020F0502020204030204" pitchFamily="34" charset="0"/>
              </a:rPr>
              <a:t>Promouvoir la réconciliation : l’importance de l’approvisionnement auprès des entreprises autochtones</a:t>
            </a:r>
          </a:p>
          <a:p>
            <a:pPr rtl="0">
              <a:defRPr/>
            </a:pPr>
            <a:r>
              <a:rPr lang="fr-CA" sz="2200" noProof="0" dirty="0">
                <a:latin typeface="Calibri" panose="020F0502020204030204" pitchFamily="34" charset="0"/>
                <a:cs typeface="Calibri" panose="020F0502020204030204" pitchFamily="34" charset="0"/>
              </a:rPr>
              <a:t>Visée de la politique</a:t>
            </a:r>
            <a:endParaRPr lang="fr-CA" altLang="en-US" sz="2200" noProof="0" dirty="0">
              <a:latin typeface="Calibri" panose="020F0502020204030204" pitchFamily="34" charset="0"/>
              <a:cs typeface="Calibri" panose="020F0502020204030204" pitchFamily="34" charset="0"/>
            </a:endParaRPr>
          </a:p>
          <a:p>
            <a:pPr rtl="0">
              <a:defRPr/>
            </a:pPr>
            <a:r>
              <a:rPr lang="fr-CA" sz="2200" noProof="0" dirty="0">
                <a:latin typeface="Calibri" panose="020F0502020204030204" pitchFamily="34" charset="0"/>
                <a:cs typeface="Calibri" panose="020F0502020204030204" pitchFamily="34" charset="0"/>
              </a:rPr>
              <a:t>Approvisionnement de la Défense nationale auprès des entreprises autochtones</a:t>
            </a:r>
            <a:endParaRPr lang="fr-CA" altLang="en-US" sz="2200" noProof="0" dirty="0">
              <a:latin typeface="Calibri" panose="020F0502020204030204" pitchFamily="34" charset="0"/>
              <a:cs typeface="Calibri" panose="020F0502020204030204" pitchFamily="34" charset="0"/>
            </a:endParaRPr>
          </a:p>
          <a:p>
            <a:pPr lvl="1" rtl="0">
              <a:defRPr/>
            </a:pPr>
            <a:r>
              <a:rPr lang="fr-CA" sz="2000" noProof="0" dirty="0">
                <a:latin typeface="Calibri" panose="020F0502020204030204" pitchFamily="34" charset="0"/>
                <a:cs typeface="Calibri" panose="020F0502020204030204" pitchFamily="34" charset="0"/>
              </a:rPr>
              <a:t>Méthodes d’approvisionnement auprès des entreprises autochtones</a:t>
            </a:r>
          </a:p>
          <a:p>
            <a:pPr lvl="1" rtl="0">
              <a:defRPr/>
            </a:pPr>
            <a:r>
              <a:rPr lang="fr-CA" sz="2000" noProof="0" dirty="0">
                <a:latin typeface="Calibri" panose="020F0502020204030204" pitchFamily="34" charset="0"/>
                <a:cs typeface="Calibri" panose="020F0502020204030204" pitchFamily="34" charset="0"/>
              </a:rPr>
              <a:t>Plans d’avantages pour les Autochtones</a:t>
            </a:r>
          </a:p>
          <a:p>
            <a:pPr rtl="0">
              <a:defRPr/>
            </a:pPr>
            <a:r>
              <a:rPr lang="fr-CA" sz="2200" noProof="0" dirty="0">
                <a:latin typeface="Calibri" panose="020F0502020204030204" pitchFamily="34" charset="0"/>
                <a:cs typeface="Calibri" panose="020F0502020204030204" pitchFamily="34" charset="0"/>
              </a:rPr>
              <a:t>Possibilités</a:t>
            </a:r>
          </a:p>
          <a:p>
            <a:pPr rtl="0">
              <a:defRPr/>
            </a:pPr>
            <a:r>
              <a:rPr lang="fr-CA" sz="2200" noProof="0" dirty="0">
                <a:latin typeface="Calibri" panose="020F0502020204030204" pitchFamily="34" charset="0"/>
                <a:cs typeface="Calibri" panose="020F0502020204030204" pitchFamily="34" charset="0"/>
              </a:rPr>
              <a:t>Cadre et stratégie du MDN et des FAC en matière d’approvisionnement auprès des entreprises autochtones</a:t>
            </a:r>
          </a:p>
          <a:p>
            <a:pPr rtl="0">
              <a:defRPr/>
            </a:pPr>
            <a:r>
              <a:rPr lang="fr-CA" sz="2200" noProof="0" dirty="0">
                <a:latin typeface="Calibri" panose="020F0502020204030204" pitchFamily="34" charset="0"/>
                <a:cs typeface="Calibri" panose="020F0502020204030204" pitchFamily="34" charset="0"/>
              </a:rPr>
              <a:t>Exemples d’approvisionnements auprès des entreprises autochtones</a:t>
            </a:r>
          </a:p>
          <a:p>
            <a:pPr rtl="0">
              <a:defRPr/>
            </a:pPr>
            <a:r>
              <a:rPr lang="fr-CA" sz="2200" noProof="0" dirty="0">
                <a:latin typeface="Calibri" panose="020F0502020204030204" pitchFamily="34" charset="0"/>
                <a:cs typeface="Calibri" panose="020F0502020204030204" pitchFamily="34" charset="0"/>
              </a:rPr>
              <a:t>Rôle de Services aux Autochtones Canada</a:t>
            </a:r>
          </a:p>
          <a:p>
            <a:pPr rtl="0">
              <a:defRPr/>
            </a:pPr>
            <a:r>
              <a:rPr lang="fr-CA" sz="2200" noProof="0" dirty="0">
                <a:latin typeface="Calibri" panose="020F0502020204030204" pitchFamily="34" charset="0"/>
                <a:cs typeface="Calibri" panose="020F0502020204030204" pitchFamily="34" charset="0"/>
              </a:rPr>
              <a:t>Principaux points à retenir</a:t>
            </a:r>
          </a:p>
          <a:p>
            <a:pPr marL="0" indent="0" rtl="0">
              <a:buFont typeface="Arial" panose="020B0604020202020204" pitchFamily="34" charset="0"/>
              <a:buNone/>
              <a:defRPr/>
            </a:pPr>
            <a:endParaRPr lang="fr-CA" altLang="en-US" noProof="0" dirty="0">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xmlns="" id="{CBB2471B-44BB-4848-BEA3-10284735F059}"/>
              </a:ext>
            </a:extLst>
          </p:cNvPr>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78C5566D-291D-4F5A-96EE-48EB2CDA7EB4}" type="slidenum">
              <a:rPr lang="en-CA" altLang="en-US" sz="1200"/>
              <a:pPr>
                <a:spcBef>
                  <a:spcPct val="0"/>
                </a:spcBef>
                <a:buFontTx/>
                <a:buNone/>
              </a:pPr>
              <a:t>2</a:t>
            </a:fld>
            <a:endParaRPr lang="en-CA" altLang="en-US"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911F9969-5878-44D5-A45D-712FD7B022CD}"/>
              </a:ext>
            </a:extLst>
          </p:cNvPr>
          <p:cNvSpPr>
            <a:spLocks noGrp="1"/>
          </p:cNvSpPr>
          <p:nvPr>
            <p:ph type="title"/>
            <p:custDataLst>
              <p:tags r:id="rId1"/>
            </p:custDataLst>
          </p:nvPr>
        </p:nvSpPr>
        <p:spPr>
          <a:xfrm>
            <a:off x="457200" y="908050"/>
            <a:ext cx="7848600" cy="1104900"/>
          </a:xfrm>
        </p:spPr>
        <p:txBody>
          <a:bodyPr rtlCol="0"/>
          <a:lstStyle/>
          <a:p>
            <a:pPr rtl="0"/>
            <a:r>
              <a:rPr lang="fr-CA" noProof="0" dirty="0">
                <a:latin typeface="Calibri" panose="020F0502020204030204" pitchFamily="34" charset="0"/>
                <a:ea typeface="Yu Gothic Light" panose="020B0300000000000000" pitchFamily="34" charset="-128"/>
                <a:cs typeface="Calibri" panose="020F0502020204030204" pitchFamily="34" charset="0"/>
              </a:rPr>
              <a:t>Contactez-nous</a:t>
            </a:r>
          </a:p>
        </p:txBody>
      </p:sp>
      <p:sp>
        <p:nvSpPr>
          <p:cNvPr id="34819" name="Slide Number Placeholder 3">
            <a:extLst>
              <a:ext uri="{FF2B5EF4-FFF2-40B4-BE49-F238E27FC236}">
                <a16:creationId xmlns:a16="http://schemas.microsoft.com/office/drawing/2014/main" xmlns="" id="{77773FE2-E7B5-4618-AD81-7848EDBC65CD}"/>
              </a:ext>
            </a:extLst>
          </p:cNvPr>
          <p:cNvSpPr>
            <a:spLocks noGrp="1"/>
          </p:cNvSpPr>
          <p:nvPr>
            <p:ph type="sldNum" sz="quarter" idx="12"/>
            <p:custDataLst>
              <p:tags r:id="rId2"/>
            </p:custDataLst>
          </p:nvPr>
        </p:nvSpPr>
        <p:spPr bwMode="auto">
          <a:xfrm>
            <a:off x="8382000" y="6400800"/>
            <a:ext cx="762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8E45483B-12E8-4E15-9BEE-E704D387A6CA}" type="slidenum">
              <a:rPr lang="en-CA" altLang="en-US" sz="1200"/>
              <a:pPr>
                <a:spcBef>
                  <a:spcPct val="0"/>
                </a:spcBef>
                <a:buFontTx/>
                <a:buNone/>
              </a:pPr>
              <a:t>20</a:t>
            </a:fld>
            <a:endParaRPr lang="en-CA" altLang="en-US" sz="1200"/>
          </a:p>
        </p:txBody>
      </p:sp>
      <p:sp>
        <p:nvSpPr>
          <p:cNvPr id="5" name="Content Placeholder 2">
            <a:extLst>
              <a:ext uri="{FF2B5EF4-FFF2-40B4-BE49-F238E27FC236}">
                <a16:creationId xmlns:a16="http://schemas.microsoft.com/office/drawing/2014/main" xmlns="" id="{1EA243E8-E6FD-44D4-A9DC-C91FAC4EE0B8}"/>
              </a:ext>
            </a:extLst>
          </p:cNvPr>
          <p:cNvSpPr txBox="1">
            <a:spLocks/>
          </p:cNvSpPr>
          <p:nvPr>
            <p:custDataLst>
              <p:tags r:id="rId3"/>
            </p:custDataLst>
          </p:nvPr>
        </p:nvSpPr>
        <p:spPr bwMode="auto">
          <a:xfrm>
            <a:off x="381000" y="1905000"/>
            <a:ext cx="7924800" cy="3657600"/>
          </a:xfrm>
          <a:prstGeom prst="rect">
            <a:avLst/>
          </a:prstGeom>
          <a:noFill/>
          <a:ln>
            <a:noFill/>
          </a:ln>
        </p:spPr>
        <p:txBody>
          <a:bodyPr lIns="0" tIns="0" rIns="0" bIns="0" rtlCol="0"/>
          <a:lst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a:lstStyle>
          <a:p>
            <a:pPr marL="0" indent="0" algn="ctr" rtl="0" eaLnBrk="1" hangingPunct="1">
              <a:spcAft>
                <a:spcPts val="1200"/>
              </a:spcAft>
              <a:buFontTx/>
              <a:buNone/>
              <a:defRPr/>
            </a:pPr>
            <a:endParaRPr lang="en-US" altLang="en-US" sz="2400" kern="0" dirty="0">
              <a:latin typeface="Calibri"/>
            </a:endParaRPr>
          </a:p>
          <a:p>
            <a:pPr marL="0" indent="0" algn="ctr" rtl="0" eaLnBrk="1" hangingPunct="1">
              <a:spcAft>
                <a:spcPts val="1200"/>
              </a:spcAft>
              <a:buFontTx/>
              <a:buNone/>
              <a:defRPr/>
            </a:pPr>
            <a:r>
              <a:rPr lang="fr-FR" sz="2400">
                <a:latin typeface="Calibri" panose="020F0502020204030204" pitchFamily="34" charset="0"/>
                <a:ea typeface="Calibri" panose="020F0502020204030204" pitchFamily="34" charset="0"/>
                <a:cs typeface="Calibri" panose="020F0502020204030204" pitchFamily="34" charset="0"/>
              </a:rPr>
              <a:t>+Indigenous Procurement - Approvisionnement Autochtone@ADM(Mat) DMPP@Ottawa-Hull </a:t>
            </a:r>
            <a:r>
              <a:rPr lang="fr-FR" sz="2400" u="sng">
                <a:solidFill>
                  <a:srgbClr val="0000FF"/>
                </a:solidFill>
                <a:latin typeface="Calibri" panose="020F0502020204030204" pitchFamily="34" charset="0"/>
                <a:ea typeface="Calibri" panose="020F0502020204030204" pitchFamily="34" charset="0"/>
                <a:cs typeface="Calibri" panose="020F0502020204030204" pitchFamily="34" charset="0"/>
                <a:hlinkClick r:id="rId5"/>
              </a:rPr>
              <a:t>IndigenousProcurement-ApprovisionnementAutochtone@forces.gc.ca</a:t>
            </a:r>
            <a:endParaRPr lang="en-US" altLang="en-US" sz="2400" kern="0" dirty="0">
              <a:latin typeface="Calibri" panose="020F0502020204030204" pitchFamily="34" charset="0"/>
              <a:cs typeface="Calibri" panose="020F0502020204030204" pitchFamily="34" charset="0"/>
            </a:endParaRPr>
          </a:p>
          <a:p>
            <a:pPr marL="0" indent="0" algn="ctr" rtl="0" eaLnBrk="1" hangingPunct="1">
              <a:spcAft>
                <a:spcPts val="1200"/>
              </a:spcAft>
              <a:buFontTx/>
              <a:buNone/>
              <a:defRPr/>
            </a:pPr>
            <a:endParaRPr lang="en-US" altLang="en-US" sz="2400" kern="0" dirty="0">
              <a:latin typeface="Calibri"/>
            </a:endParaRPr>
          </a:p>
          <a:p>
            <a:pPr marL="0" indent="0" algn="ctr" rtl="0" eaLnBrk="1" hangingPunct="1">
              <a:spcAft>
                <a:spcPts val="1200"/>
              </a:spcAft>
              <a:buFontTx/>
              <a:buNone/>
              <a:defRPr/>
            </a:pPr>
            <a:r>
              <a:rPr lang="fr-FR" sz="2400" kern="0">
                <a:latin typeface="Calibri"/>
              </a:rPr>
              <a:t>Ressources offertes par Services aux Autochtones Canada</a:t>
            </a:r>
          </a:p>
          <a:p>
            <a:pPr marL="0" indent="0" algn="ctr" rtl="0" eaLnBrk="1" hangingPunct="1">
              <a:spcAft>
                <a:spcPts val="1200"/>
              </a:spcAft>
              <a:buFontTx/>
              <a:buNone/>
              <a:defRPr/>
            </a:pPr>
            <a:r>
              <a:rPr lang="fr-FR" sz="2400" kern="0">
                <a:latin typeface="Calibri"/>
              </a:rPr>
              <a:t>Vous trouverez de plus amples renseignements</a:t>
            </a:r>
            <a:r>
              <a:rPr lang="fr-FR" sz="2400" kern="0">
                <a:latin typeface="Calibri"/>
                <a:hlinkClick r:id="rId6"/>
              </a:rPr>
              <a:t> sur le site Web de SAC.</a:t>
            </a:r>
            <a:endParaRPr lang="en-CA" altLang="en-US" sz="2400" kern="0" dirty="0">
              <a:latin typeface="Calibri"/>
            </a:endParaRPr>
          </a:p>
          <a:p>
            <a:pPr marL="0" indent="0" rtl="0">
              <a:buFontTx/>
              <a:buNone/>
              <a:defRPr/>
            </a:pPr>
            <a:endParaRPr lang="en-US" kern="0" dirty="0">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54C966F-C426-456C-A97E-8C91EA20A366}"/>
              </a:ext>
            </a:extLst>
          </p:cNvPr>
          <p:cNvSpPr/>
          <p:nvPr>
            <p:custDataLst>
              <p:tags r:id="rId1"/>
            </p:custDataLst>
          </p:nvPr>
        </p:nvSpPr>
        <p:spPr>
          <a:xfrm>
            <a:off x="198438" y="1557338"/>
            <a:ext cx="8569325" cy="2030412"/>
          </a:xfrm>
          <a:prstGeom prst="rect">
            <a:avLst/>
          </a:prstGeom>
        </p:spPr>
        <p:style>
          <a:lnRef idx="2">
            <a:schemeClr val="dk1"/>
          </a:lnRef>
          <a:fillRef idx="1">
            <a:schemeClr val="lt1"/>
          </a:fillRef>
          <a:effectRef idx="0">
            <a:schemeClr val="dk1"/>
          </a:effectRef>
          <a:fontRef idx="minor">
            <a:schemeClr val="dk1"/>
          </a:fontRef>
        </p:style>
        <p:txBody>
          <a:bodyPr rtlCol="0">
            <a:spAutoFit/>
          </a:bodyPr>
          <a:lstStyle/>
          <a:p>
            <a:pPr rtl="0">
              <a:defRPr/>
            </a:pPr>
            <a:r>
              <a:rPr lang="fr-FR" b="1" i="1">
                <a:latin typeface="Calibri" panose="020F0502020204030204" pitchFamily="34" charset="0"/>
                <a:cs typeface="Calibri" panose="020F0502020204030204" pitchFamily="34" charset="0"/>
              </a:rPr>
              <a:t>« </a:t>
            </a:r>
            <a:r>
              <a:rPr lang="fr-FR" i="1">
                <a:latin typeface="Calibri" panose="020F0502020204030204" pitchFamily="34" charset="0"/>
                <a:cs typeface="Calibri" panose="020F0502020204030204" pitchFamily="34" charset="0"/>
              </a:rPr>
              <a:t>La doctrine des droits ancestraux </a:t>
            </a:r>
            <a:r>
              <a:rPr lang="en-US" i="1">
                <a:latin typeface="Calibri" panose="020F0502020204030204" pitchFamily="34" charset="0"/>
                <a:cs typeface="Calibri" panose="020F0502020204030204" pitchFamily="34" charset="0"/>
              </a:rPr>
              <a:t>existe… et ce pour un fait bien simple : quand les Européens sont arrivés en Amérique du Nord, les peuples autochtones s’y trouvaient déjà, ils vivaient en collectivités sur ce territoire et participaient à des cultures distinctes, comme ils l’avaient fait pendant des siècles. C’est ce fait, par-dessus tout, qui distingue les peuples autochtones de tous les autres groupes minoritaires du pays et qui commande leur statut juridique particulier. » </a:t>
            </a:r>
          </a:p>
          <a:p>
            <a:pPr rtl="0">
              <a:defRPr/>
            </a:pPr>
            <a:r>
              <a:rPr lang="fr-FR" b="1" i="1">
                <a:latin typeface="Calibri" panose="020F0502020204030204" pitchFamily="34" charset="0"/>
                <a:cs typeface="Calibri" panose="020F0502020204030204" pitchFamily="34" charset="0"/>
              </a:rPr>
              <a:t>Juge en chef Antonio Lamer, R. c. Van der Peet, paragraphe 30 </a:t>
            </a:r>
            <a:endParaRPr lang="en-CA" b="1" dirty="0">
              <a:latin typeface="Calibri" panose="020F0502020204030204" pitchFamily="34" charset="0"/>
              <a:cs typeface="Calibri" panose="020F0502020204030204" pitchFamily="34" charset="0"/>
            </a:endParaRPr>
          </a:p>
          <a:p>
            <a:pPr rtl="0">
              <a:defRPr/>
            </a:pPr>
            <a:endParaRPr lang="en-CA" dirty="0"/>
          </a:p>
        </p:txBody>
      </p:sp>
      <p:sp>
        <p:nvSpPr>
          <p:cNvPr id="10243" name="Title 2">
            <a:extLst>
              <a:ext uri="{FF2B5EF4-FFF2-40B4-BE49-F238E27FC236}">
                <a16:creationId xmlns:a16="http://schemas.microsoft.com/office/drawing/2014/main" xmlns="" id="{2C0E1A90-C6BB-4707-A9B6-860293943B60}"/>
              </a:ext>
            </a:extLst>
          </p:cNvPr>
          <p:cNvSpPr txBox="1">
            <a:spLocks/>
          </p:cNvSpPr>
          <p:nvPr>
            <p:custDataLst>
              <p:tags r:id="rId2"/>
            </p:custDataLst>
          </p:nvPr>
        </p:nvSpPr>
        <p:spPr bwMode="auto">
          <a:xfrm>
            <a:off x="198438" y="620713"/>
            <a:ext cx="8963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b"/>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buFont typeface="Arial" panose="020B0604020202020204" pitchFamily="34" charset="0"/>
              <a:buNone/>
            </a:pPr>
            <a:r>
              <a:rPr lang="fr-FR" b="1">
                <a:solidFill>
                  <a:srgbClr val="007F3E"/>
                </a:solidFill>
                <a:latin typeface="Calibri" panose="020F0502020204030204" pitchFamily="34" charset="0"/>
                <a:cs typeface="Calibri" panose="020F0502020204030204" pitchFamily="34" charset="0"/>
              </a:rPr>
              <a:t>Promouvoir la réconciliation</a:t>
            </a:r>
            <a:endParaRPr lang="en-CA" altLang="en-US">
              <a:solidFill>
                <a:srgbClr val="007F3E"/>
              </a:solidFill>
              <a:latin typeface="Calibri" panose="020F0502020204030204" pitchFamily="34" charset="0"/>
              <a:cs typeface="Calibri" panose="020F0502020204030204" pitchFamily="34" charset="0"/>
            </a:endParaRPr>
          </a:p>
        </p:txBody>
      </p:sp>
      <p:pic>
        <p:nvPicPr>
          <p:cNvPr id="10244" name="Picture 1">
            <a:extLst>
              <a:ext uri="{FF2B5EF4-FFF2-40B4-BE49-F238E27FC236}">
                <a16:creationId xmlns:a16="http://schemas.microsoft.com/office/drawing/2014/main" xmlns="" id="{10FFFEBB-6E13-4EA7-B9F3-5437B92FC568}"/>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682875" y="4221163"/>
            <a:ext cx="39941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Slide Number Placeholder 1">
            <a:extLst>
              <a:ext uri="{FF2B5EF4-FFF2-40B4-BE49-F238E27FC236}">
                <a16:creationId xmlns:a16="http://schemas.microsoft.com/office/drawing/2014/main" xmlns="" id="{70CFD836-075A-4D07-9B96-DAB0BBB13967}"/>
              </a:ext>
            </a:extLst>
          </p:cNvPr>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CDAF9BCE-A03F-44B4-98AE-08C2D1DA87BC}" type="slidenum">
              <a:rPr lang="en-US" altLang="en-US" sz="1200"/>
              <a:pPr>
                <a:spcBef>
                  <a:spcPct val="0"/>
                </a:spcBef>
                <a:buFontTx/>
                <a:buNone/>
              </a:pPr>
              <a:t>3</a:t>
            </a:fld>
            <a:endParaRPr lang="en-US" alt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a:extLst>
              <a:ext uri="{FF2B5EF4-FFF2-40B4-BE49-F238E27FC236}">
                <a16:creationId xmlns:a16="http://schemas.microsoft.com/office/drawing/2014/main" xmlns="" id="{E48D08F6-31CC-4DED-A597-CFBB163778AF}"/>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2843808" y="4100513"/>
            <a:ext cx="25701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2">
            <a:extLst>
              <a:ext uri="{FF2B5EF4-FFF2-40B4-BE49-F238E27FC236}">
                <a16:creationId xmlns:a16="http://schemas.microsoft.com/office/drawing/2014/main" xmlns="" id="{54D17FC0-E48A-462A-89A2-E5F86FF26702}"/>
              </a:ext>
            </a:extLst>
          </p:cNvPr>
          <p:cNvSpPr txBox="1">
            <a:spLocks/>
          </p:cNvSpPr>
          <p:nvPr>
            <p:custDataLst>
              <p:tags r:id="rId2"/>
            </p:custDataLst>
          </p:nvPr>
        </p:nvSpPr>
        <p:spPr bwMode="auto">
          <a:xfrm>
            <a:off x="90488" y="708025"/>
            <a:ext cx="89630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b"/>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buFont typeface="Arial" panose="020B0604020202020204" pitchFamily="34" charset="0"/>
              <a:buNone/>
            </a:pPr>
            <a:r>
              <a:rPr lang="fr-FR" b="1">
                <a:solidFill>
                  <a:srgbClr val="007F3E"/>
                </a:solidFill>
                <a:latin typeface="Calibri" panose="020F0502020204030204" pitchFamily="34" charset="0"/>
                <a:cs typeface="Calibri" panose="020F0502020204030204" pitchFamily="34" charset="0"/>
              </a:rPr>
              <a:t>Promouvoir la réconciliation</a:t>
            </a:r>
            <a:endParaRPr lang="en-CA" altLang="en-US">
              <a:solidFill>
                <a:srgbClr val="007F3E"/>
              </a:solidFill>
              <a:latin typeface="Calibri" panose="020F0502020204030204" pitchFamily="34" charset="0"/>
              <a:cs typeface="Calibri" panose="020F0502020204030204" pitchFamily="34" charset="0"/>
            </a:endParaRPr>
          </a:p>
        </p:txBody>
      </p:sp>
      <p:sp>
        <p:nvSpPr>
          <p:cNvPr id="11268" name="Rectangle 2">
            <a:extLst>
              <a:ext uri="{FF2B5EF4-FFF2-40B4-BE49-F238E27FC236}">
                <a16:creationId xmlns:a16="http://schemas.microsoft.com/office/drawing/2014/main" xmlns="" id="{3CC8A889-5351-46FA-99FD-3D37E3651C35}"/>
              </a:ext>
            </a:extLst>
          </p:cNvPr>
          <p:cNvSpPr>
            <a:spLocks noChangeArrowheads="1"/>
          </p:cNvSpPr>
          <p:nvPr>
            <p:custDataLst>
              <p:tags r:id="rId3"/>
            </p:custDataLst>
          </p:nvPr>
        </p:nvSpPr>
        <p:spPr bwMode="auto">
          <a:xfrm>
            <a:off x="179388" y="1554163"/>
            <a:ext cx="87852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r>
              <a:rPr lang="fr-FR" sz="1600" b="1" i="1">
                <a:solidFill>
                  <a:schemeClr val="tx1"/>
                </a:solidFill>
                <a:latin typeface="Calibri" panose="020F0502020204030204" pitchFamily="34" charset="0"/>
                <a:cs typeface="Calibri" panose="020F0502020204030204" pitchFamily="34" charset="0"/>
              </a:rPr>
              <a:t>« </a:t>
            </a:r>
            <a:r>
              <a:rPr lang="fr-FR" sz="1600" i="1">
                <a:solidFill>
                  <a:schemeClr val="tx1"/>
                </a:solidFill>
                <a:latin typeface="Calibri" panose="020F0502020204030204" pitchFamily="34" charset="0"/>
                <a:cs typeface="Calibri" panose="020F0502020204030204" pitchFamily="34" charset="0"/>
              </a:rPr>
              <a:t>Aucune </a:t>
            </a:r>
            <a:r>
              <a:rPr lang="en-US" sz="1600" b="1" i="1">
                <a:solidFill>
                  <a:schemeClr val="tx1"/>
                </a:solidFill>
                <a:latin typeface="Calibri" panose="020F0502020204030204" pitchFamily="34" charset="0"/>
                <a:cs typeface="Calibri" panose="020F0502020204030204" pitchFamily="34" charset="0"/>
              </a:rPr>
              <a:t>relation</a:t>
            </a:r>
            <a:r>
              <a:rPr lang="fr-FR" sz="1600" i="1">
                <a:solidFill>
                  <a:schemeClr val="tx1"/>
                </a:solidFill>
                <a:latin typeface="Calibri" panose="020F0502020204030204" pitchFamily="34" charset="0"/>
                <a:cs typeface="Calibri" panose="020F0502020204030204" pitchFamily="34" charset="0"/>
              </a:rPr>
              <a:t> n’est plus </a:t>
            </a:r>
            <a:r>
              <a:rPr lang="en-US" sz="1600" b="1" i="1">
                <a:solidFill>
                  <a:schemeClr val="tx1"/>
                </a:solidFill>
                <a:latin typeface="Calibri" panose="020F0502020204030204" pitchFamily="34" charset="0"/>
                <a:cs typeface="Calibri" panose="020F0502020204030204" pitchFamily="34" charset="0"/>
              </a:rPr>
              <a:t>importante</a:t>
            </a:r>
            <a:r>
              <a:rPr lang="fr-FR" sz="1600" i="1">
                <a:solidFill>
                  <a:schemeClr val="tx1"/>
                </a:solidFill>
                <a:latin typeface="Calibri" panose="020F0502020204030204" pitchFamily="34" charset="0"/>
                <a:cs typeface="Calibri" panose="020F0502020204030204" pitchFamily="34" charset="0"/>
              </a:rPr>
              <a:t> pour moi et pour le Canada que la relation avec les </a:t>
            </a:r>
            <a:r>
              <a:rPr lang="en-US" sz="1600" b="1" i="1">
                <a:solidFill>
                  <a:schemeClr val="tx1"/>
                </a:solidFill>
                <a:latin typeface="Calibri" panose="020F0502020204030204" pitchFamily="34" charset="0"/>
                <a:cs typeface="Calibri" panose="020F0502020204030204" pitchFamily="34" charset="0"/>
              </a:rPr>
              <a:t>peuples autochtones</a:t>
            </a:r>
            <a:r>
              <a:rPr lang="fr-FR" sz="1600" i="1">
                <a:solidFill>
                  <a:schemeClr val="tx1"/>
                </a:solidFill>
                <a:latin typeface="Calibri" panose="020F0502020204030204" pitchFamily="34" charset="0"/>
                <a:cs typeface="Calibri" panose="020F0502020204030204" pitchFamily="34" charset="0"/>
              </a:rPr>
              <a:t>. Il est temps de renouveler la relation de nation à nation avec les peuples autochtones pour qu’elle soit fondée sur la reconnaissance des </a:t>
            </a:r>
            <a:r>
              <a:rPr lang="en-US" sz="1600" b="1" i="1">
                <a:solidFill>
                  <a:schemeClr val="tx1"/>
                </a:solidFill>
                <a:latin typeface="Calibri" panose="020F0502020204030204" pitchFamily="34" charset="0"/>
                <a:cs typeface="Calibri" panose="020F0502020204030204" pitchFamily="34" charset="0"/>
              </a:rPr>
              <a:t>droits, le respect, la collaboration et le partenariat. » </a:t>
            </a:r>
            <a:endParaRPr lang="en-CA" altLang="en-US" sz="1600" i="1">
              <a:solidFill>
                <a:schemeClr val="tx1"/>
              </a:solidFill>
              <a:latin typeface="Calibri" panose="020F0502020204030204" pitchFamily="34" charset="0"/>
              <a:cs typeface="Calibri" panose="020F0502020204030204" pitchFamily="34" charset="0"/>
            </a:endParaRPr>
          </a:p>
          <a:p>
            <a:pPr algn="r" rtl="0">
              <a:spcBef>
                <a:spcPct val="0"/>
              </a:spcBef>
              <a:buFontTx/>
              <a:buNone/>
            </a:pPr>
            <a:r>
              <a:rPr lang="fr-FR" sz="1400" b="1">
                <a:solidFill>
                  <a:schemeClr val="tx1"/>
                </a:solidFill>
                <a:latin typeface="Calibri" panose="020F0502020204030204" pitchFamily="34" charset="0"/>
                <a:cs typeface="Calibri" panose="020F0502020204030204" pitchFamily="34" charset="0"/>
              </a:rPr>
              <a:t>Premier ministre Justin Trudeau, juin 2016 </a:t>
            </a:r>
          </a:p>
        </p:txBody>
      </p:sp>
      <p:sp>
        <p:nvSpPr>
          <p:cNvPr id="4" name="Rectangle 3">
            <a:extLst>
              <a:ext uri="{FF2B5EF4-FFF2-40B4-BE49-F238E27FC236}">
                <a16:creationId xmlns:a16="http://schemas.microsoft.com/office/drawing/2014/main" xmlns="" id="{DBAFADDC-6D9B-4298-A271-CDA450A050EF}"/>
              </a:ext>
            </a:extLst>
          </p:cNvPr>
          <p:cNvSpPr/>
          <p:nvPr>
            <p:custDataLst>
              <p:tags r:id="rId4"/>
            </p:custDataLst>
          </p:nvPr>
        </p:nvSpPr>
        <p:spPr>
          <a:xfrm>
            <a:off x="179388" y="2705100"/>
            <a:ext cx="8785225" cy="1077913"/>
          </a:xfrm>
          <a:prstGeom prst="rect">
            <a:avLst/>
          </a:prstGeom>
        </p:spPr>
        <p:txBody>
          <a:bodyPr rtlCol="0">
            <a:spAutoFit/>
          </a:bodyPr>
          <a:lstStyle/>
          <a:p>
            <a:pPr rtl="0">
              <a:defRPr/>
            </a:pPr>
            <a:r>
              <a:rPr lang="fr-FR" sz="1600" i="1" dirty="0">
                <a:latin typeface="+mj-lt"/>
              </a:rPr>
              <a:t>« Travailler avec le ministre des Services aux Autochtones et le président du Conseil du Trésor pour donner davantage l’occasion aux entreprises autochtones de réussir et de croître en fixant une nouvelle </a:t>
            </a:r>
            <a:r>
              <a:rPr lang="fr-FR" sz="1600" b="1" i="1" dirty="0">
                <a:latin typeface="Calibri" panose="020F0502020204030204" pitchFamily="34" charset="0"/>
                <a:cs typeface="Calibri" panose="020F0502020204030204" pitchFamily="34" charset="0"/>
              </a:rPr>
              <a:t>cible de sorte qu’au moins cinq pour cent </a:t>
            </a:r>
            <a:r>
              <a:rPr lang="en-US" sz="1600" i="1" dirty="0">
                <a:latin typeface="+mj-lt"/>
              </a:rPr>
              <a:t>des </a:t>
            </a:r>
            <a:r>
              <a:rPr lang="en-US" sz="1600" i="1" dirty="0" err="1">
                <a:latin typeface="+mj-lt"/>
              </a:rPr>
              <a:t>contrats</a:t>
            </a:r>
            <a:r>
              <a:rPr lang="en-US" sz="1600" i="1" dirty="0">
                <a:latin typeface="+mj-lt"/>
              </a:rPr>
              <a:t> du </a:t>
            </a:r>
            <a:r>
              <a:rPr lang="en-US" sz="1600" i="1" dirty="0" err="1">
                <a:latin typeface="+mj-lt"/>
              </a:rPr>
              <a:t>gouvernement</a:t>
            </a:r>
            <a:r>
              <a:rPr lang="en-US" sz="1600" i="1" dirty="0">
                <a:latin typeface="+mj-lt"/>
              </a:rPr>
              <a:t> </a:t>
            </a:r>
            <a:r>
              <a:rPr lang="en-US" sz="1600" i="1" dirty="0" err="1">
                <a:latin typeface="+mj-lt"/>
              </a:rPr>
              <a:t>fédéral</a:t>
            </a:r>
            <a:r>
              <a:rPr lang="en-US" sz="1600" i="1" dirty="0">
                <a:latin typeface="+mj-lt"/>
              </a:rPr>
              <a:t> </a:t>
            </a:r>
            <a:r>
              <a:rPr lang="en-US" sz="1600" i="1" dirty="0" err="1">
                <a:latin typeface="+mj-lt"/>
              </a:rPr>
              <a:t>soient</a:t>
            </a:r>
            <a:r>
              <a:rPr lang="en-US" sz="1600" i="1" dirty="0">
                <a:latin typeface="+mj-lt"/>
              </a:rPr>
              <a:t> </a:t>
            </a:r>
            <a:r>
              <a:rPr lang="en-US" sz="1600" i="1" dirty="0" err="1">
                <a:latin typeface="+mj-lt"/>
              </a:rPr>
              <a:t>attribués</a:t>
            </a:r>
            <a:r>
              <a:rPr lang="en-US" sz="1600" i="1" dirty="0">
                <a:latin typeface="+mj-lt"/>
              </a:rPr>
              <a:t> à des </a:t>
            </a:r>
            <a:r>
              <a:rPr lang="en-US" sz="1600" i="1" dirty="0" err="1">
                <a:latin typeface="+mj-lt"/>
              </a:rPr>
              <a:t>entreprises</a:t>
            </a:r>
            <a:r>
              <a:rPr lang="en-US" sz="1600" i="1" dirty="0">
                <a:latin typeface="+mj-lt"/>
              </a:rPr>
              <a:t> </a:t>
            </a:r>
            <a:r>
              <a:rPr lang="en-US" sz="1600" i="1" dirty="0" err="1">
                <a:latin typeface="+mj-lt"/>
              </a:rPr>
              <a:t>gérées</a:t>
            </a:r>
            <a:r>
              <a:rPr lang="en-US" sz="1600" i="1" dirty="0">
                <a:latin typeface="+mj-lt"/>
              </a:rPr>
              <a:t> et </a:t>
            </a:r>
            <a:r>
              <a:rPr lang="en-US" sz="1600" i="1" dirty="0" err="1">
                <a:latin typeface="+mj-lt"/>
              </a:rPr>
              <a:t>dirigées</a:t>
            </a:r>
            <a:r>
              <a:rPr lang="en-US" sz="1600" i="1" dirty="0">
                <a:latin typeface="+mj-lt"/>
              </a:rPr>
              <a:t> par des </a:t>
            </a:r>
            <a:r>
              <a:rPr lang="en-US" sz="1600" i="1" dirty="0" err="1">
                <a:latin typeface="+mj-lt"/>
              </a:rPr>
              <a:t>Autochtones</a:t>
            </a:r>
            <a:r>
              <a:rPr lang="en-US" sz="1600" i="1" dirty="0">
                <a:latin typeface="+mj-lt"/>
              </a:rPr>
              <a:t>. »</a:t>
            </a:r>
            <a:r>
              <a:rPr lang="en-US" sz="1600" b="1" i="1" dirty="0">
                <a:latin typeface="Calibri" panose="020F0502020204030204" pitchFamily="34" charset="0"/>
                <a:cs typeface="Calibri" panose="020F0502020204030204" pitchFamily="34" charset="0"/>
              </a:rPr>
              <a:t> 			                                                                  </a:t>
            </a:r>
            <a:r>
              <a:rPr lang="en-US" sz="1600" b="1" i="1" dirty="0" err="1">
                <a:latin typeface="Calibri" panose="020F0502020204030204" pitchFamily="34" charset="0"/>
                <a:cs typeface="Calibri" panose="020F0502020204030204" pitchFamily="34" charset="0"/>
              </a:rPr>
              <a:t>Lettre</a:t>
            </a:r>
            <a:r>
              <a:rPr lang="en-US" sz="1600" b="1" i="1" dirty="0">
                <a:latin typeface="Calibri" panose="020F0502020204030204" pitchFamily="34" charset="0"/>
                <a:cs typeface="Calibri" panose="020F0502020204030204" pitchFamily="34" charset="0"/>
              </a:rPr>
              <a:t> de </a:t>
            </a:r>
            <a:r>
              <a:rPr lang="en-US" sz="1600" b="1" i="1" dirty="0" err="1">
                <a:latin typeface="Calibri" panose="020F0502020204030204" pitchFamily="34" charset="0"/>
                <a:cs typeface="Calibri" panose="020F0502020204030204" pitchFamily="34" charset="0"/>
              </a:rPr>
              <a:t>mandat</a:t>
            </a:r>
            <a:r>
              <a:rPr lang="en-US" sz="1600" b="1" i="1" dirty="0">
                <a:latin typeface="Calibri" panose="020F0502020204030204" pitchFamily="34" charset="0"/>
                <a:cs typeface="Calibri" panose="020F0502020204030204" pitchFamily="34" charset="0"/>
              </a:rPr>
              <a:t> de la </a:t>
            </a:r>
            <a:r>
              <a:rPr lang="en-US" sz="1600" b="1" i="1" dirty="0" err="1">
                <a:latin typeface="Calibri" panose="020F0502020204030204" pitchFamily="34" charset="0"/>
                <a:cs typeface="Calibri" panose="020F0502020204030204" pitchFamily="34" charset="0"/>
              </a:rPr>
              <a:t>ministre</a:t>
            </a:r>
            <a:r>
              <a:rPr lang="en-US" sz="1600" b="1" i="1" dirty="0">
                <a:latin typeface="Calibri" panose="020F0502020204030204" pitchFamily="34" charset="0"/>
                <a:cs typeface="Calibri" panose="020F0502020204030204" pitchFamily="34" charset="0"/>
              </a:rPr>
              <a:t> Anand, 2019</a:t>
            </a:r>
            <a:endParaRPr lang="en-CA" sz="16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C605F794-F98A-488B-8840-D74EA281EA48}"/>
              </a:ext>
            </a:extLst>
          </p:cNvPr>
          <p:cNvSpPr/>
          <p:nvPr>
            <p:custDataLst>
              <p:tags r:id="rId5"/>
            </p:custDataLst>
          </p:nvPr>
        </p:nvSpPr>
        <p:spPr>
          <a:xfrm>
            <a:off x="155857" y="4100513"/>
            <a:ext cx="2687951" cy="26468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rtl="0">
              <a:defRPr/>
            </a:pPr>
            <a:r>
              <a:rPr sz="1400" dirty="0">
                <a:latin typeface="Calibri" panose="020F0502020204030204" pitchFamily="34" charset="0"/>
                <a:cs typeface="Calibri" panose="020F0502020204030204" pitchFamily="34" charset="0"/>
              </a:rPr>
              <a:t>« </a:t>
            </a:r>
            <a:r>
              <a:rPr lang="fr-FR" sz="1400" b="1" dirty="0">
                <a:latin typeface="Calibri" panose="020F0502020204030204" pitchFamily="34" charset="0"/>
                <a:cs typeface="Calibri" panose="020F0502020204030204" pitchFamily="34" charset="0"/>
              </a:rPr>
              <a:t>Les propriétaires fonctionnels ont les responsabilités suivantes</a:t>
            </a:r>
            <a:r>
              <a:rPr sz="1400" dirty="0">
                <a:latin typeface="Calibri" panose="020F0502020204030204" pitchFamily="34" charset="0"/>
                <a:cs typeface="Calibri" panose="020F0502020204030204" pitchFamily="34" charset="0"/>
              </a:rPr>
              <a:t>… examiner les </a:t>
            </a:r>
            <a:r>
              <a:rPr sz="1400" dirty="0" err="1">
                <a:latin typeface="Calibri" panose="020F0502020204030204" pitchFamily="34" charset="0"/>
                <a:cs typeface="Calibri" panose="020F0502020204030204" pitchFamily="34" charset="0"/>
              </a:rPr>
              <a:t>possibilités</a:t>
            </a:r>
            <a:r>
              <a:rPr sz="1400" dirty="0">
                <a:latin typeface="Calibri" panose="020F0502020204030204" pitchFamily="34" charset="0"/>
                <a:cs typeface="Calibri" panose="020F0502020204030204" pitchFamily="34" charset="0"/>
              </a:rPr>
              <a:t> de </a:t>
            </a:r>
            <a:r>
              <a:rPr sz="1400" dirty="0" err="1">
                <a:latin typeface="Calibri" panose="020F0502020204030204" pitchFamily="34" charset="0"/>
                <a:cs typeface="Calibri" panose="020F0502020204030204" pitchFamily="34" charset="0"/>
              </a:rPr>
              <a:t>favoriser</a:t>
            </a:r>
            <a:r>
              <a:rPr sz="1400" dirty="0">
                <a:latin typeface="Calibri" panose="020F0502020204030204" pitchFamily="34" charset="0"/>
                <a:cs typeface="Calibri" panose="020F0502020204030204" pitchFamily="34" charset="0"/>
              </a:rPr>
              <a:t> la participation des </a:t>
            </a:r>
            <a:r>
              <a:rPr sz="1400" dirty="0" err="1">
                <a:latin typeface="Calibri" panose="020F0502020204030204" pitchFamily="34" charset="0"/>
                <a:cs typeface="Calibri" panose="020F0502020204030204" pitchFamily="34" charset="0"/>
              </a:rPr>
              <a:t>peuples</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autochtones</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lorsqu’il</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s’agit</a:t>
            </a:r>
            <a:r>
              <a:rPr sz="1400" dirty="0">
                <a:latin typeface="Calibri" panose="020F0502020204030204" pitchFamily="34" charset="0"/>
                <a:cs typeface="Calibri" panose="020F0502020204030204" pitchFamily="34" charset="0"/>
              </a:rPr>
              <a:t> de questions relatives à </a:t>
            </a:r>
            <a:r>
              <a:rPr sz="1400" dirty="0" err="1">
                <a:latin typeface="Calibri" panose="020F0502020204030204" pitchFamily="34" charset="0"/>
                <a:cs typeface="Calibri" panose="020F0502020204030204" pitchFamily="34" charset="0"/>
              </a:rPr>
              <a:t>l’approvisionnement</a:t>
            </a:r>
            <a:r>
              <a:rPr sz="1400" dirty="0">
                <a:latin typeface="Calibri" panose="020F0502020204030204" pitchFamily="34" charset="0"/>
                <a:cs typeface="Calibri" panose="020F0502020204030204" pitchFamily="34" charset="0"/>
              </a:rPr>
              <a:t> et les consigner au dossier </a:t>
            </a:r>
            <a:r>
              <a:rPr sz="1400" dirty="0" err="1">
                <a:latin typeface="Calibri" panose="020F0502020204030204" pitchFamily="34" charset="0"/>
                <a:cs typeface="Calibri" panose="020F0502020204030204" pitchFamily="34" charset="0"/>
              </a:rPr>
              <a:t>en</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conséquence</a:t>
            </a:r>
            <a:r>
              <a:rPr sz="1400" dirty="0">
                <a:latin typeface="Calibri" panose="020F0502020204030204" pitchFamily="34" charset="0"/>
                <a:cs typeface="Calibri" panose="020F0502020204030204" pitchFamily="34" charset="0"/>
              </a:rPr>
              <a:t>. »</a:t>
            </a:r>
            <a:endParaRPr lang="en-CA" sz="1400" dirty="0">
              <a:latin typeface="Calibri" panose="020F0502020204030204" pitchFamily="34" charset="0"/>
              <a:cs typeface="Calibri" panose="020F0502020204030204" pitchFamily="34" charset="0"/>
            </a:endParaRPr>
          </a:p>
          <a:p>
            <a:pPr rtl="0">
              <a:defRPr/>
            </a:pPr>
            <a:r>
              <a:rPr lang="fr-FR" sz="1300" b="1" i="1" dirty="0">
                <a:latin typeface="Calibri" panose="020F0502020204030204" pitchFamily="34" charset="0"/>
                <a:cs typeface="Calibri" panose="020F0502020204030204" pitchFamily="34" charset="0"/>
              </a:rPr>
              <a:t>Directive sur la gestion de l’approvisionnement </a:t>
            </a:r>
            <a:endParaRPr lang="en-CA" sz="13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8CABDD41-8568-4868-BDAA-1C0085AB5681}"/>
              </a:ext>
            </a:extLst>
          </p:cNvPr>
          <p:cNvSpPr/>
          <p:nvPr>
            <p:custDataLst>
              <p:tags r:id="rId6"/>
            </p:custDataLst>
          </p:nvPr>
        </p:nvSpPr>
        <p:spPr>
          <a:xfrm>
            <a:off x="5501999" y="4100513"/>
            <a:ext cx="3318473"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rtl="0">
              <a:defRPr/>
            </a:pPr>
            <a:r>
              <a:rPr lang="fr-FR" sz="1400" dirty="0">
                <a:latin typeface="Calibri" panose="020F0502020204030204" pitchFamily="34" charset="0"/>
                <a:cs typeface="Calibri" panose="020F0502020204030204" pitchFamily="34" charset="0"/>
              </a:rPr>
              <a:t>Le gouvernement du Canada s’est engagé à mener à bien la réconciliation avec les peuples autochtones au moyen d’une relation renouvelée de nation à nation, de gouvernement à gouvernement et entre la Couronne et les Inuits, axée sur la reconnaissance des droits, le respect, la coopération et le partenariat en tant que fondement d’un changement transformateur. </a:t>
            </a:r>
          </a:p>
        </p:txBody>
      </p:sp>
      <p:sp>
        <p:nvSpPr>
          <p:cNvPr id="11272" name="Slide Number Placeholder 1">
            <a:extLst>
              <a:ext uri="{FF2B5EF4-FFF2-40B4-BE49-F238E27FC236}">
                <a16:creationId xmlns:a16="http://schemas.microsoft.com/office/drawing/2014/main" xmlns="" id="{9FA367B8-1A1A-40F2-8DD6-8809AFBF6D34}"/>
              </a:ext>
            </a:extLst>
          </p:cNvPr>
          <p:cNvSpPr>
            <a:spLocks noGrp="1"/>
          </p:cNvSpPr>
          <p:nvPr>
            <p:ph type="sldNum" sz="quarter" idx="12"/>
            <p:custDataLst>
              <p:tags r:id="rId7"/>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288BB273-CBDE-4A25-830F-54A921E26A44}" type="slidenum">
              <a:rPr lang="en-US" altLang="en-US" sz="1200"/>
              <a:pPr>
                <a:spcBef>
                  <a:spcPct val="0"/>
                </a:spcBef>
                <a:buFontTx/>
                <a:buNone/>
              </a:pPr>
              <a:t>4</a:t>
            </a:fld>
            <a:endParaRPr lang="en-US" alt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xmlns="" id="{B96E030C-0CC2-4C13-9D19-4F989F9AFD05}"/>
              </a:ext>
            </a:extLst>
          </p:cNvPr>
          <p:cNvSpPr>
            <a:spLocks noChangeArrowheads="1"/>
          </p:cNvSpPr>
          <p:nvPr>
            <p:custDataLst>
              <p:tags r:id="rId1"/>
            </p:custDataLst>
          </p:nvPr>
        </p:nvSpPr>
        <p:spPr bwMode="auto">
          <a:xfrm>
            <a:off x="179388" y="836613"/>
            <a:ext cx="391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 typeface="Arial" panose="020B0604020202020204" pitchFamily="34" charset="0"/>
              <a:buNone/>
            </a:pPr>
            <a:r>
              <a:rPr lang="fr-FR" b="1">
                <a:solidFill>
                  <a:srgbClr val="007F3E"/>
                </a:solidFill>
                <a:latin typeface="Calibri" panose="020F0502020204030204" pitchFamily="34" charset="0"/>
                <a:cs typeface="Calibri" panose="020F0502020204030204" pitchFamily="34" charset="0"/>
              </a:rPr>
              <a:t>Promouvoir la réconciliation</a:t>
            </a:r>
            <a:endParaRPr lang="en-CA" altLang="en-US">
              <a:solidFill>
                <a:srgbClr val="007F3E"/>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xmlns="" id="{EEFB277E-A008-4E5E-A142-B9EC8D7B2138}"/>
              </a:ext>
            </a:extLst>
          </p:cNvPr>
          <p:cNvSpPr/>
          <p:nvPr>
            <p:custDataLst>
              <p:tags r:id="rId2"/>
            </p:custDataLst>
          </p:nvPr>
        </p:nvSpPr>
        <p:spPr>
          <a:xfrm>
            <a:off x="323850" y="1557338"/>
            <a:ext cx="8569325" cy="3230562"/>
          </a:xfrm>
          <a:prstGeom prst="rect">
            <a:avLst/>
          </a:prstGeom>
        </p:spPr>
        <p:txBody>
          <a:bodyPr rtlCol="0">
            <a:spAutoFit/>
          </a:bodyPr>
          <a:lstStyle/>
          <a:p>
            <a:pPr algn="ctr" rtl="0">
              <a:defRPr/>
            </a:pPr>
            <a:r>
              <a:rPr lang="fr-FR" sz="2400" b="1" dirty="0">
                <a:latin typeface="Calibri" panose="020F0502020204030204" pitchFamily="34" charset="0"/>
                <a:cs typeface="Calibri" panose="020F0502020204030204" pitchFamily="34" charset="0"/>
              </a:rPr>
              <a:t>Article 35 de la </a:t>
            </a:r>
            <a:r>
              <a:rPr lang="en-US" sz="2400" b="1" i="1" dirty="0" err="1">
                <a:latin typeface="Calibri" panose="020F0502020204030204" pitchFamily="34" charset="0"/>
                <a:cs typeface="Calibri" panose="020F0502020204030204" pitchFamily="34" charset="0"/>
              </a:rPr>
              <a:t>Loi</a:t>
            </a:r>
            <a:r>
              <a:rPr lang="en-US" sz="2400" b="1" i="1" dirty="0">
                <a:latin typeface="Calibri" panose="020F0502020204030204" pitchFamily="34" charset="0"/>
                <a:cs typeface="Calibri" panose="020F0502020204030204" pitchFamily="34" charset="0"/>
              </a:rPr>
              <a:t> </a:t>
            </a:r>
            <a:r>
              <a:rPr lang="en-US" sz="2400" b="1" i="1" dirty="0" err="1">
                <a:latin typeface="Calibri" panose="020F0502020204030204" pitchFamily="34" charset="0"/>
                <a:cs typeface="Calibri" panose="020F0502020204030204" pitchFamily="34" charset="0"/>
              </a:rPr>
              <a:t>constitutionnelle</a:t>
            </a:r>
            <a:r>
              <a:rPr lang="en-US" sz="2400" b="1" dirty="0">
                <a:latin typeface="Calibri" panose="020F0502020204030204" pitchFamily="34" charset="0"/>
                <a:cs typeface="Calibri" panose="020F0502020204030204" pitchFamily="34" charset="0"/>
              </a:rPr>
              <a:t> </a:t>
            </a:r>
            <a:endParaRPr lang="en-CA" sz="2400" dirty="0">
              <a:latin typeface="Calibri" panose="020F0502020204030204" pitchFamily="34" charset="0"/>
              <a:cs typeface="Calibri" panose="020F0502020204030204" pitchFamily="34" charset="0"/>
            </a:endParaRPr>
          </a:p>
          <a:p>
            <a:pPr marL="285750" indent="-285750" rtl="0">
              <a:buFont typeface="Arial" panose="020B0604020202020204" pitchFamily="34" charset="0"/>
              <a:buChar char="•"/>
              <a:defRPr/>
            </a:pPr>
            <a:r>
              <a:rPr lang="fr-FR" dirty="0">
                <a:latin typeface="Calibri" panose="020F0502020204030204" pitchFamily="34" charset="0"/>
                <a:cs typeface="Calibri" panose="020F0502020204030204" pitchFamily="34" charset="0"/>
              </a:rPr>
              <a:t>Les peuples autochtones entretiennent une relation constitutionnelle spéciale avec le Canada.</a:t>
            </a:r>
          </a:p>
          <a:p>
            <a:pPr marL="285750" indent="-285750" rtl="0">
              <a:buFont typeface="Arial" panose="020B0604020202020204" pitchFamily="34" charset="0"/>
              <a:buChar char="•"/>
              <a:defRPr/>
            </a:pPr>
            <a:r>
              <a:rPr lang="fr-FR" dirty="0">
                <a:latin typeface="Calibri" panose="020F0502020204030204" pitchFamily="34" charset="0"/>
                <a:cs typeface="Calibri" panose="020F0502020204030204" pitchFamily="34" charset="0"/>
              </a:rPr>
              <a:t>La Constitution reconnaît et affirme les </a:t>
            </a:r>
            <a:r>
              <a:rPr lang="fr-FR" b="1" dirty="0">
                <a:latin typeface="Calibri" panose="020F0502020204030204" pitchFamily="34" charset="0"/>
                <a:cs typeface="Calibri" panose="020F0502020204030204" pitchFamily="34" charset="0"/>
              </a:rPr>
              <a:t>droits existants, ancestraux ou issus de traités</a:t>
            </a:r>
            <a:r>
              <a:rPr lang="fr-FR" dirty="0">
                <a:latin typeface="Calibri" panose="020F0502020204030204" pitchFamily="34" charset="0"/>
                <a:cs typeface="Calibri" panose="020F0502020204030204" pitchFamily="34" charset="0"/>
              </a:rPr>
              <a:t> des peuples autochtones du Canada.</a:t>
            </a:r>
          </a:p>
          <a:p>
            <a:pPr marL="285750" indent="-285750" rtl="0">
              <a:buFont typeface="Arial" panose="020B0604020202020204" pitchFamily="34" charset="0"/>
              <a:buChar char="•"/>
              <a:defRPr/>
            </a:pPr>
            <a:r>
              <a:rPr lang="fr-FR" dirty="0">
                <a:latin typeface="Calibri" panose="020F0502020204030204" pitchFamily="34" charset="0"/>
                <a:cs typeface="Calibri" panose="020F0502020204030204" pitchFamily="34" charset="0"/>
              </a:rPr>
              <a:t>Comprend le droit à la </a:t>
            </a:r>
            <a:r>
              <a:rPr lang="fr-FR" b="1" dirty="0">
                <a:latin typeface="Calibri" panose="020F0502020204030204" pitchFamily="34" charset="0"/>
                <a:cs typeface="Calibri" panose="020F0502020204030204" pitchFamily="34" charset="0"/>
              </a:rPr>
              <a:t>consultation</a:t>
            </a:r>
            <a:r>
              <a:rPr lang="fr-FR"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pPr marL="285750" indent="-285750" rtl="0">
              <a:buFont typeface="Arial" panose="020B0604020202020204" pitchFamily="34" charset="0"/>
              <a:buChar char="•"/>
              <a:defRPr/>
            </a:pPr>
            <a:r>
              <a:rPr lang="fr-FR" dirty="0">
                <a:latin typeface="Calibri" panose="020F0502020204030204" pitchFamily="34" charset="0"/>
                <a:cs typeface="Calibri" panose="020F0502020204030204" pitchFamily="34" charset="0"/>
              </a:rPr>
              <a:t>La Couronne </a:t>
            </a:r>
            <a:r>
              <a:rPr lang="fr-FR" b="1" dirty="0">
                <a:latin typeface="Calibri" panose="020F0502020204030204" pitchFamily="34" charset="0"/>
                <a:cs typeface="Calibri" panose="020F0502020204030204" pitchFamily="34" charset="0"/>
              </a:rPr>
              <a:t>a l’obligation de consulter les peuples autochtones et, au besoin, de prévoir des accommodements lorsqu’elle envisage des mesures susceptibles d’avoir un effet préjudiciable sur les intérêts ou les droits ancestraux et issus de traités. </a:t>
            </a:r>
            <a:endParaRPr lang="en-CA" dirty="0">
              <a:latin typeface="Calibri" panose="020F0502020204030204" pitchFamily="34" charset="0"/>
              <a:cs typeface="Calibri" panose="020F0502020204030204" pitchFamily="34" charset="0"/>
            </a:endParaRPr>
          </a:p>
          <a:p>
            <a:pPr marL="285750" indent="-285750" rtl="0">
              <a:buFont typeface="Arial" panose="020B0604020202020204" pitchFamily="34" charset="0"/>
              <a:buChar char="•"/>
              <a:defRPr/>
            </a:pPr>
            <a:r>
              <a:rPr lang="fr-FR" dirty="0">
                <a:latin typeface="Calibri" panose="020F0502020204030204" pitchFamily="34" charset="0"/>
                <a:cs typeface="Calibri" panose="020F0502020204030204" pitchFamily="34" charset="0"/>
              </a:rPr>
              <a:t>Le devoir découle de l’honneur de la Couronne et de la relation unique du Canada avec les peuples autochtones. </a:t>
            </a:r>
          </a:p>
          <a:p>
            <a:pPr marL="285750" indent="-285750" rtl="0">
              <a:buFont typeface="Arial" panose="020B0604020202020204" pitchFamily="34" charset="0"/>
              <a:buChar char="•"/>
              <a:defRPr/>
            </a:pPr>
            <a:r>
              <a:rPr lang="fr-FR" dirty="0">
                <a:latin typeface="Calibri" panose="020F0502020204030204" pitchFamily="34" charset="0"/>
                <a:cs typeface="Calibri" panose="020F0502020204030204" pitchFamily="34" charset="0"/>
              </a:rPr>
              <a:t>L’</a:t>
            </a:r>
            <a:r>
              <a:rPr lang="fr-FR" b="1" dirty="0">
                <a:latin typeface="Calibri" panose="020F0502020204030204" pitchFamily="34" charset="0"/>
                <a:cs typeface="Calibri" panose="020F0502020204030204" pitchFamily="34" charset="0"/>
              </a:rPr>
              <a:t>obligation s’applique aux activités actuelles et futures </a:t>
            </a:r>
            <a:r>
              <a:rPr lang="fr-FR" dirty="0">
                <a:latin typeface="Calibri" panose="020F0502020204030204" pitchFamily="34" charset="0"/>
                <a:cs typeface="Calibri" panose="020F0502020204030204" pitchFamily="34" charset="0"/>
              </a:rPr>
              <a:t>et pas seulement aux infractions historiques. </a:t>
            </a:r>
          </a:p>
        </p:txBody>
      </p:sp>
      <p:pic>
        <p:nvPicPr>
          <p:cNvPr id="13316" name="Picture 3">
            <a:extLst>
              <a:ext uri="{FF2B5EF4-FFF2-40B4-BE49-F238E27FC236}">
                <a16:creationId xmlns:a16="http://schemas.microsoft.com/office/drawing/2014/main" xmlns="" id="{2D2EEE08-4DEB-4DD3-B473-D38DEC8FE4EE}"/>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215481" y="5075237"/>
            <a:ext cx="2713038"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Slide Number Placeholder 1">
            <a:extLst>
              <a:ext uri="{FF2B5EF4-FFF2-40B4-BE49-F238E27FC236}">
                <a16:creationId xmlns:a16="http://schemas.microsoft.com/office/drawing/2014/main" xmlns="" id="{5BF466D3-7BDF-467C-AC42-B85174575DEB}"/>
              </a:ext>
            </a:extLst>
          </p:cNvPr>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C61887F4-6DBD-476F-9766-6A813A260A1A}" type="slidenum">
              <a:rPr lang="en-US" altLang="en-US" sz="1200"/>
              <a:pPr>
                <a:spcBef>
                  <a:spcPct val="0"/>
                </a:spcBef>
                <a:buFontTx/>
                <a:buNone/>
              </a:pPr>
              <a:t>5</a:t>
            </a:fld>
            <a:endParaRPr lang="en-US" altLang="en-US"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xmlns="" id="{E15A087D-8359-4657-B7DE-40D9C022DCF2}"/>
              </a:ext>
            </a:extLst>
          </p:cNvPr>
          <p:cNvSpPr>
            <a:spLocks noGrp="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4B1CC293-FDD9-4380-B28C-8430AA932210}" type="slidenum">
              <a:rPr lang="en-CA" altLang="en-US" sz="1200"/>
              <a:pPr>
                <a:spcBef>
                  <a:spcPct val="0"/>
                </a:spcBef>
                <a:buFontTx/>
                <a:buNone/>
              </a:pPr>
              <a:t>6</a:t>
            </a:fld>
            <a:endParaRPr lang="en-CA" altLang="en-US" sz="1200"/>
          </a:p>
        </p:txBody>
      </p:sp>
      <p:sp>
        <p:nvSpPr>
          <p:cNvPr id="15363" name="Text Placeholder 2">
            <a:extLst>
              <a:ext uri="{FF2B5EF4-FFF2-40B4-BE49-F238E27FC236}">
                <a16:creationId xmlns:a16="http://schemas.microsoft.com/office/drawing/2014/main" xmlns="" id="{C1E1F6A9-E785-4C9C-B2BE-24D26D5F5E3F}"/>
              </a:ext>
            </a:extLst>
          </p:cNvPr>
          <p:cNvSpPr txBox="1">
            <a:spLocks/>
          </p:cNvSpPr>
          <p:nvPr>
            <p:custDataLst>
              <p:tags r:id="rId3"/>
            </p:custDataLst>
          </p:nvPr>
        </p:nvSpPr>
        <p:spPr bwMode="auto">
          <a:xfrm>
            <a:off x="72231" y="8172"/>
            <a:ext cx="85264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eaLnBrk="1" hangingPunct="1">
              <a:buFont typeface="Arial" panose="020B0604020202020204" pitchFamily="34" charset="0"/>
              <a:buNone/>
            </a:pPr>
            <a:r>
              <a:rPr lang="fr-FR" sz="2400" b="1" dirty="0">
                <a:solidFill>
                  <a:schemeClr val="bg1"/>
                </a:solidFill>
                <a:latin typeface="Calibri" panose="020F0502020204030204" pitchFamily="34" charset="0"/>
                <a:ea typeface="Yu Gothic Light" panose="020B0300000000000000" pitchFamily="34" charset="-128"/>
                <a:cs typeface="Calibri" panose="020F0502020204030204" pitchFamily="34" charset="0"/>
              </a:rPr>
              <a:t>L’importance de l’approvisionnement auprès des entreprises autochtones</a:t>
            </a:r>
          </a:p>
          <a:p>
            <a:pPr rtl="0" eaLnBrk="1" hangingPunct="1">
              <a:buFont typeface="Arial" panose="020B0604020202020204" pitchFamily="34" charset="0"/>
              <a:buNone/>
            </a:pPr>
            <a:endParaRPr lang="en-CA" altLang="en-US" sz="2400" b="1" dirty="0">
              <a:solidFill>
                <a:srgbClr val="004D71"/>
              </a:solidFill>
              <a:latin typeface="Calibri" panose="020F0502020204030204" pitchFamily="34" charset="0"/>
              <a:ea typeface="Yu Gothic Light" panose="020B0300000000000000" pitchFamily="34" charset="-128"/>
              <a:cs typeface="Calibri" panose="020F0502020204030204" pitchFamily="34" charset="0"/>
            </a:endParaRPr>
          </a:p>
        </p:txBody>
      </p:sp>
      <p:sp>
        <p:nvSpPr>
          <p:cNvPr id="8" name="Rounded Rectangle 4">
            <a:extLst>
              <a:ext uri="{FF2B5EF4-FFF2-40B4-BE49-F238E27FC236}">
                <a16:creationId xmlns:a16="http://schemas.microsoft.com/office/drawing/2014/main" xmlns="" id="{AB4D75E9-D653-48CA-8BD5-D239130C220C}"/>
              </a:ext>
            </a:extLst>
          </p:cNvPr>
          <p:cNvSpPr/>
          <p:nvPr>
            <p:custDataLst>
              <p:tags r:id="rId4"/>
            </p:custDataLst>
          </p:nvPr>
        </p:nvSpPr>
        <p:spPr>
          <a:xfrm>
            <a:off x="6561138" y="1781523"/>
            <a:ext cx="2354263" cy="1617316"/>
          </a:xfrm>
          <a:prstGeom prst="rect">
            <a:avLst/>
          </a:prstGeom>
          <a:solidFill>
            <a:srgbClr val="FFFF99"/>
          </a:solidFill>
          <a:ln w="3175">
            <a:noFill/>
          </a:ln>
          <a:effectLst/>
        </p:spPr>
        <p:txBody>
          <a:bodyPr lIns="41910" tIns="41910" rIns="41910" bIns="41910" spcCol="1270" rtlCol="0" anchor="ctr"/>
          <a:lstStyle/>
          <a:p>
            <a:pPr algn="ctr" defTabSz="488950" rtl="0" eaLnBrk="1" fontAlgn="auto" hangingPunct="1">
              <a:spcBef>
                <a:spcPts val="0"/>
              </a:spcBef>
              <a:spcAft>
                <a:spcPct val="35000"/>
              </a:spcAft>
              <a:defRPr/>
            </a:pPr>
            <a:r>
              <a:rPr lang="fr-FR" sz="2200" b="1" kern="0" dirty="0">
                <a:solidFill>
                  <a:srgbClr val="000000"/>
                </a:solidFill>
                <a:latin typeface="+mj-lt"/>
                <a:ea typeface="+mn-ea"/>
              </a:rPr>
              <a:t>27,7 milliards annuellement</a:t>
            </a:r>
          </a:p>
          <a:p>
            <a:pPr algn="ctr" defTabSz="488950" rtl="0" eaLnBrk="1" fontAlgn="auto" hangingPunct="1">
              <a:spcBef>
                <a:spcPts val="0"/>
              </a:spcBef>
              <a:spcAft>
                <a:spcPct val="35000"/>
              </a:spcAft>
              <a:defRPr/>
            </a:pPr>
            <a:r>
              <a:rPr lang="fr-FR" sz="1100" kern="0" dirty="0">
                <a:solidFill>
                  <a:prstClr val="white">
                    <a:lumMod val="10000"/>
                  </a:prstClr>
                </a:solidFill>
                <a:latin typeface="+mn-lt"/>
                <a:ea typeface="+mn-ea"/>
                <a:cs typeface="Calibri" panose="020F0502020204030204" pitchFamily="34" charset="0"/>
              </a:rPr>
              <a:t>Hausse potentielle du PIB amenée par des possibilités économiques accrues pour les peuples autochtones (croissance de 1,5 % pour l’économie canadienne)*. </a:t>
            </a:r>
          </a:p>
        </p:txBody>
      </p:sp>
      <p:sp>
        <p:nvSpPr>
          <p:cNvPr id="15365" name="TextBox 8">
            <a:extLst>
              <a:ext uri="{FF2B5EF4-FFF2-40B4-BE49-F238E27FC236}">
                <a16:creationId xmlns:a16="http://schemas.microsoft.com/office/drawing/2014/main" xmlns="" id="{71CA81ED-9881-427E-8017-452A6758A76D}"/>
              </a:ext>
            </a:extLst>
          </p:cNvPr>
          <p:cNvSpPr txBox="1">
            <a:spLocks noChangeArrowheads="1"/>
          </p:cNvSpPr>
          <p:nvPr>
            <p:custDataLst>
              <p:tags r:id="rId5"/>
            </p:custDataLst>
          </p:nvPr>
        </p:nvSpPr>
        <p:spPr bwMode="auto">
          <a:xfrm>
            <a:off x="2139950" y="5819775"/>
            <a:ext cx="509634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rtl="0">
              <a:spcBef>
                <a:spcPct val="0"/>
              </a:spcBef>
              <a:buFontTx/>
              <a:buNone/>
            </a:pPr>
            <a:r>
              <a:rPr lang="fr-FR" sz="2400" b="1" dirty="0">
                <a:latin typeface="Calibri" panose="020F0502020204030204" pitchFamily="34" charset="0"/>
              </a:rPr>
              <a:t>7 %</a:t>
            </a:r>
            <a:r>
              <a:rPr lang="fr-FR" sz="1100" dirty="0">
                <a:latin typeface="Calibri" panose="020F0502020204030204" pitchFamily="34" charset="0"/>
              </a:rPr>
              <a:t> Soutien administratif, gestion des eaux usées, services d’assainissement </a:t>
            </a:r>
          </a:p>
        </p:txBody>
      </p:sp>
      <p:grpSp>
        <p:nvGrpSpPr>
          <p:cNvPr id="15366" name="Group 9">
            <a:extLst>
              <a:ext uri="{FF2B5EF4-FFF2-40B4-BE49-F238E27FC236}">
                <a16:creationId xmlns:a16="http://schemas.microsoft.com/office/drawing/2014/main" xmlns="" id="{6983285A-FC2D-4221-B142-F9B2A62E593D}"/>
              </a:ext>
            </a:extLst>
          </p:cNvPr>
          <p:cNvGrpSpPr>
            <a:grpSpLocks/>
          </p:cNvGrpSpPr>
          <p:nvPr>
            <p:custDataLst>
              <p:tags r:id="rId6"/>
            </p:custDataLst>
          </p:nvPr>
        </p:nvGrpSpPr>
        <p:grpSpPr bwMode="auto">
          <a:xfrm>
            <a:off x="282570" y="5221155"/>
            <a:ext cx="6017622" cy="1645392"/>
            <a:chOff x="257469" y="4120899"/>
            <a:chExt cx="6017083" cy="1644213"/>
          </a:xfrm>
        </p:grpSpPr>
        <p:graphicFrame>
          <p:nvGraphicFramePr>
            <p:cNvPr id="15400" name="Chart 10">
              <a:extLst>
                <a:ext uri="{FF2B5EF4-FFF2-40B4-BE49-F238E27FC236}">
                  <a16:creationId xmlns:a16="http://schemas.microsoft.com/office/drawing/2014/main" xmlns="" id="{D51DD27C-CAD3-402C-8A32-C64721D3E955}"/>
                </a:ext>
              </a:extLst>
            </p:cNvPr>
            <p:cNvGraphicFramePr>
              <a:graphicFrameLocks/>
            </p:cNvGraphicFramePr>
            <p:nvPr/>
          </p:nvGraphicFramePr>
          <p:xfrm>
            <a:off x="257469" y="4120899"/>
            <a:ext cx="1708092" cy="1644213"/>
          </p:xfrm>
          <a:graphic>
            <a:graphicData uri="http://schemas.openxmlformats.org/presentationml/2006/ole">
              <mc:AlternateContent xmlns:mc="http://schemas.openxmlformats.org/markup-compatibility/2006">
                <mc:Choice xmlns:v="urn:schemas-microsoft-com:vml" Requires="v">
                  <p:oleObj spid="_x0000_s15416" name="Chart" r:id="rId21" imgW="1713124" imgH="1652159" progId="Excel.Chart.8">
                    <p:embed/>
                  </p:oleObj>
                </mc:Choice>
                <mc:Fallback>
                  <p:oleObj name="Chart" r:id="rId21" imgW="1713124" imgH="1652159" progId="Excel.Chart.8">
                    <p:embed/>
                    <p:pic>
                      <p:nvPicPr>
                        <p:cNvPr id="0" name="Chart 10"/>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7469" y="4120899"/>
                          <a:ext cx="1708092" cy="16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401" name="Straight Arrow Connector 11">
              <a:extLst>
                <a:ext uri="{FF2B5EF4-FFF2-40B4-BE49-F238E27FC236}">
                  <a16:creationId xmlns:a16="http://schemas.microsoft.com/office/drawing/2014/main" xmlns="" id="{CDB53D8E-D31C-4C6D-934A-5FD377FCA6AE}"/>
                </a:ext>
              </a:extLst>
            </p:cNvPr>
            <p:cNvCxnSpPr>
              <a:cxnSpLocks/>
            </p:cNvCxnSpPr>
            <p:nvPr/>
          </p:nvCxnSpPr>
          <p:spPr bwMode="auto">
            <a:xfrm flipH="1">
              <a:off x="1263786" y="4372682"/>
              <a:ext cx="718205" cy="0"/>
            </a:xfrm>
            <a:prstGeom prst="straightConnector1">
              <a:avLst/>
            </a:prstGeom>
            <a:noFill/>
            <a:ln w="6350" algn="ctr">
              <a:solidFill>
                <a:srgbClr val="000000"/>
              </a:solidFill>
              <a:miter lim="800000"/>
              <a:headEnd/>
              <a:tailEnd type="oval" w="med" len="med"/>
            </a:ln>
            <a:extLst>
              <a:ext uri="{909E8E84-426E-40DD-AFC4-6F175D3DCCD1}">
                <a14:hiddenFill xmlns:a14="http://schemas.microsoft.com/office/drawing/2010/main">
                  <a:noFill/>
                </a14:hiddenFill>
              </a:ext>
            </a:extLst>
          </p:spPr>
        </p:cxnSp>
        <p:cxnSp>
          <p:nvCxnSpPr>
            <p:cNvPr id="15402" name="Straight Arrow Connector 12">
              <a:extLst>
                <a:ext uri="{FF2B5EF4-FFF2-40B4-BE49-F238E27FC236}">
                  <a16:creationId xmlns:a16="http://schemas.microsoft.com/office/drawing/2014/main" xmlns="" id="{81F5A808-2F6F-4E5F-BFBD-EAD42B223E6E}"/>
                </a:ext>
              </a:extLst>
            </p:cNvPr>
            <p:cNvCxnSpPr>
              <a:cxnSpLocks/>
            </p:cNvCxnSpPr>
            <p:nvPr/>
          </p:nvCxnSpPr>
          <p:spPr bwMode="auto">
            <a:xfrm flipH="1">
              <a:off x="1580565" y="4714278"/>
              <a:ext cx="1172942" cy="0"/>
            </a:xfrm>
            <a:prstGeom prst="straightConnector1">
              <a:avLst/>
            </a:prstGeom>
            <a:noFill/>
            <a:ln w="6350" algn="ctr">
              <a:solidFill>
                <a:srgbClr val="000000"/>
              </a:solidFill>
              <a:miter lim="800000"/>
              <a:headEnd/>
              <a:tailEnd type="oval" w="med" len="med"/>
            </a:ln>
            <a:extLst>
              <a:ext uri="{909E8E84-426E-40DD-AFC4-6F175D3DCCD1}">
                <a14:hiddenFill xmlns:a14="http://schemas.microsoft.com/office/drawing/2010/main">
                  <a:noFill/>
                </a14:hiddenFill>
              </a:ext>
            </a:extLst>
          </p:spPr>
        </p:cxnSp>
        <p:cxnSp>
          <p:nvCxnSpPr>
            <p:cNvPr id="15403" name="Straight Arrow Connector 13">
              <a:extLst>
                <a:ext uri="{FF2B5EF4-FFF2-40B4-BE49-F238E27FC236}">
                  <a16:creationId xmlns:a16="http://schemas.microsoft.com/office/drawing/2014/main" xmlns="" id="{1ED001E8-BEC1-4232-BEE0-8F69527EAEF8}"/>
                </a:ext>
              </a:extLst>
            </p:cNvPr>
            <p:cNvCxnSpPr>
              <a:cxnSpLocks/>
            </p:cNvCxnSpPr>
            <p:nvPr/>
          </p:nvCxnSpPr>
          <p:spPr bwMode="auto">
            <a:xfrm flipH="1">
              <a:off x="1644567" y="4957898"/>
              <a:ext cx="731296" cy="0"/>
            </a:xfrm>
            <a:prstGeom prst="straightConnector1">
              <a:avLst/>
            </a:prstGeom>
            <a:noFill/>
            <a:ln w="6350" algn="ctr">
              <a:solidFill>
                <a:srgbClr val="000000"/>
              </a:solidFill>
              <a:miter lim="800000"/>
              <a:headEnd/>
              <a:tailEnd type="oval" w="med" len="med"/>
            </a:ln>
            <a:extLst>
              <a:ext uri="{909E8E84-426E-40DD-AFC4-6F175D3DCCD1}">
                <a14:hiddenFill xmlns:a14="http://schemas.microsoft.com/office/drawing/2010/main">
                  <a:noFill/>
                </a14:hiddenFill>
              </a:ext>
            </a:extLst>
          </p:spPr>
        </p:cxnSp>
        <p:cxnSp>
          <p:nvCxnSpPr>
            <p:cNvPr id="15404" name="Straight Arrow Connector 14">
              <a:extLst>
                <a:ext uri="{FF2B5EF4-FFF2-40B4-BE49-F238E27FC236}">
                  <a16:creationId xmlns:a16="http://schemas.microsoft.com/office/drawing/2014/main" xmlns="" id="{E9A4166E-0E47-413A-8EB6-769BD01BDF98}"/>
                </a:ext>
              </a:extLst>
            </p:cNvPr>
            <p:cNvCxnSpPr>
              <a:cxnSpLocks/>
            </p:cNvCxnSpPr>
            <p:nvPr/>
          </p:nvCxnSpPr>
          <p:spPr bwMode="auto">
            <a:xfrm flipH="1">
              <a:off x="1523241" y="5220614"/>
              <a:ext cx="1263449" cy="1"/>
            </a:xfrm>
            <a:prstGeom prst="straightConnector1">
              <a:avLst/>
            </a:prstGeom>
            <a:noFill/>
            <a:ln w="6350" algn="ctr">
              <a:solidFill>
                <a:srgbClr val="000000"/>
              </a:solidFill>
              <a:miter lim="800000"/>
              <a:headEnd/>
              <a:tailEnd type="oval" w="med" len="med"/>
            </a:ln>
            <a:extLst>
              <a:ext uri="{909E8E84-426E-40DD-AFC4-6F175D3DCCD1}">
                <a14:hiddenFill xmlns:a14="http://schemas.microsoft.com/office/drawing/2010/main">
                  <a:noFill/>
                </a14:hiddenFill>
              </a:ext>
            </a:extLst>
          </p:spPr>
        </p:cxnSp>
        <p:cxnSp>
          <p:nvCxnSpPr>
            <p:cNvPr id="15405" name="Straight Arrow Connector 15">
              <a:extLst>
                <a:ext uri="{FF2B5EF4-FFF2-40B4-BE49-F238E27FC236}">
                  <a16:creationId xmlns:a16="http://schemas.microsoft.com/office/drawing/2014/main" xmlns="" id="{255E1F6C-F0DC-4D9A-8C94-2C301F354F7C}"/>
                </a:ext>
              </a:extLst>
            </p:cNvPr>
            <p:cNvCxnSpPr>
              <a:cxnSpLocks/>
            </p:cNvCxnSpPr>
            <p:nvPr/>
          </p:nvCxnSpPr>
          <p:spPr bwMode="auto">
            <a:xfrm flipH="1">
              <a:off x="1153816" y="5451447"/>
              <a:ext cx="1013220" cy="0"/>
            </a:xfrm>
            <a:prstGeom prst="straightConnector1">
              <a:avLst/>
            </a:prstGeom>
            <a:noFill/>
            <a:ln w="6350" algn="ctr">
              <a:solidFill>
                <a:srgbClr val="000000"/>
              </a:solidFill>
              <a:miter lim="800000"/>
              <a:headEnd/>
              <a:tailEnd type="oval" w="med" len="med"/>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xmlns="" id="{11F81B17-EB66-4671-B689-BF047D128FE6}"/>
                </a:ext>
              </a:extLst>
            </p:cNvPr>
            <p:cNvSpPr txBox="1"/>
            <p:nvPr/>
          </p:nvSpPr>
          <p:spPr>
            <a:xfrm>
              <a:off x="1798799" y="4127377"/>
              <a:ext cx="1717521" cy="461631"/>
            </a:xfrm>
            <a:prstGeom prst="rect">
              <a:avLst/>
            </a:prstGeom>
            <a:noFill/>
          </p:spPr>
          <p:txBody>
            <a:bodyPr rtlCol="0" anchor="ctr">
              <a:spAutoFit/>
            </a:bodyPr>
            <a:lstStyle/>
            <a:p>
              <a:pPr algn="ctr" rtl="0" eaLnBrk="1" fontAlgn="auto" hangingPunct="1">
                <a:spcBef>
                  <a:spcPts val="0"/>
                </a:spcBef>
                <a:spcAft>
                  <a:spcPts val="0"/>
                </a:spcAft>
                <a:defRPr/>
              </a:pPr>
              <a:r>
                <a:rPr lang="fr-FR" sz="2400" b="1" kern="0" dirty="0">
                  <a:solidFill>
                    <a:srgbClr val="000000"/>
                  </a:solidFill>
                  <a:latin typeface="Calibri" panose="020F0502020204030204"/>
                </a:rPr>
                <a:t>17 %</a:t>
              </a:r>
              <a:r>
                <a:rPr lang="fr-FR" sz="1100" kern="0" dirty="0">
                  <a:solidFill>
                    <a:srgbClr val="000000"/>
                  </a:solidFill>
                  <a:latin typeface="Calibri" panose="020F0502020204030204"/>
                </a:rPr>
                <a:t> Construction</a:t>
              </a:r>
            </a:p>
          </p:txBody>
        </p:sp>
        <p:sp>
          <p:nvSpPr>
            <p:cNvPr id="18" name="TextBox 17">
              <a:extLst>
                <a:ext uri="{FF2B5EF4-FFF2-40B4-BE49-F238E27FC236}">
                  <a16:creationId xmlns:a16="http://schemas.microsoft.com/office/drawing/2014/main" xmlns="" id="{A1D71A08-88B6-47D0-B3FE-63E138406895}"/>
                </a:ext>
              </a:extLst>
            </p:cNvPr>
            <p:cNvSpPr txBox="1"/>
            <p:nvPr/>
          </p:nvSpPr>
          <p:spPr>
            <a:xfrm>
              <a:off x="2348024" y="4450498"/>
              <a:ext cx="3774737" cy="461631"/>
            </a:xfrm>
            <a:prstGeom prst="rect">
              <a:avLst/>
            </a:prstGeom>
            <a:noFill/>
          </p:spPr>
          <p:txBody>
            <a:bodyPr wrap="square" rtlCol="0" anchor="ctr">
              <a:spAutoFit/>
            </a:bodyPr>
            <a:lstStyle/>
            <a:p>
              <a:pPr algn="ctr" rtl="0" eaLnBrk="1" fontAlgn="auto" hangingPunct="1">
                <a:spcBef>
                  <a:spcPts val="0"/>
                </a:spcBef>
                <a:spcAft>
                  <a:spcPts val="0"/>
                </a:spcAft>
                <a:defRPr/>
              </a:pPr>
              <a:r>
                <a:rPr lang="fr-FR" sz="2400" b="1" kern="0" dirty="0">
                  <a:solidFill>
                    <a:srgbClr val="000000"/>
                  </a:solidFill>
                  <a:latin typeface="Calibri" panose="020F0502020204030204"/>
                </a:rPr>
                <a:t>7 %</a:t>
              </a:r>
              <a:r>
                <a:rPr lang="fr-FR" sz="1100" kern="0" dirty="0">
                  <a:solidFill>
                    <a:srgbClr val="000000"/>
                  </a:solidFill>
                  <a:latin typeface="Calibri" panose="020F0502020204030204"/>
                </a:rPr>
                <a:t> Agriculture, foresterie, pêche et chasse</a:t>
              </a:r>
            </a:p>
          </p:txBody>
        </p:sp>
        <p:sp>
          <p:nvSpPr>
            <p:cNvPr id="19" name="TextBox 18">
              <a:extLst>
                <a:ext uri="{FF2B5EF4-FFF2-40B4-BE49-F238E27FC236}">
                  <a16:creationId xmlns:a16="http://schemas.microsoft.com/office/drawing/2014/main" xmlns="" id="{EBE18742-0A33-4140-8709-7B9077DE7180}"/>
                </a:ext>
              </a:extLst>
            </p:cNvPr>
            <p:cNvSpPr txBox="1"/>
            <p:nvPr/>
          </p:nvSpPr>
          <p:spPr>
            <a:xfrm>
              <a:off x="2400810" y="5003532"/>
              <a:ext cx="3352500" cy="463218"/>
            </a:xfrm>
            <a:prstGeom prst="rect">
              <a:avLst/>
            </a:prstGeom>
            <a:noFill/>
          </p:spPr>
          <p:txBody>
            <a:bodyPr rtlCol="0" anchor="ctr">
              <a:spAutoFit/>
            </a:bodyPr>
            <a:lstStyle/>
            <a:p>
              <a:pPr algn="ctr" rtl="0" eaLnBrk="1" fontAlgn="auto" hangingPunct="1">
                <a:spcBef>
                  <a:spcPts val="0"/>
                </a:spcBef>
                <a:spcAft>
                  <a:spcPts val="0"/>
                </a:spcAft>
                <a:defRPr/>
              </a:pPr>
              <a:r>
                <a:rPr lang="fr-FR" sz="2400" b="1" kern="0" dirty="0">
                  <a:solidFill>
                    <a:srgbClr val="000000"/>
                  </a:solidFill>
                  <a:latin typeface="Calibri" panose="020F0502020204030204"/>
                </a:rPr>
                <a:t>9 %</a:t>
              </a:r>
              <a:r>
                <a:rPr lang="fr-FR" sz="1100" kern="0" dirty="0">
                  <a:solidFill>
                    <a:srgbClr val="000000"/>
                  </a:solidFill>
                  <a:latin typeface="Calibri" panose="020F0502020204030204"/>
                </a:rPr>
                <a:t> Soins de santé et assistance sociale</a:t>
              </a:r>
            </a:p>
          </p:txBody>
        </p:sp>
        <p:sp>
          <p:nvSpPr>
            <p:cNvPr id="20" name="TextBox 19">
              <a:extLst>
                <a:ext uri="{FF2B5EF4-FFF2-40B4-BE49-F238E27FC236}">
                  <a16:creationId xmlns:a16="http://schemas.microsoft.com/office/drawing/2014/main" xmlns="" id="{AA7BE5D4-3C3B-4153-B11F-20A55F06056A}"/>
                </a:ext>
              </a:extLst>
            </p:cNvPr>
            <p:cNvSpPr txBox="1"/>
            <p:nvPr/>
          </p:nvSpPr>
          <p:spPr>
            <a:xfrm>
              <a:off x="2101982" y="5266385"/>
              <a:ext cx="4172570" cy="461631"/>
            </a:xfrm>
            <a:prstGeom prst="rect">
              <a:avLst/>
            </a:prstGeom>
            <a:noFill/>
          </p:spPr>
          <p:txBody>
            <a:bodyPr wrap="square" rtlCol="0" anchor="ctr">
              <a:spAutoFit/>
            </a:bodyPr>
            <a:lstStyle/>
            <a:p>
              <a:pPr algn="ctr" rtl="0" eaLnBrk="1" fontAlgn="auto" hangingPunct="1">
                <a:spcBef>
                  <a:spcPts val="0"/>
                </a:spcBef>
                <a:spcAft>
                  <a:spcPts val="0"/>
                </a:spcAft>
                <a:defRPr/>
              </a:pPr>
              <a:r>
                <a:rPr lang="fr-FR" sz="2400" b="1" kern="0" dirty="0">
                  <a:solidFill>
                    <a:srgbClr val="000000"/>
                  </a:solidFill>
                  <a:latin typeface="Calibri" panose="020F0502020204030204"/>
                </a:rPr>
                <a:t>10 %</a:t>
              </a:r>
              <a:r>
                <a:rPr lang="fr-FR" sz="1100" kern="0" dirty="0">
                  <a:solidFill>
                    <a:srgbClr val="000000"/>
                  </a:solidFill>
                  <a:latin typeface="Calibri" panose="020F0502020204030204"/>
                </a:rPr>
                <a:t> Services professionnels, scientifiques et techniques</a:t>
              </a:r>
            </a:p>
          </p:txBody>
        </p:sp>
      </p:grpSp>
      <p:sp>
        <p:nvSpPr>
          <p:cNvPr id="21" name="TextBox 20">
            <a:extLst>
              <a:ext uri="{FF2B5EF4-FFF2-40B4-BE49-F238E27FC236}">
                <a16:creationId xmlns:a16="http://schemas.microsoft.com/office/drawing/2014/main" xmlns="" id="{A760E43A-3AC7-4AF6-901D-694E1ACC3D50}"/>
              </a:ext>
            </a:extLst>
          </p:cNvPr>
          <p:cNvSpPr txBox="1"/>
          <p:nvPr>
            <p:custDataLst>
              <p:tags r:id="rId7"/>
            </p:custDataLst>
          </p:nvPr>
        </p:nvSpPr>
        <p:spPr>
          <a:xfrm>
            <a:off x="134938" y="4740274"/>
            <a:ext cx="6165254" cy="600164"/>
          </a:xfrm>
          <a:prstGeom prst="rect">
            <a:avLst/>
          </a:prstGeom>
          <a:noFill/>
          <a:ln>
            <a:solidFill>
              <a:schemeClr val="accent4"/>
            </a:solidFill>
          </a:ln>
        </p:spPr>
        <p:txBody>
          <a:bodyPr wrap="square" rtlCol="0">
            <a:spAutoFit/>
          </a:bodyPr>
          <a:lstStyle/>
          <a:p>
            <a:pPr defTabSz="457200" rtl="0" fontAlgn="auto">
              <a:spcBef>
                <a:spcPts val="0"/>
              </a:spcBef>
              <a:spcAft>
                <a:spcPts val="0"/>
              </a:spcAft>
              <a:defRPr/>
            </a:pPr>
            <a:r>
              <a:rPr lang="fr-FR" sz="1100" b="1">
                <a:solidFill>
                  <a:srgbClr val="604A7B"/>
                </a:solidFill>
                <a:latin typeface="+mn-lt"/>
                <a:ea typeface="Times New Roman" panose="02020603050405020304" pitchFamily="18" charset="0"/>
                <a:cs typeface="Arial" panose="020B0604020202020204" pitchFamily="34" charset="0"/>
              </a:rPr>
              <a:t>O</a:t>
            </a:r>
            <a:r>
              <a:rPr lang="fr-FR" sz="1100" b="1">
                <a:solidFill>
                  <a:srgbClr val="604A7B"/>
                </a:solidFill>
                <a:latin typeface="+mn-lt"/>
                <a:ea typeface="Calibri" panose="020F0502020204030204" pitchFamily="34" charset="0"/>
                <a:cs typeface="Arial" panose="020B0604020202020204" pitchFamily="34" charset="0"/>
              </a:rPr>
              <a:t>ptimiser les possibilités d’approvisionnement pour les entreprises autochtones. </a:t>
            </a:r>
            <a:r>
              <a:rPr lang="fr-FR" sz="1100" b="1">
                <a:solidFill>
                  <a:srgbClr val="604A7B"/>
                </a:solidFill>
                <a:latin typeface="+mn-lt"/>
                <a:ea typeface="Times New Roman" panose="02020603050405020304" pitchFamily="18" charset="0"/>
                <a:cs typeface="Arial" panose="020B0604020202020204" pitchFamily="34" charset="0"/>
              </a:rPr>
              <a:t>L’économie autochtone est diversifiée et a connu une croissance constante au cours de la dernière décennie. </a:t>
            </a:r>
          </a:p>
        </p:txBody>
      </p:sp>
      <p:sp>
        <p:nvSpPr>
          <p:cNvPr id="22" name="TextBox 21">
            <a:extLst>
              <a:ext uri="{FF2B5EF4-FFF2-40B4-BE49-F238E27FC236}">
                <a16:creationId xmlns:a16="http://schemas.microsoft.com/office/drawing/2014/main" xmlns="" id="{FEC910AD-7E9B-4DCF-8FD4-071E103252B4}"/>
              </a:ext>
            </a:extLst>
          </p:cNvPr>
          <p:cNvSpPr txBox="1"/>
          <p:nvPr>
            <p:custDataLst>
              <p:tags r:id="rId8"/>
            </p:custDataLst>
          </p:nvPr>
        </p:nvSpPr>
        <p:spPr>
          <a:xfrm>
            <a:off x="4002088" y="3087688"/>
            <a:ext cx="2559050" cy="1323975"/>
          </a:xfrm>
          <a:prstGeom prst="rect">
            <a:avLst/>
          </a:prstGeom>
          <a:noFill/>
        </p:spPr>
        <p:txBody>
          <a:bodyPr rtlCol="0">
            <a:spAutoFit/>
          </a:bodyPr>
          <a:lstStyle/>
          <a:p>
            <a:pPr marL="179388" indent="-179388" defTabSz="457200" rtl="0" fontAlgn="auto">
              <a:spcBef>
                <a:spcPts val="0"/>
              </a:spcBef>
              <a:spcAft>
                <a:spcPts val="0"/>
              </a:spcAft>
              <a:buFont typeface="+mj-lt"/>
              <a:buAutoNum type="arabicPeriod"/>
              <a:defRPr/>
            </a:pPr>
            <a:r>
              <a:rPr lang="fr-FR" sz="1000" dirty="0">
                <a:solidFill>
                  <a:prstClr val="black"/>
                </a:solidFill>
                <a:latin typeface="+mn-lt"/>
                <a:ea typeface="Times New Roman" panose="02020603050405020304" pitchFamily="18" charset="0"/>
              </a:rPr>
              <a:t>Accès accru aux services aux entreprises et à l’expertise en matière de planification et de développement.</a:t>
            </a:r>
          </a:p>
          <a:p>
            <a:pPr marL="179388" indent="-179388" defTabSz="457200" rtl="0" fontAlgn="auto">
              <a:spcBef>
                <a:spcPts val="0"/>
              </a:spcBef>
              <a:spcAft>
                <a:spcPts val="0"/>
              </a:spcAft>
              <a:buFont typeface="+mj-lt"/>
              <a:buAutoNum type="arabicPeriod"/>
              <a:defRPr/>
            </a:pPr>
            <a:r>
              <a:rPr lang="fr-FR" sz="1000" dirty="0">
                <a:solidFill>
                  <a:prstClr val="black"/>
                </a:solidFill>
                <a:latin typeface="+mn-lt"/>
                <a:ea typeface="Times New Roman" panose="02020603050405020304" pitchFamily="18" charset="0"/>
              </a:rPr>
              <a:t>Accès accru à des capitaux abordables et suffisants.</a:t>
            </a:r>
          </a:p>
          <a:p>
            <a:pPr marL="179388" indent="-179388" defTabSz="457200" rtl="0" fontAlgn="auto">
              <a:spcBef>
                <a:spcPts val="0"/>
              </a:spcBef>
              <a:spcAft>
                <a:spcPts val="0"/>
              </a:spcAft>
              <a:buFont typeface="+mj-lt"/>
              <a:buAutoNum type="arabicPeriod"/>
              <a:defRPr/>
            </a:pPr>
            <a:r>
              <a:rPr lang="fr-FR" sz="1000" dirty="0">
                <a:solidFill>
                  <a:prstClr val="black"/>
                </a:solidFill>
                <a:latin typeface="+mn-lt"/>
                <a:ea typeface="Times New Roman" panose="02020603050405020304" pitchFamily="18" charset="0"/>
              </a:rPr>
              <a:t>Accès accru aux marchés et aux possibilités de contrats.</a:t>
            </a:r>
          </a:p>
          <a:p>
            <a:pPr marL="179388" indent="-179388" defTabSz="457200" rtl="0" fontAlgn="auto">
              <a:spcBef>
                <a:spcPts val="0"/>
              </a:spcBef>
              <a:spcAft>
                <a:spcPts val="0"/>
              </a:spcAft>
              <a:buFont typeface="+mj-lt"/>
              <a:buAutoNum type="arabicPeriod"/>
              <a:defRPr/>
            </a:pPr>
            <a:r>
              <a:rPr lang="fr-FR" sz="1000" dirty="0">
                <a:solidFill>
                  <a:prstClr val="black"/>
                </a:solidFill>
                <a:latin typeface="+mn-lt"/>
                <a:ea typeface="Times New Roman" panose="02020603050405020304" pitchFamily="18" charset="0"/>
              </a:rPr>
              <a:t>Accès plus rapide aux terrains et exploitation des possibilités de financement des infrastructures.</a:t>
            </a:r>
          </a:p>
        </p:txBody>
      </p:sp>
      <p:sp>
        <p:nvSpPr>
          <p:cNvPr id="23" name="TextBox 22">
            <a:extLst>
              <a:ext uri="{FF2B5EF4-FFF2-40B4-BE49-F238E27FC236}">
                <a16:creationId xmlns:a16="http://schemas.microsoft.com/office/drawing/2014/main" xmlns="" id="{8BCA2239-E2CA-4A52-B644-C82633A7FFB3}"/>
              </a:ext>
            </a:extLst>
          </p:cNvPr>
          <p:cNvSpPr txBox="1"/>
          <p:nvPr>
            <p:custDataLst>
              <p:tags r:id="rId9"/>
            </p:custDataLst>
          </p:nvPr>
        </p:nvSpPr>
        <p:spPr>
          <a:xfrm>
            <a:off x="1179513" y="922338"/>
            <a:ext cx="7820025" cy="692497"/>
          </a:xfrm>
          <a:prstGeom prst="rect">
            <a:avLst/>
          </a:prstGeom>
          <a:solidFill>
            <a:srgbClr val="002060"/>
          </a:solidFill>
        </p:spPr>
        <p:txBody>
          <a:bodyPr wrap="square" rtlCol="0">
            <a:spAutoFit/>
          </a:bodyPr>
          <a:lstStyle/>
          <a:p>
            <a:pPr defTabSz="457200" rtl="0" fontAlgn="auto">
              <a:spcBef>
                <a:spcPts val="0"/>
              </a:spcBef>
              <a:spcAft>
                <a:spcPts val="0"/>
              </a:spcAft>
              <a:defRPr/>
            </a:pPr>
            <a:r>
              <a:rPr lang="fr-FR" sz="1300" b="1" dirty="0">
                <a:solidFill>
                  <a:prstClr val="white"/>
                </a:solidFill>
                <a:latin typeface="+mn-lt"/>
                <a:ea typeface="Times New Roman" panose="02020603050405020304" pitchFamily="18" charset="0"/>
              </a:rPr>
              <a:t>Les investissements dans le développement économique et la création de richesse contribuent de manière significative à l’amélioration des indicateurs de qualité de vie et ont des effets d’entraînement positifs importants sur la prospérité globale des Autochtones.</a:t>
            </a:r>
          </a:p>
        </p:txBody>
      </p:sp>
      <p:sp>
        <p:nvSpPr>
          <p:cNvPr id="24" name="Freeform 8" descr="Comment Outline Icon">
            <a:extLst>
              <a:ext uri="{FF2B5EF4-FFF2-40B4-BE49-F238E27FC236}">
                <a16:creationId xmlns:a16="http://schemas.microsoft.com/office/drawing/2014/main" xmlns="" id="{B252B8BE-9A70-490E-A5FB-F5C9C8877267}"/>
              </a:ext>
            </a:extLst>
          </p:cNvPr>
          <p:cNvSpPr>
            <a:spLocks noEditPoints="1"/>
          </p:cNvSpPr>
          <p:nvPr>
            <p:custDataLst>
              <p:tags r:id="rId10"/>
            </p:custDataLst>
          </p:nvPr>
        </p:nvSpPr>
        <p:spPr bwMode="auto">
          <a:xfrm>
            <a:off x="0" y="1666875"/>
            <a:ext cx="4002088" cy="3052763"/>
          </a:xfrm>
          <a:custGeom>
            <a:avLst/>
            <a:gdLst>
              <a:gd name="T0" fmla="*/ 188 w 250"/>
              <a:gd name="T1" fmla="*/ 12 h 214"/>
              <a:gd name="T2" fmla="*/ 125 w 250"/>
              <a:gd name="T3" fmla="*/ 0 h 214"/>
              <a:gd name="T4" fmla="*/ 63 w 250"/>
              <a:gd name="T5" fmla="*/ 12 h 214"/>
              <a:gd name="T6" fmla="*/ 17 w 250"/>
              <a:gd name="T7" fmla="*/ 44 h 214"/>
              <a:gd name="T8" fmla="*/ 0 w 250"/>
              <a:gd name="T9" fmla="*/ 89 h 214"/>
              <a:gd name="T10" fmla="*/ 13 w 250"/>
              <a:gd name="T11" fmla="*/ 128 h 214"/>
              <a:gd name="T12" fmla="*/ 47 w 250"/>
              <a:gd name="T13" fmla="*/ 159 h 214"/>
              <a:gd name="T14" fmla="*/ 44 w 250"/>
              <a:gd name="T15" fmla="*/ 170 h 214"/>
              <a:gd name="T16" fmla="*/ 40 w 250"/>
              <a:gd name="T17" fmla="*/ 178 h 214"/>
              <a:gd name="T18" fmla="*/ 36 w 250"/>
              <a:gd name="T19" fmla="*/ 185 h 214"/>
              <a:gd name="T20" fmla="*/ 31 w 250"/>
              <a:gd name="T21" fmla="*/ 191 h 214"/>
              <a:gd name="T22" fmla="*/ 26 w 250"/>
              <a:gd name="T23" fmla="*/ 196 h 214"/>
              <a:gd name="T24" fmla="*/ 22 w 250"/>
              <a:gd name="T25" fmla="*/ 201 h 214"/>
              <a:gd name="T26" fmla="*/ 21 w 250"/>
              <a:gd name="T27" fmla="*/ 202 h 214"/>
              <a:gd name="T28" fmla="*/ 20 w 250"/>
              <a:gd name="T29" fmla="*/ 203 h 214"/>
              <a:gd name="T30" fmla="*/ 19 w 250"/>
              <a:gd name="T31" fmla="*/ 204 h 214"/>
              <a:gd name="T32" fmla="*/ 18 w 250"/>
              <a:gd name="T33" fmla="*/ 206 h 214"/>
              <a:gd name="T34" fmla="*/ 18 w 250"/>
              <a:gd name="T35" fmla="*/ 207 h 214"/>
              <a:gd name="T36" fmla="*/ 18 w 250"/>
              <a:gd name="T37" fmla="*/ 209 h 214"/>
              <a:gd name="T38" fmla="*/ 18 w 250"/>
              <a:gd name="T39" fmla="*/ 209 h 214"/>
              <a:gd name="T40" fmla="*/ 20 w 250"/>
              <a:gd name="T41" fmla="*/ 213 h 214"/>
              <a:gd name="T42" fmla="*/ 24 w 250"/>
              <a:gd name="T43" fmla="*/ 214 h 214"/>
              <a:gd name="T44" fmla="*/ 25 w 250"/>
              <a:gd name="T45" fmla="*/ 214 h 214"/>
              <a:gd name="T46" fmla="*/ 41 w 250"/>
              <a:gd name="T47" fmla="*/ 211 h 214"/>
              <a:gd name="T48" fmla="*/ 105 w 250"/>
              <a:gd name="T49" fmla="*/ 177 h 214"/>
              <a:gd name="T50" fmla="*/ 125 w 250"/>
              <a:gd name="T51" fmla="*/ 179 h 214"/>
              <a:gd name="T52" fmla="*/ 188 w 250"/>
              <a:gd name="T53" fmla="*/ 167 h 214"/>
              <a:gd name="T54" fmla="*/ 234 w 250"/>
              <a:gd name="T55" fmla="*/ 134 h 214"/>
              <a:gd name="T56" fmla="*/ 250 w 250"/>
              <a:gd name="T57" fmla="*/ 89 h 214"/>
              <a:gd name="T58" fmla="*/ 234 w 250"/>
              <a:gd name="T59" fmla="*/ 44 h 214"/>
              <a:gd name="T60" fmla="*/ 188 w 250"/>
              <a:gd name="T61" fmla="*/ 12 h 214"/>
              <a:gd name="T62" fmla="*/ 218 w 250"/>
              <a:gd name="T63" fmla="*/ 54 h 214"/>
              <a:gd name="T64" fmla="*/ 233 w 250"/>
              <a:gd name="T65" fmla="*/ 89 h 214"/>
              <a:gd name="T66" fmla="*/ 218 w 250"/>
              <a:gd name="T67" fmla="*/ 125 h 214"/>
              <a:gd name="T68" fmla="*/ 179 w 250"/>
              <a:gd name="T69" fmla="*/ 151 h 214"/>
              <a:gd name="T70" fmla="*/ 125 w 250"/>
              <a:gd name="T71" fmla="*/ 161 h 214"/>
              <a:gd name="T72" fmla="*/ 107 w 250"/>
              <a:gd name="T73" fmla="*/ 160 h 214"/>
              <a:gd name="T74" fmla="*/ 99 w 250"/>
              <a:gd name="T75" fmla="*/ 159 h 214"/>
              <a:gd name="T76" fmla="*/ 93 w 250"/>
              <a:gd name="T77" fmla="*/ 164 h 214"/>
              <a:gd name="T78" fmla="*/ 55 w 250"/>
              <a:gd name="T79" fmla="*/ 188 h 214"/>
              <a:gd name="T80" fmla="*/ 65 w 250"/>
              <a:gd name="T81" fmla="*/ 164 h 214"/>
              <a:gd name="T82" fmla="*/ 68 w 250"/>
              <a:gd name="T83" fmla="*/ 150 h 214"/>
              <a:gd name="T84" fmla="*/ 56 w 250"/>
              <a:gd name="T85" fmla="*/ 143 h 214"/>
              <a:gd name="T86" fmla="*/ 28 w 250"/>
              <a:gd name="T87" fmla="*/ 119 h 214"/>
              <a:gd name="T88" fmla="*/ 18 w 250"/>
              <a:gd name="T89" fmla="*/ 89 h 214"/>
              <a:gd name="T90" fmla="*/ 33 w 250"/>
              <a:gd name="T91" fmla="*/ 54 h 214"/>
              <a:gd name="T92" fmla="*/ 72 w 250"/>
              <a:gd name="T93" fmla="*/ 27 h 214"/>
              <a:gd name="T94" fmla="*/ 125 w 250"/>
              <a:gd name="T95" fmla="*/ 18 h 214"/>
              <a:gd name="T96" fmla="*/ 179 w 250"/>
              <a:gd name="T97" fmla="*/ 27 h 214"/>
              <a:gd name="T98" fmla="*/ 218 w 250"/>
              <a:gd name="T99" fmla="*/ 5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0" h="214">
                <a:moveTo>
                  <a:pt x="188" y="12"/>
                </a:moveTo>
                <a:cubicBezTo>
                  <a:pt x="169" y="4"/>
                  <a:pt x="148" y="0"/>
                  <a:pt x="125" y="0"/>
                </a:cubicBezTo>
                <a:cubicBezTo>
                  <a:pt x="103" y="0"/>
                  <a:pt x="82" y="4"/>
                  <a:pt x="63" y="12"/>
                </a:cubicBezTo>
                <a:cubicBezTo>
                  <a:pt x="43" y="20"/>
                  <a:pt x="28" y="31"/>
                  <a:pt x="17" y="44"/>
                </a:cubicBezTo>
                <a:cubicBezTo>
                  <a:pt x="6" y="58"/>
                  <a:pt x="0" y="73"/>
                  <a:pt x="0" y="89"/>
                </a:cubicBezTo>
                <a:cubicBezTo>
                  <a:pt x="0" y="103"/>
                  <a:pt x="4" y="116"/>
                  <a:pt x="13" y="128"/>
                </a:cubicBezTo>
                <a:cubicBezTo>
                  <a:pt x="21" y="141"/>
                  <a:pt x="33" y="151"/>
                  <a:pt x="47" y="159"/>
                </a:cubicBezTo>
                <a:cubicBezTo>
                  <a:pt x="46" y="163"/>
                  <a:pt x="45" y="166"/>
                  <a:pt x="44" y="170"/>
                </a:cubicBezTo>
                <a:cubicBezTo>
                  <a:pt x="42" y="173"/>
                  <a:pt x="41" y="176"/>
                  <a:pt x="40" y="178"/>
                </a:cubicBezTo>
                <a:cubicBezTo>
                  <a:pt x="39" y="180"/>
                  <a:pt x="37" y="182"/>
                  <a:pt x="36" y="185"/>
                </a:cubicBezTo>
                <a:cubicBezTo>
                  <a:pt x="34" y="188"/>
                  <a:pt x="32" y="190"/>
                  <a:pt x="31" y="191"/>
                </a:cubicBezTo>
                <a:cubicBezTo>
                  <a:pt x="30" y="192"/>
                  <a:pt x="29" y="193"/>
                  <a:pt x="26" y="196"/>
                </a:cubicBezTo>
                <a:cubicBezTo>
                  <a:pt x="24" y="198"/>
                  <a:pt x="23" y="200"/>
                  <a:pt x="22" y="201"/>
                </a:cubicBezTo>
                <a:cubicBezTo>
                  <a:pt x="21" y="202"/>
                  <a:pt x="21" y="202"/>
                  <a:pt x="21" y="202"/>
                </a:cubicBezTo>
                <a:cubicBezTo>
                  <a:pt x="20" y="203"/>
                  <a:pt x="20" y="203"/>
                  <a:pt x="20" y="203"/>
                </a:cubicBezTo>
                <a:cubicBezTo>
                  <a:pt x="19" y="204"/>
                  <a:pt x="19" y="204"/>
                  <a:pt x="19" y="204"/>
                </a:cubicBezTo>
                <a:cubicBezTo>
                  <a:pt x="18" y="206"/>
                  <a:pt x="18" y="206"/>
                  <a:pt x="18" y="206"/>
                </a:cubicBezTo>
                <a:cubicBezTo>
                  <a:pt x="18" y="207"/>
                  <a:pt x="18" y="207"/>
                  <a:pt x="18" y="207"/>
                </a:cubicBezTo>
                <a:cubicBezTo>
                  <a:pt x="18" y="209"/>
                  <a:pt x="18" y="209"/>
                  <a:pt x="18" y="209"/>
                </a:cubicBezTo>
                <a:cubicBezTo>
                  <a:pt x="18" y="209"/>
                  <a:pt x="18" y="209"/>
                  <a:pt x="18" y="209"/>
                </a:cubicBezTo>
                <a:cubicBezTo>
                  <a:pt x="20" y="213"/>
                  <a:pt x="20" y="213"/>
                  <a:pt x="20" y="213"/>
                </a:cubicBezTo>
                <a:cubicBezTo>
                  <a:pt x="24" y="214"/>
                  <a:pt x="24" y="214"/>
                  <a:pt x="24" y="214"/>
                </a:cubicBezTo>
                <a:cubicBezTo>
                  <a:pt x="25" y="214"/>
                  <a:pt x="25" y="214"/>
                  <a:pt x="25" y="214"/>
                </a:cubicBezTo>
                <a:cubicBezTo>
                  <a:pt x="31" y="214"/>
                  <a:pt x="36" y="212"/>
                  <a:pt x="41" y="211"/>
                </a:cubicBezTo>
                <a:cubicBezTo>
                  <a:pt x="65" y="205"/>
                  <a:pt x="87" y="194"/>
                  <a:pt x="105" y="177"/>
                </a:cubicBezTo>
                <a:cubicBezTo>
                  <a:pt x="112" y="178"/>
                  <a:pt x="119" y="179"/>
                  <a:pt x="125" y="179"/>
                </a:cubicBezTo>
                <a:cubicBezTo>
                  <a:pt x="148" y="179"/>
                  <a:pt x="169" y="175"/>
                  <a:pt x="188" y="167"/>
                </a:cubicBezTo>
                <a:cubicBezTo>
                  <a:pt x="207" y="159"/>
                  <a:pt x="223" y="148"/>
                  <a:pt x="234" y="134"/>
                </a:cubicBezTo>
                <a:cubicBezTo>
                  <a:pt x="245" y="120"/>
                  <a:pt x="250" y="105"/>
                  <a:pt x="250" y="89"/>
                </a:cubicBezTo>
                <a:cubicBezTo>
                  <a:pt x="250" y="73"/>
                  <a:pt x="245" y="58"/>
                  <a:pt x="234" y="44"/>
                </a:cubicBezTo>
                <a:cubicBezTo>
                  <a:pt x="223" y="31"/>
                  <a:pt x="207" y="20"/>
                  <a:pt x="188" y="12"/>
                </a:cubicBezTo>
                <a:close/>
                <a:moveTo>
                  <a:pt x="218" y="54"/>
                </a:moveTo>
                <a:cubicBezTo>
                  <a:pt x="228" y="65"/>
                  <a:pt x="233" y="76"/>
                  <a:pt x="233" y="89"/>
                </a:cubicBezTo>
                <a:cubicBezTo>
                  <a:pt x="233" y="102"/>
                  <a:pt x="228" y="114"/>
                  <a:pt x="218" y="125"/>
                </a:cubicBezTo>
                <a:cubicBezTo>
                  <a:pt x="208" y="136"/>
                  <a:pt x="195" y="144"/>
                  <a:pt x="179" y="151"/>
                </a:cubicBezTo>
                <a:cubicBezTo>
                  <a:pt x="162" y="157"/>
                  <a:pt x="144" y="161"/>
                  <a:pt x="125" y="161"/>
                </a:cubicBezTo>
                <a:cubicBezTo>
                  <a:pt x="120" y="161"/>
                  <a:pt x="114" y="160"/>
                  <a:pt x="107" y="160"/>
                </a:cubicBezTo>
                <a:cubicBezTo>
                  <a:pt x="99" y="159"/>
                  <a:pt x="99" y="159"/>
                  <a:pt x="99" y="159"/>
                </a:cubicBezTo>
                <a:cubicBezTo>
                  <a:pt x="93" y="164"/>
                  <a:pt x="93" y="164"/>
                  <a:pt x="93" y="164"/>
                </a:cubicBezTo>
                <a:cubicBezTo>
                  <a:pt x="82" y="174"/>
                  <a:pt x="69" y="182"/>
                  <a:pt x="55" y="188"/>
                </a:cubicBezTo>
                <a:cubicBezTo>
                  <a:pt x="59" y="180"/>
                  <a:pt x="62" y="172"/>
                  <a:pt x="65" y="164"/>
                </a:cubicBezTo>
                <a:cubicBezTo>
                  <a:pt x="68" y="150"/>
                  <a:pt x="68" y="150"/>
                  <a:pt x="68" y="150"/>
                </a:cubicBezTo>
                <a:cubicBezTo>
                  <a:pt x="56" y="143"/>
                  <a:pt x="56" y="143"/>
                  <a:pt x="56" y="143"/>
                </a:cubicBezTo>
                <a:cubicBezTo>
                  <a:pt x="44" y="137"/>
                  <a:pt x="35" y="128"/>
                  <a:pt x="28" y="119"/>
                </a:cubicBezTo>
                <a:cubicBezTo>
                  <a:pt x="21" y="110"/>
                  <a:pt x="18" y="100"/>
                  <a:pt x="18" y="89"/>
                </a:cubicBezTo>
                <a:cubicBezTo>
                  <a:pt x="18" y="76"/>
                  <a:pt x="23" y="65"/>
                  <a:pt x="33" y="54"/>
                </a:cubicBezTo>
                <a:cubicBezTo>
                  <a:pt x="42" y="43"/>
                  <a:pt x="56" y="34"/>
                  <a:pt x="72" y="27"/>
                </a:cubicBezTo>
                <a:cubicBezTo>
                  <a:pt x="89" y="21"/>
                  <a:pt x="106" y="18"/>
                  <a:pt x="125" y="18"/>
                </a:cubicBezTo>
                <a:cubicBezTo>
                  <a:pt x="144" y="18"/>
                  <a:pt x="162" y="21"/>
                  <a:pt x="179" y="27"/>
                </a:cubicBezTo>
                <a:cubicBezTo>
                  <a:pt x="195" y="34"/>
                  <a:pt x="208" y="43"/>
                  <a:pt x="218" y="54"/>
                </a:cubicBezTo>
                <a:close/>
              </a:path>
            </a:pathLst>
          </a:custGeom>
          <a:solidFill>
            <a:schemeClr val="accent6">
              <a:lumMod val="20000"/>
              <a:lumOff val="80000"/>
            </a:schemeClr>
          </a:solidFill>
          <a:ln>
            <a:noFill/>
          </a:ln>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endParaRPr lang="en-CA">
              <a:solidFill>
                <a:prstClr val="black"/>
              </a:solidFill>
              <a:latin typeface="Calibri"/>
            </a:endParaRPr>
          </a:p>
        </p:txBody>
      </p:sp>
      <p:sp>
        <p:nvSpPr>
          <p:cNvPr id="25" name="TextBox 24">
            <a:extLst>
              <a:ext uri="{FF2B5EF4-FFF2-40B4-BE49-F238E27FC236}">
                <a16:creationId xmlns:a16="http://schemas.microsoft.com/office/drawing/2014/main" xmlns="" id="{32813C82-E142-4C0D-B969-BEA169BDACE5}"/>
              </a:ext>
            </a:extLst>
          </p:cNvPr>
          <p:cNvSpPr txBox="1"/>
          <p:nvPr>
            <p:custDataLst>
              <p:tags r:id="rId11"/>
            </p:custDataLst>
          </p:nvPr>
        </p:nvSpPr>
        <p:spPr>
          <a:xfrm>
            <a:off x="470784" y="1984242"/>
            <a:ext cx="3040062" cy="692497"/>
          </a:xfrm>
          <a:prstGeom prst="rect">
            <a:avLst/>
          </a:prstGeom>
          <a:noFill/>
        </p:spPr>
        <p:txBody>
          <a:bodyPr rtlCol="0">
            <a:spAutoFit/>
          </a:bodyPr>
          <a:lstStyle/>
          <a:p>
            <a:pPr algn="ctr" defTabSz="457200" rtl="0" fontAlgn="auto">
              <a:spcBef>
                <a:spcPts val="0"/>
              </a:spcBef>
              <a:spcAft>
                <a:spcPts val="0"/>
              </a:spcAft>
              <a:defRPr/>
            </a:pPr>
            <a:r>
              <a:rPr lang="fr-FR" sz="1300" b="1" dirty="0">
                <a:solidFill>
                  <a:prstClr val="black"/>
                </a:solidFill>
                <a:latin typeface="+mj-lt"/>
                <a:ea typeface="Times New Roman" panose="02020603050405020304" pitchFamily="18" charset="0"/>
              </a:rPr>
              <a:t>L’appel à l’action n</a:t>
            </a:r>
            <a:r>
              <a:rPr lang="en-US" sz="1300" b="1" baseline="30000" dirty="0">
                <a:solidFill>
                  <a:prstClr val="black"/>
                </a:solidFill>
                <a:latin typeface="+mj-lt"/>
                <a:ea typeface="Times New Roman" panose="02020603050405020304" pitchFamily="18" charset="0"/>
              </a:rPr>
              <a:t>o</a:t>
            </a:r>
            <a:r>
              <a:rPr lang="en-US" sz="1300" b="1" dirty="0">
                <a:solidFill>
                  <a:prstClr val="black"/>
                </a:solidFill>
                <a:latin typeface="+mj-lt"/>
                <a:ea typeface="Times New Roman" panose="02020603050405020304" pitchFamily="18" charset="0"/>
              </a:rPr>
              <a:t> 92 de la Commission de </a:t>
            </a:r>
            <a:r>
              <a:rPr lang="fr-CA" sz="1300" b="1" dirty="0">
                <a:solidFill>
                  <a:prstClr val="black"/>
                </a:solidFill>
                <a:latin typeface="+mj-lt"/>
                <a:ea typeface="Times New Roman" panose="02020603050405020304" pitchFamily="18" charset="0"/>
              </a:rPr>
              <a:t>vérité et réconciliation </a:t>
            </a:r>
            <a:endParaRPr lang="fr-CA" sz="1300" b="1" dirty="0">
              <a:solidFill>
                <a:prstClr val="black"/>
              </a:solidFill>
              <a:latin typeface="+mj-lt"/>
            </a:endParaRPr>
          </a:p>
        </p:txBody>
      </p:sp>
      <p:sp>
        <p:nvSpPr>
          <p:cNvPr id="26" name="TextBox 25">
            <a:extLst>
              <a:ext uri="{FF2B5EF4-FFF2-40B4-BE49-F238E27FC236}">
                <a16:creationId xmlns:a16="http://schemas.microsoft.com/office/drawing/2014/main" xmlns="" id="{0CAD009B-BC51-41E0-B16C-BEFD8523F495}"/>
              </a:ext>
            </a:extLst>
          </p:cNvPr>
          <p:cNvSpPr txBox="1"/>
          <p:nvPr>
            <p:custDataLst>
              <p:tags r:id="rId12"/>
            </p:custDataLst>
          </p:nvPr>
        </p:nvSpPr>
        <p:spPr>
          <a:xfrm>
            <a:off x="838200" y="2574925"/>
            <a:ext cx="2559050" cy="1277938"/>
          </a:xfrm>
          <a:prstGeom prst="rect">
            <a:avLst/>
          </a:prstGeom>
          <a:noFill/>
        </p:spPr>
        <p:txBody>
          <a:bodyPr rtlCol="0">
            <a:spAutoFit/>
          </a:bodyPr>
          <a:lstStyle/>
          <a:p>
            <a:pPr marL="171450" indent="-171450" defTabSz="457200" rtl="0" fontAlgn="auto">
              <a:spcBef>
                <a:spcPts val="0"/>
              </a:spcBef>
              <a:spcAft>
                <a:spcPts val="0"/>
              </a:spcAft>
              <a:buFont typeface="Arial" panose="020B0604020202020204" pitchFamily="34" charset="0"/>
              <a:buChar char="•"/>
              <a:defRPr/>
            </a:pPr>
            <a:r>
              <a:rPr lang="fr-FR" sz="1100" dirty="0">
                <a:solidFill>
                  <a:prstClr val="black"/>
                </a:solidFill>
                <a:latin typeface="+mn-lt"/>
                <a:ea typeface="Times New Roman" panose="02020603050405020304" pitchFamily="18" charset="0"/>
              </a:rPr>
              <a:t>Le développement économique est un élément clé de la réconciliation. </a:t>
            </a:r>
          </a:p>
          <a:p>
            <a:pPr marL="171450" indent="-171450" defTabSz="457200" rtl="0" fontAlgn="auto">
              <a:spcBef>
                <a:spcPts val="0"/>
              </a:spcBef>
              <a:spcAft>
                <a:spcPts val="0"/>
              </a:spcAft>
              <a:buFont typeface="Arial" panose="020B0604020202020204" pitchFamily="34" charset="0"/>
              <a:buChar char="•"/>
              <a:defRPr/>
            </a:pPr>
            <a:r>
              <a:rPr lang="fr-FR" sz="1100" dirty="0">
                <a:solidFill>
                  <a:prstClr val="black"/>
                </a:solidFill>
                <a:latin typeface="+mn-lt"/>
                <a:ea typeface="Times New Roman" panose="02020603050405020304" pitchFamily="18" charset="0"/>
              </a:rPr>
              <a:t>Accès équitable aux emplois, à la formation et à l’éducation, et importance d’une participation accrue des peuples autochtones au développement économique. </a:t>
            </a:r>
            <a:endParaRPr lang="en-CA" sz="1100" dirty="0">
              <a:solidFill>
                <a:prstClr val="black"/>
              </a:solidFill>
              <a:latin typeface="+mn-lt"/>
              <a:ea typeface="Times New Roman" panose="02020603050405020304" pitchFamily="18" charset="0"/>
            </a:endParaRPr>
          </a:p>
        </p:txBody>
      </p:sp>
      <p:sp>
        <p:nvSpPr>
          <p:cNvPr id="27" name="TextBox 26">
            <a:extLst>
              <a:ext uri="{FF2B5EF4-FFF2-40B4-BE49-F238E27FC236}">
                <a16:creationId xmlns:a16="http://schemas.microsoft.com/office/drawing/2014/main" xmlns="" id="{17A5D6B3-97B7-453A-A6F4-1E2FE63C55B1}"/>
              </a:ext>
            </a:extLst>
          </p:cNvPr>
          <p:cNvSpPr txBox="1"/>
          <p:nvPr>
            <p:custDataLst>
              <p:tags r:id="rId13"/>
            </p:custDataLst>
          </p:nvPr>
        </p:nvSpPr>
        <p:spPr>
          <a:xfrm>
            <a:off x="3994081" y="1911949"/>
            <a:ext cx="2559050" cy="831850"/>
          </a:xfrm>
          <a:prstGeom prst="rect">
            <a:avLst/>
          </a:prstGeom>
          <a:noFill/>
        </p:spPr>
        <p:txBody>
          <a:bodyPr rtlCol="0">
            <a:spAutoFit/>
          </a:bodyPr>
          <a:lstStyle/>
          <a:p>
            <a:pPr defTabSz="457200" rtl="0" fontAlgn="auto">
              <a:spcBef>
                <a:spcPts val="0"/>
              </a:spcBef>
              <a:spcAft>
                <a:spcPts val="0"/>
              </a:spcAft>
              <a:defRPr/>
            </a:pPr>
            <a:r>
              <a:rPr lang="fr-FR" sz="1200" b="1" dirty="0">
                <a:solidFill>
                  <a:prstClr val="black"/>
                </a:solidFill>
                <a:latin typeface="+mj-lt"/>
                <a:ea typeface="Times New Roman" panose="02020603050405020304" pitchFamily="18" charset="0"/>
              </a:rPr>
              <a:t>Les entreprises, les chefs d’entreprise et les organisations autochtones ont besoin d’investissements à court terme pour aider les entreprises à « rebâtir en mieux » :</a:t>
            </a:r>
          </a:p>
        </p:txBody>
      </p:sp>
      <p:grpSp>
        <p:nvGrpSpPr>
          <p:cNvPr id="15374" name="Group 27">
            <a:extLst>
              <a:ext uri="{FF2B5EF4-FFF2-40B4-BE49-F238E27FC236}">
                <a16:creationId xmlns:a16="http://schemas.microsoft.com/office/drawing/2014/main" xmlns="" id="{DDFEC91D-F99A-4C3E-ADB9-73EAA46A8CC0}"/>
              </a:ext>
            </a:extLst>
          </p:cNvPr>
          <p:cNvGrpSpPr>
            <a:grpSpLocks/>
          </p:cNvGrpSpPr>
          <p:nvPr>
            <p:custDataLst>
              <p:tags r:id="rId14"/>
            </p:custDataLst>
          </p:nvPr>
        </p:nvGrpSpPr>
        <p:grpSpPr bwMode="auto">
          <a:xfrm>
            <a:off x="8334375" y="3579813"/>
            <a:ext cx="528638" cy="442912"/>
            <a:chOff x="2824157" y="3602422"/>
            <a:chExt cx="1393102" cy="1165749"/>
          </a:xfrm>
        </p:grpSpPr>
        <p:grpSp>
          <p:nvGrpSpPr>
            <p:cNvPr id="15390" name="Group 28">
              <a:extLst>
                <a:ext uri="{FF2B5EF4-FFF2-40B4-BE49-F238E27FC236}">
                  <a16:creationId xmlns:a16="http://schemas.microsoft.com/office/drawing/2014/main" xmlns="" id="{FF1743D1-DEF6-4238-913A-27F42FDEB53B}"/>
                </a:ext>
              </a:extLst>
            </p:cNvPr>
            <p:cNvGrpSpPr>
              <a:grpSpLocks/>
            </p:cNvGrpSpPr>
            <p:nvPr/>
          </p:nvGrpSpPr>
          <p:grpSpPr bwMode="auto">
            <a:xfrm>
              <a:off x="2824157" y="4147346"/>
              <a:ext cx="1393102" cy="620825"/>
              <a:chOff x="2824157" y="3602422"/>
              <a:chExt cx="1393102" cy="620825"/>
            </a:xfrm>
          </p:grpSpPr>
          <p:sp>
            <p:nvSpPr>
              <p:cNvPr id="37" name="Freeform: Shape 82">
                <a:extLst>
                  <a:ext uri="{FF2B5EF4-FFF2-40B4-BE49-F238E27FC236}">
                    <a16:creationId xmlns:a16="http://schemas.microsoft.com/office/drawing/2014/main" xmlns="" id="{BFCF4469-77A9-49CD-A8B6-E3E36F2636A8}"/>
                  </a:ext>
                </a:extLst>
              </p:cNvPr>
              <p:cNvSpPr/>
              <p:nvPr/>
            </p:nvSpPr>
            <p:spPr>
              <a:xfrm>
                <a:off x="2824157" y="3813772"/>
                <a:ext cx="1393102" cy="409475"/>
              </a:xfrm>
              <a:custGeom>
                <a:avLst/>
                <a:gdLst>
                  <a:gd name="connsiteX0" fmla="*/ 0 w 1393102"/>
                  <a:gd name="connsiteY0" fmla="*/ 0 h 408925"/>
                  <a:gd name="connsiteX1" fmla="*/ 1393102 w 1393102"/>
                  <a:gd name="connsiteY1" fmla="*/ 0 h 408925"/>
                  <a:gd name="connsiteX2" fmla="*/ 1393102 w 1393102"/>
                  <a:gd name="connsiteY2" fmla="*/ 197025 h 408925"/>
                  <a:gd name="connsiteX3" fmla="*/ 696551 w 1393102"/>
                  <a:gd name="connsiteY3" fmla="*/ 408925 h 408925"/>
                  <a:gd name="connsiteX4" fmla="*/ 0 w 1393102"/>
                  <a:gd name="connsiteY4" fmla="*/ 197025 h 40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408925">
                    <a:moveTo>
                      <a:pt x="0" y="0"/>
                    </a:moveTo>
                    <a:lnTo>
                      <a:pt x="1393102" y="0"/>
                    </a:lnTo>
                    <a:lnTo>
                      <a:pt x="1393102" y="197025"/>
                    </a:lnTo>
                    <a:cubicBezTo>
                      <a:pt x="1393102" y="313570"/>
                      <a:pt x="1079654" y="408925"/>
                      <a:pt x="696551" y="408925"/>
                    </a:cubicBezTo>
                    <a:cubicBezTo>
                      <a:pt x="313448" y="408925"/>
                      <a:pt x="0" y="313570"/>
                      <a:pt x="0" y="197025"/>
                    </a:cubicBezTo>
                    <a:close/>
                  </a:path>
                </a:pathLst>
              </a:custGeom>
              <a:solidFill>
                <a:srgbClr val="F7931F"/>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sp>
            <p:nvSpPr>
              <p:cNvPr id="38" name="Freeform: Shape 83">
                <a:extLst>
                  <a:ext uri="{FF2B5EF4-FFF2-40B4-BE49-F238E27FC236}">
                    <a16:creationId xmlns:a16="http://schemas.microsoft.com/office/drawing/2014/main" xmlns="" id="{786B20B3-F4B4-450C-A689-17316FB37834}"/>
                  </a:ext>
                </a:extLst>
              </p:cNvPr>
              <p:cNvSpPr/>
              <p:nvPr/>
            </p:nvSpPr>
            <p:spPr>
              <a:xfrm>
                <a:off x="2824157" y="3600680"/>
                <a:ext cx="1393102" cy="426188"/>
              </a:xfrm>
              <a:custGeom>
                <a:avLst/>
                <a:gdLst>
                  <a:gd name="connsiteX0" fmla="*/ 1393102 w 1393102"/>
                  <a:gd name="connsiteY0" fmla="*/ 199015 h 398029"/>
                  <a:gd name="connsiteX1" fmla="*/ 696551 w 1393102"/>
                  <a:gd name="connsiteY1" fmla="*/ 398029 h 398029"/>
                  <a:gd name="connsiteX2" fmla="*/ 0 w 1393102"/>
                  <a:gd name="connsiteY2" fmla="*/ 199015 h 398029"/>
                  <a:gd name="connsiteX3" fmla="*/ 696551 w 1393102"/>
                  <a:gd name="connsiteY3" fmla="*/ 0 h 398029"/>
                  <a:gd name="connsiteX4" fmla="*/ 1393102 w 1393102"/>
                  <a:gd name="connsiteY4" fmla="*/ 199015 h 39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398029">
                    <a:moveTo>
                      <a:pt x="1393102" y="199015"/>
                    </a:moveTo>
                    <a:cubicBezTo>
                      <a:pt x="1393102" y="308927"/>
                      <a:pt x="1081246" y="398029"/>
                      <a:pt x="696551" y="398029"/>
                    </a:cubicBezTo>
                    <a:cubicBezTo>
                      <a:pt x="311857" y="398029"/>
                      <a:pt x="0" y="308927"/>
                      <a:pt x="0" y="199015"/>
                    </a:cubicBezTo>
                    <a:cubicBezTo>
                      <a:pt x="0" y="89102"/>
                      <a:pt x="311857" y="0"/>
                      <a:pt x="696551" y="0"/>
                    </a:cubicBezTo>
                    <a:cubicBezTo>
                      <a:pt x="1081246" y="0"/>
                      <a:pt x="1393102" y="89102"/>
                      <a:pt x="1393102" y="199015"/>
                    </a:cubicBezTo>
                    <a:close/>
                  </a:path>
                </a:pathLst>
              </a:custGeom>
              <a:solidFill>
                <a:srgbClr val="FFCC4C"/>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grpSp>
        <p:grpSp>
          <p:nvGrpSpPr>
            <p:cNvPr id="15391" name="Group 29">
              <a:extLst>
                <a:ext uri="{FF2B5EF4-FFF2-40B4-BE49-F238E27FC236}">
                  <a16:creationId xmlns:a16="http://schemas.microsoft.com/office/drawing/2014/main" xmlns="" id="{74F96913-381E-4822-B188-7CD9F0D107E0}"/>
                </a:ext>
              </a:extLst>
            </p:cNvPr>
            <p:cNvGrpSpPr>
              <a:grpSpLocks/>
            </p:cNvGrpSpPr>
            <p:nvPr/>
          </p:nvGrpSpPr>
          <p:grpSpPr bwMode="auto">
            <a:xfrm>
              <a:off x="2824157" y="3874884"/>
              <a:ext cx="1393102" cy="620825"/>
              <a:chOff x="2824157" y="3602422"/>
              <a:chExt cx="1393102" cy="620825"/>
            </a:xfrm>
          </p:grpSpPr>
          <p:sp>
            <p:nvSpPr>
              <p:cNvPr id="35" name="Freeform: Shape 80">
                <a:extLst>
                  <a:ext uri="{FF2B5EF4-FFF2-40B4-BE49-F238E27FC236}">
                    <a16:creationId xmlns:a16="http://schemas.microsoft.com/office/drawing/2014/main" xmlns="" id="{F22956B7-F8F1-4BDB-A4CA-08B10BBD24D3}"/>
                  </a:ext>
                </a:extLst>
              </p:cNvPr>
              <p:cNvSpPr/>
              <p:nvPr/>
            </p:nvSpPr>
            <p:spPr>
              <a:xfrm>
                <a:off x="2824157" y="3814643"/>
                <a:ext cx="1393102" cy="409475"/>
              </a:xfrm>
              <a:custGeom>
                <a:avLst/>
                <a:gdLst>
                  <a:gd name="connsiteX0" fmla="*/ 0 w 1393102"/>
                  <a:gd name="connsiteY0" fmla="*/ 0 h 408925"/>
                  <a:gd name="connsiteX1" fmla="*/ 1393102 w 1393102"/>
                  <a:gd name="connsiteY1" fmla="*/ 0 h 408925"/>
                  <a:gd name="connsiteX2" fmla="*/ 1393102 w 1393102"/>
                  <a:gd name="connsiteY2" fmla="*/ 197025 h 408925"/>
                  <a:gd name="connsiteX3" fmla="*/ 696551 w 1393102"/>
                  <a:gd name="connsiteY3" fmla="*/ 408925 h 408925"/>
                  <a:gd name="connsiteX4" fmla="*/ 0 w 1393102"/>
                  <a:gd name="connsiteY4" fmla="*/ 197025 h 40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408925">
                    <a:moveTo>
                      <a:pt x="0" y="0"/>
                    </a:moveTo>
                    <a:lnTo>
                      <a:pt x="1393102" y="0"/>
                    </a:lnTo>
                    <a:lnTo>
                      <a:pt x="1393102" y="197025"/>
                    </a:lnTo>
                    <a:cubicBezTo>
                      <a:pt x="1393102" y="313570"/>
                      <a:pt x="1079654" y="408925"/>
                      <a:pt x="696551" y="408925"/>
                    </a:cubicBezTo>
                    <a:cubicBezTo>
                      <a:pt x="313448" y="408925"/>
                      <a:pt x="0" y="313570"/>
                      <a:pt x="0" y="197025"/>
                    </a:cubicBezTo>
                    <a:close/>
                  </a:path>
                </a:pathLst>
              </a:custGeom>
              <a:solidFill>
                <a:srgbClr val="F7931F"/>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sp>
            <p:nvSpPr>
              <p:cNvPr id="36" name="Freeform: Shape 81">
                <a:extLst>
                  <a:ext uri="{FF2B5EF4-FFF2-40B4-BE49-F238E27FC236}">
                    <a16:creationId xmlns:a16="http://schemas.microsoft.com/office/drawing/2014/main" xmlns="" id="{9F26332B-E30B-4145-A716-19E941F96EC0}"/>
                  </a:ext>
                </a:extLst>
              </p:cNvPr>
              <p:cNvSpPr/>
              <p:nvPr/>
            </p:nvSpPr>
            <p:spPr>
              <a:xfrm>
                <a:off x="2824157" y="3601548"/>
                <a:ext cx="1393102" cy="426188"/>
              </a:xfrm>
              <a:custGeom>
                <a:avLst/>
                <a:gdLst>
                  <a:gd name="connsiteX0" fmla="*/ 1393102 w 1393102"/>
                  <a:gd name="connsiteY0" fmla="*/ 199015 h 398029"/>
                  <a:gd name="connsiteX1" fmla="*/ 696551 w 1393102"/>
                  <a:gd name="connsiteY1" fmla="*/ 398029 h 398029"/>
                  <a:gd name="connsiteX2" fmla="*/ 0 w 1393102"/>
                  <a:gd name="connsiteY2" fmla="*/ 199015 h 398029"/>
                  <a:gd name="connsiteX3" fmla="*/ 696551 w 1393102"/>
                  <a:gd name="connsiteY3" fmla="*/ 0 h 398029"/>
                  <a:gd name="connsiteX4" fmla="*/ 1393102 w 1393102"/>
                  <a:gd name="connsiteY4" fmla="*/ 199015 h 39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398029">
                    <a:moveTo>
                      <a:pt x="1393102" y="199015"/>
                    </a:moveTo>
                    <a:cubicBezTo>
                      <a:pt x="1393102" y="308927"/>
                      <a:pt x="1081246" y="398029"/>
                      <a:pt x="696551" y="398029"/>
                    </a:cubicBezTo>
                    <a:cubicBezTo>
                      <a:pt x="311857" y="398029"/>
                      <a:pt x="0" y="308927"/>
                      <a:pt x="0" y="199015"/>
                    </a:cubicBezTo>
                    <a:cubicBezTo>
                      <a:pt x="0" y="89102"/>
                      <a:pt x="311857" y="0"/>
                      <a:pt x="696551" y="0"/>
                    </a:cubicBezTo>
                    <a:cubicBezTo>
                      <a:pt x="1081246" y="0"/>
                      <a:pt x="1393102" y="89102"/>
                      <a:pt x="1393102" y="199015"/>
                    </a:cubicBezTo>
                    <a:close/>
                  </a:path>
                </a:pathLst>
              </a:custGeom>
              <a:solidFill>
                <a:srgbClr val="FFCC4C"/>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grpSp>
        <p:grpSp>
          <p:nvGrpSpPr>
            <p:cNvPr id="15392" name="Group 30">
              <a:extLst>
                <a:ext uri="{FF2B5EF4-FFF2-40B4-BE49-F238E27FC236}">
                  <a16:creationId xmlns:a16="http://schemas.microsoft.com/office/drawing/2014/main" xmlns="" id="{487E2B9C-1584-4E63-820A-B2DA5F28BD4E}"/>
                </a:ext>
              </a:extLst>
            </p:cNvPr>
            <p:cNvGrpSpPr>
              <a:grpSpLocks/>
            </p:cNvGrpSpPr>
            <p:nvPr/>
          </p:nvGrpSpPr>
          <p:grpSpPr bwMode="auto">
            <a:xfrm>
              <a:off x="2824157" y="3602422"/>
              <a:ext cx="1393102" cy="620825"/>
              <a:chOff x="2824157" y="3602422"/>
              <a:chExt cx="1393102" cy="620825"/>
            </a:xfrm>
          </p:grpSpPr>
          <p:sp>
            <p:nvSpPr>
              <p:cNvPr id="33" name="Freeform: Shape 78">
                <a:extLst>
                  <a:ext uri="{FF2B5EF4-FFF2-40B4-BE49-F238E27FC236}">
                    <a16:creationId xmlns:a16="http://schemas.microsoft.com/office/drawing/2014/main" xmlns="" id="{4E3B30D3-2A65-4008-87CB-2284468E0B10}"/>
                  </a:ext>
                </a:extLst>
              </p:cNvPr>
              <p:cNvSpPr/>
              <p:nvPr/>
            </p:nvSpPr>
            <p:spPr>
              <a:xfrm>
                <a:off x="2824157" y="3815515"/>
                <a:ext cx="1393102" cy="409475"/>
              </a:xfrm>
              <a:custGeom>
                <a:avLst/>
                <a:gdLst>
                  <a:gd name="connsiteX0" fmla="*/ 0 w 1393102"/>
                  <a:gd name="connsiteY0" fmla="*/ 0 h 408925"/>
                  <a:gd name="connsiteX1" fmla="*/ 1393102 w 1393102"/>
                  <a:gd name="connsiteY1" fmla="*/ 0 h 408925"/>
                  <a:gd name="connsiteX2" fmla="*/ 1393102 w 1393102"/>
                  <a:gd name="connsiteY2" fmla="*/ 197025 h 408925"/>
                  <a:gd name="connsiteX3" fmla="*/ 696551 w 1393102"/>
                  <a:gd name="connsiteY3" fmla="*/ 408925 h 408925"/>
                  <a:gd name="connsiteX4" fmla="*/ 0 w 1393102"/>
                  <a:gd name="connsiteY4" fmla="*/ 197025 h 40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408925">
                    <a:moveTo>
                      <a:pt x="0" y="0"/>
                    </a:moveTo>
                    <a:lnTo>
                      <a:pt x="1393102" y="0"/>
                    </a:lnTo>
                    <a:lnTo>
                      <a:pt x="1393102" y="197025"/>
                    </a:lnTo>
                    <a:cubicBezTo>
                      <a:pt x="1393102" y="313570"/>
                      <a:pt x="1079654" y="408925"/>
                      <a:pt x="696551" y="408925"/>
                    </a:cubicBezTo>
                    <a:cubicBezTo>
                      <a:pt x="313448" y="408925"/>
                      <a:pt x="0" y="313570"/>
                      <a:pt x="0" y="197025"/>
                    </a:cubicBezTo>
                    <a:close/>
                  </a:path>
                </a:pathLst>
              </a:custGeom>
              <a:solidFill>
                <a:srgbClr val="F7931F"/>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sp>
            <p:nvSpPr>
              <p:cNvPr id="34" name="Freeform: Shape 79">
                <a:extLst>
                  <a:ext uri="{FF2B5EF4-FFF2-40B4-BE49-F238E27FC236}">
                    <a16:creationId xmlns:a16="http://schemas.microsoft.com/office/drawing/2014/main" xmlns="" id="{16425303-CD4E-447D-AF4F-6FE73723888B}"/>
                  </a:ext>
                </a:extLst>
              </p:cNvPr>
              <p:cNvSpPr/>
              <p:nvPr/>
            </p:nvSpPr>
            <p:spPr>
              <a:xfrm>
                <a:off x="2824157" y="3602422"/>
                <a:ext cx="1393102" cy="426188"/>
              </a:xfrm>
              <a:custGeom>
                <a:avLst/>
                <a:gdLst>
                  <a:gd name="connsiteX0" fmla="*/ 1393102 w 1393102"/>
                  <a:gd name="connsiteY0" fmla="*/ 199015 h 398029"/>
                  <a:gd name="connsiteX1" fmla="*/ 696551 w 1393102"/>
                  <a:gd name="connsiteY1" fmla="*/ 398029 h 398029"/>
                  <a:gd name="connsiteX2" fmla="*/ 0 w 1393102"/>
                  <a:gd name="connsiteY2" fmla="*/ 199015 h 398029"/>
                  <a:gd name="connsiteX3" fmla="*/ 696551 w 1393102"/>
                  <a:gd name="connsiteY3" fmla="*/ 0 h 398029"/>
                  <a:gd name="connsiteX4" fmla="*/ 1393102 w 1393102"/>
                  <a:gd name="connsiteY4" fmla="*/ 199015 h 39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398029">
                    <a:moveTo>
                      <a:pt x="1393102" y="199015"/>
                    </a:moveTo>
                    <a:cubicBezTo>
                      <a:pt x="1393102" y="308927"/>
                      <a:pt x="1081246" y="398029"/>
                      <a:pt x="696551" y="398029"/>
                    </a:cubicBezTo>
                    <a:cubicBezTo>
                      <a:pt x="311857" y="398029"/>
                      <a:pt x="0" y="308927"/>
                      <a:pt x="0" y="199015"/>
                    </a:cubicBezTo>
                    <a:cubicBezTo>
                      <a:pt x="0" y="89102"/>
                      <a:pt x="311857" y="0"/>
                      <a:pt x="696551" y="0"/>
                    </a:cubicBezTo>
                    <a:cubicBezTo>
                      <a:pt x="1081246" y="0"/>
                      <a:pt x="1393102" y="89102"/>
                      <a:pt x="1393102" y="199015"/>
                    </a:cubicBezTo>
                    <a:close/>
                  </a:path>
                </a:pathLst>
              </a:custGeom>
              <a:solidFill>
                <a:srgbClr val="FFCC4C"/>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grpSp>
        <p:pic>
          <p:nvPicPr>
            <p:cNvPr id="15393" name="Graphic 77" descr="Dollar">
              <a:extLst>
                <a:ext uri="{FF2B5EF4-FFF2-40B4-BE49-F238E27FC236}">
                  <a16:creationId xmlns:a16="http://schemas.microsoft.com/office/drawing/2014/main" xmlns="" id="{97ED6493-187B-4148-860F-4B954103526C}"/>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63508" y="3658009"/>
              <a:ext cx="9144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5" name="Group 38">
            <a:extLst>
              <a:ext uri="{FF2B5EF4-FFF2-40B4-BE49-F238E27FC236}">
                <a16:creationId xmlns:a16="http://schemas.microsoft.com/office/drawing/2014/main" xmlns="" id="{3C9DC2D3-A830-4C56-8C48-15B2FE8E9956}"/>
              </a:ext>
            </a:extLst>
          </p:cNvPr>
          <p:cNvGrpSpPr>
            <a:grpSpLocks/>
          </p:cNvGrpSpPr>
          <p:nvPr>
            <p:custDataLst>
              <p:tags r:id="rId15"/>
            </p:custDataLst>
          </p:nvPr>
        </p:nvGrpSpPr>
        <p:grpSpPr bwMode="auto">
          <a:xfrm>
            <a:off x="7666038" y="3676650"/>
            <a:ext cx="530225" cy="339725"/>
            <a:chOff x="2824157" y="3602422"/>
            <a:chExt cx="1393102" cy="893287"/>
          </a:xfrm>
        </p:grpSpPr>
        <p:grpSp>
          <p:nvGrpSpPr>
            <p:cNvPr id="15383" name="Group 39">
              <a:extLst>
                <a:ext uri="{FF2B5EF4-FFF2-40B4-BE49-F238E27FC236}">
                  <a16:creationId xmlns:a16="http://schemas.microsoft.com/office/drawing/2014/main" xmlns="" id="{917A3607-5A43-4A86-BFDB-BF46D6E29764}"/>
                </a:ext>
              </a:extLst>
            </p:cNvPr>
            <p:cNvGrpSpPr>
              <a:grpSpLocks/>
            </p:cNvGrpSpPr>
            <p:nvPr/>
          </p:nvGrpSpPr>
          <p:grpSpPr bwMode="auto">
            <a:xfrm>
              <a:off x="2824157" y="3874884"/>
              <a:ext cx="1393102" cy="620825"/>
              <a:chOff x="2824157" y="3602422"/>
              <a:chExt cx="1393102" cy="620825"/>
            </a:xfrm>
          </p:grpSpPr>
          <p:sp>
            <p:nvSpPr>
              <p:cNvPr id="45" name="Freeform: Shape 90">
                <a:extLst>
                  <a:ext uri="{FF2B5EF4-FFF2-40B4-BE49-F238E27FC236}">
                    <a16:creationId xmlns:a16="http://schemas.microsoft.com/office/drawing/2014/main" xmlns="" id="{74F957CD-7425-471E-8A1F-E0E0CD4F1286}"/>
                  </a:ext>
                </a:extLst>
              </p:cNvPr>
              <p:cNvSpPr/>
              <p:nvPr/>
            </p:nvSpPr>
            <p:spPr>
              <a:xfrm>
                <a:off x="2824157" y="3814171"/>
                <a:ext cx="1393102" cy="409076"/>
              </a:xfrm>
              <a:custGeom>
                <a:avLst/>
                <a:gdLst>
                  <a:gd name="connsiteX0" fmla="*/ 0 w 1393102"/>
                  <a:gd name="connsiteY0" fmla="*/ 0 h 408925"/>
                  <a:gd name="connsiteX1" fmla="*/ 1393102 w 1393102"/>
                  <a:gd name="connsiteY1" fmla="*/ 0 h 408925"/>
                  <a:gd name="connsiteX2" fmla="*/ 1393102 w 1393102"/>
                  <a:gd name="connsiteY2" fmla="*/ 197025 h 408925"/>
                  <a:gd name="connsiteX3" fmla="*/ 696551 w 1393102"/>
                  <a:gd name="connsiteY3" fmla="*/ 408925 h 408925"/>
                  <a:gd name="connsiteX4" fmla="*/ 0 w 1393102"/>
                  <a:gd name="connsiteY4" fmla="*/ 197025 h 40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408925">
                    <a:moveTo>
                      <a:pt x="0" y="0"/>
                    </a:moveTo>
                    <a:lnTo>
                      <a:pt x="1393102" y="0"/>
                    </a:lnTo>
                    <a:lnTo>
                      <a:pt x="1393102" y="197025"/>
                    </a:lnTo>
                    <a:cubicBezTo>
                      <a:pt x="1393102" y="313570"/>
                      <a:pt x="1079654" y="408925"/>
                      <a:pt x="696551" y="408925"/>
                    </a:cubicBezTo>
                    <a:cubicBezTo>
                      <a:pt x="313448" y="408925"/>
                      <a:pt x="0" y="313570"/>
                      <a:pt x="0" y="197025"/>
                    </a:cubicBezTo>
                    <a:close/>
                  </a:path>
                </a:pathLst>
              </a:custGeom>
              <a:solidFill>
                <a:srgbClr val="F7931F"/>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sp>
            <p:nvSpPr>
              <p:cNvPr id="46" name="Freeform: Shape 91">
                <a:extLst>
                  <a:ext uri="{FF2B5EF4-FFF2-40B4-BE49-F238E27FC236}">
                    <a16:creationId xmlns:a16="http://schemas.microsoft.com/office/drawing/2014/main" xmlns="" id="{D2FACB3C-5F57-4A11-8959-D033BF5867B7}"/>
                  </a:ext>
                </a:extLst>
              </p:cNvPr>
              <p:cNvSpPr/>
              <p:nvPr/>
            </p:nvSpPr>
            <p:spPr>
              <a:xfrm>
                <a:off x="2824157" y="3601286"/>
                <a:ext cx="1393102" cy="425773"/>
              </a:xfrm>
              <a:custGeom>
                <a:avLst/>
                <a:gdLst>
                  <a:gd name="connsiteX0" fmla="*/ 1393102 w 1393102"/>
                  <a:gd name="connsiteY0" fmla="*/ 199015 h 398029"/>
                  <a:gd name="connsiteX1" fmla="*/ 696551 w 1393102"/>
                  <a:gd name="connsiteY1" fmla="*/ 398029 h 398029"/>
                  <a:gd name="connsiteX2" fmla="*/ 0 w 1393102"/>
                  <a:gd name="connsiteY2" fmla="*/ 199015 h 398029"/>
                  <a:gd name="connsiteX3" fmla="*/ 696551 w 1393102"/>
                  <a:gd name="connsiteY3" fmla="*/ 0 h 398029"/>
                  <a:gd name="connsiteX4" fmla="*/ 1393102 w 1393102"/>
                  <a:gd name="connsiteY4" fmla="*/ 199015 h 39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398029">
                    <a:moveTo>
                      <a:pt x="1393102" y="199015"/>
                    </a:moveTo>
                    <a:cubicBezTo>
                      <a:pt x="1393102" y="308927"/>
                      <a:pt x="1081246" y="398029"/>
                      <a:pt x="696551" y="398029"/>
                    </a:cubicBezTo>
                    <a:cubicBezTo>
                      <a:pt x="311857" y="398029"/>
                      <a:pt x="0" y="308927"/>
                      <a:pt x="0" y="199015"/>
                    </a:cubicBezTo>
                    <a:cubicBezTo>
                      <a:pt x="0" y="89102"/>
                      <a:pt x="311857" y="0"/>
                      <a:pt x="696551" y="0"/>
                    </a:cubicBezTo>
                    <a:cubicBezTo>
                      <a:pt x="1081246" y="0"/>
                      <a:pt x="1393102" y="89102"/>
                      <a:pt x="1393102" y="199015"/>
                    </a:cubicBezTo>
                    <a:close/>
                  </a:path>
                </a:pathLst>
              </a:custGeom>
              <a:solidFill>
                <a:srgbClr val="FFCC4C"/>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grpSp>
        <p:grpSp>
          <p:nvGrpSpPr>
            <p:cNvPr id="15384" name="Group 40">
              <a:extLst>
                <a:ext uri="{FF2B5EF4-FFF2-40B4-BE49-F238E27FC236}">
                  <a16:creationId xmlns:a16="http://schemas.microsoft.com/office/drawing/2014/main" xmlns="" id="{5F19BAE4-8EFF-49CD-9FFB-C4300C3A95FC}"/>
                </a:ext>
              </a:extLst>
            </p:cNvPr>
            <p:cNvGrpSpPr>
              <a:grpSpLocks/>
            </p:cNvGrpSpPr>
            <p:nvPr/>
          </p:nvGrpSpPr>
          <p:grpSpPr bwMode="auto">
            <a:xfrm>
              <a:off x="2824157" y="3602422"/>
              <a:ext cx="1393102" cy="620825"/>
              <a:chOff x="2824157" y="3602422"/>
              <a:chExt cx="1393102" cy="620825"/>
            </a:xfrm>
          </p:grpSpPr>
          <p:sp>
            <p:nvSpPr>
              <p:cNvPr id="43" name="Freeform: Shape 88">
                <a:extLst>
                  <a:ext uri="{FF2B5EF4-FFF2-40B4-BE49-F238E27FC236}">
                    <a16:creationId xmlns:a16="http://schemas.microsoft.com/office/drawing/2014/main" xmlns="" id="{FA441FFD-7D0A-4CD2-8199-049A84B1CA5A}"/>
                  </a:ext>
                </a:extLst>
              </p:cNvPr>
              <p:cNvSpPr/>
              <p:nvPr/>
            </p:nvSpPr>
            <p:spPr>
              <a:xfrm>
                <a:off x="2824157" y="3815310"/>
                <a:ext cx="1393102" cy="409076"/>
              </a:xfrm>
              <a:custGeom>
                <a:avLst/>
                <a:gdLst>
                  <a:gd name="connsiteX0" fmla="*/ 0 w 1393102"/>
                  <a:gd name="connsiteY0" fmla="*/ 0 h 408925"/>
                  <a:gd name="connsiteX1" fmla="*/ 1393102 w 1393102"/>
                  <a:gd name="connsiteY1" fmla="*/ 0 h 408925"/>
                  <a:gd name="connsiteX2" fmla="*/ 1393102 w 1393102"/>
                  <a:gd name="connsiteY2" fmla="*/ 197025 h 408925"/>
                  <a:gd name="connsiteX3" fmla="*/ 696551 w 1393102"/>
                  <a:gd name="connsiteY3" fmla="*/ 408925 h 408925"/>
                  <a:gd name="connsiteX4" fmla="*/ 0 w 1393102"/>
                  <a:gd name="connsiteY4" fmla="*/ 197025 h 40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408925">
                    <a:moveTo>
                      <a:pt x="0" y="0"/>
                    </a:moveTo>
                    <a:lnTo>
                      <a:pt x="1393102" y="0"/>
                    </a:lnTo>
                    <a:lnTo>
                      <a:pt x="1393102" y="197025"/>
                    </a:lnTo>
                    <a:cubicBezTo>
                      <a:pt x="1393102" y="313570"/>
                      <a:pt x="1079654" y="408925"/>
                      <a:pt x="696551" y="408925"/>
                    </a:cubicBezTo>
                    <a:cubicBezTo>
                      <a:pt x="313448" y="408925"/>
                      <a:pt x="0" y="313570"/>
                      <a:pt x="0" y="197025"/>
                    </a:cubicBezTo>
                    <a:close/>
                  </a:path>
                </a:pathLst>
              </a:custGeom>
              <a:solidFill>
                <a:srgbClr val="F7931F"/>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sp>
            <p:nvSpPr>
              <p:cNvPr id="44" name="Freeform: Shape 89">
                <a:extLst>
                  <a:ext uri="{FF2B5EF4-FFF2-40B4-BE49-F238E27FC236}">
                    <a16:creationId xmlns:a16="http://schemas.microsoft.com/office/drawing/2014/main" xmlns="" id="{3C416F31-9BC7-4837-95A3-743B817A01AB}"/>
                  </a:ext>
                </a:extLst>
              </p:cNvPr>
              <p:cNvSpPr/>
              <p:nvPr/>
            </p:nvSpPr>
            <p:spPr>
              <a:xfrm>
                <a:off x="2824157" y="3602422"/>
                <a:ext cx="1393102" cy="425773"/>
              </a:xfrm>
              <a:custGeom>
                <a:avLst/>
                <a:gdLst>
                  <a:gd name="connsiteX0" fmla="*/ 1393102 w 1393102"/>
                  <a:gd name="connsiteY0" fmla="*/ 199015 h 398029"/>
                  <a:gd name="connsiteX1" fmla="*/ 696551 w 1393102"/>
                  <a:gd name="connsiteY1" fmla="*/ 398029 h 398029"/>
                  <a:gd name="connsiteX2" fmla="*/ 0 w 1393102"/>
                  <a:gd name="connsiteY2" fmla="*/ 199015 h 398029"/>
                  <a:gd name="connsiteX3" fmla="*/ 696551 w 1393102"/>
                  <a:gd name="connsiteY3" fmla="*/ 0 h 398029"/>
                  <a:gd name="connsiteX4" fmla="*/ 1393102 w 1393102"/>
                  <a:gd name="connsiteY4" fmla="*/ 199015 h 39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398029">
                    <a:moveTo>
                      <a:pt x="1393102" y="199015"/>
                    </a:moveTo>
                    <a:cubicBezTo>
                      <a:pt x="1393102" y="308927"/>
                      <a:pt x="1081246" y="398029"/>
                      <a:pt x="696551" y="398029"/>
                    </a:cubicBezTo>
                    <a:cubicBezTo>
                      <a:pt x="311857" y="398029"/>
                      <a:pt x="0" y="308927"/>
                      <a:pt x="0" y="199015"/>
                    </a:cubicBezTo>
                    <a:cubicBezTo>
                      <a:pt x="0" y="89102"/>
                      <a:pt x="311857" y="0"/>
                      <a:pt x="696551" y="0"/>
                    </a:cubicBezTo>
                    <a:cubicBezTo>
                      <a:pt x="1081246" y="0"/>
                      <a:pt x="1393102" y="89102"/>
                      <a:pt x="1393102" y="199015"/>
                    </a:cubicBezTo>
                    <a:close/>
                  </a:path>
                </a:pathLst>
              </a:custGeom>
              <a:solidFill>
                <a:srgbClr val="FFCC4C"/>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grpSp>
        <p:pic>
          <p:nvPicPr>
            <p:cNvPr id="15385" name="Graphic 87" descr="Dollar">
              <a:extLst>
                <a:ext uri="{FF2B5EF4-FFF2-40B4-BE49-F238E27FC236}">
                  <a16:creationId xmlns:a16="http://schemas.microsoft.com/office/drawing/2014/main" xmlns="" id="{0D432BAE-6DA9-43A3-9B3B-372AF53D0040}"/>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63508" y="3658009"/>
              <a:ext cx="9144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6" name="Group 46">
            <a:extLst>
              <a:ext uri="{FF2B5EF4-FFF2-40B4-BE49-F238E27FC236}">
                <a16:creationId xmlns:a16="http://schemas.microsoft.com/office/drawing/2014/main" xmlns="" id="{F13E35F3-A6DC-4738-8933-535992EED7DF}"/>
              </a:ext>
            </a:extLst>
          </p:cNvPr>
          <p:cNvGrpSpPr>
            <a:grpSpLocks/>
          </p:cNvGrpSpPr>
          <p:nvPr>
            <p:custDataLst>
              <p:tags r:id="rId16"/>
            </p:custDataLst>
          </p:nvPr>
        </p:nvGrpSpPr>
        <p:grpSpPr bwMode="auto">
          <a:xfrm>
            <a:off x="7045325" y="3792538"/>
            <a:ext cx="530225" cy="234950"/>
            <a:chOff x="2824157" y="3602422"/>
            <a:chExt cx="1393102" cy="620825"/>
          </a:xfrm>
        </p:grpSpPr>
        <p:grpSp>
          <p:nvGrpSpPr>
            <p:cNvPr id="15379" name="Group 47">
              <a:extLst>
                <a:ext uri="{FF2B5EF4-FFF2-40B4-BE49-F238E27FC236}">
                  <a16:creationId xmlns:a16="http://schemas.microsoft.com/office/drawing/2014/main" xmlns="" id="{2DCA1E18-1A60-48D4-9349-A7B057081ADB}"/>
                </a:ext>
              </a:extLst>
            </p:cNvPr>
            <p:cNvGrpSpPr>
              <a:grpSpLocks/>
            </p:cNvGrpSpPr>
            <p:nvPr/>
          </p:nvGrpSpPr>
          <p:grpSpPr bwMode="auto">
            <a:xfrm>
              <a:off x="2824157" y="3602422"/>
              <a:ext cx="1393102" cy="620825"/>
              <a:chOff x="2824157" y="3602422"/>
              <a:chExt cx="1393102" cy="620825"/>
            </a:xfrm>
          </p:grpSpPr>
          <p:sp>
            <p:nvSpPr>
              <p:cNvPr id="50" name="Freeform: Shape 95">
                <a:extLst>
                  <a:ext uri="{FF2B5EF4-FFF2-40B4-BE49-F238E27FC236}">
                    <a16:creationId xmlns:a16="http://schemas.microsoft.com/office/drawing/2014/main" xmlns="" id="{23504FDF-B0FB-4A5A-8359-83C2B0A5580B}"/>
                  </a:ext>
                </a:extLst>
              </p:cNvPr>
              <p:cNvSpPr/>
              <p:nvPr/>
            </p:nvSpPr>
            <p:spPr>
              <a:xfrm>
                <a:off x="2824157" y="3816354"/>
                <a:ext cx="1393102" cy="406893"/>
              </a:xfrm>
              <a:custGeom>
                <a:avLst/>
                <a:gdLst>
                  <a:gd name="connsiteX0" fmla="*/ 0 w 1393102"/>
                  <a:gd name="connsiteY0" fmla="*/ 0 h 408925"/>
                  <a:gd name="connsiteX1" fmla="*/ 1393102 w 1393102"/>
                  <a:gd name="connsiteY1" fmla="*/ 0 h 408925"/>
                  <a:gd name="connsiteX2" fmla="*/ 1393102 w 1393102"/>
                  <a:gd name="connsiteY2" fmla="*/ 197025 h 408925"/>
                  <a:gd name="connsiteX3" fmla="*/ 696551 w 1393102"/>
                  <a:gd name="connsiteY3" fmla="*/ 408925 h 408925"/>
                  <a:gd name="connsiteX4" fmla="*/ 0 w 1393102"/>
                  <a:gd name="connsiteY4" fmla="*/ 197025 h 40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408925">
                    <a:moveTo>
                      <a:pt x="0" y="0"/>
                    </a:moveTo>
                    <a:lnTo>
                      <a:pt x="1393102" y="0"/>
                    </a:lnTo>
                    <a:lnTo>
                      <a:pt x="1393102" y="197025"/>
                    </a:lnTo>
                    <a:cubicBezTo>
                      <a:pt x="1393102" y="313570"/>
                      <a:pt x="1079654" y="408925"/>
                      <a:pt x="696551" y="408925"/>
                    </a:cubicBezTo>
                    <a:cubicBezTo>
                      <a:pt x="313448" y="408925"/>
                      <a:pt x="0" y="313570"/>
                      <a:pt x="0" y="197025"/>
                    </a:cubicBezTo>
                    <a:close/>
                  </a:path>
                </a:pathLst>
              </a:custGeom>
              <a:solidFill>
                <a:srgbClr val="F7931F"/>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sp>
            <p:nvSpPr>
              <p:cNvPr id="51" name="Freeform: Shape 96">
                <a:extLst>
                  <a:ext uri="{FF2B5EF4-FFF2-40B4-BE49-F238E27FC236}">
                    <a16:creationId xmlns:a16="http://schemas.microsoft.com/office/drawing/2014/main" xmlns="" id="{E2199172-F52B-4A22-9967-0A8C5C5D3A95}"/>
                  </a:ext>
                </a:extLst>
              </p:cNvPr>
              <p:cNvSpPr/>
              <p:nvPr/>
            </p:nvSpPr>
            <p:spPr>
              <a:xfrm>
                <a:off x="2824157" y="3602422"/>
                <a:ext cx="1393102" cy="423670"/>
              </a:xfrm>
              <a:custGeom>
                <a:avLst/>
                <a:gdLst>
                  <a:gd name="connsiteX0" fmla="*/ 1393102 w 1393102"/>
                  <a:gd name="connsiteY0" fmla="*/ 199015 h 398029"/>
                  <a:gd name="connsiteX1" fmla="*/ 696551 w 1393102"/>
                  <a:gd name="connsiteY1" fmla="*/ 398029 h 398029"/>
                  <a:gd name="connsiteX2" fmla="*/ 0 w 1393102"/>
                  <a:gd name="connsiteY2" fmla="*/ 199015 h 398029"/>
                  <a:gd name="connsiteX3" fmla="*/ 696551 w 1393102"/>
                  <a:gd name="connsiteY3" fmla="*/ 0 h 398029"/>
                  <a:gd name="connsiteX4" fmla="*/ 1393102 w 1393102"/>
                  <a:gd name="connsiteY4" fmla="*/ 199015 h 39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102" h="398029">
                    <a:moveTo>
                      <a:pt x="1393102" y="199015"/>
                    </a:moveTo>
                    <a:cubicBezTo>
                      <a:pt x="1393102" y="308927"/>
                      <a:pt x="1081246" y="398029"/>
                      <a:pt x="696551" y="398029"/>
                    </a:cubicBezTo>
                    <a:cubicBezTo>
                      <a:pt x="311857" y="398029"/>
                      <a:pt x="0" y="308927"/>
                      <a:pt x="0" y="199015"/>
                    </a:cubicBezTo>
                    <a:cubicBezTo>
                      <a:pt x="0" y="89102"/>
                      <a:pt x="311857" y="0"/>
                      <a:pt x="696551" y="0"/>
                    </a:cubicBezTo>
                    <a:cubicBezTo>
                      <a:pt x="1081246" y="0"/>
                      <a:pt x="1393102" y="89102"/>
                      <a:pt x="1393102" y="199015"/>
                    </a:cubicBezTo>
                    <a:close/>
                  </a:path>
                </a:pathLst>
              </a:custGeom>
              <a:solidFill>
                <a:srgbClr val="FFCC4C"/>
              </a:solidFill>
              <a:ln w="24805" cap="flat">
                <a:noFill/>
                <a:prstDash val="solid"/>
                <a:miter/>
              </a:ln>
            </p:spPr>
            <p:txBody>
              <a:bodyPr lIns="68580" tIns="34290" rIns="68580" bIns="34290" rtlCol="0" anchor="ctr"/>
              <a:lstStyle/>
              <a:p>
                <a:pPr rtl="0" fontAlgn="auto">
                  <a:spcBef>
                    <a:spcPts val="0"/>
                  </a:spcBef>
                  <a:spcAft>
                    <a:spcPts val="0"/>
                  </a:spcAft>
                  <a:defRPr/>
                </a:pPr>
                <a:endParaRPr lang="en-US" sz="1350" kern="0">
                  <a:solidFill>
                    <a:prstClr val="black"/>
                  </a:solidFill>
                  <a:latin typeface="Calibri" panose="020F0502020204030204"/>
                </a:endParaRPr>
              </a:p>
            </p:txBody>
          </p:sp>
        </p:grpSp>
        <p:pic>
          <p:nvPicPr>
            <p:cNvPr id="15380" name="Graphic 94" descr="Dollar">
              <a:extLst>
                <a:ext uri="{FF2B5EF4-FFF2-40B4-BE49-F238E27FC236}">
                  <a16:creationId xmlns:a16="http://schemas.microsoft.com/office/drawing/2014/main" xmlns="" id="{15834685-E8EA-4452-880A-6F9217942C75}"/>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63508" y="3658009"/>
              <a:ext cx="9144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7" name="Freeform 21" descr="Users Icon">
            <a:extLst>
              <a:ext uri="{FF2B5EF4-FFF2-40B4-BE49-F238E27FC236}">
                <a16:creationId xmlns:a16="http://schemas.microsoft.com/office/drawing/2014/main" xmlns="" id="{1E8D7E6D-BEBF-442C-AEC7-A2A2C6F39724}"/>
              </a:ext>
            </a:extLst>
          </p:cNvPr>
          <p:cNvSpPr>
            <a:spLocks noEditPoints="1"/>
          </p:cNvSpPr>
          <p:nvPr>
            <p:custDataLst>
              <p:tags r:id="rId17"/>
            </p:custDataLst>
          </p:nvPr>
        </p:nvSpPr>
        <p:spPr bwMode="auto">
          <a:xfrm>
            <a:off x="336550" y="931863"/>
            <a:ext cx="685800" cy="681037"/>
          </a:xfrm>
          <a:custGeom>
            <a:avLst/>
            <a:gdLst>
              <a:gd name="T0" fmla="*/ 2147483646 w 450"/>
              <a:gd name="T1" fmla="*/ 2147483646 h 420"/>
              <a:gd name="T2" fmla="*/ 2147483646 w 450"/>
              <a:gd name="T3" fmla="*/ 2147483646 h 420"/>
              <a:gd name="T4" fmla="*/ 2147483646 w 450"/>
              <a:gd name="T5" fmla="*/ 2147483646 h 420"/>
              <a:gd name="T6" fmla="*/ 2147483646 w 450"/>
              <a:gd name="T7" fmla="*/ 2147483646 h 420"/>
              <a:gd name="T8" fmla="*/ 2147483646 w 450"/>
              <a:gd name="T9" fmla="*/ 2147483646 h 420"/>
              <a:gd name="T10" fmla="*/ 2147483646 w 450"/>
              <a:gd name="T11" fmla="*/ 2147483646 h 420"/>
              <a:gd name="T12" fmla="*/ 2147483646 w 450"/>
              <a:gd name="T13" fmla="*/ 2147483646 h 420"/>
              <a:gd name="T14" fmla="*/ 2147483646 w 450"/>
              <a:gd name="T15" fmla="*/ 2147483646 h 420"/>
              <a:gd name="T16" fmla="*/ 2147483646 w 450"/>
              <a:gd name="T17" fmla="*/ 2147483646 h 420"/>
              <a:gd name="T18" fmla="*/ 2147483646 w 450"/>
              <a:gd name="T19" fmla="*/ 2147483646 h 420"/>
              <a:gd name="T20" fmla="*/ 2147483646 w 450"/>
              <a:gd name="T21" fmla="*/ 2147483646 h 420"/>
              <a:gd name="T22" fmla="*/ 2147483646 w 450"/>
              <a:gd name="T23" fmla="*/ 2147483646 h 420"/>
              <a:gd name="T24" fmla="*/ 2147483646 w 450"/>
              <a:gd name="T25" fmla="*/ 2147483646 h 420"/>
              <a:gd name="T26" fmla="*/ 2147483646 w 450"/>
              <a:gd name="T27" fmla="*/ 2147483646 h 420"/>
              <a:gd name="T28" fmla="*/ 2147483646 w 450"/>
              <a:gd name="T29" fmla="*/ 2147483646 h 420"/>
              <a:gd name="T30" fmla="*/ 2147483646 w 450"/>
              <a:gd name="T31" fmla="*/ 2147483646 h 420"/>
              <a:gd name="T32" fmla="*/ 2147483646 w 450"/>
              <a:gd name="T33" fmla="*/ 2147483646 h 420"/>
              <a:gd name="T34" fmla="*/ 2147483646 w 450"/>
              <a:gd name="T35" fmla="*/ 2147483646 h 420"/>
              <a:gd name="T36" fmla="*/ 2147483646 w 450"/>
              <a:gd name="T37" fmla="*/ 2147483646 h 420"/>
              <a:gd name="T38" fmla="*/ 2147483646 w 450"/>
              <a:gd name="T39" fmla="*/ 2147483646 h 420"/>
              <a:gd name="T40" fmla="*/ 2147483646 w 450"/>
              <a:gd name="T41" fmla="*/ 2147483646 h 420"/>
              <a:gd name="T42" fmla="*/ 2147483646 w 450"/>
              <a:gd name="T43" fmla="*/ 2147483646 h 420"/>
              <a:gd name="T44" fmla="*/ 2147483646 w 450"/>
              <a:gd name="T45" fmla="*/ 2147483646 h 420"/>
              <a:gd name="T46" fmla="*/ 2147483646 w 450"/>
              <a:gd name="T47" fmla="*/ 2147483646 h 420"/>
              <a:gd name="T48" fmla="*/ 2147483646 w 450"/>
              <a:gd name="T49" fmla="*/ 2147483646 h 420"/>
              <a:gd name="T50" fmla="*/ 2147483646 w 450"/>
              <a:gd name="T51" fmla="*/ 2147483646 h 420"/>
              <a:gd name="T52" fmla="*/ 2147483646 w 450"/>
              <a:gd name="T53" fmla="*/ 2147483646 h 420"/>
              <a:gd name="T54" fmla="*/ 2147483646 w 450"/>
              <a:gd name="T55" fmla="*/ 2147483646 h 420"/>
              <a:gd name="T56" fmla="*/ 2147483646 w 450"/>
              <a:gd name="T57" fmla="*/ 2147483646 h 420"/>
              <a:gd name="T58" fmla="*/ 2147483646 w 450"/>
              <a:gd name="T59" fmla="*/ 2147483646 h 420"/>
              <a:gd name="T60" fmla="*/ 2147483646 w 450"/>
              <a:gd name="T61" fmla="*/ 2147483646 h 420"/>
              <a:gd name="T62" fmla="*/ 2147483646 w 450"/>
              <a:gd name="T63" fmla="*/ 2147483646 h 420"/>
              <a:gd name="T64" fmla="*/ 2147483646 w 450"/>
              <a:gd name="T65" fmla="*/ 2147483646 h 420"/>
              <a:gd name="T66" fmla="*/ 2147483646 w 450"/>
              <a:gd name="T67" fmla="*/ 2147483646 h 420"/>
              <a:gd name="T68" fmla="*/ 2147483646 w 450"/>
              <a:gd name="T69" fmla="*/ 2147483646 h 420"/>
              <a:gd name="T70" fmla="*/ 2147483646 w 450"/>
              <a:gd name="T71" fmla="*/ 2147483646 h 420"/>
              <a:gd name="T72" fmla="*/ 0 w 450"/>
              <a:gd name="T73" fmla="*/ 2147483646 h 420"/>
              <a:gd name="T74" fmla="*/ 2147483646 w 450"/>
              <a:gd name="T75" fmla="*/ 2147483646 h 420"/>
              <a:gd name="T76" fmla="*/ 2147483646 w 450"/>
              <a:gd name="T77" fmla="*/ 2147483646 h 4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r-CA"/>
          </a:p>
        </p:txBody>
      </p:sp>
      <p:sp>
        <p:nvSpPr>
          <p:cNvPr id="54" name="TextBox 53">
            <a:extLst>
              <a:ext uri="{FF2B5EF4-FFF2-40B4-BE49-F238E27FC236}">
                <a16:creationId xmlns:a16="http://schemas.microsoft.com/office/drawing/2014/main" xmlns="" id="{019018EE-B389-46D3-9140-537CC40F92A5}"/>
              </a:ext>
            </a:extLst>
          </p:cNvPr>
          <p:cNvSpPr txBox="1"/>
          <p:nvPr>
            <p:custDataLst>
              <p:tags r:id="rId18"/>
            </p:custDataLst>
          </p:nvPr>
        </p:nvSpPr>
        <p:spPr>
          <a:xfrm>
            <a:off x="6607175" y="4194175"/>
            <a:ext cx="2401887" cy="1169551"/>
          </a:xfrm>
          <a:prstGeom prst="rect">
            <a:avLst/>
          </a:prstGeom>
          <a:solidFill>
            <a:srgbClr val="002060"/>
          </a:solidFill>
        </p:spPr>
        <p:txBody>
          <a:bodyPr wrap="square" rtlCol="0">
            <a:spAutoFit/>
          </a:bodyPr>
          <a:lstStyle/>
          <a:p>
            <a:pPr algn="ctr" defTabSz="457200" rtl="0" eaLnBrk="1" fontAlgn="auto" hangingPunct="1">
              <a:spcBef>
                <a:spcPts val="0"/>
              </a:spcBef>
              <a:spcAft>
                <a:spcPts val="0"/>
              </a:spcAft>
              <a:defRPr/>
            </a:pPr>
            <a:r>
              <a:rPr lang="fr-FR" sz="1400" kern="0" dirty="0">
                <a:solidFill>
                  <a:prstClr val="white"/>
                </a:solidFill>
                <a:latin typeface="+mn-lt"/>
                <a:ea typeface="Times New Roman" panose="02020603050405020304" pitchFamily="18" charset="0"/>
              </a:rPr>
              <a:t>Le </a:t>
            </a:r>
            <a:r>
              <a:rPr lang="fr-FR" sz="1400" b="1" kern="0" dirty="0">
                <a:solidFill>
                  <a:prstClr val="white"/>
                </a:solidFill>
                <a:latin typeface="+mn-lt"/>
                <a:ea typeface="Times New Roman" panose="02020603050405020304" pitchFamily="18" charset="0"/>
              </a:rPr>
              <a:t>redressement inclusif</a:t>
            </a:r>
            <a:r>
              <a:rPr lang="fr-FR" sz="1400" kern="0" dirty="0">
                <a:solidFill>
                  <a:prstClr val="white"/>
                </a:solidFill>
                <a:latin typeface="+mn-lt"/>
                <a:ea typeface="Times New Roman" panose="02020603050405020304" pitchFamily="18" charset="0"/>
              </a:rPr>
              <a:t> renforcera les communautés autochtones qui ont été historiquement marginalisées.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0F212EF9-E0B1-40D3-8B60-4753F6A79E7B}"/>
              </a:ext>
            </a:extLst>
          </p:cNvPr>
          <p:cNvSpPr>
            <a:spLocks noGrp="1"/>
          </p:cNvSpPr>
          <p:nvPr>
            <p:ph type="title"/>
            <p:custDataLst>
              <p:tags r:id="rId1"/>
            </p:custDataLst>
          </p:nvPr>
        </p:nvSpPr>
        <p:spPr>
          <a:xfrm>
            <a:off x="457200" y="1088881"/>
            <a:ext cx="8229600" cy="558800"/>
          </a:xfrm>
        </p:spPr>
        <p:txBody>
          <a:bodyPr rtlCol="0">
            <a:normAutofit fontScale="90000"/>
          </a:bodyPr>
          <a:lstStyle/>
          <a:p>
            <a:pPr rtl="0"/>
            <a:r>
              <a:rPr lang="fr-CA" noProof="0" dirty="0">
                <a:latin typeface="Calibri" panose="020F0502020204030204" pitchFamily="34" charset="0"/>
                <a:cs typeface="Calibri" panose="020F0502020204030204" pitchFamily="34" charset="0"/>
              </a:rPr>
              <a:t>Visée de la politique d’approvisionnement auprès des entreprises autochtones</a:t>
            </a:r>
          </a:p>
        </p:txBody>
      </p:sp>
      <p:sp>
        <p:nvSpPr>
          <p:cNvPr id="6147" name="Content Placeholder 2">
            <a:extLst>
              <a:ext uri="{FF2B5EF4-FFF2-40B4-BE49-F238E27FC236}">
                <a16:creationId xmlns:a16="http://schemas.microsoft.com/office/drawing/2014/main" xmlns="" id="{2712AFF0-469A-4560-8AD3-4B7E328691AA}"/>
              </a:ext>
            </a:extLst>
          </p:cNvPr>
          <p:cNvSpPr>
            <a:spLocks noGrp="1"/>
          </p:cNvSpPr>
          <p:nvPr>
            <p:ph idx="1"/>
            <p:custDataLst>
              <p:tags r:id="rId2"/>
            </p:custDataLst>
          </p:nvPr>
        </p:nvSpPr>
        <p:spPr>
          <a:xfrm>
            <a:off x="457200" y="2061542"/>
            <a:ext cx="8229600" cy="4895850"/>
          </a:xfrm>
        </p:spPr>
        <p:txBody>
          <a:bodyPr rtlCol="0"/>
          <a:lstStyle/>
          <a:p>
            <a:pPr rtl="0">
              <a:defRPr/>
            </a:pPr>
            <a:r>
              <a:rPr lang="fr-CA" sz="2000" kern="0" noProof="0" dirty="0">
                <a:latin typeface="Calibri" panose="020F0502020204030204" pitchFamily="34" charset="0"/>
                <a:ea typeface="MS PGothic" panose="020B0600070205080204" pitchFamily="34" charset="-128"/>
                <a:cs typeface="Calibri" panose="020F0502020204030204" pitchFamily="34" charset="0"/>
              </a:rPr>
              <a:t>En août 2021, le gouvernement du Canada a annoncé la modernisation de l’approvisionnement fédéral auprès des entreprises autochtones ainsi que la mise en œuvre d’une cible gouvernementale obligatoire selon laquelle les contrats attribués aux entreprises autochtones doivent représenter au moins 5 % de la valeur totale des contrats fédéraux.</a:t>
            </a:r>
          </a:p>
          <a:p>
            <a:pPr lvl="1" rtl="0">
              <a:defRPr/>
            </a:pPr>
            <a:r>
              <a:rPr lang="fr-CA" sz="1400" kern="0" noProof="0" dirty="0">
                <a:latin typeface="Calibri" panose="020F0502020204030204" pitchFamily="34" charset="0"/>
                <a:ea typeface="MS PGothic" panose="020B0600070205080204" pitchFamily="34" charset="-128"/>
                <a:cs typeface="Calibri" panose="020F0502020204030204" pitchFamily="34" charset="0"/>
              </a:rPr>
              <a:t>Le MDN doit atteindre cette cible d’ici l’AF 2024-2025.</a:t>
            </a:r>
          </a:p>
          <a:p>
            <a:pPr lvl="1" rtl="0">
              <a:defRPr/>
            </a:pPr>
            <a:r>
              <a:rPr lang="fr-CA" sz="1400" kern="0" noProof="0" dirty="0">
                <a:latin typeface="Calibri" panose="020F0502020204030204" pitchFamily="34" charset="0"/>
                <a:ea typeface="MS PGothic" panose="020B0600070205080204" pitchFamily="34" charset="-128"/>
                <a:cs typeface="Calibri" panose="020F0502020204030204" pitchFamily="34" charset="0"/>
              </a:rPr>
              <a:t>Le sous-ministre est responsable du rendement du Ministère.</a:t>
            </a:r>
          </a:p>
          <a:p>
            <a:pPr marL="457200" lvl="1" indent="0" rtl="0">
              <a:buFont typeface="Arial" panose="020B0604020202020204" pitchFamily="34" charset="0"/>
              <a:buNone/>
              <a:defRPr/>
            </a:pPr>
            <a:endParaRPr lang="fr-CA" sz="1400" kern="0" noProof="0" dirty="0">
              <a:latin typeface="Calibri" panose="020F0502020204030204" pitchFamily="34" charset="0"/>
              <a:ea typeface="MS PGothic" panose="020B0600070205080204" pitchFamily="34" charset="-128"/>
              <a:cs typeface="Calibri" panose="020F0502020204030204" pitchFamily="34" charset="0"/>
            </a:endParaRPr>
          </a:p>
          <a:p>
            <a:pPr rtl="0">
              <a:spcBef>
                <a:spcPct val="0"/>
              </a:spcBef>
              <a:spcAft>
                <a:spcPct val="37000"/>
              </a:spcAft>
              <a:tabLst>
                <a:tab pos="5715000" algn="l"/>
              </a:tabLst>
              <a:defRPr/>
            </a:pPr>
            <a:r>
              <a:rPr lang="fr-CA" sz="2200" noProof="0" dirty="0">
                <a:latin typeface="Calibri" panose="020F0502020204030204" pitchFamily="34" charset="0"/>
                <a:cs typeface="Calibri" panose="020F0502020204030204" pitchFamily="34" charset="0"/>
              </a:rPr>
              <a:t>Cette exigence se veut </a:t>
            </a:r>
            <a:r>
              <a:rPr lang="fr-CA" sz="2200" b="1" noProof="0" dirty="0">
                <a:latin typeface="Calibri" panose="020F0502020204030204" pitchFamily="34" charset="0"/>
                <a:cs typeface="Calibri" panose="020F0502020204030204" pitchFamily="34" charset="0"/>
              </a:rPr>
              <a:t>transformatrice</a:t>
            </a:r>
            <a:r>
              <a:rPr lang="fr-CA" sz="2200" noProof="0" dirty="0">
                <a:latin typeface="Calibri" panose="020F0502020204030204" pitchFamily="34" charset="0"/>
                <a:cs typeface="Calibri" panose="020F0502020204030204" pitchFamily="34" charset="0"/>
              </a:rPr>
              <a:t>.</a:t>
            </a:r>
          </a:p>
          <a:p>
            <a:pPr lvl="1" rtl="0">
              <a:spcBef>
                <a:spcPct val="0"/>
              </a:spcBef>
              <a:spcAft>
                <a:spcPct val="37000"/>
              </a:spcAft>
              <a:tabLst>
                <a:tab pos="5715000" algn="l"/>
              </a:tabLst>
              <a:defRPr/>
            </a:pPr>
            <a:r>
              <a:rPr lang="fr-CA" sz="1800" noProof="0" dirty="0">
                <a:latin typeface="Calibri" panose="020F0502020204030204" pitchFamily="34" charset="0"/>
                <a:cs typeface="Calibri" panose="020F0502020204030204" pitchFamily="34" charset="0"/>
              </a:rPr>
              <a:t>Chacun s’accorde à dire que le renforcement des capacités est un élément essentiel au respect de cet objectif.</a:t>
            </a:r>
          </a:p>
        </p:txBody>
      </p:sp>
      <p:sp>
        <p:nvSpPr>
          <p:cNvPr id="17412" name="Slide Number Placeholder 3">
            <a:extLst>
              <a:ext uri="{FF2B5EF4-FFF2-40B4-BE49-F238E27FC236}">
                <a16:creationId xmlns:a16="http://schemas.microsoft.com/office/drawing/2014/main" xmlns="" id="{B372D203-65A1-445C-B219-620A73C4DA4F}"/>
              </a:ext>
            </a:extLst>
          </p:cNvPr>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8B9A51B4-2A2C-4FEE-96C1-91E957E33767}" type="slidenum">
              <a:rPr lang="en-CA" altLang="en-US" sz="1200"/>
              <a:pPr>
                <a:spcBef>
                  <a:spcPct val="0"/>
                </a:spcBef>
                <a:buFontTx/>
                <a:buNone/>
              </a:pPr>
              <a:t>7</a:t>
            </a:fld>
            <a:endParaRPr lang="en-CA" altLang="en-US"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F0B18D2-CE0E-4966-90EE-A03F4F75255E}"/>
              </a:ext>
            </a:extLst>
          </p:cNvPr>
          <p:cNvSpPr>
            <a:spLocks noGrp="1"/>
          </p:cNvSpPr>
          <p:nvPr>
            <p:ph idx="4294967295"/>
            <p:custDataLst>
              <p:tags r:id="rId1"/>
            </p:custDataLst>
          </p:nvPr>
        </p:nvSpPr>
        <p:spPr>
          <a:xfrm>
            <a:off x="179388" y="1556915"/>
            <a:ext cx="8713092" cy="4824413"/>
          </a:xfrm>
        </p:spPr>
        <p:txBody>
          <a:bodyPr rtlCol="0"/>
          <a:lstStyle/>
          <a:p>
            <a:pPr marL="0" indent="0" rtl="0">
              <a:buFont typeface="Arial" panose="020B0604020202020204" pitchFamily="34" charset="0"/>
              <a:buNone/>
              <a:defRPr/>
            </a:pPr>
            <a:r>
              <a:rPr lang="fr-CA" sz="1800" noProof="0" dirty="0">
                <a:latin typeface="Calibri" panose="020F0502020204030204" pitchFamily="34" charset="0"/>
                <a:cs typeface="Calibri" panose="020F0502020204030204" pitchFamily="34" charset="0"/>
              </a:rPr>
              <a:t>Les activités de la Défense nationale recoupent les intérêts des peuples autochtones : </a:t>
            </a:r>
          </a:p>
          <a:p>
            <a:pPr rtl="0">
              <a:defRPr/>
            </a:pPr>
            <a:r>
              <a:rPr lang="fr-CA" sz="1800" noProof="0" dirty="0">
                <a:latin typeface="Calibri" panose="020F0502020204030204" pitchFamily="34" charset="0"/>
                <a:cs typeface="Calibri" panose="020F0502020204030204" pitchFamily="34" charset="0"/>
              </a:rPr>
              <a:t>les acquisitions (p. ex., équipement militaire, biens de GI/TI)</a:t>
            </a:r>
          </a:p>
          <a:p>
            <a:pPr rtl="0">
              <a:defRPr/>
            </a:pPr>
            <a:r>
              <a:rPr lang="fr-CA" sz="1800" noProof="0" dirty="0">
                <a:latin typeface="Calibri" panose="020F0502020204030204" pitchFamily="34" charset="0"/>
                <a:cs typeface="Calibri" panose="020F0502020204030204" pitchFamily="34" charset="0"/>
              </a:rPr>
              <a:t>l’entretien et les réparations (p. ex., soutien en service)</a:t>
            </a:r>
          </a:p>
          <a:p>
            <a:pPr rtl="0">
              <a:defRPr/>
            </a:pPr>
            <a:r>
              <a:rPr lang="fr-CA" sz="1800" noProof="0" dirty="0">
                <a:latin typeface="Calibri" panose="020F0502020204030204" pitchFamily="34" charset="0"/>
                <a:cs typeface="Calibri" panose="020F0502020204030204" pitchFamily="34" charset="0"/>
              </a:rPr>
              <a:t>la construction, l’assainissement environnemental et la neutralisation des UXO</a:t>
            </a:r>
          </a:p>
          <a:p>
            <a:pPr rtl="0">
              <a:defRPr/>
            </a:pPr>
            <a:r>
              <a:rPr lang="fr-CA" sz="1800" noProof="0" dirty="0">
                <a:latin typeface="Calibri" panose="020F0502020204030204" pitchFamily="34" charset="0"/>
                <a:cs typeface="Calibri" panose="020F0502020204030204" pitchFamily="34" charset="0"/>
              </a:rPr>
              <a:t>les services</a:t>
            </a:r>
          </a:p>
          <a:p>
            <a:pPr rtl="0">
              <a:defRPr/>
            </a:pPr>
            <a:endParaRPr lang="fr-CA" sz="1800" noProof="0" dirty="0">
              <a:latin typeface="Calibri" panose="020F0502020204030204" pitchFamily="34" charset="0"/>
              <a:cs typeface="Calibri" panose="020F0502020204030204" pitchFamily="34" charset="0"/>
            </a:endParaRPr>
          </a:p>
          <a:p>
            <a:pPr marL="0" indent="0" rtl="0">
              <a:buFont typeface="Arial" panose="020B0604020202020204" pitchFamily="34" charset="0"/>
              <a:buNone/>
              <a:defRPr/>
            </a:pPr>
            <a:r>
              <a:rPr lang="fr-CA" sz="1800" noProof="0" dirty="0">
                <a:latin typeface="Calibri" panose="020F0502020204030204" pitchFamily="34" charset="0"/>
                <a:cs typeface="Calibri" panose="020F0502020204030204" pitchFamily="34" charset="0"/>
              </a:rPr>
              <a:t>La Défense nationale peut faire progresser la réconciliation en créant davantage de débouchés pour les entreprises autochtones : </a:t>
            </a:r>
          </a:p>
          <a:p>
            <a:pPr rtl="0">
              <a:defRPr/>
            </a:pPr>
            <a:r>
              <a:rPr lang="fr-CA" sz="1800" noProof="0" dirty="0">
                <a:latin typeface="Calibri" panose="020F0502020204030204" pitchFamily="34" charset="0"/>
                <a:cs typeface="Calibri" panose="020F0502020204030204" pitchFamily="34" charset="0"/>
              </a:rPr>
              <a:t>Réserver des marchés pour les entreprises autochtones </a:t>
            </a:r>
          </a:p>
          <a:p>
            <a:pPr lvl="1" rtl="0">
              <a:defRPr/>
            </a:pPr>
            <a:r>
              <a:rPr lang="fr-CA" sz="1400" noProof="0" dirty="0">
                <a:latin typeface="Calibri" panose="020F0502020204030204" pitchFamily="34" charset="0"/>
                <a:cs typeface="Calibri" panose="020F0502020204030204" pitchFamily="34" charset="0"/>
              </a:rPr>
              <a:t>Doit faire partie des exigences quotidiennes et de la planification des programmes ou des projets</a:t>
            </a:r>
          </a:p>
          <a:p>
            <a:pPr rtl="0">
              <a:defRPr/>
            </a:pPr>
            <a:r>
              <a:rPr lang="fr-CA" sz="1800" noProof="0" dirty="0">
                <a:latin typeface="Calibri" panose="020F0502020204030204" pitchFamily="34" charset="0"/>
                <a:cs typeface="Calibri" panose="020F0502020204030204" pitchFamily="34" charset="0"/>
              </a:rPr>
              <a:t>Inclure des régimes d’avantages pour les Autochtones comme une exigence pour les importants contrats :</a:t>
            </a:r>
          </a:p>
          <a:p>
            <a:pPr lvl="1" rtl="0">
              <a:defRPr/>
            </a:pPr>
            <a:r>
              <a:rPr lang="fr-CA" sz="1800" noProof="0" dirty="0">
                <a:latin typeface="Calibri" panose="020F0502020204030204" pitchFamily="34" charset="0"/>
                <a:cs typeface="Calibri" panose="020F0502020204030204" pitchFamily="34" charset="0"/>
              </a:rPr>
              <a:t>pour permettre aux entreprises autochtones de participer comme sous-traitants</a:t>
            </a:r>
          </a:p>
          <a:p>
            <a:pPr lvl="1" rtl="0">
              <a:defRPr/>
            </a:pPr>
            <a:r>
              <a:rPr lang="fr-CA" sz="1800" noProof="0" dirty="0">
                <a:latin typeface="Calibri" panose="020F0502020204030204" pitchFamily="34" charset="0"/>
                <a:cs typeface="Calibri" panose="020F0502020204030204" pitchFamily="34" charset="0"/>
              </a:rPr>
              <a:t>pour accroître la participation par l’emploi de la collectivité autochtone</a:t>
            </a:r>
          </a:p>
          <a:p>
            <a:pPr lvl="1" rtl="0">
              <a:defRPr/>
            </a:pPr>
            <a:r>
              <a:rPr lang="fr-CA" sz="1800" noProof="0" dirty="0">
                <a:latin typeface="Calibri" panose="020F0502020204030204" pitchFamily="34" charset="0"/>
                <a:cs typeface="Calibri" panose="020F0502020204030204" pitchFamily="34" charset="0"/>
              </a:rPr>
              <a:t>pour accroître les capacités autochtones au moyen de la formation et du perfectionnement des compétences</a:t>
            </a:r>
          </a:p>
          <a:p>
            <a:pPr marL="0" indent="0" rtl="0">
              <a:buFont typeface="Arial" panose="020B0604020202020204" pitchFamily="34" charset="0"/>
              <a:buNone/>
              <a:defRPr/>
            </a:pPr>
            <a:endParaRPr lang="fr-CA" sz="1800" noProof="0" dirty="0"/>
          </a:p>
          <a:p>
            <a:pPr marL="0" indent="0" rtl="0">
              <a:buFont typeface="Arial" panose="020B0604020202020204" pitchFamily="34" charset="0"/>
              <a:buNone/>
              <a:defRPr/>
            </a:pPr>
            <a:endParaRPr lang="fr-CA" sz="1800" noProof="0" dirty="0"/>
          </a:p>
        </p:txBody>
      </p:sp>
      <p:sp>
        <p:nvSpPr>
          <p:cNvPr id="19459" name="Title 2">
            <a:extLst>
              <a:ext uri="{FF2B5EF4-FFF2-40B4-BE49-F238E27FC236}">
                <a16:creationId xmlns:a16="http://schemas.microsoft.com/office/drawing/2014/main" xmlns="" id="{E912C96A-1042-460F-BE5A-C3E98A8F6655}"/>
              </a:ext>
            </a:extLst>
          </p:cNvPr>
          <p:cNvSpPr>
            <a:spLocks noGrp="1"/>
          </p:cNvSpPr>
          <p:nvPr>
            <p:ph type="title"/>
            <p:custDataLst>
              <p:tags r:id="rId2"/>
            </p:custDataLst>
          </p:nvPr>
        </p:nvSpPr>
        <p:spPr>
          <a:xfrm>
            <a:off x="107504" y="689376"/>
            <a:ext cx="8281044" cy="720725"/>
          </a:xfrm>
        </p:spPr>
        <p:txBody>
          <a:bodyPr rtlCol="0">
            <a:normAutofit fontScale="90000"/>
          </a:bodyPr>
          <a:lstStyle/>
          <a:p>
            <a:pPr rtl="0"/>
            <a:r>
              <a:rPr lang="fr-CA" noProof="0" dirty="0">
                <a:latin typeface="Calibri" panose="020F0502020204030204" pitchFamily="34" charset="0"/>
                <a:cs typeface="Calibri" panose="020F0502020204030204" pitchFamily="34" charset="0"/>
              </a:rPr>
              <a:t>Approvisionnement de la Défense nationale auprès des entreprises autochtones</a:t>
            </a:r>
          </a:p>
        </p:txBody>
      </p:sp>
      <p:sp>
        <p:nvSpPr>
          <p:cNvPr id="19460" name="Slide Number Placeholder 2">
            <a:extLst>
              <a:ext uri="{FF2B5EF4-FFF2-40B4-BE49-F238E27FC236}">
                <a16:creationId xmlns:a16="http://schemas.microsoft.com/office/drawing/2014/main" xmlns="" id="{2FD24CBE-21AC-453C-BB23-79923DBF7C01}"/>
              </a:ext>
            </a:extLst>
          </p:cNvPr>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EA9B755E-1014-4DEE-9150-A67F8F3F030D}" type="slidenum">
              <a:rPr lang="en-CA" altLang="en-US" sz="1200"/>
              <a:pPr>
                <a:spcBef>
                  <a:spcPct val="0"/>
                </a:spcBef>
                <a:buFontTx/>
                <a:buNone/>
              </a:pPr>
              <a:t>8</a:t>
            </a:fld>
            <a:endParaRPr lang="en-CA" alt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0">
            <a:extLst>
              <a:ext uri="{FF2B5EF4-FFF2-40B4-BE49-F238E27FC236}">
                <a16:creationId xmlns:a16="http://schemas.microsoft.com/office/drawing/2014/main" xmlns="" id="{C3052DE3-D0B3-4D50-835E-DA3EA1C0BF8A}"/>
              </a:ext>
            </a:extLst>
          </p:cNvPr>
          <p:cNvSpPr txBox="1"/>
          <p:nvPr>
            <p:custDataLst>
              <p:tags r:id="rId1"/>
            </p:custDataLst>
          </p:nvPr>
        </p:nvSpPr>
        <p:spPr>
          <a:xfrm>
            <a:off x="295336" y="3058322"/>
            <a:ext cx="8496300" cy="1025794"/>
          </a:xfrm>
          <a:prstGeom prst="rect">
            <a:avLst/>
          </a:prstGeom>
          <a:solidFill>
            <a:schemeClr val="accent6">
              <a:lumMod val="20000"/>
              <a:lumOff val="80000"/>
            </a:schemeClr>
          </a:solidFill>
        </p:spPr>
        <p:txBody>
          <a:bodyPr wrap="square" rtlCol="0">
            <a:spAutoFit/>
          </a:bodyPr>
          <a:ls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rtl="0">
              <a:defRPr/>
            </a:pPr>
            <a:r>
              <a:rPr lang="fr-FR" b="1" dirty="0">
                <a:latin typeface="Calibri" panose="020F0502020204030204" pitchFamily="34" charset="0"/>
                <a:cs typeface="Calibri" panose="020F0502020204030204" pitchFamily="34" charset="0"/>
              </a:rPr>
              <a:t>MARCHÉS RÉSERVÉS </a:t>
            </a:r>
          </a:p>
          <a:p>
            <a:pPr rtl="0">
              <a:defRPr/>
            </a:pPr>
            <a:r>
              <a:rPr lang="fr-FR" sz="1400" dirty="0">
                <a:latin typeface="Calibri" panose="020F0502020204030204" pitchFamily="34" charset="0"/>
                <a:cs typeface="Calibri" panose="020F0502020204030204" pitchFamily="34" charset="0"/>
              </a:rPr>
              <a:t>La Stratégie d’approvisionnement auprès des entreprises autochtones (SAEA) limite, ou limite conditionnellement, certains contrats, ou une partie d’un contrat, exclusivement à la concurrence entre les entreprises autochtones qualifiées, dans les cas où la capacité le permet (c.-à-d., appel d’offres limité). </a:t>
            </a:r>
          </a:p>
        </p:txBody>
      </p:sp>
      <p:sp>
        <p:nvSpPr>
          <p:cNvPr id="5" name="TextBox 33">
            <a:extLst>
              <a:ext uri="{FF2B5EF4-FFF2-40B4-BE49-F238E27FC236}">
                <a16:creationId xmlns:a16="http://schemas.microsoft.com/office/drawing/2014/main" xmlns="" id="{E5239D9C-6C07-4C53-BF0C-296EAFB1F6BD}"/>
              </a:ext>
            </a:extLst>
          </p:cNvPr>
          <p:cNvSpPr txBox="1"/>
          <p:nvPr>
            <p:custDataLst>
              <p:tags r:id="rId2"/>
            </p:custDataLst>
          </p:nvPr>
        </p:nvSpPr>
        <p:spPr>
          <a:xfrm>
            <a:off x="295336" y="1855862"/>
            <a:ext cx="8496300" cy="1219693"/>
          </a:xfrm>
          <a:prstGeom prst="rect">
            <a:avLst/>
          </a:prstGeom>
          <a:solidFill>
            <a:schemeClr val="accent5">
              <a:lumMod val="20000"/>
              <a:lumOff val="80000"/>
            </a:schemeClr>
          </a:solidFill>
        </p:spPr>
        <p:txBody>
          <a:bodyPr wrap="square" rtlCol="0">
            <a:spAutoFit/>
          </a:bodyPr>
          <a:ls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rtl="0">
              <a:defRPr/>
            </a:pPr>
            <a:r>
              <a:rPr lang="fr-FR" b="1" dirty="0">
                <a:latin typeface="Calibri" panose="020F0502020204030204" pitchFamily="34" charset="0"/>
                <a:cs typeface="Calibri" panose="020F0502020204030204" pitchFamily="34" charset="0"/>
              </a:rPr>
              <a:t>OBLIGATIONS D’APPROVISIONNEMENT EN VERTU DES TRAITÉS MODERNES </a:t>
            </a:r>
          </a:p>
          <a:p>
            <a:pPr rtl="0">
              <a:defRPr/>
            </a:pPr>
            <a:r>
              <a:rPr lang="fr-FR" sz="1400" dirty="0">
                <a:latin typeface="Calibri" panose="020F0502020204030204" pitchFamily="34" charset="0"/>
                <a:cs typeface="Calibri" panose="020F0502020204030204" pitchFamily="34" charset="0"/>
              </a:rPr>
              <a:t>Les traités modernes (ententes sur les revendications territoriales globales, ERTG) sont des accords protégés par la Constitution.  Sur les 25 traités modernes actuellement en vigueur, 22 comportent des mesures économiques ou des obligations en matière d’approvisionnement, incluant la nouvelle directive fédérale sur les </a:t>
            </a:r>
            <a:r>
              <a:rPr lang="fr-FR" sz="1400" b="1" i="1" dirty="0">
                <a:latin typeface="Calibri" panose="020F0502020204030204" pitchFamily="34" charset="0"/>
                <a:cs typeface="Calibri" panose="020F0502020204030204" pitchFamily="34" charset="0"/>
              </a:rPr>
              <a:t>marchés de l’État, incluant les baux immobiliers, dans la région du Nunavut (Directive sur le Nunavut</a:t>
            </a:r>
            <a:r>
              <a:rPr lang="fr-FR" sz="1400" dirty="0">
                <a:latin typeface="Calibri" panose="020F0502020204030204" pitchFamily="34" charset="0"/>
                <a:cs typeface="Calibri" panose="020F0502020204030204" pitchFamily="34" charset="0"/>
              </a:rPr>
              <a:t>).</a:t>
            </a:r>
          </a:p>
        </p:txBody>
      </p:sp>
      <p:sp>
        <p:nvSpPr>
          <p:cNvPr id="6" name="TextBox 35">
            <a:extLst>
              <a:ext uri="{FF2B5EF4-FFF2-40B4-BE49-F238E27FC236}">
                <a16:creationId xmlns:a16="http://schemas.microsoft.com/office/drawing/2014/main" xmlns="" id="{B7712B7D-1CC0-474B-810B-45A1C3CAC5C8}"/>
              </a:ext>
            </a:extLst>
          </p:cNvPr>
          <p:cNvSpPr txBox="1"/>
          <p:nvPr>
            <p:custDataLst>
              <p:tags r:id="rId3"/>
            </p:custDataLst>
          </p:nvPr>
        </p:nvSpPr>
        <p:spPr>
          <a:xfrm>
            <a:off x="306449" y="4042685"/>
            <a:ext cx="8485187" cy="1413592"/>
          </a:xfrm>
          <a:prstGeom prst="rect">
            <a:avLst/>
          </a:prstGeom>
          <a:solidFill>
            <a:schemeClr val="accent4">
              <a:lumMod val="20000"/>
              <a:lumOff val="80000"/>
            </a:schemeClr>
          </a:solidFill>
        </p:spPr>
        <p:txBody>
          <a:bodyPr wrap="square" rtlCol="0">
            <a:spAutoFit/>
          </a:bodyPr>
          <a:ls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rtl="0">
              <a:defRPr/>
            </a:pPr>
            <a:r>
              <a:rPr lang="fr-FR" b="1" dirty="0">
                <a:latin typeface="Calibri" panose="020F0502020204030204" pitchFamily="34" charset="0"/>
                <a:cs typeface="Calibri" panose="020F0502020204030204" pitchFamily="34" charset="0"/>
              </a:rPr>
              <a:t>PLAN DE PARTICIPATION ET RÉGIMES D’AVANTAGES POUR LES AUTOCHTONES</a:t>
            </a:r>
          </a:p>
          <a:p>
            <a:pPr rtl="0">
              <a:defRPr/>
            </a:pPr>
            <a:r>
              <a:rPr lang="fr-FR" sz="1400" dirty="0">
                <a:latin typeface="Calibri" panose="020F0502020204030204" pitchFamily="34" charset="0"/>
                <a:cs typeface="Calibri" panose="020F0502020204030204" pitchFamily="34" charset="0"/>
              </a:rPr>
              <a:t>Les plans de participation et régimes d’avantages pour les Autochtones constituent une partie de la valeur d’un contrat qui est réservée à la participation des Autochtones, ce qui peut inclure : la sous-traitance, l’emploi, la formation et le perfectionnement des compétences (avec une certaine souplesse pour les subventions, bourses d’études ou bourse de la SAEA). Pour être pris en compte dans les objectifs ministériels de la SAEA, les sous‐traitants autochtones doivent répondre aux critères d’admissibilité de la SAEA. </a:t>
            </a:r>
            <a:endParaRPr lang="en-CA" sz="1400" dirty="0">
              <a:solidFill>
                <a:srgbClr val="FF0000"/>
              </a:solidFill>
              <a:latin typeface="Calibri" panose="020F0502020204030204" pitchFamily="34" charset="0"/>
              <a:cs typeface="Calibri" panose="020F0502020204030204" pitchFamily="34" charset="0"/>
            </a:endParaRPr>
          </a:p>
        </p:txBody>
      </p:sp>
      <p:sp>
        <p:nvSpPr>
          <p:cNvPr id="7" name="TextBox 9">
            <a:extLst>
              <a:ext uri="{FF2B5EF4-FFF2-40B4-BE49-F238E27FC236}">
                <a16:creationId xmlns:a16="http://schemas.microsoft.com/office/drawing/2014/main" xmlns="" id="{6C6BD4AE-AD32-46AC-9436-296F1F3EFCFB}"/>
              </a:ext>
            </a:extLst>
          </p:cNvPr>
          <p:cNvSpPr txBox="1"/>
          <p:nvPr>
            <p:custDataLst>
              <p:tags r:id="rId4"/>
            </p:custDataLst>
          </p:nvPr>
        </p:nvSpPr>
        <p:spPr>
          <a:xfrm>
            <a:off x="306449" y="5419973"/>
            <a:ext cx="8485187" cy="1033363"/>
          </a:xfrm>
          <a:prstGeom prst="rect">
            <a:avLst/>
          </a:prstGeom>
          <a:solidFill>
            <a:schemeClr val="accent3">
              <a:lumMod val="20000"/>
              <a:lumOff val="80000"/>
            </a:schemeClr>
          </a:solidFill>
        </p:spPr>
        <p:txBody>
          <a:bodyPr wrap="square" rtlCol="0">
            <a:spAutoFit/>
          </a:bodyPr>
          <a:ls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rtl="0">
              <a:defRPr/>
            </a:pPr>
            <a:r>
              <a:rPr lang="fr-FR" b="1">
                <a:latin typeface="Calibri" panose="020F0502020204030204" pitchFamily="34" charset="0"/>
                <a:cs typeface="Calibri" panose="020F0502020204030204" pitchFamily="34" charset="0"/>
              </a:rPr>
              <a:t>CONTRATS OUVERTS REMPORTÉS PAR LES ENTREPRISES AUTOCHTONES </a:t>
            </a:r>
            <a:endParaRPr lang="en-CA" sz="1600" dirty="0">
              <a:latin typeface="Calibri" panose="020F0502020204030204" pitchFamily="34" charset="0"/>
              <a:cs typeface="Calibri" panose="020F0502020204030204" pitchFamily="34" charset="0"/>
            </a:endParaRPr>
          </a:p>
          <a:p>
            <a:pPr rtl="0">
              <a:defRPr/>
            </a:pPr>
            <a:r>
              <a:rPr lang="fr-FR" sz="1400">
                <a:latin typeface="Calibri" panose="020F0502020204030204" pitchFamily="34" charset="0"/>
                <a:cs typeface="Calibri" panose="020F0502020204030204" pitchFamily="34" charset="0"/>
              </a:rPr>
              <a:t>Les entreprises autochtones peuvent remporter des contrats qui sont ouverts à tous les fournisseurs. Pour être prises en compte dans les objectifs ministériels de la SAEA, les entreprises autochtones doivent répondre aux critères d’admissibilité de la SAEA.  </a:t>
            </a:r>
            <a:endParaRPr lang="en-CA" sz="1600" dirty="0">
              <a:latin typeface="Calibri" panose="020F0502020204030204" pitchFamily="34" charset="0"/>
              <a:cs typeface="Calibri" panose="020F0502020204030204" pitchFamily="34" charset="0"/>
            </a:endParaRPr>
          </a:p>
        </p:txBody>
      </p:sp>
      <p:sp>
        <p:nvSpPr>
          <p:cNvPr id="20486" name="Slide Number Placeholder 7">
            <a:extLst>
              <a:ext uri="{FF2B5EF4-FFF2-40B4-BE49-F238E27FC236}">
                <a16:creationId xmlns:a16="http://schemas.microsoft.com/office/drawing/2014/main" xmlns="" id="{25628543-8E17-4350-8695-E4B22F9E8609}"/>
              </a:ext>
            </a:extLst>
          </p:cNvPr>
          <p:cNvSpPr>
            <a:spLocks noGrp="1"/>
          </p:cNvSpPr>
          <p:nvPr>
            <p:ph type="sldNum" sz="quarter" idx="12"/>
            <p:custDataLst>
              <p:tags r:id="rId5"/>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fld id="{8E5617B2-0522-4F64-9B7A-58C33943EF3E}" type="slidenum">
              <a:rPr lang="en-US" altLang="en-US" sz="1000">
                <a:solidFill>
                  <a:srgbClr val="6F90B8"/>
                </a:solidFill>
              </a:rPr>
              <a:pPr>
                <a:spcBef>
                  <a:spcPct val="0"/>
                </a:spcBef>
                <a:buFontTx/>
                <a:buNone/>
              </a:pPr>
              <a:t>9</a:t>
            </a:fld>
            <a:endParaRPr lang="en-US" altLang="en-US" sz="1000">
              <a:solidFill>
                <a:srgbClr val="6F90B8"/>
              </a:solidFill>
            </a:endParaRPr>
          </a:p>
        </p:txBody>
      </p:sp>
      <p:sp>
        <p:nvSpPr>
          <p:cNvPr id="20487" name="Title 2">
            <a:extLst>
              <a:ext uri="{FF2B5EF4-FFF2-40B4-BE49-F238E27FC236}">
                <a16:creationId xmlns:a16="http://schemas.microsoft.com/office/drawing/2014/main" xmlns="" id="{32BD8544-F05F-4F02-B8C7-F829F1D8FB61}"/>
              </a:ext>
            </a:extLst>
          </p:cNvPr>
          <p:cNvSpPr txBox="1">
            <a:spLocks/>
          </p:cNvSpPr>
          <p:nvPr>
            <p:custDataLst>
              <p:tags r:id="rId6"/>
            </p:custDataLst>
          </p:nvPr>
        </p:nvSpPr>
        <p:spPr bwMode="auto">
          <a:xfrm>
            <a:off x="204496" y="1340768"/>
            <a:ext cx="84963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b"/>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rtl="0">
              <a:spcBef>
                <a:spcPct val="0"/>
              </a:spcBef>
              <a:buFontTx/>
              <a:buNone/>
            </a:pPr>
            <a:r>
              <a:rPr lang="fr-FR" b="1" dirty="0">
                <a:solidFill>
                  <a:srgbClr val="007F3E"/>
                </a:solidFill>
                <a:latin typeface="Calibri" panose="020F0502020204030204" pitchFamily="34" charset="0"/>
                <a:cs typeface="Calibri" panose="020F0502020204030204" pitchFamily="34" charset="0"/>
              </a:rPr>
              <a:t>Méthodes existantes en matière d’approvisionnement auprès des entreprises autochtones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17"/>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DND-PPT-English-ADM(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A85CB7EE560B34490782749BC15C97E" ma:contentTypeVersion="12" ma:contentTypeDescription="Crée un document." ma:contentTypeScope="" ma:versionID="f8bbcbee05ff920893b9dcf06468e5b0">
  <xsd:schema xmlns:xsd="http://www.w3.org/2001/XMLSchema" xmlns:xs="http://www.w3.org/2001/XMLSchema" xmlns:p="http://schemas.microsoft.com/office/2006/metadata/properties" xmlns:ns2="4115cc21-6134-4e7b-8274-a500939b6cf4" xmlns:ns3="ecbe0430-3f4f-4c5f-887e-d02eff9f0835" targetNamespace="http://schemas.microsoft.com/office/2006/metadata/properties" ma:root="true" ma:fieldsID="2a450dde44863bb3a856ef050bee2f25" ns2:_="" ns3:_="">
    <xsd:import namespace="4115cc21-6134-4e7b-8274-a500939b6cf4"/>
    <xsd:import namespace="ecbe0430-3f4f-4c5f-887e-d02eff9f08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15cc21-6134-4e7b-8274-a500939b6c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be0430-3f4f-4c5f-887e-d02eff9f0835"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D3CA36-D12F-4984-843C-15E336D6F160}">
  <ds:schemaRefs>
    <ds:schemaRef ds:uri="http://schemas.microsoft.com/office/2006/metadata/longProperties"/>
  </ds:schemaRefs>
</ds:datastoreItem>
</file>

<file path=customXml/itemProps2.xml><?xml version="1.0" encoding="utf-8"?>
<ds:datastoreItem xmlns:ds="http://schemas.openxmlformats.org/officeDocument/2006/customXml" ds:itemID="{3DB06AC4-A95C-44ED-A667-7C24325787B5}">
  <ds:schemaRefs>
    <ds:schemaRef ds:uri="http://schemas.microsoft.com/sharepoint/v3/contenttype/forms"/>
  </ds:schemaRefs>
</ds:datastoreItem>
</file>

<file path=customXml/itemProps3.xml><?xml version="1.0" encoding="utf-8"?>
<ds:datastoreItem xmlns:ds="http://schemas.openxmlformats.org/officeDocument/2006/customXml" ds:itemID="{C8C27E66-3596-4896-9C13-3F07CFE803B7}">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ecbe0430-3f4f-4c5f-887e-d02eff9f0835"/>
    <ds:schemaRef ds:uri="http://schemas.openxmlformats.org/package/2006/metadata/core-properties"/>
    <ds:schemaRef ds:uri="http://purl.org/dc/terms/"/>
    <ds:schemaRef ds:uri="4115cc21-6134-4e7b-8274-a500939b6cf4"/>
    <ds:schemaRef ds:uri="http://www.w3.org/XML/1998/namespace"/>
    <ds:schemaRef ds:uri="http://purl.org/dc/dcmitype/"/>
  </ds:schemaRefs>
</ds:datastoreItem>
</file>

<file path=customXml/itemProps4.xml><?xml version="1.0" encoding="utf-8"?>
<ds:datastoreItem xmlns:ds="http://schemas.openxmlformats.org/officeDocument/2006/customXml" ds:itemID="{6B4C7197-A7E4-4834-9A03-035BC9A1D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15cc21-6134-4e7b-8274-a500939b6cf4"/>
    <ds:schemaRef ds:uri="ecbe0430-3f4f-4c5f-887e-d02eff9f08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DND-PPT-English-ADM(Mat)</Template>
  <TotalTime>18818</TotalTime>
  <Words>1151</Words>
  <Application>Microsoft Office PowerPoint</Application>
  <PresentationFormat>On-screen Show (4:3)</PresentationFormat>
  <Paragraphs>220</Paragraphs>
  <Slides>20</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MS PGothic</vt:lpstr>
      <vt:lpstr>MS PGothic</vt:lpstr>
      <vt:lpstr>Yu Gothic Light</vt:lpstr>
      <vt:lpstr>Arial</vt:lpstr>
      <vt:lpstr>Calibri</vt:lpstr>
      <vt:lpstr>Times New Roman</vt:lpstr>
      <vt:lpstr>Verdana</vt:lpstr>
      <vt:lpstr>Wingdings</vt:lpstr>
      <vt:lpstr>DND-PPT-English-ADM(Mat)</vt:lpstr>
      <vt:lpstr>Chart</vt:lpstr>
      <vt:lpstr>Vue d’ensemble de l’approvisionnement auprès des entreprises autochtones</vt:lpstr>
      <vt:lpstr>Aperçu</vt:lpstr>
      <vt:lpstr>PowerPoint Presentation</vt:lpstr>
      <vt:lpstr>PowerPoint Presentation</vt:lpstr>
      <vt:lpstr>PowerPoint Presentation</vt:lpstr>
      <vt:lpstr>PowerPoint Presentation</vt:lpstr>
      <vt:lpstr>Visée de la politique d’approvisionnement auprès des entreprises autochtones</vt:lpstr>
      <vt:lpstr>Approvisionnement de la Défense nationale auprès des entreprises autochtones</vt:lpstr>
      <vt:lpstr>PowerPoint Presentation</vt:lpstr>
      <vt:lpstr>PowerPoint Presentation</vt:lpstr>
      <vt:lpstr>Possibilités</vt:lpstr>
      <vt:lpstr>Cadre et stratégie du MDN et des FAC en matière d’approvisionnement auprès des entreprises autochtones</vt:lpstr>
      <vt:lpstr>PowerPoint Presentation</vt:lpstr>
      <vt:lpstr>Exemples récents d’approvisionnements auprès des entreprises autochtones Formation du personnel navigant de l’avenir (FPNA)</vt:lpstr>
      <vt:lpstr>PowerPoint Presentation</vt:lpstr>
      <vt:lpstr> Contrat du Système d’alerte du Nord  Obligations du Canada en vertu des ERTG applicables</vt:lpstr>
      <vt:lpstr> Contrat du Système d’alerte du Nord </vt:lpstr>
      <vt:lpstr>Principaux points à retenir pour les gestionnaires de projet</vt:lpstr>
      <vt:lpstr>Rôle de Services aux Autochtones Canada </vt:lpstr>
      <vt:lpstr>Contactez-nous</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TITLE TEXT</dc:title>
  <dc:creator>JOSHI.PJ</dc:creator>
  <cp:lastModifiedBy>davies.e</cp:lastModifiedBy>
  <cp:revision>422</cp:revision>
  <cp:lastPrinted>2019-05-24T17:41:51Z</cp:lastPrinted>
  <dcterms:created xsi:type="dcterms:W3CDTF">2015-07-22T17:20:24Z</dcterms:created>
  <dcterms:modified xsi:type="dcterms:W3CDTF">2022-03-22T16:40:27Z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y fmtid="{D5CDD505-2E9C-101B-9397-08002B2CF9AE}" pid="5" name="Owner's Directorate Name">
    <vt:lpwstr/>
  </property>
  <property fmtid="{D5CDD505-2E9C-101B-9397-08002B2CF9AE}" pid="6" name="Related MAS Project">
    <vt:lpwstr>3</vt:lpwstr>
  </property>
  <property fmtid="{D5CDD505-2E9C-101B-9397-08002B2CF9AE}" pid="7" name="Line Item ID1">
    <vt:lpwstr/>
  </property>
  <property fmtid="{D5CDD505-2E9C-101B-9397-08002B2CF9AE}" pid="8" name="Line Item ID12">
    <vt:lpwstr/>
  </property>
  <property fmtid="{D5CDD505-2E9C-101B-9397-08002B2CF9AE}" pid="9" name="Project Phase - MASIS Phase V">
    <vt:lpwstr>Planning and Scoping</vt:lpwstr>
  </property>
  <property fmtid="{D5CDD505-2E9C-101B-9397-08002B2CF9AE}" pid="10" name="Folder Type">
    <vt:lpwstr/>
  </property>
  <property fmtid="{D5CDD505-2E9C-101B-9397-08002B2CF9AE}" pid="11" name="Group">
    <vt:lpwstr>2019-05-27T00:00:00Z</vt:lpwstr>
  </property>
  <property fmtid="{D5CDD505-2E9C-101B-9397-08002B2CF9AE}" pid="12" name="DescriptionText">
    <vt:lpwstr/>
  </property>
  <property fmtid="{D5CDD505-2E9C-101B-9397-08002B2CF9AE}" pid="13" name="ContentTypeId">
    <vt:lpwstr>0x0101009A85CB7EE560B34490782749BC15C97E</vt:lpwstr>
  </property>
</Properties>
</file>