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8"/>
  </p:notesMasterIdLst>
  <p:handoutMasterIdLst>
    <p:handoutMasterId r:id="rId19"/>
  </p:handoutMasterIdLst>
  <p:sldIdLst>
    <p:sldId id="535" r:id="rId2"/>
    <p:sldId id="551" r:id="rId3"/>
    <p:sldId id="528" r:id="rId4"/>
    <p:sldId id="539" r:id="rId5"/>
    <p:sldId id="550" r:id="rId6"/>
    <p:sldId id="319" r:id="rId7"/>
    <p:sldId id="520" r:id="rId8"/>
    <p:sldId id="547" r:id="rId9"/>
    <p:sldId id="544" r:id="rId10"/>
    <p:sldId id="538" r:id="rId11"/>
    <p:sldId id="536" r:id="rId12"/>
    <p:sldId id="542" r:id="rId13"/>
    <p:sldId id="340" r:id="rId14"/>
    <p:sldId id="552" r:id="rId15"/>
    <p:sldId id="526" r:id="rId16"/>
    <p:sldId id="343" r:id="rId17"/>
  </p:sldIdLst>
  <p:sldSz cx="9144000" cy="6858000" type="screen4x3"/>
  <p:notesSz cx="7023100" cy="93091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 id="1" name="Jara.Nanssy" initials="J" lastIdx="3"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55955" autoAdjust="0"/>
  </p:normalViewPr>
  <p:slideViewPr>
    <p:cSldViewPr snapToObjects="1" showGuides="1">
      <p:cViewPr varScale="1">
        <p:scale>
          <a:sx n="64" d="100"/>
          <a:sy n="64" d="100"/>
        </p:scale>
        <p:origin x="2598" y="7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10899815/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333169616"/>
        <c:axId val="-333174512"/>
      </c:barChart>
      <c:catAx>
        <c:axId val="-3331696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74512"/>
        <c:crosses val="autoZero"/>
        <c:auto val="1"/>
        <c:lblAlgn val="ctr"/>
        <c:lblOffset val="100"/>
        <c:noMultiLvlLbl val="0"/>
      </c:catAx>
      <c:valAx>
        <c:axId val="-333174512"/>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6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333171248"/>
        <c:axId val="-333167440"/>
      </c:barChart>
      <c:catAx>
        <c:axId val="-333171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333167440"/>
        <c:crosses val="autoZero"/>
        <c:auto val="1"/>
        <c:lblAlgn val="ctr"/>
        <c:lblOffset val="100"/>
        <c:noMultiLvlLbl val="0"/>
      </c:catAx>
      <c:valAx>
        <c:axId val="-333167440"/>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333171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9/16/2024</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9/16/2024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gccollab.ca/groups/profile/7978973/mcld-program-cohort-cop-coi-program-dlpc-cohorte-cdp-et-cdi"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DLCP-MCL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Programme_de_d%C3%A9veloppement_du_leadership_de_changement_en_pleine-conscience_%C2%BB_-_Questions_%26_r%C3%A9ponses" TargetMode="External"/><Relationship Id="rId4" Type="http://schemas.openxmlformats.org/officeDocument/2006/relationships/hyperlink" Target="https://wiki.gccollab.ca/D%C3%A9tails_du_programme_de_D%C3%A9veloppement_du_leadership_de_changement_en_pleine-conscienc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pp.sli.do/event/sM35UUzqC6xq1okAf65ge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hcentral.com/health/trauma-informed-mindfulnes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marL="0" lvl="0" indent="0">
              <a:spcAft>
                <a:spcPts val="600"/>
              </a:spcAft>
              <a:buFont typeface="Arial" panose="020B0604020202020204" pitchFamily="34" charset="0"/>
              <a:buNone/>
            </a:pPr>
            <a:r>
              <a:rPr lang="fr-FR" sz="1200" b="0" dirty="0"/>
              <a:t>Robert:</a:t>
            </a:r>
          </a:p>
          <a:p>
            <a:pPr marL="0" lvl="0" indent="0">
              <a:spcAft>
                <a:spcPts val="600"/>
              </a:spcAft>
              <a:buFont typeface="Arial" panose="020B0604020202020204" pitchFamily="34" charset="0"/>
              <a:buNone/>
            </a:pPr>
            <a:endParaRPr lang="fr-FR" sz="1200" b="0" dirty="0"/>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t>https://app.sli.do/event/mPVkdwy7WMd9hrsacDawAm</a:t>
            </a:r>
            <a:br>
              <a:rPr lang="fr-CA" dirty="0"/>
            </a:br>
            <a:r>
              <a:rPr lang="fr-CA" sz="1200" u="none" dirty="0"/>
              <a:t>Sli.do code: 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p>
          <a:p>
            <a:endParaRPr lang="fr-FR" sz="1200" u="none" dirty="0"/>
          </a:p>
          <a:p>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Alejandro:</a:t>
            </a:r>
          </a:p>
          <a:p>
            <a:pPr defTabSz="933126">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10</a:t>
            </a:fld>
            <a:endParaRPr lang="fr-CA" dirty="0"/>
          </a:p>
        </p:txBody>
      </p:sp>
    </p:spTree>
    <p:extLst>
      <p:ext uri="{BB962C8B-B14F-4D97-AF65-F5344CB8AC3E}">
        <p14:creationId xmlns:p14="http://schemas.microsoft.com/office/powerpoint/2010/main" val="425870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defTabSz="933126">
              <a:defRPr/>
            </a:pPr>
            <a:r>
              <a:rPr lang="fr-CA" dirty="0"/>
              <a:t>Alejandro:</a:t>
            </a:r>
          </a:p>
          <a:p>
            <a:pPr defTabSz="933126">
              <a:defRPr/>
            </a:pPr>
            <a:endParaRPr lang="fr-CA" dirty="0"/>
          </a:p>
          <a:p>
            <a:r>
              <a:rPr lang="fr-CA" u="none" dirty="0"/>
              <a:t>Essayons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vous convient le plus.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Aucun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dirty="0"/>
              <a:t>(Cliquez)</a:t>
            </a:r>
          </a:p>
          <a:p>
            <a:pPr lvl="0">
              <a:buFont typeface="Arial" pitchFamily="34" charset="0"/>
              <a:buNone/>
            </a:pPr>
            <a:r>
              <a:rPr lang="fr-CA" u="none" dirty="0"/>
              <a:t>(Cliquez)</a:t>
            </a:r>
          </a:p>
          <a:p>
            <a:pPr lvl="0">
              <a:buFont typeface="Arial" pitchFamily="34" charset="0"/>
              <a:buNone/>
            </a:pPr>
            <a:r>
              <a:rPr lang="fr-CA" u="none" dirty="0" err="1"/>
              <a:t>Si’il</a:t>
            </a:r>
            <a:r>
              <a:rPr lang="fr-CA" u="none" dirty="0"/>
              <a:t> y a 2ou 3 participant qu’aimerai partager ton expérience</a:t>
            </a:r>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36200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10000"/>
          </a:bodyPr>
          <a:lstStyle/>
          <a:p>
            <a:pPr defTabSz="933126">
              <a:defRPr/>
            </a:pPr>
            <a:r>
              <a:rPr lang="fr-CA" dirty="0"/>
              <a:t>Alejandro:</a:t>
            </a:r>
          </a:p>
          <a:p>
            <a:pPr defTabSz="933126">
              <a:defRPr/>
            </a:pPr>
            <a:endParaRPr lang="fr-CA" dirty="0"/>
          </a:p>
          <a:p>
            <a:pPr>
              <a:spcBef>
                <a:spcPts val="600"/>
              </a:spcBef>
            </a:pPr>
            <a:r>
              <a:rPr lang="fr-FR" sz="3000" dirty="0">
                <a:solidFill>
                  <a:schemeClr val="tx1"/>
                </a:solidFill>
              </a:rPr>
              <a:t>Soutenu par des </a:t>
            </a:r>
            <a:r>
              <a:rPr lang="fr-FR" sz="3000" dirty="0" err="1">
                <a:solidFill>
                  <a:schemeClr val="tx1"/>
                </a:solidFill>
              </a:rPr>
              <a:t>co</a:t>
            </a:r>
            <a:r>
              <a:rPr lang="fr-FR" sz="3000" dirty="0">
                <a:solidFill>
                  <a:schemeClr val="tx1"/>
                </a:solidFill>
              </a:rPr>
              <a:t>-animateurs des Ministères suivants :</a:t>
            </a:r>
          </a:p>
          <a:p>
            <a:pPr marL="628650" lvl="1" indent="-171450" algn="l" defTabSz="914400" rtl="0" eaLnBrk="1" latinLnBrk="0" hangingPunct="1">
              <a:spcBef>
                <a:spcPts val="600"/>
              </a:spcBef>
              <a:spcAft>
                <a:spcPts val="600"/>
              </a:spcAft>
              <a:buFont typeface="Arial" panose="020B0604020202020204" pitchFamily="34" charset="0"/>
              <a:buChar char="•"/>
            </a:pPr>
            <a:r>
              <a:rPr lang="fr-FR" b="0" i="0" dirty="0">
                <a:solidFill>
                  <a:srgbClr val="333333"/>
                </a:solidFill>
                <a:effectLst/>
                <a:latin typeface="Raleway" pitchFamily="2" charset="0"/>
              </a:rPr>
              <a:t>Bureau du secrétaire du gouverneur général</a:t>
            </a:r>
            <a:r>
              <a:rPr lang="fr-FR" sz="1200" kern="1200" dirty="0">
                <a:solidFill>
                  <a:schemeClr val="tx1"/>
                </a:solidFill>
                <a:latin typeface="+mn-lt"/>
                <a:ea typeface="+mn-ea"/>
                <a:cs typeface="+mn-cs"/>
              </a:rPr>
              <a:t> (GG)</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Parcs Canada (PC),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Centre d’analyse des opérations et déclarations financières du Canada (CANAFE)</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Emploi et Développement social Canada (EDSC)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publics et Approvisionnement Canada (SPAC)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Services aux autochtones</a:t>
            </a:r>
            <a:r>
              <a:rPr lang="fr-FR" sz="1200" kern="1200" baseline="0" dirty="0">
                <a:solidFill>
                  <a:schemeClr val="tx1"/>
                </a:solidFill>
                <a:latin typeface="+mn-lt"/>
                <a:ea typeface="+mn-ea"/>
                <a:cs typeface="+mn-cs"/>
              </a:rPr>
              <a:t> Canada (SAC)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des services frontaliers du Canada (ASFC)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Secrétariat du Conseil du Trésor du Canada (SCT)</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Agence du revenu du Canada  (ARC)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a:solidFill>
                  <a:schemeClr val="tx1"/>
                </a:solidFill>
                <a:latin typeface="+mn-lt"/>
                <a:ea typeface="+mn-ea"/>
                <a:cs typeface="+mn-cs"/>
              </a:rPr>
              <a:t>Immigration, Refugiées</a:t>
            </a:r>
            <a:r>
              <a:rPr lang="fr-FR" sz="1200" kern="1200" baseline="0" dirty="0">
                <a:solidFill>
                  <a:schemeClr val="tx1"/>
                </a:solidFill>
                <a:latin typeface="+mn-lt"/>
                <a:ea typeface="+mn-ea"/>
                <a:cs typeface="+mn-cs"/>
              </a:rPr>
              <a:t> et Citoyenneté Canada (IRCC)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pPr marL="0" marR="0" lvl="0" indent="0" algn="l" defTabSz="914400" rtl="0" eaLnBrk="1" fontAlgn="auto" latinLnBrk="0" hangingPunct="1">
              <a:lnSpc>
                <a:spcPct val="100000"/>
              </a:lnSpc>
              <a:spcBef>
                <a:spcPct val="0"/>
              </a:spcBef>
              <a:spcAft>
                <a:spcPct val="0"/>
              </a:spcAft>
              <a:buClrTx/>
              <a:buSzTx/>
              <a:buFontTx/>
              <a:buNone/>
              <a:tabLst/>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t>Robert: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Le programme dure 8 semaines, avec une séance hebdomadaire </a:t>
            </a:r>
            <a:r>
              <a:rPr lang="fr-FR" sz="1000" dirty="0" smtClean="0"/>
              <a:t>d'1h30; plus, </a:t>
            </a:r>
            <a:r>
              <a:rPr lang="fr-FR" sz="1000" dirty="0"/>
              <a:t>des </a:t>
            </a:r>
            <a:r>
              <a:rPr lang="fr-FR" sz="1000" dirty="0" smtClean="0"/>
              <a:t>petits devoirs </a:t>
            </a:r>
            <a:r>
              <a:rPr lang="fr-FR" sz="1000" dirty="0"/>
              <a:t>supplémentaires </a:t>
            </a:r>
            <a:r>
              <a:rPr lang="fr-FR" sz="1000" dirty="0" smtClean="0"/>
              <a:t>qui peuvent s’étendre à environ</a:t>
            </a:r>
            <a:r>
              <a:rPr lang="fr-FR" sz="1000" baseline="0" dirty="0" smtClean="0"/>
              <a:t> </a:t>
            </a:r>
            <a:r>
              <a:rPr lang="fr-FR" sz="1000" dirty="0" smtClean="0"/>
              <a:t>2 </a:t>
            </a:r>
            <a:r>
              <a:rPr lang="fr-FR" sz="1000" dirty="0"/>
              <a:t>à 3 heures par </a:t>
            </a:r>
            <a:r>
              <a:rPr lang="fr-FR" sz="1000" dirty="0" smtClean="0"/>
              <a:t>semaine au total, selon le / la participant(e).</a:t>
            </a: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err="1"/>
              <a:t>Ensligh</a:t>
            </a:r>
            <a:r>
              <a:rPr lang="fr-FR" sz="1000" dirty="0"/>
              <a:t>: </a:t>
            </a:r>
            <a:r>
              <a:rPr lang="en-US" sz="1000" dirty="0"/>
              <a:t>Alejandro</a:t>
            </a:r>
            <a:r>
              <a:rPr lang="fr-CA" sz="1000" b="0" i="0" dirty="0"/>
              <a:t>:</a:t>
            </a:r>
          </a:p>
          <a:p>
            <a:pPr lvl="0"/>
            <a:endParaRPr lang="en-CA" sz="1000" dirty="0" smtClean="0"/>
          </a:p>
          <a:p>
            <a:pPr lvl="0"/>
            <a:r>
              <a:rPr lang="en-CA" sz="1000" dirty="0" smtClean="0"/>
              <a:t>The </a:t>
            </a:r>
            <a:r>
              <a:rPr lang="en-CA" sz="1000" dirty="0"/>
              <a:t>program goes for 8 weeks, with a weekly session of 1.5 hours, plus additional homework for up to an estimate of 2 to 3 hours a </a:t>
            </a:r>
            <a:r>
              <a:rPr lang="en-CA" sz="1000" dirty="0" smtClean="0"/>
              <a:t>week depending</a:t>
            </a:r>
            <a:r>
              <a:rPr lang="en-CA" sz="1000" baseline="0" dirty="0" smtClean="0"/>
              <a:t> on the participant</a:t>
            </a:r>
            <a:endParaRPr lang="en-CA" sz="1000" dirty="0"/>
          </a:p>
          <a:p>
            <a:pPr lvl="0"/>
            <a:endParaRPr lang="en-CA" sz="1000" b="1" i="1" dirty="0"/>
          </a:p>
          <a:p>
            <a:r>
              <a:rPr lang="en-CA" dirty="0">
                <a:hlinkClick r:id="rId3"/>
              </a:rPr>
              <a:t>https://wiki.gccollab.ca/DLCP-MCLD</a:t>
            </a:r>
            <a:endParaRPr lang="en-CA" dirty="0"/>
          </a:p>
          <a:p>
            <a:r>
              <a:rPr lang="fr-FR" i="0" u="sng" dirty="0">
                <a:solidFill>
                  <a:srgbClr val="0645AD"/>
                </a:solidFill>
                <a:effectLst/>
                <a:hlinkClick r:id="rId4"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5" tooltip="Programme de développement du leadership de changement en pleine-conscience » - Questions &amp; réponses"/>
              </a:rPr>
              <a:t>DLCP - Questions </a:t>
            </a:r>
            <a:r>
              <a:rPr lang="en-US" i="0" u="sng" dirty="0" err="1">
                <a:solidFill>
                  <a:srgbClr val="0645AD"/>
                </a:solidFill>
                <a:effectLst/>
                <a:hlinkClick r:id="rId5" tooltip="Programme de développement du leadership de changement en pleine-conscience » - Questions &amp; réponses"/>
              </a:rPr>
              <a:t>fréquemment</a:t>
            </a:r>
            <a:r>
              <a:rPr lang="en-US" i="0" u="sng" dirty="0">
                <a:solidFill>
                  <a:srgbClr val="0645AD"/>
                </a:solidFill>
                <a:effectLst/>
                <a:hlinkClick r:id="rId5" tooltip="Programme de développement du leadership de changement en pleine-conscience » - Questions &amp; réponses"/>
              </a:rPr>
              <a:t> </a:t>
            </a:r>
            <a:r>
              <a:rPr lang="en-US" i="0" u="sng" dirty="0" err="1">
                <a:solidFill>
                  <a:srgbClr val="0645AD"/>
                </a:solidFill>
                <a:effectLst/>
                <a:hlinkClick r:id="rId5" tooltip="Programme de développement du leadership de changement en pleine-conscience » - Questions &amp; réponses"/>
              </a:rPr>
              <a:t>posées</a:t>
            </a:r>
            <a:endParaRPr lang="en-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6"/>
              </a:rPr>
              <a:t>https://gccollab.ca/groups/profile/7978973/mcld-program-cohort-cop-coi-programme-dlcp-cohorte-cdp-et-cdi</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u="none" kern="1200" dirty="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Des éléments qui seront essentiels pour assurer le succès continu du programme </a:t>
            </a:r>
            <a:r>
              <a:rPr lang="fr-CA" sz="1200" b="0" u="none" kern="1200" dirty="0" smtClean="0">
                <a:solidFill>
                  <a:schemeClr val="tx1"/>
                </a:solidFill>
                <a:latin typeface="Arial" charset="0"/>
                <a:ea typeface="+mn-ea"/>
                <a:cs typeface="+mn-cs"/>
              </a:rPr>
              <a:t>sont:</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u="none" kern="1200" dirty="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u="none" kern="1200" dirty="0">
                <a:solidFill>
                  <a:schemeClr val="tx1"/>
                </a:solidFill>
                <a:latin typeface="Arial" charset="0"/>
                <a:ea typeface="+mn-ea"/>
                <a:cs typeface="+mn-cs"/>
              </a:rPr>
              <a:t>il s'agit d'un </a:t>
            </a:r>
            <a:r>
              <a:rPr lang="fr-FR" sz="1200" b="1" u="none" kern="1200" dirty="0">
                <a:solidFill>
                  <a:schemeClr val="tx1"/>
                </a:solidFill>
                <a:latin typeface="Arial" charset="0"/>
                <a:ea typeface="+mn-ea"/>
                <a:cs typeface="+mn-cs"/>
              </a:rPr>
              <a:t>programme de base</a:t>
            </a:r>
            <a:endParaRPr lang="fr-CA" sz="1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FR" sz="1200" b="0" kern="1200" dirty="0">
                <a:solidFill>
                  <a:schemeClr val="tx1"/>
                </a:solidFill>
                <a:effectLst/>
                <a:latin typeface="Arial" charset="0"/>
                <a:ea typeface="+mn-ea"/>
                <a:cs typeface="+mn-cs"/>
              </a:rPr>
              <a:t>Il peut être ajouté à votre </a:t>
            </a:r>
            <a:r>
              <a:rPr lang="fr-FR" sz="1200" b="1" kern="1200" dirty="0">
                <a:solidFill>
                  <a:schemeClr val="tx1"/>
                </a:solidFill>
                <a:effectLst/>
                <a:latin typeface="Arial" charset="0"/>
                <a:ea typeface="+mn-ea"/>
                <a:cs typeface="+mn-cs"/>
              </a:rPr>
              <a:t>accord de gestion des performances ou à votre plan d'apprentissage</a:t>
            </a:r>
            <a:r>
              <a:rPr lang="fr-FR" sz="1200" b="0" kern="1200" dirty="0">
                <a:solidFill>
                  <a:schemeClr val="tx1"/>
                </a:solidFill>
                <a:effectLst/>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Avant que les gens lèvent la main afin de poser des questions, nous allons réfléchir à certains des commentaires formulés dans l’espace de clavardage.</a:t>
            </a:r>
            <a:r>
              <a:rPr lang="fr-CA" dirty="0"/>
              <a:t> </a:t>
            </a:r>
            <a:r>
              <a:rPr lang="fr-CA" u="none" dirty="0"/>
              <a:t>(Mentionner certains des commentaires pour les deux exercices.)</a:t>
            </a:r>
            <a:endParaRPr lang="fr-CA" dirty="0"/>
          </a:p>
          <a:p>
            <a:pPr lvl="0"/>
            <a:endParaRPr lang="fr-CA" dirty="0"/>
          </a:p>
          <a:p>
            <a:pPr lvl="0"/>
            <a:r>
              <a:rPr lang="fr-CA" u="none" dirty="0"/>
              <a:t>Nous allons maintenant passer aux questions. Veuillez observer les règles suivantes </a:t>
            </a:r>
            <a:r>
              <a:rPr lang="fr-CA" u="none" dirty="0" smtClean="0"/>
              <a:t>:</a:t>
            </a:r>
          </a:p>
          <a:p>
            <a:pPr lvl="0"/>
            <a:endParaRPr lang="fr-CA" u="none" dirty="0"/>
          </a:p>
          <a:p>
            <a:pPr marL="171450" lvl="0" indent="-171450">
              <a:buFont typeface="Arial" panose="020B0604020202020204" pitchFamily="34" charset="0"/>
              <a:buChar char="•"/>
            </a:pPr>
            <a:r>
              <a:rPr lang="fr-CA" u="none" dirty="0"/>
              <a:t>une question par personne à la fois</a:t>
            </a:r>
            <a:r>
              <a:rPr lang="fr-CA" u="none" dirty="0" smtClean="0"/>
              <a:t>;</a:t>
            </a:r>
          </a:p>
          <a:p>
            <a:pPr marL="171450" lvl="0" indent="-171450">
              <a:buFont typeface="Arial" panose="020B0604020202020204" pitchFamily="34" charset="0"/>
              <a:buChar char="•"/>
            </a:pPr>
            <a:endParaRPr lang="fr-CA" u="none" dirty="0"/>
          </a:p>
          <a:p>
            <a:pPr marL="171450" lvl="0" indent="-171450">
              <a:buFont typeface="Arial" panose="020B0604020202020204" pitchFamily="34" charset="0"/>
              <a:buChar char="•"/>
            </a:pPr>
            <a:r>
              <a:rPr lang="fr-CA" u="none" dirty="0"/>
              <a:t>une question provenant de l’espace de clavardage</a:t>
            </a:r>
            <a:r>
              <a:rPr lang="fr-CA" u="none" dirty="0" smtClean="0"/>
              <a:t>;</a:t>
            </a:r>
          </a:p>
          <a:p>
            <a:pPr marL="171450" lvl="0" indent="-171450">
              <a:buFont typeface="Arial" panose="020B0604020202020204" pitchFamily="34" charset="0"/>
              <a:buChar char="•"/>
            </a:pPr>
            <a:endParaRPr lang="fr-CA" u="none"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et une autre de Sli.do, pour les personnes qui préfèrent conserver leur anonymat, seront </a:t>
            </a:r>
            <a:r>
              <a:rPr lang="fr-CA" u="none" dirty="0"/>
              <a:t>choisies par alternance</a:t>
            </a:r>
            <a:r>
              <a:rPr lang="fr-CA" sz="1200" u="none"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CA" sz="1200" dirty="0">
                <a:hlinkClick r:id="rId3"/>
              </a:rPr>
              <a:t>https://app.sli.do/event/sM35UUzqC6xq1okAf65geh</a:t>
            </a:r>
            <a:r>
              <a:rPr lang="en-CA" sz="1200" dirty="0"/>
              <a:t> </a:t>
            </a:r>
            <a:r>
              <a:rPr lang="fr-CA" dirty="0"/>
              <a:t/>
            </a:r>
            <a:br>
              <a:rPr lang="fr-CA" dirty="0"/>
            </a:br>
            <a:r>
              <a:rPr lang="fr-CA" sz="1200" u="none" dirty="0"/>
              <a:t>Sli.do code: </a:t>
            </a:r>
            <a:r>
              <a:rPr lang="fr-CA" sz="1200" u="none" dirty="0" err="1"/>
              <a:t>dlcp</a:t>
            </a:r>
            <a:endParaRPr lang="fr-CA" sz="1200" u="none" dirty="0"/>
          </a:p>
          <a:p>
            <a:pPr marL="171450" lvl="0" indent="-171450">
              <a:buFont typeface="Arial" panose="020B0604020202020204" pitchFamily="34" charset="0"/>
              <a:buChar char="•"/>
            </a:pPr>
            <a:endParaRPr lang="fr-CA" dirty="0"/>
          </a:p>
          <a:p>
            <a:r>
              <a:rPr lang="fr-CA" b="1" dirty="0" smtClean="0"/>
              <a:t>Mot de la fin</a:t>
            </a:r>
          </a:p>
          <a:p>
            <a:endParaRPr lang="fr-CA" dirty="0"/>
          </a:p>
          <a:p>
            <a:r>
              <a:rPr lang="fr-CA" dirty="0"/>
              <a:t>Merci de avoir participé dans la séance </a:t>
            </a:r>
            <a:r>
              <a:rPr lang="fr-CA" dirty="0" smtClean="0"/>
              <a:t>d’aujourd’hui, nous vous souhaitons</a:t>
            </a:r>
            <a:r>
              <a:rPr lang="fr-CA" baseline="0" dirty="0" smtClean="0"/>
              <a:t> du bonheur en </a:t>
            </a:r>
            <a:r>
              <a:rPr lang="fr-CA" baseline="0" smtClean="0"/>
              <a:t>pleine conscience.  </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200" b="1" i="0" dirty="0" err="1" smtClean="0">
                <a:solidFill>
                  <a:srgbClr val="202122"/>
                </a:solidFill>
                <a:effectLst/>
                <a:latin typeface="+mn-lt"/>
              </a:rPr>
              <a:t>mardi</a:t>
            </a:r>
            <a:r>
              <a:rPr lang="en-CA" sz="1200" b="1" i="0" dirty="0" smtClean="0">
                <a:solidFill>
                  <a:srgbClr val="202122"/>
                </a:solidFill>
                <a:effectLst/>
                <a:latin typeface="+mn-lt"/>
              </a:rPr>
              <a:t>, 17 </a:t>
            </a:r>
            <a:r>
              <a:rPr lang="en-CA" sz="1200" b="1" i="0" dirty="0" err="1" smtClean="0">
                <a:solidFill>
                  <a:srgbClr val="202122"/>
                </a:solidFill>
                <a:effectLst/>
                <a:latin typeface="+mn-lt"/>
              </a:rPr>
              <a:t>septembre</a:t>
            </a:r>
            <a:r>
              <a:rPr lang="en-CA" sz="1200" b="1" i="0" dirty="0" smtClean="0">
                <a:solidFill>
                  <a:srgbClr val="202122"/>
                </a:solidFill>
                <a:effectLst/>
                <a:latin typeface="+mn-lt"/>
              </a:rPr>
              <a:t> 2024 </a:t>
            </a:r>
            <a:endParaRPr lang="en-US" sz="1200" dirty="0" smtClean="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dirty="0" smtClean="0">
              <a:solidFill>
                <a:srgbClr val="0070C0"/>
              </a:solidFill>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200" dirty="0" smtClean="0">
              <a:solidFill>
                <a:srgbClr val="0070C0"/>
              </a:solidFill>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smtClean="0">
                <a:solidFill>
                  <a:srgbClr val="0070C0"/>
                </a:solidFill>
                <a:latin typeface="+mn-lt"/>
              </a:rPr>
              <a:t>Robert</a:t>
            </a:r>
            <a:r>
              <a:rPr lang="en-US" sz="1200" dirty="0">
                <a:solidFill>
                  <a:srgbClr val="0070C0"/>
                </a:solidFill>
                <a:latin typeface="+mn-lt"/>
              </a:rPr>
              <a:t>:</a:t>
            </a:r>
            <a:endParaRPr lang="en-US" dirty="0">
              <a:solidFill>
                <a:srgbClr val="0070C0"/>
              </a:solidFill>
            </a:endParaRP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err="1" smtClean="0"/>
              <a:t>Accessibilité</a:t>
            </a:r>
            <a:r>
              <a:rPr lang="en-US" sz="1200" dirty="0" smtClean="0"/>
              <a:t>:</a:t>
            </a:r>
            <a:endParaRPr lang="en-US" sz="1200"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200" i="0" kern="1200" noProof="0" dirty="0" smtClean="0">
                <a:solidFill>
                  <a:schemeClr val="tx1"/>
                </a:solidFill>
                <a:effectLst/>
                <a:latin typeface="+mn-lt"/>
                <a:ea typeface="+mn-ea"/>
                <a:cs typeface="+mn-cs"/>
              </a:rPr>
              <a:t>Pour</a:t>
            </a:r>
            <a:r>
              <a:rPr lang="en-CA" sz="1200" i="0" kern="1200" baseline="0" noProof="0" dirty="0" smtClean="0">
                <a:solidFill>
                  <a:schemeClr val="tx1"/>
                </a:solidFill>
                <a:effectLst/>
                <a:latin typeface="+mn-lt"/>
                <a:ea typeface="+mn-ea"/>
                <a:cs typeface="+mn-cs"/>
              </a:rPr>
              <a:t> les </a:t>
            </a:r>
            <a:r>
              <a:rPr lang="en-CA" sz="1200" i="0" kern="1200" baseline="0" noProof="0" dirty="0" err="1" smtClean="0">
                <a:solidFill>
                  <a:schemeClr val="tx1"/>
                </a:solidFill>
                <a:effectLst/>
                <a:latin typeface="+mn-lt"/>
                <a:ea typeface="+mn-ea"/>
                <a:cs typeface="+mn-cs"/>
              </a:rPr>
              <a:t>besoins</a:t>
            </a:r>
            <a:r>
              <a:rPr lang="en-CA" sz="1200" i="0" kern="1200" baseline="0" noProof="0" dirty="0" smtClean="0">
                <a:solidFill>
                  <a:schemeClr val="tx1"/>
                </a:solidFill>
                <a:effectLst/>
                <a:latin typeface="+mn-lt"/>
                <a:ea typeface="+mn-ea"/>
                <a:cs typeface="+mn-cs"/>
              </a:rPr>
              <a:t> </a:t>
            </a:r>
            <a:r>
              <a:rPr lang="en-CA" sz="1200" i="0" kern="1200" baseline="0" noProof="0" dirty="0" err="1" smtClean="0">
                <a:solidFill>
                  <a:schemeClr val="tx1"/>
                </a:solidFill>
                <a:effectLst/>
                <a:latin typeface="+mn-lt"/>
                <a:ea typeface="+mn-ea"/>
                <a:cs typeface="+mn-cs"/>
              </a:rPr>
              <a:t>d’accessibilité</a:t>
            </a:r>
            <a:r>
              <a:rPr lang="en-CA" sz="1200" i="0" kern="1200" baseline="0" noProof="0" dirty="0" smtClean="0">
                <a:solidFill>
                  <a:schemeClr val="tx1"/>
                </a:solidFill>
                <a:effectLst/>
                <a:latin typeface="+mn-lt"/>
                <a:ea typeface="+mn-ea"/>
                <a:cs typeface="+mn-cs"/>
              </a:rPr>
              <a:t> </a:t>
            </a:r>
            <a:r>
              <a:rPr lang="en-CA" sz="1200" i="0" kern="1200" baseline="0" noProof="0" dirty="0" err="1" smtClean="0">
                <a:solidFill>
                  <a:schemeClr val="tx1"/>
                </a:solidFill>
                <a:effectLst/>
                <a:latin typeface="+mn-lt"/>
                <a:ea typeface="+mn-ea"/>
                <a:cs typeface="+mn-cs"/>
              </a:rPr>
              <a:t>v</a:t>
            </a:r>
            <a:r>
              <a:rPr lang="en-CA" sz="1200" i="0" kern="1200" noProof="0" dirty="0" err="1" smtClean="0">
                <a:solidFill>
                  <a:schemeClr val="tx1"/>
                </a:solidFill>
                <a:effectLst/>
                <a:latin typeface="+mn-lt"/>
                <a:ea typeface="+mn-ea"/>
                <a:cs typeface="+mn-cs"/>
              </a:rPr>
              <a:t>ous</a:t>
            </a:r>
            <a:r>
              <a:rPr lang="en-CA" sz="1200" i="0" kern="1200" noProof="0" dirty="0" smtClean="0">
                <a:solidFill>
                  <a:schemeClr val="tx1"/>
                </a:solidFill>
                <a:effectLst/>
                <a:latin typeface="+mn-lt"/>
                <a:ea typeface="+mn-ea"/>
                <a:cs typeface="+mn-cs"/>
              </a:rPr>
              <a:t> </a:t>
            </a:r>
            <a:r>
              <a:rPr lang="en-CA" sz="1200" i="0" kern="1200" noProof="0" dirty="0" err="1" smtClean="0">
                <a:solidFill>
                  <a:schemeClr val="tx1"/>
                </a:solidFill>
                <a:effectLst/>
                <a:latin typeface="+mn-lt"/>
                <a:ea typeface="+mn-ea"/>
                <a:cs typeface="+mn-cs"/>
              </a:rPr>
              <a:t>pouvez</a:t>
            </a:r>
            <a:r>
              <a:rPr lang="en-CA" sz="1200" i="0" kern="1200" noProof="0" dirty="0" smtClean="0">
                <a:solidFill>
                  <a:schemeClr val="tx1"/>
                </a:solidFill>
                <a:effectLst/>
                <a:latin typeface="+mn-lt"/>
                <a:ea typeface="+mn-ea"/>
                <a:cs typeface="+mn-cs"/>
              </a:rPr>
              <a:t> </a:t>
            </a:r>
            <a:r>
              <a:rPr lang="en-CA" sz="1200" i="0" kern="1200" noProof="0" dirty="0" err="1" smtClean="0">
                <a:solidFill>
                  <a:schemeClr val="tx1"/>
                </a:solidFill>
                <a:effectLst/>
                <a:latin typeface="+mn-lt"/>
                <a:ea typeface="+mn-ea"/>
                <a:cs typeface="+mn-cs"/>
              </a:rPr>
              <a:t>activer</a:t>
            </a:r>
            <a:r>
              <a:rPr lang="en-CA" sz="1200" i="0" kern="1200" noProof="0" dirty="0" smtClean="0">
                <a:solidFill>
                  <a:schemeClr val="tx1"/>
                </a:solidFill>
                <a:effectLst/>
                <a:latin typeface="+mn-lt"/>
                <a:ea typeface="+mn-ea"/>
                <a:cs typeface="+mn-cs"/>
              </a:rPr>
              <a:t> la reconnaissance </a:t>
            </a:r>
            <a:r>
              <a:rPr lang="en-CA" sz="1200" i="0" kern="1200" noProof="0" dirty="0" err="1" smtClean="0">
                <a:solidFill>
                  <a:schemeClr val="tx1"/>
                </a:solidFill>
                <a:effectLst/>
                <a:latin typeface="+mn-lt"/>
                <a:ea typeface="+mn-ea"/>
                <a:cs typeface="+mn-cs"/>
              </a:rPr>
              <a:t>vocale</a:t>
            </a:r>
            <a:r>
              <a:rPr lang="en-CA" sz="1200" i="0" kern="1200" noProof="0" dirty="0" smtClean="0">
                <a:solidFill>
                  <a:schemeClr val="tx1"/>
                </a:solidFill>
                <a:effectLst/>
                <a:latin typeface="+mn-lt"/>
                <a:ea typeface="+mn-ea"/>
                <a:cs typeface="+mn-cs"/>
              </a:rPr>
              <a:t> et </a:t>
            </a:r>
            <a:r>
              <a:rPr lang="en-CA" sz="1200" i="0" kern="1200" noProof="0" dirty="0" err="1" smtClean="0">
                <a:solidFill>
                  <a:schemeClr val="tx1"/>
                </a:solidFill>
                <a:effectLst/>
                <a:latin typeface="+mn-lt"/>
                <a:ea typeface="+mn-ea"/>
                <a:cs typeface="+mn-cs"/>
              </a:rPr>
              <a:t>afficher</a:t>
            </a:r>
            <a:r>
              <a:rPr lang="en-CA" sz="1200" i="0" kern="1200" noProof="0" dirty="0" smtClean="0">
                <a:solidFill>
                  <a:schemeClr val="tx1"/>
                </a:solidFill>
                <a:effectLst/>
                <a:latin typeface="+mn-lt"/>
                <a:ea typeface="+mn-ea"/>
                <a:cs typeface="+mn-cs"/>
              </a:rPr>
              <a:t> des</a:t>
            </a:r>
            <a:r>
              <a:rPr lang="en-CA" sz="1200" i="0" kern="1200" baseline="0" noProof="0" dirty="0" smtClean="0">
                <a:solidFill>
                  <a:schemeClr val="tx1"/>
                </a:solidFill>
                <a:effectLst/>
                <a:latin typeface="+mn-lt"/>
                <a:ea typeface="+mn-ea"/>
                <a:cs typeface="+mn-cs"/>
              </a:rPr>
              <a:t> sous-titres </a:t>
            </a:r>
            <a:r>
              <a:rPr lang="en-CA" sz="1200" i="0" kern="1200" baseline="0" noProof="0" dirty="0" err="1" smtClean="0">
                <a:solidFill>
                  <a:schemeClr val="tx1"/>
                </a:solidFill>
                <a:effectLst/>
                <a:latin typeface="+mn-lt"/>
                <a:ea typeface="+mn-ea"/>
                <a:cs typeface="+mn-cs"/>
              </a:rPr>
              <a:t>en</a:t>
            </a:r>
            <a:r>
              <a:rPr lang="en-CA" sz="1200" i="0" kern="1200" baseline="0" noProof="0" dirty="0" smtClean="0">
                <a:solidFill>
                  <a:schemeClr val="tx1"/>
                </a:solidFill>
                <a:effectLst/>
                <a:latin typeface="+mn-lt"/>
                <a:ea typeface="+mn-ea"/>
                <a:cs typeface="+mn-cs"/>
              </a:rPr>
              <a:t> </a:t>
            </a:r>
            <a:r>
              <a:rPr lang="en-CA" sz="1200" i="0" kern="1200" baseline="0" noProof="0" dirty="0" err="1" smtClean="0">
                <a:solidFill>
                  <a:schemeClr val="tx1"/>
                </a:solidFill>
                <a:effectLst/>
                <a:latin typeface="+mn-lt"/>
                <a:ea typeface="+mn-ea"/>
                <a:cs typeface="+mn-cs"/>
              </a:rPr>
              <a:t>cliquant</a:t>
            </a:r>
            <a:r>
              <a:rPr lang="en-CA" sz="1200" i="0" kern="1200" baseline="0" noProof="0" dirty="0" smtClean="0">
                <a:solidFill>
                  <a:schemeClr val="tx1"/>
                </a:solidFill>
                <a:effectLst/>
                <a:latin typeface="+mn-lt"/>
                <a:ea typeface="+mn-ea"/>
                <a:cs typeface="+mn-cs"/>
              </a:rPr>
              <a:t> sur </a:t>
            </a:r>
            <a:r>
              <a:rPr lang="en-CA" sz="1200" i="0" kern="1200" baseline="0" noProof="0" dirty="0" err="1" smtClean="0">
                <a:solidFill>
                  <a:schemeClr val="tx1"/>
                </a:solidFill>
                <a:effectLst/>
                <a:latin typeface="+mn-lt"/>
                <a:ea typeface="+mn-ea"/>
                <a:cs typeface="+mn-cs"/>
              </a:rPr>
              <a:t>l’onglet</a:t>
            </a:r>
            <a:r>
              <a:rPr lang="en-CA" sz="1200" i="0" kern="1200" baseline="0" noProof="0" dirty="0" smtClean="0">
                <a:solidFill>
                  <a:schemeClr val="tx1"/>
                </a:solidFill>
                <a:effectLst/>
                <a:latin typeface="+mn-lt"/>
                <a:ea typeface="+mn-ea"/>
                <a:cs typeface="+mn-cs"/>
              </a:rPr>
              <a:t> </a:t>
            </a:r>
            <a:r>
              <a:rPr lang="en-CA" sz="1200" i="0" kern="1200" baseline="0" noProof="0" dirty="0" err="1" smtClean="0">
                <a:solidFill>
                  <a:schemeClr val="tx1"/>
                </a:solidFill>
                <a:effectLst/>
                <a:latin typeface="+mn-lt"/>
                <a:ea typeface="+mn-ea"/>
                <a:cs typeface="+mn-cs"/>
              </a:rPr>
              <a:t>dnas</a:t>
            </a:r>
            <a:r>
              <a:rPr lang="en-CA" sz="1200" i="0" kern="1200" baseline="0" noProof="0" dirty="0" smtClean="0">
                <a:solidFill>
                  <a:schemeClr val="tx1"/>
                </a:solidFill>
                <a:effectLst/>
                <a:latin typeface="+mn-lt"/>
                <a:ea typeface="+mn-ea"/>
                <a:cs typeface="+mn-cs"/>
              </a:rPr>
              <a:t> le bas de </a:t>
            </a:r>
            <a:r>
              <a:rPr lang="en-CA" sz="1200" i="0" kern="1200" baseline="0" noProof="0" dirty="0" err="1" smtClean="0">
                <a:solidFill>
                  <a:schemeClr val="tx1"/>
                </a:solidFill>
                <a:effectLst/>
                <a:latin typeface="+mn-lt"/>
                <a:ea typeface="+mn-ea"/>
                <a:cs typeface="+mn-cs"/>
              </a:rPr>
              <a:t>votre</a:t>
            </a:r>
            <a:r>
              <a:rPr lang="en-CA" sz="1200" i="0" kern="1200" baseline="0" noProof="0" dirty="0" smtClean="0">
                <a:solidFill>
                  <a:schemeClr val="tx1"/>
                </a:solidFill>
                <a:effectLst/>
                <a:latin typeface="+mn-lt"/>
                <a:ea typeface="+mn-ea"/>
                <a:cs typeface="+mn-cs"/>
              </a:rPr>
              <a:t> </a:t>
            </a:r>
            <a:r>
              <a:rPr lang="en-CA" sz="1200" i="0" kern="1200" baseline="0" noProof="0" dirty="0" err="1" smtClean="0">
                <a:solidFill>
                  <a:schemeClr val="tx1"/>
                </a:solidFill>
                <a:effectLst/>
                <a:latin typeface="+mn-lt"/>
                <a:ea typeface="+mn-ea"/>
                <a:cs typeface="+mn-cs"/>
              </a:rPr>
              <a:t>écran</a:t>
            </a:r>
            <a:r>
              <a:rPr lang="en-CA" sz="1200" i="0" kern="1200" baseline="0" noProof="0" dirty="0" smtClean="0">
                <a:solidFill>
                  <a:schemeClr val="tx1"/>
                </a:solidFill>
                <a:effectLst/>
                <a:latin typeface="+mn-lt"/>
                <a:ea typeface="+mn-ea"/>
                <a:cs typeface="+mn-cs"/>
              </a:rPr>
              <a:t>, </a:t>
            </a:r>
            <a:r>
              <a:rPr lang="en-CA" sz="1200" i="0" kern="1200" baseline="0" noProof="0" dirty="0" err="1" smtClean="0">
                <a:solidFill>
                  <a:schemeClr val="tx1"/>
                </a:solidFill>
                <a:effectLst/>
                <a:latin typeface="+mn-lt"/>
                <a:ea typeface="+mn-ea"/>
                <a:cs typeface="+mn-cs"/>
              </a:rPr>
              <a:t>dans</a:t>
            </a:r>
            <a:r>
              <a:rPr lang="en-CA" sz="1200" i="0" kern="1200" baseline="0" noProof="0" dirty="0" smtClean="0">
                <a:solidFill>
                  <a:schemeClr val="tx1"/>
                </a:solidFill>
                <a:effectLst/>
                <a:latin typeface="+mn-lt"/>
                <a:ea typeface="+mn-ea"/>
                <a:cs typeface="+mn-cs"/>
              </a:rPr>
              <a:t> le coin gauche.</a:t>
            </a:r>
            <a:r>
              <a:rPr lang="en-CA" sz="1200" i="0" kern="1200" noProof="0" dirty="0">
                <a:solidFill>
                  <a:schemeClr val="tx1"/>
                </a:solidFill>
                <a:effectLst/>
                <a:latin typeface="+mn-lt"/>
                <a:ea typeface="+mn-ea"/>
                <a:cs typeface="+mn-cs"/>
              </a:rPr>
              <a:t/>
            </a:r>
            <a:br>
              <a:rPr lang="en-CA" sz="1200" i="0" kern="1200" noProof="0" dirty="0">
                <a:solidFill>
                  <a:schemeClr val="tx1"/>
                </a:solidFill>
                <a:effectLst/>
                <a:latin typeface="+mn-lt"/>
                <a:ea typeface="+mn-ea"/>
                <a:cs typeface="+mn-cs"/>
              </a:rPr>
            </a:br>
            <a:endParaRPr lang="en-CA" sz="120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CA" sz="1200" i="0" kern="1200" noProof="0" dirty="0" smtClean="0">
                <a:solidFill>
                  <a:schemeClr val="tx1"/>
                </a:solidFill>
                <a:effectLst/>
                <a:latin typeface="+mn-lt"/>
                <a:ea typeface="+mn-ea"/>
                <a:cs typeface="+mn-cs"/>
              </a:rPr>
              <a:t>**</a:t>
            </a:r>
            <a:r>
              <a:rPr lang="en-CA" sz="1200" i="0" kern="1200" baseline="0" noProof="0" dirty="0" smtClean="0">
                <a:solidFill>
                  <a:schemeClr val="tx1"/>
                </a:solidFill>
                <a:effectLst/>
                <a:latin typeface="+mn-lt"/>
                <a:ea typeface="+mn-ea"/>
                <a:cs typeface="+mn-cs"/>
              </a:rPr>
              <a:t> </a:t>
            </a:r>
            <a:r>
              <a:rPr lang="en-CA" sz="1200" i="0" kern="1200" noProof="0" dirty="0" err="1" smtClean="0">
                <a:solidFill>
                  <a:schemeClr val="tx1"/>
                </a:solidFill>
                <a:effectLst/>
                <a:latin typeface="+mn-lt"/>
                <a:ea typeface="+mn-ea"/>
                <a:cs typeface="+mn-cs"/>
              </a:rPr>
              <a:t>Cesser</a:t>
            </a:r>
            <a:r>
              <a:rPr lang="en-CA" sz="1200" i="0" kern="1200" noProof="0" dirty="0" smtClean="0">
                <a:solidFill>
                  <a:schemeClr val="tx1"/>
                </a:solidFill>
                <a:effectLst/>
                <a:latin typeface="+mn-lt"/>
                <a:ea typeface="+mn-ea"/>
                <a:cs typeface="+mn-cs"/>
              </a:rPr>
              <a:t> le</a:t>
            </a:r>
            <a:r>
              <a:rPr lang="en-CA" sz="1200" i="0" kern="1200" baseline="0" noProof="0" dirty="0" smtClean="0">
                <a:solidFill>
                  <a:schemeClr val="tx1"/>
                </a:solidFill>
                <a:effectLst/>
                <a:latin typeface="+mn-lt"/>
                <a:ea typeface="+mn-ea"/>
                <a:cs typeface="+mn-cs"/>
              </a:rPr>
              <a:t> </a:t>
            </a:r>
            <a:r>
              <a:rPr lang="en-CA" sz="1200" i="0" kern="1200" baseline="0" noProof="0" dirty="0" err="1" smtClean="0">
                <a:solidFill>
                  <a:schemeClr val="tx1"/>
                </a:solidFill>
                <a:effectLst/>
                <a:latin typeface="+mn-lt"/>
                <a:ea typeface="+mn-ea"/>
                <a:cs typeface="+mn-cs"/>
              </a:rPr>
              <a:t>partage</a:t>
            </a:r>
            <a:r>
              <a:rPr lang="en-CA" sz="1200" i="0" kern="1200" baseline="0" noProof="0" dirty="0" smtClean="0">
                <a:solidFill>
                  <a:schemeClr val="tx1"/>
                </a:solidFill>
                <a:effectLst/>
                <a:latin typeface="+mn-lt"/>
                <a:ea typeface="+mn-ea"/>
                <a:cs typeface="+mn-cs"/>
              </a:rPr>
              <a:t> </a:t>
            </a:r>
            <a:r>
              <a:rPr lang="en-CA" sz="1200" i="0" kern="1200" baseline="0" noProof="0" dirty="0" err="1" smtClean="0">
                <a:solidFill>
                  <a:schemeClr val="tx1"/>
                </a:solidFill>
                <a:effectLst/>
                <a:latin typeface="+mn-lt"/>
                <a:ea typeface="+mn-ea"/>
                <a:cs typeface="+mn-cs"/>
              </a:rPr>
              <a:t>d’écran</a:t>
            </a:r>
            <a:r>
              <a:rPr lang="en-CA" sz="1200" i="0" kern="1200" baseline="0" noProof="0" dirty="0" smtClean="0">
                <a:solidFill>
                  <a:schemeClr val="tx1"/>
                </a:solidFill>
                <a:effectLst/>
                <a:latin typeface="+mn-lt"/>
                <a:ea typeface="+mn-ea"/>
                <a:cs typeface="+mn-cs"/>
              </a:rPr>
              <a:t> **</a:t>
            </a:r>
            <a:endParaRPr lang="en-CA" sz="1200" i="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100" dirty="0" smtClean="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100" dirty="0" smtClean="0">
                <a:latin typeface="+mn-lt"/>
              </a:rPr>
              <a:t>Nos</a:t>
            </a:r>
            <a:r>
              <a:rPr lang="fr-CA" sz="1100" baseline="0" dirty="0" smtClean="0">
                <a:latin typeface="+mn-lt"/>
              </a:rPr>
              <a:t> animateurs pour la session d’aujourd’hui seront</a:t>
            </a:r>
            <a:r>
              <a:rPr lang="fr-CA" sz="1100" dirty="0" smtClean="0">
                <a:latin typeface="+mn-lt"/>
              </a:rPr>
              <a:t> </a:t>
            </a:r>
            <a:r>
              <a:rPr lang="fr-CA" sz="1100" dirty="0">
                <a:latin typeface="+mn-lt"/>
              </a:rPr>
              <a:t>Alejandro Gonzalez, </a:t>
            </a:r>
            <a:r>
              <a:rPr lang="fr-CA" sz="1100" dirty="0" smtClean="0">
                <a:latin typeface="+mn-lt"/>
              </a:rPr>
              <a:t>Conseiller senior, Développement organisationnelle et de la Gestion du</a:t>
            </a:r>
            <a:r>
              <a:rPr lang="fr-CA" sz="1100" baseline="0" dirty="0" smtClean="0">
                <a:latin typeface="+mn-lt"/>
              </a:rPr>
              <a:t> changement</a:t>
            </a:r>
            <a:r>
              <a:rPr lang="fr-CA" sz="1100" dirty="0" smtClean="0">
                <a:latin typeface="+mn-lt"/>
              </a:rPr>
              <a:t>, IRCC;</a:t>
            </a:r>
            <a:r>
              <a:rPr lang="fr-CA" sz="1100" baseline="0" dirty="0" smtClean="0">
                <a:latin typeface="+mn-lt"/>
              </a:rPr>
              <a:t> ainsi que moi-même</a:t>
            </a:r>
            <a:r>
              <a:rPr lang="fr-CA" sz="1100" dirty="0" smtClean="0">
                <a:latin typeface="+mn-lt"/>
              </a:rPr>
              <a:t>, </a:t>
            </a:r>
            <a:r>
              <a:rPr lang="fr-CA" sz="1100" dirty="0">
                <a:latin typeface="+mn-lt"/>
              </a:rPr>
              <a:t>Robert Provencher, </a:t>
            </a:r>
            <a:r>
              <a:rPr lang="fr-CA" sz="1100" dirty="0" smtClean="0">
                <a:latin typeface="+mn-lt"/>
              </a:rPr>
              <a:t>Chef des Services</a:t>
            </a:r>
            <a:r>
              <a:rPr lang="fr-CA" sz="1100" baseline="0" dirty="0" smtClean="0">
                <a:latin typeface="+mn-lt"/>
              </a:rPr>
              <a:t> de protection</a:t>
            </a:r>
            <a:r>
              <a:rPr lang="fr-CA" sz="1100" dirty="0" smtClean="0">
                <a:solidFill>
                  <a:srgbClr val="1F4E79"/>
                </a:solidFill>
                <a:effectLst/>
                <a:latin typeface="+mn-lt"/>
                <a:ea typeface="Calibri" panose="020F0502020204030204" pitchFamily="34" charset="0"/>
              </a:rPr>
              <a:t>, CANAFE</a:t>
            </a:r>
            <a:r>
              <a:rPr lang="en-CA" sz="1100" dirty="0" smtClean="0">
                <a:solidFill>
                  <a:srgbClr val="000000"/>
                </a:solidFill>
                <a:effectLst/>
                <a:latin typeface="+mn-lt"/>
                <a:ea typeface="Calibri" panose="020F0502020204030204" pitchFamily="34" charset="0"/>
              </a:rPr>
              <a:t>. </a:t>
            </a:r>
            <a:r>
              <a:rPr lang="en-CA" sz="1100" dirty="0">
                <a:solidFill>
                  <a:srgbClr val="000000"/>
                </a:solidFill>
                <a:effectLst/>
                <a:latin typeface="+mn-lt"/>
                <a:ea typeface="Calibri" panose="020F0502020204030204" pitchFamily="34" charset="0"/>
              </a:rPr>
              <a:t/>
            </a:r>
            <a:br>
              <a:rPr lang="en-CA" sz="1100" dirty="0">
                <a:solidFill>
                  <a:srgbClr val="000000"/>
                </a:solidFill>
                <a:effectLst/>
                <a:latin typeface="+mn-lt"/>
                <a:ea typeface="Calibri" panose="020F0502020204030204" pitchFamily="34" charset="0"/>
              </a:rPr>
            </a:br>
            <a:endParaRPr lang="en-CA" sz="1100" dirty="0" smtClean="0">
              <a:solidFill>
                <a:srgbClr val="000000"/>
              </a:solidFill>
              <a:effectLst/>
              <a:latin typeface="+mn-lt"/>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smtClean="0">
                <a:solidFill>
                  <a:srgbClr val="000000"/>
                </a:solidFill>
                <a:effectLst/>
                <a:latin typeface="+mn-lt"/>
                <a:ea typeface="Calibri" panose="020F0502020204030204" pitchFamily="34" charset="0"/>
              </a:rPr>
              <a:t>Nous </a:t>
            </a:r>
            <a:r>
              <a:rPr lang="en-CA" sz="1100" dirty="0" err="1" smtClean="0">
                <a:solidFill>
                  <a:srgbClr val="000000"/>
                </a:solidFill>
                <a:effectLst/>
                <a:latin typeface="+mn-lt"/>
                <a:ea typeface="Calibri" panose="020F0502020204030204" pitchFamily="34" charset="0"/>
              </a:rPr>
              <a:t>sommes</a:t>
            </a:r>
            <a:r>
              <a:rPr lang="en-CA" sz="1100" dirty="0" smtClean="0">
                <a:solidFill>
                  <a:srgbClr val="000000"/>
                </a:solidFill>
                <a:effectLst/>
                <a:latin typeface="+mn-lt"/>
                <a:ea typeface="Calibri" panose="020F0502020204030204" pitchFamily="34" charset="0"/>
              </a:rPr>
              <a:t> </a:t>
            </a:r>
            <a:r>
              <a:rPr lang="en-CA" sz="1100" dirty="0" err="1" smtClean="0">
                <a:solidFill>
                  <a:srgbClr val="000000"/>
                </a:solidFill>
                <a:effectLst/>
                <a:latin typeface="+mn-lt"/>
                <a:ea typeface="Calibri" panose="020F0502020204030204" pitchFamily="34" charset="0"/>
              </a:rPr>
              <a:t>reconnaissants</a:t>
            </a:r>
            <a:r>
              <a:rPr lang="en-CA" sz="1100" dirty="0" smtClean="0">
                <a:solidFill>
                  <a:srgbClr val="000000"/>
                </a:solidFill>
                <a:effectLst/>
                <a:latin typeface="+mn-lt"/>
                <a:ea typeface="Calibri" panose="020F0502020204030204" pitchFamily="34" charset="0"/>
              </a:rPr>
              <a:t> </a:t>
            </a:r>
            <a:r>
              <a:rPr lang="en-CA" sz="1100" dirty="0" err="1" smtClean="0">
                <a:solidFill>
                  <a:srgbClr val="000000"/>
                </a:solidFill>
                <a:effectLst/>
                <a:latin typeface="+mn-lt"/>
                <a:ea typeface="Calibri" panose="020F0502020204030204" pitchFamily="34" charset="0"/>
              </a:rPr>
              <a:t>aussi</a:t>
            </a:r>
            <a:r>
              <a:rPr lang="en-CA" sz="1100" dirty="0" smtClean="0">
                <a:solidFill>
                  <a:srgbClr val="000000"/>
                </a:solidFill>
                <a:effectLst/>
                <a:latin typeface="+mn-lt"/>
                <a:ea typeface="Calibri" panose="020F0502020204030204" pitchFamily="34" charset="0"/>
              </a:rPr>
              <a:t> à </a:t>
            </a:r>
            <a:r>
              <a:rPr lang="en-CA" sz="1100" dirty="0" err="1" smtClean="0">
                <a:solidFill>
                  <a:srgbClr val="000000"/>
                </a:solidFill>
                <a:effectLst/>
                <a:latin typeface="+mn-lt"/>
                <a:ea typeface="Calibri" panose="020F0502020204030204" pitchFamily="34" charset="0"/>
              </a:rPr>
              <a:t>tous</a:t>
            </a:r>
            <a:r>
              <a:rPr lang="en-CA" sz="1100" dirty="0" smtClean="0">
                <a:solidFill>
                  <a:srgbClr val="000000"/>
                </a:solidFill>
                <a:effectLst/>
                <a:latin typeface="+mn-lt"/>
                <a:ea typeface="Calibri" panose="020F0502020204030204" pitchFamily="34" charset="0"/>
              </a:rPr>
              <a:t> </a:t>
            </a:r>
            <a:r>
              <a:rPr lang="en-CA" sz="1100" dirty="0" err="1" smtClean="0">
                <a:solidFill>
                  <a:srgbClr val="000000"/>
                </a:solidFill>
                <a:effectLst/>
                <a:latin typeface="+mn-lt"/>
                <a:ea typeface="Calibri" panose="020F0502020204030204" pitchFamily="34" charset="0"/>
              </a:rPr>
              <a:t>nos</a:t>
            </a:r>
            <a:r>
              <a:rPr lang="en-CA" sz="1100" baseline="0" dirty="0" smtClean="0">
                <a:solidFill>
                  <a:srgbClr val="000000"/>
                </a:solidFill>
                <a:effectLst/>
                <a:latin typeface="+mn-lt"/>
                <a:ea typeface="Calibri" panose="020F0502020204030204" pitchFamily="34" charset="0"/>
              </a:rPr>
              <a:t> </a:t>
            </a:r>
            <a:r>
              <a:rPr lang="en-CA" sz="1100" baseline="0" dirty="0" err="1" smtClean="0">
                <a:solidFill>
                  <a:srgbClr val="000000"/>
                </a:solidFill>
                <a:effectLst/>
                <a:latin typeface="+mn-lt"/>
                <a:ea typeface="Calibri" panose="020F0502020204030204" pitchFamily="34" charset="0"/>
              </a:rPr>
              <a:t>collaborateurs</a:t>
            </a:r>
            <a:r>
              <a:rPr lang="en-CA" sz="1100" baseline="0" dirty="0" smtClean="0">
                <a:solidFill>
                  <a:srgbClr val="000000"/>
                </a:solidFill>
                <a:effectLst/>
                <a:latin typeface="+mn-lt"/>
                <a:ea typeface="Calibri" panose="020F0502020204030204" pitchFamily="34" charset="0"/>
              </a:rPr>
              <a:t> du Réseau interminstérielle de la gestion du changement (RIGC)</a:t>
            </a:r>
            <a:r>
              <a:rPr lang="en-US" sz="1100" dirty="0" smtClean="0">
                <a:latin typeface="+mn-lt"/>
              </a:rPr>
              <a:t> qui </a:t>
            </a:r>
            <a:r>
              <a:rPr lang="en-US" sz="1100" dirty="0" err="1" smtClean="0">
                <a:latin typeface="+mn-lt"/>
              </a:rPr>
              <a:t>sont</a:t>
            </a:r>
            <a:r>
              <a:rPr lang="en-US" sz="1100" dirty="0" smtClean="0">
                <a:latin typeface="+mn-lt"/>
              </a:rPr>
              <a:t> </a:t>
            </a:r>
            <a:r>
              <a:rPr lang="en-US" sz="1100" dirty="0" err="1" smtClean="0">
                <a:latin typeface="+mn-lt"/>
              </a:rPr>
              <a:t>impliqués</a:t>
            </a:r>
            <a:r>
              <a:rPr lang="en-US" sz="1100" baseline="0" dirty="0" smtClean="0">
                <a:latin typeface="+mn-lt"/>
              </a:rPr>
              <a:t> </a:t>
            </a:r>
            <a:r>
              <a:rPr lang="en-US" sz="1100" baseline="0" dirty="0" err="1" smtClean="0">
                <a:latin typeface="+mn-lt"/>
              </a:rPr>
              <a:t>dans</a:t>
            </a:r>
            <a:r>
              <a:rPr lang="en-US" sz="1100" baseline="0" dirty="0" smtClean="0">
                <a:latin typeface="+mn-lt"/>
              </a:rPr>
              <a:t> la conception et livraison </a:t>
            </a:r>
            <a:r>
              <a:rPr lang="en-US" sz="1100" baseline="0" dirty="0" err="1" smtClean="0">
                <a:latin typeface="+mn-lt"/>
              </a:rPr>
              <a:t>bénévole</a:t>
            </a:r>
            <a:r>
              <a:rPr lang="en-US" sz="1100" baseline="0" dirty="0" smtClean="0">
                <a:latin typeface="+mn-lt"/>
              </a:rPr>
              <a:t> de </a:t>
            </a:r>
            <a:r>
              <a:rPr lang="en-US" sz="1100" baseline="0" dirty="0" err="1" smtClean="0">
                <a:latin typeface="+mn-lt"/>
              </a:rPr>
              <a:t>ce</a:t>
            </a:r>
            <a:r>
              <a:rPr lang="en-US" sz="1100" baseline="0" dirty="0" smtClean="0">
                <a:latin typeface="+mn-lt"/>
              </a:rPr>
              <a:t> </a:t>
            </a:r>
            <a:r>
              <a:rPr lang="en-US" sz="1100" baseline="0" dirty="0" err="1" smtClean="0">
                <a:latin typeface="+mn-lt"/>
              </a:rPr>
              <a:t>programme</a:t>
            </a:r>
            <a:r>
              <a:rPr lang="en-US" sz="1100" baseline="0" dirty="0" smtClean="0">
                <a:latin typeface="+mn-lt"/>
              </a:rPr>
              <a:t>.  </a:t>
            </a:r>
            <a:r>
              <a:rPr lang="en-US" sz="1100" dirty="0" smtClean="0">
                <a:latin typeface="+mn-lt"/>
              </a:rPr>
              <a:t> </a:t>
            </a:r>
            <a:r>
              <a:rPr lang="en-US" sz="1100" dirty="0" err="1" smtClean="0">
                <a:latin typeface="+mn-lt"/>
              </a:rPr>
              <a:t>Aussi</a:t>
            </a:r>
            <a:r>
              <a:rPr lang="en-US" sz="1100" dirty="0" smtClean="0">
                <a:latin typeface="+mn-lt"/>
              </a:rPr>
              <a:t>, nous </a:t>
            </a:r>
            <a:r>
              <a:rPr lang="en-US" sz="1100" dirty="0" err="1" smtClean="0">
                <a:latin typeface="+mn-lt"/>
              </a:rPr>
              <a:t>remercions</a:t>
            </a:r>
            <a:r>
              <a:rPr lang="en-US" sz="1100" dirty="0" smtClean="0">
                <a:latin typeface="+mn-lt"/>
              </a:rPr>
              <a:t> </a:t>
            </a:r>
            <a:r>
              <a:rPr lang="en-US" sz="1100" dirty="0" err="1" smtClean="0">
                <a:latin typeface="+mn-lt"/>
              </a:rPr>
              <a:t>sincèrement</a:t>
            </a:r>
            <a:r>
              <a:rPr lang="en-US" sz="1100" baseline="0" dirty="0" smtClean="0">
                <a:latin typeface="+mn-lt"/>
              </a:rPr>
              <a:t> </a:t>
            </a:r>
            <a:r>
              <a:rPr lang="en-US" sz="1100" baseline="0" dirty="0" err="1" smtClean="0">
                <a:latin typeface="+mn-lt"/>
              </a:rPr>
              <a:t>tous</a:t>
            </a:r>
            <a:r>
              <a:rPr lang="en-US" sz="1100" baseline="0" dirty="0" smtClean="0">
                <a:latin typeface="+mn-lt"/>
              </a:rPr>
              <a:t> </a:t>
            </a:r>
            <a:r>
              <a:rPr lang="en-US" sz="1100" baseline="0" dirty="0" err="1" smtClean="0">
                <a:latin typeface="+mn-lt"/>
              </a:rPr>
              <a:t>nos</a:t>
            </a:r>
            <a:r>
              <a:rPr lang="en-US" sz="1100" baseline="0" dirty="0" smtClean="0">
                <a:latin typeface="+mn-lt"/>
              </a:rPr>
              <a:t> co-</a:t>
            </a:r>
            <a:r>
              <a:rPr lang="en-US" sz="1100" baseline="0" dirty="0" err="1" smtClean="0">
                <a:latin typeface="+mn-lt"/>
              </a:rPr>
              <a:t>facilitateurs</a:t>
            </a:r>
            <a:r>
              <a:rPr lang="en-US" sz="1100" baseline="0" dirty="0" smtClean="0">
                <a:latin typeface="+mn-lt"/>
              </a:rPr>
              <a:t> (</a:t>
            </a:r>
            <a:r>
              <a:rPr lang="en-US" sz="1100" baseline="0" dirty="0" err="1" smtClean="0">
                <a:latin typeface="+mn-lt"/>
              </a:rPr>
              <a:t>animateurs</a:t>
            </a:r>
            <a:r>
              <a:rPr lang="en-US" sz="1100" baseline="0" dirty="0" smtClean="0">
                <a:latin typeface="+mn-lt"/>
              </a:rPr>
              <a:t> / </a:t>
            </a:r>
            <a:r>
              <a:rPr lang="en-US" sz="1100" baseline="0" dirty="0" err="1" smtClean="0">
                <a:latin typeface="+mn-lt"/>
              </a:rPr>
              <a:t>aninmatrices</a:t>
            </a:r>
            <a:r>
              <a:rPr lang="en-US" sz="1100" baseline="0" dirty="0" smtClean="0">
                <a:latin typeface="+mn-lt"/>
              </a:rPr>
              <a:t>) </a:t>
            </a:r>
            <a:r>
              <a:rPr lang="en-US" sz="1100" baseline="0" dirty="0" err="1" smtClean="0">
                <a:latin typeface="+mn-lt"/>
              </a:rPr>
              <a:t>bénévoles</a:t>
            </a:r>
            <a:r>
              <a:rPr lang="en-US" sz="1100" baseline="0" dirty="0" smtClean="0">
                <a:latin typeface="+mn-lt"/>
              </a:rPr>
              <a:t> qui </a:t>
            </a:r>
            <a:r>
              <a:rPr lang="en-US" sz="1100" baseline="0" dirty="0" err="1" smtClean="0">
                <a:latin typeface="+mn-lt"/>
              </a:rPr>
              <a:t>proviennent</a:t>
            </a:r>
            <a:r>
              <a:rPr lang="en-US" sz="1100" baseline="0" dirty="0" smtClean="0">
                <a:latin typeface="+mn-lt"/>
              </a:rPr>
              <a:t> de </a:t>
            </a:r>
            <a:r>
              <a:rPr lang="en-US" sz="1100" baseline="0" dirty="0" err="1" smtClean="0">
                <a:latin typeface="+mn-lt"/>
              </a:rPr>
              <a:t>plusieurs</a:t>
            </a:r>
            <a:r>
              <a:rPr lang="en-US" sz="1100" baseline="0" dirty="0" smtClean="0">
                <a:latin typeface="+mn-lt"/>
              </a:rPr>
              <a:t> </a:t>
            </a:r>
            <a:r>
              <a:rPr lang="en-US" sz="1100" baseline="0" dirty="0" err="1" smtClean="0">
                <a:latin typeface="+mn-lt"/>
              </a:rPr>
              <a:t>ministères</a:t>
            </a:r>
            <a:r>
              <a:rPr lang="en-US" sz="1100" baseline="0" dirty="0" smtClean="0">
                <a:latin typeface="+mn-lt"/>
              </a:rPr>
              <a:t> et agencies du </a:t>
            </a:r>
            <a:r>
              <a:rPr lang="en-US" sz="1100" baseline="0" dirty="0" err="1" smtClean="0">
                <a:latin typeface="+mn-lt"/>
              </a:rPr>
              <a:t>gouvernement</a:t>
            </a:r>
            <a:r>
              <a:rPr lang="en-US" sz="1100" baseline="0" dirty="0" smtClean="0">
                <a:latin typeface="+mn-lt"/>
              </a:rPr>
              <a:t>.</a:t>
            </a:r>
            <a:endParaRPr lang="en-US" sz="1100" dirty="0">
              <a:latin typeface="+mn-lt"/>
            </a:endParaRPr>
          </a:p>
          <a:p>
            <a:pPr marL="0" lvl="0" indent="0">
              <a:spcAft>
                <a:spcPts val="600"/>
              </a:spcAft>
              <a:buFont typeface="Arial" panose="020B0604020202020204" pitchFamily="34" charset="0"/>
              <a:buNone/>
            </a:pPr>
            <a:endParaRPr lang="fr-CA" sz="1100" b="1" i="0" dirty="0" smtClean="0">
              <a:solidFill>
                <a:srgbClr val="202122"/>
              </a:solidFill>
              <a:effectLst/>
              <a:latin typeface="+mn-lt"/>
            </a:endParaRPr>
          </a:p>
          <a:p>
            <a:pPr marL="0" lvl="0" indent="0">
              <a:spcAft>
                <a:spcPts val="600"/>
              </a:spcAft>
              <a:buFont typeface="Arial" panose="020B0604020202020204" pitchFamily="34" charset="0"/>
              <a:buNone/>
            </a:pPr>
            <a:endParaRPr lang="en-CA" sz="1100" b="1" i="0" dirty="0">
              <a:solidFill>
                <a:srgbClr val="202122"/>
              </a:solidFill>
              <a:effectLst/>
              <a:latin typeface="+mn-lt"/>
            </a:endParaRPr>
          </a:p>
          <a:p>
            <a:pPr marL="0" lvl="0" indent="0">
              <a:spcAft>
                <a:spcPts val="600"/>
              </a:spcAft>
              <a:buFont typeface="Arial" panose="020B0604020202020204" pitchFamily="34" charset="0"/>
              <a:buNone/>
            </a:pPr>
            <a:r>
              <a:rPr lang="en-CA" sz="1100" b="1" baseline="0" dirty="0" smtClean="0">
                <a:solidFill>
                  <a:srgbClr val="000000"/>
                </a:solidFill>
                <a:effectLst/>
                <a:latin typeface="+mn-lt"/>
                <a:ea typeface="Calibri" panose="020F0502020204030204" pitchFamily="34" charset="0"/>
              </a:rPr>
              <a:t>Réseau interminstérielle de la gestion du changement (RIGC)</a:t>
            </a:r>
            <a:r>
              <a:rPr lang="en-US" sz="1100" b="1" dirty="0" smtClean="0">
                <a:latin typeface="+mn-lt"/>
              </a:rPr>
              <a:t> </a:t>
            </a:r>
          </a:p>
          <a:p>
            <a:pPr marL="0" lvl="0" indent="0">
              <a:spcAft>
                <a:spcPts val="600"/>
              </a:spcAft>
              <a:buFont typeface="Arial" panose="020B0604020202020204" pitchFamily="34" charset="0"/>
              <a:buNone/>
            </a:pPr>
            <a:endParaRPr lang="en-US" sz="1100" dirty="0" smtClean="0">
              <a:latin typeface="+mn-lt"/>
            </a:endParaRPr>
          </a:p>
          <a:p>
            <a:pPr marL="0" lvl="0" indent="0">
              <a:spcAft>
                <a:spcPts val="600"/>
              </a:spcAft>
              <a:buFont typeface="Arial" panose="020B0604020202020204" pitchFamily="34" charset="0"/>
              <a:buNone/>
            </a:pPr>
            <a:r>
              <a:rPr lang="fr-CA" sz="1100" dirty="0" smtClean="0">
                <a:latin typeface="+mn-lt"/>
              </a:rPr>
              <a:t>Nous</a:t>
            </a:r>
            <a:r>
              <a:rPr lang="fr-CA" sz="1100" baseline="0" dirty="0" smtClean="0">
                <a:latin typeface="+mn-lt"/>
              </a:rPr>
              <a:t> allons céder la parole à Mlle. Stacey ?, qui vas nous entretenir quelques minutes sur son Réseau (RIGC)</a:t>
            </a:r>
            <a:endParaRPr lang="fr-CA" sz="1100" dirty="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sz="1100" dirty="0" smtClean="0">
                <a:latin typeface="+mn-lt"/>
              </a:rPr>
              <a:t>Remerciements à</a:t>
            </a:r>
            <a:r>
              <a:rPr lang="fr-CA" sz="1100" baseline="0" dirty="0" smtClean="0">
                <a:latin typeface="+mn-lt"/>
              </a:rPr>
              <a:t> Mlle Stacey pour ses bons mots </a:t>
            </a:r>
            <a:endParaRPr lang="fr-CA" sz="1100" dirty="0" smtClean="0">
              <a:latin typeface="+mn-lt"/>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sz="1100" dirty="0" smtClean="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sz="1100" b="1" dirty="0" smtClean="0">
                <a:latin typeface="+mn-lt"/>
              </a:rPr>
              <a:t>Invité spécial Mot d’ouverture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CA" sz="1100" dirty="0">
              <a:latin typeface="+mn-lt"/>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sz="1100" dirty="0" smtClean="0">
                <a:latin typeface="+mn-lt"/>
              </a:rPr>
              <a:t>Nous sommes tous très contents</a:t>
            </a:r>
            <a:r>
              <a:rPr lang="fr-CA" sz="1100" baseline="0" dirty="0" smtClean="0">
                <a:latin typeface="+mn-lt"/>
              </a:rPr>
              <a:t> </a:t>
            </a:r>
            <a:r>
              <a:rPr lang="fr-CA" sz="1100" baseline="0" dirty="0" err="1" smtClean="0">
                <a:latin typeface="+mn-lt"/>
              </a:rPr>
              <a:t>d,avoir</a:t>
            </a:r>
            <a:r>
              <a:rPr lang="fr-CA" sz="1100" baseline="0" dirty="0" smtClean="0">
                <a:latin typeface="+mn-lt"/>
              </a:rPr>
              <a:t> notre invité spéciale pour l’allocutions d'ouverture de session.  </a:t>
            </a:r>
            <a:r>
              <a:rPr lang="fr-CA" sz="1100" baseline="0" dirty="0" err="1" smtClean="0">
                <a:latin typeface="+mn-lt"/>
              </a:rPr>
              <a:t>J,ai</a:t>
            </a:r>
            <a:r>
              <a:rPr lang="fr-CA" sz="1100" baseline="0" dirty="0" smtClean="0">
                <a:latin typeface="+mn-lt"/>
              </a:rPr>
              <a:t> l’honneur de vous présenter M. Aaron </a:t>
            </a:r>
            <a:r>
              <a:rPr lang="fr-CA" sz="1100" dirty="0" smtClean="0">
                <a:latin typeface="+mn-lt"/>
              </a:rPr>
              <a:t>: </a:t>
            </a:r>
            <a:r>
              <a:rPr lang="en-CA" sz="1100" b="1" i="0" dirty="0">
                <a:solidFill>
                  <a:srgbClr val="202122"/>
                </a:solidFill>
                <a:effectLst/>
                <a:latin typeface="Arial" panose="020B0604020202020204" pitchFamily="34" charset="0"/>
              </a:rPr>
              <a:t>Aaron Feniak,</a:t>
            </a:r>
            <a:r>
              <a:rPr lang="en-CA" sz="1100" b="0" i="0" dirty="0">
                <a:solidFill>
                  <a:srgbClr val="202122"/>
                </a:solidFill>
                <a:effectLst/>
                <a:latin typeface="Arial" panose="020B0604020202020204" pitchFamily="34" charset="0"/>
              </a:rPr>
              <a:t> </a:t>
            </a:r>
            <a:r>
              <a:rPr lang="en-CA" sz="1100" b="0" i="0" dirty="0" err="1" smtClean="0">
                <a:solidFill>
                  <a:srgbClr val="202122"/>
                </a:solidFill>
                <a:effectLst/>
                <a:latin typeface="Arial" panose="020B0604020202020204" pitchFamily="34" charset="0"/>
              </a:rPr>
              <a:t>Directeur</a:t>
            </a:r>
            <a:r>
              <a:rPr lang="en-CA" sz="1100" b="0" i="0" dirty="0" smtClean="0">
                <a:solidFill>
                  <a:srgbClr val="202122"/>
                </a:solidFill>
                <a:effectLst/>
                <a:latin typeface="Arial" panose="020B0604020202020204" pitchFamily="34" charset="0"/>
              </a:rPr>
              <a:t> </a:t>
            </a:r>
            <a:r>
              <a:rPr lang="en-CA" sz="1100" b="0" i="0" dirty="0" err="1" smtClean="0">
                <a:solidFill>
                  <a:srgbClr val="202122"/>
                </a:solidFill>
                <a:effectLst/>
                <a:latin typeface="Arial" panose="020B0604020202020204" pitchFamily="34" charset="0"/>
              </a:rPr>
              <a:t>exécutif</a:t>
            </a:r>
            <a:r>
              <a:rPr lang="en-CA" sz="1100" b="0" i="0" baseline="0" dirty="0" smtClean="0">
                <a:solidFill>
                  <a:srgbClr val="202122"/>
                </a:solidFill>
                <a:effectLst/>
                <a:latin typeface="Arial" panose="020B0604020202020204" pitchFamily="34" charset="0"/>
              </a:rPr>
              <a:t> du </a:t>
            </a:r>
            <a:r>
              <a:rPr lang="en-CA" sz="1100" b="0" i="0" baseline="0" dirty="0" err="1" smtClean="0">
                <a:solidFill>
                  <a:srgbClr val="202122"/>
                </a:solidFill>
                <a:effectLst/>
                <a:latin typeface="Arial" panose="020B0604020202020204" pitchFamily="34" charset="0"/>
              </a:rPr>
              <a:t>Conseil</a:t>
            </a:r>
            <a:r>
              <a:rPr lang="en-CA" sz="1100" b="0" i="0" baseline="0" dirty="0" smtClean="0">
                <a:solidFill>
                  <a:srgbClr val="202122"/>
                </a:solidFill>
                <a:effectLst/>
                <a:latin typeface="Arial" panose="020B0604020202020204" pitchFamily="34" charset="0"/>
              </a:rPr>
              <a:t> des </a:t>
            </a:r>
            <a:r>
              <a:rPr lang="en-CA" sz="1100" b="0" i="0" baseline="0" dirty="0" err="1" smtClean="0">
                <a:solidFill>
                  <a:srgbClr val="202122"/>
                </a:solidFill>
                <a:effectLst/>
                <a:latin typeface="Arial" panose="020B0604020202020204" pitchFamily="34" charset="0"/>
              </a:rPr>
              <a:t>ressources</a:t>
            </a:r>
            <a:r>
              <a:rPr lang="en-CA" sz="1100" b="0" i="0" baseline="0" dirty="0" smtClean="0">
                <a:solidFill>
                  <a:srgbClr val="202122"/>
                </a:solidFill>
                <a:effectLst/>
                <a:latin typeface="Arial" panose="020B0604020202020204" pitchFamily="34" charset="0"/>
              </a:rPr>
              <a:t> </a:t>
            </a:r>
            <a:r>
              <a:rPr lang="en-CA" sz="1100" b="0" i="0" baseline="0" dirty="0" err="1" smtClean="0">
                <a:solidFill>
                  <a:srgbClr val="202122"/>
                </a:solidFill>
                <a:effectLst/>
                <a:latin typeface="Arial" panose="020B0604020202020204" pitchFamily="34" charset="0"/>
              </a:rPr>
              <a:t>humaines</a:t>
            </a:r>
            <a:r>
              <a:rPr lang="en-CA" sz="1100" b="0" i="0" baseline="0" dirty="0" smtClean="0">
                <a:solidFill>
                  <a:srgbClr val="202122"/>
                </a:solidFill>
                <a:effectLst/>
                <a:latin typeface="Arial" panose="020B0604020202020204" pitchFamily="34" charset="0"/>
              </a:rPr>
              <a: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CA" sz="1100" b="0" i="0" kern="1200" noProof="0" dirty="0" err="1" smtClean="0">
                <a:solidFill>
                  <a:srgbClr val="202122"/>
                </a:solidFill>
                <a:effectLst/>
                <a:latin typeface="+mn-lt"/>
                <a:ea typeface="+mn-ea"/>
                <a:cs typeface="+mn-cs"/>
              </a:rPr>
              <a:t>Remerciements</a:t>
            </a:r>
            <a:r>
              <a:rPr lang="en-CA" sz="1100" b="0" i="0" kern="1200" noProof="0" dirty="0" smtClean="0">
                <a:solidFill>
                  <a:srgbClr val="202122"/>
                </a:solidFill>
                <a:effectLst/>
                <a:latin typeface="+mn-lt"/>
                <a:ea typeface="+mn-ea"/>
                <a:cs typeface="+mn-cs"/>
              </a:rPr>
              <a:t> à M </a:t>
            </a:r>
            <a:r>
              <a:rPr lang="en-CA" sz="1100" b="0" i="0" kern="1200" noProof="0" dirty="0" err="1" smtClean="0">
                <a:solidFill>
                  <a:srgbClr val="202122"/>
                </a:solidFill>
                <a:effectLst/>
                <a:latin typeface="+mn-lt"/>
                <a:ea typeface="+mn-ea"/>
                <a:cs typeface="+mn-cs"/>
              </a:rPr>
              <a:t>Feniak</a:t>
            </a:r>
            <a:r>
              <a:rPr lang="en-CA" sz="1100" b="0" i="0" kern="1200" noProof="0" dirty="0" smtClean="0">
                <a:solidFill>
                  <a:srgbClr val="202122"/>
                </a:solidFill>
                <a:effectLst/>
                <a:latin typeface="+mn-lt"/>
                <a:ea typeface="+mn-ea"/>
                <a:cs typeface="+mn-cs"/>
              </a:rPr>
              <a:t> pour </a:t>
            </a:r>
            <a:r>
              <a:rPr lang="en-CA" sz="1100" b="0" i="0" kern="1200" noProof="0" dirty="0" err="1" smtClean="0">
                <a:solidFill>
                  <a:srgbClr val="202122"/>
                </a:solidFill>
                <a:effectLst/>
                <a:latin typeface="+mn-lt"/>
                <a:ea typeface="+mn-ea"/>
                <a:cs typeface="+mn-cs"/>
              </a:rPr>
              <a:t>vos</a:t>
            </a:r>
            <a:r>
              <a:rPr lang="en-CA" sz="1100" b="0" i="0" kern="1200" noProof="0" dirty="0" smtClean="0">
                <a:solidFill>
                  <a:srgbClr val="202122"/>
                </a:solidFill>
                <a:effectLst/>
                <a:latin typeface="+mn-lt"/>
                <a:ea typeface="+mn-ea"/>
                <a:cs typeface="+mn-cs"/>
              </a:rPr>
              <a:t> mots </a:t>
            </a:r>
            <a:r>
              <a:rPr lang="en-CA" sz="1100" b="0" i="0" kern="1200" noProof="0" dirty="0" err="1" smtClean="0">
                <a:solidFill>
                  <a:srgbClr val="202122"/>
                </a:solidFill>
                <a:effectLst/>
                <a:latin typeface="+mn-lt"/>
                <a:ea typeface="+mn-ea"/>
                <a:cs typeface="+mn-cs"/>
              </a:rPr>
              <a:t>d’encouragement</a:t>
            </a: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CA" sz="1100" b="0" i="0" kern="1200" noProof="0" dirty="0">
              <a:solidFill>
                <a:srgbClr val="202122"/>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CA" sz="120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97545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smtClean="0"/>
              <a:t>***  Repartager l’écran **</a:t>
            </a:r>
            <a:endParaRPr lang="fr-CA"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CA" dirty="0" smtClean="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dirty="0" smtClean="0"/>
              <a:t>Robert: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fr-FR" sz="1200" b="0" dirty="0" smtClean="0"/>
          </a:p>
          <a:p>
            <a:pPr marL="171450" lvl="0" indent="-171450">
              <a:spcAft>
                <a:spcPts val="600"/>
              </a:spcAft>
              <a:buFont typeface="Arial" panose="020B0604020202020204" pitchFamily="34" charset="0"/>
              <a:buChar char="•"/>
            </a:pPr>
            <a:r>
              <a:rPr lang="fr-CA" sz="1200" u="none" dirty="0" smtClean="0"/>
              <a:t>Un </a:t>
            </a:r>
            <a:r>
              <a:rPr lang="fr-CA" sz="1200" u="none" dirty="0"/>
              <a:t>leadership fort est l’un des moteurs du changement </a:t>
            </a:r>
            <a:r>
              <a:rPr lang="fr-CA" sz="1200" u="none" dirty="0" smtClean="0"/>
              <a:t>réussi.  Des leaders / chefs </a:t>
            </a:r>
            <a:r>
              <a:rPr lang="fr-CA" sz="1200" u="none" dirty="0"/>
              <a:t>de file qui soutiennent l’aspect humain du changement sont essentiels à la réussite</a:t>
            </a:r>
            <a:r>
              <a:rPr lang="fr-CA" sz="1200" u="none" dirty="0" smtClean="0"/>
              <a:t>.</a:t>
            </a:r>
          </a:p>
          <a:p>
            <a:pPr marL="171450" lvl="0" indent="-171450">
              <a:spcAft>
                <a:spcPts val="600"/>
              </a:spcAft>
              <a:buFont typeface="Arial" panose="020B0604020202020204" pitchFamily="34" charset="0"/>
              <a:buChar char="•"/>
            </a:pPr>
            <a:endParaRPr lang="fr-CA" sz="1200" u="none" dirty="0"/>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a:t>
            </a:r>
            <a:r>
              <a:rPr lang="fr-CA" sz="1200" u="none" dirty="0" smtClean="0"/>
              <a:t>volontaire vise à</a:t>
            </a:r>
            <a:r>
              <a:rPr lang="fr-CA" sz="1200" u="none" baseline="0" dirty="0" smtClean="0"/>
              <a:t> développer </a:t>
            </a:r>
            <a:r>
              <a:rPr lang="fr-CA" sz="1200" u="none" dirty="0" smtClean="0"/>
              <a:t>et encourager </a:t>
            </a:r>
            <a:r>
              <a:rPr lang="fr-CA" sz="1200" u="none" dirty="0"/>
              <a:t>des pratiques </a:t>
            </a:r>
            <a:r>
              <a:rPr lang="fr-CA" sz="1200" u="none" dirty="0" smtClean="0"/>
              <a:t>saines de </a:t>
            </a:r>
            <a:r>
              <a:rPr lang="fr-CA" sz="1200" u="none" dirty="0"/>
              <a:t>pleine </a:t>
            </a:r>
            <a:r>
              <a:rPr lang="fr-CA" sz="1200" u="none" dirty="0" smtClean="0"/>
              <a:t>conscience; afin, </a:t>
            </a:r>
            <a:r>
              <a:rPr lang="fr-CA" sz="1200" u="none" dirty="0"/>
              <a:t>d’accroître la conscience de soi et la résilience </a:t>
            </a:r>
            <a:r>
              <a:rPr lang="fr-CA" sz="1200" u="none" dirty="0" smtClean="0"/>
              <a:t>personnelle des </a:t>
            </a:r>
            <a:r>
              <a:rPr lang="fr-CA" sz="1200" u="none" dirty="0"/>
              <a:t>participants en </a:t>
            </a:r>
            <a:r>
              <a:rPr lang="fr-CA" sz="1200" u="none" dirty="0" smtClean="0"/>
              <a:t>les outillant pour mieux favoriser </a:t>
            </a:r>
            <a:r>
              <a:rPr lang="fr-CA" sz="1200" u="none" dirty="0"/>
              <a:t>la </a:t>
            </a:r>
            <a:r>
              <a:rPr lang="fr-CA" sz="1200" u="none" dirty="0" smtClean="0"/>
              <a:t>pratique dans </a:t>
            </a:r>
            <a:r>
              <a:rPr lang="fr-CA" sz="1200" u="none" dirty="0"/>
              <a:t>leurs </a:t>
            </a:r>
            <a:r>
              <a:rPr lang="fr-CA" sz="1200" u="none" dirty="0" smtClean="0"/>
              <a:t>équipes, dans la vie et  ainsi</a:t>
            </a:r>
            <a:r>
              <a:rPr lang="fr-CA" sz="1200" u="none" baseline="0" dirty="0" smtClean="0"/>
              <a:t> mieux </a:t>
            </a:r>
            <a:r>
              <a:rPr lang="fr-CA" sz="1200" u="none" dirty="0" smtClean="0"/>
              <a:t>contribuer </a:t>
            </a:r>
            <a:r>
              <a:rPr lang="fr-CA" sz="1200" u="none" dirty="0"/>
              <a:t>au bien-être </a:t>
            </a:r>
            <a:r>
              <a:rPr lang="fr-CA" sz="1200" u="none" dirty="0" smtClean="0"/>
              <a:t>d’autrui (i.e. employé(e)s et autres).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endParaRPr lang="fr-CA" sz="1200" u="none" dirty="0"/>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pPr marL="0" marR="0" lvl="0" indent="0" algn="l" defTabSz="914400" rtl="0" eaLnBrk="1" fontAlgn="auto" latinLnBrk="0" hangingPunct="1">
              <a:lnSpc>
                <a:spcPct val="100000"/>
              </a:lnSpc>
              <a:spcBef>
                <a:spcPct val="0"/>
              </a:spcBef>
              <a:spcAft>
                <a:spcPct val="0"/>
              </a:spcAft>
              <a:buClrTx/>
              <a:buSzTx/>
              <a:buFontTx/>
              <a:buNone/>
              <a:defRPr/>
            </a:pPr>
            <a:endParaRPr lang="fr-CA" dirty="0" smtClean="0"/>
          </a:p>
          <a:p>
            <a:pPr marL="0" marR="0" lvl="0" indent="0" algn="l" defTabSz="914400" rtl="0" eaLnBrk="1" fontAlgn="auto" latinLnBrk="0" hangingPunct="1">
              <a:lnSpc>
                <a:spcPct val="100000"/>
              </a:lnSpc>
              <a:spcBef>
                <a:spcPct val="0"/>
              </a:spcBef>
              <a:spcAft>
                <a:spcPct val="0"/>
              </a:spcAft>
              <a:buClrTx/>
              <a:buSzTx/>
              <a:buFontTx/>
              <a:buNone/>
              <a:defRPr/>
            </a:pPr>
            <a:r>
              <a:rPr lang="fr-CA" dirty="0" smtClean="0"/>
              <a:t>(Résumer</a:t>
            </a:r>
            <a:r>
              <a:rPr lang="fr-CA" baseline="0" dirty="0" smtClean="0"/>
              <a:t> la diapo</a:t>
            </a:r>
            <a:r>
              <a:rPr lang="fr-CA" dirty="0" smtClean="0"/>
              <a:t>)</a:t>
            </a:r>
            <a:endParaRPr lang="fr-CA" dirty="0"/>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endParaRPr lang="fr-CA" sz="1200" u="none" dirty="0" smtClean="0"/>
          </a:p>
          <a:p>
            <a:pPr marL="171450" lvl="0" indent="-171450">
              <a:spcAft>
                <a:spcPts val="600"/>
              </a:spcAft>
              <a:buFont typeface="Arial" panose="020B0604020202020204" pitchFamily="34" charset="0"/>
              <a:buChar char="•"/>
            </a:pPr>
            <a:r>
              <a:rPr lang="fr-CA" sz="1200" u="none" dirty="0" smtClean="0"/>
              <a:t>Lever </a:t>
            </a:r>
            <a:r>
              <a:rPr lang="fr-CA" sz="1200" u="none" dirty="0"/>
              <a:t>la main </a:t>
            </a:r>
            <a:endParaRPr lang="fr-CA" sz="1200" u="none" dirty="0" smtClean="0"/>
          </a:p>
          <a:p>
            <a:pPr marL="171450" lvl="0" indent="-171450">
              <a:spcAft>
                <a:spcPts val="600"/>
              </a:spcAft>
              <a:buFont typeface="Arial" panose="020B0604020202020204" pitchFamily="34" charset="0"/>
              <a:buChar char="•"/>
            </a:pPr>
            <a:endParaRPr lang="fr-CA" sz="1200" u="none" dirty="0" smtClean="0"/>
          </a:p>
          <a:p>
            <a:pPr marL="171450" lvl="0" indent="-171450">
              <a:spcAft>
                <a:spcPts val="600"/>
              </a:spcAft>
              <a:buFont typeface="Arial" panose="020B0604020202020204" pitchFamily="34" charset="0"/>
              <a:buChar char="•"/>
            </a:pPr>
            <a:r>
              <a:rPr lang="fr-CA" sz="1200" u="none" dirty="0" smtClean="0"/>
              <a:t>Commentaires </a:t>
            </a:r>
            <a:r>
              <a:rPr lang="fr-CA" sz="1200" u="none" dirty="0"/>
              <a:t>par </a:t>
            </a:r>
            <a:r>
              <a:rPr lang="fr-CA" sz="1200" u="none" dirty="0" smtClean="0"/>
              <a:t>clavardage</a:t>
            </a:r>
          </a:p>
          <a:p>
            <a:pPr marL="171450" lvl="0" indent="-171450">
              <a:spcAft>
                <a:spcPts val="600"/>
              </a:spcAft>
              <a:buFont typeface="Arial" panose="020B0604020202020204" pitchFamily="34" charset="0"/>
              <a:buChar char="•"/>
            </a:pPr>
            <a:endParaRPr lang="fr-CA" sz="1200" u="none" dirty="0"/>
          </a:p>
          <a:p>
            <a:pPr marL="171450" lvl="0" indent="-171450">
              <a:spcAft>
                <a:spcPts val="600"/>
              </a:spcAft>
              <a:buFont typeface="Arial" panose="020B0604020202020204" pitchFamily="34" charset="0"/>
              <a:buChar char="•"/>
            </a:pPr>
            <a:r>
              <a:rPr lang="fr-CA" sz="1200" u="none" dirty="0"/>
              <a:t>Ou de manière anonyme par </a:t>
            </a:r>
            <a:r>
              <a:rPr lang="fr-CA" sz="1200" u="none" dirty="0" smtClean="0"/>
              <a:t>Sli.do</a:t>
            </a:r>
          </a:p>
          <a:p>
            <a:pPr marL="171450" lvl="0" indent="-171450">
              <a:spcAft>
                <a:spcPts val="600"/>
              </a:spcAft>
              <a:buFont typeface="Arial" panose="020B0604020202020204" pitchFamily="34" charset="0"/>
              <a:buChar char="•"/>
            </a:pPr>
            <a:endParaRPr lang="fr-CA" sz="1200" u="none" dirty="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t>https://</a:t>
            </a:r>
            <a:r>
              <a:rPr lang="fr-CA" dirty="0" smtClean="0"/>
              <a:t>app.sli.do/event/sM35UUzqC6xq1okAf65geh </a:t>
            </a:r>
            <a:r>
              <a:rPr lang="fr-CA" dirty="0"/>
              <a:t/>
            </a:r>
            <a:br>
              <a:rPr lang="fr-CA" dirty="0"/>
            </a:br>
            <a:r>
              <a:rPr lang="fr-CA" sz="1200" u="none" dirty="0"/>
              <a:t>Sli.do code: DLCP</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115330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Robert:</a:t>
            </a:r>
          </a:p>
          <a:p>
            <a:endParaRPr lang="en-US" dirty="0"/>
          </a:p>
          <a:p>
            <a:r>
              <a:rPr lang="en-US" dirty="0"/>
              <a:t>((After reading the </a:t>
            </a:r>
            <a:r>
              <a:rPr lang="en-US" dirty="0" err="1"/>
              <a:t>slido</a:t>
            </a:r>
            <a:r>
              <a:rPr lang="en-US" dirty="0"/>
              <a:t> answers, mention))</a:t>
            </a:r>
          </a:p>
          <a:p>
            <a:r>
              <a:rPr lang="en-US" dirty="0"/>
              <a:t>I see there are various levels of expertise, keep in mind all levels are welcome</a:t>
            </a:r>
          </a:p>
          <a:p>
            <a:endParaRPr lang="en-US" dirty="0"/>
          </a:p>
          <a:p>
            <a:r>
              <a:rPr lang="en-US" dirty="0"/>
              <a:t>https://app.sli.do/event/mPVkdwy7WMd9hrsacDawAm</a:t>
            </a:r>
          </a:p>
        </p:txBody>
      </p:sp>
      <p:sp>
        <p:nvSpPr>
          <p:cNvPr id="4" name="Slide Number Placeholder 3"/>
          <p:cNvSpPr>
            <a:spLocks noGrp="1"/>
          </p:cNvSpPr>
          <p:nvPr>
            <p:ph type="sldNum" sz="quarter" idx="5"/>
          </p:nvPr>
        </p:nvSpPr>
        <p:spPr/>
        <p:txBody>
          <a:bodyPr/>
          <a:lstStyle/>
          <a:p>
            <a:fld id="{C6C9EB95-B0B3-48AB-917D-E5E386E0913A}" type="slidenum">
              <a:rPr lang="en-US" smtClean="0"/>
              <a:t>5</a:t>
            </a:fld>
            <a:endParaRPr lang="en-US" dirty="0"/>
          </a:p>
        </p:txBody>
      </p:sp>
    </p:spTree>
    <p:extLst>
      <p:ext uri="{BB962C8B-B14F-4D97-AF65-F5344CB8AC3E}">
        <p14:creationId xmlns:p14="http://schemas.microsoft.com/office/powerpoint/2010/main" val="419770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Robert:</a:t>
            </a:r>
          </a:p>
          <a:p>
            <a:endParaRPr lang="fr-CA" u="none" dirty="0"/>
          </a:p>
          <a:p>
            <a:r>
              <a:rPr lang="fr-CA" u="none" dirty="0"/>
              <a:t>Pour commencer, faisons un exercice de pleine conscience.</a:t>
            </a:r>
          </a:p>
          <a:p>
            <a:endParaRPr lang="fr-CA" u="none" dirty="0"/>
          </a:p>
          <a:p>
            <a:pPr defTabSz="912937">
              <a:defRPr/>
            </a:pPr>
            <a:r>
              <a:rPr lang="fr-FR" b="0" dirty="0"/>
              <a:t>Notez que pour certaines personnes, les exercices de pleine conscience peuvent être difficiles car ils ont tendance à vous mettre en contact avec votre corps et vos sentiments. Faites confiance à votre jugement lorsque vous les faites.</a:t>
            </a:r>
            <a:endParaRPr lang="en-US" b="0" dirty="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smtClean="0"/>
          </a:p>
          <a:p>
            <a:pPr marL="171450" marR="0" lvl="0" indent="-171450" algn="l" defTabSz="91293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smtClean="0"/>
              <a:t>En </a:t>
            </a:r>
            <a:r>
              <a:rPr lang="fr-CA" dirty="0"/>
              <a:t>anglais seulement : </a:t>
            </a:r>
            <a:r>
              <a:rPr lang="en-CA" dirty="0">
                <a:hlinkClick r:id="rId3"/>
              </a:rPr>
              <a:t>Trauma-Informed Mindfulness: Benefits, Risks, and Getting Started (psychcentral.com)</a:t>
            </a:r>
            <a:r>
              <a:rPr lang="en-CA" dirty="0"/>
              <a:t> - </a:t>
            </a:r>
            <a:r>
              <a:rPr lang="en-US" dirty="0"/>
              <a:t>https://psychcentral.com/health/trauma-informed-mindfulness</a:t>
            </a:r>
            <a:endParaRPr lang="fr-CA" u="none" dirty="0"/>
          </a:p>
          <a:p>
            <a:endParaRPr lang="fr-CA" u="none" dirty="0"/>
          </a:p>
          <a:p>
            <a:r>
              <a:rPr lang="fr-CA" sz="1200" u="none" dirty="0"/>
              <a:t>Si vous n’avez jamais fait l’exercice, profitez de l’occasion de le faire.</a:t>
            </a:r>
          </a:p>
          <a:p>
            <a:endParaRPr lang="fr-CA" sz="1200" u="none" dirty="0" smtClean="0"/>
          </a:p>
          <a:p>
            <a:r>
              <a:rPr lang="fr-CA" sz="1200" u="none" dirty="0" smtClean="0"/>
              <a:t>Asseyez-vous </a:t>
            </a:r>
            <a:r>
              <a:rPr lang="fr-CA" sz="1200" u="none" dirty="0"/>
              <a:t>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endParaRPr lang="fr-CA" u="none" dirty="0" smtClean="0"/>
          </a:p>
          <a:p>
            <a:r>
              <a:rPr lang="fr-CA" u="none" dirty="0" smtClean="0"/>
              <a:t>Maintenant</a:t>
            </a:r>
            <a:r>
              <a:rPr lang="fr-CA" u="none" dirty="0"/>
              <a: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tout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 inspirez et expirez</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Et dirigez votre respiration vers votre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sentez</a:t>
            </a:r>
            <a:r>
              <a:rPr lang="fr-CA" u="none" baseline="0" dirty="0"/>
              <a:t> </a:t>
            </a:r>
            <a:r>
              <a:rPr lang="fr-CA" u="none" baseline="0" dirty="0" err="1"/>
              <a:t>prets</a:t>
            </a:r>
            <a:r>
              <a:rPr lang="fr-CA" u="none" dirty="0"/>
              <a:t>,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(Cliquez)</a:t>
            </a:r>
          </a:p>
          <a:p>
            <a:pPr lvl="0">
              <a:buFont typeface="Arial" pitchFamily="34" charset="0"/>
              <a:buNone/>
            </a:pPr>
            <a:r>
              <a:rPr lang="fr-CA" u="none" dirty="0" err="1"/>
              <a:t>Si’il</a:t>
            </a:r>
            <a:r>
              <a:rPr lang="fr-CA" u="none" dirty="0"/>
              <a:t> y a 2ou 3 participant qu’aimerai partager </a:t>
            </a:r>
            <a:r>
              <a:rPr lang="fr-CA" u="none" dirty="0" smtClean="0"/>
              <a:t>leur expérience</a:t>
            </a:r>
          </a:p>
          <a:p>
            <a:pPr lvl="0">
              <a:buFont typeface="Arial" pitchFamily="34" charset="0"/>
              <a:buNone/>
            </a:pPr>
            <a:endParaRPr lang="fr-CA" u="none" dirty="0"/>
          </a:p>
          <a:p>
            <a:pPr lvl="0">
              <a:buFont typeface="Arial" pitchFamily="34" charset="0"/>
              <a:buNone/>
            </a:pPr>
            <a:r>
              <a:rPr lang="fr-CA" u="none" dirty="0"/>
              <a:t>Retour sur l’exercice : Utilisez l’espace de clavardage pour décrire ce que vous avez remarqué.</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7</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26">
              <a:defRPr/>
            </a:pPr>
            <a:r>
              <a:rPr lang="fr-CA" dirty="0"/>
              <a:t>Alejandro:</a:t>
            </a:r>
          </a:p>
          <a:p>
            <a:pPr defTabSz="933126">
              <a:defRPr/>
            </a:pPr>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1924354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33126">
              <a:defRPr/>
            </a:pPr>
            <a:r>
              <a:rPr lang="fr-CA" sz="1400" dirty="0"/>
              <a:t>Alejandro:</a:t>
            </a:r>
          </a:p>
          <a:p>
            <a:pPr defTabSz="933126">
              <a:defRPr/>
            </a:pPr>
            <a:endParaRPr lang="fr-CA" sz="14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participants ont rempli des questionnaires d'auto-évaluation lors de l'inscription au programme et trois mois après le programme de huit semaines. Nous avons compilé les données afin d'évaluer les résultats et l'impact du programme Développement du leadership de changement en pleine conscience. (cliquer)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bleues représentent les résultats des questionnaires d'auto-évaluation remplis lors de l'inscription.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Les colonnes vertes représentent l'évaluation finale, et les différences entre elles indiquent les changements de comportement.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Au total, 130 participants ont terminé le programme, nous avons reçu 99 évaluations finales (76 % de retour sur les auto-évaluations), et les principaux résultats par catégorie sont les suivants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400" i="1" dirty="0"/>
              <a:t>(cliquez sur chaque puce)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Augmentation de 12,6 % de l'engagement des employés </a:t>
            </a:r>
            <a:r>
              <a:rPr lang="fr-CA" sz="1400" i="1" dirty="0"/>
              <a:t>- les personnes interrogées font preuve d'une certaine clarté d'esprit.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 J'ai du mal à distinguer le jour où l'on est.)</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augmentation de 23,0 % de la promotion d'une prise de décision plus judicieuse </a:t>
            </a:r>
            <a:r>
              <a:rPr lang="fr-CA" sz="1400" i="1" dirty="0"/>
              <a:t>- les personnes interrogées déclarent prendre le temps d'optimiser leur productivité.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(Q7. Je prends chaque jour le temps d'optimiser ma productivité personnelle)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Une diminution d'un peu plus de 20 % des risques comportementaux </a:t>
            </a:r>
            <a:r>
              <a:rPr lang="fr-CA" sz="1400" i="1" dirty="0"/>
              <a:t>- les participants ont indiqué qu'ils étaient plus conscients de la tâche à accomplir.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(Q13. J'ai l'impression de fonctionner en mode automatique, sans trop me rendre compte de ce que je fais).</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Près de 21 % d'augmentation du bien-être </a:t>
            </a:r>
            <a:r>
              <a:rPr lang="fr-CA" sz="1400" i="1" dirty="0"/>
              <a:t>- les personnes interrogées ont le sentiment d'être plus présentes au travail et à la maison.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(Q1. Je remarque que je suis distrait(e) par des pensées liées au travail après les heures de travail ou par des choses liées à la maison lorsque je travaille).</a:t>
            </a: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fr-CA" sz="1400" b="1" i="1" dirty="0"/>
              <a:t>Et 14,0 % d'augmentation de la résilience</a:t>
            </a:r>
            <a:r>
              <a:rPr lang="fr-CA" sz="1400" i="1" dirty="0"/>
              <a:t> - les personnes ont signalé une amélioration de leur capacité à être présentes. </a:t>
            </a:r>
          </a:p>
          <a:p>
            <a:pPr marL="742950" marR="0" lvl="1" indent="-2857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fr-CA" sz="1400" i="1" dirty="0"/>
              <a:t>(Q21. Je m'aperçois que j'écoute quelqu'un d'une oreille tout en faisant autre chose).</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fr-CA" sz="1400" i="1" dirty="0"/>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fr-CA" sz="1400" i="1" dirty="0"/>
              <a:t>Les participants nous ont dit que le programme avait changé leur vie, qu'il les avait aidés à accroître leur propre sentiment de bien-être et qu'il leur avait donné des outils et des pratiques à utiliser avec leurs équipes pour favoriser le bien-être des employés.</a:t>
            </a:r>
            <a:endParaRPr lang="en-US" sz="1400" i="1" dirty="0"/>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3009921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53D885-1605-8CFF-4562-596B43720C59}"/>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CC22CC51-B31F-1B1C-8EE9-14E74838378C}"/>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a:extLst>
              <a:ext uri="{FF2B5EF4-FFF2-40B4-BE49-F238E27FC236}">
                <a16:creationId xmlns:a16="http://schemas.microsoft.com/office/drawing/2014/main" id="{3C45C5A6-FC90-B99C-189D-62CB6B765A5D}"/>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E6B7FEA3-B34B-1C96-1D4A-C6DB5F6FA6B8}"/>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B96EE94-C99D-B4A5-E833-DE9D863D15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3FE483B0-2326-9B41-1BF9-44F8CF1CD8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E41409AB-762E-90B4-B307-D8FCCE4DD1FB}"/>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16/09/2024</a:t>
            </a:fld>
            <a:endParaRPr lang="en-CA"/>
          </a:p>
        </p:txBody>
      </p:sp>
      <p:sp>
        <p:nvSpPr>
          <p:cNvPr id="15" name="Rectangle 14">
            <a:extLst>
              <a:ext uri="{FF2B5EF4-FFF2-40B4-BE49-F238E27FC236}">
                <a16:creationId xmlns:a16="http://schemas.microsoft.com/office/drawing/2014/main" id="{7CDE22C2-BA98-6973-1D7A-4A893E1DD228}"/>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s://wiki.gccollab.ca/images/f/f1/AGzz_IOCN_RICO_logo_RGB_300dpi.jpg">
            <a:extLst>
              <a:ext uri="{FF2B5EF4-FFF2-40B4-BE49-F238E27FC236}">
                <a16:creationId xmlns:a16="http://schemas.microsoft.com/office/drawing/2014/main" id="{67D04731-4B35-396D-76B7-224296076C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16/09/2024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16/09/2024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16/09/2024</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16/09/2024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16/09/2024</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16/09/2024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16/09/2024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16/09/2024</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16/09/2024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16/09/2024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16/09/2024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20.xml"/><Relationship Id="rId7" Type="http://schemas.openxmlformats.org/officeDocument/2006/relationships/image" Target="../media/image19.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notesSlide" Target="../notesSlides/notesSlide12.xml"/><Relationship Id="rId7" Type="http://schemas.openxmlformats.org/officeDocument/2006/relationships/image" Target="../media/image22.jpg"/><Relationship Id="rId12" Type="http://schemas.openxmlformats.org/officeDocument/2006/relationships/image" Target="../media/image27.png"/><Relationship Id="rId2" Type="http://schemas.openxmlformats.org/officeDocument/2006/relationships/slideLayout" Target="../slideLayouts/slideLayout2.xml"/><Relationship Id="rId16" Type="http://schemas.openxmlformats.org/officeDocument/2006/relationships/image" Target="../media/image31.jpeg"/><Relationship Id="rId1" Type="http://schemas.openxmlformats.org/officeDocument/2006/relationships/tags" Target="../tags/tag21.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hyperlink" Target="https://wiki.gccollab.ca/MCLD_Program_Facilitators_Team_/_L'%C3%A9quipe_des_animateurs_du_program_de_DLCP" TargetMode="External"/><Relationship Id="rId9" Type="http://schemas.openxmlformats.org/officeDocument/2006/relationships/image" Target="../media/image24.jp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2.png"/><Relationship Id="rId5" Type="http://schemas.openxmlformats.org/officeDocument/2006/relationships/hyperlink" Target="https://wiki.gccollab.ca/MCLD-DLCP" TargetMode="Externa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wiki.gccollab.ca/Programme_de_d%C3%A9veloppement_du_leadership_de_changement_en_pleine-conscience_%C2%BB_-_Questions_%26_r%C3%A9pons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iki.gccollab.ca/D%C3%A9tails_du_programme_de_D%C3%A9veloppement_du_leadership_de_changement_en_pleine-conscience" TargetMode="External"/><Relationship Id="rId5" Type="http://schemas.openxmlformats.org/officeDocument/2006/relationships/hyperlink" Target="https://wiki.gccollab.ca/DLCP-MCLD"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6.xml"/><Relationship Id="rId7" Type="http://schemas.openxmlformats.org/officeDocument/2006/relationships/image" Target="../media/image3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27.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39.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8.pn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app.sli.do/event/mPVkdwy7WMd9hrsacDaw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3.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3.xml"/><Relationship Id="rId7" Type="http://schemas.openxmlformats.org/officeDocument/2006/relationships/image" Target="../media/image14.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515" y="3068960"/>
            <a:ext cx="9036496" cy="2162671"/>
          </a:xfrm>
        </p:spPr>
        <p:txBody>
          <a:bodyPr>
            <a:noAutofit/>
          </a:bodyPr>
          <a:lstStyle/>
          <a:p>
            <a:pPr>
              <a:spcBef>
                <a:spcPts val="600"/>
              </a:spcBef>
            </a:pPr>
            <a:r>
              <a:rPr lang="fr-CA" sz="3600" u="none" dirty="0">
                <a:solidFill>
                  <a:schemeClr val="accent1">
                    <a:lumMod val="75000"/>
                  </a:schemeClr>
                </a:solidFill>
              </a:rPr>
              <a:t>Séance </a:t>
            </a:r>
            <a:r>
              <a:rPr lang="fr-CA" sz="3600" dirty="0">
                <a:solidFill>
                  <a:schemeClr val="accent1">
                    <a:lumMod val="75000"/>
                  </a:schemeClr>
                </a:solidFill>
              </a:rPr>
              <a:t>d’information</a:t>
            </a:r>
            <a:r>
              <a:rPr lang="fr-CA" sz="3600" u="none" dirty="0">
                <a:solidFill>
                  <a:schemeClr val="accent1">
                    <a:lumMod val="75000"/>
                  </a:schemeClr>
                </a:solidFill>
              </a:rPr>
              <a:t> : </a:t>
            </a:r>
            <a:br>
              <a:rPr lang="fr-CA" sz="3600" u="none" dirty="0">
                <a:solidFill>
                  <a:schemeClr val="accent1">
                    <a:lumMod val="75000"/>
                  </a:schemeClr>
                </a:solidFill>
              </a:rPr>
            </a:br>
            <a:r>
              <a:rPr lang="fr-FR" sz="3600" u="none" dirty="0">
                <a:solidFill>
                  <a:schemeClr val="accent1">
                    <a:lumMod val="75000"/>
                  </a:schemeClr>
                </a:solidFill>
              </a:rPr>
              <a:t>Programme de développement du leadership de changement en pleine-conscience (DLCP)</a:t>
            </a:r>
            <a:endParaRPr lang="fr-CA" sz="3600" u="none" dirty="0">
              <a:solidFill>
                <a:schemeClr val="accent1">
                  <a:lumMod val="75000"/>
                </a:schemeClr>
              </a:solidFill>
            </a:endParaRPr>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accent1">
                  <a:lumMod val="75000"/>
                </a:schemeClr>
              </a:solidFill>
            </a:endParaRPr>
          </a:p>
          <a:p>
            <a:pPr marL="0" indent="0" algn="ctr">
              <a:spcBef>
                <a:spcPts val="600"/>
              </a:spcBef>
              <a:buNone/>
            </a:pPr>
            <a:endParaRPr lang="fr-CA" sz="2400" u="none" dirty="0">
              <a:solidFill>
                <a:schemeClr val="accent1">
                  <a:lumMod val="75000"/>
                </a:schemeClr>
              </a:solidFill>
            </a:endParaRPr>
          </a:p>
          <a:p>
            <a:pPr marL="0" indent="0" algn="ctr">
              <a:spcBef>
                <a:spcPts val="600"/>
              </a:spcBef>
              <a:buNone/>
            </a:pPr>
            <a:r>
              <a:rPr lang="fr-CA" sz="2400" dirty="0">
                <a:solidFill>
                  <a:schemeClr val="accent1">
                    <a:lumMod val="75000"/>
                  </a:schemeClr>
                </a:solidFill>
              </a:rPr>
              <a:t>17</a:t>
            </a:r>
            <a:r>
              <a:rPr lang="fr-CA" sz="2400" u="none" dirty="0">
                <a:solidFill>
                  <a:schemeClr val="accent1">
                    <a:lumMod val="75000"/>
                  </a:schemeClr>
                </a:solidFill>
              </a:rPr>
              <a:t> septembre 2023</a:t>
            </a:r>
          </a:p>
        </p:txBody>
      </p:sp>
    </p:spTree>
    <p:extLst>
      <p:ext uri="{BB962C8B-B14F-4D97-AF65-F5344CB8AC3E}">
        <p14:creationId xmlns:p14="http://schemas.microsoft.com/office/powerpoint/2010/main" val="127006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588224" y="5508083"/>
            <a:ext cx="1512167" cy="1349918"/>
          </a:xfrm>
          <a:prstGeom prst="rect">
            <a:avLst/>
          </a:prstGeom>
        </p:spPr>
      </p:pic>
      <p:sp>
        <p:nvSpPr>
          <p:cNvPr id="4" name="Title 3"/>
          <p:cNvSpPr>
            <a:spLocks noGrp="1"/>
          </p:cNvSpPr>
          <p:nvPr>
            <p:ph type="title"/>
            <p:custDataLst>
              <p:tags r:id="rId2"/>
            </p:custDataLst>
          </p:nvPr>
        </p:nvSpPr>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5032147"/>
          </a:xfrm>
          <a:prstGeom prst="rect">
            <a:avLst/>
          </a:prstGeom>
        </p:spPr>
        <p:txBody>
          <a:bodyPr wrap="square">
            <a:spAutoFit/>
          </a:bodyPr>
          <a:lstStyle/>
          <a:p>
            <a:pPr marL="285750" indent="-285750">
              <a:spcBef>
                <a:spcPts val="300"/>
              </a:spcBef>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0" indent="-285750">
              <a:spcBef>
                <a:spcPts val="300"/>
              </a:spcBef>
              <a:buFont typeface="Wingdings" panose="05000000000000000000" pitchFamily="2" charset="2"/>
              <a:buChar char="ü"/>
            </a:pP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puissant</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spcBef>
                <a:spcPts val="300"/>
              </a:spcBef>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Merci pour cette précieuse occasion de nous dépasser en tant que personnes et que professionnels.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entrepris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300"/>
              </a:spcBef>
              <a:buFont typeface="Wingdings" panose="05000000000000000000" pitchFamily="2" charset="2"/>
              <a:buChar char="ü"/>
            </a:pP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a:t>
            </a:r>
            <a:b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b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eu un effet merveilleux sur ma vie</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20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Exercice – Respiration</a:t>
            </a:r>
            <a:endParaRPr lang="fr-CA" dirty="0">
              <a:solidFill>
                <a:schemeClr val="accent1">
                  <a:lumMod val="75000"/>
                </a:schemeClr>
              </a:solidFill>
            </a:endParaRPr>
          </a:p>
        </p:txBody>
      </p:sp>
      <p:sp>
        <p:nvSpPr>
          <p:cNvPr id="3" name="Content Placeholder 2"/>
          <p:cNvSpPr>
            <a:spLocks noGrp="1"/>
          </p:cNvSpPr>
          <p:nvPr>
            <p:ph idx="1"/>
            <p:custDataLst>
              <p:tags r:id="rId2"/>
            </p:custDataLst>
          </p:nvPr>
        </p:nvSpPr>
        <p:spPr/>
        <p:txBody>
          <a:bodyPr>
            <a:normAutofit fontScale="95000"/>
          </a:bodyPr>
          <a:lstStyle/>
          <a:p>
            <a:r>
              <a:rPr lang="fr-CA" u="none" dirty="0">
                <a:solidFill>
                  <a:schemeClr val="accent1">
                    <a:lumMod val="75000"/>
                  </a:schemeClr>
                </a:solidFill>
              </a:rPr>
              <a:t>Temps requis : 3 minutes</a:t>
            </a:r>
          </a:p>
          <a:p>
            <a:r>
              <a:rPr lang="fr-CA" dirty="0">
                <a:solidFill>
                  <a:schemeClr val="accent1">
                    <a:lumMod val="75000"/>
                  </a:schemeClr>
                </a:solidFill>
              </a:rPr>
              <a:t>L’astuce consiste à </a:t>
            </a:r>
            <a:r>
              <a:rPr lang="fr-CA" u="none" dirty="0">
                <a:solidFill>
                  <a:schemeClr val="accent1">
                    <a:lumMod val="75000"/>
                  </a:schemeClr>
                </a:solidFill>
              </a:rPr>
              <a:t>passer de « faire » à « être ».</a:t>
            </a:r>
          </a:p>
        </p:txBody>
      </p:sp>
      <p:grpSp>
        <p:nvGrpSpPr>
          <p:cNvPr id="4" name="Group 3"/>
          <p:cNvGrpSpPr/>
          <p:nvPr>
            <p:custDataLst>
              <p:tags r:id="rId3"/>
            </p:custDataLst>
          </p:nvPr>
        </p:nvGrpSpPr>
        <p:grpSpPr>
          <a:xfrm>
            <a:off x="3331608" y="3262742"/>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6">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7">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grpSp>
        <p:nvGrpSpPr>
          <p:cNvPr id="5" name="Group 4">
            <a:extLst>
              <a:ext uri="{FF2B5EF4-FFF2-40B4-BE49-F238E27FC236}">
                <a16:creationId xmlns:a16="http://schemas.microsoft.com/office/drawing/2014/main" id="{DA162EBF-8327-D663-388E-E2191F04E80F}"/>
              </a:ext>
            </a:extLst>
          </p:cNvPr>
          <p:cNvGrpSpPr/>
          <p:nvPr/>
        </p:nvGrpSpPr>
        <p:grpSpPr>
          <a:xfrm>
            <a:off x="7668344" y="6159853"/>
            <a:ext cx="608297" cy="654519"/>
            <a:chOff x="1691680" y="5343137"/>
            <a:chExt cx="803649" cy="818086"/>
          </a:xfrm>
        </p:grpSpPr>
        <p:pic>
          <p:nvPicPr>
            <p:cNvPr id="6" name="Picture 5">
              <a:extLst>
                <a:ext uri="{FF2B5EF4-FFF2-40B4-BE49-F238E27FC236}">
                  <a16:creationId xmlns:a16="http://schemas.microsoft.com/office/drawing/2014/main" id="{432EBB89-DB29-076D-9758-A67023F339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4B15E9A9-FCC9-E5CC-84D0-1E1D35895B9E}"/>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431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107504" y="274638"/>
            <a:ext cx="8928992" cy="795633"/>
          </a:xfrm>
        </p:spPr>
        <p:txBody>
          <a:bodyPr>
            <a:noAutofit/>
          </a:bodyPr>
          <a:lstStyle/>
          <a:p>
            <a:pPr algn="ctr"/>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42" name="Group 41">
            <a:extLst>
              <a:ext uri="{FF2B5EF4-FFF2-40B4-BE49-F238E27FC236}">
                <a16:creationId xmlns:a16="http://schemas.microsoft.com/office/drawing/2014/main" id="{477E7527-265C-3694-30B8-579AD5D7E0EA}"/>
              </a:ext>
            </a:extLst>
          </p:cNvPr>
          <p:cNvGrpSpPr/>
          <p:nvPr/>
        </p:nvGrpSpPr>
        <p:grpSpPr>
          <a:xfrm>
            <a:off x="781945" y="2986185"/>
            <a:ext cx="1219254" cy="1805737"/>
            <a:chOff x="542241" y="4037588"/>
            <a:chExt cx="1468014" cy="2063420"/>
          </a:xfrm>
        </p:grpSpPr>
        <p:pic>
          <p:nvPicPr>
            <p:cNvPr id="43" name="Picture 42" descr="A person with a beard&#10;&#10;Description automatically generated with medium confidence">
              <a:extLst>
                <a:ext uri="{FF2B5EF4-FFF2-40B4-BE49-F238E27FC236}">
                  <a16:creationId xmlns:a16="http://schemas.microsoft.com/office/drawing/2014/main" id="{7F2BE5D5-890A-E6C2-ACC9-5BA84CFB5B91}"/>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45" name="TextBox 44">
              <a:extLst>
                <a:ext uri="{FF2B5EF4-FFF2-40B4-BE49-F238E27FC236}">
                  <a16:creationId xmlns:a16="http://schemas.microsoft.com/office/drawing/2014/main" id="{134E8946-22A2-B6F7-CBC1-EA5C4E17E220}"/>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46" name="Group 45">
            <a:extLst>
              <a:ext uri="{FF2B5EF4-FFF2-40B4-BE49-F238E27FC236}">
                <a16:creationId xmlns:a16="http://schemas.microsoft.com/office/drawing/2014/main" id="{E50A967C-982F-DD46-FCE7-2D176A24BA8D}"/>
              </a:ext>
            </a:extLst>
          </p:cNvPr>
          <p:cNvGrpSpPr/>
          <p:nvPr/>
        </p:nvGrpSpPr>
        <p:grpSpPr>
          <a:xfrm>
            <a:off x="4874039" y="2981191"/>
            <a:ext cx="1162962" cy="1815724"/>
            <a:chOff x="4870895" y="4026175"/>
            <a:chExt cx="1400238" cy="2074833"/>
          </a:xfrm>
        </p:grpSpPr>
        <p:pic>
          <p:nvPicPr>
            <p:cNvPr id="49" name="Picture 48" descr="A person in a suit and tie&#10;&#10;Description automatically generated with medium confidence">
              <a:extLst>
                <a:ext uri="{FF2B5EF4-FFF2-40B4-BE49-F238E27FC236}">
                  <a16:creationId xmlns:a16="http://schemas.microsoft.com/office/drawing/2014/main" id="{2191F65B-CFF6-E76F-4BD7-5837AD47BFA4}"/>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50" name="TextBox 49">
              <a:extLst>
                <a:ext uri="{FF2B5EF4-FFF2-40B4-BE49-F238E27FC236}">
                  <a16:creationId xmlns:a16="http://schemas.microsoft.com/office/drawing/2014/main" id="{B0A9E3B1-EFD9-6D9A-FF71-DB088C2D2FFA}"/>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51" name="Group 50">
            <a:extLst>
              <a:ext uri="{FF2B5EF4-FFF2-40B4-BE49-F238E27FC236}">
                <a16:creationId xmlns:a16="http://schemas.microsoft.com/office/drawing/2014/main" id="{3B4B627E-52E0-5622-4919-AC2FE3D9D57B}"/>
              </a:ext>
            </a:extLst>
          </p:cNvPr>
          <p:cNvGrpSpPr/>
          <p:nvPr/>
        </p:nvGrpSpPr>
        <p:grpSpPr>
          <a:xfrm>
            <a:off x="2800053" y="2962410"/>
            <a:ext cx="1275132" cy="1853286"/>
            <a:chOff x="2655274" y="3983252"/>
            <a:chExt cx="1535294" cy="2117756"/>
          </a:xfrm>
        </p:grpSpPr>
        <p:pic>
          <p:nvPicPr>
            <p:cNvPr id="52" name="Picture 51" descr="A person wearing glasses&#10;&#10;Description automatically generated with medium confidence">
              <a:extLst>
                <a:ext uri="{FF2B5EF4-FFF2-40B4-BE49-F238E27FC236}">
                  <a16:creationId xmlns:a16="http://schemas.microsoft.com/office/drawing/2014/main" id="{BAC7E83C-D5F8-B2D2-3CD5-FFC863A27CD4}"/>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53" name="TextBox 52">
              <a:extLst>
                <a:ext uri="{FF2B5EF4-FFF2-40B4-BE49-F238E27FC236}">
                  <a16:creationId xmlns:a16="http://schemas.microsoft.com/office/drawing/2014/main" id="{86FB35CF-F90C-1A15-4746-49B04174CC9F}"/>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54" name="Group 53">
            <a:extLst>
              <a:ext uri="{FF2B5EF4-FFF2-40B4-BE49-F238E27FC236}">
                <a16:creationId xmlns:a16="http://schemas.microsoft.com/office/drawing/2014/main" id="{CEA82331-4749-5645-57F7-B9C8D16212B9}"/>
              </a:ext>
            </a:extLst>
          </p:cNvPr>
          <p:cNvGrpSpPr/>
          <p:nvPr/>
        </p:nvGrpSpPr>
        <p:grpSpPr>
          <a:xfrm>
            <a:off x="6876256" y="1070271"/>
            <a:ext cx="1107688" cy="1757179"/>
            <a:chOff x="6012554" y="1693696"/>
            <a:chExt cx="1333686" cy="2007934"/>
          </a:xfrm>
        </p:grpSpPr>
        <p:pic>
          <p:nvPicPr>
            <p:cNvPr id="55" name="Picture 54" descr="A person with a beard&#10;&#10;Description automatically generated with low confidence">
              <a:extLst>
                <a:ext uri="{FF2B5EF4-FFF2-40B4-BE49-F238E27FC236}">
                  <a16:creationId xmlns:a16="http://schemas.microsoft.com/office/drawing/2014/main" id="{D29873CE-319C-3E62-AFFB-81E689085126}"/>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56" name="TextBox 55">
              <a:extLst>
                <a:ext uri="{FF2B5EF4-FFF2-40B4-BE49-F238E27FC236}">
                  <a16:creationId xmlns:a16="http://schemas.microsoft.com/office/drawing/2014/main" id="{53A51825-C134-1179-7B0C-8A5EA9A9F0CC}"/>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57" name="Group 56">
            <a:extLst>
              <a:ext uri="{FF2B5EF4-FFF2-40B4-BE49-F238E27FC236}">
                <a16:creationId xmlns:a16="http://schemas.microsoft.com/office/drawing/2014/main" id="{8BB6006C-1BA1-B711-7A49-109A7D9565D3}"/>
              </a:ext>
            </a:extLst>
          </p:cNvPr>
          <p:cNvGrpSpPr/>
          <p:nvPr/>
        </p:nvGrpSpPr>
        <p:grpSpPr>
          <a:xfrm>
            <a:off x="736603" y="1095292"/>
            <a:ext cx="1167258" cy="1707136"/>
            <a:chOff x="457199" y="1789689"/>
            <a:chExt cx="1405411" cy="1950750"/>
          </a:xfrm>
        </p:grpSpPr>
        <p:pic>
          <p:nvPicPr>
            <p:cNvPr id="58" name="Picture 57" descr="A person smiling for the camera&#10;&#10;Description automatically generated with medium confidence">
              <a:extLst>
                <a:ext uri="{FF2B5EF4-FFF2-40B4-BE49-F238E27FC236}">
                  <a16:creationId xmlns:a16="http://schemas.microsoft.com/office/drawing/2014/main" id="{1B123226-3CA7-0534-11DA-36C9A27ACF8B}"/>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59" name="TextBox 58">
              <a:extLst>
                <a:ext uri="{FF2B5EF4-FFF2-40B4-BE49-F238E27FC236}">
                  <a16:creationId xmlns:a16="http://schemas.microsoft.com/office/drawing/2014/main" id="{62DB01B9-FACF-8F83-94E5-3FAD20F42163}"/>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60" name="Group 59">
            <a:extLst>
              <a:ext uri="{FF2B5EF4-FFF2-40B4-BE49-F238E27FC236}">
                <a16:creationId xmlns:a16="http://schemas.microsoft.com/office/drawing/2014/main" id="{D84FE905-7A64-5A00-17F9-9B9DECE355AF}"/>
              </a:ext>
            </a:extLst>
          </p:cNvPr>
          <p:cNvGrpSpPr/>
          <p:nvPr/>
        </p:nvGrpSpPr>
        <p:grpSpPr>
          <a:xfrm>
            <a:off x="2757452" y="1087729"/>
            <a:ext cx="1303935" cy="1722262"/>
            <a:chOff x="2636363" y="1752215"/>
            <a:chExt cx="1569973" cy="1968033"/>
          </a:xfrm>
        </p:grpSpPr>
        <p:sp>
          <p:nvSpPr>
            <p:cNvPr id="61" name="TextBox 60">
              <a:extLst>
                <a:ext uri="{FF2B5EF4-FFF2-40B4-BE49-F238E27FC236}">
                  <a16:creationId xmlns:a16="http://schemas.microsoft.com/office/drawing/2014/main" id="{C2730965-EDAC-EA2E-66B4-9F5FB36AAD2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62" name="Picture 2">
              <a:extLst>
                <a:ext uri="{FF2B5EF4-FFF2-40B4-BE49-F238E27FC236}">
                  <a16:creationId xmlns:a16="http://schemas.microsoft.com/office/drawing/2014/main" id="{FFB9F973-DF18-4359-068C-EA5AFD8598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9B3F1738-53B7-AA9E-342C-A0979CD6B9A5}"/>
              </a:ext>
            </a:extLst>
          </p:cNvPr>
          <p:cNvGrpSpPr/>
          <p:nvPr/>
        </p:nvGrpSpPr>
        <p:grpSpPr>
          <a:xfrm>
            <a:off x="4724916" y="1093735"/>
            <a:ext cx="1452204" cy="1736561"/>
            <a:chOff x="4724916" y="1093735"/>
            <a:chExt cx="1452204" cy="1736561"/>
          </a:xfrm>
        </p:grpSpPr>
        <p:pic>
          <p:nvPicPr>
            <p:cNvPr id="1024" name="Picture 2" descr="https://wiki.gccollab.ca/images/7/79/Annie-Claude_portrait.jpg">
              <a:extLst>
                <a:ext uri="{FF2B5EF4-FFF2-40B4-BE49-F238E27FC236}">
                  <a16:creationId xmlns:a16="http://schemas.microsoft.com/office/drawing/2014/main" id="{623B5E1F-7BCE-DBDE-918D-FDCE91369A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4078298F-4ABD-C10E-239F-85A79FA9B6AA}"/>
                </a:ext>
              </a:extLst>
            </p:cNvPr>
            <p:cNvSpPr txBox="1"/>
            <p:nvPr/>
          </p:nvSpPr>
          <p:spPr>
            <a:xfrm>
              <a:off x="4724916" y="2491742"/>
              <a:ext cx="1452204" cy="338554"/>
            </a:xfrm>
            <a:prstGeom prst="rect">
              <a:avLst/>
            </a:prstGeom>
            <a:noFill/>
          </p:spPr>
          <p:txBody>
            <a:bodyPr wrap="square">
              <a:spAutoFit/>
            </a:bodyPr>
            <a:lstStyle/>
            <a:p>
              <a:pPr algn="ctr"/>
              <a:r>
                <a:rPr lang="en-US" sz="1600" b="1" i="1" dirty="0">
                  <a:solidFill>
                    <a:srgbClr val="202122"/>
                  </a:solidFill>
                </a:rPr>
                <a:t>Annie-Claude</a:t>
              </a:r>
            </a:p>
          </p:txBody>
        </p:sp>
      </p:grpSp>
      <p:grpSp>
        <p:nvGrpSpPr>
          <p:cNvPr id="1027" name="Group 1026">
            <a:extLst>
              <a:ext uri="{FF2B5EF4-FFF2-40B4-BE49-F238E27FC236}">
                <a16:creationId xmlns:a16="http://schemas.microsoft.com/office/drawing/2014/main" id="{6DFE8A24-830B-D732-1D9B-1507A4DE5B2B}"/>
              </a:ext>
            </a:extLst>
          </p:cNvPr>
          <p:cNvGrpSpPr/>
          <p:nvPr/>
        </p:nvGrpSpPr>
        <p:grpSpPr>
          <a:xfrm>
            <a:off x="4851204" y="4796915"/>
            <a:ext cx="1216434" cy="1820731"/>
            <a:chOff x="4851204" y="4796915"/>
            <a:chExt cx="1216434" cy="1820731"/>
          </a:xfrm>
        </p:grpSpPr>
        <p:pic>
          <p:nvPicPr>
            <p:cNvPr id="1029" name="Picture 1028">
              <a:extLst>
                <a:ext uri="{FF2B5EF4-FFF2-40B4-BE49-F238E27FC236}">
                  <a16:creationId xmlns:a16="http://schemas.microsoft.com/office/drawing/2014/main" id="{F9FEBE80-9C6D-E8E2-9653-D8A3920FD605}"/>
                </a:ext>
              </a:extLst>
            </p:cNvPr>
            <p:cNvPicPr>
              <a:picLocks noChangeAspect="1"/>
            </p:cNvPicPr>
            <p:nvPr/>
          </p:nvPicPr>
          <p:blipFill>
            <a:blip r:embed="rId12"/>
            <a:stretch>
              <a:fillRect/>
            </a:stretch>
          </p:blipFill>
          <p:spPr>
            <a:xfrm>
              <a:off x="4922456" y="4796915"/>
              <a:ext cx="1087710" cy="1451005"/>
            </a:xfrm>
            <a:prstGeom prst="rect">
              <a:avLst/>
            </a:prstGeom>
          </p:spPr>
        </p:pic>
        <p:sp>
          <p:nvSpPr>
            <p:cNvPr id="1031" name="TextBox 1030">
              <a:extLst>
                <a:ext uri="{FF2B5EF4-FFF2-40B4-BE49-F238E27FC236}">
                  <a16:creationId xmlns:a16="http://schemas.microsoft.com/office/drawing/2014/main" id="{0D212B7C-2E5B-4375-A793-E5A8C587D4F9}"/>
                </a:ext>
              </a:extLst>
            </p:cNvPr>
            <p:cNvSpPr txBox="1"/>
            <p:nvPr/>
          </p:nvSpPr>
          <p:spPr>
            <a:xfrm>
              <a:off x="4851204" y="6279092"/>
              <a:ext cx="1216434" cy="338554"/>
            </a:xfrm>
            <a:prstGeom prst="rect">
              <a:avLst/>
            </a:prstGeom>
            <a:noFill/>
          </p:spPr>
          <p:txBody>
            <a:bodyPr wrap="square">
              <a:spAutoFit/>
            </a:bodyPr>
            <a:lstStyle/>
            <a:p>
              <a:pPr algn="ctr"/>
              <a:r>
                <a:rPr lang="en-US" sz="1600" b="1" i="1" dirty="0">
                  <a:effectLst/>
                </a:rPr>
                <a:t>Galina</a:t>
              </a:r>
              <a:endParaRPr lang="en-US" sz="1600" i="1" dirty="0"/>
            </a:p>
          </p:txBody>
        </p:sp>
      </p:grpSp>
      <p:sp>
        <p:nvSpPr>
          <p:cNvPr id="1034" name="TextBox 1033">
            <a:extLst>
              <a:ext uri="{FF2B5EF4-FFF2-40B4-BE49-F238E27FC236}">
                <a16:creationId xmlns:a16="http://schemas.microsoft.com/office/drawing/2014/main" id="{5BA55723-D46A-59AF-1204-91F3FD626A63}"/>
              </a:ext>
            </a:extLst>
          </p:cNvPr>
          <p:cNvSpPr txBox="1"/>
          <p:nvPr/>
        </p:nvSpPr>
        <p:spPr>
          <a:xfrm>
            <a:off x="6835855" y="4489507"/>
            <a:ext cx="1131423" cy="338554"/>
          </a:xfrm>
          <a:prstGeom prst="rect">
            <a:avLst/>
          </a:prstGeom>
          <a:noFill/>
        </p:spPr>
        <p:txBody>
          <a:bodyPr wrap="square">
            <a:spAutoFit/>
          </a:bodyPr>
          <a:lstStyle/>
          <a:p>
            <a:pPr algn="ctr"/>
            <a:r>
              <a:rPr lang="en-US" sz="1600" b="1" i="1" dirty="0">
                <a:solidFill>
                  <a:srgbClr val="202122"/>
                </a:solidFill>
                <a:effectLst/>
              </a:rPr>
              <a:t>Rabia</a:t>
            </a:r>
            <a:endParaRPr lang="en-US" sz="1600" dirty="0"/>
          </a:p>
        </p:txBody>
      </p:sp>
      <p:grpSp>
        <p:nvGrpSpPr>
          <p:cNvPr id="1035" name="Group 1034">
            <a:extLst>
              <a:ext uri="{FF2B5EF4-FFF2-40B4-BE49-F238E27FC236}">
                <a16:creationId xmlns:a16="http://schemas.microsoft.com/office/drawing/2014/main" id="{19DB3250-6361-147B-7310-FBE7C81253C6}"/>
              </a:ext>
            </a:extLst>
          </p:cNvPr>
          <p:cNvGrpSpPr/>
          <p:nvPr/>
        </p:nvGrpSpPr>
        <p:grpSpPr>
          <a:xfrm>
            <a:off x="863790" y="4884113"/>
            <a:ext cx="1137408" cy="1715940"/>
            <a:chOff x="7388750" y="1742722"/>
            <a:chExt cx="1369470" cy="1960810"/>
          </a:xfrm>
        </p:grpSpPr>
        <p:sp>
          <p:nvSpPr>
            <p:cNvPr id="1036" name="TextBox 1035">
              <a:extLst>
                <a:ext uri="{FF2B5EF4-FFF2-40B4-BE49-F238E27FC236}">
                  <a16:creationId xmlns:a16="http://schemas.microsoft.com/office/drawing/2014/main" id="{00AB44BA-44C5-B6F2-877C-8024335F4BDE}"/>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1037" name="Picture 4">
              <a:extLst>
                <a:ext uri="{FF2B5EF4-FFF2-40B4-BE49-F238E27FC236}">
                  <a16:creationId xmlns:a16="http://schemas.microsoft.com/office/drawing/2014/main" id="{38F679DB-214E-6A64-039C-215F624D6CF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Group 1037">
            <a:extLst>
              <a:ext uri="{FF2B5EF4-FFF2-40B4-BE49-F238E27FC236}">
                <a16:creationId xmlns:a16="http://schemas.microsoft.com/office/drawing/2014/main" id="{51567800-DD40-1E25-03A8-D83ED0E5EC1F}"/>
              </a:ext>
            </a:extLst>
          </p:cNvPr>
          <p:cNvGrpSpPr/>
          <p:nvPr/>
        </p:nvGrpSpPr>
        <p:grpSpPr>
          <a:xfrm>
            <a:off x="2773741" y="4813287"/>
            <a:ext cx="1217722" cy="1814471"/>
            <a:chOff x="2773741" y="4813287"/>
            <a:chExt cx="1217722" cy="1814471"/>
          </a:xfrm>
        </p:grpSpPr>
        <p:pic>
          <p:nvPicPr>
            <p:cNvPr id="1039" name="Picture 1038">
              <a:extLst>
                <a:ext uri="{FF2B5EF4-FFF2-40B4-BE49-F238E27FC236}">
                  <a16:creationId xmlns:a16="http://schemas.microsoft.com/office/drawing/2014/main" id="{0B7DB649-FCD5-E219-716B-B0DAAC310FA9}"/>
                </a:ext>
              </a:extLst>
            </p:cNvPr>
            <p:cNvPicPr>
              <a:picLocks noChangeAspect="1"/>
            </p:cNvPicPr>
            <p:nvPr/>
          </p:nvPicPr>
          <p:blipFill>
            <a:blip r:embed="rId14"/>
            <a:stretch>
              <a:fillRect/>
            </a:stretch>
          </p:blipFill>
          <p:spPr>
            <a:xfrm>
              <a:off x="2773741" y="4813287"/>
              <a:ext cx="1217722" cy="1446336"/>
            </a:xfrm>
            <a:prstGeom prst="rect">
              <a:avLst/>
            </a:prstGeom>
          </p:spPr>
        </p:pic>
        <p:sp>
          <p:nvSpPr>
            <p:cNvPr id="1040" name="TextBox 1039">
              <a:extLst>
                <a:ext uri="{FF2B5EF4-FFF2-40B4-BE49-F238E27FC236}">
                  <a16:creationId xmlns:a16="http://schemas.microsoft.com/office/drawing/2014/main" id="{42E7289A-C39C-007C-2B84-5F8C84C5CC8E}"/>
                </a:ext>
              </a:extLst>
            </p:cNvPr>
            <p:cNvSpPr txBox="1"/>
            <p:nvPr/>
          </p:nvSpPr>
          <p:spPr>
            <a:xfrm flipH="1">
              <a:off x="2834675" y="6289204"/>
              <a:ext cx="1155160" cy="338554"/>
            </a:xfrm>
            <a:prstGeom prst="rect">
              <a:avLst/>
            </a:prstGeom>
            <a:noFill/>
          </p:spPr>
          <p:txBody>
            <a:bodyPr wrap="square">
              <a:spAutoFit/>
            </a:bodyPr>
            <a:lstStyle/>
            <a:p>
              <a:pPr algn="ctr"/>
              <a:r>
                <a:rPr lang="en-US" sz="1600" b="1" i="1" dirty="0">
                  <a:effectLst/>
                </a:rPr>
                <a:t>Leanne</a:t>
              </a:r>
              <a:endParaRPr lang="en-US" sz="1600" dirty="0"/>
            </a:p>
          </p:txBody>
        </p:sp>
      </p:grpSp>
      <p:sp>
        <p:nvSpPr>
          <p:cNvPr id="1042" name="TextBox 1041">
            <a:extLst>
              <a:ext uri="{FF2B5EF4-FFF2-40B4-BE49-F238E27FC236}">
                <a16:creationId xmlns:a16="http://schemas.microsoft.com/office/drawing/2014/main" id="{3F9DC2C9-7548-CE37-39B7-991EAA0A8F4E}"/>
              </a:ext>
            </a:extLst>
          </p:cNvPr>
          <p:cNvSpPr txBox="1"/>
          <p:nvPr/>
        </p:nvSpPr>
        <p:spPr>
          <a:xfrm>
            <a:off x="6767511" y="6279094"/>
            <a:ext cx="1332882" cy="523220"/>
          </a:xfrm>
          <a:prstGeom prst="rect">
            <a:avLst/>
          </a:prstGeom>
          <a:noFill/>
        </p:spPr>
        <p:txBody>
          <a:bodyPr wrap="square">
            <a:spAutoFit/>
          </a:bodyPr>
          <a:lstStyle/>
          <a:p>
            <a:pPr algn="ctr"/>
            <a:r>
              <a:rPr lang="en-US" sz="1400" b="1" i="1" dirty="0">
                <a:effectLst/>
              </a:rPr>
              <a:t>Josée,</a:t>
            </a:r>
            <a:br>
              <a:rPr lang="en-US" sz="1400" b="1" i="1" dirty="0">
                <a:effectLst/>
              </a:rPr>
            </a:br>
            <a:r>
              <a:rPr lang="en-US" sz="1400" b="1" i="1" dirty="0">
                <a:effectLst/>
              </a:rPr>
              <a:t> and others…</a:t>
            </a:r>
            <a:endParaRPr lang="en-US" sz="1400" i="1" dirty="0"/>
          </a:p>
        </p:txBody>
      </p:sp>
      <p:pic>
        <p:nvPicPr>
          <p:cNvPr id="1044" name="Picture 2">
            <a:extLst>
              <a:ext uri="{FF2B5EF4-FFF2-40B4-BE49-F238E27FC236}">
                <a16:creationId xmlns:a16="http://schemas.microsoft.com/office/drawing/2014/main" id="{70AB3764-FCCF-9B48-D9F1-36BDB7DA2C7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10614"/>
          <a:stretch/>
        </p:blipFill>
        <p:spPr bwMode="auto">
          <a:xfrm>
            <a:off x="6812905" y="2955554"/>
            <a:ext cx="1217723" cy="1451298"/>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a:extLst>
              <a:ext uri="{FF2B5EF4-FFF2-40B4-BE49-F238E27FC236}">
                <a16:creationId xmlns:a16="http://schemas.microsoft.com/office/drawing/2014/main" id="{7300FC9F-8EAA-1F82-4CD1-677D7F30959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316" y="4788532"/>
            <a:ext cx="1162962" cy="151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87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u="none" dirty="0">
                <a:solidFill>
                  <a:schemeClr val="accent1">
                    <a:lumMod val="75000"/>
                  </a:schemeClr>
                </a:solidFill>
              </a:rPr>
              <a:t>Engagement, aperçu du programme et questions fréquemment posées</a:t>
            </a:r>
            <a:endParaRPr lang="fr-CA" dirty="0">
              <a:solidFill>
                <a:schemeClr val="accent1">
                  <a:lumMod val="75000"/>
                </a:schemeClr>
              </a:solidFill>
            </a:endParaRPr>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F1E666-37DD-5BE8-A2E8-B74E2AD6E5B8}"/>
              </a:ext>
            </a:extLst>
          </p:cNvPr>
          <p:cNvPicPr>
            <a:picLocks noChangeAspect="1"/>
          </p:cNvPicPr>
          <p:nvPr/>
        </p:nvPicPr>
        <p:blipFill>
          <a:blip r:embed="rId3"/>
          <a:stretch>
            <a:fillRect/>
          </a:stretch>
        </p:blipFill>
        <p:spPr>
          <a:xfrm>
            <a:off x="4716016" y="86985"/>
            <a:ext cx="4182701" cy="5847875"/>
          </a:xfrm>
          <a:prstGeom prst="rect">
            <a:avLst/>
          </a:prstGeom>
        </p:spPr>
      </p:pic>
      <p:pic>
        <p:nvPicPr>
          <p:cNvPr id="6" name="Picture 5">
            <a:extLst>
              <a:ext uri="{FF2B5EF4-FFF2-40B4-BE49-F238E27FC236}">
                <a16:creationId xmlns:a16="http://schemas.microsoft.com/office/drawing/2014/main" id="{1C7AECE6-DCE6-C1FC-E384-F301AE1DB508}"/>
              </a:ext>
            </a:extLst>
          </p:cNvPr>
          <p:cNvPicPr>
            <a:picLocks noChangeAspect="1"/>
          </p:cNvPicPr>
          <p:nvPr/>
        </p:nvPicPr>
        <p:blipFill>
          <a:blip r:embed="rId4"/>
          <a:stretch>
            <a:fillRect/>
          </a:stretch>
        </p:blipFill>
        <p:spPr>
          <a:xfrm>
            <a:off x="161459" y="86985"/>
            <a:ext cx="4410542" cy="5866261"/>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https://wiki.gccollab.ca/DLCP-MCLD</a:t>
            </a:r>
            <a:endParaRPr lang="en-CA" dirty="0"/>
          </a:p>
          <a:p>
            <a:r>
              <a:rPr lang="fr-FR" i="0" u="sng" dirty="0">
                <a:solidFill>
                  <a:srgbClr val="0645AD"/>
                </a:solidFill>
                <a:effectLst/>
                <a:hlinkClick r:id="rId6" tooltip="Détails du programme de Développement du leadership de changement en pleine-conscience"/>
              </a:rPr>
              <a:t>DLCP - Détails du programme de 8 semaines</a:t>
            </a:r>
            <a:endParaRPr lang="fr-FR" i="0" u="sng" dirty="0">
              <a:solidFill>
                <a:srgbClr val="0645AD"/>
              </a:solidFill>
              <a:effectLst/>
            </a:endParaRPr>
          </a:p>
          <a:p>
            <a:r>
              <a:rPr lang="en-US" i="0" u="sng" dirty="0">
                <a:solidFill>
                  <a:srgbClr val="0645AD"/>
                </a:solidFill>
                <a:effectLst/>
                <a:hlinkClick r:id="rId7" tooltip="Programme de développement du leadership de changement en pleine-conscience » - Questions &amp; réponses"/>
              </a:rPr>
              <a:t>DLCP - Questions </a:t>
            </a:r>
            <a:r>
              <a:rPr lang="en-US" i="0" u="sng" dirty="0" err="1">
                <a:solidFill>
                  <a:srgbClr val="0645AD"/>
                </a:solidFill>
                <a:effectLst/>
                <a:hlinkClick r:id="rId7" tooltip="Programme de développement du leadership de changement en pleine-conscience » - Questions &amp; réponses"/>
              </a:rPr>
              <a:t>fréquemment</a:t>
            </a:r>
            <a:r>
              <a:rPr lang="en-US" i="0" u="sng" dirty="0">
                <a:solidFill>
                  <a:srgbClr val="0645AD"/>
                </a:solidFill>
                <a:effectLst/>
                <a:hlinkClick r:id="rId7" tooltip="Programme de développement du leadership de changement en pleine-conscience » - Questions &amp; réponses"/>
              </a:rPr>
              <a:t> </a:t>
            </a:r>
            <a:r>
              <a:rPr lang="en-US" i="0" u="sng" dirty="0" err="1">
                <a:solidFill>
                  <a:srgbClr val="0645AD"/>
                </a:solidFill>
                <a:effectLst/>
                <a:hlinkClick r:id="rId7" tooltip="Programme de développement du leadership de changement en pleine-conscience » - Questions &amp; réponses"/>
              </a:rPr>
              <a:t>posées</a:t>
            </a:r>
            <a:endParaRPr lang="en-CA" dirty="0"/>
          </a:p>
        </p:txBody>
      </p:sp>
    </p:spTree>
    <p:extLst>
      <p:ext uri="{BB962C8B-B14F-4D97-AF65-F5344CB8AC3E}">
        <p14:creationId xmlns:p14="http://schemas.microsoft.com/office/powerpoint/2010/main" val="10425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2123658"/>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a:t>
            </a: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342900" lvl="0" indent="-342900">
              <a:buSzPct val="135000"/>
              <a:buFont typeface="Courier New" panose="02070309020205020404" pitchFamily="49" charset="0"/>
              <a:buChar char="o"/>
            </a:pPr>
            <a:r>
              <a:rPr lang="fr-FR"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peut être ajouté à votre accord de gestion des performances ou à votre plan d'apprentissage.</a:t>
            </a: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endParaRPr lang="fr-CA" sz="2800" u="none" dirty="0">
              <a:solidFill>
                <a:schemeClr val="accent3"/>
              </a:solidFill>
            </a:endParaRPr>
          </a:p>
          <a:p>
            <a:pPr algn="ctr"/>
            <a:r>
              <a:rPr lang="fr-CA" sz="2800" u="none" dirty="0">
                <a:solidFill>
                  <a:schemeClr val="accent3"/>
                </a:solidFill>
              </a:rPr>
              <a:t>Prenez 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73EAEC4-C1BC-0D8B-7DFA-64315121BF93}"/>
              </a:ext>
            </a:extLst>
          </p:cNvPr>
          <p:cNvPicPr>
            <a:picLocks noChangeAspect="1"/>
          </p:cNvPicPr>
          <p:nvPr/>
        </p:nvPicPr>
        <p:blipFill>
          <a:blip r:embed="rId3"/>
          <a:stretch>
            <a:fillRect/>
          </a:stretch>
        </p:blipFill>
        <p:spPr>
          <a:xfrm>
            <a:off x="6238214" y="1999085"/>
            <a:ext cx="2686050" cy="1762125"/>
          </a:xfrm>
          <a:prstGeom prst="rect">
            <a:avLst/>
          </a:prstGeom>
        </p:spPr>
      </p:pic>
      <p:pic>
        <p:nvPicPr>
          <p:cNvPr id="8" name="Picture 7">
            <a:extLst>
              <a:ext uri="{FF2B5EF4-FFF2-40B4-BE49-F238E27FC236}">
                <a16:creationId xmlns:a16="http://schemas.microsoft.com/office/drawing/2014/main" id="{C1084192-EF12-EDA6-8A41-B858F44FD219}"/>
              </a:ext>
            </a:extLst>
          </p:cNvPr>
          <p:cNvPicPr>
            <a:picLocks noChangeAspect="1"/>
          </p:cNvPicPr>
          <p:nvPr/>
        </p:nvPicPr>
        <p:blipFill>
          <a:blip r:embed="rId4"/>
          <a:stretch>
            <a:fillRect/>
          </a:stretch>
        </p:blipFill>
        <p:spPr>
          <a:xfrm>
            <a:off x="4050200" y="3917416"/>
            <a:ext cx="2856048" cy="1287818"/>
          </a:xfrm>
          <a:prstGeom prst="rect">
            <a:avLst/>
          </a:prstGeom>
        </p:spPr>
      </p:pic>
      <p:pic>
        <p:nvPicPr>
          <p:cNvPr id="5" name="Picture 4">
            <a:extLst>
              <a:ext uri="{FF2B5EF4-FFF2-40B4-BE49-F238E27FC236}">
                <a16:creationId xmlns:a16="http://schemas.microsoft.com/office/drawing/2014/main" id="{DFCE5D9C-95F7-F777-6AB5-F874354121C9}"/>
              </a:ext>
            </a:extLst>
          </p:cNvPr>
          <p:cNvPicPr>
            <a:picLocks noChangeAspect="1"/>
          </p:cNvPicPr>
          <p:nvPr/>
        </p:nvPicPr>
        <p:blipFill>
          <a:blip r:embed="rId5"/>
          <a:stretch>
            <a:fillRect/>
          </a:stretch>
        </p:blipFill>
        <p:spPr>
          <a:xfrm>
            <a:off x="516464" y="5091752"/>
            <a:ext cx="3143689" cy="1314633"/>
          </a:xfrm>
          <a:prstGeom prst="rect">
            <a:avLst/>
          </a:prstGeom>
        </p:spPr>
      </p:pic>
      <p:sp>
        <p:nvSpPr>
          <p:cNvPr id="4" name="Title 3">
            <a:extLst>
              <a:ext uri="{FF2B5EF4-FFF2-40B4-BE49-F238E27FC236}">
                <a16:creationId xmlns:a16="http://schemas.microsoft.com/office/drawing/2014/main" id="{39677206-3055-9284-F528-2054CE9BB6D5}"/>
              </a:ext>
            </a:extLst>
          </p:cNvPr>
          <p:cNvSpPr>
            <a:spLocks noGrp="1"/>
          </p:cNvSpPr>
          <p:nvPr>
            <p:ph type="title"/>
          </p:nvPr>
        </p:nvSpPr>
        <p:spPr>
          <a:xfrm>
            <a:off x="323527" y="274638"/>
            <a:ext cx="8682775" cy="1143000"/>
          </a:xfrm>
        </p:spPr>
        <p:txBody>
          <a:bodyPr>
            <a:noAutofit/>
          </a:bodyPr>
          <a:lstStyle/>
          <a:p>
            <a:r>
              <a:rPr lang="fr-CA" sz="3600" dirty="0"/>
              <a:t>Sous-titres automatiques français disponibles</a:t>
            </a:r>
            <a:endParaRPr lang="en-US" sz="3600" dirty="0"/>
          </a:p>
        </p:txBody>
      </p:sp>
      <p:sp>
        <p:nvSpPr>
          <p:cNvPr id="12" name="Oval 11">
            <a:extLst>
              <a:ext uri="{FF2B5EF4-FFF2-40B4-BE49-F238E27FC236}">
                <a16:creationId xmlns:a16="http://schemas.microsoft.com/office/drawing/2014/main" id="{7621AD04-D0BD-F120-F7C4-B85155D29B31}"/>
              </a:ext>
            </a:extLst>
          </p:cNvPr>
          <p:cNvSpPr/>
          <p:nvPr/>
        </p:nvSpPr>
        <p:spPr>
          <a:xfrm>
            <a:off x="978317" y="5731574"/>
            <a:ext cx="1095040" cy="57606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6BC0023-EA90-97EE-ED57-87ED972D72B6}"/>
              </a:ext>
            </a:extLst>
          </p:cNvPr>
          <p:cNvSpPr/>
          <p:nvPr/>
        </p:nvSpPr>
        <p:spPr>
          <a:xfrm>
            <a:off x="2103259" y="5193145"/>
            <a:ext cx="3555578" cy="810214"/>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FE0829-0EF9-7C68-660E-4E9B8F1103E0}"/>
              </a:ext>
            </a:extLst>
          </p:cNvPr>
          <p:cNvSpPr/>
          <p:nvPr/>
        </p:nvSpPr>
        <p:spPr>
          <a:xfrm>
            <a:off x="6372200" y="4621074"/>
            <a:ext cx="572513" cy="4641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CF2E9F2-F0C5-ECC4-A6C2-E2162A8F62AA}"/>
              </a:ext>
            </a:extLst>
          </p:cNvPr>
          <p:cNvSpPr/>
          <p:nvPr/>
        </p:nvSpPr>
        <p:spPr>
          <a:xfrm>
            <a:off x="6944713" y="3527948"/>
            <a:ext cx="746180" cy="1341211"/>
          </a:xfrm>
          <a:custGeom>
            <a:avLst/>
            <a:gdLst>
              <a:gd name="connsiteX0" fmla="*/ 0 w 4393406"/>
              <a:gd name="connsiteY0" fmla="*/ 2721768 h 2721768"/>
              <a:gd name="connsiteX1" fmla="*/ 3378994 w 4393406"/>
              <a:gd name="connsiteY1" fmla="*/ 1807368 h 2721768"/>
              <a:gd name="connsiteX2" fmla="*/ 4393406 w 4393406"/>
              <a:gd name="connsiteY2" fmla="*/ 0 h 2721768"/>
            </a:gdLst>
            <a:ahLst/>
            <a:cxnLst>
              <a:cxn ang="0">
                <a:pos x="connsiteX0" y="connsiteY0"/>
              </a:cxn>
              <a:cxn ang="0">
                <a:pos x="connsiteX1" y="connsiteY1"/>
              </a:cxn>
              <a:cxn ang="0">
                <a:pos x="connsiteX2" y="connsiteY2"/>
              </a:cxn>
            </a:cxnLst>
            <a:rect l="l" t="t" r="r" b="b"/>
            <a:pathLst>
              <a:path w="4393406" h="2721768">
                <a:moveTo>
                  <a:pt x="0" y="2721768"/>
                </a:moveTo>
                <a:cubicBezTo>
                  <a:pt x="1323380" y="2491382"/>
                  <a:pt x="2646760" y="2260996"/>
                  <a:pt x="3378994" y="1807368"/>
                </a:cubicBezTo>
                <a:cubicBezTo>
                  <a:pt x="4111228" y="1353740"/>
                  <a:pt x="4252317" y="676870"/>
                  <a:pt x="4393406" y="0"/>
                </a:cubicBezTo>
              </a:path>
            </a:pathLst>
          </a:custGeom>
          <a:noFill/>
          <a:ln>
            <a:solidFill>
              <a:srgbClr val="FF000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242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chemeClr val="accent1">
                    <a:lumMod val="75000"/>
                  </a:schemeClr>
                </a:solidFill>
                <a:latin typeface="Segoe UI Web (West European)"/>
              </a:rPr>
              <a:t>« Le leadership n’est pas un rang ou une position, c’est un choix – le choix de prendre soin de la personne à notre gauche </a:t>
            </a:r>
            <a:r>
              <a:rPr lang="fr-CA" sz="3200" i="1" dirty="0">
                <a:solidFill>
                  <a:schemeClr val="accent1">
                    <a:lumMod val="75000"/>
                  </a:schemeClr>
                </a:solidFill>
                <a:latin typeface="Segoe UI Web (West European)"/>
              </a:rPr>
              <a:t>et</a:t>
            </a:r>
            <a:r>
              <a:rPr lang="fr-CA" sz="3200" i="1" u="none" dirty="0">
                <a:solidFill>
                  <a:schemeClr val="accent1">
                    <a:lumMod val="75000"/>
                  </a:schemeClr>
                </a:solidFill>
                <a:latin typeface="Segoe UI Web (West European)"/>
              </a:rPr>
              <a:t> de la personne à notre droite »</a:t>
            </a:r>
            <a:r>
              <a:rPr lang="fr-CA" sz="3200" i="1" dirty="0">
                <a:solidFill>
                  <a:schemeClr val="accent1">
                    <a:lumMod val="75000"/>
                  </a:schemeClr>
                </a:solidFill>
                <a:latin typeface="Segoe UI Web (West European)"/>
              </a:rPr>
              <a:t> 	</a:t>
            </a:r>
            <a:r>
              <a:rPr lang="fr-CA" sz="3200" i="1" u="none" dirty="0">
                <a:solidFill>
                  <a:schemeClr val="accent1">
                    <a:lumMod val="75000"/>
                  </a:schemeClr>
                </a:solidFill>
                <a:latin typeface="Segoe UI Web (West European)"/>
              </a:rPr>
              <a:t>- S. Sinek</a:t>
            </a:r>
            <a:r>
              <a:rPr lang="fr-CA" sz="3200" i="1" dirty="0">
                <a:solidFill>
                  <a:schemeClr val="accent1">
                    <a:lumMod val="75000"/>
                  </a:schemeClr>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 xmlns:a1611="http://schemas.microsoft.com/office/drawing/2016/11/main" r:id="rId7"/>
              </a:ext>
            </a:extLst>
          </a:blip>
          <a:stretch>
            <a:fillRect/>
          </a:stretch>
        </p:blipFill>
        <p:spPr>
          <a:xfrm rot="20857149">
            <a:off x="4695455" y="590457"/>
            <a:ext cx="6058276" cy="4543707"/>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 Des intentions</a:t>
            </a:r>
            <a:r>
              <a:rPr lang="fr-CA" sz="3200" dirty="0">
                <a:solidFill>
                  <a:schemeClr val="accent1">
                    <a:lumMod val="75000"/>
                  </a:schemeClr>
                </a:solidFill>
                <a:latin typeface="Calibri" panose="020F0502020204030204" pitchFamily="34" charset="0"/>
                <a:cs typeface="Times New Roman" panose="02020603050405020304" pitchFamily="18" charset="0"/>
              </a:rPr>
              <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600200"/>
            <a:ext cx="7643192" cy="4983162"/>
          </a:xfrm>
        </p:spPr>
        <p:txBody>
          <a:bodyPr>
            <a:normAutofit/>
          </a:bodyPr>
          <a:lstStyle/>
          <a:p>
            <a:pPr>
              <a:spcBef>
                <a:spcPts val="300"/>
              </a:spcBef>
            </a:pPr>
            <a:r>
              <a:rPr lang="fr-CA" u="none" dirty="0">
                <a:solidFill>
                  <a:schemeClr val="tx1">
                    <a:lumMod val="50000"/>
                    <a:lumOff val="50000"/>
                  </a:schemeClr>
                </a:solidFill>
              </a:rPr>
              <a:t>Bienvenue et objectif</a:t>
            </a:r>
          </a:p>
          <a:p>
            <a:pPr>
              <a:spcBef>
                <a:spcPts val="300"/>
              </a:spcBef>
            </a:pPr>
            <a:r>
              <a:rPr lang="fr-CA" dirty="0" smtClean="0">
                <a:solidFill>
                  <a:schemeClr val="tx1">
                    <a:lumMod val="50000"/>
                    <a:lumOff val="50000"/>
                  </a:schemeClr>
                </a:solidFill>
              </a:rPr>
              <a:t>Allocution d’</a:t>
            </a:r>
            <a:r>
              <a:rPr lang="fr-CA" dirty="0" err="1" smtClean="0">
                <a:solidFill>
                  <a:schemeClr val="tx1">
                    <a:lumMod val="50000"/>
                    <a:lumOff val="50000"/>
                  </a:schemeClr>
                </a:solidFill>
              </a:rPr>
              <a:t>acceuil</a:t>
            </a:r>
            <a:endParaRPr lang="fr-CA" u="none" dirty="0">
              <a:solidFill>
                <a:schemeClr val="tx1">
                  <a:lumMod val="50000"/>
                  <a:lumOff val="50000"/>
                </a:schemeClr>
              </a:solidFill>
            </a:endParaRPr>
          </a:p>
          <a:p>
            <a:pPr>
              <a:spcBef>
                <a:spcPts val="300"/>
              </a:spcBef>
            </a:pPr>
            <a:r>
              <a:rPr lang="fr-FR" dirty="0">
                <a:solidFill>
                  <a:schemeClr val="accent1">
                    <a:lumMod val="75000"/>
                  </a:schemeClr>
                </a:solidFill>
              </a:rPr>
              <a:t>Quelques résultats d’un</a:t>
            </a:r>
            <a:br>
              <a:rPr lang="fr-FR" dirty="0">
                <a:solidFill>
                  <a:schemeClr val="accent1">
                    <a:lumMod val="75000"/>
                  </a:schemeClr>
                </a:solidFill>
              </a:rPr>
            </a:br>
            <a:r>
              <a:rPr lang="fr-FR" dirty="0">
                <a:solidFill>
                  <a:schemeClr val="accent1">
                    <a:lumMod val="75000"/>
                  </a:schemeClr>
                </a:solidFill>
              </a:rPr>
              <a:t>programme précédent</a:t>
            </a:r>
          </a:p>
          <a:p>
            <a:pPr>
              <a:spcBef>
                <a:spcPts val="300"/>
              </a:spcBef>
            </a:pPr>
            <a:r>
              <a:rPr lang="fr-FR" dirty="0">
                <a:solidFill>
                  <a:schemeClr val="accent1">
                    <a:lumMod val="75000"/>
                  </a:schemeClr>
                </a:solidFill>
              </a:rPr>
              <a:t>Une définition du leadership de changement en pleine-conscience</a:t>
            </a:r>
          </a:p>
          <a:p>
            <a:pPr>
              <a:spcBef>
                <a:spcPts val="300"/>
              </a:spcBef>
            </a:pPr>
            <a:r>
              <a:rPr lang="fr-FR" dirty="0">
                <a:solidFill>
                  <a:schemeClr val="accent1">
                    <a:lumMod val="75000"/>
                  </a:schemeClr>
                </a:solidFill>
              </a:rPr>
              <a:t>Expérimenter des exercices rapides</a:t>
            </a:r>
          </a:p>
          <a:p>
            <a:pPr>
              <a:spcBef>
                <a:spcPts val="300"/>
              </a:spcBef>
            </a:pPr>
            <a:r>
              <a:rPr lang="fr-CA" dirty="0">
                <a:solidFill>
                  <a:schemeClr val="accent1">
                    <a:lumMod val="75000"/>
                  </a:schemeClr>
                </a:solidFill>
              </a:rPr>
              <a:t>Survol </a:t>
            </a:r>
            <a:r>
              <a:rPr lang="fr-CA" u="none" dirty="0">
                <a:solidFill>
                  <a:schemeClr val="accent1">
                    <a:lumMod val="75000"/>
                  </a:schemeClr>
                </a:solidFill>
              </a:rPr>
              <a:t>du programme de DLCP</a:t>
            </a:r>
          </a:p>
          <a:p>
            <a:pPr>
              <a:spcBef>
                <a:spcPts val="300"/>
              </a:spcBef>
            </a:pPr>
            <a:r>
              <a:rPr lang="fr-CA" u="none" dirty="0">
                <a:solidFill>
                  <a:schemeClr val="accent1">
                    <a:lumMod val="75000"/>
                  </a:schemeClr>
                </a:solidFill>
              </a:rPr>
              <a:t>Questions et réponses</a:t>
            </a:r>
          </a:p>
        </p:txBody>
      </p:sp>
    </p:spTree>
    <p:extLst>
      <p:ext uri="{BB962C8B-B14F-4D97-AF65-F5344CB8AC3E}">
        <p14:creationId xmlns:p14="http://schemas.microsoft.com/office/powerpoint/2010/main" val="4214648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Sli.do</a:t>
            </a:r>
            <a:endParaRPr lang="en-CA" dirty="0"/>
          </a:p>
        </p:txBody>
      </p:sp>
      <p:sp>
        <p:nvSpPr>
          <p:cNvPr id="3" name="Content Placeholder 2"/>
          <p:cNvSpPr>
            <a:spLocks noGrp="1"/>
          </p:cNvSpPr>
          <p:nvPr>
            <p:ph idx="1"/>
          </p:nvPr>
        </p:nvSpPr>
        <p:spPr>
          <a:xfrm>
            <a:off x="457200" y="1600200"/>
            <a:ext cx="8229600" cy="4853136"/>
          </a:xfrm>
        </p:spPr>
        <p:txBody>
          <a:bodyPr>
            <a:normAutofit/>
          </a:bodyPr>
          <a:lstStyle/>
          <a:p>
            <a:pPr marL="0" indent="0">
              <a:buNone/>
            </a:pPr>
            <a:r>
              <a:rPr lang="fr-FR" dirty="0"/>
              <a:t>Je dirais que mon niveau d'expérience en matière de pleine conscience est :</a:t>
            </a:r>
            <a:endParaRPr lang="en-CA" dirty="0"/>
          </a:p>
          <a:p>
            <a:endParaRPr lang="fr-CA" dirty="0"/>
          </a:p>
          <a:p>
            <a:endParaRPr lang="fr-CA" dirty="0"/>
          </a:p>
          <a:p>
            <a:endParaRPr lang="en-CA" dirty="0"/>
          </a:p>
          <a:p>
            <a:r>
              <a:rPr lang="en-CA" dirty="0"/>
              <a:t>https://www.slido.com/</a:t>
            </a:r>
            <a:br>
              <a:rPr lang="en-CA" dirty="0"/>
            </a:br>
            <a:r>
              <a:rPr lang="en-CA" dirty="0"/>
              <a:t># </a:t>
            </a:r>
            <a:r>
              <a:rPr lang="en-CA" dirty="0" err="1"/>
              <a:t>dlcp</a:t>
            </a:r>
            <a:endParaRPr lang="en-CA" dirty="0"/>
          </a:p>
          <a:p>
            <a:r>
              <a:rPr lang="en-CA" sz="2400" dirty="0">
                <a:hlinkClick r:id="rId3"/>
              </a:rPr>
              <a:t>https://app.sli.do/event/mPVkdwy7WMd9hrsacDawAm</a:t>
            </a:r>
            <a:r>
              <a:rPr lang="en-CA" sz="2400" dirty="0"/>
              <a:t> </a:t>
            </a:r>
          </a:p>
        </p:txBody>
      </p:sp>
      <p:pic>
        <p:nvPicPr>
          <p:cNvPr id="6" name="Picture 5"/>
          <p:cNvPicPr>
            <a:picLocks noChangeAspect="1"/>
          </p:cNvPicPr>
          <p:nvPr/>
        </p:nvPicPr>
        <p:blipFill>
          <a:blip r:embed="rId4"/>
          <a:stretch>
            <a:fillRect/>
          </a:stretch>
        </p:blipFill>
        <p:spPr>
          <a:xfrm>
            <a:off x="3824473" y="98611"/>
            <a:ext cx="1495053" cy="1495053"/>
          </a:xfrm>
          <a:prstGeom prst="rect">
            <a:avLst/>
          </a:prstGeom>
        </p:spPr>
      </p:pic>
      <p:pic>
        <p:nvPicPr>
          <p:cNvPr id="8" name="Picture 7">
            <a:extLst>
              <a:ext uri="{FF2B5EF4-FFF2-40B4-BE49-F238E27FC236}">
                <a16:creationId xmlns:a16="http://schemas.microsoft.com/office/drawing/2014/main" id="{939F130D-FD37-7437-3156-4DC371E3904A}"/>
              </a:ext>
            </a:extLst>
          </p:cNvPr>
          <p:cNvPicPr>
            <a:picLocks noChangeAspect="1"/>
          </p:cNvPicPr>
          <p:nvPr/>
        </p:nvPicPr>
        <p:blipFill>
          <a:blip r:embed="rId5"/>
          <a:stretch>
            <a:fillRect/>
          </a:stretch>
        </p:blipFill>
        <p:spPr>
          <a:xfrm>
            <a:off x="5724128" y="3135660"/>
            <a:ext cx="2294079" cy="2294079"/>
          </a:xfrm>
          <a:prstGeom prst="rect">
            <a:avLst/>
          </a:prstGeom>
        </p:spPr>
      </p:pic>
    </p:spTree>
    <p:extLst>
      <p:ext uri="{BB962C8B-B14F-4D97-AF65-F5344CB8AC3E}">
        <p14:creationId xmlns:p14="http://schemas.microsoft.com/office/powerpoint/2010/main" val="839139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6"/>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solidFill>
                  <a:schemeClr val="accent1">
                    <a:lumMod val="75000"/>
                  </a:schemeClr>
                </a:solidFill>
              </a:rPr>
              <a:t>Exercice – </a:t>
            </a:r>
            <a:r>
              <a:rPr lang="fr-CA" sz="3200" dirty="0">
                <a:solidFill>
                  <a:schemeClr val="accent1">
                    <a:lumMod val="75000"/>
                  </a:schemeClr>
                </a:solidFill>
              </a:rPr>
              <a:t>balayage corporel</a:t>
            </a:r>
          </a:p>
        </p:txBody>
      </p:sp>
      <p:sp>
        <p:nvSpPr>
          <p:cNvPr id="3" name="Content Placeholder 2"/>
          <p:cNvSpPr>
            <a:spLocks noGrp="1"/>
          </p:cNvSpPr>
          <p:nvPr>
            <p:ph idx="1"/>
            <p:custDataLst>
              <p:tags r:id="rId3"/>
            </p:custDataLst>
          </p:nvPr>
        </p:nvSpPr>
        <p:spPr/>
        <p:txBody>
          <a:bodyPr>
            <a:noAutofit/>
          </a:bodyPr>
          <a:lstStyle/>
          <a:p>
            <a:r>
              <a:rPr lang="fr-CA" sz="2800" u="none" dirty="0">
                <a:solidFill>
                  <a:schemeClr val="accent1">
                    <a:lumMod val="75000"/>
                  </a:schemeClr>
                </a:solidFill>
              </a:rPr>
              <a:t>Temps requis : 5 minutes</a:t>
            </a:r>
          </a:p>
          <a:p>
            <a:r>
              <a:rPr lang="fr-CA" sz="2800" u="none" dirty="0">
                <a:solidFill>
                  <a:schemeClr val="accent1">
                    <a:lumMod val="75000"/>
                  </a:schemeClr>
                </a:solidFill>
              </a:rPr>
              <a:t>Profitez de l’occasion de le faire.</a:t>
            </a:r>
          </a:p>
          <a:p>
            <a:r>
              <a:rPr lang="fr-CA" sz="2800" dirty="0">
                <a:solidFill>
                  <a:schemeClr val="accent1">
                    <a:lumMod val="75000"/>
                  </a:schemeClr>
                </a:solidFill>
              </a:rPr>
              <a:t>Asseyez-vous</a:t>
            </a:r>
            <a:r>
              <a:rPr lang="fr-CA" sz="2800" u="none" dirty="0">
                <a:solidFill>
                  <a:schemeClr val="accent1">
                    <a:lumMod val="75000"/>
                  </a:schemeClr>
                </a:solidFill>
              </a:rPr>
              <a:t> confortablement avec une </a:t>
            </a:r>
            <a:br>
              <a:rPr lang="fr-CA" sz="2800" u="none" dirty="0">
                <a:solidFill>
                  <a:schemeClr val="accent1">
                    <a:lumMod val="75000"/>
                  </a:schemeClr>
                </a:solidFill>
              </a:rPr>
            </a:br>
            <a:r>
              <a:rPr lang="fr-CA" sz="2800" u="none" dirty="0">
                <a:solidFill>
                  <a:schemeClr val="accent1">
                    <a:lumMod val="75000"/>
                  </a:schemeClr>
                </a:solidFill>
              </a:rPr>
              <a:t>position droite.</a:t>
            </a:r>
          </a:p>
          <a:p>
            <a:r>
              <a:rPr lang="fr-CA" sz="2800" u="none" dirty="0">
                <a:solidFill>
                  <a:schemeClr val="accent1">
                    <a:lumMod val="75000"/>
                  </a:schemeClr>
                </a:solidFill>
              </a:rPr>
              <a:t>N’hésitez pas à fermer les yeux.</a:t>
            </a:r>
          </a:p>
          <a:p>
            <a:r>
              <a:rPr lang="fr-CA" sz="2800" u="none" dirty="0">
                <a:solidFill>
                  <a:schemeClr val="accent1">
                    <a:lumMod val="75000"/>
                  </a:schemeClr>
                </a:solidFill>
              </a:rPr>
              <a:t>Suivez ma voix.</a:t>
            </a:r>
          </a:p>
        </p:txBody>
      </p:sp>
      <p:sp>
        <p:nvSpPr>
          <p:cNvPr id="8" name="TextBox 7"/>
          <p:cNvSpPr txBox="1"/>
          <p:nvPr/>
        </p:nvSpPr>
        <p:spPr>
          <a:xfrm>
            <a:off x="5513024" y="630872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grpSp>
        <p:nvGrpSpPr>
          <p:cNvPr id="5" name="Group 4">
            <a:extLst>
              <a:ext uri="{FF2B5EF4-FFF2-40B4-BE49-F238E27FC236}">
                <a16:creationId xmlns:a16="http://schemas.microsoft.com/office/drawing/2014/main" id="{AB1A2CC1-DE04-D8B2-4EA7-679D54B0A4EC}"/>
              </a:ext>
            </a:extLst>
          </p:cNvPr>
          <p:cNvGrpSpPr/>
          <p:nvPr/>
        </p:nvGrpSpPr>
        <p:grpSpPr>
          <a:xfrm>
            <a:off x="7668344" y="6159853"/>
            <a:ext cx="608297" cy="654519"/>
            <a:chOff x="1691680" y="5343137"/>
            <a:chExt cx="803649" cy="818086"/>
          </a:xfrm>
        </p:grpSpPr>
        <p:pic>
          <p:nvPicPr>
            <p:cNvPr id="6" name="Picture 5">
              <a:extLst>
                <a:ext uri="{FF2B5EF4-FFF2-40B4-BE49-F238E27FC236}">
                  <a16:creationId xmlns:a16="http://schemas.microsoft.com/office/drawing/2014/main" id="{5D56CE73-D39F-0993-AC5F-DAA8692A26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a:extLst>
                <a:ext uri="{FF2B5EF4-FFF2-40B4-BE49-F238E27FC236}">
                  <a16:creationId xmlns:a16="http://schemas.microsoft.com/office/drawing/2014/main" id="{B94FF8D6-DE64-EED6-B4A1-8DEAD6D9882A}"/>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691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- 2022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369332"/>
          </a:xfrm>
          <a:prstGeom prst="rect">
            <a:avLst/>
          </a:prstGeom>
          <a:noFill/>
        </p:spPr>
        <p:txBody>
          <a:bodyPr wrap="square" rtlCol="0">
            <a:spAutoFit/>
          </a:bodyPr>
          <a:lstStyle/>
          <a:p>
            <a:pPr algn="ctr"/>
            <a:r>
              <a:rPr lang="fr-CA" dirty="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369332"/>
          </a:xfrm>
          <a:prstGeom prst="rect">
            <a:avLst/>
          </a:prstGeom>
          <a:noFill/>
        </p:spPr>
        <p:txBody>
          <a:bodyPr wrap="square" rtlCol="0">
            <a:spAutoFit/>
          </a:bodyPr>
          <a:lstStyle/>
          <a:p>
            <a:pPr algn="ctr"/>
            <a:r>
              <a:rPr lang="en-CA" dirty="0">
                <a:solidFill>
                  <a:schemeClr val="accent1">
                    <a:lumMod val="75000"/>
                  </a:schemeClr>
                </a:solidFill>
              </a:rPr>
              <a:t>Canada:</a:t>
            </a:r>
          </a:p>
        </p:txBody>
      </p:sp>
    </p:spTree>
    <p:extLst>
      <p:ext uri="{BB962C8B-B14F-4D97-AF65-F5344CB8AC3E}">
        <p14:creationId xmlns:p14="http://schemas.microsoft.com/office/powerpoint/2010/main" val="5091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lnSpc>
                <a:spcPct val="100000"/>
              </a:lnSpc>
            </a:pPr>
            <a:r>
              <a:rPr lang="fr-FR" sz="28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Résultats principaux - Programme 2022</a:t>
            </a:r>
            <a:endParaRPr lang="en-CA" sz="2800" dirty="0">
              <a:solidFill>
                <a:schemeClr val="accent1">
                  <a:lumMod val="75000"/>
                </a:schemeClr>
              </a:solidFill>
            </a:endParaRPr>
          </a:p>
        </p:txBody>
      </p:sp>
      <p:sp>
        <p:nvSpPr>
          <p:cNvPr id="16" name="TextBox 7"/>
          <p:cNvSpPr txBox="1"/>
          <p:nvPr/>
        </p:nvSpPr>
        <p:spPr>
          <a:xfrm>
            <a:off x="4748954" y="6321043"/>
            <a:ext cx="3200400" cy="45420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a:t>
            </a:r>
            <a:r>
              <a:rPr lang="fr-CA" sz="1100" dirty="0">
                <a:solidFill>
                  <a:srgbClr val="7F7F7F"/>
                </a:solidFill>
                <a:ea typeface="Calibri" panose="020F0502020204030204" pitchFamily="34" charset="0"/>
                <a:cs typeface="Times New Roman" panose="02020603050405020304" pitchFamily="18" charset="0"/>
              </a:rPr>
              <a:t>Les personnes ayant répondu « Presque toujours », « Très souvent » et « Assez souvent »</a:t>
            </a:r>
            <a:endParaRPr lang="en-US" sz="1100" dirty="0">
              <a:solidFill>
                <a:srgbClr val="7F7F7F"/>
              </a:solidFill>
              <a:cs typeface="Times New Roman" panose="02020603050405020304" pitchFamily="18" charset="0"/>
            </a:endParaRPr>
          </a:p>
        </p:txBody>
      </p:sp>
      <p:graphicFrame>
        <p:nvGraphicFramePr>
          <p:cNvPr id="2" name="Chart 1">
            <a:extLst>
              <a:ext uri="{FF2B5EF4-FFF2-40B4-BE49-F238E27FC236}">
                <a16:creationId xmlns:a16="http://schemas.microsoft.com/office/drawing/2014/main" id="{7A0545B1-5A0E-7BD2-A713-8088C08D6FD1}"/>
              </a:ext>
            </a:extLst>
          </p:cNvPr>
          <p:cNvGraphicFramePr/>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6" name="Rectangle 5"/>
          <p:cNvSpPr/>
          <p:nvPr/>
        </p:nvSpPr>
        <p:spPr>
          <a:xfrm>
            <a:off x="1061146" y="6005806"/>
            <a:ext cx="2862782" cy="769441"/>
          </a:xfrm>
          <a:prstGeom prst="rect">
            <a:avLst/>
          </a:prstGeom>
        </p:spPr>
        <p:txBody>
          <a:bodyPr wrap="square">
            <a:spAutoFit/>
          </a:bodyPr>
          <a:lstStyle/>
          <a:p>
            <a:pPr algn="ctr"/>
            <a:r>
              <a:rPr lang="fr-CA" sz="1100" dirty="0">
                <a:solidFill>
                  <a:schemeClr val="accent1">
                    <a:lumMod val="75000"/>
                  </a:schemeClr>
                </a:solidFill>
                <a:ea typeface="Times New Roman" panose="02020603050405020304" pitchFamily="18" charset="0"/>
                <a:cs typeface="Times New Roman" panose="02020603050405020304" pitchFamily="18" charset="0"/>
              </a:rPr>
              <a:t>**Taux de réussite de 76 % pour les auto-évaluations : 99 réponses ont été reçues sur les 130 participants qui ont suivi le programme.</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
        <p:nvSpPr>
          <p:cNvPr id="8" name="Rectangle 7"/>
          <p:cNvSpPr/>
          <p:nvPr/>
        </p:nvSpPr>
        <p:spPr>
          <a:xfrm>
            <a:off x="1547664" y="4988739"/>
            <a:ext cx="6552728"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1524760" y="4922584"/>
            <a:ext cx="1215449" cy="523220"/>
          </a:xfrm>
          <a:prstGeom prst="rect">
            <a:avLst/>
          </a:prstGeom>
        </p:spPr>
        <p:txBody>
          <a:bodyPr wrap="square">
            <a:spAutoFit/>
          </a:bodyPr>
          <a:lstStyle/>
          <a:p>
            <a:pPr algn="ctr"/>
            <a:r>
              <a:rPr lang="fr-CA" sz="1400" dirty="0">
                <a:solidFill>
                  <a:schemeClr val="accent1">
                    <a:lumMod val="75000"/>
                  </a:schemeClr>
                </a:solidFill>
              </a:rPr>
              <a:t>engagement des employés</a:t>
            </a:r>
          </a:p>
        </p:txBody>
      </p:sp>
      <p:sp>
        <p:nvSpPr>
          <p:cNvPr id="21" name="Rectangle 20"/>
          <p:cNvSpPr/>
          <p:nvPr/>
        </p:nvSpPr>
        <p:spPr>
          <a:xfrm>
            <a:off x="2644592" y="4922584"/>
            <a:ext cx="1694672" cy="523220"/>
          </a:xfrm>
          <a:prstGeom prst="rect">
            <a:avLst/>
          </a:prstGeom>
        </p:spPr>
        <p:txBody>
          <a:bodyPr wrap="square">
            <a:spAutoFit/>
          </a:bodyPr>
          <a:lstStyle/>
          <a:p>
            <a:pPr algn="ctr"/>
            <a:r>
              <a:rPr lang="fr-CA" sz="1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sz="1400" dirty="0">
              <a:solidFill>
                <a:schemeClr val="accent1">
                  <a:lumMod val="75000"/>
                </a:schemeClr>
              </a:solidFill>
            </a:endParaRPr>
          </a:p>
        </p:txBody>
      </p:sp>
      <p:sp>
        <p:nvSpPr>
          <p:cNvPr id="22" name="Rectangle 21"/>
          <p:cNvSpPr/>
          <p:nvPr/>
        </p:nvSpPr>
        <p:spPr>
          <a:xfrm>
            <a:off x="4212469" y="4922584"/>
            <a:ext cx="1354808" cy="523220"/>
          </a:xfrm>
          <a:prstGeom prst="rect">
            <a:avLst/>
          </a:prstGeom>
        </p:spPr>
        <p:txBody>
          <a:bodyPr wrap="square">
            <a:spAutoFit/>
          </a:bodyPr>
          <a:lstStyle/>
          <a:p>
            <a:pPr algn="ctr"/>
            <a:r>
              <a:rPr lang="fr-CA" sz="1400" dirty="0">
                <a:solidFill>
                  <a:schemeClr val="accent1">
                    <a:lumMod val="75000"/>
                  </a:schemeClr>
                </a:solidFill>
              </a:rPr>
              <a:t>risques liés aux comportements</a:t>
            </a:r>
          </a:p>
        </p:txBody>
      </p:sp>
      <p:sp>
        <p:nvSpPr>
          <p:cNvPr id="23" name="Rectangle 22"/>
          <p:cNvSpPr/>
          <p:nvPr/>
        </p:nvSpPr>
        <p:spPr>
          <a:xfrm>
            <a:off x="5459096" y="4922584"/>
            <a:ext cx="1215449" cy="307777"/>
          </a:xfrm>
          <a:prstGeom prst="rect">
            <a:avLst/>
          </a:prstGeom>
        </p:spPr>
        <p:txBody>
          <a:bodyPr wrap="square">
            <a:spAutoFit/>
          </a:bodyPr>
          <a:lstStyle/>
          <a:p>
            <a:pPr algn="ctr"/>
            <a:r>
              <a:rPr lang="fr-CA" sz="1400" dirty="0">
                <a:solidFill>
                  <a:schemeClr val="accent1">
                    <a:lumMod val="75000"/>
                  </a:schemeClr>
                </a:solidFill>
              </a:rPr>
              <a:t>bien-être</a:t>
            </a:r>
          </a:p>
        </p:txBody>
      </p:sp>
      <p:sp>
        <p:nvSpPr>
          <p:cNvPr id="24" name="Rectangle 23"/>
          <p:cNvSpPr/>
          <p:nvPr/>
        </p:nvSpPr>
        <p:spPr>
          <a:xfrm>
            <a:off x="6844595" y="4922584"/>
            <a:ext cx="1215449" cy="307777"/>
          </a:xfrm>
          <a:prstGeom prst="rect">
            <a:avLst/>
          </a:prstGeom>
        </p:spPr>
        <p:txBody>
          <a:bodyPr wrap="square">
            <a:spAutoFit/>
          </a:bodyPr>
          <a:lstStyle/>
          <a:p>
            <a:pPr algn="ctr"/>
            <a:r>
              <a:rPr lang="fr-CA" sz="1400" dirty="0">
                <a:solidFill>
                  <a:schemeClr val="accent1">
                    <a:lumMod val="75000"/>
                  </a:schemeClr>
                </a:solidFill>
              </a:rPr>
              <a:t>résilience</a:t>
            </a:r>
          </a:p>
        </p:txBody>
      </p:sp>
      <p:sp>
        <p:nvSpPr>
          <p:cNvPr id="26" name="Rectangle 25"/>
          <p:cNvSpPr/>
          <p:nvPr/>
        </p:nvSpPr>
        <p:spPr>
          <a:xfrm>
            <a:off x="3611297" y="5453024"/>
            <a:ext cx="909499"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4762545" y="5440492"/>
            <a:ext cx="958990" cy="4077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539540" y="5445224"/>
            <a:ext cx="1136323" cy="461665"/>
          </a:xfrm>
          <a:prstGeom prst="rect">
            <a:avLst/>
          </a:prstGeom>
          <a:noFill/>
        </p:spPr>
        <p:txBody>
          <a:bodyPr wrap="square" rtlCol="0">
            <a:spAutoFit/>
          </a:bodyPr>
          <a:lstStyle/>
          <a:p>
            <a:r>
              <a:rPr lang="en-US" sz="1200" dirty="0" err="1">
                <a:solidFill>
                  <a:schemeClr val="accent1">
                    <a:lumMod val="75000"/>
                  </a:schemeClr>
                </a:solidFill>
              </a:rPr>
              <a:t>Pré</a:t>
            </a:r>
            <a:r>
              <a:rPr lang="en-US" sz="1200" dirty="0">
                <a:solidFill>
                  <a:schemeClr val="accent1">
                    <a:lumMod val="75000"/>
                  </a:schemeClr>
                </a:solidFill>
              </a:rPr>
              <a:t> </a:t>
            </a:r>
            <a:r>
              <a:rPr lang="en-US" sz="1200" dirty="0" err="1">
                <a:solidFill>
                  <a:schemeClr val="accent1">
                    <a:lumMod val="75000"/>
                  </a:schemeClr>
                </a:solidFill>
              </a:rPr>
              <a:t>évaluation</a:t>
            </a:r>
            <a:r>
              <a:rPr lang="en-US" sz="1200" dirty="0">
                <a:solidFill>
                  <a:schemeClr val="accent1">
                    <a:lumMod val="75000"/>
                  </a:schemeClr>
                </a:solidFill>
              </a:rPr>
              <a:t> (n=239)</a:t>
            </a:r>
            <a:endParaRPr lang="fr-CA" sz="1200" dirty="0">
              <a:solidFill>
                <a:schemeClr val="accent1">
                  <a:lumMod val="75000"/>
                </a:schemeClr>
              </a:solidFill>
            </a:endParaRPr>
          </a:p>
        </p:txBody>
      </p:sp>
      <p:sp>
        <p:nvSpPr>
          <p:cNvPr id="7" name="TextBox 6"/>
          <p:cNvSpPr txBox="1"/>
          <p:nvPr/>
        </p:nvSpPr>
        <p:spPr>
          <a:xfrm>
            <a:off x="4659813" y="5445224"/>
            <a:ext cx="2360459" cy="461665"/>
          </a:xfrm>
          <a:prstGeom prst="rect">
            <a:avLst/>
          </a:prstGeom>
          <a:noFill/>
        </p:spPr>
        <p:txBody>
          <a:bodyPr wrap="square" rtlCol="0">
            <a:spAutoFit/>
          </a:bodyPr>
          <a:lstStyle/>
          <a:p>
            <a:r>
              <a:rPr lang="en-US" sz="1200" dirty="0" err="1">
                <a:solidFill>
                  <a:schemeClr val="accent1">
                    <a:lumMod val="75000"/>
                  </a:schemeClr>
                </a:solidFill>
              </a:rPr>
              <a:t>Évaluation</a:t>
            </a:r>
            <a:r>
              <a:rPr lang="en-US" sz="1200" dirty="0">
                <a:solidFill>
                  <a:schemeClr val="accent1">
                    <a:lumMod val="75000"/>
                  </a:schemeClr>
                </a:solidFill>
              </a:rPr>
              <a:t> finale, 3 </a:t>
            </a:r>
            <a:r>
              <a:rPr lang="en-US" sz="1200" dirty="0" err="1">
                <a:solidFill>
                  <a:schemeClr val="accent1">
                    <a:lumMod val="75000"/>
                  </a:schemeClr>
                </a:solidFill>
              </a:rPr>
              <a:t>mois</a:t>
            </a:r>
            <a:r>
              <a:rPr lang="en-US" sz="1200" dirty="0">
                <a:solidFill>
                  <a:schemeClr val="accent1">
                    <a:lumMod val="75000"/>
                  </a:schemeClr>
                </a:solidFill>
              </a:rPr>
              <a:t> plus </a:t>
            </a:r>
            <a:r>
              <a:rPr lang="en-US" sz="1200" dirty="0" err="1">
                <a:solidFill>
                  <a:schemeClr val="accent1">
                    <a:lumMod val="75000"/>
                  </a:schemeClr>
                </a:solidFill>
              </a:rPr>
              <a:t>tard</a:t>
            </a:r>
            <a:endParaRPr lang="en-US" sz="1200" dirty="0">
              <a:solidFill>
                <a:schemeClr val="accent1">
                  <a:lumMod val="75000"/>
                </a:schemeClr>
              </a:solidFill>
            </a:endParaRPr>
          </a:p>
          <a:p>
            <a:r>
              <a:rPr lang="en-US" sz="1200" dirty="0">
                <a:solidFill>
                  <a:schemeClr val="accent1">
                    <a:lumMod val="75000"/>
                  </a:schemeClr>
                </a:solidFill>
              </a:rPr>
              <a:t>(n=99)</a:t>
            </a:r>
            <a:endParaRPr lang="fr-CA" sz="1200" dirty="0">
              <a:solidFill>
                <a:schemeClr val="accent1">
                  <a:lumMod val="75000"/>
                </a:schemeClr>
              </a:solidFill>
            </a:endParaRPr>
          </a:p>
        </p:txBody>
      </p:sp>
    </p:spTree>
    <p:extLst>
      <p:ext uri="{BB962C8B-B14F-4D97-AF65-F5344CB8AC3E}">
        <p14:creationId xmlns:p14="http://schemas.microsoft.com/office/powerpoint/2010/main" val="829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6" grpId="0"/>
      <p:bldP spid="2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11886</TotalTime>
  <Words>3397</Words>
  <Application>Microsoft Office PowerPoint</Application>
  <PresentationFormat>On-screen Show (4:3)</PresentationFormat>
  <Paragraphs>355</Paragraphs>
  <Slides>16</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-apple-system</vt:lpstr>
      <vt:lpstr>Arial</vt:lpstr>
      <vt:lpstr>Calibri</vt:lpstr>
      <vt:lpstr>Courier New</vt:lpstr>
      <vt:lpstr>Raleway</vt:lpstr>
      <vt:lpstr>Segoe UI Web (West European)</vt:lpstr>
      <vt:lpstr>Symbol</vt:lpstr>
      <vt:lpstr>Times New Roman</vt:lpstr>
      <vt:lpstr>Wingdings</vt:lpstr>
      <vt:lpstr>1_Office Theme</vt:lpstr>
      <vt:lpstr>Séance d’information :  Programme de développement du leadership de changement en pleine-conscience (DLCP)</vt:lpstr>
      <vt:lpstr>Sous-titres automatiques français disponibles</vt:lpstr>
      <vt:lpstr>PowerPoint Presentation</vt:lpstr>
      <vt:lpstr>Ordre du jour / Des intentions (pas nécessairement dans l’ordre suivant)</vt:lpstr>
      <vt:lpstr>Sli.do</vt:lpstr>
      <vt:lpstr>Exercice – balayage corporel</vt:lpstr>
      <vt:lpstr>Objectif principal du programme de DLCP</vt:lpstr>
      <vt:lpstr>Carte de participation - 2022</vt:lpstr>
      <vt:lpstr>Résultats principaux - Programme 2022</vt:lpstr>
      <vt:lpstr>Témoignages sur le programme de DLCP</vt:lpstr>
      <vt:lpstr>Exercice – Respiration</vt:lpstr>
      <vt:lpstr>Livré par une équipe d'animateurs bénévoles</vt:lpstr>
      <vt:lpstr>Engagement, aperçu du programme et questions fréquemment posées</vt:lpstr>
      <vt:lpstr>PowerPoint Presentation</vt:lpstr>
      <vt:lpstr>Éléments nécessaires à la réussite du programme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Provencher, Robert (FINTRAC/CANAFE)</cp:lastModifiedBy>
  <cp:revision>419</cp:revision>
  <cp:lastPrinted>1969-12-31T19:00:00Z</cp:lastPrinted>
  <dcterms:created xsi:type="dcterms:W3CDTF">2015-04-14T20:39:51Z</dcterms:created>
  <dcterms:modified xsi:type="dcterms:W3CDTF">2024-09-16T17:29:57Z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