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8.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5" r:id="rId2"/>
    <p:sldId id="300" r:id="rId3"/>
    <p:sldId id="308" r:id="rId4"/>
    <p:sldId id="309" r:id="rId5"/>
    <p:sldId id="310" r:id="rId6"/>
    <p:sldId id="301" r:id="rId7"/>
    <p:sldId id="302" r:id="rId8"/>
    <p:sldId id="303" r:id="rId9"/>
    <p:sldId id="304" r:id="rId10"/>
    <p:sldId id="305" r:id="rId11"/>
    <p:sldId id="306" r:id="rId12"/>
    <p:sldId id="311" r:id="rId13"/>
    <p:sldId id="307" r:id="rId14"/>
    <p:sldId id="295" r:id="rId15"/>
  </p:sldIdLst>
  <p:sldSz cx="9144000" cy="6858000" type="screen4x3"/>
  <p:notesSz cx="7010400"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6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89426" autoAdjust="0"/>
  </p:normalViewPr>
  <p:slideViewPr>
    <p:cSldViewPr showGuides="1">
      <p:cViewPr varScale="1">
        <p:scale>
          <a:sx n="104" d="100"/>
          <a:sy n="104" d="100"/>
        </p:scale>
        <p:origin x="1788" y="102"/>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5FE0B0-427B-4A01-9063-DEE4928248A0}" type="doc">
      <dgm:prSet loTypeId="urn:microsoft.com/office/officeart/2005/8/layout/hList7" loCatId="list" qsTypeId="urn:microsoft.com/office/officeart/2005/8/quickstyle/simple1" qsCatId="simple" csTypeId="urn:microsoft.com/office/officeart/2005/8/colors/colorful1" csCatId="colorful" phldr="1"/>
      <dgm:spPr/>
    </dgm:pt>
    <dgm:pt modelId="{9F5A0A1F-1B5C-4329-9722-64565B6BD518}">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endParaRPr lang="en-CA" dirty="0"/>
        </a:p>
      </dgm:t>
    </dgm:pt>
    <dgm:pt modelId="{897684E2-9DDD-4028-8586-B216A0D14660}" type="parTrans" cxnId="{703D385D-DBC8-4473-8651-E520ECB7718E}">
      <dgm:prSet/>
      <dgm:spPr/>
      <dgm:t>
        <a:bodyPr/>
        <a:lstStyle/>
        <a:p>
          <a:endParaRPr lang="en-CA"/>
        </a:p>
      </dgm:t>
    </dgm:pt>
    <dgm:pt modelId="{62BB79C9-2C5B-4F97-9659-BAB2E73AD640}" type="sibTrans" cxnId="{703D385D-DBC8-4473-8651-E520ECB7718E}">
      <dgm:prSet/>
      <dgm:spPr/>
      <dgm:t>
        <a:bodyPr/>
        <a:lstStyle/>
        <a:p>
          <a:endParaRPr lang="en-CA"/>
        </a:p>
      </dgm:t>
    </dgm:pt>
    <dgm:pt modelId="{D5EA1721-9DB1-40C9-BCE7-0D0BAD774BFE}">
      <dgm:prSet phldrT="[Text]">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endParaRPr lang="en-CA" dirty="0"/>
        </a:p>
      </dgm:t>
    </dgm:pt>
    <dgm:pt modelId="{0A1BB192-F9A4-44AC-98A7-E955FF543C54}" type="parTrans" cxnId="{8D2714A7-ADEE-46C2-B4A6-7AF2D8D6957C}">
      <dgm:prSet/>
      <dgm:spPr/>
      <dgm:t>
        <a:bodyPr/>
        <a:lstStyle/>
        <a:p>
          <a:endParaRPr lang="en-CA"/>
        </a:p>
      </dgm:t>
    </dgm:pt>
    <dgm:pt modelId="{7AEA34D4-33B5-47E2-B305-FCCF2D4E096F}" type="sibTrans" cxnId="{8D2714A7-ADEE-46C2-B4A6-7AF2D8D6957C}">
      <dgm:prSet/>
      <dgm:spPr/>
      <dgm:t>
        <a:bodyPr/>
        <a:lstStyle/>
        <a:p>
          <a:endParaRPr lang="en-CA"/>
        </a:p>
      </dgm:t>
    </dgm:pt>
    <dgm:pt modelId="{A1B26665-0715-4259-B7C4-B02DDA593884}">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endParaRPr lang="en-CA" dirty="0"/>
        </a:p>
      </dgm:t>
    </dgm:pt>
    <dgm:pt modelId="{520CE05B-5C84-4CC8-8F7D-F9080243B3AC}" type="parTrans" cxnId="{2F5553A3-1CE6-466A-AD96-C634024D4368}">
      <dgm:prSet/>
      <dgm:spPr/>
      <dgm:t>
        <a:bodyPr/>
        <a:lstStyle/>
        <a:p>
          <a:endParaRPr lang="en-CA"/>
        </a:p>
      </dgm:t>
    </dgm:pt>
    <dgm:pt modelId="{63BAD9EB-A662-4074-9E5C-10F3D14FF1C3}" type="sibTrans" cxnId="{2F5553A3-1CE6-466A-AD96-C634024D4368}">
      <dgm:prSet/>
      <dgm:spPr/>
      <dgm:t>
        <a:bodyPr/>
        <a:lstStyle/>
        <a:p>
          <a:endParaRPr lang="en-CA"/>
        </a:p>
      </dgm:t>
    </dgm:pt>
    <dgm:pt modelId="{56DAED77-DD05-4F30-B2D3-96A155CC59E2}">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en-CA" dirty="0"/>
        </a:p>
      </dgm:t>
    </dgm:pt>
    <dgm:pt modelId="{4DA094E9-1ED1-4EB6-B8CF-645333140427}" type="sibTrans" cxnId="{B78A1852-DE9C-4040-92DE-1B9930B24782}">
      <dgm:prSet/>
      <dgm:spPr/>
      <dgm:t>
        <a:bodyPr/>
        <a:lstStyle/>
        <a:p>
          <a:endParaRPr lang="en-CA"/>
        </a:p>
      </dgm:t>
    </dgm:pt>
    <dgm:pt modelId="{203F5E24-2CC6-4086-A2A5-CC763A661A32}" type="parTrans" cxnId="{B78A1852-DE9C-4040-92DE-1B9930B24782}">
      <dgm:prSet/>
      <dgm:spPr/>
      <dgm:t>
        <a:bodyPr/>
        <a:lstStyle/>
        <a:p>
          <a:endParaRPr lang="en-CA"/>
        </a:p>
      </dgm:t>
    </dgm:pt>
    <dgm:pt modelId="{FBE57016-DE95-456A-9D47-32D442508BFB}" type="pres">
      <dgm:prSet presAssocID="{435FE0B0-427B-4A01-9063-DEE4928248A0}" presName="Name0" presStyleCnt="0">
        <dgm:presLayoutVars>
          <dgm:dir/>
          <dgm:resizeHandles val="exact"/>
        </dgm:presLayoutVars>
      </dgm:prSet>
      <dgm:spPr/>
    </dgm:pt>
    <dgm:pt modelId="{FB6CA099-C281-4E6A-8D8B-6D837AA1F353}" type="pres">
      <dgm:prSet presAssocID="{435FE0B0-427B-4A01-9063-DEE4928248A0}" presName="fgShape" presStyleLbl="fgShp" presStyleIdx="0" presStyleCnt="1" custScaleX="81873" custScaleY="110912" custLinFactNeighborX="-26406" custLinFactNeighborY="-51719">
        <dgm:style>
          <a:lnRef idx="2">
            <a:schemeClr val="accent3">
              <a:shade val="50000"/>
            </a:schemeClr>
          </a:lnRef>
          <a:fillRef idx="1">
            <a:schemeClr val="accent3"/>
          </a:fillRef>
          <a:effectRef idx="0">
            <a:schemeClr val="accent3"/>
          </a:effectRef>
          <a:fontRef idx="minor">
            <a:schemeClr val="lt1"/>
          </a:fontRef>
        </dgm:style>
      </dgm:prSet>
      <dgm:spPr>
        <a:prstGeom prst="rightArrow">
          <a:avLst/>
        </a:prstGeom>
        <a:solidFill>
          <a:schemeClr val="bg1">
            <a:lumMod val="85000"/>
          </a:schemeClr>
        </a:solidFill>
        <a:ln>
          <a:solidFill>
            <a:schemeClr val="bg2"/>
          </a:solidFill>
        </a:ln>
      </dgm:spPr>
    </dgm:pt>
    <dgm:pt modelId="{CF3185F1-BB51-4860-9EDA-41F3350A9919}" type="pres">
      <dgm:prSet presAssocID="{435FE0B0-427B-4A01-9063-DEE4928248A0}" presName="linComp" presStyleCnt="0"/>
      <dgm:spPr/>
    </dgm:pt>
    <dgm:pt modelId="{2C2FC6CB-B1EF-4993-9C4E-9CB260D9911B}" type="pres">
      <dgm:prSet presAssocID="{9F5A0A1F-1B5C-4329-9722-64565B6BD518}" presName="compNode" presStyleCnt="0"/>
      <dgm:spPr/>
    </dgm:pt>
    <dgm:pt modelId="{4CF874C4-4175-4830-9DAC-7FE5E20F7028}" type="pres">
      <dgm:prSet presAssocID="{9F5A0A1F-1B5C-4329-9722-64565B6BD518}" presName="bkgdShape" presStyleLbl="node1" presStyleIdx="0" presStyleCnt="4"/>
      <dgm:spPr/>
      <dgm:t>
        <a:bodyPr/>
        <a:lstStyle/>
        <a:p>
          <a:endParaRPr lang="en-CA"/>
        </a:p>
      </dgm:t>
    </dgm:pt>
    <dgm:pt modelId="{D9D6AE98-DB4A-4485-B274-50E6754F2ADC}" type="pres">
      <dgm:prSet presAssocID="{9F5A0A1F-1B5C-4329-9722-64565B6BD518}" presName="nodeTx" presStyleLbl="node1" presStyleIdx="0" presStyleCnt="4">
        <dgm:presLayoutVars>
          <dgm:bulletEnabled val="1"/>
        </dgm:presLayoutVars>
      </dgm:prSet>
      <dgm:spPr/>
      <dgm:t>
        <a:bodyPr/>
        <a:lstStyle/>
        <a:p>
          <a:endParaRPr lang="en-CA"/>
        </a:p>
      </dgm:t>
    </dgm:pt>
    <dgm:pt modelId="{770B79C0-0318-463B-BABC-C4EA6C58DABD}" type="pres">
      <dgm:prSet presAssocID="{9F5A0A1F-1B5C-4329-9722-64565B6BD518}" presName="invisiNode" presStyleLbl="node1" presStyleIdx="0" presStyleCnt="4"/>
      <dgm:spPr/>
    </dgm:pt>
    <dgm:pt modelId="{8378BA48-8B1B-432A-99D8-0A17B7A54FF9}" type="pres">
      <dgm:prSet presAssocID="{9F5A0A1F-1B5C-4329-9722-64565B6BD518}" presName="imagNode" presStyleLbl="fgImgPlace1" presStyleIdx="0" presStyleCnt="4" custScaleX="90391" custScaleY="90391" custLinFactNeighborX="-1835" custLinFactNeighborY="4559"/>
      <dgm:spPr>
        <a:blipFill rotWithShape="1">
          <a:blip xmlns:r="http://schemas.openxmlformats.org/officeDocument/2006/relationships" r:embed="rId1"/>
          <a:stretch>
            <a:fillRect/>
          </a:stretch>
        </a:blipFill>
      </dgm:spPr>
    </dgm:pt>
    <dgm:pt modelId="{02FA990A-76CF-4342-B3F1-612C5BA9F31C}" type="pres">
      <dgm:prSet presAssocID="{62BB79C9-2C5B-4F97-9659-BAB2E73AD640}" presName="sibTrans" presStyleLbl="sibTrans2D1" presStyleIdx="0" presStyleCnt="0"/>
      <dgm:spPr/>
      <dgm:t>
        <a:bodyPr/>
        <a:lstStyle/>
        <a:p>
          <a:endParaRPr lang="en-CA"/>
        </a:p>
      </dgm:t>
    </dgm:pt>
    <dgm:pt modelId="{441173D0-F0EA-4860-8ABE-BA0C9A491809}" type="pres">
      <dgm:prSet presAssocID="{D5EA1721-9DB1-40C9-BCE7-0D0BAD774BFE}" presName="compNode" presStyleCnt="0"/>
      <dgm:spPr/>
    </dgm:pt>
    <dgm:pt modelId="{5B1B1DCA-03B7-4E06-99BB-E197FC483A2A}" type="pres">
      <dgm:prSet presAssocID="{D5EA1721-9DB1-40C9-BCE7-0D0BAD774BFE}" presName="bkgdShape" presStyleLbl="node1" presStyleIdx="1" presStyleCnt="4"/>
      <dgm:spPr/>
      <dgm:t>
        <a:bodyPr/>
        <a:lstStyle/>
        <a:p>
          <a:endParaRPr lang="en-CA"/>
        </a:p>
      </dgm:t>
    </dgm:pt>
    <dgm:pt modelId="{7A9AFFA0-32B9-41C0-B797-6D848D69B28F}" type="pres">
      <dgm:prSet presAssocID="{D5EA1721-9DB1-40C9-BCE7-0D0BAD774BFE}" presName="nodeTx" presStyleLbl="node1" presStyleIdx="1" presStyleCnt="4">
        <dgm:presLayoutVars>
          <dgm:bulletEnabled val="1"/>
        </dgm:presLayoutVars>
      </dgm:prSet>
      <dgm:spPr/>
      <dgm:t>
        <a:bodyPr/>
        <a:lstStyle/>
        <a:p>
          <a:endParaRPr lang="en-CA"/>
        </a:p>
      </dgm:t>
    </dgm:pt>
    <dgm:pt modelId="{5966F17E-72A4-4CDE-9C19-18E495662A2D}" type="pres">
      <dgm:prSet presAssocID="{D5EA1721-9DB1-40C9-BCE7-0D0BAD774BFE}" presName="invisiNode" presStyleLbl="node1" presStyleIdx="1" presStyleCnt="4"/>
      <dgm:spPr/>
    </dgm:pt>
    <dgm:pt modelId="{83BDDDF5-31BE-4EB6-BB92-90201CDD76EA}" type="pres">
      <dgm:prSet presAssocID="{D5EA1721-9DB1-40C9-BCE7-0D0BAD774BFE}" presName="imagNode" presStyleLbl="fgImgPlace1" presStyleIdx="1" presStyleCnt="4" custScaleX="90391" custScaleY="90391" custLinFactNeighborX="553" custLinFactNeighborY="5539"/>
      <dgm:spPr>
        <a:blipFill rotWithShape="1">
          <a:blip xmlns:r="http://schemas.openxmlformats.org/officeDocument/2006/relationships" r:embed="rId2"/>
          <a:stretch>
            <a:fillRect/>
          </a:stretch>
        </a:blipFill>
      </dgm:spPr>
    </dgm:pt>
    <dgm:pt modelId="{75F8A789-57D0-4D21-8E85-B5AA08A31DA2}" type="pres">
      <dgm:prSet presAssocID="{7AEA34D4-33B5-47E2-B305-FCCF2D4E096F}" presName="sibTrans" presStyleLbl="sibTrans2D1" presStyleIdx="0" presStyleCnt="0"/>
      <dgm:spPr/>
      <dgm:t>
        <a:bodyPr/>
        <a:lstStyle/>
        <a:p>
          <a:endParaRPr lang="en-CA"/>
        </a:p>
      </dgm:t>
    </dgm:pt>
    <dgm:pt modelId="{72C19D6E-88C6-4D9B-8772-A89C17E026AE}" type="pres">
      <dgm:prSet presAssocID="{56DAED77-DD05-4F30-B2D3-96A155CC59E2}" presName="compNode" presStyleCnt="0"/>
      <dgm:spPr/>
    </dgm:pt>
    <dgm:pt modelId="{574A8716-11A8-4DA7-90C6-530F82B065F6}" type="pres">
      <dgm:prSet presAssocID="{56DAED77-DD05-4F30-B2D3-96A155CC59E2}" presName="bkgdShape" presStyleLbl="node1" presStyleIdx="2" presStyleCnt="4"/>
      <dgm:spPr/>
      <dgm:t>
        <a:bodyPr/>
        <a:lstStyle/>
        <a:p>
          <a:endParaRPr lang="en-CA"/>
        </a:p>
      </dgm:t>
    </dgm:pt>
    <dgm:pt modelId="{FCF3262D-5D81-41CD-B3C9-B274DAF2DAEC}" type="pres">
      <dgm:prSet presAssocID="{56DAED77-DD05-4F30-B2D3-96A155CC59E2}" presName="nodeTx" presStyleLbl="node1" presStyleIdx="2" presStyleCnt="4">
        <dgm:presLayoutVars>
          <dgm:bulletEnabled val="1"/>
        </dgm:presLayoutVars>
      </dgm:prSet>
      <dgm:spPr/>
      <dgm:t>
        <a:bodyPr/>
        <a:lstStyle/>
        <a:p>
          <a:endParaRPr lang="en-CA"/>
        </a:p>
      </dgm:t>
    </dgm:pt>
    <dgm:pt modelId="{DB1F31CA-400F-4533-8EDD-48CEE5BB8FAA}" type="pres">
      <dgm:prSet presAssocID="{56DAED77-DD05-4F30-B2D3-96A155CC59E2}" presName="invisiNode" presStyleLbl="node1" presStyleIdx="2" presStyleCnt="4"/>
      <dgm:spPr/>
    </dgm:pt>
    <dgm:pt modelId="{1C2F0ACD-AC16-4231-AC0B-791071296017}" type="pres">
      <dgm:prSet presAssocID="{56DAED77-DD05-4F30-B2D3-96A155CC59E2}" presName="imagNode" presStyleLbl="fgImgPlace1" presStyleIdx="2" presStyleCnt="4" custScaleX="90391" custScaleY="90391" custLinFactNeighborX="272" custLinFactNeighborY="6443"/>
      <dgm:spPr>
        <a:blipFill rotWithShape="1">
          <a:blip xmlns:r="http://schemas.openxmlformats.org/officeDocument/2006/relationships" r:embed="rId3"/>
          <a:stretch>
            <a:fillRect/>
          </a:stretch>
        </a:blipFill>
      </dgm:spPr>
    </dgm:pt>
    <dgm:pt modelId="{D281BF90-0A56-4E29-8CF0-873F1B7BAD92}" type="pres">
      <dgm:prSet presAssocID="{4DA094E9-1ED1-4EB6-B8CF-645333140427}" presName="sibTrans" presStyleLbl="sibTrans2D1" presStyleIdx="0" presStyleCnt="0"/>
      <dgm:spPr/>
      <dgm:t>
        <a:bodyPr/>
        <a:lstStyle/>
        <a:p>
          <a:endParaRPr lang="en-CA"/>
        </a:p>
      </dgm:t>
    </dgm:pt>
    <dgm:pt modelId="{D4135C4C-D38D-4678-B712-664E2F535BC0}" type="pres">
      <dgm:prSet presAssocID="{A1B26665-0715-4259-B7C4-B02DDA593884}" presName="compNode" presStyleCnt="0"/>
      <dgm:spPr/>
    </dgm:pt>
    <dgm:pt modelId="{DA394B23-3366-44F6-AA16-32177ED4859D}" type="pres">
      <dgm:prSet presAssocID="{A1B26665-0715-4259-B7C4-B02DDA593884}" presName="bkgdShape" presStyleLbl="node1" presStyleIdx="3" presStyleCnt="4" custLinFactNeighborX="6138" custLinFactNeighborY="-833"/>
      <dgm:spPr/>
      <dgm:t>
        <a:bodyPr/>
        <a:lstStyle/>
        <a:p>
          <a:endParaRPr lang="en-CA"/>
        </a:p>
      </dgm:t>
    </dgm:pt>
    <dgm:pt modelId="{478198D1-2847-40DC-AB27-28E24E98C4D1}" type="pres">
      <dgm:prSet presAssocID="{A1B26665-0715-4259-B7C4-B02DDA593884}" presName="nodeTx" presStyleLbl="node1" presStyleIdx="3" presStyleCnt="4">
        <dgm:presLayoutVars>
          <dgm:bulletEnabled val="1"/>
        </dgm:presLayoutVars>
      </dgm:prSet>
      <dgm:spPr/>
      <dgm:t>
        <a:bodyPr/>
        <a:lstStyle/>
        <a:p>
          <a:endParaRPr lang="en-CA"/>
        </a:p>
      </dgm:t>
    </dgm:pt>
    <dgm:pt modelId="{7312C42F-3A0B-4832-8C85-1A3E682B36FA}" type="pres">
      <dgm:prSet presAssocID="{A1B26665-0715-4259-B7C4-B02DDA593884}" presName="invisiNode" presStyleLbl="node1" presStyleIdx="3" presStyleCnt="4"/>
      <dgm:spPr/>
    </dgm:pt>
    <dgm:pt modelId="{45131DF3-882A-49C3-A097-52C6B76C15F8}" type="pres">
      <dgm:prSet presAssocID="{A1B26665-0715-4259-B7C4-B02DDA593884}" presName="imagNode" presStyleLbl="fgImgPlace1" presStyleIdx="3" presStyleCnt="4"/>
      <dgm:spPr/>
    </dgm:pt>
  </dgm:ptLst>
  <dgm:cxnLst>
    <dgm:cxn modelId="{B78A1852-DE9C-4040-92DE-1B9930B24782}" srcId="{435FE0B0-427B-4A01-9063-DEE4928248A0}" destId="{56DAED77-DD05-4F30-B2D3-96A155CC59E2}" srcOrd="2" destOrd="0" parTransId="{203F5E24-2CC6-4086-A2A5-CC763A661A32}" sibTransId="{4DA094E9-1ED1-4EB6-B8CF-645333140427}"/>
    <dgm:cxn modelId="{FC814B18-FF63-4BB0-8DCA-4C67515779C7}" type="presOf" srcId="{435FE0B0-427B-4A01-9063-DEE4928248A0}" destId="{FBE57016-DE95-456A-9D47-32D442508BFB}" srcOrd="0" destOrd="0" presId="urn:microsoft.com/office/officeart/2005/8/layout/hList7"/>
    <dgm:cxn modelId="{48E600FC-86C7-4160-90B1-F37E6D32EA98}" type="presOf" srcId="{62BB79C9-2C5B-4F97-9659-BAB2E73AD640}" destId="{02FA990A-76CF-4342-B3F1-612C5BA9F31C}" srcOrd="0" destOrd="0" presId="urn:microsoft.com/office/officeart/2005/8/layout/hList7"/>
    <dgm:cxn modelId="{24AC3A63-83CF-476F-A3E7-7A6DCC8A8C5E}" type="presOf" srcId="{4DA094E9-1ED1-4EB6-B8CF-645333140427}" destId="{D281BF90-0A56-4E29-8CF0-873F1B7BAD92}" srcOrd="0" destOrd="0" presId="urn:microsoft.com/office/officeart/2005/8/layout/hList7"/>
    <dgm:cxn modelId="{378619FA-4A57-4D24-9601-5D587F6469CA}" type="presOf" srcId="{D5EA1721-9DB1-40C9-BCE7-0D0BAD774BFE}" destId="{7A9AFFA0-32B9-41C0-B797-6D848D69B28F}" srcOrd="1" destOrd="0" presId="urn:microsoft.com/office/officeart/2005/8/layout/hList7"/>
    <dgm:cxn modelId="{8D2714A7-ADEE-46C2-B4A6-7AF2D8D6957C}" srcId="{435FE0B0-427B-4A01-9063-DEE4928248A0}" destId="{D5EA1721-9DB1-40C9-BCE7-0D0BAD774BFE}" srcOrd="1" destOrd="0" parTransId="{0A1BB192-F9A4-44AC-98A7-E955FF543C54}" sibTransId="{7AEA34D4-33B5-47E2-B305-FCCF2D4E096F}"/>
    <dgm:cxn modelId="{703D385D-DBC8-4473-8651-E520ECB7718E}" srcId="{435FE0B0-427B-4A01-9063-DEE4928248A0}" destId="{9F5A0A1F-1B5C-4329-9722-64565B6BD518}" srcOrd="0" destOrd="0" parTransId="{897684E2-9DDD-4028-8586-B216A0D14660}" sibTransId="{62BB79C9-2C5B-4F97-9659-BAB2E73AD640}"/>
    <dgm:cxn modelId="{2F5553A3-1CE6-466A-AD96-C634024D4368}" srcId="{435FE0B0-427B-4A01-9063-DEE4928248A0}" destId="{A1B26665-0715-4259-B7C4-B02DDA593884}" srcOrd="3" destOrd="0" parTransId="{520CE05B-5C84-4CC8-8F7D-F9080243B3AC}" sibTransId="{63BAD9EB-A662-4074-9E5C-10F3D14FF1C3}"/>
    <dgm:cxn modelId="{B7D5A435-E9B7-4E02-9720-B5954B237E72}" type="presOf" srcId="{56DAED77-DD05-4F30-B2D3-96A155CC59E2}" destId="{574A8716-11A8-4DA7-90C6-530F82B065F6}" srcOrd="0" destOrd="0" presId="urn:microsoft.com/office/officeart/2005/8/layout/hList7"/>
    <dgm:cxn modelId="{D140A290-62A7-48E8-ADF2-0CC6565579D6}" type="presOf" srcId="{D5EA1721-9DB1-40C9-BCE7-0D0BAD774BFE}" destId="{5B1B1DCA-03B7-4E06-99BB-E197FC483A2A}" srcOrd="0" destOrd="0" presId="urn:microsoft.com/office/officeart/2005/8/layout/hList7"/>
    <dgm:cxn modelId="{E7788BBE-DC3E-4763-928D-D70589AB0EB1}" type="presOf" srcId="{7AEA34D4-33B5-47E2-B305-FCCF2D4E096F}" destId="{75F8A789-57D0-4D21-8E85-B5AA08A31DA2}" srcOrd="0" destOrd="0" presId="urn:microsoft.com/office/officeart/2005/8/layout/hList7"/>
    <dgm:cxn modelId="{31635B17-4382-4299-BC6B-48B677C81B54}" type="presOf" srcId="{A1B26665-0715-4259-B7C4-B02DDA593884}" destId="{DA394B23-3366-44F6-AA16-32177ED4859D}" srcOrd="0" destOrd="0" presId="urn:microsoft.com/office/officeart/2005/8/layout/hList7"/>
    <dgm:cxn modelId="{24176438-B881-4492-9B56-D63251E9E29D}" type="presOf" srcId="{9F5A0A1F-1B5C-4329-9722-64565B6BD518}" destId="{4CF874C4-4175-4830-9DAC-7FE5E20F7028}" srcOrd="0" destOrd="0" presId="urn:microsoft.com/office/officeart/2005/8/layout/hList7"/>
    <dgm:cxn modelId="{8AB31F77-E008-44B5-9B24-B49B5510A3B4}" type="presOf" srcId="{9F5A0A1F-1B5C-4329-9722-64565B6BD518}" destId="{D9D6AE98-DB4A-4485-B274-50E6754F2ADC}" srcOrd="1" destOrd="0" presId="urn:microsoft.com/office/officeart/2005/8/layout/hList7"/>
    <dgm:cxn modelId="{200F11C5-95D2-4007-96D0-A7FBEAAF801A}" type="presOf" srcId="{56DAED77-DD05-4F30-B2D3-96A155CC59E2}" destId="{FCF3262D-5D81-41CD-B3C9-B274DAF2DAEC}" srcOrd="1" destOrd="0" presId="urn:microsoft.com/office/officeart/2005/8/layout/hList7"/>
    <dgm:cxn modelId="{6A46E887-5447-4B9D-987F-3EC12205CD62}" type="presOf" srcId="{A1B26665-0715-4259-B7C4-B02DDA593884}" destId="{478198D1-2847-40DC-AB27-28E24E98C4D1}" srcOrd="1" destOrd="0" presId="urn:microsoft.com/office/officeart/2005/8/layout/hList7"/>
    <dgm:cxn modelId="{AFE5E97E-FF77-4997-8850-31487107FF9E}" type="presParOf" srcId="{FBE57016-DE95-456A-9D47-32D442508BFB}" destId="{FB6CA099-C281-4E6A-8D8B-6D837AA1F353}" srcOrd="0" destOrd="0" presId="urn:microsoft.com/office/officeart/2005/8/layout/hList7"/>
    <dgm:cxn modelId="{CB64FAB8-2252-48D4-AA56-9FF46126C2F8}" type="presParOf" srcId="{FBE57016-DE95-456A-9D47-32D442508BFB}" destId="{CF3185F1-BB51-4860-9EDA-41F3350A9919}" srcOrd="1" destOrd="0" presId="urn:microsoft.com/office/officeart/2005/8/layout/hList7"/>
    <dgm:cxn modelId="{711CF30E-8819-4C77-B4D7-E2B97B8CF237}" type="presParOf" srcId="{CF3185F1-BB51-4860-9EDA-41F3350A9919}" destId="{2C2FC6CB-B1EF-4993-9C4E-9CB260D9911B}" srcOrd="0" destOrd="0" presId="urn:microsoft.com/office/officeart/2005/8/layout/hList7"/>
    <dgm:cxn modelId="{9BCC379A-A958-42C3-8A1B-E07F704E51D9}" type="presParOf" srcId="{2C2FC6CB-B1EF-4993-9C4E-9CB260D9911B}" destId="{4CF874C4-4175-4830-9DAC-7FE5E20F7028}" srcOrd="0" destOrd="0" presId="urn:microsoft.com/office/officeart/2005/8/layout/hList7"/>
    <dgm:cxn modelId="{B6188D13-DE2D-4116-9135-2E98897A43AD}" type="presParOf" srcId="{2C2FC6CB-B1EF-4993-9C4E-9CB260D9911B}" destId="{D9D6AE98-DB4A-4485-B274-50E6754F2ADC}" srcOrd="1" destOrd="0" presId="urn:microsoft.com/office/officeart/2005/8/layout/hList7"/>
    <dgm:cxn modelId="{95383F46-1168-4875-9412-AE28D4D2DF3D}" type="presParOf" srcId="{2C2FC6CB-B1EF-4993-9C4E-9CB260D9911B}" destId="{770B79C0-0318-463B-BABC-C4EA6C58DABD}" srcOrd="2" destOrd="0" presId="urn:microsoft.com/office/officeart/2005/8/layout/hList7"/>
    <dgm:cxn modelId="{28B6860C-1718-49D5-A127-AC8E7DDCA99C}" type="presParOf" srcId="{2C2FC6CB-B1EF-4993-9C4E-9CB260D9911B}" destId="{8378BA48-8B1B-432A-99D8-0A17B7A54FF9}" srcOrd="3" destOrd="0" presId="urn:microsoft.com/office/officeart/2005/8/layout/hList7"/>
    <dgm:cxn modelId="{D223BF8C-FE4C-420A-B491-3F075D5950C4}" type="presParOf" srcId="{CF3185F1-BB51-4860-9EDA-41F3350A9919}" destId="{02FA990A-76CF-4342-B3F1-612C5BA9F31C}" srcOrd="1" destOrd="0" presId="urn:microsoft.com/office/officeart/2005/8/layout/hList7"/>
    <dgm:cxn modelId="{EB78ABB4-9A69-414F-91BB-090BA3A88292}" type="presParOf" srcId="{CF3185F1-BB51-4860-9EDA-41F3350A9919}" destId="{441173D0-F0EA-4860-8ABE-BA0C9A491809}" srcOrd="2" destOrd="0" presId="urn:microsoft.com/office/officeart/2005/8/layout/hList7"/>
    <dgm:cxn modelId="{0B654BD1-3EA7-41DE-AFE7-A166CAC04C32}" type="presParOf" srcId="{441173D0-F0EA-4860-8ABE-BA0C9A491809}" destId="{5B1B1DCA-03B7-4E06-99BB-E197FC483A2A}" srcOrd="0" destOrd="0" presId="urn:microsoft.com/office/officeart/2005/8/layout/hList7"/>
    <dgm:cxn modelId="{5626A1B7-143C-48C9-AE89-D36D1DD267DF}" type="presParOf" srcId="{441173D0-F0EA-4860-8ABE-BA0C9A491809}" destId="{7A9AFFA0-32B9-41C0-B797-6D848D69B28F}" srcOrd="1" destOrd="0" presId="urn:microsoft.com/office/officeart/2005/8/layout/hList7"/>
    <dgm:cxn modelId="{5DDFD964-4EEE-4A5E-A4AE-3675955A3180}" type="presParOf" srcId="{441173D0-F0EA-4860-8ABE-BA0C9A491809}" destId="{5966F17E-72A4-4CDE-9C19-18E495662A2D}" srcOrd="2" destOrd="0" presId="urn:microsoft.com/office/officeart/2005/8/layout/hList7"/>
    <dgm:cxn modelId="{6D526749-695A-45C9-A2F3-D109357FB2D2}" type="presParOf" srcId="{441173D0-F0EA-4860-8ABE-BA0C9A491809}" destId="{83BDDDF5-31BE-4EB6-BB92-90201CDD76EA}" srcOrd="3" destOrd="0" presId="urn:microsoft.com/office/officeart/2005/8/layout/hList7"/>
    <dgm:cxn modelId="{49DAA761-8338-4B4C-B445-38724E2E5FD6}" type="presParOf" srcId="{CF3185F1-BB51-4860-9EDA-41F3350A9919}" destId="{75F8A789-57D0-4D21-8E85-B5AA08A31DA2}" srcOrd="3" destOrd="0" presId="urn:microsoft.com/office/officeart/2005/8/layout/hList7"/>
    <dgm:cxn modelId="{507214E5-DD95-4C86-BCA6-237A37921C85}" type="presParOf" srcId="{CF3185F1-BB51-4860-9EDA-41F3350A9919}" destId="{72C19D6E-88C6-4D9B-8772-A89C17E026AE}" srcOrd="4" destOrd="0" presId="urn:microsoft.com/office/officeart/2005/8/layout/hList7"/>
    <dgm:cxn modelId="{B1EA35E6-0166-4723-8576-041B946DE7BE}" type="presParOf" srcId="{72C19D6E-88C6-4D9B-8772-A89C17E026AE}" destId="{574A8716-11A8-4DA7-90C6-530F82B065F6}" srcOrd="0" destOrd="0" presId="urn:microsoft.com/office/officeart/2005/8/layout/hList7"/>
    <dgm:cxn modelId="{25E186AB-28A8-4E72-8C68-6E086B6B35FB}" type="presParOf" srcId="{72C19D6E-88C6-4D9B-8772-A89C17E026AE}" destId="{FCF3262D-5D81-41CD-B3C9-B274DAF2DAEC}" srcOrd="1" destOrd="0" presId="urn:microsoft.com/office/officeart/2005/8/layout/hList7"/>
    <dgm:cxn modelId="{5523B147-F990-473D-ACDA-4DDCAA20D995}" type="presParOf" srcId="{72C19D6E-88C6-4D9B-8772-A89C17E026AE}" destId="{DB1F31CA-400F-4533-8EDD-48CEE5BB8FAA}" srcOrd="2" destOrd="0" presId="urn:microsoft.com/office/officeart/2005/8/layout/hList7"/>
    <dgm:cxn modelId="{4DE52F33-D79A-477A-B9BC-69C7F7B66953}" type="presParOf" srcId="{72C19D6E-88C6-4D9B-8772-A89C17E026AE}" destId="{1C2F0ACD-AC16-4231-AC0B-791071296017}" srcOrd="3" destOrd="0" presId="urn:microsoft.com/office/officeart/2005/8/layout/hList7"/>
    <dgm:cxn modelId="{AFBF4A17-147C-4749-8CD9-181BDF2CFC5B}" type="presParOf" srcId="{CF3185F1-BB51-4860-9EDA-41F3350A9919}" destId="{D281BF90-0A56-4E29-8CF0-873F1B7BAD92}" srcOrd="5" destOrd="0" presId="urn:microsoft.com/office/officeart/2005/8/layout/hList7"/>
    <dgm:cxn modelId="{D2B71890-E167-4F11-9D91-C354FD77624B}" type="presParOf" srcId="{CF3185F1-BB51-4860-9EDA-41F3350A9919}" destId="{D4135C4C-D38D-4678-B712-664E2F535BC0}" srcOrd="6" destOrd="0" presId="urn:microsoft.com/office/officeart/2005/8/layout/hList7"/>
    <dgm:cxn modelId="{B6DDA372-9640-4886-8F04-AE0EBE0974F5}" type="presParOf" srcId="{D4135C4C-D38D-4678-B712-664E2F535BC0}" destId="{DA394B23-3366-44F6-AA16-32177ED4859D}" srcOrd="0" destOrd="0" presId="urn:microsoft.com/office/officeart/2005/8/layout/hList7"/>
    <dgm:cxn modelId="{B5B83D1B-6A3C-40BB-9385-CFC8C5CB1E48}" type="presParOf" srcId="{D4135C4C-D38D-4678-B712-664E2F535BC0}" destId="{478198D1-2847-40DC-AB27-28E24E98C4D1}" srcOrd="1" destOrd="0" presId="urn:microsoft.com/office/officeart/2005/8/layout/hList7"/>
    <dgm:cxn modelId="{A88723F6-9A07-4866-B658-1A8284AFB281}" type="presParOf" srcId="{D4135C4C-D38D-4678-B712-664E2F535BC0}" destId="{7312C42F-3A0B-4832-8C85-1A3E682B36FA}" srcOrd="2" destOrd="0" presId="urn:microsoft.com/office/officeart/2005/8/layout/hList7"/>
    <dgm:cxn modelId="{58B59D7A-125E-42D4-9A94-9AB449B5E0EC}" type="presParOf" srcId="{D4135C4C-D38D-4678-B712-664E2F535BC0}" destId="{45131DF3-882A-49C3-A097-52C6B76C15F8}" srcOrd="3" destOrd="0" presId="urn:microsoft.com/office/officeart/2005/8/layout/hList7"/>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2019-06-20</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2019-06-20</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dirty="0"/>
          </a:p>
        </p:txBody>
      </p:sp>
    </p:spTree>
    <p:extLst>
      <p:ext uri="{BB962C8B-B14F-4D97-AF65-F5344CB8AC3E}">
        <p14:creationId xmlns:p14="http://schemas.microsoft.com/office/powerpoint/2010/main" val="3488806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2383588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CA" sz="1200" b="1" dirty="0" smtClean="0">
              <a:solidFill>
                <a:schemeClr val="tx1">
                  <a:lumMod val="65000"/>
                  <a:lumOff val="35000"/>
                </a:schemeClr>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dirty="0" smtClean="0">
              <a:cs typeface="Arial" panose="020B0604020202020204" pitchFamily="34" charset="0"/>
            </a:endParaRPr>
          </a:p>
          <a:p>
            <a:endParaRPr lang="en-CA" dirty="0" smtClean="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13</a:t>
            </a:fld>
            <a:endParaRPr lang="en-CA">
              <a:solidFill>
                <a:prstClr val="black"/>
              </a:solidFill>
            </a:endParaRPr>
          </a:p>
        </p:txBody>
      </p:sp>
    </p:spTree>
    <p:extLst>
      <p:ext uri="{BB962C8B-B14F-4D97-AF65-F5344CB8AC3E}">
        <p14:creationId xmlns:p14="http://schemas.microsoft.com/office/powerpoint/2010/main" val="1167501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i="1" dirty="0"/>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355718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dirty="0"/>
          </a:p>
        </p:txBody>
      </p:sp>
    </p:spTree>
    <p:extLst>
      <p:ext uri="{BB962C8B-B14F-4D97-AF65-F5344CB8AC3E}">
        <p14:creationId xmlns:p14="http://schemas.microsoft.com/office/powerpoint/2010/main" val="1553576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dirty="0"/>
          </a:p>
        </p:txBody>
      </p:sp>
    </p:spTree>
    <p:extLst>
      <p:ext uri="{BB962C8B-B14F-4D97-AF65-F5344CB8AC3E}">
        <p14:creationId xmlns:p14="http://schemas.microsoft.com/office/powerpoint/2010/main" val="3993635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dirty="0"/>
          </a:p>
        </p:txBody>
      </p:sp>
    </p:spTree>
    <p:extLst>
      <p:ext uri="{BB962C8B-B14F-4D97-AF65-F5344CB8AC3E}">
        <p14:creationId xmlns:p14="http://schemas.microsoft.com/office/powerpoint/2010/main" val="3881956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2906264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dirty="0"/>
          </a:p>
        </p:txBody>
      </p:sp>
    </p:spTree>
    <p:extLst>
      <p:ext uri="{BB962C8B-B14F-4D97-AF65-F5344CB8AC3E}">
        <p14:creationId xmlns:p14="http://schemas.microsoft.com/office/powerpoint/2010/main" val="2940853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3354361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3613618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11</a:t>
            </a:fld>
            <a:endParaRPr lang="en-CA" dirty="0">
              <a:solidFill>
                <a:prstClr val="black"/>
              </a:solidFill>
            </a:endParaRPr>
          </a:p>
        </p:txBody>
      </p:sp>
    </p:spTree>
    <p:extLst>
      <p:ext uri="{BB962C8B-B14F-4D97-AF65-F5344CB8AC3E}">
        <p14:creationId xmlns:p14="http://schemas.microsoft.com/office/powerpoint/2010/main" val="25819774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2356838753"/>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1761148066"/>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1440316092"/>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86219036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2077113458"/>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1313740679"/>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t>This is</a:t>
            </a:r>
            <a:r>
              <a:rPr lang="en-CA" sz="1200" baseline="0" dirty="0" smtClean="0"/>
              <a:t> the sample</a:t>
            </a:r>
            <a:br>
              <a:rPr lang="en-CA" sz="1200" baseline="0" dirty="0" smtClean="0"/>
            </a:br>
            <a:r>
              <a:rPr lang="en-CA" sz="1200" baseline="0" dirty="0" smtClean="0"/>
              <a:t>icon page.</a:t>
            </a:r>
          </a:p>
          <a:p>
            <a:endParaRPr lang="en-CA" sz="1200" dirty="0" smtClean="0"/>
          </a:p>
          <a:p>
            <a:r>
              <a:rPr lang="en-CA" sz="1200" dirty="0" smtClean="0"/>
              <a:t>It features a </a:t>
            </a:r>
            <a:r>
              <a:rPr lang="en-CA" sz="1200" baseline="0" dirty="0" smtClean="0"/>
              <a:t/>
            </a:r>
            <a:br>
              <a:rPr lang="en-CA" sz="1200" baseline="0" dirty="0" smtClean="0"/>
            </a:br>
            <a:r>
              <a:rPr lang="en-CA" sz="1200" baseline="0" dirty="0" smtClean="0"/>
              <a:t>selection of symbols</a:t>
            </a:r>
            <a:br>
              <a:rPr lang="en-CA" sz="1200" baseline="0" dirty="0" smtClean="0"/>
            </a:br>
            <a:r>
              <a:rPr lang="en-CA" sz="1200" baseline="0" dirty="0" smtClean="0"/>
              <a:t>for use in your presentation.</a:t>
            </a:r>
          </a:p>
          <a:p>
            <a:endParaRPr lang="en-CA" sz="1200" baseline="0" dirty="0" smtClean="0"/>
          </a:p>
          <a:p>
            <a:r>
              <a:rPr lang="en-CA" sz="1200" baseline="0" dirty="0" smtClean="0"/>
              <a:t>To use a particular symbol, simply go to the </a:t>
            </a:r>
            <a:r>
              <a:rPr lang="en-CA" sz="1200" b="1" baseline="0" dirty="0" smtClean="0"/>
              <a:t>(1) View </a:t>
            </a:r>
            <a:r>
              <a:rPr lang="en-CA" sz="1200" baseline="0" dirty="0" smtClean="0"/>
              <a:t>Tab and select </a:t>
            </a:r>
            <a:r>
              <a:rPr lang="en-CA" sz="1200" b="1" baseline="0" dirty="0" smtClean="0"/>
              <a:t>Slide Master (2)</a:t>
            </a:r>
            <a:r>
              <a:rPr lang="en-CA" sz="1200" baseline="0" dirty="0" smtClean="0"/>
              <a:t>. Navigate to the last layout and select the icon(s) you would like to use. Copy them, return to </a:t>
            </a:r>
            <a:r>
              <a:rPr lang="en-CA" sz="1200" b="1" baseline="0" dirty="0" smtClean="0"/>
              <a:t>(3) Normal</a:t>
            </a:r>
            <a:r>
              <a:rPr lang="en-CA" sz="1200" baseline="0" dirty="0" smtClean="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1</a:t>
              </a:r>
              <a:endParaRPr lang="en-CA" b="1" dirty="0">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2</a:t>
              </a:r>
              <a:endParaRPr lang="en-CA" b="1" dirty="0">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3</a:t>
              </a:r>
              <a:endParaRPr lang="en-CA" b="1" dirty="0">
                <a:solidFill>
                  <a:schemeClr val="bg2"/>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3660290909"/>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hl"/>
          <p:cNvSpPr txBox="1"/>
          <p:nvPr userDrawn="1"/>
        </p:nvSpPr>
        <p:spPr>
          <a:xfrm>
            <a:off x="0" y="0"/>
            <a:ext cx="9144000" cy="369332"/>
          </a:xfrm>
          <a:prstGeom prst="rect">
            <a:avLst/>
          </a:prstGeom>
          <a:noFill/>
        </p:spPr>
        <p:txBody>
          <a:bodyPr vert="horz" rtlCol="0">
            <a:spAutoFit/>
          </a:bodyPr>
          <a:lstStyle/>
          <a:p>
            <a:endParaRPr lang="en-CA">
              <a:solidFill>
                <a:schemeClr val="tx1"/>
              </a:solidFill>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68" r:id="rId9"/>
    <p:sldLayoutId id="2147483669" r:id="rId10"/>
    <p:sldLayoutId id="2147483670" r:id="rId11"/>
    <p:sldLayoutId id="2147483671" r:id="rId12"/>
    <p:sldLayoutId id="2147483672" r:id="rId1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tags" Target="../tags/tag34.xml"/><Relationship Id="rId7" Type="http://schemas.openxmlformats.org/officeDocument/2006/relationships/image" Target="../media/image34.png"/><Relationship Id="rId12" Type="http://schemas.openxmlformats.org/officeDocument/2006/relationships/image" Target="../media/image39.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png"/><Relationship Id="rId4" Type="http://schemas.openxmlformats.org/officeDocument/2006/relationships/slideLayout" Target="../slideLayouts/slideLayout3.xml"/><Relationship Id="rId9" Type="http://schemas.openxmlformats.org/officeDocument/2006/relationships/image" Target="../media/image36.png"/></Relationships>
</file>

<file path=ppt/slides/_rels/slide11.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notesSlide" Target="../notesSlides/notesSlide9.xml"/><Relationship Id="rId7" Type="http://schemas.openxmlformats.org/officeDocument/2006/relationships/image" Target="../media/image43.png"/><Relationship Id="rId12" Type="http://schemas.openxmlformats.org/officeDocument/2006/relationships/image" Target="../media/image48.png"/><Relationship Id="rId2" Type="http://schemas.openxmlformats.org/officeDocument/2006/relationships/slideLayout" Target="../slideLayouts/slideLayout3.xml"/><Relationship Id="rId1" Type="http://schemas.openxmlformats.org/officeDocument/2006/relationships/tags" Target="../tags/tag35.xml"/><Relationship Id="rId6" Type="http://schemas.openxmlformats.org/officeDocument/2006/relationships/image" Target="../media/image42.jpeg"/><Relationship Id="rId11" Type="http://schemas.openxmlformats.org/officeDocument/2006/relationships/image" Target="../media/image47.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9.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tags" Target="../tags/tag20.xml"/><Relationship Id="rId18" Type="http://schemas.openxmlformats.org/officeDocument/2006/relationships/tags" Target="../tags/tag25.xml"/><Relationship Id="rId26" Type="http://schemas.microsoft.com/office/2007/relationships/diagramDrawing" Target="../diagrams/drawing1.xml"/><Relationship Id="rId3" Type="http://schemas.openxmlformats.org/officeDocument/2006/relationships/tags" Target="../tags/tag10.xml"/><Relationship Id="rId21" Type="http://schemas.openxmlformats.org/officeDocument/2006/relationships/notesSlide" Target="../notesSlides/notesSlide6.xml"/><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diagramColors" Target="../diagrams/colors1.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slideLayout" Target="../slideLayouts/slideLayout10.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diagramQuickStyle" Target="../diagrams/quickStyle1.xml"/><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diagramLayout" Target="../diagrams/layout1.xml"/><Relationship Id="rId10" Type="http://schemas.openxmlformats.org/officeDocument/2006/relationships/tags" Target="../tags/tag17.xml"/><Relationship Id="rId19" Type="http://schemas.openxmlformats.org/officeDocument/2006/relationships/tags" Target="../tags/tag26.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diagramData" Target="../diagrams/data1.xml"/><Relationship Id="rId27"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slideLayout" Target="../slideLayouts/slideLayout3.xml"/><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tags" Target="../tags/tag28.xml"/><Relationship Id="rId16" Type="http://schemas.openxmlformats.org/officeDocument/2006/relationships/image" Target="../media/image23.png"/><Relationship Id="rId1" Type="http://schemas.openxmlformats.org/officeDocument/2006/relationships/tags" Target="../tags/tag2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notesSlide" Target="../notesSlides/notesSlide7.xml"/><Relationship Id="rId9" Type="http://schemas.openxmlformats.org/officeDocument/2006/relationships/image" Target="../media/image16.jpeg"/><Relationship Id="rId14" Type="http://schemas.openxmlformats.org/officeDocument/2006/relationships/image" Target="../media/image21.png"/></Relationships>
</file>

<file path=ppt/slides/_rels/slide9.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jpeg"/><Relationship Id="rId3" Type="http://schemas.openxmlformats.org/officeDocument/2006/relationships/tags" Target="../tags/tag31.xml"/><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notesSlide" Target="../notesSlides/notesSlide8.xml"/><Relationship Id="rId10" Type="http://schemas.openxmlformats.org/officeDocument/2006/relationships/image" Target="../media/image28.png"/><Relationship Id="rId4" Type="http://schemas.openxmlformats.org/officeDocument/2006/relationships/slideLayout" Target="../slideLayouts/slideLayout3.xml"/><Relationship Id="rId9"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2856"/>
            <a:ext cx="7702550" cy="613891"/>
          </a:xfrm>
        </p:spPr>
        <p:txBody>
          <a:bodyPr/>
          <a:lstStyle/>
          <a:p>
            <a:r>
              <a:rPr lang="fr-CA" dirty="0" smtClean="0"/>
              <a:t>Ressources humaines et paye de la prochaine génération</a:t>
            </a:r>
            <a:br>
              <a:rPr lang="fr-CA" dirty="0" smtClean="0"/>
            </a:br>
            <a:r>
              <a:rPr lang="fr-CA" sz="2800" dirty="0" smtClean="0"/>
              <a:t>Comité de vérification du gouvernement du Canada</a:t>
            </a:r>
            <a:r>
              <a:rPr lang="en-US" sz="2800" dirty="0" smtClean="0"/>
              <a:t/>
            </a:r>
            <a:br>
              <a:rPr lang="en-US" sz="2800" dirty="0" smtClean="0"/>
            </a:br>
            <a:r>
              <a:rPr lang="en-US" sz="2800" dirty="0" err="1" smtClean="0"/>
              <a:t>Juin</a:t>
            </a:r>
            <a:r>
              <a:rPr lang="en-US" sz="2800" dirty="0" smtClean="0"/>
              <a:t> 2019</a:t>
            </a:r>
            <a:r>
              <a:rPr lang="en-US" dirty="0" smtClean="0"/>
              <a:t/>
            </a:r>
            <a:br>
              <a:rPr lang="en-US" dirty="0" smtClean="0"/>
            </a:br>
            <a:endParaRPr lang="en-US" sz="3200" dirty="0" smtClean="0"/>
          </a:p>
        </p:txBody>
      </p:sp>
    </p:spTree>
    <p:extLst>
      <p:ext uri="{BB962C8B-B14F-4D97-AF65-F5344CB8AC3E}">
        <p14:creationId xmlns:p14="http://schemas.microsoft.com/office/powerpoint/2010/main" val="67745272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215516" y="260648"/>
            <a:ext cx="8928484" cy="482626"/>
          </a:xfrm>
        </p:spPr>
        <p:txBody>
          <a:bodyPr/>
          <a:lstStyle/>
          <a:p>
            <a:r>
              <a:rPr lang="fr-CA" b="1" dirty="0"/>
              <a:t>Recourir à une approche par contrôles – point de contrôle 3 </a:t>
            </a:r>
          </a:p>
        </p:txBody>
      </p:sp>
      <p:sp>
        <p:nvSpPr>
          <p:cNvPr id="6" name="Slide Number Placeholder 1"/>
          <p:cNvSpPr txBox="1">
            <a:spLocks/>
          </p:cNvSpPr>
          <p:nvPr/>
        </p:nvSpPr>
        <p:spPr>
          <a:xfrm>
            <a:off x="6876256" y="638132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9</a:t>
            </a:r>
            <a:endParaRPr lang="fr-CA" dirty="0"/>
          </a:p>
        </p:txBody>
      </p:sp>
      <p:sp>
        <p:nvSpPr>
          <p:cNvPr id="7" name="Rectangle 6"/>
          <p:cNvSpPr/>
          <p:nvPr/>
        </p:nvSpPr>
        <p:spPr>
          <a:xfrm>
            <a:off x="344351" y="1564373"/>
            <a:ext cx="4155642" cy="2728723"/>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8" name="Rectangle 7"/>
          <p:cNvSpPr/>
          <p:nvPr>
            <p:custDataLst>
              <p:tags r:id="rId1"/>
            </p:custDataLst>
          </p:nvPr>
        </p:nvSpPr>
        <p:spPr>
          <a:xfrm>
            <a:off x="344351" y="1097364"/>
            <a:ext cx="4155642" cy="467009"/>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a:t>Solution	</a:t>
            </a:r>
          </a:p>
        </p:txBody>
      </p:sp>
      <p:sp>
        <p:nvSpPr>
          <p:cNvPr id="9" name="Rectangle 8"/>
          <p:cNvSpPr/>
          <p:nvPr>
            <p:custDataLst>
              <p:tags r:id="rId2"/>
            </p:custDataLst>
          </p:nvPr>
        </p:nvSpPr>
        <p:spPr>
          <a:xfrm>
            <a:off x="4574329" y="1104619"/>
            <a:ext cx="4155642" cy="467009"/>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a:t>Partenariat</a:t>
            </a:r>
          </a:p>
        </p:txBody>
      </p:sp>
      <p:sp>
        <p:nvSpPr>
          <p:cNvPr id="10" name="Rectangle 9"/>
          <p:cNvSpPr/>
          <p:nvPr/>
        </p:nvSpPr>
        <p:spPr>
          <a:xfrm>
            <a:off x="4574329" y="1571627"/>
            <a:ext cx="4155642" cy="2388535"/>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11" name="Rectangle 10"/>
          <p:cNvSpPr/>
          <p:nvPr/>
        </p:nvSpPr>
        <p:spPr>
          <a:xfrm>
            <a:off x="4574329" y="4293096"/>
            <a:ext cx="4155642" cy="2227544"/>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12" name="Rectangle 11"/>
          <p:cNvSpPr/>
          <p:nvPr>
            <p:custDataLst>
              <p:tags r:id="rId3"/>
            </p:custDataLst>
          </p:nvPr>
        </p:nvSpPr>
        <p:spPr>
          <a:xfrm>
            <a:off x="4574329" y="4017077"/>
            <a:ext cx="4155642" cy="467009"/>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a:t>Établissement des coûts</a:t>
            </a:r>
          </a:p>
        </p:txBody>
      </p:sp>
      <p:sp>
        <p:nvSpPr>
          <p:cNvPr id="13" name="Content Placeholder 2"/>
          <p:cNvSpPr txBox="1">
            <a:spLocks/>
          </p:cNvSpPr>
          <p:nvPr/>
        </p:nvSpPr>
        <p:spPr>
          <a:xfrm>
            <a:off x="5488806" y="1774372"/>
            <a:ext cx="3148353" cy="361633"/>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Modalités contractuelles</a:t>
            </a:r>
          </a:p>
        </p:txBody>
      </p:sp>
      <p:sp>
        <p:nvSpPr>
          <p:cNvPr id="14" name="Content Placeholder 2"/>
          <p:cNvSpPr txBox="1">
            <a:spLocks/>
          </p:cNvSpPr>
          <p:nvPr/>
        </p:nvSpPr>
        <p:spPr>
          <a:xfrm>
            <a:off x="5488806" y="2410192"/>
            <a:ext cx="3148353"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Capacité et stratégie de gestion du changement </a:t>
            </a:r>
          </a:p>
        </p:txBody>
      </p:sp>
      <p:sp>
        <p:nvSpPr>
          <p:cNvPr id="15" name="Content Placeholder 2"/>
          <p:cNvSpPr txBox="1">
            <a:spLocks/>
          </p:cNvSpPr>
          <p:nvPr/>
        </p:nvSpPr>
        <p:spPr>
          <a:xfrm>
            <a:off x="1251796" y="1759769"/>
            <a:ext cx="3128260"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Modèles de déploiement potentiels et feuille de route</a:t>
            </a:r>
          </a:p>
        </p:txBody>
      </p:sp>
      <p:sp>
        <p:nvSpPr>
          <p:cNvPr id="16" name="Content Placeholder 2"/>
          <p:cNvSpPr txBox="1">
            <a:spLocks/>
          </p:cNvSpPr>
          <p:nvPr/>
        </p:nvSpPr>
        <p:spPr>
          <a:xfrm>
            <a:off x="1251796" y="2614819"/>
            <a:ext cx="3042337"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Approche de nettoyage, de migration et de gouvernance des données</a:t>
            </a:r>
          </a:p>
        </p:txBody>
      </p:sp>
      <p:sp>
        <p:nvSpPr>
          <p:cNvPr id="17" name="Content Placeholder 2"/>
          <p:cNvSpPr txBox="1">
            <a:spLocks/>
          </p:cNvSpPr>
          <p:nvPr/>
        </p:nvSpPr>
        <p:spPr>
          <a:xfrm>
            <a:off x="1256968" y="3506886"/>
            <a:ext cx="2304255" cy="435423"/>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Mise à l'essai des règles et de la charge de paye</a:t>
            </a:r>
          </a:p>
        </p:txBody>
      </p:sp>
      <p:sp>
        <p:nvSpPr>
          <p:cNvPr id="19" name="Content Placeholder 2"/>
          <p:cNvSpPr txBox="1">
            <a:spLocks/>
          </p:cNvSpPr>
          <p:nvPr/>
        </p:nvSpPr>
        <p:spPr>
          <a:xfrm>
            <a:off x="5493054" y="4760105"/>
            <a:ext cx="3145220"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Établissement des coûts de la solution, du pilote et de la mise en œuvre intégrée</a:t>
            </a:r>
          </a:p>
        </p:txBody>
      </p:sp>
      <p:sp>
        <p:nvSpPr>
          <p:cNvPr id="20" name="Content Placeholder 2"/>
          <p:cNvSpPr txBox="1">
            <a:spLocks/>
          </p:cNvSpPr>
          <p:nvPr/>
        </p:nvSpPr>
        <p:spPr>
          <a:xfrm>
            <a:off x="5488806" y="5644820"/>
            <a:ext cx="3057047" cy="325002"/>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Coûts d’entretien et permanents</a:t>
            </a:r>
          </a:p>
        </p:txBody>
      </p:sp>
      <p:sp>
        <p:nvSpPr>
          <p:cNvPr id="27" name="Content Placeholder 2"/>
          <p:cNvSpPr txBox="1">
            <a:spLocks/>
          </p:cNvSpPr>
          <p:nvPr/>
        </p:nvSpPr>
        <p:spPr>
          <a:xfrm>
            <a:off x="589889" y="4926827"/>
            <a:ext cx="3790167" cy="947655"/>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800">
                <a:solidFill>
                  <a:schemeClr val="tx1"/>
                </a:solidFill>
                <a:latin typeface="+mn-lt"/>
              </a:rPr>
              <a:t>* Des cinq fournisseurs du point de contrôle 2, trois ont réussi à passer au point de contrôle 3.</a:t>
            </a:r>
          </a:p>
        </p:txBody>
      </p:sp>
      <p:sp>
        <p:nvSpPr>
          <p:cNvPr id="28" name="Rectangle 27"/>
          <p:cNvSpPr/>
          <p:nvPr/>
        </p:nvSpPr>
        <p:spPr>
          <a:xfrm>
            <a:off x="344351" y="4797152"/>
            <a:ext cx="4155642" cy="1262044"/>
          </a:xfrm>
          <a:prstGeom prst="rect">
            <a:avLst/>
          </a:prstGeom>
          <a:noFill/>
          <a:ln>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endParaRPr lang="en-CA"/>
          </a:p>
        </p:txBody>
      </p:sp>
      <p:pic>
        <p:nvPicPr>
          <p:cNvPr id="34" name="Picture 33"/>
          <p:cNvPicPr>
            <a:picLocks noChangeAspect="1"/>
          </p:cNvPicPr>
          <p:nvPr/>
        </p:nvPicPr>
        <p:blipFill>
          <a:blip r:embed="rId5"/>
          <a:stretch>
            <a:fillRect/>
          </a:stretch>
        </p:blipFill>
        <p:spPr>
          <a:xfrm>
            <a:off x="486378" y="1690805"/>
            <a:ext cx="641964" cy="644282"/>
          </a:xfrm>
          <a:prstGeom prst="ellipse">
            <a:avLst/>
          </a:prstGeom>
        </p:spPr>
      </p:pic>
      <p:sp>
        <p:nvSpPr>
          <p:cNvPr id="35" name="Content Placeholder 2"/>
          <p:cNvSpPr txBox="1">
            <a:spLocks/>
          </p:cNvSpPr>
          <p:nvPr/>
        </p:nvSpPr>
        <p:spPr>
          <a:xfrm>
            <a:off x="5488806" y="3256286"/>
            <a:ext cx="3199175" cy="441075"/>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Accord sur les niveaux de service</a:t>
            </a:r>
          </a:p>
        </p:txBody>
      </p:sp>
      <p:pic>
        <p:nvPicPr>
          <p:cNvPr id="37" name="Picture 36"/>
          <p:cNvPicPr>
            <a:picLocks noChangeAspect="1"/>
          </p:cNvPicPr>
          <p:nvPr/>
        </p:nvPicPr>
        <p:blipFill>
          <a:blip r:embed="rId6"/>
          <a:stretch>
            <a:fillRect/>
          </a:stretch>
        </p:blipFill>
        <p:spPr>
          <a:xfrm>
            <a:off x="492716" y="2535978"/>
            <a:ext cx="635626" cy="730970"/>
          </a:xfrm>
          <a:prstGeom prst="ellipse">
            <a:avLst/>
          </a:prstGeom>
        </p:spPr>
      </p:pic>
      <p:pic>
        <p:nvPicPr>
          <p:cNvPr id="38" name="Picture 37"/>
          <p:cNvPicPr>
            <a:picLocks noChangeAspect="1"/>
          </p:cNvPicPr>
          <p:nvPr/>
        </p:nvPicPr>
        <p:blipFill>
          <a:blip r:embed="rId7"/>
          <a:stretch>
            <a:fillRect/>
          </a:stretch>
        </p:blipFill>
        <p:spPr>
          <a:xfrm>
            <a:off x="486378" y="3298895"/>
            <a:ext cx="688072" cy="778177"/>
          </a:xfrm>
          <a:prstGeom prst="ellipse">
            <a:avLst/>
          </a:prstGeom>
        </p:spPr>
      </p:pic>
      <p:pic>
        <p:nvPicPr>
          <p:cNvPr id="1034" name="Picture 10" descr="Image result for paper circle icon"/>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7378" r="17451"/>
          <a:stretch/>
        </p:blipFill>
        <p:spPr bwMode="auto">
          <a:xfrm>
            <a:off x="4690341" y="1726075"/>
            <a:ext cx="620231" cy="633366"/>
          </a:xfrm>
          <a:prstGeom prst="ellipse">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org chart circle ic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95265" y="2454757"/>
            <a:ext cx="615307" cy="61530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service circle ico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13421" y="3176822"/>
            <a:ext cx="600001" cy="60000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computer circle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5531" y="4777543"/>
            <a:ext cx="636005" cy="63600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Related image"/>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716271" y="5539092"/>
            <a:ext cx="670780" cy="670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17456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5432982" cy="482626"/>
          </a:xfrm>
        </p:spPr>
        <p:txBody>
          <a:bodyPr/>
          <a:lstStyle/>
          <a:p>
            <a:r>
              <a:rPr lang="fr-CA" b="1"/>
              <a:t>Mobilisation intégrée</a:t>
            </a:r>
          </a:p>
        </p:txBody>
      </p:sp>
      <p:sp>
        <p:nvSpPr>
          <p:cNvPr id="43" name="Slide Number Placeholder 1"/>
          <p:cNvSpPr>
            <a:spLocks noGrp="1"/>
          </p:cNvSpPr>
          <p:nvPr>
            <p:ph type="sldNum" sz="quarter" idx="12"/>
          </p:nvPr>
        </p:nvSpPr>
        <p:spPr>
          <a:xfrm>
            <a:off x="6870355" y="6396603"/>
            <a:ext cx="2133600" cy="365125"/>
          </a:xfrm>
        </p:spPr>
        <p:txBody>
          <a:bodyPr/>
          <a:lstStyle/>
          <a:p>
            <a:r>
              <a:rPr lang="fr-CA" dirty="0" smtClean="0">
                <a:solidFill>
                  <a:prstClr val="black">
                    <a:tint val="75000"/>
                  </a:prstClr>
                </a:solidFill>
              </a:rPr>
              <a:t>10</a:t>
            </a:r>
            <a:endParaRPr lang="fr-CA" dirty="0">
              <a:solidFill>
                <a:prstClr val="black">
                  <a:tint val="75000"/>
                </a:prstClr>
              </a:solidFill>
            </a:endParaRPr>
          </a:p>
        </p:txBody>
      </p:sp>
      <p:sp>
        <p:nvSpPr>
          <p:cNvPr id="44" name="Rectangle 43"/>
          <p:cNvSpPr/>
          <p:nvPr/>
        </p:nvSpPr>
        <p:spPr>
          <a:xfrm>
            <a:off x="0" y="1640160"/>
            <a:ext cx="6372200" cy="26711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fr-CA" sz="1400">
                <a:solidFill>
                  <a:prstClr val="white"/>
                </a:solidFill>
              </a:rPr>
              <a:t>MOBILISATION EXTERNE</a:t>
            </a:r>
          </a:p>
        </p:txBody>
      </p:sp>
      <p:sp>
        <p:nvSpPr>
          <p:cNvPr id="45" name="Rectangle 44"/>
          <p:cNvSpPr/>
          <p:nvPr/>
        </p:nvSpPr>
        <p:spPr>
          <a:xfrm>
            <a:off x="441" y="2915385"/>
            <a:ext cx="6371759" cy="2594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fr-CA" sz="1400">
                <a:solidFill>
                  <a:prstClr val="white"/>
                </a:solidFill>
              </a:rPr>
              <a:t>MOBILISATION INTERNE</a:t>
            </a:r>
          </a:p>
        </p:txBody>
      </p:sp>
      <p:sp>
        <p:nvSpPr>
          <p:cNvPr id="46" name="TextBox 45"/>
          <p:cNvSpPr txBox="1"/>
          <p:nvPr/>
        </p:nvSpPr>
        <p:spPr>
          <a:xfrm>
            <a:off x="3141853" y="1974133"/>
            <a:ext cx="2129899" cy="309187"/>
          </a:xfrm>
          <a:prstGeom prst="rect">
            <a:avLst/>
          </a:prstGeom>
          <a:noFill/>
        </p:spPr>
        <p:txBody>
          <a:bodyPr wrap="square" rtlCol="0">
            <a:spAutoFit/>
          </a:bodyPr>
          <a:lstStyle/>
          <a:p>
            <a:pPr defTabSz="914400"/>
            <a:r>
              <a:rPr lang="fr-CA" sz="1409" b="1">
                <a:solidFill>
                  <a:srgbClr val="004D71"/>
                </a:solidFill>
              </a:rPr>
              <a:t>ORGANISATIONS</a:t>
            </a:r>
          </a:p>
        </p:txBody>
      </p:sp>
      <p:pic>
        <p:nvPicPr>
          <p:cNvPr id="47" name="Picture 2" descr="Image result for vendors icon"/>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56988"/>
          <a:stretch/>
        </p:blipFill>
        <p:spPr bwMode="auto">
          <a:xfrm>
            <a:off x="145502" y="1997503"/>
            <a:ext cx="560636" cy="525537"/>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p:cNvSpPr txBox="1"/>
          <p:nvPr/>
        </p:nvSpPr>
        <p:spPr>
          <a:xfrm>
            <a:off x="706138" y="1974928"/>
            <a:ext cx="1220114" cy="309187"/>
          </a:xfrm>
          <a:prstGeom prst="rect">
            <a:avLst/>
          </a:prstGeom>
          <a:noFill/>
        </p:spPr>
        <p:txBody>
          <a:bodyPr wrap="square" rtlCol="0">
            <a:spAutoFit/>
          </a:bodyPr>
          <a:lstStyle/>
          <a:p>
            <a:pPr defTabSz="914400"/>
            <a:r>
              <a:rPr lang="fr-CA" sz="1409" b="1">
                <a:solidFill>
                  <a:srgbClr val="004D71"/>
                </a:solidFill>
              </a:rPr>
              <a:t>INDUSTRIE</a:t>
            </a:r>
          </a:p>
        </p:txBody>
      </p:sp>
      <p:pic>
        <p:nvPicPr>
          <p:cNvPr id="49" name="Picture 4" descr="Image result for organizations icon"/>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6099"/>
          <a:stretch/>
        </p:blipFill>
        <p:spPr bwMode="auto">
          <a:xfrm>
            <a:off x="2416009" y="1974133"/>
            <a:ext cx="685562" cy="57518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719791" y="2207805"/>
            <a:ext cx="1220114" cy="424475"/>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Fournisseurs</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Entreprises-conseils</a:t>
            </a:r>
          </a:p>
        </p:txBody>
      </p:sp>
      <p:sp>
        <p:nvSpPr>
          <p:cNvPr id="51" name="TextBox 50"/>
          <p:cNvSpPr txBox="1"/>
          <p:nvPr/>
        </p:nvSpPr>
        <p:spPr>
          <a:xfrm>
            <a:off x="3168181" y="2194094"/>
            <a:ext cx="1997264" cy="590546"/>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Autres gouvernements (Alberta, Australie, Californie)</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Grandes entreprises</a:t>
            </a:r>
          </a:p>
        </p:txBody>
      </p:sp>
      <p:sp>
        <p:nvSpPr>
          <p:cNvPr id="52" name="TextBox 51"/>
          <p:cNvSpPr txBox="1"/>
          <p:nvPr/>
        </p:nvSpPr>
        <p:spPr>
          <a:xfrm>
            <a:off x="5002592" y="2193602"/>
            <a:ext cx="1417354" cy="590546"/>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Conseil consultatif sur le numérique</a:t>
            </a:r>
          </a:p>
          <a:p>
            <a:pPr marL="192762" indent="-192762" defTabSz="914400">
              <a:buFont typeface="Arial" panose="020B0604020202020204" pitchFamily="34" charset="0"/>
              <a:buChar char="•"/>
            </a:pPr>
            <a:endParaRPr lang="en-CA" sz="1079" dirty="0">
              <a:solidFill>
                <a:prstClr val="black"/>
              </a:solidFill>
              <a:latin typeface="Arial Narrow" panose="020B0606020202030204" pitchFamily="34" charset="0"/>
            </a:endParaRPr>
          </a:p>
        </p:txBody>
      </p:sp>
      <p:sp>
        <p:nvSpPr>
          <p:cNvPr id="53" name="TextBox 52"/>
          <p:cNvSpPr txBox="1"/>
          <p:nvPr/>
        </p:nvSpPr>
        <p:spPr>
          <a:xfrm>
            <a:off x="714735" y="3275518"/>
            <a:ext cx="1639468" cy="309187"/>
          </a:xfrm>
          <a:prstGeom prst="rect">
            <a:avLst/>
          </a:prstGeom>
          <a:noFill/>
        </p:spPr>
        <p:txBody>
          <a:bodyPr wrap="square" rtlCol="0">
            <a:spAutoFit/>
          </a:bodyPr>
          <a:lstStyle/>
          <a:p>
            <a:pPr defTabSz="914400"/>
            <a:r>
              <a:rPr lang="fr-CA" sz="1409" b="1">
                <a:solidFill>
                  <a:srgbClr val="004D71"/>
                </a:solidFill>
              </a:rPr>
              <a:t>MINISTÈRES</a:t>
            </a:r>
          </a:p>
        </p:txBody>
      </p:sp>
      <p:sp>
        <p:nvSpPr>
          <p:cNvPr id="54" name="TextBox 53"/>
          <p:cNvSpPr txBox="1"/>
          <p:nvPr/>
        </p:nvSpPr>
        <p:spPr>
          <a:xfrm>
            <a:off x="4295634" y="5230383"/>
            <a:ext cx="1612003" cy="309187"/>
          </a:xfrm>
          <a:prstGeom prst="rect">
            <a:avLst/>
          </a:prstGeom>
          <a:noFill/>
        </p:spPr>
        <p:txBody>
          <a:bodyPr wrap="square" rtlCol="0">
            <a:spAutoFit/>
          </a:bodyPr>
          <a:lstStyle/>
          <a:p>
            <a:pPr defTabSz="914400"/>
            <a:r>
              <a:rPr lang="fr-CA" sz="1409" b="1">
                <a:solidFill>
                  <a:srgbClr val="004D71"/>
                </a:solidFill>
              </a:rPr>
              <a:t>SYNDICATS</a:t>
            </a:r>
          </a:p>
        </p:txBody>
      </p:sp>
      <p:sp>
        <p:nvSpPr>
          <p:cNvPr id="55" name="TextBox 54"/>
          <p:cNvSpPr txBox="1"/>
          <p:nvPr/>
        </p:nvSpPr>
        <p:spPr>
          <a:xfrm>
            <a:off x="4288298" y="4168640"/>
            <a:ext cx="1639468" cy="309187"/>
          </a:xfrm>
          <a:prstGeom prst="rect">
            <a:avLst/>
          </a:prstGeom>
          <a:noFill/>
        </p:spPr>
        <p:txBody>
          <a:bodyPr wrap="square" rtlCol="0">
            <a:spAutoFit/>
          </a:bodyPr>
          <a:lstStyle/>
          <a:p>
            <a:pPr defTabSz="914400"/>
            <a:r>
              <a:rPr lang="fr-CA" sz="1409" b="1">
                <a:solidFill>
                  <a:srgbClr val="004D71"/>
                </a:solidFill>
              </a:rPr>
              <a:t>UTILISATEURS</a:t>
            </a:r>
          </a:p>
        </p:txBody>
      </p:sp>
      <p:sp>
        <p:nvSpPr>
          <p:cNvPr id="56" name="TextBox 55"/>
          <p:cNvSpPr txBox="1"/>
          <p:nvPr/>
        </p:nvSpPr>
        <p:spPr>
          <a:xfrm>
            <a:off x="754753" y="5263360"/>
            <a:ext cx="2350511" cy="526041"/>
          </a:xfrm>
          <a:prstGeom prst="rect">
            <a:avLst/>
          </a:prstGeom>
          <a:noFill/>
        </p:spPr>
        <p:txBody>
          <a:bodyPr wrap="square" rtlCol="0">
            <a:spAutoFit/>
          </a:bodyPr>
          <a:lstStyle/>
          <a:p>
            <a:pPr defTabSz="914400"/>
            <a:r>
              <a:rPr lang="fr-CA" sz="1409" b="1">
                <a:solidFill>
                  <a:srgbClr val="004D71"/>
                </a:solidFill>
              </a:rPr>
              <a:t>COMMUNAUTÉS DE SPÉCIALISTES</a:t>
            </a:r>
          </a:p>
        </p:txBody>
      </p:sp>
      <p:sp>
        <p:nvSpPr>
          <p:cNvPr id="57" name="TextBox 56"/>
          <p:cNvSpPr txBox="1"/>
          <p:nvPr/>
        </p:nvSpPr>
        <p:spPr>
          <a:xfrm>
            <a:off x="756531" y="4193281"/>
            <a:ext cx="2700722" cy="309187"/>
          </a:xfrm>
          <a:prstGeom prst="rect">
            <a:avLst/>
          </a:prstGeom>
          <a:noFill/>
        </p:spPr>
        <p:txBody>
          <a:bodyPr wrap="square" rtlCol="0">
            <a:spAutoFit/>
          </a:bodyPr>
          <a:lstStyle/>
          <a:p>
            <a:pPr defTabSz="914400"/>
            <a:r>
              <a:rPr lang="fr-CA" sz="1409" b="1">
                <a:solidFill>
                  <a:srgbClr val="004D71"/>
                </a:solidFill>
              </a:rPr>
              <a:t>MINISTÈRES UNIQUES</a:t>
            </a:r>
          </a:p>
        </p:txBody>
      </p:sp>
      <p:pic>
        <p:nvPicPr>
          <p:cNvPr id="58" name="Picture 6" descr="Image result for department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1741" t="12460" r="12783" b="19012"/>
          <a:stretch/>
        </p:blipFill>
        <p:spPr bwMode="auto">
          <a:xfrm>
            <a:off x="164562" y="3319465"/>
            <a:ext cx="557493" cy="545104"/>
          </a:xfrm>
          <a:prstGeom prst="ellipse">
            <a:avLst/>
          </a:prstGeom>
          <a:noFill/>
          <a:extLst>
            <a:ext uri="{909E8E84-426E-40DD-AFC4-6F175D3DCCD1}">
              <a14:hiddenFill xmlns:a14="http://schemas.microsoft.com/office/drawing/2010/main">
                <a:solidFill>
                  <a:srgbClr val="FFFFFF"/>
                </a:solidFill>
              </a14:hiddenFill>
            </a:ext>
          </a:extLst>
        </p:spPr>
      </p:pic>
      <p:pic>
        <p:nvPicPr>
          <p:cNvPr id="59" name="Picture 4" descr="Image result for users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8219" y="5305246"/>
            <a:ext cx="541572" cy="541572"/>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0" descr="Image result for secur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1032" y="4207825"/>
            <a:ext cx="683984" cy="683984"/>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12" descr="Image result for expert circle ic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631933" y="4226596"/>
            <a:ext cx="604927" cy="604927"/>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4" descr="Image result for meeting circle ico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66479" y="5218807"/>
            <a:ext cx="578039" cy="585815"/>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p:cNvSpPr txBox="1"/>
          <p:nvPr/>
        </p:nvSpPr>
        <p:spPr>
          <a:xfrm>
            <a:off x="730465" y="3473495"/>
            <a:ext cx="2113343" cy="756617"/>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Administration publique centrale</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Organismes centraux</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Organismes/Sociétés d’État </a:t>
            </a:r>
          </a:p>
          <a:p>
            <a:pPr defTabSz="914400"/>
            <a:endParaRPr lang="en-CA" sz="1079" dirty="0">
              <a:solidFill>
                <a:prstClr val="black"/>
              </a:solidFill>
              <a:latin typeface="Arial Narrow" panose="020B0606020202030204" pitchFamily="34" charset="0"/>
            </a:endParaRPr>
          </a:p>
        </p:txBody>
      </p:sp>
      <p:sp>
        <p:nvSpPr>
          <p:cNvPr id="65" name="TextBox 64"/>
          <p:cNvSpPr txBox="1"/>
          <p:nvPr/>
        </p:nvSpPr>
        <p:spPr>
          <a:xfrm>
            <a:off x="761866" y="4405609"/>
            <a:ext cx="2225958" cy="756617"/>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Système de rémunération individuel</a:t>
            </a:r>
          </a:p>
          <a:p>
            <a:pPr defTabSz="914400"/>
            <a:r>
              <a:rPr lang="fr-CA" sz="1079" dirty="0">
                <a:solidFill>
                  <a:prstClr val="black"/>
                </a:solidFill>
                <a:latin typeface="Arial Narrow" panose="020B0606020202030204" pitchFamily="34" charset="0"/>
              </a:rPr>
              <a:t>(MDN, GRC, ARC)</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Environnements sécurisés</a:t>
            </a:r>
          </a:p>
          <a:p>
            <a:pPr defTabSz="914400"/>
            <a:r>
              <a:rPr lang="fr-CA" sz="1079" dirty="0">
                <a:solidFill>
                  <a:prstClr val="black"/>
                </a:solidFill>
                <a:latin typeface="Arial Narrow" panose="020B0606020202030204" pitchFamily="34" charset="0"/>
              </a:rPr>
              <a:t>(CST, SCRS)</a:t>
            </a:r>
          </a:p>
        </p:txBody>
      </p:sp>
      <p:sp>
        <p:nvSpPr>
          <p:cNvPr id="66" name="TextBox 65"/>
          <p:cNvSpPr txBox="1"/>
          <p:nvPr/>
        </p:nvSpPr>
        <p:spPr>
          <a:xfrm>
            <a:off x="746472" y="5719464"/>
            <a:ext cx="1022620" cy="922688"/>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DPF</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DPI </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Chefs des RH</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Accessibilité </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Sécurité</a:t>
            </a:r>
          </a:p>
        </p:txBody>
      </p:sp>
      <p:sp>
        <p:nvSpPr>
          <p:cNvPr id="67" name="TextBox 66"/>
          <p:cNvSpPr txBox="1"/>
          <p:nvPr/>
        </p:nvSpPr>
        <p:spPr>
          <a:xfrm>
            <a:off x="4331734" y="3485103"/>
            <a:ext cx="2076754" cy="590546"/>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a:solidFill>
                  <a:prstClr val="black"/>
                </a:solidFill>
                <a:latin typeface="Arial Narrow" panose="020B0606020202030204" pitchFamily="34" charset="0"/>
              </a:rPr>
              <a:t>Sous-ministres</a:t>
            </a:r>
          </a:p>
          <a:p>
            <a:pPr marL="192762" indent="-192762" defTabSz="914400">
              <a:buFont typeface="Arial" panose="020B0604020202020204" pitchFamily="34" charset="0"/>
              <a:buChar char="•"/>
            </a:pPr>
            <a:r>
              <a:rPr lang="fr-CA" sz="1079">
                <a:solidFill>
                  <a:prstClr val="black"/>
                </a:solidFill>
                <a:latin typeface="Arial Narrow" panose="020B0606020202030204" pitchFamily="34" charset="0"/>
              </a:rPr>
              <a:t>Ministres</a:t>
            </a:r>
          </a:p>
          <a:p>
            <a:pPr marL="192762" indent="-192762" defTabSz="914400">
              <a:buFont typeface="Arial" panose="020B0604020202020204" pitchFamily="34" charset="0"/>
              <a:buChar char="•"/>
            </a:pPr>
            <a:r>
              <a:rPr lang="fr-CA" sz="1079">
                <a:solidFill>
                  <a:prstClr val="black"/>
                </a:solidFill>
                <a:latin typeface="Arial Narrow" panose="020B0606020202030204" pitchFamily="34" charset="0"/>
              </a:rPr>
              <a:t>Comités parlementaires</a:t>
            </a:r>
          </a:p>
        </p:txBody>
      </p:sp>
      <p:sp>
        <p:nvSpPr>
          <p:cNvPr id="68" name="TextBox 67"/>
          <p:cNvSpPr txBox="1"/>
          <p:nvPr/>
        </p:nvSpPr>
        <p:spPr>
          <a:xfrm>
            <a:off x="4331734" y="5445028"/>
            <a:ext cx="1529199" cy="258404"/>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a:solidFill>
                  <a:prstClr val="black"/>
                </a:solidFill>
                <a:latin typeface="Arial Narrow" panose="020B0606020202030204" pitchFamily="34" charset="0"/>
              </a:rPr>
              <a:t>Agents négociateurs</a:t>
            </a:r>
          </a:p>
        </p:txBody>
      </p:sp>
      <p:pic>
        <p:nvPicPr>
          <p:cNvPr id="69" name="Picture 68"/>
          <p:cNvPicPr>
            <a:picLocks noChangeAspect="1"/>
          </p:cNvPicPr>
          <p:nvPr/>
        </p:nvPicPr>
        <p:blipFill rotWithShape="1">
          <a:blip r:embed="rId11"/>
          <a:srcRect l="4762" t="3325" r="7931" b="3565"/>
          <a:stretch/>
        </p:blipFill>
        <p:spPr>
          <a:xfrm>
            <a:off x="3670006" y="5935238"/>
            <a:ext cx="570177" cy="580544"/>
          </a:xfrm>
          <a:prstGeom prst="ellipse">
            <a:avLst/>
          </a:prstGeom>
        </p:spPr>
      </p:pic>
      <p:sp>
        <p:nvSpPr>
          <p:cNvPr id="70" name="TextBox 69"/>
          <p:cNvSpPr txBox="1"/>
          <p:nvPr/>
        </p:nvSpPr>
        <p:spPr>
          <a:xfrm>
            <a:off x="4331735" y="6171182"/>
            <a:ext cx="1529199" cy="590546"/>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a:solidFill>
                  <a:prstClr val="black"/>
                </a:solidFill>
                <a:latin typeface="Arial Narrow" panose="020B0606020202030204" pitchFamily="34" charset="0"/>
              </a:rPr>
              <a:t>SPAC</a:t>
            </a:r>
          </a:p>
          <a:p>
            <a:pPr marL="192762" indent="-192762" defTabSz="914400">
              <a:buFont typeface="Arial" panose="020B0604020202020204" pitchFamily="34" charset="0"/>
              <a:buChar char="•"/>
            </a:pPr>
            <a:r>
              <a:rPr lang="fr-CA" sz="1079">
                <a:solidFill>
                  <a:prstClr val="black"/>
                </a:solidFill>
                <a:latin typeface="Arial Narrow" panose="020B0606020202030204" pitchFamily="34" charset="0"/>
              </a:rPr>
              <a:t>SPC, CFP, EFPC</a:t>
            </a:r>
          </a:p>
          <a:p>
            <a:pPr marL="192762" indent="-192762" defTabSz="914400">
              <a:buFont typeface="Arial" panose="020B0604020202020204" pitchFamily="34" charset="0"/>
              <a:buChar char="•"/>
            </a:pPr>
            <a:endParaRPr lang="en-CA" sz="1079" dirty="0">
              <a:solidFill>
                <a:prstClr val="black"/>
              </a:solidFill>
              <a:latin typeface="Arial Narrow" panose="020B0606020202030204" pitchFamily="34" charset="0"/>
            </a:endParaRPr>
          </a:p>
        </p:txBody>
      </p:sp>
      <p:sp>
        <p:nvSpPr>
          <p:cNvPr id="71" name="TextBox 70"/>
          <p:cNvSpPr txBox="1"/>
          <p:nvPr/>
        </p:nvSpPr>
        <p:spPr>
          <a:xfrm>
            <a:off x="1818996" y="5719463"/>
            <a:ext cx="1377819" cy="922688"/>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Langues officielles</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Conception d’IU/EU</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Comité d’examen de l’architecture intégrée</a:t>
            </a:r>
          </a:p>
        </p:txBody>
      </p:sp>
      <p:sp>
        <p:nvSpPr>
          <p:cNvPr id="72" name="TextBox 71"/>
          <p:cNvSpPr txBox="1"/>
          <p:nvPr/>
        </p:nvSpPr>
        <p:spPr>
          <a:xfrm>
            <a:off x="4295634" y="3267801"/>
            <a:ext cx="2186834" cy="309187"/>
          </a:xfrm>
          <a:prstGeom prst="rect">
            <a:avLst/>
          </a:prstGeom>
          <a:noFill/>
        </p:spPr>
        <p:txBody>
          <a:bodyPr wrap="square" rtlCol="0">
            <a:spAutoFit/>
          </a:bodyPr>
          <a:lstStyle/>
          <a:p>
            <a:pPr defTabSz="914400"/>
            <a:r>
              <a:rPr lang="fr-CA" sz="1409" b="1">
                <a:solidFill>
                  <a:srgbClr val="004D71"/>
                </a:solidFill>
              </a:rPr>
              <a:t>HAUTS FONCTIONNAIRES</a:t>
            </a:r>
          </a:p>
        </p:txBody>
      </p:sp>
      <p:sp>
        <p:nvSpPr>
          <p:cNvPr id="73" name="TextBox 72"/>
          <p:cNvSpPr txBox="1"/>
          <p:nvPr/>
        </p:nvSpPr>
        <p:spPr>
          <a:xfrm>
            <a:off x="4340828" y="4391370"/>
            <a:ext cx="2377672" cy="756617"/>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Employés</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Praticiens des RH</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Conseillers en rémunération</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Gestionnaires</a:t>
            </a:r>
          </a:p>
        </p:txBody>
      </p:sp>
      <p:cxnSp>
        <p:nvCxnSpPr>
          <p:cNvPr id="74" name="Straight Connector 73"/>
          <p:cNvCxnSpPr/>
          <p:nvPr/>
        </p:nvCxnSpPr>
        <p:spPr>
          <a:xfrm>
            <a:off x="6388044" y="1632519"/>
            <a:ext cx="6589" cy="4927867"/>
          </a:xfrm>
          <a:prstGeom prst="line">
            <a:avLst/>
          </a:prstGeom>
          <a:ln>
            <a:solidFill>
              <a:srgbClr val="333E48"/>
            </a:solidFill>
          </a:ln>
        </p:spPr>
        <p:style>
          <a:lnRef idx="2">
            <a:schemeClr val="accent1"/>
          </a:lnRef>
          <a:fillRef idx="0">
            <a:schemeClr val="accent1"/>
          </a:fillRef>
          <a:effectRef idx="1">
            <a:schemeClr val="accent1"/>
          </a:effectRef>
          <a:fontRef idx="minor">
            <a:schemeClr val="tx1"/>
          </a:fontRef>
        </p:style>
      </p:cxnSp>
      <p:sp>
        <p:nvSpPr>
          <p:cNvPr id="75" name="Rectangle 74"/>
          <p:cNvSpPr/>
          <p:nvPr/>
        </p:nvSpPr>
        <p:spPr>
          <a:xfrm>
            <a:off x="6394633" y="1640160"/>
            <a:ext cx="2749367" cy="2671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14400"/>
            <a:r>
              <a:rPr lang="fr-CA" sz="1409">
                <a:solidFill>
                  <a:prstClr val="white"/>
                </a:solidFill>
              </a:rPr>
              <a:t>APPRENTISSAGES</a:t>
            </a:r>
          </a:p>
        </p:txBody>
      </p:sp>
      <p:sp>
        <p:nvSpPr>
          <p:cNvPr id="76" name="TextBox 75"/>
          <p:cNvSpPr txBox="1"/>
          <p:nvPr/>
        </p:nvSpPr>
        <p:spPr>
          <a:xfrm>
            <a:off x="6501864" y="1939890"/>
            <a:ext cx="2617131" cy="2990562"/>
          </a:xfrm>
          <a:prstGeom prst="rect">
            <a:avLst/>
          </a:prstGeom>
          <a:noFill/>
        </p:spPr>
        <p:txBody>
          <a:bodyPr wrap="square" rtlCol="0">
            <a:spAutoFit/>
          </a:bodyPr>
          <a:lstStyle/>
          <a:p>
            <a:pPr marL="192762" indent="-192762" defTabSz="914400">
              <a:buFont typeface="Arial" panose="020B0604020202020204" pitchFamily="34" charset="0"/>
              <a:buChar char="•"/>
            </a:pPr>
            <a:r>
              <a:rPr lang="fr-CA" sz="1200" dirty="0">
                <a:solidFill>
                  <a:prstClr val="black"/>
                </a:solidFill>
                <a:latin typeface="Arial Narrow" panose="020B0606020202030204" pitchFamily="34" charset="0"/>
              </a:rPr>
              <a:t>Pratiques exemplaires de l’industrie</a:t>
            </a:r>
          </a:p>
          <a:p>
            <a:pPr marL="192762" indent="-192762" defTabSz="914400">
              <a:buFont typeface="Arial" panose="020B0604020202020204" pitchFamily="34" charset="0"/>
              <a:buChar char="•"/>
            </a:pPr>
            <a:r>
              <a:rPr lang="fr-CA" sz="1200" dirty="0">
                <a:solidFill>
                  <a:prstClr val="black"/>
                </a:solidFill>
                <a:latin typeface="Arial Narrow" panose="020B0606020202030204" pitchFamily="34" charset="0"/>
              </a:rPr>
              <a:t>Leçons tirées d’initiatives semblables</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Interopérabilité avec les systèmes existants</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Exigences de compatibilité</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Interface utilisateur</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Fonctionnalité (p. ex., intégration, gestion des talents, recrutement)</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Sécurité </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Accessibilité </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Milieux de travail complexes </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Transformation opérationnelle</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Migration des données</a:t>
            </a:r>
          </a:p>
          <a:p>
            <a:pPr marL="192762" indent="-192762" defTabSz="914400">
              <a:spcAft>
                <a:spcPts val="135"/>
              </a:spcAft>
              <a:buFont typeface="Arial" panose="020B0604020202020204" pitchFamily="34" charset="0"/>
              <a:buChar char="•"/>
            </a:pPr>
            <a:r>
              <a:rPr lang="fr-CA" sz="1200" dirty="0">
                <a:solidFill>
                  <a:prstClr val="black"/>
                </a:solidFill>
                <a:latin typeface="Arial Narrow" panose="020B0606020202030204" pitchFamily="34" charset="0"/>
              </a:rPr>
              <a:t>Connectivité des nuages</a:t>
            </a:r>
          </a:p>
          <a:p>
            <a:pPr defTabSz="914400"/>
            <a:endParaRPr lang="en-CA" sz="1200" dirty="0">
              <a:solidFill>
                <a:prstClr val="black"/>
              </a:solidFill>
              <a:latin typeface="Arial Narrow" panose="020B0606020202030204" pitchFamily="34" charset="0"/>
            </a:endParaRPr>
          </a:p>
        </p:txBody>
      </p:sp>
      <p:sp>
        <p:nvSpPr>
          <p:cNvPr id="77" name="TextBox 76"/>
          <p:cNvSpPr txBox="1"/>
          <p:nvPr/>
        </p:nvSpPr>
        <p:spPr>
          <a:xfrm>
            <a:off x="4307849" y="5900543"/>
            <a:ext cx="2162404" cy="309187"/>
          </a:xfrm>
          <a:prstGeom prst="rect">
            <a:avLst/>
          </a:prstGeom>
          <a:noFill/>
        </p:spPr>
        <p:txBody>
          <a:bodyPr wrap="square" rtlCol="0">
            <a:spAutoFit/>
          </a:bodyPr>
          <a:lstStyle/>
          <a:p>
            <a:pPr defTabSz="914400"/>
            <a:r>
              <a:rPr lang="fr-CA" sz="1409" b="1">
                <a:solidFill>
                  <a:srgbClr val="004D71"/>
                </a:solidFill>
              </a:rPr>
              <a:t>PARTENAIRES DU PROJET</a:t>
            </a:r>
          </a:p>
        </p:txBody>
      </p:sp>
      <p:sp>
        <p:nvSpPr>
          <p:cNvPr id="78" name="Rectangle 77"/>
          <p:cNvSpPr/>
          <p:nvPr/>
        </p:nvSpPr>
        <p:spPr>
          <a:xfrm>
            <a:off x="6410327" y="4769678"/>
            <a:ext cx="2733673" cy="267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CA" sz="1409">
                <a:solidFill>
                  <a:prstClr val="white"/>
                </a:solidFill>
              </a:rPr>
              <a:t>MOBILISATION</a:t>
            </a:r>
          </a:p>
        </p:txBody>
      </p:sp>
      <p:sp>
        <p:nvSpPr>
          <p:cNvPr id="79" name="TextBox 78"/>
          <p:cNvSpPr txBox="1"/>
          <p:nvPr/>
        </p:nvSpPr>
        <p:spPr>
          <a:xfrm>
            <a:off x="6491791" y="5166682"/>
            <a:ext cx="2760729" cy="1015663"/>
          </a:xfrm>
          <a:prstGeom prst="rect">
            <a:avLst/>
          </a:prstGeom>
          <a:noFill/>
        </p:spPr>
        <p:txBody>
          <a:bodyPr wrap="square" rtlCol="0">
            <a:spAutoFit/>
          </a:bodyPr>
          <a:lstStyle/>
          <a:p>
            <a:pPr marL="192762" indent="-192762" defTabSz="914400">
              <a:buFont typeface="Arial" panose="020B0604020202020204" pitchFamily="34" charset="0"/>
              <a:buChar char="•"/>
            </a:pPr>
            <a:r>
              <a:rPr lang="fr-CA" sz="1200" dirty="0">
                <a:solidFill>
                  <a:prstClr val="black"/>
                </a:solidFill>
                <a:latin typeface="Arial Narrow" panose="020B0606020202030204" pitchFamily="34" charset="0"/>
              </a:rPr>
              <a:t>Séances d’information parlementaires</a:t>
            </a:r>
          </a:p>
          <a:p>
            <a:pPr marL="192762" indent="-192762" defTabSz="914400">
              <a:buFont typeface="Arial" panose="020B0604020202020204" pitchFamily="34" charset="0"/>
              <a:buChar char="•"/>
            </a:pPr>
            <a:r>
              <a:rPr lang="fr-CA" sz="1200" dirty="0">
                <a:solidFill>
                  <a:prstClr val="black"/>
                </a:solidFill>
                <a:latin typeface="Arial Narrow" panose="020B0606020202030204" pitchFamily="34" charset="0"/>
              </a:rPr>
              <a:t>Ateliers des RH</a:t>
            </a:r>
          </a:p>
          <a:p>
            <a:pPr marL="192762" indent="-192762" defTabSz="914400">
              <a:buFont typeface="Arial" panose="020B0604020202020204" pitchFamily="34" charset="0"/>
              <a:buChar char="•"/>
            </a:pPr>
            <a:r>
              <a:rPr lang="fr-CA" sz="1200" dirty="0">
                <a:solidFill>
                  <a:prstClr val="black"/>
                </a:solidFill>
                <a:latin typeface="Arial Narrow" panose="020B0606020202030204" pitchFamily="34" charset="0"/>
              </a:rPr>
              <a:t>Journée </a:t>
            </a:r>
            <a:r>
              <a:rPr lang="fr-CA" sz="1200" dirty="0" smtClean="0">
                <a:solidFill>
                  <a:prstClr val="black"/>
                </a:solidFill>
                <a:latin typeface="Arial Narrow" panose="020B0606020202030204" pitchFamily="34" charset="0"/>
              </a:rPr>
              <a:t>de l’industrie</a:t>
            </a:r>
            <a:endParaRPr lang="fr-CA" sz="1200" dirty="0">
              <a:solidFill>
                <a:prstClr val="black"/>
              </a:solidFill>
              <a:latin typeface="Arial Narrow" panose="020B0606020202030204" pitchFamily="34" charset="0"/>
            </a:endParaRPr>
          </a:p>
          <a:p>
            <a:pPr marL="192762" indent="-192762" defTabSz="914400">
              <a:buFont typeface="Arial" panose="020B0604020202020204" pitchFamily="34" charset="0"/>
              <a:buChar char="•"/>
            </a:pPr>
            <a:r>
              <a:rPr lang="fr-CA" sz="1200" dirty="0">
                <a:solidFill>
                  <a:prstClr val="black"/>
                </a:solidFill>
                <a:latin typeface="Arial Narrow" panose="020B0606020202030204" pitchFamily="34" charset="0"/>
              </a:rPr>
              <a:t>En ligne - #</a:t>
            </a:r>
            <a:r>
              <a:rPr lang="fr-CA" sz="1200" dirty="0" err="1">
                <a:solidFill>
                  <a:prstClr val="black"/>
                </a:solidFill>
                <a:latin typeface="Arial Narrow" panose="020B0606020202030204" pitchFamily="34" charset="0"/>
              </a:rPr>
              <a:t>PayeRHProchaineGénération</a:t>
            </a:r>
            <a:endParaRPr lang="fr-CA" sz="1200" dirty="0">
              <a:solidFill>
                <a:prstClr val="black"/>
              </a:solidFill>
              <a:latin typeface="Arial Narrow" panose="020B0606020202030204" pitchFamily="34" charset="0"/>
            </a:endParaRPr>
          </a:p>
          <a:p>
            <a:pPr defTabSz="914400"/>
            <a:endParaRPr lang="en-CA" sz="1200" dirty="0">
              <a:solidFill>
                <a:prstClr val="black"/>
              </a:solidFill>
              <a:latin typeface="Arial Narrow" panose="020B0606020202030204" pitchFamily="34" charset="0"/>
            </a:endParaRPr>
          </a:p>
        </p:txBody>
      </p:sp>
      <p:sp>
        <p:nvSpPr>
          <p:cNvPr id="80" name="Freeform 79"/>
          <p:cNvSpPr>
            <a:spLocks/>
          </p:cNvSpPr>
          <p:nvPr>
            <p:custDataLst>
              <p:tags r:id="rId1"/>
            </p:custDataLst>
          </p:nvPr>
        </p:nvSpPr>
        <p:spPr bwMode="auto">
          <a:xfrm>
            <a:off x="8748464" y="5998245"/>
            <a:ext cx="252028" cy="182563"/>
          </a:xfrm>
          <a:custGeom>
            <a:avLst/>
            <a:gdLst>
              <a:gd name="T0" fmla="*/ 326 w 370"/>
              <a:gd name="T1" fmla="*/ 47 h 300"/>
              <a:gd name="T2" fmla="*/ 359 w 370"/>
              <a:gd name="T3" fmla="*/ 5 h 300"/>
              <a:gd name="T4" fmla="*/ 311 w 370"/>
              <a:gd name="T5" fmla="*/ 24 h 300"/>
              <a:gd name="T6" fmla="*/ 256 w 370"/>
              <a:gd name="T7" fmla="*/ 0 h 300"/>
              <a:gd name="T8" fmla="*/ 202 w 370"/>
              <a:gd name="T9" fmla="*/ 22 h 300"/>
              <a:gd name="T10" fmla="*/ 180 w 370"/>
              <a:gd name="T11" fmla="*/ 76 h 300"/>
              <a:gd name="T12" fmla="*/ 182 w 370"/>
              <a:gd name="T13" fmla="*/ 93 h 300"/>
              <a:gd name="T14" fmla="*/ 95 w 370"/>
              <a:gd name="T15" fmla="*/ 70 h 300"/>
              <a:gd name="T16" fmla="*/ 26 w 370"/>
              <a:gd name="T17" fmla="*/ 14 h 300"/>
              <a:gd name="T18" fmla="*/ 15 w 370"/>
              <a:gd name="T19" fmla="*/ 52 h 300"/>
              <a:gd name="T20" fmla="*/ 25 w 370"/>
              <a:gd name="T21" fmla="*/ 88 h 300"/>
              <a:gd name="T22" fmla="*/ 49 w 370"/>
              <a:gd name="T23" fmla="*/ 115 h 300"/>
              <a:gd name="T24" fmla="*/ 15 w 370"/>
              <a:gd name="T25" fmla="*/ 105 h 300"/>
              <a:gd name="T26" fmla="*/ 15 w 370"/>
              <a:gd name="T27" fmla="*/ 106 h 300"/>
              <a:gd name="T28" fmla="*/ 32 w 370"/>
              <a:gd name="T29" fmla="*/ 155 h 300"/>
              <a:gd name="T30" fmla="*/ 76 w 370"/>
              <a:gd name="T31" fmla="*/ 181 h 300"/>
              <a:gd name="T32" fmla="*/ 56 w 370"/>
              <a:gd name="T33" fmla="*/ 183 h 300"/>
              <a:gd name="T34" fmla="*/ 41 w 370"/>
              <a:gd name="T35" fmla="*/ 182 h 300"/>
              <a:gd name="T36" fmla="*/ 68 w 370"/>
              <a:gd name="T37" fmla="*/ 220 h 300"/>
              <a:gd name="T38" fmla="*/ 112 w 370"/>
              <a:gd name="T39" fmla="*/ 235 h 300"/>
              <a:gd name="T40" fmla="*/ 18 w 370"/>
              <a:gd name="T41" fmla="*/ 267 h 300"/>
              <a:gd name="T42" fmla="*/ 0 w 370"/>
              <a:gd name="T43" fmla="*/ 266 h 300"/>
              <a:gd name="T44" fmla="*/ 116 w 370"/>
              <a:gd name="T45" fmla="*/ 300 h 300"/>
              <a:gd name="T46" fmla="*/ 192 w 370"/>
              <a:gd name="T47" fmla="*/ 287 h 300"/>
              <a:gd name="T48" fmla="*/ 253 w 370"/>
              <a:gd name="T49" fmla="*/ 253 h 300"/>
              <a:gd name="T50" fmla="*/ 296 w 370"/>
              <a:gd name="T51" fmla="*/ 204 h 300"/>
              <a:gd name="T52" fmla="*/ 323 w 370"/>
              <a:gd name="T53" fmla="*/ 145 h 300"/>
              <a:gd name="T54" fmla="*/ 332 w 370"/>
              <a:gd name="T55" fmla="*/ 85 h 300"/>
              <a:gd name="T56" fmla="*/ 332 w 370"/>
              <a:gd name="T57" fmla="*/ 75 h 300"/>
              <a:gd name="T58" fmla="*/ 370 w 370"/>
              <a:gd name="T59" fmla="*/ 35 h 300"/>
              <a:gd name="T60" fmla="*/ 326 w 370"/>
              <a:gd name="T61" fmla="*/ 4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0" h="300">
                <a:moveTo>
                  <a:pt x="326" y="47"/>
                </a:moveTo>
                <a:cubicBezTo>
                  <a:pt x="342" y="37"/>
                  <a:pt x="354" y="23"/>
                  <a:pt x="359" y="5"/>
                </a:cubicBezTo>
                <a:cubicBezTo>
                  <a:pt x="344" y="14"/>
                  <a:pt x="328" y="20"/>
                  <a:pt x="311" y="24"/>
                </a:cubicBezTo>
                <a:cubicBezTo>
                  <a:pt x="296" y="8"/>
                  <a:pt x="278" y="0"/>
                  <a:pt x="256" y="0"/>
                </a:cubicBezTo>
                <a:cubicBezTo>
                  <a:pt x="235" y="0"/>
                  <a:pt x="217" y="7"/>
                  <a:pt x="202" y="22"/>
                </a:cubicBezTo>
                <a:cubicBezTo>
                  <a:pt x="187" y="37"/>
                  <a:pt x="180" y="55"/>
                  <a:pt x="180" y="76"/>
                </a:cubicBezTo>
                <a:cubicBezTo>
                  <a:pt x="180" y="81"/>
                  <a:pt x="181" y="87"/>
                  <a:pt x="182" y="93"/>
                </a:cubicBezTo>
                <a:cubicBezTo>
                  <a:pt x="151" y="91"/>
                  <a:pt x="122" y="84"/>
                  <a:pt x="95" y="70"/>
                </a:cubicBezTo>
                <a:cubicBezTo>
                  <a:pt x="68" y="56"/>
                  <a:pt x="45" y="37"/>
                  <a:pt x="26" y="14"/>
                </a:cubicBezTo>
                <a:cubicBezTo>
                  <a:pt x="19" y="25"/>
                  <a:pt x="15" y="38"/>
                  <a:pt x="15" y="52"/>
                </a:cubicBezTo>
                <a:cubicBezTo>
                  <a:pt x="15" y="65"/>
                  <a:pt x="18" y="77"/>
                  <a:pt x="25" y="88"/>
                </a:cubicBezTo>
                <a:cubicBezTo>
                  <a:pt x="31" y="99"/>
                  <a:pt x="39" y="108"/>
                  <a:pt x="49" y="115"/>
                </a:cubicBezTo>
                <a:cubicBezTo>
                  <a:pt x="37" y="115"/>
                  <a:pt x="26" y="111"/>
                  <a:pt x="15" y="105"/>
                </a:cubicBezTo>
                <a:cubicBezTo>
                  <a:pt x="15" y="106"/>
                  <a:pt x="15" y="106"/>
                  <a:pt x="15" y="106"/>
                </a:cubicBezTo>
                <a:cubicBezTo>
                  <a:pt x="15" y="125"/>
                  <a:pt x="21" y="141"/>
                  <a:pt x="32" y="155"/>
                </a:cubicBezTo>
                <a:cubicBezTo>
                  <a:pt x="44" y="168"/>
                  <a:pt x="58" y="177"/>
                  <a:pt x="76" y="181"/>
                </a:cubicBezTo>
                <a:cubicBezTo>
                  <a:pt x="69" y="182"/>
                  <a:pt x="62" y="183"/>
                  <a:pt x="56" y="183"/>
                </a:cubicBezTo>
                <a:cubicBezTo>
                  <a:pt x="51" y="183"/>
                  <a:pt x="47" y="183"/>
                  <a:pt x="41" y="182"/>
                </a:cubicBezTo>
                <a:cubicBezTo>
                  <a:pt x="46" y="197"/>
                  <a:pt x="55" y="210"/>
                  <a:pt x="68" y="220"/>
                </a:cubicBezTo>
                <a:cubicBezTo>
                  <a:pt x="81" y="229"/>
                  <a:pt x="96" y="234"/>
                  <a:pt x="112" y="235"/>
                </a:cubicBezTo>
                <a:cubicBezTo>
                  <a:pt x="85" y="256"/>
                  <a:pt x="53" y="267"/>
                  <a:pt x="18" y="267"/>
                </a:cubicBezTo>
                <a:cubicBezTo>
                  <a:pt x="11" y="267"/>
                  <a:pt x="5" y="267"/>
                  <a:pt x="0" y="266"/>
                </a:cubicBezTo>
                <a:cubicBezTo>
                  <a:pt x="35" y="289"/>
                  <a:pt x="74" y="300"/>
                  <a:pt x="116" y="300"/>
                </a:cubicBezTo>
                <a:cubicBezTo>
                  <a:pt x="143" y="300"/>
                  <a:pt x="168" y="296"/>
                  <a:pt x="192" y="287"/>
                </a:cubicBezTo>
                <a:cubicBezTo>
                  <a:pt x="216" y="279"/>
                  <a:pt x="236" y="267"/>
                  <a:pt x="253" y="253"/>
                </a:cubicBezTo>
                <a:cubicBezTo>
                  <a:pt x="269" y="239"/>
                  <a:pt x="284" y="222"/>
                  <a:pt x="296" y="204"/>
                </a:cubicBezTo>
                <a:cubicBezTo>
                  <a:pt x="308" y="185"/>
                  <a:pt x="317" y="166"/>
                  <a:pt x="323" y="145"/>
                </a:cubicBezTo>
                <a:cubicBezTo>
                  <a:pt x="329" y="125"/>
                  <a:pt x="332" y="105"/>
                  <a:pt x="332" y="85"/>
                </a:cubicBezTo>
                <a:cubicBezTo>
                  <a:pt x="332" y="80"/>
                  <a:pt x="332" y="77"/>
                  <a:pt x="332" y="75"/>
                </a:cubicBezTo>
                <a:cubicBezTo>
                  <a:pt x="347" y="64"/>
                  <a:pt x="359" y="51"/>
                  <a:pt x="370" y="35"/>
                </a:cubicBezTo>
                <a:cubicBezTo>
                  <a:pt x="355" y="42"/>
                  <a:pt x="341" y="46"/>
                  <a:pt x="326" y="47"/>
                </a:cubicBezTo>
                <a:close/>
              </a:path>
            </a:pathLst>
          </a:custGeom>
          <a:solidFill>
            <a:srgbClr val="00B0F0"/>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solidFill>
                <a:srgbClr val="005172"/>
              </a:solidFill>
            </a:endParaRPr>
          </a:p>
        </p:txBody>
      </p:sp>
      <p:sp>
        <p:nvSpPr>
          <p:cNvPr id="81" name="Rectangle 80"/>
          <p:cNvSpPr/>
          <p:nvPr/>
        </p:nvSpPr>
        <p:spPr>
          <a:xfrm>
            <a:off x="140504" y="895491"/>
            <a:ext cx="9003496" cy="584775"/>
          </a:xfrm>
          <a:prstGeom prst="rect">
            <a:avLst/>
          </a:prstGeom>
        </p:spPr>
        <p:txBody>
          <a:bodyPr wrap="square">
            <a:spAutoFit/>
          </a:bodyPr>
          <a:lstStyle/>
          <a:p>
            <a:pPr defTabSz="914400">
              <a:spcAft>
                <a:spcPts val="600"/>
              </a:spcAft>
            </a:pPr>
            <a:r>
              <a:rPr lang="fr-CA" sz="1600" dirty="0">
                <a:solidFill>
                  <a:prstClr val="black"/>
                </a:solidFill>
                <a:ea typeface="Calibri" panose="020F0502020204030204" pitchFamily="34" charset="0"/>
              </a:rPr>
              <a:t>L’équipe de la prochaine génération a lancé une vaste stratégie de mobilisation avec des intervenants externes et internes pour s’assurer que les investissements sont à la fois stratégiques et représentatifs.</a:t>
            </a:r>
          </a:p>
        </p:txBody>
      </p:sp>
      <p:pic>
        <p:nvPicPr>
          <p:cNvPr id="1026" name="Picture 2" descr="Image result for group icon circle"/>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627346" y="3337522"/>
            <a:ext cx="613749" cy="61374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5784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53904" y="4267539"/>
            <a:ext cx="1493676" cy="6480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2" name="Slide Number Placeholder 1"/>
          <p:cNvSpPr>
            <a:spLocks noGrp="1"/>
          </p:cNvSpPr>
          <p:nvPr>
            <p:ph type="sldNum" sz="quarter" idx="12"/>
          </p:nvPr>
        </p:nvSpPr>
        <p:spPr/>
        <p:txBody>
          <a:bodyPr/>
          <a:lstStyle/>
          <a:p>
            <a:r>
              <a:rPr lang="en-US" dirty="0" smtClean="0"/>
              <a:t>11</a:t>
            </a:r>
            <a:endParaRPr lang="en-CA" dirty="0"/>
          </a:p>
        </p:txBody>
      </p:sp>
      <p:sp>
        <p:nvSpPr>
          <p:cNvPr id="5" name="Text Placeholder 2"/>
          <p:cNvSpPr>
            <a:spLocks noGrp="1"/>
          </p:cNvSpPr>
          <p:nvPr>
            <p:ph type="body" sz="quarter" idx="11"/>
          </p:nvPr>
        </p:nvSpPr>
        <p:spPr>
          <a:xfrm>
            <a:off x="179512" y="224644"/>
            <a:ext cx="6264696" cy="518630"/>
          </a:xfrm>
        </p:spPr>
        <p:txBody>
          <a:bodyPr/>
          <a:lstStyle/>
          <a:p>
            <a:r>
              <a:rPr lang="fr-CA" b="1" dirty="0"/>
              <a:t>Risques et atténuation des risques</a:t>
            </a:r>
          </a:p>
        </p:txBody>
      </p:sp>
      <p:sp>
        <p:nvSpPr>
          <p:cNvPr id="9" name="TextBox 8"/>
          <p:cNvSpPr txBox="1"/>
          <p:nvPr/>
        </p:nvSpPr>
        <p:spPr>
          <a:xfrm>
            <a:off x="1763652" y="1033229"/>
            <a:ext cx="7416824" cy="738664"/>
          </a:xfrm>
          <a:prstGeom prst="rect">
            <a:avLst/>
          </a:prstGeom>
          <a:noFill/>
        </p:spPr>
        <p:txBody>
          <a:bodyPr wrap="square" rtlCol="0">
            <a:spAutoFit/>
          </a:bodyPr>
          <a:lstStyle/>
          <a:p>
            <a:r>
              <a:rPr lang="fr-CA" sz="1400" b="1" dirty="0"/>
              <a:t>Risque : </a:t>
            </a:r>
            <a:r>
              <a:rPr lang="fr-CA" sz="1400" dirty="0"/>
              <a:t>Les solutions des fournisseurs ne sont pas compatibles avec l’environnement du GC.</a:t>
            </a:r>
          </a:p>
          <a:p>
            <a:r>
              <a:rPr lang="fr-CA" sz="1400" b="1" dirty="0"/>
              <a:t>Atténuation :</a:t>
            </a:r>
            <a:r>
              <a:rPr lang="fr-CA" sz="1400" dirty="0"/>
              <a:t> Mettre les solutions à l’essai auprès d’un nombre restreint de ministères et d’organismes du GC.</a:t>
            </a:r>
          </a:p>
        </p:txBody>
      </p:sp>
      <p:sp>
        <p:nvSpPr>
          <p:cNvPr id="14" name="TextBox 13"/>
          <p:cNvSpPr txBox="1"/>
          <p:nvPr/>
        </p:nvSpPr>
        <p:spPr>
          <a:xfrm>
            <a:off x="1739393" y="1965360"/>
            <a:ext cx="7416824" cy="954107"/>
          </a:xfrm>
          <a:prstGeom prst="rect">
            <a:avLst/>
          </a:prstGeom>
          <a:noFill/>
        </p:spPr>
        <p:txBody>
          <a:bodyPr wrap="square" rtlCol="0">
            <a:spAutoFit/>
          </a:bodyPr>
          <a:lstStyle/>
          <a:p>
            <a:r>
              <a:rPr lang="fr-CA" sz="1400" b="1" dirty="0"/>
              <a:t>Risque : </a:t>
            </a:r>
            <a:r>
              <a:rPr lang="fr-CA" sz="1400" dirty="0"/>
              <a:t>La crédibilité du GC est mise en doute, il y a un manque de confiance par rapport à la mise en œuvre ou la réussite du projet.</a:t>
            </a:r>
          </a:p>
          <a:p>
            <a:r>
              <a:rPr lang="fr-CA" sz="1400" b="1" dirty="0"/>
              <a:t>Atténuation : </a:t>
            </a:r>
            <a:r>
              <a:rPr lang="fr-CA" sz="1400" dirty="0"/>
              <a:t>Adopter une stratégie de communication transparente ainsi qu’un processus innovateur et agile, afin de rétablir la confiance et de faire connaître l’initiative.</a:t>
            </a:r>
          </a:p>
        </p:txBody>
      </p:sp>
      <p:sp>
        <p:nvSpPr>
          <p:cNvPr id="19" name="TextBox 18"/>
          <p:cNvSpPr txBox="1"/>
          <p:nvPr/>
        </p:nvSpPr>
        <p:spPr>
          <a:xfrm>
            <a:off x="1752698" y="3066877"/>
            <a:ext cx="7416824" cy="954107"/>
          </a:xfrm>
          <a:prstGeom prst="rect">
            <a:avLst/>
          </a:prstGeom>
          <a:noFill/>
        </p:spPr>
        <p:txBody>
          <a:bodyPr wrap="square" rtlCol="0">
            <a:spAutoFit/>
          </a:bodyPr>
          <a:lstStyle/>
          <a:p>
            <a:r>
              <a:rPr lang="fr-CA" sz="1400" b="1" dirty="0"/>
              <a:t>Risque : </a:t>
            </a:r>
            <a:r>
              <a:rPr lang="fr-CA" sz="1400" dirty="0"/>
              <a:t>Le projet-pilote échoue. </a:t>
            </a:r>
          </a:p>
          <a:p>
            <a:r>
              <a:rPr lang="fr-CA" sz="1400" b="1" dirty="0"/>
              <a:t>Atténuation : </a:t>
            </a:r>
            <a:r>
              <a:rPr lang="fr-CA" sz="1400" dirty="0"/>
              <a:t>Sélectionner un maximum de trois fournisseurs potentiels, puis mettre à l’essai la solution de l’un d’entre eux. En cas d’échec, la solution d’un autre des fournisseurs sélectionnés peut être mise à l’essai sans que le processus ne doive être repris depuis le début.</a:t>
            </a:r>
          </a:p>
        </p:txBody>
      </p:sp>
      <p:sp>
        <p:nvSpPr>
          <p:cNvPr id="23" name="TextBox 22"/>
          <p:cNvSpPr txBox="1"/>
          <p:nvPr/>
        </p:nvSpPr>
        <p:spPr>
          <a:xfrm>
            <a:off x="1763652" y="4167421"/>
            <a:ext cx="7416824" cy="954107"/>
          </a:xfrm>
          <a:prstGeom prst="rect">
            <a:avLst/>
          </a:prstGeom>
          <a:noFill/>
        </p:spPr>
        <p:txBody>
          <a:bodyPr wrap="square" rtlCol="0">
            <a:spAutoFit/>
          </a:bodyPr>
          <a:lstStyle/>
          <a:p>
            <a:r>
              <a:rPr lang="fr-CA" sz="1400" b="1" dirty="0"/>
              <a:t>Risque : </a:t>
            </a:r>
            <a:r>
              <a:rPr lang="fr-CA" sz="1400" dirty="0"/>
              <a:t>Les attentes sont irréalistes.</a:t>
            </a:r>
          </a:p>
          <a:p>
            <a:r>
              <a:rPr lang="fr-CA" sz="1400" b="1" dirty="0"/>
              <a:t>Atténuation : </a:t>
            </a:r>
            <a:r>
              <a:rPr lang="fr-CA" sz="1400" dirty="0"/>
              <a:t>Faire preuve de transparence constante en ce qui concerne les objectifs, les échéanciers et les étapes importantes, de sorte que l’on communique une représentation réaliste de l’avancement du projet.</a:t>
            </a:r>
          </a:p>
        </p:txBody>
      </p:sp>
      <p:sp>
        <p:nvSpPr>
          <p:cNvPr id="32" name="Freeform 31"/>
          <p:cNvSpPr>
            <a:spLocks noEditPoints="1"/>
          </p:cNvSpPr>
          <p:nvPr/>
        </p:nvSpPr>
        <p:spPr bwMode="auto">
          <a:xfrm>
            <a:off x="295337" y="4376781"/>
            <a:ext cx="353740" cy="429588"/>
          </a:xfrm>
          <a:custGeom>
            <a:avLst/>
            <a:gdLst>
              <a:gd name="T0" fmla="*/ 317 w 360"/>
              <a:gd name="T1" fmla="*/ 115 h 346"/>
              <a:gd name="T2" fmla="*/ 256 w 360"/>
              <a:gd name="T3" fmla="*/ 110 h 346"/>
              <a:gd name="T4" fmla="*/ 261 w 360"/>
              <a:gd name="T5" fmla="*/ 101 h 346"/>
              <a:gd name="T6" fmla="*/ 272 w 360"/>
              <a:gd name="T7" fmla="*/ 75 h 346"/>
              <a:gd name="T8" fmla="*/ 274 w 360"/>
              <a:gd name="T9" fmla="*/ 49 h 346"/>
              <a:gd name="T10" fmla="*/ 270 w 360"/>
              <a:gd name="T11" fmla="*/ 27 h 346"/>
              <a:gd name="T12" fmla="*/ 255 w 360"/>
              <a:gd name="T13" fmla="*/ 8 h 346"/>
              <a:gd name="T14" fmla="*/ 223 w 360"/>
              <a:gd name="T15" fmla="*/ 0 h 346"/>
              <a:gd name="T16" fmla="*/ 206 w 360"/>
              <a:gd name="T17" fmla="*/ 15 h 346"/>
              <a:gd name="T18" fmla="*/ 198 w 360"/>
              <a:gd name="T19" fmla="*/ 41 h 346"/>
              <a:gd name="T20" fmla="*/ 191 w 360"/>
              <a:gd name="T21" fmla="*/ 65 h 346"/>
              <a:gd name="T22" fmla="*/ 162 w 360"/>
              <a:gd name="T23" fmla="*/ 103 h 346"/>
              <a:gd name="T24" fmla="*/ 122 w 360"/>
              <a:gd name="T25" fmla="*/ 144 h 346"/>
              <a:gd name="T26" fmla="*/ 108 w 360"/>
              <a:gd name="T27" fmla="*/ 158 h 346"/>
              <a:gd name="T28" fmla="*/ 112 w 360"/>
              <a:gd name="T29" fmla="*/ 313 h 346"/>
              <a:gd name="T30" fmla="*/ 158 w 360"/>
              <a:gd name="T31" fmla="*/ 327 h 346"/>
              <a:gd name="T32" fmla="*/ 212 w 360"/>
              <a:gd name="T33" fmla="*/ 343 h 346"/>
              <a:gd name="T34" fmla="*/ 249 w 360"/>
              <a:gd name="T35" fmla="*/ 346 h 346"/>
              <a:gd name="T36" fmla="*/ 274 w 360"/>
              <a:gd name="T37" fmla="*/ 346 h 346"/>
              <a:gd name="T38" fmla="*/ 330 w 360"/>
              <a:gd name="T39" fmla="*/ 288 h 346"/>
              <a:gd name="T40" fmla="*/ 342 w 360"/>
              <a:gd name="T41" fmla="*/ 240 h 346"/>
              <a:gd name="T42" fmla="*/ 348 w 360"/>
              <a:gd name="T43" fmla="*/ 192 h 346"/>
              <a:gd name="T44" fmla="*/ 348 w 360"/>
              <a:gd name="T45" fmla="*/ 128 h 346"/>
              <a:gd name="T46" fmla="*/ 79 w 360"/>
              <a:gd name="T47" fmla="*/ 144 h 346"/>
              <a:gd name="T48" fmla="*/ 4 w 360"/>
              <a:gd name="T49" fmla="*/ 148 h 346"/>
              <a:gd name="T50" fmla="*/ 0 w 360"/>
              <a:gd name="T51" fmla="*/ 303 h 346"/>
              <a:gd name="T52" fmla="*/ 14 w 360"/>
              <a:gd name="T53" fmla="*/ 317 h 346"/>
              <a:gd name="T54" fmla="*/ 89 w 360"/>
              <a:gd name="T55" fmla="*/ 313 h 346"/>
              <a:gd name="T56" fmla="*/ 93 w 360"/>
              <a:gd name="T57" fmla="*/ 159 h 346"/>
              <a:gd name="T58" fmla="*/ 53 w 360"/>
              <a:gd name="T59" fmla="*/ 284 h 346"/>
              <a:gd name="T60" fmla="*/ 33 w 360"/>
              <a:gd name="T61" fmla="*/ 284 h 346"/>
              <a:gd name="T62" fmla="*/ 33 w 360"/>
              <a:gd name="T63" fmla="*/ 264 h 346"/>
              <a:gd name="T64" fmla="*/ 53 w 360"/>
              <a:gd name="T65" fmla="*/ 264 h 346"/>
              <a:gd name="T66" fmla="*/ 53 w 360"/>
              <a:gd name="T67" fmla="*/ 28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0" h="346">
                <a:moveTo>
                  <a:pt x="348" y="128"/>
                </a:moveTo>
                <a:cubicBezTo>
                  <a:pt x="339" y="120"/>
                  <a:pt x="329" y="115"/>
                  <a:pt x="317" y="115"/>
                </a:cubicBezTo>
                <a:cubicBezTo>
                  <a:pt x="255" y="115"/>
                  <a:pt x="255" y="115"/>
                  <a:pt x="255" y="115"/>
                </a:cubicBezTo>
                <a:cubicBezTo>
                  <a:pt x="256" y="110"/>
                  <a:pt x="256" y="110"/>
                  <a:pt x="256" y="110"/>
                </a:cubicBezTo>
                <a:cubicBezTo>
                  <a:pt x="259" y="105"/>
                  <a:pt x="259" y="105"/>
                  <a:pt x="259" y="105"/>
                </a:cubicBezTo>
                <a:cubicBezTo>
                  <a:pt x="261" y="101"/>
                  <a:pt x="261" y="101"/>
                  <a:pt x="261" y="101"/>
                </a:cubicBezTo>
                <a:cubicBezTo>
                  <a:pt x="264" y="96"/>
                  <a:pt x="266" y="91"/>
                  <a:pt x="267" y="88"/>
                </a:cubicBezTo>
                <a:cubicBezTo>
                  <a:pt x="269" y="85"/>
                  <a:pt x="270" y="80"/>
                  <a:pt x="272" y="75"/>
                </a:cubicBezTo>
                <a:cubicBezTo>
                  <a:pt x="273" y="69"/>
                  <a:pt x="274" y="63"/>
                  <a:pt x="274" y="57"/>
                </a:cubicBezTo>
                <a:cubicBezTo>
                  <a:pt x="274" y="54"/>
                  <a:pt x="274" y="51"/>
                  <a:pt x="274" y="49"/>
                </a:cubicBezTo>
                <a:cubicBezTo>
                  <a:pt x="274" y="46"/>
                  <a:pt x="273" y="43"/>
                  <a:pt x="273" y="39"/>
                </a:cubicBezTo>
                <a:cubicBezTo>
                  <a:pt x="272" y="34"/>
                  <a:pt x="271" y="30"/>
                  <a:pt x="270" y="27"/>
                </a:cubicBezTo>
                <a:cubicBezTo>
                  <a:pt x="269" y="24"/>
                  <a:pt x="267" y="21"/>
                  <a:pt x="265" y="17"/>
                </a:cubicBezTo>
                <a:cubicBezTo>
                  <a:pt x="262" y="13"/>
                  <a:pt x="259" y="10"/>
                  <a:pt x="255" y="8"/>
                </a:cubicBezTo>
                <a:cubicBezTo>
                  <a:pt x="252" y="6"/>
                  <a:pt x="247" y="4"/>
                  <a:pt x="242" y="2"/>
                </a:cubicBezTo>
                <a:cubicBezTo>
                  <a:pt x="236" y="1"/>
                  <a:pt x="230" y="0"/>
                  <a:pt x="223" y="0"/>
                </a:cubicBezTo>
                <a:cubicBezTo>
                  <a:pt x="219" y="0"/>
                  <a:pt x="216" y="1"/>
                  <a:pt x="213" y="4"/>
                </a:cubicBezTo>
                <a:cubicBezTo>
                  <a:pt x="210" y="7"/>
                  <a:pt x="208" y="11"/>
                  <a:pt x="206" y="15"/>
                </a:cubicBezTo>
                <a:cubicBezTo>
                  <a:pt x="203" y="20"/>
                  <a:pt x="202" y="24"/>
                  <a:pt x="201" y="27"/>
                </a:cubicBezTo>
                <a:cubicBezTo>
                  <a:pt x="200" y="30"/>
                  <a:pt x="199" y="35"/>
                  <a:pt x="198" y="41"/>
                </a:cubicBezTo>
                <a:cubicBezTo>
                  <a:pt x="197" y="47"/>
                  <a:pt x="196" y="52"/>
                  <a:pt x="195" y="54"/>
                </a:cubicBezTo>
                <a:cubicBezTo>
                  <a:pt x="195" y="57"/>
                  <a:pt x="193" y="61"/>
                  <a:pt x="191" y="65"/>
                </a:cubicBezTo>
                <a:cubicBezTo>
                  <a:pt x="189" y="70"/>
                  <a:pt x="187" y="73"/>
                  <a:pt x="184" y="76"/>
                </a:cubicBezTo>
                <a:cubicBezTo>
                  <a:pt x="179" y="81"/>
                  <a:pt x="172" y="90"/>
                  <a:pt x="162" y="103"/>
                </a:cubicBezTo>
                <a:cubicBezTo>
                  <a:pt x="154" y="113"/>
                  <a:pt x="147" y="122"/>
                  <a:pt x="139" y="131"/>
                </a:cubicBezTo>
                <a:cubicBezTo>
                  <a:pt x="131" y="139"/>
                  <a:pt x="125" y="144"/>
                  <a:pt x="122" y="144"/>
                </a:cubicBezTo>
                <a:cubicBezTo>
                  <a:pt x="118" y="144"/>
                  <a:pt x="115" y="146"/>
                  <a:pt x="112" y="149"/>
                </a:cubicBezTo>
                <a:cubicBezTo>
                  <a:pt x="109" y="151"/>
                  <a:pt x="108" y="155"/>
                  <a:pt x="108" y="158"/>
                </a:cubicBezTo>
                <a:cubicBezTo>
                  <a:pt x="108" y="303"/>
                  <a:pt x="108" y="303"/>
                  <a:pt x="108" y="303"/>
                </a:cubicBezTo>
                <a:cubicBezTo>
                  <a:pt x="108" y="307"/>
                  <a:pt x="109" y="310"/>
                  <a:pt x="112" y="313"/>
                </a:cubicBezTo>
                <a:cubicBezTo>
                  <a:pt x="115" y="316"/>
                  <a:pt x="118" y="317"/>
                  <a:pt x="122" y="317"/>
                </a:cubicBezTo>
                <a:cubicBezTo>
                  <a:pt x="128" y="318"/>
                  <a:pt x="139" y="321"/>
                  <a:pt x="158" y="327"/>
                </a:cubicBezTo>
                <a:cubicBezTo>
                  <a:pt x="169" y="331"/>
                  <a:pt x="179" y="334"/>
                  <a:pt x="185" y="336"/>
                </a:cubicBezTo>
                <a:cubicBezTo>
                  <a:pt x="192" y="338"/>
                  <a:pt x="201" y="340"/>
                  <a:pt x="212" y="343"/>
                </a:cubicBezTo>
                <a:cubicBezTo>
                  <a:pt x="224" y="345"/>
                  <a:pt x="235" y="346"/>
                  <a:pt x="245" y="346"/>
                </a:cubicBezTo>
                <a:cubicBezTo>
                  <a:pt x="249" y="346"/>
                  <a:pt x="249" y="346"/>
                  <a:pt x="249" y="346"/>
                </a:cubicBezTo>
                <a:cubicBezTo>
                  <a:pt x="266" y="346"/>
                  <a:pt x="266" y="346"/>
                  <a:pt x="266" y="346"/>
                </a:cubicBezTo>
                <a:cubicBezTo>
                  <a:pt x="274" y="346"/>
                  <a:pt x="274" y="346"/>
                  <a:pt x="274" y="346"/>
                </a:cubicBezTo>
                <a:cubicBezTo>
                  <a:pt x="294" y="346"/>
                  <a:pt x="309" y="340"/>
                  <a:pt x="319" y="329"/>
                </a:cubicBezTo>
                <a:cubicBezTo>
                  <a:pt x="327" y="318"/>
                  <a:pt x="331" y="305"/>
                  <a:pt x="330" y="288"/>
                </a:cubicBezTo>
                <a:cubicBezTo>
                  <a:pt x="335" y="282"/>
                  <a:pt x="340" y="275"/>
                  <a:pt x="342" y="267"/>
                </a:cubicBezTo>
                <a:cubicBezTo>
                  <a:pt x="344" y="257"/>
                  <a:pt x="344" y="249"/>
                  <a:pt x="342" y="240"/>
                </a:cubicBezTo>
                <a:cubicBezTo>
                  <a:pt x="349" y="231"/>
                  <a:pt x="352" y="221"/>
                  <a:pt x="351" y="209"/>
                </a:cubicBezTo>
                <a:cubicBezTo>
                  <a:pt x="351" y="204"/>
                  <a:pt x="350" y="199"/>
                  <a:pt x="348" y="192"/>
                </a:cubicBezTo>
                <a:cubicBezTo>
                  <a:pt x="356" y="183"/>
                  <a:pt x="360" y="171"/>
                  <a:pt x="360" y="159"/>
                </a:cubicBezTo>
                <a:cubicBezTo>
                  <a:pt x="360" y="147"/>
                  <a:pt x="356" y="137"/>
                  <a:pt x="348" y="128"/>
                </a:cubicBezTo>
                <a:close/>
                <a:moveTo>
                  <a:pt x="89" y="148"/>
                </a:moveTo>
                <a:cubicBezTo>
                  <a:pt x="86" y="146"/>
                  <a:pt x="83" y="144"/>
                  <a:pt x="79" y="144"/>
                </a:cubicBezTo>
                <a:cubicBezTo>
                  <a:pt x="14" y="144"/>
                  <a:pt x="14" y="144"/>
                  <a:pt x="14" y="144"/>
                </a:cubicBezTo>
                <a:cubicBezTo>
                  <a:pt x="10" y="144"/>
                  <a:pt x="7" y="146"/>
                  <a:pt x="4" y="148"/>
                </a:cubicBezTo>
                <a:cubicBezTo>
                  <a:pt x="1" y="151"/>
                  <a:pt x="0" y="155"/>
                  <a:pt x="0" y="159"/>
                </a:cubicBezTo>
                <a:cubicBezTo>
                  <a:pt x="0" y="303"/>
                  <a:pt x="0" y="303"/>
                  <a:pt x="0" y="303"/>
                </a:cubicBezTo>
                <a:cubicBezTo>
                  <a:pt x="0" y="307"/>
                  <a:pt x="1" y="310"/>
                  <a:pt x="4" y="313"/>
                </a:cubicBezTo>
                <a:cubicBezTo>
                  <a:pt x="7" y="316"/>
                  <a:pt x="10" y="317"/>
                  <a:pt x="14" y="317"/>
                </a:cubicBezTo>
                <a:cubicBezTo>
                  <a:pt x="79" y="317"/>
                  <a:pt x="79" y="317"/>
                  <a:pt x="79" y="317"/>
                </a:cubicBezTo>
                <a:cubicBezTo>
                  <a:pt x="83" y="317"/>
                  <a:pt x="86" y="316"/>
                  <a:pt x="89" y="313"/>
                </a:cubicBezTo>
                <a:cubicBezTo>
                  <a:pt x="92" y="310"/>
                  <a:pt x="93" y="307"/>
                  <a:pt x="93" y="303"/>
                </a:cubicBezTo>
                <a:cubicBezTo>
                  <a:pt x="93" y="159"/>
                  <a:pt x="93" y="159"/>
                  <a:pt x="93" y="159"/>
                </a:cubicBezTo>
                <a:cubicBezTo>
                  <a:pt x="93" y="155"/>
                  <a:pt x="92" y="151"/>
                  <a:pt x="89" y="148"/>
                </a:cubicBezTo>
                <a:close/>
                <a:moveTo>
                  <a:pt x="53" y="284"/>
                </a:moveTo>
                <a:cubicBezTo>
                  <a:pt x="50" y="287"/>
                  <a:pt x="47" y="288"/>
                  <a:pt x="43" y="288"/>
                </a:cubicBezTo>
                <a:cubicBezTo>
                  <a:pt x="39" y="288"/>
                  <a:pt x="35" y="287"/>
                  <a:pt x="33" y="284"/>
                </a:cubicBezTo>
                <a:cubicBezTo>
                  <a:pt x="30" y="282"/>
                  <a:pt x="28" y="278"/>
                  <a:pt x="28" y="274"/>
                </a:cubicBezTo>
                <a:cubicBezTo>
                  <a:pt x="28" y="270"/>
                  <a:pt x="30" y="267"/>
                  <a:pt x="33" y="264"/>
                </a:cubicBezTo>
                <a:cubicBezTo>
                  <a:pt x="35" y="261"/>
                  <a:pt x="39" y="260"/>
                  <a:pt x="43" y="260"/>
                </a:cubicBezTo>
                <a:cubicBezTo>
                  <a:pt x="47" y="260"/>
                  <a:pt x="50" y="261"/>
                  <a:pt x="53" y="264"/>
                </a:cubicBezTo>
                <a:cubicBezTo>
                  <a:pt x="56" y="267"/>
                  <a:pt x="57" y="270"/>
                  <a:pt x="57" y="274"/>
                </a:cubicBezTo>
                <a:cubicBezTo>
                  <a:pt x="57" y="278"/>
                  <a:pt x="56" y="282"/>
                  <a:pt x="53" y="284"/>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33" name="TextBox 32"/>
          <p:cNvSpPr txBox="1"/>
          <p:nvPr/>
        </p:nvSpPr>
        <p:spPr>
          <a:xfrm>
            <a:off x="1763652" y="5234234"/>
            <a:ext cx="7416824" cy="1169551"/>
          </a:xfrm>
          <a:prstGeom prst="rect">
            <a:avLst/>
          </a:prstGeom>
          <a:noFill/>
        </p:spPr>
        <p:txBody>
          <a:bodyPr wrap="square" rtlCol="0">
            <a:spAutoFit/>
          </a:bodyPr>
          <a:lstStyle/>
          <a:p>
            <a:r>
              <a:rPr lang="fr-CA" sz="1400" b="1" dirty="0"/>
              <a:t>Risque:</a:t>
            </a:r>
            <a:r>
              <a:rPr lang="fr-CA" sz="1400" dirty="0"/>
              <a:t> Les plaintes des fournisseurs relatives au processus agile entraînent un manque de volonté en ce qui concerne la conduite des essais,</a:t>
            </a:r>
          </a:p>
          <a:p>
            <a:r>
              <a:rPr lang="fr-CA" sz="1400" b="1" dirty="0"/>
              <a:t>Atténuation:</a:t>
            </a:r>
            <a:r>
              <a:rPr lang="fr-CA" sz="1400" dirty="0"/>
              <a:t> Tout au long du processus, on a fait appel à un surveillant de l’équité ainsi qu’à des intervenants du secteur privé. L’initiative a été mise en œuvre selon un processus transparent, en ce qui concerne la conception, les critères pris en considération, ainsi que la documentation du projet.</a:t>
            </a:r>
          </a:p>
        </p:txBody>
      </p:sp>
      <p:sp>
        <p:nvSpPr>
          <p:cNvPr id="37" name="Rectangle 36"/>
          <p:cNvSpPr/>
          <p:nvPr/>
        </p:nvSpPr>
        <p:spPr>
          <a:xfrm>
            <a:off x="137872" y="1104113"/>
            <a:ext cx="1493676" cy="6480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6" name="Freeform 5"/>
          <p:cNvSpPr>
            <a:spLocks noEditPoints="1"/>
          </p:cNvSpPr>
          <p:nvPr/>
        </p:nvSpPr>
        <p:spPr bwMode="auto">
          <a:xfrm>
            <a:off x="281888" y="1231159"/>
            <a:ext cx="360040" cy="391584"/>
          </a:xfrm>
          <a:custGeom>
            <a:avLst/>
            <a:gdLst>
              <a:gd name="T0" fmla="*/ 318 w 450"/>
              <a:gd name="T1" fmla="*/ 17 h 420"/>
              <a:gd name="T2" fmla="*/ 318 w 450"/>
              <a:gd name="T3" fmla="*/ 102 h 420"/>
              <a:gd name="T4" fmla="*/ 403 w 450"/>
              <a:gd name="T5" fmla="*/ 102 h 420"/>
              <a:gd name="T6" fmla="*/ 403 w 450"/>
              <a:gd name="T7" fmla="*/ 17 h 420"/>
              <a:gd name="T8" fmla="*/ 421 w 450"/>
              <a:gd name="T9" fmla="*/ 120 h 420"/>
              <a:gd name="T10" fmla="*/ 388 w 450"/>
              <a:gd name="T11" fmla="*/ 135 h 420"/>
              <a:gd name="T12" fmla="*/ 329 w 450"/>
              <a:gd name="T13" fmla="*/ 135 h 420"/>
              <a:gd name="T14" fmla="*/ 311 w 450"/>
              <a:gd name="T15" fmla="*/ 210 h 420"/>
              <a:gd name="T16" fmla="*/ 405 w 450"/>
              <a:gd name="T17" fmla="*/ 240 h 420"/>
              <a:gd name="T18" fmla="*/ 450 w 450"/>
              <a:gd name="T19" fmla="*/ 203 h 420"/>
              <a:gd name="T20" fmla="*/ 225 w 450"/>
              <a:gd name="T21" fmla="*/ 60 h 420"/>
              <a:gd name="T22" fmla="*/ 135 w 450"/>
              <a:gd name="T23" fmla="*/ 150 h 420"/>
              <a:gd name="T24" fmla="*/ 225 w 450"/>
              <a:gd name="T25" fmla="*/ 240 h 420"/>
              <a:gd name="T26" fmla="*/ 315 w 450"/>
              <a:gd name="T27" fmla="*/ 150 h 420"/>
              <a:gd name="T28" fmla="*/ 225 w 450"/>
              <a:gd name="T29" fmla="*/ 60 h 420"/>
              <a:gd name="T30" fmla="*/ 47 w 450"/>
              <a:gd name="T31" fmla="*/ 17 h 420"/>
              <a:gd name="T32" fmla="*/ 47 w 450"/>
              <a:gd name="T33" fmla="*/ 102 h 420"/>
              <a:gd name="T34" fmla="*/ 132 w 450"/>
              <a:gd name="T35" fmla="*/ 102 h 420"/>
              <a:gd name="T36" fmla="*/ 132 w 450"/>
              <a:gd name="T37" fmla="*/ 17 h 420"/>
              <a:gd name="T38" fmla="*/ 389 w 450"/>
              <a:gd name="T39" fmla="*/ 335 h 420"/>
              <a:gd name="T40" fmla="*/ 380 w 450"/>
              <a:gd name="T41" fmla="*/ 284 h 420"/>
              <a:gd name="T42" fmla="*/ 355 w 450"/>
              <a:gd name="T43" fmla="*/ 242 h 420"/>
              <a:gd name="T44" fmla="*/ 309 w 450"/>
              <a:gd name="T45" fmla="*/ 225 h 420"/>
              <a:gd name="T46" fmla="*/ 282 w 450"/>
              <a:gd name="T47" fmla="*/ 241 h 420"/>
              <a:gd name="T48" fmla="*/ 225 w 450"/>
              <a:gd name="T49" fmla="*/ 258 h 420"/>
              <a:gd name="T50" fmla="*/ 168 w 450"/>
              <a:gd name="T51" fmla="*/ 241 h 420"/>
              <a:gd name="T52" fmla="*/ 141 w 450"/>
              <a:gd name="T53" fmla="*/ 225 h 420"/>
              <a:gd name="T54" fmla="*/ 95 w 450"/>
              <a:gd name="T55" fmla="*/ 242 h 420"/>
              <a:gd name="T56" fmla="*/ 70 w 450"/>
              <a:gd name="T57" fmla="*/ 284 h 420"/>
              <a:gd name="T58" fmla="*/ 61 w 450"/>
              <a:gd name="T59" fmla="*/ 335 h 420"/>
              <a:gd name="T60" fmla="*/ 77 w 450"/>
              <a:gd name="T61" fmla="*/ 404 h 420"/>
              <a:gd name="T62" fmla="*/ 327 w 450"/>
              <a:gd name="T63" fmla="*/ 420 h 420"/>
              <a:gd name="T64" fmla="*/ 390 w 450"/>
              <a:gd name="T65" fmla="*/ 360 h 420"/>
              <a:gd name="T66" fmla="*/ 120 w 450"/>
              <a:gd name="T67" fmla="*/ 150 h 420"/>
              <a:gd name="T68" fmla="*/ 90 w 450"/>
              <a:gd name="T69" fmla="*/ 140 h 420"/>
              <a:gd name="T70" fmla="*/ 39 w 450"/>
              <a:gd name="T71" fmla="*/ 125 h 420"/>
              <a:gd name="T72" fmla="*/ 0 w 450"/>
              <a:gd name="T73" fmla="*/ 203 h 420"/>
              <a:gd name="T74" fmla="*/ 45 w 450"/>
              <a:gd name="T75" fmla="*/ 240 h 420"/>
              <a:gd name="T76" fmla="*/ 139 w 450"/>
              <a:gd name="T77" fmla="*/ 21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0" h="420">
                <a:moveTo>
                  <a:pt x="360" y="0"/>
                </a:moveTo>
                <a:cubicBezTo>
                  <a:pt x="343" y="0"/>
                  <a:pt x="329" y="6"/>
                  <a:pt x="318" y="17"/>
                </a:cubicBezTo>
                <a:cubicBezTo>
                  <a:pt x="306" y="29"/>
                  <a:pt x="300" y="43"/>
                  <a:pt x="300" y="60"/>
                </a:cubicBezTo>
                <a:cubicBezTo>
                  <a:pt x="300" y="77"/>
                  <a:pt x="306" y="91"/>
                  <a:pt x="318" y="102"/>
                </a:cubicBezTo>
                <a:cubicBezTo>
                  <a:pt x="329" y="114"/>
                  <a:pt x="343" y="120"/>
                  <a:pt x="360" y="120"/>
                </a:cubicBezTo>
                <a:cubicBezTo>
                  <a:pt x="377" y="120"/>
                  <a:pt x="391" y="114"/>
                  <a:pt x="403" y="102"/>
                </a:cubicBezTo>
                <a:cubicBezTo>
                  <a:pt x="414" y="91"/>
                  <a:pt x="420" y="77"/>
                  <a:pt x="420" y="60"/>
                </a:cubicBezTo>
                <a:cubicBezTo>
                  <a:pt x="420" y="43"/>
                  <a:pt x="414" y="29"/>
                  <a:pt x="403" y="17"/>
                </a:cubicBezTo>
                <a:cubicBezTo>
                  <a:pt x="391" y="6"/>
                  <a:pt x="377" y="0"/>
                  <a:pt x="360" y="0"/>
                </a:cubicBezTo>
                <a:close/>
                <a:moveTo>
                  <a:pt x="421" y="120"/>
                </a:moveTo>
                <a:cubicBezTo>
                  <a:pt x="420" y="120"/>
                  <a:pt x="417" y="122"/>
                  <a:pt x="411" y="125"/>
                </a:cubicBezTo>
                <a:cubicBezTo>
                  <a:pt x="405" y="128"/>
                  <a:pt x="397" y="132"/>
                  <a:pt x="388" y="135"/>
                </a:cubicBezTo>
                <a:cubicBezTo>
                  <a:pt x="379" y="138"/>
                  <a:pt x="369" y="140"/>
                  <a:pt x="360" y="140"/>
                </a:cubicBezTo>
                <a:cubicBezTo>
                  <a:pt x="350" y="140"/>
                  <a:pt x="339" y="138"/>
                  <a:pt x="329" y="135"/>
                </a:cubicBezTo>
                <a:cubicBezTo>
                  <a:pt x="330" y="140"/>
                  <a:pt x="330" y="146"/>
                  <a:pt x="330" y="150"/>
                </a:cubicBezTo>
                <a:cubicBezTo>
                  <a:pt x="330" y="172"/>
                  <a:pt x="324" y="192"/>
                  <a:pt x="311" y="210"/>
                </a:cubicBezTo>
                <a:cubicBezTo>
                  <a:pt x="336" y="211"/>
                  <a:pt x="357" y="221"/>
                  <a:pt x="373" y="240"/>
                </a:cubicBezTo>
                <a:cubicBezTo>
                  <a:pt x="405" y="240"/>
                  <a:pt x="405" y="240"/>
                  <a:pt x="405" y="240"/>
                </a:cubicBezTo>
                <a:cubicBezTo>
                  <a:pt x="417" y="240"/>
                  <a:pt x="428" y="237"/>
                  <a:pt x="437" y="231"/>
                </a:cubicBezTo>
                <a:cubicBezTo>
                  <a:pt x="446" y="224"/>
                  <a:pt x="450" y="215"/>
                  <a:pt x="450" y="203"/>
                </a:cubicBezTo>
                <a:cubicBezTo>
                  <a:pt x="450" y="148"/>
                  <a:pt x="440" y="120"/>
                  <a:pt x="421" y="120"/>
                </a:cubicBezTo>
                <a:close/>
                <a:moveTo>
                  <a:pt x="225" y="60"/>
                </a:moveTo>
                <a:cubicBezTo>
                  <a:pt x="200" y="60"/>
                  <a:pt x="179" y="69"/>
                  <a:pt x="161" y="86"/>
                </a:cubicBezTo>
                <a:cubicBezTo>
                  <a:pt x="144" y="104"/>
                  <a:pt x="135" y="125"/>
                  <a:pt x="135" y="150"/>
                </a:cubicBezTo>
                <a:cubicBezTo>
                  <a:pt x="135" y="175"/>
                  <a:pt x="144" y="196"/>
                  <a:pt x="161" y="214"/>
                </a:cubicBezTo>
                <a:cubicBezTo>
                  <a:pt x="179" y="231"/>
                  <a:pt x="200" y="240"/>
                  <a:pt x="225" y="240"/>
                </a:cubicBezTo>
                <a:cubicBezTo>
                  <a:pt x="250" y="240"/>
                  <a:pt x="271" y="231"/>
                  <a:pt x="289" y="214"/>
                </a:cubicBezTo>
                <a:cubicBezTo>
                  <a:pt x="306" y="196"/>
                  <a:pt x="315" y="175"/>
                  <a:pt x="315" y="150"/>
                </a:cubicBezTo>
                <a:cubicBezTo>
                  <a:pt x="315" y="125"/>
                  <a:pt x="306" y="104"/>
                  <a:pt x="289" y="86"/>
                </a:cubicBezTo>
                <a:cubicBezTo>
                  <a:pt x="271" y="69"/>
                  <a:pt x="250" y="60"/>
                  <a:pt x="225" y="60"/>
                </a:cubicBezTo>
                <a:close/>
                <a:moveTo>
                  <a:pt x="90" y="0"/>
                </a:moveTo>
                <a:cubicBezTo>
                  <a:pt x="73" y="0"/>
                  <a:pt x="59" y="6"/>
                  <a:pt x="47" y="17"/>
                </a:cubicBezTo>
                <a:cubicBezTo>
                  <a:pt x="36" y="29"/>
                  <a:pt x="30" y="43"/>
                  <a:pt x="30" y="60"/>
                </a:cubicBezTo>
                <a:cubicBezTo>
                  <a:pt x="30" y="77"/>
                  <a:pt x="36" y="91"/>
                  <a:pt x="47" y="102"/>
                </a:cubicBezTo>
                <a:cubicBezTo>
                  <a:pt x="59" y="114"/>
                  <a:pt x="73" y="120"/>
                  <a:pt x="90" y="120"/>
                </a:cubicBezTo>
                <a:cubicBezTo>
                  <a:pt x="106" y="120"/>
                  <a:pt x="120" y="114"/>
                  <a:pt x="132" y="102"/>
                </a:cubicBezTo>
                <a:cubicBezTo>
                  <a:pt x="144" y="91"/>
                  <a:pt x="150" y="77"/>
                  <a:pt x="150" y="60"/>
                </a:cubicBezTo>
                <a:cubicBezTo>
                  <a:pt x="150" y="43"/>
                  <a:pt x="144" y="29"/>
                  <a:pt x="132" y="17"/>
                </a:cubicBezTo>
                <a:cubicBezTo>
                  <a:pt x="120" y="6"/>
                  <a:pt x="106" y="0"/>
                  <a:pt x="90" y="0"/>
                </a:cubicBezTo>
                <a:close/>
                <a:moveTo>
                  <a:pt x="389" y="335"/>
                </a:moveTo>
                <a:cubicBezTo>
                  <a:pt x="389" y="327"/>
                  <a:pt x="388" y="319"/>
                  <a:pt x="386" y="310"/>
                </a:cubicBezTo>
                <a:cubicBezTo>
                  <a:pt x="384" y="301"/>
                  <a:pt x="382" y="292"/>
                  <a:pt x="380" y="284"/>
                </a:cubicBezTo>
                <a:cubicBezTo>
                  <a:pt x="377" y="276"/>
                  <a:pt x="374" y="269"/>
                  <a:pt x="370" y="261"/>
                </a:cubicBezTo>
                <a:cubicBezTo>
                  <a:pt x="365" y="254"/>
                  <a:pt x="361" y="248"/>
                  <a:pt x="355" y="242"/>
                </a:cubicBezTo>
                <a:cubicBezTo>
                  <a:pt x="350" y="237"/>
                  <a:pt x="343" y="233"/>
                  <a:pt x="335" y="230"/>
                </a:cubicBezTo>
                <a:cubicBezTo>
                  <a:pt x="327" y="227"/>
                  <a:pt x="318" y="225"/>
                  <a:pt x="309" y="225"/>
                </a:cubicBezTo>
                <a:cubicBezTo>
                  <a:pt x="307" y="225"/>
                  <a:pt x="304" y="227"/>
                  <a:pt x="299" y="230"/>
                </a:cubicBezTo>
                <a:cubicBezTo>
                  <a:pt x="294" y="234"/>
                  <a:pt x="288" y="237"/>
                  <a:pt x="282" y="241"/>
                </a:cubicBezTo>
                <a:cubicBezTo>
                  <a:pt x="275" y="246"/>
                  <a:pt x="267" y="249"/>
                  <a:pt x="257" y="253"/>
                </a:cubicBezTo>
                <a:cubicBezTo>
                  <a:pt x="246" y="256"/>
                  <a:pt x="236" y="258"/>
                  <a:pt x="225" y="258"/>
                </a:cubicBezTo>
                <a:cubicBezTo>
                  <a:pt x="214" y="258"/>
                  <a:pt x="204" y="256"/>
                  <a:pt x="193" y="253"/>
                </a:cubicBezTo>
                <a:cubicBezTo>
                  <a:pt x="183" y="249"/>
                  <a:pt x="174" y="246"/>
                  <a:pt x="168" y="241"/>
                </a:cubicBezTo>
                <a:cubicBezTo>
                  <a:pt x="162" y="237"/>
                  <a:pt x="156" y="234"/>
                  <a:pt x="151" y="230"/>
                </a:cubicBezTo>
                <a:cubicBezTo>
                  <a:pt x="146" y="227"/>
                  <a:pt x="142" y="225"/>
                  <a:pt x="141" y="225"/>
                </a:cubicBezTo>
                <a:cubicBezTo>
                  <a:pt x="131" y="225"/>
                  <a:pt x="123" y="227"/>
                  <a:pt x="115" y="230"/>
                </a:cubicBezTo>
                <a:cubicBezTo>
                  <a:pt x="107" y="233"/>
                  <a:pt x="100" y="237"/>
                  <a:pt x="95" y="242"/>
                </a:cubicBezTo>
                <a:cubicBezTo>
                  <a:pt x="89" y="248"/>
                  <a:pt x="84" y="254"/>
                  <a:pt x="80" y="261"/>
                </a:cubicBezTo>
                <a:cubicBezTo>
                  <a:pt x="76" y="269"/>
                  <a:pt x="73" y="276"/>
                  <a:pt x="70" y="284"/>
                </a:cubicBezTo>
                <a:cubicBezTo>
                  <a:pt x="68" y="292"/>
                  <a:pt x="65" y="301"/>
                  <a:pt x="64" y="310"/>
                </a:cubicBezTo>
                <a:cubicBezTo>
                  <a:pt x="62" y="319"/>
                  <a:pt x="61" y="327"/>
                  <a:pt x="61" y="335"/>
                </a:cubicBezTo>
                <a:cubicBezTo>
                  <a:pt x="60" y="343"/>
                  <a:pt x="60" y="351"/>
                  <a:pt x="60" y="360"/>
                </a:cubicBezTo>
                <a:cubicBezTo>
                  <a:pt x="60" y="378"/>
                  <a:pt x="65" y="393"/>
                  <a:pt x="77" y="404"/>
                </a:cubicBezTo>
                <a:cubicBezTo>
                  <a:pt x="88" y="415"/>
                  <a:pt x="103" y="420"/>
                  <a:pt x="122" y="420"/>
                </a:cubicBezTo>
                <a:cubicBezTo>
                  <a:pt x="327" y="420"/>
                  <a:pt x="327" y="420"/>
                  <a:pt x="327" y="420"/>
                </a:cubicBezTo>
                <a:cubicBezTo>
                  <a:pt x="346" y="420"/>
                  <a:pt x="362" y="415"/>
                  <a:pt x="373" y="404"/>
                </a:cubicBezTo>
                <a:cubicBezTo>
                  <a:pt x="384" y="393"/>
                  <a:pt x="390" y="378"/>
                  <a:pt x="390" y="360"/>
                </a:cubicBezTo>
                <a:cubicBezTo>
                  <a:pt x="390" y="351"/>
                  <a:pt x="390" y="343"/>
                  <a:pt x="389" y="335"/>
                </a:cubicBezTo>
                <a:close/>
                <a:moveTo>
                  <a:pt x="120" y="150"/>
                </a:moveTo>
                <a:cubicBezTo>
                  <a:pt x="120" y="146"/>
                  <a:pt x="120" y="140"/>
                  <a:pt x="121" y="135"/>
                </a:cubicBezTo>
                <a:cubicBezTo>
                  <a:pt x="111" y="138"/>
                  <a:pt x="100" y="140"/>
                  <a:pt x="90" y="140"/>
                </a:cubicBezTo>
                <a:cubicBezTo>
                  <a:pt x="80" y="140"/>
                  <a:pt x="71" y="138"/>
                  <a:pt x="62" y="135"/>
                </a:cubicBezTo>
                <a:cubicBezTo>
                  <a:pt x="52" y="132"/>
                  <a:pt x="45" y="128"/>
                  <a:pt x="39" y="125"/>
                </a:cubicBezTo>
                <a:cubicBezTo>
                  <a:pt x="33" y="122"/>
                  <a:pt x="30" y="120"/>
                  <a:pt x="29" y="120"/>
                </a:cubicBezTo>
                <a:cubicBezTo>
                  <a:pt x="9" y="120"/>
                  <a:pt x="0" y="148"/>
                  <a:pt x="0" y="203"/>
                </a:cubicBezTo>
                <a:cubicBezTo>
                  <a:pt x="0" y="215"/>
                  <a:pt x="4" y="224"/>
                  <a:pt x="13" y="231"/>
                </a:cubicBezTo>
                <a:cubicBezTo>
                  <a:pt x="22" y="237"/>
                  <a:pt x="32" y="240"/>
                  <a:pt x="45" y="240"/>
                </a:cubicBezTo>
                <a:cubicBezTo>
                  <a:pt x="77" y="240"/>
                  <a:pt x="77" y="240"/>
                  <a:pt x="77" y="240"/>
                </a:cubicBezTo>
                <a:cubicBezTo>
                  <a:pt x="93" y="221"/>
                  <a:pt x="113" y="211"/>
                  <a:pt x="139" y="210"/>
                </a:cubicBezTo>
                <a:cubicBezTo>
                  <a:pt x="126" y="192"/>
                  <a:pt x="120" y="172"/>
                  <a:pt x="120" y="15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8" name="Rectangle 7"/>
          <p:cNvSpPr/>
          <p:nvPr/>
        </p:nvSpPr>
        <p:spPr>
          <a:xfrm>
            <a:off x="586451" y="1287501"/>
            <a:ext cx="1133393" cy="307777"/>
          </a:xfrm>
          <a:prstGeom prst="rect">
            <a:avLst/>
          </a:prstGeom>
        </p:spPr>
        <p:txBody>
          <a:bodyPr wrap="square">
            <a:spAutoFit/>
          </a:bodyPr>
          <a:lstStyle/>
          <a:p>
            <a:pPr algn="ctr">
              <a:spcAft>
                <a:spcPts val="600"/>
              </a:spcAft>
            </a:pPr>
            <a:r>
              <a:rPr lang="fr-CA" sz="1400" dirty="0">
                <a:solidFill>
                  <a:schemeClr val="bg1"/>
                </a:solidFill>
                <a:ea typeface="Calibri" panose="020F0502020204030204" pitchFamily="34" charset="0"/>
              </a:rPr>
              <a:t>Fournisseurs</a:t>
            </a:r>
          </a:p>
        </p:txBody>
      </p:sp>
      <p:sp>
        <p:nvSpPr>
          <p:cNvPr id="38" name="Rectangle 37"/>
          <p:cNvSpPr/>
          <p:nvPr/>
        </p:nvSpPr>
        <p:spPr>
          <a:xfrm>
            <a:off x="137872" y="2103425"/>
            <a:ext cx="149367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691659" y="2291073"/>
            <a:ext cx="954047" cy="307777"/>
          </a:xfrm>
          <a:prstGeom prst="rect">
            <a:avLst/>
          </a:prstGeom>
        </p:spPr>
        <p:txBody>
          <a:bodyPr wrap="square">
            <a:spAutoFit/>
          </a:bodyPr>
          <a:lstStyle/>
          <a:p>
            <a:pPr>
              <a:spcAft>
                <a:spcPts val="600"/>
              </a:spcAft>
            </a:pPr>
            <a:r>
              <a:rPr lang="fr-CA" sz="1400" dirty="0">
                <a:solidFill>
                  <a:schemeClr val="bg1"/>
                </a:solidFill>
                <a:ea typeface="Calibri" panose="020F0502020204030204" pitchFamily="34" charset="0"/>
              </a:rPr>
              <a:t>Crédibilité</a:t>
            </a:r>
          </a:p>
        </p:txBody>
      </p:sp>
      <p:sp>
        <p:nvSpPr>
          <p:cNvPr id="16" name="Freeform 15"/>
          <p:cNvSpPr>
            <a:spLocks noEditPoints="1"/>
          </p:cNvSpPr>
          <p:nvPr/>
        </p:nvSpPr>
        <p:spPr bwMode="auto">
          <a:xfrm>
            <a:off x="281888" y="2245761"/>
            <a:ext cx="395079" cy="357006"/>
          </a:xfrm>
          <a:custGeom>
            <a:avLst/>
            <a:gdLst>
              <a:gd name="T0" fmla="*/ 190 w 223"/>
              <a:gd name="T1" fmla="*/ 33 h 175"/>
              <a:gd name="T2" fmla="*/ 111 w 223"/>
              <a:gd name="T3" fmla="*/ 0 h 175"/>
              <a:gd name="T4" fmla="*/ 33 w 223"/>
              <a:gd name="T5" fmla="*/ 33 h 175"/>
              <a:gd name="T6" fmla="*/ 0 w 223"/>
              <a:gd name="T7" fmla="*/ 111 h 175"/>
              <a:gd name="T8" fmla="*/ 25 w 223"/>
              <a:gd name="T9" fmla="*/ 175 h 175"/>
              <a:gd name="T10" fmla="*/ 205 w 223"/>
              <a:gd name="T11" fmla="*/ 171 h 175"/>
              <a:gd name="T12" fmla="*/ 214 w 223"/>
              <a:gd name="T13" fmla="*/ 68 h 175"/>
              <a:gd name="T14" fmla="*/ 156 w 223"/>
              <a:gd name="T15" fmla="*/ 67 h 175"/>
              <a:gd name="T16" fmla="*/ 156 w 223"/>
              <a:gd name="T17" fmla="*/ 45 h 175"/>
              <a:gd name="T18" fmla="*/ 178 w 223"/>
              <a:gd name="T19" fmla="*/ 45 h 175"/>
              <a:gd name="T20" fmla="*/ 178 w 223"/>
              <a:gd name="T21" fmla="*/ 67 h 175"/>
              <a:gd name="T22" fmla="*/ 111 w 223"/>
              <a:gd name="T23" fmla="*/ 48 h 175"/>
              <a:gd name="T24" fmla="*/ 96 w 223"/>
              <a:gd name="T25" fmla="*/ 32 h 175"/>
              <a:gd name="T26" fmla="*/ 111 w 223"/>
              <a:gd name="T27" fmla="*/ 16 h 175"/>
              <a:gd name="T28" fmla="*/ 127 w 223"/>
              <a:gd name="T29" fmla="*/ 32 h 175"/>
              <a:gd name="T30" fmla="*/ 111 w 223"/>
              <a:gd name="T31" fmla="*/ 48 h 175"/>
              <a:gd name="T32" fmla="*/ 180 w 223"/>
              <a:gd name="T33" fmla="*/ 123 h 175"/>
              <a:gd name="T34" fmla="*/ 180 w 223"/>
              <a:gd name="T35" fmla="*/ 100 h 175"/>
              <a:gd name="T36" fmla="*/ 202 w 223"/>
              <a:gd name="T37" fmla="*/ 100 h 175"/>
              <a:gd name="T38" fmla="*/ 202 w 223"/>
              <a:gd name="T39" fmla="*/ 123 h 175"/>
              <a:gd name="T40" fmla="*/ 134 w 223"/>
              <a:gd name="T41" fmla="*/ 127 h 175"/>
              <a:gd name="T42" fmla="*/ 124 w 223"/>
              <a:gd name="T43" fmla="*/ 156 h 175"/>
              <a:gd name="T44" fmla="*/ 91 w 223"/>
              <a:gd name="T45" fmla="*/ 147 h 175"/>
              <a:gd name="T46" fmla="*/ 96 w 223"/>
              <a:gd name="T47" fmla="*/ 117 h 175"/>
              <a:gd name="T48" fmla="*/ 122 w 223"/>
              <a:gd name="T49" fmla="*/ 64 h 175"/>
              <a:gd name="T50" fmla="*/ 132 w 223"/>
              <a:gd name="T51" fmla="*/ 58 h 175"/>
              <a:gd name="T52" fmla="*/ 137 w 223"/>
              <a:gd name="T53" fmla="*/ 68 h 175"/>
              <a:gd name="T54" fmla="*/ 134 w 223"/>
              <a:gd name="T55" fmla="*/ 127 h 175"/>
              <a:gd name="T56" fmla="*/ 45 w 223"/>
              <a:gd name="T57" fmla="*/ 67 h 175"/>
              <a:gd name="T58" fmla="*/ 45 w 223"/>
              <a:gd name="T59" fmla="*/ 45 h 175"/>
              <a:gd name="T60" fmla="*/ 67 w 223"/>
              <a:gd name="T61" fmla="*/ 45 h 175"/>
              <a:gd name="T62" fmla="*/ 67 w 223"/>
              <a:gd name="T63" fmla="*/ 67 h 175"/>
              <a:gd name="T64" fmla="*/ 32 w 223"/>
              <a:gd name="T65" fmla="*/ 127 h 175"/>
              <a:gd name="T66" fmla="*/ 16 w 223"/>
              <a:gd name="T67" fmla="*/ 111 h 175"/>
              <a:gd name="T68" fmla="*/ 32 w 223"/>
              <a:gd name="T69" fmla="*/ 95 h 175"/>
              <a:gd name="T70" fmla="*/ 48 w 223"/>
              <a:gd name="T71" fmla="*/ 111 h 175"/>
              <a:gd name="T72" fmla="*/ 32 w 223"/>
              <a:gd name="T73" fmla="*/ 12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3" h="175">
                <a:moveTo>
                  <a:pt x="214" y="68"/>
                </a:moveTo>
                <a:cubicBezTo>
                  <a:pt x="208" y="54"/>
                  <a:pt x="200" y="43"/>
                  <a:pt x="190" y="33"/>
                </a:cubicBezTo>
                <a:cubicBezTo>
                  <a:pt x="180" y="23"/>
                  <a:pt x="168" y="15"/>
                  <a:pt x="155" y="9"/>
                </a:cubicBezTo>
                <a:cubicBezTo>
                  <a:pt x="141" y="3"/>
                  <a:pt x="127" y="0"/>
                  <a:pt x="111" y="0"/>
                </a:cubicBezTo>
                <a:cubicBezTo>
                  <a:pt x="96" y="0"/>
                  <a:pt x="82" y="3"/>
                  <a:pt x="68" y="9"/>
                </a:cubicBezTo>
                <a:cubicBezTo>
                  <a:pt x="55" y="15"/>
                  <a:pt x="43" y="23"/>
                  <a:pt x="33" y="33"/>
                </a:cubicBezTo>
                <a:cubicBezTo>
                  <a:pt x="23" y="43"/>
                  <a:pt x="15" y="54"/>
                  <a:pt x="9" y="68"/>
                </a:cubicBezTo>
                <a:cubicBezTo>
                  <a:pt x="3" y="82"/>
                  <a:pt x="0" y="96"/>
                  <a:pt x="0" y="111"/>
                </a:cubicBezTo>
                <a:cubicBezTo>
                  <a:pt x="0" y="133"/>
                  <a:pt x="6" y="153"/>
                  <a:pt x="18" y="171"/>
                </a:cubicBezTo>
                <a:cubicBezTo>
                  <a:pt x="19" y="174"/>
                  <a:pt x="22" y="175"/>
                  <a:pt x="25" y="175"/>
                </a:cubicBezTo>
                <a:cubicBezTo>
                  <a:pt x="198" y="175"/>
                  <a:pt x="198" y="175"/>
                  <a:pt x="198" y="175"/>
                </a:cubicBezTo>
                <a:cubicBezTo>
                  <a:pt x="201" y="175"/>
                  <a:pt x="204" y="174"/>
                  <a:pt x="205" y="171"/>
                </a:cubicBezTo>
                <a:cubicBezTo>
                  <a:pt x="217" y="153"/>
                  <a:pt x="223" y="133"/>
                  <a:pt x="223" y="111"/>
                </a:cubicBezTo>
                <a:cubicBezTo>
                  <a:pt x="223" y="96"/>
                  <a:pt x="220" y="82"/>
                  <a:pt x="214" y="68"/>
                </a:cubicBezTo>
                <a:close/>
                <a:moveTo>
                  <a:pt x="167" y="72"/>
                </a:moveTo>
                <a:cubicBezTo>
                  <a:pt x="163" y="72"/>
                  <a:pt x="159" y="70"/>
                  <a:pt x="156" y="67"/>
                </a:cubicBezTo>
                <a:cubicBezTo>
                  <a:pt x="153" y="64"/>
                  <a:pt x="151" y="60"/>
                  <a:pt x="151" y="56"/>
                </a:cubicBezTo>
                <a:cubicBezTo>
                  <a:pt x="151" y="51"/>
                  <a:pt x="153" y="48"/>
                  <a:pt x="156" y="45"/>
                </a:cubicBezTo>
                <a:cubicBezTo>
                  <a:pt x="159" y="41"/>
                  <a:pt x="163" y="40"/>
                  <a:pt x="167" y="40"/>
                </a:cubicBezTo>
                <a:cubicBezTo>
                  <a:pt x="171" y="40"/>
                  <a:pt x="175" y="41"/>
                  <a:pt x="178" y="45"/>
                </a:cubicBezTo>
                <a:cubicBezTo>
                  <a:pt x="181" y="48"/>
                  <a:pt x="183" y="51"/>
                  <a:pt x="183" y="56"/>
                </a:cubicBezTo>
                <a:cubicBezTo>
                  <a:pt x="183" y="60"/>
                  <a:pt x="181" y="64"/>
                  <a:pt x="178" y="67"/>
                </a:cubicBezTo>
                <a:cubicBezTo>
                  <a:pt x="175" y="70"/>
                  <a:pt x="171" y="72"/>
                  <a:pt x="167" y="72"/>
                </a:cubicBezTo>
                <a:close/>
                <a:moveTo>
                  <a:pt x="111" y="48"/>
                </a:moveTo>
                <a:cubicBezTo>
                  <a:pt x="107" y="48"/>
                  <a:pt x="103" y="46"/>
                  <a:pt x="100" y="43"/>
                </a:cubicBezTo>
                <a:cubicBezTo>
                  <a:pt x="97" y="40"/>
                  <a:pt x="96" y="36"/>
                  <a:pt x="96" y="32"/>
                </a:cubicBezTo>
                <a:cubicBezTo>
                  <a:pt x="96" y="28"/>
                  <a:pt x="97" y="24"/>
                  <a:pt x="100" y="21"/>
                </a:cubicBezTo>
                <a:cubicBezTo>
                  <a:pt x="103" y="18"/>
                  <a:pt x="107" y="16"/>
                  <a:pt x="111" y="16"/>
                </a:cubicBezTo>
                <a:cubicBezTo>
                  <a:pt x="116" y="16"/>
                  <a:pt x="120" y="18"/>
                  <a:pt x="123" y="21"/>
                </a:cubicBezTo>
                <a:cubicBezTo>
                  <a:pt x="126" y="24"/>
                  <a:pt x="127" y="28"/>
                  <a:pt x="127" y="32"/>
                </a:cubicBezTo>
                <a:cubicBezTo>
                  <a:pt x="127" y="36"/>
                  <a:pt x="126" y="40"/>
                  <a:pt x="123" y="43"/>
                </a:cubicBezTo>
                <a:cubicBezTo>
                  <a:pt x="120" y="46"/>
                  <a:pt x="116" y="48"/>
                  <a:pt x="111" y="48"/>
                </a:cubicBezTo>
                <a:close/>
                <a:moveTo>
                  <a:pt x="191" y="127"/>
                </a:moveTo>
                <a:cubicBezTo>
                  <a:pt x="186" y="127"/>
                  <a:pt x="183" y="126"/>
                  <a:pt x="180" y="123"/>
                </a:cubicBezTo>
                <a:cubicBezTo>
                  <a:pt x="177" y="119"/>
                  <a:pt x="175" y="116"/>
                  <a:pt x="175" y="111"/>
                </a:cubicBezTo>
                <a:cubicBezTo>
                  <a:pt x="175" y="107"/>
                  <a:pt x="177" y="103"/>
                  <a:pt x="180" y="100"/>
                </a:cubicBezTo>
                <a:cubicBezTo>
                  <a:pt x="183" y="97"/>
                  <a:pt x="186" y="95"/>
                  <a:pt x="191" y="95"/>
                </a:cubicBezTo>
                <a:cubicBezTo>
                  <a:pt x="195" y="95"/>
                  <a:pt x="199" y="97"/>
                  <a:pt x="202" y="100"/>
                </a:cubicBezTo>
                <a:cubicBezTo>
                  <a:pt x="205" y="103"/>
                  <a:pt x="207" y="107"/>
                  <a:pt x="207" y="111"/>
                </a:cubicBezTo>
                <a:cubicBezTo>
                  <a:pt x="207" y="116"/>
                  <a:pt x="205" y="119"/>
                  <a:pt x="202" y="123"/>
                </a:cubicBezTo>
                <a:cubicBezTo>
                  <a:pt x="199" y="126"/>
                  <a:pt x="195" y="127"/>
                  <a:pt x="191" y="127"/>
                </a:cubicBezTo>
                <a:close/>
                <a:moveTo>
                  <a:pt x="134" y="127"/>
                </a:moveTo>
                <a:cubicBezTo>
                  <a:pt x="136" y="131"/>
                  <a:pt x="136" y="136"/>
                  <a:pt x="135" y="141"/>
                </a:cubicBezTo>
                <a:cubicBezTo>
                  <a:pt x="133" y="148"/>
                  <a:pt x="129" y="152"/>
                  <a:pt x="124" y="156"/>
                </a:cubicBezTo>
                <a:cubicBezTo>
                  <a:pt x="118" y="159"/>
                  <a:pt x="112" y="160"/>
                  <a:pt x="105" y="158"/>
                </a:cubicBezTo>
                <a:cubicBezTo>
                  <a:pt x="99" y="157"/>
                  <a:pt x="94" y="153"/>
                  <a:pt x="91" y="147"/>
                </a:cubicBezTo>
                <a:cubicBezTo>
                  <a:pt x="88" y="141"/>
                  <a:pt x="87" y="135"/>
                  <a:pt x="88" y="129"/>
                </a:cubicBezTo>
                <a:cubicBezTo>
                  <a:pt x="90" y="124"/>
                  <a:pt x="92" y="120"/>
                  <a:pt x="96" y="117"/>
                </a:cubicBezTo>
                <a:cubicBezTo>
                  <a:pt x="100" y="114"/>
                  <a:pt x="105" y="112"/>
                  <a:pt x="110" y="111"/>
                </a:cubicBezTo>
                <a:cubicBezTo>
                  <a:pt x="122" y="64"/>
                  <a:pt x="122" y="64"/>
                  <a:pt x="122" y="64"/>
                </a:cubicBezTo>
                <a:cubicBezTo>
                  <a:pt x="123" y="62"/>
                  <a:pt x="124" y="60"/>
                  <a:pt x="126" y="59"/>
                </a:cubicBezTo>
                <a:cubicBezTo>
                  <a:pt x="128" y="58"/>
                  <a:pt x="130" y="58"/>
                  <a:pt x="132" y="58"/>
                </a:cubicBezTo>
                <a:cubicBezTo>
                  <a:pt x="134" y="59"/>
                  <a:pt x="135" y="60"/>
                  <a:pt x="136" y="62"/>
                </a:cubicBezTo>
                <a:cubicBezTo>
                  <a:pt x="138" y="64"/>
                  <a:pt x="138" y="66"/>
                  <a:pt x="137" y="68"/>
                </a:cubicBezTo>
                <a:cubicBezTo>
                  <a:pt x="125" y="115"/>
                  <a:pt x="125" y="115"/>
                  <a:pt x="125" y="115"/>
                </a:cubicBezTo>
                <a:cubicBezTo>
                  <a:pt x="129" y="118"/>
                  <a:pt x="132" y="122"/>
                  <a:pt x="134" y="127"/>
                </a:cubicBezTo>
                <a:close/>
                <a:moveTo>
                  <a:pt x="56" y="72"/>
                </a:moveTo>
                <a:cubicBezTo>
                  <a:pt x="52" y="72"/>
                  <a:pt x="48" y="70"/>
                  <a:pt x="45" y="67"/>
                </a:cubicBezTo>
                <a:cubicBezTo>
                  <a:pt x="42" y="64"/>
                  <a:pt x="40" y="60"/>
                  <a:pt x="40" y="56"/>
                </a:cubicBezTo>
                <a:cubicBezTo>
                  <a:pt x="40" y="51"/>
                  <a:pt x="42" y="48"/>
                  <a:pt x="45" y="45"/>
                </a:cubicBezTo>
                <a:cubicBezTo>
                  <a:pt x="48" y="41"/>
                  <a:pt x="52" y="40"/>
                  <a:pt x="56" y="40"/>
                </a:cubicBezTo>
                <a:cubicBezTo>
                  <a:pt x="60" y="40"/>
                  <a:pt x="64" y="41"/>
                  <a:pt x="67" y="45"/>
                </a:cubicBezTo>
                <a:cubicBezTo>
                  <a:pt x="70" y="48"/>
                  <a:pt x="72" y="51"/>
                  <a:pt x="72" y="56"/>
                </a:cubicBezTo>
                <a:cubicBezTo>
                  <a:pt x="72" y="60"/>
                  <a:pt x="70" y="64"/>
                  <a:pt x="67" y="67"/>
                </a:cubicBezTo>
                <a:cubicBezTo>
                  <a:pt x="64" y="70"/>
                  <a:pt x="60" y="72"/>
                  <a:pt x="56" y="72"/>
                </a:cubicBezTo>
                <a:close/>
                <a:moveTo>
                  <a:pt x="32" y="127"/>
                </a:moveTo>
                <a:cubicBezTo>
                  <a:pt x="28" y="127"/>
                  <a:pt x="24" y="126"/>
                  <a:pt x="21" y="123"/>
                </a:cubicBezTo>
                <a:cubicBezTo>
                  <a:pt x="18" y="119"/>
                  <a:pt x="16" y="116"/>
                  <a:pt x="16" y="111"/>
                </a:cubicBezTo>
                <a:cubicBezTo>
                  <a:pt x="16" y="107"/>
                  <a:pt x="18" y="103"/>
                  <a:pt x="21" y="100"/>
                </a:cubicBezTo>
                <a:cubicBezTo>
                  <a:pt x="24" y="97"/>
                  <a:pt x="28" y="95"/>
                  <a:pt x="32" y="95"/>
                </a:cubicBezTo>
                <a:cubicBezTo>
                  <a:pt x="36" y="95"/>
                  <a:pt x="40" y="97"/>
                  <a:pt x="43" y="100"/>
                </a:cubicBezTo>
                <a:cubicBezTo>
                  <a:pt x="46" y="103"/>
                  <a:pt x="48" y="107"/>
                  <a:pt x="48" y="111"/>
                </a:cubicBezTo>
                <a:cubicBezTo>
                  <a:pt x="48" y="116"/>
                  <a:pt x="46" y="119"/>
                  <a:pt x="43" y="123"/>
                </a:cubicBezTo>
                <a:cubicBezTo>
                  <a:pt x="40" y="126"/>
                  <a:pt x="36" y="127"/>
                  <a:pt x="32" y="127"/>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39" name="Rectangle 38"/>
          <p:cNvSpPr/>
          <p:nvPr/>
        </p:nvSpPr>
        <p:spPr>
          <a:xfrm>
            <a:off x="137872" y="3167222"/>
            <a:ext cx="1493676" cy="64807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22" name="Freeform 21"/>
          <p:cNvSpPr>
            <a:spLocks noEditPoints="1"/>
          </p:cNvSpPr>
          <p:nvPr/>
        </p:nvSpPr>
        <p:spPr bwMode="auto">
          <a:xfrm>
            <a:off x="272955" y="3296661"/>
            <a:ext cx="377906" cy="436278"/>
          </a:xfrm>
          <a:custGeom>
            <a:avLst/>
            <a:gdLst>
              <a:gd name="T0" fmla="*/ 639 w 1277"/>
              <a:gd name="T1" fmla="*/ 0 h 1277"/>
              <a:gd name="T2" fmla="*/ 0 w 1277"/>
              <a:gd name="T3" fmla="*/ 639 h 1277"/>
              <a:gd name="T4" fmla="*/ 639 w 1277"/>
              <a:gd name="T5" fmla="*/ 1277 h 1277"/>
              <a:gd name="T6" fmla="*/ 1277 w 1277"/>
              <a:gd name="T7" fmla="*/ 639 h 1277"/>
              <a:gd name="T8" fmla="*/ 639 w 1277"/>
              <a:gd name="T9" fmla="*/ 0 h 1277"/>
              <a:gd name="T10" fmla="*/ 810 w 1277"/>
              <a:gd name="T11" fmla="*/ 396 h 1277"/>
              <a:gd name="T12" fmla="*/ 883 w 1277"/>
              <a:gd name="T13" fmla="*/ 469 h 1277"/>
              <a:gd name="T14" fmla="*/ 810 w 1277"/>
              <a:gd name="T15" fmla="*/ 542 h 1277"/>
              <a:gd name="T16" fmla="*/ 737 w 1277"/>
              <a:gd name="T17" fmla="*/ 469 h 1277"/>
              <a:gd name="T18" fmla="*/ 810 w 1277"/>
              <a:gd name="T19" fmla="*/ 396 h 1277"/>
              <a:gd name="T20" fmla="*/ 479 w 1277"/>
              <a:gd name="T21" fmla="*/ 396 h 1277"/>
              <a:gd name="T22" fmla="*/ 552 w 1277"/>
              <a:gd name="T23" fmla="*/ 469 h 1277"/>
              <a:gd name="T24" fmla="*/ 479 w 1277"/>
              <a:gd name="T25" fmla="*/ 542 h 1277"/>
              <a:gd name="T26" fmla="*/ 405 w 1277"/>
              <a:gd name="T27" fmla="*/ 469 h 1277"/>
              <a:gd name="T28" fmla="*/ 479 w 1277"/>
              <a:gd name="T29" fmla="*/ 396 h 1277"/>
              <a:gd name="T30" fmla="*/ 909 w 1277"/>
              <a:gd name="T31" fmla="*/ 769 h 1277"/>
              <a:gd name="T32" fmla="*/ 909 w 1277"/>
              <a:gd name="T33" fmla="*/ 769 h 1277"/>
              <a:gd name="T34" fmla="*/ 881 w 1277"/>
              <a:gd name="T35" fmla="*/ 847 h 1277"/>
              <a:gd name="T36" fmla="*/ 397 w 1277"/>
              <a:gd name="T37" fmla="*/ 847 h 1277"/>
              <a:gd name="T38" fmla="*/ 362 w 1277"/>
              <a:gd name="T39" fmla="*/ 813 h 1277"/>
              <a:gd name="T40" fmla="*/ 397 w 1277"/>
              <a:gd name="T41" fmla="*/ 778 h 1277"/>
              <a:gd name="T42" fmla="*/ 881 w 1277"/>
              <a:gd name="T43" fmla="*/ 778 h 1277"/>
              <a:gd name="T44" fmla="*/ 915 w 1277"/>
              <a:gd name="T45" fmla="*/ 813 h 1277"/>
              <a:gd name="T46" fmla="*/ 881 w 1277"/>
              <a:gd name="T47" fmla="*/ 847 h 1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77" h="1277">
                <a:moveTo>
                  <a:pt x="639" y="0"/>
                </a:moveTo>
                <a:cubicBezTo>
                  <a:pt x="286" y="0"/>
                  <a:pt x="0" y="286"/>
                  <a:pt x="0" y="639"/>
                </a:cubicBezTo>
                <a:cubicBezTo>
                  <a:pt x="0" y="991"/>
                  <a:pt x="286" y="1277"/>
                  <a:pt x="639" y="1277"/>
                </a:cubicBezTo>
                <a:cubicBezTo>
                  <a:pt x="991" y="1277"/>
                  <a:pt x="1277" y="991"/>
                  <a:pt x="1277" y="639"/>
                </a:cubicBezTo>
                <a:cubicBezTo>
                  <a:pt x="1277" y="286"/>
                  <a:pt x="991" y="0"/>
                  <a:pt x="639" y="0"/>
                </a:cubicBezTo>
                <a:close/>
                <a:moveTo>
                  <a:pt x="810" y="396"/>
                </a:moveTo>
                <a:cubicBezTo>
                  <a:pt x="850" y="396"/>
                  <a:pt x="883" y="429"/>
                  <a:pt x="883" y="469"/>
                </a:cubicBezTo>
                <a:cubicBezTo>
                  <a:pt x="883" y="510"/>
                  <a:pt x="850" y="542"/>
                  <a:pt x="810" y="542"/>
                </a:cubicBezTo>
                <a:cubicBezTo>
                  <a:pt x="769" y="542"/>
                  <a:pt x="737" y="510"/>
                  <a:pt x="737" y="469"/>
                </a:cubicBezTo>
                <a:cubicBezTo>
                  <a:pt x="737" y="429"/>
                  <a:pt x="769" y="396"/>
                  <a:pt x="810" y="396"/>
                </a:cubicBezTo>
                <a:close/>
                <a:moveTo>
                  <a:pt x="479" y="396"/>
                </a:moveTo>
                <a:cubicBezTo>
                  <a:pt x="519" y="396"/>
                  <a:pt x="552" y="429"/>
                  <a:pt x="552" y="469"/>
                </a:cubicBezTo>
                <a:cubicBezTo>
                  <a:pt x="552" y="510"/>
                  <a:pt x="519" y="542"/>
                  <a:pt x="479" y="542"/>
                </a:cubicBezTo>
                <a:cubicBezTo>
                  <a:pt x="438" y="542"/>
                  <a:pt x="405" y="510"/>
                  <a:pt x="405" y="469"/>
                </a:cubicBezTo>
                <a:cubicBezTo>
                  <a:pt x="405" y="429"/>
                  <a:pt x="438" y="396"/>
                  <a:pt x="479" y="396"/>
                </a:cubicBezTo>
                <a:close/>
                <a:moveTo>
                  <a:pt x="909" y="769"/>
                </a:moveTo>
                <a:cubicBezTo>
                  <a:pt x="909" y="769"/>
                  <a:pt x="909" y="769"/>
                  <a:pt x="909" y="769"/>
                </a:cubicBezTo>
                <a:moveTo>
                  <a:pt x="881" y="847"/>
                </a:moveTo>
                <a:cubicBezTo>
                  <a:pt x="397" y="847"/>
                  <a:pt x="397" y="847"/>
                  <a:pt x="397" y="847"/>
                </a:cubicBezTo>
                <a:cubicBezTo>
                  <a:pt x="377" y="847"/>
                  <a:pt x="362" y="832"/>
                  <a:pt x="362" y="813"/>
                </a:cubicBezTo>
                <a:cubicBezTo>
                  <a:pt x="362" y="794"/>
                  <a:pt x="377" y="778"/>
                  <a:pt x="397" y="778"/>
                </a:cubicBezTo>
                <a:cubicBezTo>
                  <a:pt x="881" y="778"/>
                  <a:pt x="881" y="778"/>
                  <a:pt x="881" y="778"/>
                </a:cubicBezTo>
                <a:cubicBezTo>
                  <a:pt x="900" y="778"/>
                  <a:pt x="915" y="794"/>
                  <a:pt x="915" y="813"/>
                </a:cubicBezTo>
                <a:cubicBezTo>
                  <a:pt x="915" y="832"/>
                  <a:pt x="900" y="847"/>
                  <a:pt x="881" y="847"/>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8" name="Rectangle 17"/>
          <p:cNvSpPr/>
          <p:nvPr/>
        </p:nvSpPr>
        <p:spPr>
          <a:xfrm>
            <a:off x="586451" y="3377073"/>
            <a:ext cx="996115" cy="307777"/>
          </a:xfrm>
          <a:prstGeom prst="rect">
            <a:avLst/>
          </a:prstGeom>
        </p:spPr>
        <p:txBody>
          <a:bodyPr wrap="square">
            <a:spAutoFit/>
          </a:bodyPr>
          <a:lstStyle/>
          <a:p>
            <a:pPr algn="ctr">
              <a:spcAft>
                <a:spcPts val="600"/>
              </a:spcAft>
            </a:pPr>
            <a:r>
              <a:rPr lang="fr-CA" sz="1400" dirty="0">
                <a:solidFill>
                  <a:schemeClr val="bg1"/>
                </a:solidFill>
                <a:ea typeface="Calibri" panose="020F0502020204030204" pitchFamily="34" charset="0"/>
              </a:rPr>
              <a:t>Échec</a:t>
            </a:r>
          </a:p>
        </p:txBody>
      </p:sp>
      <p:sp>
        <p:nvSpPr>
          <p:cNvPr id="43" name="Rectangle 42"/>
          <p:cNvSpPr/>
          <p:nvPr/>
        </p:nvSpPr>
        <p:spPr>
          <a:xfrm>
            <a:off x="624391" y="4460295"/>
            <a:ext cx="1189112" cy="300082"/>
          </a:xfrm>
          <a:prstGeom prst="rect">
            <a:avLst/>
          </a:prstGeom>
        </p:spPr>
        <p:txBody>
          <a:bodyPr wrap="square">
            <a:spAutoFit/>
          </a:bodyPr>
          <a:lstStyle/>
          <a:p>
            <a:pPr>
              <a:spcAft>
                <a:spcPts val="600"/>
              </a:spcAft>
            </a:pPr>
            <a:r>
              <a:rPr lang="en-CA" sz="1350" dirty="0" err="1">
                <a:solidFill>
                  <a:schemeClr val="bg1"/>
                </a:solidFill>
                <a:ea typeface="Calibri" panose="020F0502020204030204" pitchFamily="34" charset="0"/>
              </a:rPr>
              <a:t>Attentes</a:t>
            </a:r>
            <a:endParaRPr lang="en-CA" sz="1350" dirty="0">
              <a:solidFill>
                <a:schemeClr val="bg1"/>
              </a:solidFill>
              <a:ea typeface="Calibri" panose="020F0502020204030204" pitchFamily="34" charset="0"/>
            </a:endParaRPr>
          </a:p>
        </p:txBody>
      </p:sp>
      <p:sp>
        <p:nvSpPr>
          <p:cNvPr id="44" name="Rectangle 43"/>
          <p:cNvSpPr/>
          <p:nvPr/>
        </p:nvSpPr>
        <p:spPr>
          <a:xfrm>
            <a:off x="152031" y="5332195"/>
            <a:ext cx="149367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p:cNvSpPr/>
          <p:nvPr/>
        </p:nvSpPr>
        <p:spPr>
          <a:xfrm>
            <a:off x="656470" y="5517841"/>
            <a:ext cx="1063375" cy="300082"/>
          </a:xfrm>
          <a:prstGeom prst="rect">
            <a:avLst/>
          </a:prstGeom>
        </p:spPr>
        <p:txBody>
          <a:bodyPr wrap="square">
            <a:spAutoFit/>
          </a:bodyPr>
          <a:lstStyle/>
          <a:p>
            <a:pPr>
              <a:spcAft>
                <a:spcPts val="600"/>
              </a:spcAft>
            </a:pPr>
            <a:r>
              <a:rPr lang="en-US" sz="1350" dirty="0" err="1">
                <a:solidFill>
                  <a:schemeClr val="bg1"/>
                </a:solidFill>
                <a:ea typeface="Calibri" panose="020F0502020204030204" pitchFamily="34" charset="0"/>
              </a:rPr>
              <a:t>Plaintes</a:t>
            </a:r>
            <a:endParaRPr lang="en-CA" sz="1350" dirty="0">
              <a:solidFill>
                <a:schemeClr val="bg1"/>
              </a:solidFill>
              <a:ea typeface="Calibri" panose="020F0502020204030204" pitchFamily="34" charset="0"/>
            </a:endParaRPr>
          </a:p>
        </p:txBody>
      </p:sp>
      <p:sp>
        <p:nvSpPr>
          <p:cNvPr id="48" name="Freeform 47"/>
          <p:cNvSpPr>
            <a:spLocks noEditPoints="1"/>
          </p:cNvSpPr>
          <p:nvPr/>
        </p:nvSpPr>
        <p:spPr bwMode="auto">
          <a:xfrm>
            <a:off x="242095" y="5470464"/>
            <a:ext cx="413167" cy="425490"/>
          </a:xfrm>
          <a:custGeom>
            <a:avLst/>
            <a:gdLst>
              <a:gd name="T0" fmla="*/ 343 w 361"/>
              <a:gd name="T1" fmla="*/ 106 h 346"/>
              <a:gd name="T2" fmla="*/ 330 w 361"/>
              <a:gd name="T3" fmla="*/ 58 h 346"/>
              <a:gd name="T4" fmla="*/ 275 w 361"/>
              <a:gd name="T5" fmla="*/ 0 h 346"/>
              <a:gd name="T6" fmla="*/ 250 w 361"/>
              <a:gd name="T7" fmla="*/ 0 h 346"/>
              <a:gd name="T8" fmla="*/ 213 w 361"/>
              <a:gd name="T9" fmla="*/ 3 h 346"/>
              <a:gd name="T10" fmla="*/ 159 w 361"/>
              <a:gd name="T11" fmla="*/ 19 h 346"/>
              <a:gd name="T12" fmla="*/ 113 w 361"/>
              <a:gd name="T13" fmla="*/ 33 h 346"/>
              <a:gd name="T14" fmla="*/ 109 w 361"/>
              <a:gd name="T15" fmla="*/ 188 h 346"/>
              <a:gd name="T16" fmla="*/ 122 w 361"/>
              <a:gd name="T17" fmla="*/ 202 h 346"/>
              <a:gd name="T18" fmla="*/ 162 w 361"/>
              <a:gd name="T19" fmla="*/ 243 h 346"/>
              <a:gd name="T20" fmla="*/ 192 w 361"/>
              <a:gd name="T21" fmla="*/ 281 h 346"/>
              <a:gd name="T22" fmla="*/ 199 w 361"/>
              <a:gd name="T23" fmla="*/ 305 h 346"/>
              <a:gd name="T24" fmla="*/ 206 w 361"/>
              <a:gd name="T25" fmla="*/ 331 h 346"/>
              <a:gd name="T26" fmla="*/ 224 w 361"/>
              <a:gd name="T27" fmla="*/ 346 h 346"/>
              <a:gd name="T28" fmla="*/ 256 w 361"/>
              <a:gd name="T29" fmla="*/ 338 h 346"/>
              <a:gd name="T30" fmla="*/ 271 w 361"/>
              <a:gd name="T31" fmla="*/ 319 h 346"/>
              <a:gd name="T32" fmla="*/ 275 w 361"/>
              <a:gd name="T33" fmla="*/ 297 h 346"/>
              <a:gd name="T34" fmla="*/ 272 w 361"/>
              <a:gd name="T35" fmla="*/ 271 h 346"/>
              <a:gd name="T36" fmla="*/ 262 w 361"/>
              <a:gd name="T37" fmla="*/ 245 h 346"/>
              <a:gd name="T38" fmla="*/ 257 w 361"/>
              <a:gd name="T39" fmla="*/ 236 h 346"/>
              <a:gd name="T40" fmla="*/ 318 w 361"/>
              <a:gd name="T41" fmla="*/ 231 h 346"/>
              <a:gd name="T42" fmla="*/ 361 w 361"/>
              <a:gd name="T43" fmla="*/ 187 h 346"/>
              <a:gd name="T44" fmla="*/ 352 w 361"/>
              <a:gd name="T45" fmla="*/ 137 h 346"/>
              <a:gd name="T46" fmla="*/ 80 w 361"/>
              <a:gd name="T47" fmla="*/ 202 h 346"/>
              <a:gd name="T48" fmla="*/ 5 w 361"/>
              <a:gd name="T49" fmla="*/ 198 h 346"/>
              <a:gd name="T50" fmla="*/ 0 w 361"/>
              <a:gd name="T51" fmla="*/ 43 h 346"/>
              <a:gd name="T52" fmla="*/ 15 w 361"/>
              <a:gd name="T53" fmla="*/ 29 h 346"/>
              <a:gd name="T54" fmla="*/ 90 w 361"/>
              <a:gd name="T55" fmla="*/ 33 h 346"/>
              <a:gd name="T56" fmla="*/ 94 w 361"/>
              <a:gd name="T57" fmla="*/ 187 h 346"/>
              <a:gd name="T58" fmla="*/ 54 w 361"/>
              <a:gd name="T59" fmla="*/ 62 h 346"/>
              <a:gd name="T60" fmla="*/ 33 w 361"/>
              <a:gd name="T61" fmla="*/ 62 h 346"/>
              <a:gd name="T62" fmla="*/ 33 w 361"/>
              <a:gd name="T63" fmla="*/ 82 h 346"/>
              <a:gd name="T64" fmla="*/ 54 w 361"/>
              <a:gd name="T65" fmla="*/ 82 h 346"/>
              <a:gd name="T66" fmla="*/ 54 w 361"/>
              <a:gd name="T67" fmla="*/ 62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1" h="346">
                <a:moveTo>
                  <a:pt x="352" y="137"/>
                </a:moveTo>
                <a:cubicBezTo>
                  <a:pt x="353" y="125"/>
                  <a:pt x="350" y="115"/>
                  <a:pt x="343" y="106"/>
                </a:cubicBezTo>
                <a:cubicBezTo>
                  <a:pt x="345" y="97"/>
                  <a:pt x="345" y="89"/>
                  <a:pt x="343" y="79"/>
                </a:cubicBezTo>
                <a:cubicBezTo>
                  <a:pt x="340" y="71"/>
                  <a:pt x="336" y="64"/>
                  <a:pt x="330" y="58"/>
                </a:cubicBezTo>
                <a:cubicBezTo>
                  <a:pt x="332" y="41"/>
                  <a:pt x="328" y="28"/>
                  <a:pt x="319" y="17"/>
                </a:cubicBezTo>
                <a:cubicBezTo>
                  <a:pt x="310" y="6"/>
                  <a:pt x="295" y="0"/>
                  <a:pt x="275" y="0"/>
                </a:cubicBezTo>
                <a:cubicBezTo>
                  <a:pt x="267" y="0"/>
                  <a:pt x="267" y="0"/>
                  <a:pt x="267" y="0"/>
                </a:cubicBezTo>
                <a:cubicBezTo>
                  <a:pt x="250" y="0"/>
                  <a:pt x="250" y="0"/>
                  <a:pt x="250" y="0"/>
                </a:cubicBezTo>
                <a:cubicBezTo>
                  <a:pt x="246" y="0"/>
                  <a:pt x="246" y="0"/>
                  <a:pt x="246" y="0"/>
                </a:cubicBezTo>
                <a:cubicBezTo>
                  <a:pt x="236" y="0"/>
                  <a:pt x="225" y="1"/>
                  <a:pt x="213" y="3"/>
                </a:cubicBezTo>
                <a:cubicBezTo>
                  <a:pt x="202" y="6"/>
                  <a:pt x="193" y="8"/>
                  <a:pt x="186" y="10"/>
                </a:cubicBezTo>
                <a:cubicBezTo>
                  <a:pt x="179" y="12"/>
                  <a:pt x="170" y="15"/>
                  <a:pt x="159" y="19"/>
                </a:cubicBezTo>
                <a:cubicBezTo>
                  <a:pt x="140" y="25"/>
                  <a:pt x="128" y="29"/>
                  <a:pt x="123" y="29"/>
                </a:cubicBezTo>
                <a:cubicBezTo>
                  <a:pt x="119" y="29"/>
                  <a:pt x="116" y="30"/>
                  <a:pt x="113" y="33"/>
                </a:cubicBezTo>
                <a:cubicBezTo>
                  <a:pt x="110" y="36"/>
                  <a:pt x="109" y="39"/>
                  <a:pt x="109" y="43"/>
                </a:cubicBezTo>
                <a:cubicBezTo>
                  <a:pt x="109" y="188"/>
                  <a:pt x="109" y="188"/>
                  <a:pt x="109" y="188"/>
                </a:cubicBezTo>
                <a:cubicBezTo>
                  <a:pt x="109" y="191"/>
                  <a:pt x="110" y="195"/>
                  <a:pt x="113" y="197"/>
                </a:cubicBezTo>
                <a:cubicBezTo>
                  <a:pt x="115" y="200"/>
                  <a:pt x="119" y="202"/>
                  <a:pt x="122" y="202"/>
                </a:cubicBezTo>
                <a:cubicBezTo>
                  <a:pt x="126" y="202"/>
                  <a:pt x="132" y="207"/>
                  <a:pt x="140" y="215"/>
                </a:cubicBezTo>
                <a:cubicBezTo>
                  <a:pt x="147" y="224"/>
                  <a:pt x="155" y="233"/>
                  <a:pt x="162" y="243"/>
                </a:cubicBezTo>
                <a:cubicBezTo>
                  <a:pt x="173" y="256"/>
                  <a:pt x="180" y="265"/>
                  <a:pt x="185" y="270"/>
                </a:cubicBezTo>
                <a:cubicBezTo>
                  <a:pt x="188" y="272"/>
                  <a:pt x="190" y="276"/>
                  <a:pt x="192" y="281"/>
                </a:cubicBezTo>
                <a:cubicBezTo>
                  <a:pt x="194" y="285"/>
                  <a:pt x="195" y="289"/>
                  <a:pt x="196" y="292"/>
                </a:cubicBezTo>
                <a:cubicBezTo>
                  <a:pt x="197" y="294"/>
                  <a:pt x="198" y="299"/>
                  <a:pt x="199" y="305"/>
                </a:cubicBezTo>
                <a:cubicBezTo>
                  <a:pt x="200" y="311"/>
                  <a:pt x="201" y="316"/>
                  <a:pt x="202" y="319"/>
                </a:cubicBezTo>
                <a:cubicBezTo>
                  <a:pt x="203" y="322"/>
                  <a:pt x="204" y="326"/>
                  <a:pt x="206" y="331"/>
                </a:cubicBezTo>
                <a:cubicBezTo>
                  <a:pt x="209" y="335"/>
                  <a:pt x="211" y="339"/>
                  <a:pt x="214" y="342"/>
                </a:cubicBezTo>
                <a:cubicBezTo>
                  <a:pt x="217" y="345"/>
                  <a:pt x="220" y="346"/>
                  <a:pt x="224" y="346"/>
                </a:cubicBezTo>
                <a:cubicBezTo>
                  <a:pt x="231" y="346"/>
                  <a:pt x="237" y="345"/>
                  <a:pt x="243" y="344"/>
                </a:cubicBezTo>
                <a:cubicBezTo>
                  <a:pt x="248" y="342"/>
                  <a:pt x="253" y="340"/>
                  <a:pt x="256" y="338"/>
                </a:cubicBezTo>
                <a:cubicBezTo>
                  <a:pt x="260" y="336"/>
                  <a:pt x="263" y="333"/>
                  <a:pt x="265" y="329"/>
                </a:cubicBezTo>
                <a:cubicBezTo>
                  <a:pt x="268" y="325"/>
                  <a:pt x="270" y="322"/>
                  <a:pt x="271" y="319"/>
                </a:cubicBezTo>
                <a:cubicBezTo>
                  <a:pt x="272" y="316"/>
                  <a:pt x="273" y="312"/>
                  <a:pt x="273" y="307"/>
                </a:cubicBezTo>
                <a:cubicBezTo>
                  <a:pt x="274" y="303"/>
                  <a:pt x="275" y="300"/>
                  <a:pt x="275" y="297"/>
                </a:cubicBezTo>
                <a:cubicBezTo>
                  <a:pt x="275" y="295"/>
                  <a:pt x="275" y="292"/>
                  <a:pt x="275" y="289"/>
                </a:cubicBezTo>
                <a:cubicBezTo>
                  <a:pt x="275" y="283"/>
                  <a:pt x="274" y="277"/>
                  <a:pt x="272" y="271"/>
                </a:cubicBezTo>
                <a:cubicBezTo>
                  <a:pt x="271" y="265"/>
                  <a:pt x="270" y="261"/>
                  <a:pt x="268" y="258"/>
                </a:cubicBezTo>
                <a:cubicBezTo>
                  <a:pt x="267" y="255"/>
                  <a:pt x="265" y="251"/>
                  <a:pt x="262" y="245"/>
                </a:cubicBezTo>
                <a:cubicBezTo>
                  <a:pt x="260" y="241"/>
                  <a:pt x="260" y="241"/>
                  <a:pt x="260" y="241"/>
                </a:cubicBezTo>
                <a:cubicBezTo>
                  <a:pt x="257" y="236"/>
                  <a:pt x="257" y="236"/>
                  <a:pt x="257" y="236"/>
                </a:cubicBezTo>
                <a:cubicBezTo>
                  <a:pt x="256" y="231"/>
                  <a:pt x="256" y="231"/>
                  <a:pt x="256" y="231"/>
                </a:cubicBezTo>
                <a:cubicBezTo>
                  <a:pt x="318" y="231"/>
                  <a:pt x="318" y="231"/>
                  <a:pt x="318" y="231"/>
                </a:cubicBezTo>
                <a:cubicBezTo>
                  <a:pt x="330" y="231"/>
                  <a:pt x="340" y="226"/>
                  <a:pt x="348" y="218"/>
                </a:cubicBezTo>
                <a:cubicBezTo>
                  <a:pt x="357" y="209"/>
                  <a:pt x="361" y="199"/>
                  <a:pt x="361" y="187"/>
                </a:cubicBezTo>
                <a:cubicBezTo>
                  <a:pt x="361" y="174"/>
                  <a:pt x="357" y="163"/>
                  <a:pt x="349" y="154"/>
                </a:cubicBezTo>
                <a:cubicBezTo>
                  <a:pt x="351" y="147"/>
                  <a:pt x="352" y="142"/>
                  <a:pt x="352" y="137"/>
                </a:cubicBezTo>
                <a:close/>
                <a:moveTo>
                  <a:pt x="90" y="198"/>
                </a:moveTo>
                <a:cubicBezTo>
                  <a:pt x="87" y="200"/>
                  <a:pt x="84" y="202"/>
                  <a:pt x="80" y="202"/>
                </a:cubicBezTo>
                <a:cubicBezTo>
                  <a:pt x="15" y="202"/>
                  <a:pt x="15" y="202"/>
                  <a:pt x="15" y="202"/>
                </a:cubicBezTo>
                <a:cubicBezTo>
                  <a:pt x="11" y="202"/>
                  <a:pt x="8" y="200"/>
                  <a:pt x="5" y="198"/>
                </a:cubicBezTo>
                <a:cubicBezTo>
                  <a:pt x="2" y="195"/>
                  <a:pt x="0" y="191"/>
                  <a:pt x="0" y="187"/>
                </a:cubicBezTo>
                <a:cubicBezTo>
                  <a:pt x="0" y="43"/>
                  <a:pt x="0" y="43"/>
                  <a:pt x="0" y="43"/>
                </a:cubicBezTo>
                <a:cubicBezTo>
                  <a:pt x="0" y="39"/>
                  <a:pt x="2" y="36"/>
                  <a:pt x="5" y="33"/>
                </a:cubicBezTo>
                <a:cubicBezTo>
                  <a:pt x="8" y="30"/>
                  <a:pt x="11" y="29"/>
                  <a:pt x="15" y="29"/>
                </a:cubicBezTo>
                <a:cubicBezTo>
                  <a:pt x="80" y="29"/>
                  <a:pt x="80" y="29"/>
                  <a:pt x="80" y="29"/>
                </a:cubicBezTo>
                <a:cubicBezTo>
                  <a:pt x="84" y="29"/>
                  <a:pt x="87" y="30"/>
                  <a:pt x="90" y="33"/>
                </a:cubicBezTo>
                <a:cubicBezTo>
                  <a:pt x="93" y="36"/>
                  <a:pt x="94" y="39"/>
                  <a:pt x="94" y="43"/>
                </a:cubicBezTo>
                <a:cubicBezTo>
                  <a:pt x="94" y="187"/>
                  <a:pt x="94" y="187"/>
                  <a:pt x="94" y="187"/>
                </a:cubicBezTo>
                <a:cubicBezTo>
                  <a:pt x="94" y="191"/>
                  <a:pt x="93" y="195"/>
                  <a:pt x="90" y="198"/>
                </a:cubicBezTo>
                <a:close/>
                <a:moveTo>
                  <a:pt x="54" y="62"/>
                </a:moveTo>
                <a:cubicBezTo>
                  <a:pt x="51" y="59"/>
                  <a:pt x="48" y="58"/>
                  <a:pt x="44" y="58"/>
                </a:cubicBezTo>
                <a:cubicBezTo>
                  <a:pt x="40" y="58"/>
                  <a:pt x="36" y="59"/>
                  <a:pt x="33" y="62"/>
                </a:cubicBezTo>
                <a:cubicBezTo>
                  <a:pt x="31" y="64"/>
                  <a:pt x="29" y="68"/>
                  <a:pt x="29" y="72"/>
                </a:cubicBezTo>
                <a:cubicBezTo>
                  <a:pt x="29" y="76"/>
                  <a:pt x="31" y="79"/>
                  <a:pt x="33" y="82"/>
                </a:cubicBezTo>
                <a:cubicBezTo>
                  <a:pt x="36" y="85"/>
                  <a:pt x="40" y="86"/>
                  <a:pt x="44" y="86"/>
                </a:cubicBezTo>
                <a:cubicBezTo>
                  <a:pt x="48" y="86"/>
                  <a:pt x="51" y="85"/>
                  <a:pt x="54" y="82"/>
                </a:cubicBezTo>
                <a:cubicBezTo>
                  <a:pt x="57" y="79"/>
                  <a:pt x="58" y="76"/>
                  <a:pt x="58" y="72"/>
                </a:cubicBezTo>
                <a:cubicBezTo>
                  <a:pt x="58" y="68"/>
                  <a:pt x="57" y="64"/>
                  <a:pt x="54" y="6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279455869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1"/>
          <p:cNvSpPr>
            <a:spLocks noGrp="1"/>
          </p:cNvSpPr>
          <p:nvPr>
            <p:ph type="sldNum" sz="quarter" idx="12"/>
          </p:nvPr>
        </p:nvSpPr>
        <p:spPr>
          <a:xfrm>
            <a:off x="6994176" y="6492875"/>
            <a:ext cx="2133600" cy="365125"/>
          </a:xfrm>
        </p:spPr>
        <p:txBody>
          <a:bodyPr/>
          <a:lstStyle/>
          <a:p>
            <a:r>
              <a:rPr lang="en-CA" dirty="0" smtClean="0">
                <a:solidFill>
                  <a:prstClr val="black">
                    <a:tint val="75000"/>
                  </a:prstClr>
                </a:solidFill>
              </a:rPr>
              <a:t>12</a:t>
            </a:r>
            <a:endParaRPr lang="en-CA" dirty="0">
              <a:solidFill>
                <a:prstClr val="black">
                  <a:tint val="75000"/>
                </a:prstClr>
              </a:solidFill>
            </a:endParaRPr>
          </a:p>
        </p:txBody>
      </p:sp>
      <p:sp>
        <p:nvSpPr>
          <p:cNvPr id="35" name="Text Placeholder 2"/>
          <p:cNvSpPr>
            <a:spLocks noGrp="1"/>
          </p:cNvSpPr>
          <p:nvPr>
            <p:ph type="body" sz="quarter" idx="11"/>
          </p:nvPr>
        </p:nvSpPr>
        <p:spPr>
          <a:xfrm>
            <a:off x="312964" y="332656"/>
            <a:ext cx="8205290" cy="468052"/>
          </a:xfrm>
        </p:spPr>
        <p:txBody>
          <a:bodyPr lIns="0" tIns="0" rIns="0" bIns="0"/>
          <a:lstStyle/>
          <a:p>
            <a:pPr>
              <a:lnSpc>
                <a:spcPct val="80000"/>
              </a:lnSpc>
            </a:pPr>
            <a:r>
              <a:rPr lang="fr-CA" b="1" dirty="0" smtClean="0">
                <a:latin typeface="Calibri"/>
                <a:cs typeface="Calibri"/>
              </a:rPr>
              <a:t>Travail effectué à ce jour</a:t>
            </a:r>
            <a:endParaRPr lang="fr-CA" b="1" dirty="0">
              <a:latin typeface="Calibri"/>
              <a:cs typeface="Calibri"/>
            </a:endParaRPr>
          </a:p>
        </p:txBody>
      </p:sp>
      <p:graphicFrame>
        <p:nvGraphicFramePr>
          <p:cNvPr id="14" name="Table 13"/>
          <p:cNvGraphicFramePr>
            <a:graphicFrameLocks noGrp="1"/>
          </p:cNvGraphicFramePr>
          <p:nvPr>
            <p:extLst/>
          </p:nvPr>
        </p:nvGraphicFramePr>
        <p:xfrm>
          <a:off x="312964" y="1052737"/>
          <a:ext cx="8651524" cy="5676936"/>
        </p:xfrm>
        <a:graphic>
          <a:graphicData uri="http://schemas.openxmlformats.org/drawingml/2006/table">
            <a:tbl>
              <a:tblPr firstRow="1" bandRow="1">
                <a:tableStyleId>{9D7B26C5-4107-4FEC-AEDC-1716B250A1EF}</a:tableStyleId>
              </a:tblPr>
              <a:tblGrid>
                <a:gridCol w="1306708"/>
                <a:gridCol w="7344816"/>
              </a:tblGrid>
              <a:tr h="1966862">
                <a:tc>
                  <a:txBody>
                    <a:bodyPr/>
                    <a:lstStyle/>
                    <a:p>
                      <a:pPr algn="ctr"/>
                      <a:r>
                        <a:rPr lang="fr-CA" sz="1300" b="0" noProof="0" dirty="0" smtClean="0">
                          <a:solidFill>
                            <a:schemeClr val="bg1"/>
                          </a:solidFill>
                        </a:rPr>
                        <a:t>Mobilisation</a:t>
                      </a:r>
                      <a:endParaRPr lang="fr-CA" sz="1300" b="0" noProof="0"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fr-CA" sz="1300" b="0" noProof="0" dirty="0" smtClean="0">
                          <a:solidFill>
                            <a:schemeClr val="tx1"/>
                          </a:solidFill>
                        </a:rPr>
                        <a:t>Mobilisation des utilisateurs, des syndicats et des praticiens des RH tout au long du processus afin de recueillir les résultats opérationnels, les capacités et les exigences</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fr-CA" sz="1300" b="0" noProof="0" dirty="0" smtClean="0">
                          <a:solidFill>
                            <a:schemeClr val="tx1"/>
                          </a:solidFill>
                        </a:rPr>
                        <a:t>Grâce à un effort exhaustif de mobilisation, nous avons entendu </a:t>
                      </a:r>
                      <a:r>
                        <a:rPr lang="fr-CA" sz="1300" b="0" u="none" noProof="0" dirty="0" smtClean="0">
                          <a:solidFill>
                            <a:schemeClr val="tx1"/>
                          </a:solidFill>
                        </a:rPr>
                        <a:t>plus de 3 000 fonctionnaires </a:t>
                      </a:r>
                      <a:r>
                        <a:rPr lang="fr-CA" sz="1300" b="0" noProof="0" dirty="0" smtClean="0">
                          <a:solidFill>
                            <a:schemeClr val="tx1"/>
                          </a:solidFill>
                        </a:rPr>
                        <a:t>(p. ex., ateliers, sondages, les courriels et les médias sociaux)</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fr-CA" sz="1300" b="0" noProof="0" dirty="0" smtClean="0">
                          <a:solidFill>
                            <a:schemeClr val="tx1"/>
                          </a:solidFill>
                        </a:rPr>
                        <a:t>Établir une relation positive avec les syndicats au moyen de dialogues en cours ainsi que la création d’une réunion mixte patronale-syndicale pour la paye et RH de la prochaine génération. Le nouveau comité s’est réuni chaque mois depuis décembre 2018</a:t>
                      </a:r>
                    </a:p>
                    <a:p>
                      <a:pPr marL="285750" lvl="0" indent="-285750">
                        <a:spcAft>
                          <a:spcPts val="600"/>
                        </a:spcAft>
                        <a:buFont typeface="Arial" panose="020B0604020202020204" pitchFamily="34" charset="0"/>
                        <a:buChar char="•"/>
                      </a:pPr>
                      <a:r>
                        <a:rPr lang="fr-CA" sz="1300" b="0" noProof="0" dirty="0" smtClean="0">
                          <a:solidFill>
                            <a:schemeClr val="tx1"/>
                          </a:solidFill>
                        </a:rPr>
                        <a:t>Consulter avec des organisations qui ont vécu des transformations semblables</a:t>
                      </a:r>
                      <a:endParaRPr lang="fr-CA" sz="1300" b="0" noProof="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r>
              <a:tr h="2079394">
                <a:tc>
                  <a:txBody>
                    <a:bodyPr/>
                    <a:lstStyle/>
                    <a:p>
                      <a:pPr algn="ctr"/>
                      <a:r>
                        <a:rPr lang="fr-CA" sz="1300" b="0" noProof="0" dirty="0" smtClean="0">
                          <a:solidFill>
                            <a:schemeClr val="bg1"/>
                          </a:solidFill>
                        </a:rPr>
                        <a:t>Solutions du marché viables</a:t>
                      </a:r>
                      <a:endParaRPr lang="fr-CA" sz="1300" b="0" noProof="0" dirty="0">
                        <a:solidFill>
                          <a:schemeClr val="bg1"/>
                        </a:solidFil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2"/>
                    </a:solidFill>
                  </a:tcPr>
                </a:tc>
                <a:tc>
                  <a:txBody>
                    <a:bodyPr/>
                    <a:lstStyle/>
                    <a:p>
                      <a:pPr marL="285750" indent="-285750">
                        <a:spcAft>
                          <a:spcPts val="600"/>
                        </a:spcAft>
                        <a:buFont typeface="Arial" panose="020B0604020202020204" pitchFamily="34" charset="0"/>
                        <a:buChar char="•"/>
                      </a:pPr>
                      <a:r>
                        <a:rPr lang="fr-CA" sz="1300" b="0" noProof="0" dirty="0" smtClean="0">
                          <a:solidFill>
                            <a:schemeClr val="tx1"/>
                          </a:solidFill>
                        </a:rPr>
                        <a:t>Organisation d’une journée de l’industrie pour le lancement du processus d’approvisionnement agile avec 90 participants en personne représentant 46 fournisseurs et 25 employés de divers ministères, y compris l’Agence du revenu du Canada, Services publics et Approvisionnement Canada et Services partagés Canada</a:t>
                      </a:r>
                    </a:p>
                    <a:p>
                      <a:pPr marL="285750" indent="-285750">
                        <a:spcAft>
                          <a:spcPts val="600"/>
                        </a:spcAft>
                        <a:buFont typeface="Arial" panose="020B0604020202020204" pitchFamily="34" charset="0"/>
                        <a:buChar char="•"/>
                      </a:pPr>
                      <a:r>
                        <a:rPr lang="fr-CA" sz="1300" b="0" noProof="0" dirty="0" smtClean="0">
                          <a:solidFill>
                            <a:schemeClr val="tx1"/>
                          </a:solidFill>
                        </a:rPr>
                        <a:t>Solutions et services de RH et de la paye identifiés qui sont prouvés, adaptables et qui suivent les normes et les principes du GC</a:t>
                      </a:r>
                    </a:p>
                    <a:p>
                      <a:pPr marL="285750" indent="-285750">
                        <a:spcAft>
                          <a:spcPts val="600"/>
                        </a:spcAft>
                        <a:buFont typeface="Arial" panose="020B0604020202020204" pitchFamily="34" charset="0"/>
                        <a:buChar char="•"/>
                      </a:pPr>
                      <a:r>
                        <a:rPr lang="fr-CA" sz="1300" b="0" noProof="0" dirty="0" smtClean="0">
                          <a:solidFill>
                            <a:schemeClr val="tx1"/>
                          </a:solidFill>
                        </a:rPr>
                        <a:t>Solutions évaluées avec les utilisateurs au moyen de scénarios réels et des études de cas (173 utilisateurs ont participé à des essais pour le point de contrôle 2 du processus d’approvisionnement agile et 60 experts en la matière ont participé à des évaluations officielles)</a:t>
                      </a:r>
                    </a:p>
                  </a:txBody>
                  <a:tcPr>
                    <a:lnL>
                      <a:noFill/>
                    </a:lnL>
                    <a:lnR w="12700"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r>
              <a:tr h="1570366">
                <a:tc>
                  <a:txBody>
                    <a:bodyPr/>
                    <a:lstStyle/>
                    <a:p>
                      <a:pPr algn="ctr"/>
                      <a:r>
                        <a:rPr lang="fr-CA" sz="1300" b="0" noProof="0" dirty="0" smtClean="0">
                          <a:solidFill>
                            <a:schemeClr val="bg1"/>
                          </a:solidFill>
                        </a:rPr>
                        <a:t>Transformation des RH</a:t>
                      </a:r>
                      <a:endParaRPr lang="fr-CA" sz="1300" b="0" noProof="0" dirty="0">
                        <a:solidFill>
                          <a:schemeClr val="bg1"/>
                        </a:solidFill>
                      </a:endParaRPr>
                    </a:p>
                  </a:txBody>
                  <a:tcPr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285750" lvl="0" indent="-285750" algn="l" defTabSz="914400" rtl="0" eaLnBrk="1" latinLnBrk="0" hangingPunct="1">
                        <a:spcAft>
                          <a:spcPts val="600"/>
                        </a:spcAft>
                        <a:buFont typeface="Arial" panose="020B0604020202020204" pitchFamily="34" charset="0"/>
                        <a:buChar char="•"/>
                      </a:pPr>
                      <a:r>
                        <a:rPr lang="fr-CA" sz="1300" b="0" kern="1200" dirty="0" smtClean="0">
                          <a:solidFill>
                            <a:schemeClr val="tx1"/>
                          </a:solidFill>
                          <a:latin typeface="+mn-lt"/>
                          <a:ea typeface="+mn-ea"/>
                          <a:cs typeface="+mn-cs"/>
                        </a:rPr>
                        <a:t>Commencé à explorer les domaines qui ont besoin d’une transformation en matière de RH, y compris la gestion du changement, la réingénierie des processus, la consolidation des systèmes et les volets d’interopérabilité.</a:t>
                      </a:r>
                      <a:endParaRPr lang="en-CA" sz="1300" b="0" kern="1200" dirty="0" smtClean="0">
                        <a:solidFill>
                          <a:schemeClr val="tx1"/>
                        </a:solidFill>
                        <a:latin typeface="+mn-lt"/>
                        <a:ea typeface="+mn-ea"/>
                        <a:cs typeface="+mn-cs"/>
                      </a:endParaRPr>
                    </a:p>
                    <a:p>
                      <a:pPr marL="285750" lvl="0" indent="-285750" algn="l" defTabSz="914400" rtl="0" eaLnBrk="1" latinLnBrk="0" hangingPunct="1">
                        <a:spcAft>
                          <a:spcPts val="600"/>
                        </a:spcAft>
                        <a:buFont typeface="Arial" panose="020B0604020202020204" pitchFamily="34" charset="0"/>
                        <a:buChar char="•"/>
                      </a:pPr>
                      <a:r>
                        <a:rPr lang="fr-CA" sz="1300" b="0" kern="1200" dirty="0" smtClean="0">
                          <a:solidFill>
                            <a:schemeClr val="tx1"/>
                          </a:solidFill>
                          <a:latin typeface="+mn-lt"/>
                          <a:ea typeface="+mn-ea"/>
                          <a:cs typeface="+mn-cs"/>
                        </a:rPr>
                        <a:t>Entamé la définition d’une stratégie de mobilisation qui sera nécessaire pour traiter des besoins en matière de transformation opérationnelle. </a:t>
                      </a:r>
                      <a:endParaRPr lang="en-CA" sz="1300" b="0" kern="1200" dirty="0" smtClean="0">
                        <a:solidFill>
                          <a:schemeClr val="tx1"/>
                        </a:solidFill>
                        <a:latin typeface="+mn-lt"/>
                        <a:ea typeface="+mn-ea"/>
                        <a:cs typeface="+mn-cs"/>
                      </a:endParaRPr>
                    </a:p>
                    <a:p>
                      <a:pPr marL="285750" lvl="0" indent="-285750" algn="l" defTabSz="914400" rtl="0" eaLnBrk="1" latinLnBrk="0" hangingPunct="1">
                        <a:spcAft>
                          <a:spcPts val="600"/>
                        </a:spcAft>
                        <a:buFont typeface="Arial" panose="020B0604020202020204" pitchFamily="34" charset="0"/>
                        <a:buChar char="•"/>
                      </a:pPr>
                      <a:r>
                        <a:rPr lang="fr-CA" sz="1300" b="0" kern="1200" noProof="0" dirty="0" smtClean="0">
                          <a:solidFill>
                            <a:schemeClr val="tx1"/>
                          </a:solidFill>
                          <a:latin typeface="+mn-lt"/>
                          <a:ea typeface="+mn-ea"/>
                          <a:cs typeface="+mn-cs"/>
                        </a:rPr>
                        <a:t>Déterminer et documenter les règles de paye définies dans les 27 conventions collectives de l’administration publique centrale</a:t>
                      </a:r>
                      <a:endParaRPr lang="fr-CA" sz="1300" b="0" kern="1200" noProof="0" dirty="0">
                        <a:solidFill>
                          <a:schemeClr val="tx1"/>
                        </a:solidFill>
                        <a:latin typeface="+mn-lt"/>
                        <a:ea typeface="+mn-ea"/>
                        <a:cs typeface="+mn-cs"/>
                      </a:endParaRP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85000"/>
                        <a:alpha val="20000"/>
                      </a:schemeClr>
                    </a:solidFill>
                  </a:tcPr>
                </a:tc>
              </a:tr>
            </a:tbl>
          </a:graphicData>
        </a:graphic>
      </p:graphicFrame>
    </p:spTree>
    <p:extLst>
      <p:ext uri="{BB962C8B-B14F-4D97-AF65-F5344CB8AC3E}">
        <p14:creationId xmlns:p14="http://schemas.microsoft.com/office/powerpoint/2010/main" val="87862270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2"/>
          <p:cNvSpPr>
            <a:spLocks noGrp="1"/>
          </p:cNvSpPr>
          <p:nvPr>
            <p:ph type="body" sz="quarter" idx="11"/>
          </p:nvPr>
        </p:nvSpPr>
        <p:spPr>
          <a:xfrm>
            <a:off x="431540" y="425825"/>
            <a:ext cx="8205290" cy="468052"/>
          </a:xfrm>
        </p:spPr>
        <p:txBody>
          <a:bodyPr lIns="0" tIns="0" rIns="0" bIns="0"/>
          <a:lstStyle/>
          <a:p>
            <a:pPr>
              <a:lnSpc>
                <a:spcPct val="80000"/>
              </a:lnSpc>
            </a:pPr>
            <a:r>
              <a:rPr lang="fr-CA" b="1" dirty="0" smtClean="0">
                <a:latin typeface="Calibri"/>
                <a:cs typeface="Calibri"/>
              </a:rPr>
              <a:t>Prochaines étapes</a:t>
            </a:r>
            <a:endParaRPr lang="fr-CA" b="1" dirty="0">
              <a:latin typeface="Calibri"/>
              <a:cs typeface="Calibri"/>
            </a:endParaRPr>
          </a:p>
        </p:txBody>
      </p:sp>
      <p:sp>
        <p:nvSpPr>
          <p:cNvPr id="67" name="Slide Number Placeholder 1"/>
          <p:cNvSpPr>
            <a:spLocks noGrp="1"/>
          </p:cNvSpPr>
          <p:nvPr>
            <p:ph type="sldNum" sz="quarter" idx="12"/>
          </p:nvPr>
        </p:nvSpPr>
        <p:spPr>
          <a:xfrm>
            <a:off x="6994176" y="6492875"/>
            <a:ext cx="2133600" cy="365125"/>
          </a:xfrm>
        </p:spPr>
        <p:txBody>
          <a:bodyPr/>
          <a:lstStyle/>
          <a:p>
            <a:r>
              <a:rPr lang="en-CA" dirty="0" smtClean="0">
                <a:solidFill>
                  <a:prstClr val="black">
                    <a:tint val="75000"/>
                  </a:prstClr>
                </a:solidFill>
              </a:rPr>
              <a:t>13</a:t>
            </a:r>
            <a:endParaRPr lang="en-CA" dirty="0">
              <a:solidFill>
                <a:prstClr val="black">
                  <a:tint val="75000"/>
                </a:prstClr>
              </a:solidFill>
            </a:endParaRPr>
          </a:p>
        </p:txBody>
      </p:sp>
      <p:grpSp>
        <p:nvGrpSpPr>
          <p:cNvPr id="2" name="Group 1"/>
          <p:cNvGrpSpPr/>
          <p:nvPr/>
        </p:nvGrpSpPr>
        <p:grpSpPr>
          <a:xfrm>
            <a:off x="711583" y="1556792"/>
            <a:ext cx="546234" cy="1352748"/>
            <a:chOff x="863674" y="2179053"/>
            <a:chExt cx="546234" cy="1352748"/>
          </a:xfrm>
        </p:grpSpPr>
        <p:grpSp>
          <p:nvGrpSpPr>
            <p:cNvPr id="17" name="Group 16"/>
            <p:cNvGrpSpPr/>
            <p:nvPr/>
          </p:nvGrpSpPr>
          <p:grpSpPr>
            <a:xfrm>
              <a:off x="863674" y="2179053"/>
              <a:ext cx="546234" cy="459888"/>
              <a:chOff x="215516" y="4257092"/>
              <a:chExt cx="546234" cy="504056"/>
            </a:xfrm>
          </p:grpSpPr>
          <p:sp>
            <p:nvSpPr>
              <p:cNvPr id="15" name="Oval 14"/>
              <p:cNvSpPr/>
              <p:nvPr/>
            </p:nvSpPr>
            <p:spPr>
              <a:xfrm>
                <a:off x="215516" y="4257092"/>
                <a:ext cx="546234" cy="504056"/>
              </a:xfrm>
              <a:prstGeom prst="ellipse">
                <a:avLst/>
              </a:prstGeom>
              <a:solidFill>
                <a:srgbClr val="63CECA"/>
              </a:solidFill>
              <a:ln>
                <a:solidFill>
                  <a:srgbClr val="63CE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TextBox 15"/>
              <p:cNvSpPr txBox="1"/>
              <p:nvPr/>
            </p:nvSpPr>
            <p:spPr>
              <a:xfrm>
                <a:off x="336267" y="4289770"/>
                <a:ext cx="324036" cy="400110"/>
              </a:xfrm>
              <a:prstGeom prst="rect">
                <a:avLst/>
              </a:prstGeom>
              <a:noFill/>
            </p:spPr>
            <p:txBody>
              <a:bodyPr wrap="square" rtlCol="0">
                <a:spAutoFit/>
              </a:bodyPr>
              <a:lstStyle/>
              <a:p>
                <a:r>
                  <a:rPr lang="en-CA" sz="2000" b="1" dirty="0" smtClean="0">
                    <a:solidFill>
                      <a:schemeClr val="bg1"/>
                    </a:solidFill>
                  </a:rPr>
                  <a:t>1</a:t>
                </a:r>
                <a:endParaRPr lang="en-CA" sz="2000" b="1" dirty="0">
                  <a:solidFill>
                    <a:schemeClr val="bg1"/>
                  </a:solidFill>
                </a:endParaRPr>
              </a:p>
            </p:txBody>
          </p:sp>
        </p:grpSp>
        <p:grpSp>
          <p:nvGrpSpPr>
            <p:cNvPr id="48" name="Group 47"/>
            <p:cNvGrpSpPr/>
            <p:nvPr/>
          </p:nvGrpSpPr>
          <p:grpSpPr>
            <a:xfrm>
              <a:off x="863674" y="3071913"/>
              <a:ext cx="546234" cy="459888"/>
              <a:chOff x="215516" y="4386274"/>
              <a:chExt cx="546234" cy="504056"/>
            </a:xfrm>
          </p:grpSpPr>
          <p:sp>
            <p:nvSpPr>
              <p:cNvPr id="49" name="Oval 48"/>
              <p:cNvSpPr/>
              <p:nvPr/>
            </p:nvSpPr>
            <p:spPr>
              <a:xfrm>
                <a:off x="215516" y="4386274"/>
                <a:ext cx="546234" cy="504056"/>
              </a:xfrm>
              <a:prstGeom prst="ellipse">
                <a:avLst/>
              </a:prstGeom>
              <a:solidFill>
                <a:srgbClr val="63CECA"/>
              </a:solidFill>
              <a:ln>
                <a:solidFill>
                  <a:srgbClr val="63CE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TextBox 49"/>
              <p:cNvSpPr txBox="1"/>
              <p:nvPr/>
            </p:nvSpPr>
            <p:spPr>
              <a:xfrm>
                <a:off x="326615" y="4419032"/>
                <a:ext cx="324036" cy="438537"/>
              </a:xfrm>
              <a:prstGeom prst="rect">
                <a:avLst/>
              </a:prstGeom>
              <a:noFill/>
            </p:spPr>
            <p:txBody>
              <a:bodyPr wrap="square" rtlCol="0">
                <a:spAutoFit/>
              </a:bodyPr>
              <a:lstStyle/>
              <a:p>
                <a:r>
                  <a:rPr lang="en-CA" sz="2000" b="1" dirty="0" smtClean="0">
                    <a:solidFill>
                      <a:schemeClr val="bg1"/>
                    </a:solidFill>
                  </a:rPr>
                  <a:t>2</a:t>
                </a:r>
                <a:endParaRPr lang="en-CA" sz="2000" b="1" dirty="0">
                  <a:solidFill>
                    <a:schemeClr val="bg1"/>
                  </a:solidFill>
                </a:endParaRPr>
              </a:p>
            </p:txBody>
          </p:sp>
        </p:grpSp>
      </p:grpSp>
      <p:sp>
        <p:nvSpPr>
          <p:cNvPr id="32" name="Rectangle 31"/>
          <p:cNvSpPr/>
          <p:nvPr/>
        </p:nvSpPr>
        <p:spPr>
          <a:xfrm>
            <a:off x="1397454" y="2818815"/>
            <a:ext cx="6757830" cy="4410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fr-CA" dirty="0">
                <a:solidFill>
                  <a:schemeClr val="tx1">
                    <a:lumMod val="65000"/>
                    <a:lumOff val="35000"/>
                  </a:schemeClr>
                </a:solidFill>
                <a:cs typeface="Arial" pitchFamily="34" charset="0"/>
              </a:rPr>
              <a:t>Mettre la dernière main au point de contrôle 3 du processus d’acquisition agile, qui comprend l’établissement d’une liste de fournisseurs </a:t>
            </a:r>
            <a:r>
              <a:rPr lang="fr-CA" dirty="0" smtClean="0">
                <a:solidFill>
                  <a:schemeClr val="tx1">
                    <a:lumMod val="65000"/>
                    <a:lumOff val="35000"/>
                  </a:schemeClr>
                </a:solidFill>
                <a:cs typeface="Arial" pitchFamily="34" charset="0"/>
              </a:rPr>
              <a:t>pré qualifiés, </a:t>
            </a:r>
            <a:r>
              <a:rPr lang="fr-CA" dirty="0">
                <a:solidFill>
                  <a:schemeClr val="tx1">
                    <a:lumMod val="65000"/>
                    <a:lumOff val="35000"/>
                  </a:schemeClr>
                </a:solidFill>
                <a:cs typeface="Arial" pitchFamily="34" charset="0"/>
              </a:rPr>
              <a:t>et l’identification d’un fournisseur préféré avec lequel le gouvernement peut établir un partenariat dans le cadre d’un projet-pilote sur les RH et la paye</a:t>
            </a:r>
            <a:endParaRPr lang="en-US" dirty="0">
              <a:solidFill>
                <a:schemeClr val="tx1">
                  <a:lumMod val="65000"/>
                  <a:lumOff val="35000"/>
                </a:schemeClr>
              </a:solidFill>
              <a:cs typeface="Arial" pitchFamily="34" charset="0"/>
            </a:endParaRPr>
          </a:p>
        </p:txBody>
      </p:sp>
      <p:sp>
        <p:nvSpPr>
          <p:cNvPr id="33" name="Rectangle 32"/>
          <p:cNvSpPr/>
          <p:nvPr/>
        </p:nvSpPr>
        <p:spPr>
          <a:xfrm>
            <a:off x="1378568" y="1646681"/>
            <a:ext cx="6757830" cy="522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fr-CA" dirty="0">
                <a:solidFill>
                  <a:schemeClr val="tx1">
                    <a:lumMod val="65000"/>
                    <a:lumOff val="35000"/>
                  </a:schemeClr>
                </a:solidFill>
                <a:cs typeface="Arial" pitchFamily="34" charset="0"/>
              </a:rPr>
              <a:t>Fournir des options et des recommandations sur la façon d’aller de l’avant avec une nouvelle solution des RH et de la paye</a:t>
            </a:r>
            <a:endParaRPr lang="en-US" dirty="0">
              <a:solidFill>
                <a:schemeClr val="tx1">
                  <a:lumMod val="65000"/>
                  <a:lumOff val="35000"/>
                </a:schemeClr>
              </a:solidFill>
              <a:cs typeface="Arial" pitchFamily="34" charset="0"/>
            </a:endParaRPr>
          </a:p>
        </p:txBody>
      </p:sp>
      <p:sp>
        <p:nvSpPr>
          <p:cNvPr id="34" name="Rectangle 33"/>
          <p:cNvSpPr/>
          <p:nvPr/>
        </p:nvSpPr>
        <p:spPr>
          <a:xfrm>
            <a:off x="1396970" y="3906387"/>
            <a:ext cx="6757830" cy="4410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fr-CA" dirty="0">
                <a:solidFill>
                  <a:schemeClr val="tx1">
                    <a:lumMod val="65000"/>
                    <a:lumOff val="35000"/>
                  </a:schemeClr>
                </a:solidFill>
                <a:cs typeface="Arial" pitchFamily="34" charset="0"/>
              </a:rPr>
              <a:t>Chercher à obtenir du financement et des autorisations</a:t>
            </a:r>
            <a:endParaRPr lang="en-US" dirty="0">
              <a:solidFill>
                <a:schemeClr val="tx1">
                  <a:lumMod val="65000"/>
                  <a:lumOff val="35000"/>
                </a:schemeClr>
              </a:solidFill>
              <a:cs typeface="Arial" pitchFamily="34" charset="0"/>
            </a:endParaRPr>
          </a:p>
        </p:txBody>
      </p:sp>
      <p:sp>
        <p:nvSpPr>
          <p:cNvPr id="35" name="Oval 34"/>
          <p:cNvSpPr/>
          <p:nvPr/>
        </p:nvSpPr>
        <p:spPr>
          <a:xfrm>
            <a:off x="721863" y="3832745"/>
            <a:ext cx="525674" cy="459888"/>
          </a:xfrm>
          <a:prstGeom prst="ellipse">
            <a:avLst/>
          </a:prstGeom>
          <a:solidFill>
            <a:srgbClr val="63CECA"/>
          </a:solidFill>
          <a:ln>
            <a:solidFill>
              <a:srgbClr val="63CE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TextBox 35"/>
          <p:cNvSpPr txBox="1"/>
          <p:nvPr/>
        </p:nvSpPr>
        <p:spPr>
          <a:xfrm>
            <a:off x="822682" y="3906387"/>
            <a:ext cx="324036" cy="400110"/>
          </a:xfrm>
          <a:prstGeom prst="rect">
            <a:avLst/>
          </a:prstGeom>
          <a:noFill/>
        </p:spPr>
        <p:txBody>
          <a:bodyPr wrap="square" rtlCol="0">
            <a:spAutoFit/>
          </a:bodyPr>
          <a:lstStyle/>
          <a:p>
            <a:r>
              <a:rPr lang="en-CA" sz="2000" b="1" dirty="0" smtClean="0">
                <a:solidFill>
                  <a:schemeClr val="bg1"/>
                </a:solidFill>
              </a:rPr>
              <a:t>3</a:t>
            </a:r>
            <a:endParaRPr lang="en-CA" sz="2000" b="1" dirty="0">
              <a:solidFill>
                <a:schemeClr val="bg1"/>
              </a:solidFill>
            </a:endParaRPr>
          </a:p>
        </p:txBody>
      </p:sp>
    </p:spTree>
    <p:extLst>
      <p:ext uri="{BB962C8B-B14F-4D97-AF65-F5344CB8AC3E}">
        <p14:creationId xmlns:p14="http://schemas.microsoft.com/office/powerpoint/2010/main" val="1199841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5432982" cy="482626"/>
          </a:xfrm>
        </p:spPr>
        <p:txBody>
          <a:bodyPr/>
          <a:lstStyle/>
          <a:p>
            <a:r>
              <a:rPr lang="fr-CA" b="1" dirty="0" smtClean="0"/>
              <a:t>Prochaine génération – Le mandat</a:t>
            </a:r>
            <a:endParaRPr lang="fr-CA" b="1" dirty="0"/>
          </a:p>
        </p:txBody>
      </p:sp>
      <p:sp>
        <p:nvSpPr>
          <p:cNvPr id="4" name="Slide Number Placeholder 3"/>
          <p:cNvSpPr>
            <a:spLocks noGrp="1"/>
          </p:cNvSpPr>
          <p:nvPr>
            <p:ph type="sldNum" sz="quarter" idx="12"/>
          </p:nvPr>
        </p:nvSpPr>
        <p:spPr>
          <a:xfrm>
            <a:off x="6840252" y="6309320"/>
            <a:ext cx="2133600" cy="365125"/>
          </a:xfrm>
        </p:spPr>
        <p:txBody>
          <a:bodyPr/>
          <a:lstStyle/>
          <a:p>
            <a:r>
              <a:rPr lang="fr-CA" dirty="0" smtClean="0"/>
              <a:t>1</a:t>
            </a:r>
            <a:endParaRPr lang="fr-CA" dirty="0"/>
          </a:p>
        </p:txBody>
      </p:sp>
      <p:sp>
        <p:nvSpPr>
          <p:cNvPr id="6" name="TextBox 10"/>
          <p:cNvSpPr txBox="1"/>
          <p:nvPr/>
        </p:nvSpPr>
        <p:spPr>
          <a:xfrm>
            <a:off x="2440495" y="1267057"/>
            <a:ext cx="6376050" cy="91531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latin typeface="Arial" panose="020B0604020202020204" pitchFamily="34" charset="0"/>
                <a:cs typeface="Arial" panose="020B0604020202020204" pitchFamily="34" charset="0"/>
              </a:rPr>
              <a:t>Dans le Budget de 2018, le gouvernement a annoncé son intention de trouver des options pour un système de paye durable à long terme.</a:t>
            </a:r>
            <a:endParaRPr lang="fr-CA" dirty="0">
              <a:latin typeface="Arial" panose="020B0604020202020204" pitchFamily="34" charset="0"/>
              <a:cs typeface="Arial" panose="020B0604020202020204" pitchFamily="34" charset="0"/>
            </a:endParaRPr>
          </a:p>
        </p:txBody>
      </p:sp>
      <p:sp>
        <p:nvSpPr>
          <p:cNvPr id="7" name="TextBox 11"/>
          <p:cNvSpPr txBox="1"/>
          <p:nvPr/>
        </p:nvSpPr>
        <p:spPr>
          <a:xfrm>
            <a:off x="2026982" y="2421073"/>
            <a:ext cx="6789975" cy="11899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latin typeface="Arial" panose="020B0604020202020204" pitchFamily="34" charset="0"/>
                <a:cs typeface="Arial" panose="020B0604020202020204" pitchFamily="34" charset="0"/>
              </a:rPr>
              <a:t>Le BDPI, à titre de conseiller numérique, et le BDPRH, à titre de propriétaire fonctionnel, travaillent ensemble en tant qu’équipe de la prochaine génération pour déterminer les options qui seront présentées au printemps 2019.</a:t>
            </a:r>
            <a:endParaRPr lang="fr-CA" dirty="0">
              <a:latin typeface="Arial" panose="020B0604020202020204" pitchFamily="34" charset="0"/>
              <a:cs typeface="Arial" panose="020B0604020202020204" pitchFamily="34" charset="0"/>
            </a:endParaRPr>
          </a:p>
        </p:txBody>
      </p:sp>
      <p:sp>
        <p:nvSpPr>
          <p:cNvPr id="8" name="TextBox 12"/>
          <p:cNvSpPr txBox="1"/>
          <p:nvPr/>
        </p:nvSpPr>
        <p:spPr>
          <a:xfrm>
            <a:off x="2440495" y="3739587"/>
            <a:ext cx="6278237" cy="11899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latin typeface="Arial" panose="020B0604020202020204" pitchFamily="34" charset="0"/>
                <a:cs typeface="Arial" panose="020B0604020202020204" pitchFamily="34" charset="0"/>
              </a:rPr>
              <a:t>L’équipe de la Prochaine génération a amorcé un dialogue itératif avec les fournisseurs afin de déterminer les options technologiques qui répondront aux besoins du GC en matière de RH et de paye.</a:t>
            </a:r>
            <a:endParaRPr lang="fr-CA" dirty="0">
              <a:latin typeface="Arial" panose="020B0604020202020204" pitchFamily="34" charset="0"/>
              <a:cs typeface="Arial" panose="020B0604020202020204" pitchFamily="34" charset="0"/>
            </a:endParaRPr>
          </a:p>
        </p:txBody>
      </p:sp>
      <p:sp>
        <p:nvSpPr>
          <p:cNvPr id="9" name="Hexagon 8"/>
          <p:cNvSpPr/>
          <p:nvPr>
            <p:custDataLst>
              <p:tags r:id="rId1"/>
            </p:custDataLst>
          </p:nvPr>
        </p:nvSpPr>
        <p:spPr>
          <a:xfrm rot="5400000">
            <a:off x="931094" y="1075849"/>
            <a:ext cx="1395047" cy="1295401"/>
          </a:xfrm>
          <a:prstGeom prst="hex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10" name="Hexagon 9"/>
          <p:cNvSpPr/>
          <p:nvPr>
            <p:custDataLst>
              <p:tags r:id="rId2"/>
            </p:custDataLst>
          </p:nvPr>
        </p:nvSpPr>
        <p:spPr>
          <a:xfrm rot="5400000">
            <a:off x="231080" y="2294186"/>
            <a:ext cx="1395047" cy="1295401"/>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11" name="Hexagon 10"/>
          <p:cNvSpPr/>
          <p:nvPr>
            <p:custDataLst>
              <p:tags r:id="rId3"/>
            </p:custDataLst>
          </p:nvPr>
        </p:nvSpPr>
        <p:spPr>
          <a:xfrm rot="5400000">
            <a:off x="923873" y="3560000"/>
            <a:ext cx="1395047" cy="1295401"/>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15" name="Hexagon 14"/>
          <p:cNvSpPr/>
          <p:nvPr>
            <p:custDataLst>
              <p:tags r:id="rId4"/>
            </p:custDataLst>
          </p:nvPr>
        </p:nvSpPr>
        <p:spPr>
          <a:xfrm rot="5400000">
            <a:off x="165693" y="4809532"/>
            <a:ext cx="1395047" cy="1295401"/>
          </a:xfrm>
          <a:prstGeom prst="hexag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16" name="TextBox 12"/>
          <p:cNvSpPr txBox="1"/>
          <p:nvPr/>
        </p:nvSpPr>
        <p:spPr>
          <a:xfrm>
            <a:off x="2026982" y="4974608"/>
            <a:ext cx="6692163" cy="11899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latin typeface="Arial" panose="020B0604020202020204" pitchFamily="34" charset="0"/>
                <a:cs typeface="Arial" panose="020B0604020202020204" pitchFamily="34" charset="0"/>
              </a:rPr>
              <a:t>Une nouvelle solution sera guidée par les besoins opérationnels du GC, qui seront éclairés par la mobilisation des employés, des syndicats et des praticiens des RH à toutes les étapes de la conception et de l’exécution.</a:t>
            </a:r>
            <a:endParaRPr lang="fr-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16368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5063" y="1516727"/>
            <a:ext cx="2139014" cy="8218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Appliquer les leçons apprises à ProGen</a:t>
            </a:r>
            <a:endParaRPr lang="fr-CA" sz="2600" b="1" dirty="0">
              <a:latin typeface="Arial" panose="020B0604020202020204" pitchFamily="34" charset="0"/>
              <a:cs typeface="Arial" panose="020B0604020202020204" pitchFamily="34" charset="0"/>
            </a:endParaRPr>
          </a:p>
        </p:txBody>
      </p:sp>
      <p:sp>
        <p:nvSpPr>
          <p:cNvPr id="8" name="Slide Number Placeholder 1"/>
          <p:cNvSpPr txBox="1"/>
          <p:nvPr/>
        </p:nvSpPr>
        <p:spPr>
          <a:xfrm>
            <a:off x="6758877" y="6345324"/>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2</a:t>
            </a:r>
            <a:endParaRPr lang="fr-CA" dirty="0"/>
          </a:p>
        </p:txBody>
      </p:sp>
      <p:sp>
        <p:nvSpPr>
          <p:cNvPr id="2" name="Rectangle 1"/>
          <p:cNvSpPr/>
          <p:nvPr/>
        </p:nvSpPr>
        <p:spPr>
          <a:xfrm>
            <a:off x="185350" y="1016732"/>
            <a:ext cx="5027347" cy="366126"/>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1.	Établir une équipe multidisciplinaire</a:t>
            </a:r>
            <a:endParaRPr lang="fr-CA" b="1" dirty="0">
              <a:latin typeface="Arial" panose="020B0604020202020204" pitchFamily="34" charset="0"/>
              <a:cs typeface="Arial" panose="020B0604020202020204" pitchFamily="34" charset="0"/>
            </a:endParaRPr>
          </a:p>
        </p:txBody>
      </p:sp>
      <p:sp>
        <p:nvSpPr>
          <p:cNvPr id="3" name="Rectangle 2"/>
          <p:cNvSpPr/>
          <p:nvPr/>
        </p:nvSpPr>
        <p:spPr>
          <a:xfrm>
            <a:off x="335606" y="1597241"/>
            <a:ext cx="2136052" cy="6407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fr-CA" b="1" dirty="0" smtClean="0">
                <a:latin typeface="Arial" panose="020B0604020202020204" pitchFamily="34" charset="0"/>
                <a:cs typeface="Arial" panose="020B0604020202020204" pitchFamily="34" charset="0"/>
              </a:rPr>
              <a:t>Sentiment d’urgence</a:t>
            </a:r>
            <a:endParaRPr lang="fr-CA" b="1" dirty="0">
              <a:latin typeface="Arial" panose="020B0604020202020204" pitchFamily="34" charset="0"/>
              <a:cs typeface="Arial" panose="020B0604020202020204" pitchFamily="34" charset="0"/>
            </a:endParaRPr>
          </a:p>
        </p:txBody>
      </p:sp>
      <p:sp>
        <p:nvSpPr>
          <p:cNvPr id="4" name="Rectangle 3"/>
          <p:cNvSpPr/>
          <p:nvPr/>
        </p:nvSpPr>
        <p:spPr>
          <a:xfrm>
            <a:off x="2378674" y="1520788"/>
            <a:ext cx="6520318" cy="82378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latin typeface="Arial" panose="020B0604020202020204" pitchFamily="34" charset="0"/>
                <a:cs typeface="Arial" panose="020B0604020202020204" pitchFamily="34" charset="0"/>
              </a:rPr>
              <a:t>Payer les employés de façon exacte et à temps est une priorité absolue pour tout employeur et cette question doit être traitée comme une crise.</a:t>
            </a:r>
            <a:endParaRPr lang="fr-CA" sz="1600" dirty="0">
              <a:latin typeface="Arial" panose="020B0604020202020204" pitchFamily="34" charset="0"/>
              <a:cs typeface="Arial" panose="020B0604020202020204" pitchFamily="34" charset="0"/>
            </a:endParaRPr>
          </a:p>
        </p:txBody>
      </p:sp>
      <p:sp>
        <p:nvSpPr>
          <p:cNvPr id="9" name="Freeform 8"/>
          <p:cNvSpPr>
            <a:spLocks noEditPoints="1"/>
          </p:cNvSpPr>
          <p:nvPr/>
        </p:nvSpPr>
        <p:spPr bwMode="auto">
          <a:xfrm>
            <a:off x="227640" y="2379435"/>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0" name="Rectangle 9"/>
          <p:cNvSpPr/>
          <p:nvPr/>
        </p:nvSpPr>
        <p:spPr>
          <a:xfrm>
            <a:off x="1007603" y="2344571"/>
            <a:ext cx="7892903" cy="584775"/>
          </a:xfrm>
          <a:prstGeom prst="rect">
            <a:avLst/>
          </a:prstGeom>
        </p:spPr>
        <p:txBody>
          <a:bodyPr wrap="square">
            <a:spAutoFit/>
          </a:bodyPr>
          <a:lstStyle/>
          <a:p>
            <a:pPr>
              <a:spcAft>
                <a:spcPts val="1200"/>
              </a:spcAft>
            </a:pPr>
            <a:r>
              <a:rPr lang="fr-CA" sz="1600" b="1" dirty="0" smtClean="0">
                <a:latin typeface="Arial" panose="020B0604020202020204" pitchFamily="34" charset="0"/>
                <a:cs typeface="Arial" panose="020B0604020202020204" pitchFamily="34" charset="0"/>
              </a:rPr>
              <a:t>ProGen </a:t>
            </a:r>
            <a:r>
              <a:rPr lang="fr-CA" sz="1600" dirty="0" smtClean="0">
                <a:latin typeface="Arial" panose="020B0604020202020204" pitchFamily="34" charset="0"/>
                <a:cs typeface="Arial" panose="020B0604020202020204" pitchFamily="34" charset="0"/>
              </a:rPr>
              <a:t>avance à une vitesse qui reconnaît l’urgence de trouver une solution alternative, durable et à long terme. </a:t>
            </a:r>
            <a:endParaRPr lang="fr-CA" sz="1600" dirty="0">
              <a:latin typeface="Arial" panose="020B0604020202020204" pitchFamily="34" charset="0"/>
              <a:cs typeface="Arial" panose="020B0604020202020204" pitchFamily="34" charset="0"/>
            </a:endParaRPr>
          </a:p>
        </p:txBody>
      </p:sp>
      <p:sp>
        <p:nvSpPr>
          <p:cNvPr id="12" name="Rectangle 11"/>
          <p:cNvSpPr/>
          <p:nvPr/>
        </p:nvSpPr>
        <p:spPr>
          <a:xfrm>
            <a:off x="239659" y="3058076"/>
            <a:ext cx="2139014" cy="8109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13" name="Rectangle 12"/>
          <p:cNvSpPr/>
          <p:nvPr/>
        </p:nvSpPr>
        <p:spPr>
          <a:xfrm>
            <a:off x="349651" y="3158693"/>
            <a:ext cx="2349372" cy="6407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fr-CA" b="1" dirty="0" smtClean="0">
                <a:latin typeface="Arial" panose="020B0604020202020204" pitchFamily="34" charset="0"/>
                <a:cs typeface="Arial" panose="020B0604020202020204" pitchFamily="34" charset="0"/>
              </a:rPr>
              <a:t>Espace et souplesse </a:t>
            </a:r>
            <a:endParaRPr lang="fr-CA" b="1" dirty="0">
              <a:latin typeface="Arial" panose="020B0604020202020204" pitchFamily="34" charset="0"/>
              <a:cs typeface="Arial" panose="020B0604020202020204" pitchFamily="34" charset="0"/>
            </a:endParaRPr>
          </a:p>
        </p:txBody>
      </p:sp>
      <p:sp>
        <p:nvSpPr>
          <p:cNvPr id="14" name="Rectangle 13"/>
          <p:cNvSpPr/>
          <p:nvPr/>
        </p:nvSpPr>
        <p:spPr>
          <a:xfrm>
            <a:off x="2378673" y="3062137"/>
            <a:ext cx="6520320" cy="82378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Une équipe dédiée et un processus itératif offriront la souplesse nécessaire pour s’adapter aux nouvelles preuves et abriteront les fonctions essentielles des demandes d’information.</a:t>
            </a:r>
            <a:endParaRPr lang="fr-CA" sz="1600" dirty="0">
              <a:solidFill>
                <a:schemeClr val="tx1"/>
              </a:solidFill>
              <a:latin typeface="Arial" panose="020B0604020202020204" pitchFamily="34" charset="0"/>
              <a:cs typeface="Arial" panose="020B0604020202020204" pitchFamily="34" charset="0"/>
            </a:endParaRPr>
          </a:p>
        </p:txBody>
      </p:sp>
      <p:sp>
        <p:nvSpPr>
          <p:cNvPr id="15" name="Freeform 14"/>
          <p:cNvSpPr>
            <a:spLocks noEditPoints="1"/>
          </p:cNvSpPr>
          <p:nvPr/>
        </p:nvSpPr>
        <p:spPr bwMode="auto">
          <a:xfrm>
            <a:off x="221213" y="3932495"/>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6" name="Rectangle 15"/>
          <p:cNvSpPr/>
          <p:nvPr/>
        </p:nvSpPr>
        <p:spPr>
          <a:xfrm>
            <a:off x="1007603" y="3882006"/>
            <a:ext cx="7892904" cy="584775"/>
          </a:xfrm>
          <a:prstGeom prst="rect">
            <a:avLst/>
          </a:prstGeom>
        </p:spPr>
        <p:txBody>
          <a:bodyPr wrap="square">
            <a:spAutoFit/>
          </a:bodyPr>
          <a:lstStyle/>
          <a:p>
            <a:pPr>
              <a:spcAft>
                <a:spcPts val="600"/>
              </a:spcAft>
            </a:pPr>
            <a:r>
              <a:rPr lang="fr-CA" sz="1600" b="1" dirty="0" smtClean="0">
                <a:latin typeface="Arial" panose="020B0604020202020204" pitchFamily="34" charset="0"/>
                <a:cs typeface="Arial" panose="020B0604020202020204" pitchFamily="34" charset="0"/>
              </a:rPr>
              <a:t>ProGen </a:t>
            </a:r>
            <a:r>
              <a:rPr lang="fr-CA" sz="1600" dirty="0" smtClean="0">
                <a:latin typeface="Arial" panose="020B0604020202020204" pitchFamily="34" charset="0"/>
                <a:cs typeface="Arial" panose="020B0604020202020204" pitchFamily="34" charset="0"/>
              </a:rPr>
              <a:t>utilise une approche agile – à la fois dans son processus d’approvisionnement et son approche globale – afin de corriger le tir, au besoin.</a:t>
            </a:r>
            <a:endParaRPr lang="fr-CA" sz="1600" dirty="0">
              <a:latin typeface="Arial" panose="020B0604020202020204" pitchFamily="34" charset="0"/>
              <a:cs typeface="Arial" panose="020B0604020202020204" pitchFamily="34" charset="0"/>
            </a:endParaRPr>
          </a:p>
        </p:txBody>
      </p:sp>
      <p:sp>
        <p:nvSpPr>
          <p:cNvPr id="17" name="Rectangle 16"/>
          <p:cNvSpPr/>
          <p:nvPr/>
        </p:nvSpPr>
        <p:spPr>
          <a:xfrm>
            <a:off x="185350" y="4513610"/>
            <a:ext cx="3869970" cy="369332"/>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2.	</a:t>
            </a:r>
            <a:r>
              <a:rPr lang="fr-CA" sz="1600" b="1" dirty="0" smtClean="0">
                <a:latin typeface="Arial" panose="020B0604020202020204" pitchFamily="34" charset="0"/>
                <a:cs typeface="Arial" panose="020B0604020202020204" pitchFamily="34" charset="0"/>
              </a:rPr>
              <a:t>Mobiliser les bonnes parties</a:t>
            </a:r>
            <a:endParaRPr lang="fr-CA" sz="1600" b="1" dirty="0">
              <a:latin typeface="Arial" panose="020B0604020202020204" pitchFamily="34" charset="0"/>
              <a:cs typeface="Arial" panose="020B0604020202020204" pitchFamily="34" charset="0"/>
            </a:endParaRPr>
          </a:p>
        </p:txBody>
      </p:sp>
      <p:sp>
        <p:nvSpPr>
          <p:cNvPr id="18" name="Rectangle 17"/>
          <p:cNvSpPr/>
          <p:nvPr/>
        </p:nvSpPr>
        <p:spPr>
          <a:xfrm>
            <a:off x="251520" y="4992232"/>
            <a:ext cx="2139014" cy="5888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19" name="Rectangle 18"/>
          <p:cNvSpPr/>
          <p:nvPr/>
        </p:nvSpPr>
        <p:spPr>
          <a:xfrm>
            <a:off x="247071" y="5111405"/>
            <a:ext cx="2136052" cy="366126"/>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fr-CA" b="1" dirty="0" smtClean="0">
                <a:latin typeface="Arial" panose="020B0604020202020204" pitchFamily="34" charset="0"/>
                <a:cs typeface="Arial" panose="020B0604020202020204" pitchFamily="34" charset="0"/>
              </a:rPr>
              <a:t>Approche globale</a:t>
            </a:r>
            <a:endParaRPr lang="fr-CA" b="1" dirty="0">
              <a:latin typeface="Arial" panose="020B0604020202020204" pitchFamily="34" charset="0"/>
              <a:cs typeface="Arial" panose="020B0604020202020204" pitchFamily="34" charset="0"/>
            </a:endParaRPr>
          </a:p>
        </p:txBody>
      </p:sp>
      <p:sp>
        <p:nvSpPr>
          <p:cNvPr id="20" name="Rectangle 19"/>
          <p:cNvSpPr/>
          <p:nvPr/>
        </p:nvSpPr>
        <p:spPr>
          <a:xfrm>
            <a:off x="2378674" y="5013817"/>
            <a:ext cx="6520318" cy="57969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Les besoins opérationnels doivent guider les décisions technologiques – participation des RH</a:t>
            </a:r>
            <a:endParaRPr lang="fr-CA" sz="1600" dirty="0">
              <a:solidFill>
                <a:schemeClr val="tx1"/>
              </a:solidFill>
              <a:latin typeface="Arial" panose="020B0604020202020204" pitchFamily="34" charset="0"/>
              <a:cs typeface="Arial" panose="020B0604020202020204" pitchFamily="34" charset="0"/>
            </a:endParaRPr>
          </a:p>
        </p:txBody>
      </p:sp>
      <p:sp>
        <p:nvSpPr>
          <p:cNvPr id="21" name="Freeform 20"/>
          <p:cNvSpPr>
            <a:spLocks noEditPoints="1"/>
          </p:cNvSpPr>
          <p:nvPr/>
        </p:nvSpPr>
        <p:spPr bwMode="auto">
          <a:xfrm>
            <a:off x="251520" y="5780136"/>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22" name="Rectangle 21"/>
          <p:cNvSpPr/>
          <p:nvPr/>
        </p:nvSpPr>
        <p:spPr>
          <a:xfrm>
            <a:off x="855557" y="5606536"/>
            <a:ext cx="8036920" cy="830997"/>
          </a:xfrm>
          <a:prstGeom prst="rect">
            <a:avLst/>
          </a:prstGeom>
        </p:spPr>
        <p:txBody>
          <a:bodyPr wrap="square">
            <a:spAutoFit/>
          </a:bodyPr>
          <a:lstStyle/>
          <a:p>
            <a:pPr>
              <a:spcAft>
                <a:spcPts val="600"/>
              </a:spcAft>
            </a:pPr>
            <a:r>
              <a:rPr lang="fr-CA" sz="1600" b="1" dirty="0" smtClean="0">
                <a:latin typeface="Arial" panose="020B0604020202020204" pitchFamily="34" charset="0"/>
                <a:cs typeface="Arial" panose="020B0604020202020204" pitchFamily="34" charset="0"/>
              </a:rPr>
              <a:t>ProGen </a:t>
            </a:r>
            <a:r>
              <a:rPr lang="fr-CA" sz="1600" dirty="0" smtClean="0">
                <a:latin typeface="Arial" panose="020B0604020202020204" pitchFamily="34" charset="0"/>
                <a:cs typeface="Arial" panose="020B0604020202020204" pitchFamily="34" charset="0"/>
              </a:rPr>
              <a:t>est appuyée par le DPRH et collabore régulièrement avec les employés, les syndicats et les professionnels des RH à toutes les étapes de ce processus. La mobilisation restera une partie intégrante de la voie à suivre.</a:t>
            </a:r>
            <a:endParaRPr lang="fr-C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577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42633" y="1099534"/>
            <a:ext cx="6530944" cy="86342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CA" dirty="0">
              <a:latin typeface="Arial" panose="020B0604020202020204" pitchFamily="34" charset="0"/>
              <a:cs typeface="Arial" panose="020B0604020202020204" pitchFamily="34" charset="0"/>
            </a:endParaRPr>
          </a:p>
        </p:txBody>
      </p:sp>
      <p:sp>
        <p:nvSpPr>
          <p:cNvPr id="5" name="Rectangle 4"/>
          <p:cNvSpPr/>
          <p:nvPr/>
        </p:nvSpPr>
        <p:spPr>
          <a:xfrm>
            <a:off x="222520" y="1206457"/>
            <a:ext cx="2090831" cy="7230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Appliquer les leçons apprises à ProGen</a:t>
            </a:r>
            <a:endParaRPr lang="fr-CA" sz="2600" b="1" dirty="0">
              <a:latin typeface="Arial" panose="020B0604020202020204" pitchFamily="34" charset="0"/>
              <a:cs typeface="Arial" panose="020B0604020202020204" pitchFamily="34" charset="0"/>
            </a:endParaRPr>
          </a:p>
        </p:txBody>
      </p:sp>
      <p:sp>
        <p:nvSpPr>
          <p:cNvPr id="8" name="Slide Number Placeholder 1"/>
          <p:cNvSpPr txBox="1"/>
          <p:nvPr/>
        </p:nvSpPr>
        <p:spPr>
          <a:xfrm>
            <a:off x="6480212" y="623731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3</a:t>
            </a:r>
            <a:endParaRPr lang="fr-CA" dirty="0"/>
          </a:p>
        </p:txBody>
      </p:sp>
      <p:sp>
        <p:nvSpPr>
          <p:cNvPr id="3" name="Rectangle 2"/>
          <p:cNvSpPr/>
          <p:nvPr/>
        </p:nvSpPr>
        <p:spPr>
          <a:xfrm>
            <a:off x="198790" y="1079805"/>
            <a:ext cx="2136052" cy="915314"/>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fr-CA" b="1" dirty="0" smtClean="0">
                <a:latin typeface="Arial" panose="020B0604020202020204" pitchFamily="34" charset="0"/>
                <a:cs typeface="Arial" panose="020B0604020202020204" pitchFamily="34" charset="0"/>
              </a:rPr>
              <a:t>Chef de projet clairement identifié</a:t>
            </a:r>
            <a:endParaRPr lang="fr-CA" b="1" dirty="0">
              <a:latin typeface="Arial" panose="020B0604020202020204" pitchFamily="34" charset="0"/>
              <a:cs typeface="Arial" panose="020B0604020202020204" pitchFamily="34" charset="0"/>
            </a:endParaRPr>
          </a:p>
        </p:txBody>
      </p:sp>
      <p:sp>
        <p:nvSpPr>
          <p:cNvPr id="4" name="Rectangle 3"/>
          <p:cNvSpPr/>
          <p:nvPr/>
        </p:nvSpPr>
        <p:spPr>
          <a:xfrm>
            <a:off x="2361534" y="1210518"/>
            <a:ext cx="6520318" cy="57969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Le chef de projet devrait être identifié pour garantir l’orientation et la dynamique. </a:t>
            </a:r>
            <a:endParaRPr lang="fr-CA" sz="1600" dirty="0">
              <a:solidFill>
                <a:schemeClr val="tx1"/>
              </a:solidFill>
              <a:latin typeface="Arial" panose="020B0604020202020204" pitchFamily="34" charset="0"/>
              <a:cs typeface="Arial" panose="020B0604020202020204" pitchFamily="34" charset="0"/>
            </a:endParaRPr>
          </a:p>
        </p:txBody>
      </p:sp>
      <p:sp>
        <p:nvSpPr>
          <p:cNvPr id="9" name="Freeform 8"/>
          <p:cNvSpPr>
            <a:spLocks noEditPoints="1"/>
          </p:cNvSpPr>
          <p:nvPr/>
        </p:nvSpPr>
        <p:spPr bwMode="auto">
          <a:xfrm>
            <a:off x="220910" y="2154349"/>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0" name="Rectangle 9"/>
          <p:cNvSpPr/>
          <p:nvPr/>
        </p:nvSpPr>
        <p:spPr>
          <a:xfrm>
            <a:off x="846446" y="2047595"/>
            <a:ext cx="8036921" cy="1189909"/>
          </a:xfrm>
          <a:prstGeom prst="rect">
            <a:avLst/>
          </a:prstGeom>
        </p:spPr>
        <p:txBody>
          <a:bodyPr wrap="square">
            <a:spAutoFit/>
          </a:bodyPr>
          <a:lstStyle/>
          <a:p>
            <a:pPr>
              <a:spcAft>
                <a:spcPts val="600"/>
              </a:spcAft>
            </a:pPr>
            <a:r>
              <a:rPr lang="fr-CA" b="1" dirty="0" smtClean="0">
                <a:latin typeface="Arial" panose="020B0604020202020204" pitchFamily="34" charset="0"/>
                <a:cs typeface="Arial" panose="020B0604020202020204" pitchFamily="34" charset="0"/>
              </a:rPr>
              <a:t>ProGen </a:t>
            </a:r>
            <a:r>
              <a:rPr lang="fr-CA" dirty="0" smtClean="0">
                <a:latin typeface="Arial" panose="020B0604020202020204" pitchFamily="34" charset="0"/>
                <a:cs typeface="Arial" panose="020B0604020202020204" pitchFamily="34" charset="0"/>
              </a:rPr>
              <a:t>est actuellement dirigée par le dirigeant principal de l’information du Canada. La gouvernance est assurée par le Comité de modernisation de la paye des sous-ministres et le Sous-comité des RH et de la rémunération du Conseil du Trésor.</a:t>
            </a:r>
            <a:endParaRPr lang="fr-CA" dirty="0">
              <a:latin typeface="Arial" panose="020B0604020202020204" pitchFamily="34" charset="0"/>
              <a:cs typeface="Arial" panose="020B0604020202020204" pitchFamily="34" charset="0"/>
            </a:endParaRPr>
          </a:p>
        </p:txBody>
      </p:sp>
      <p:sp>
        <p:nvSpPr>
          <p:cNvPr id="12" name="Rectangle 11"/>
          <p:cNvSpPr/>
          <p:nvPr/>
        </p:nvSpPr>
        <p:spPr>
          <a:xfrm>
            <a:off x="222518" y="3760289"/>
            <a:ext cx="2139014" cy="83681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13" name="Rectangle 12"/>
          <p:cNvSpPr/>
          <p:nvPr/>
        </p:nvSpPr>
        <p:spPr>
          <a:xfrm>
            <a:off x="261123" y="3980335"/>
            <a:ext cx="2052228" cy="36933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fr-CA" b="1" dirty="0" smtClean="0">
                <a:latin typeface="Arial" panose="020B0604020202020204" pitchFamily="34" charset="0"/>
                <a:cs typeface="Arial" panose="020B0604020202020204" pitchFamily="34" charset="0"/>
              </a:rPr>
              <a:t>Communication</a:t>
            </a:r>
            <a:endParaRPr lang="fr-CA" b="1" dirty="0">
              <a:latin typeface="Arial" panose="020B0604020202020204" pitchFamily="34" charset="0"/>
              <a:cs typeface="Arial" panose="020B0604020202020204" pitchFamily="34" charset="0"/>
            </a:endParaRPr>
          </a:p>
        </p:txBody>
      </p:sp>
      <p:sp>
        <p:nvSpPr>
          <p:cNvPr id="14" name="Rectangle 13"/>
          <p:cNvSpPr/>
          <p:nvPr/>
        </p:nvSpPr>
        <p:spPr>
          <a:xfrm>
            <a:off x="2361533" y="3764350"/>
            <a:ext cx="6520320" cy="82378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Le projet doit être ouvert et transparent, avec la participation d’experts et d’intervenants pour valider les progrès réalisés et consulter à ce sujet.</a:t>
            </a:r>
            <a:endParaRPr lang="fr-CA" sz="1600" dirty="0">
              <a:solidFill>
                <a:schemeClr val="tx1"/>
              </a:solidFill>
              <a:latin typeface="Arial" panose="020B0604020202020204" pitchFamily="34" charset="0"/>
              <a:cs typeface="Arial" panose="020B0604020202020204" pitchFamily="34" charset="0"/>
            </a:endParaRPr>
          </a:p>
        </p:txBody>
      </p:sp>
      <p:sp>
        <p:nvSpPr>
          <p:cNvPr id="15" name="Freeform 14"/>
          <p:cNvSpPr>
            <a:spLocks noEditPoints="1"/>
          </p:cNvSpPr>
          <p:nvPr/>
        </p:nvSpPr>
        <p:spPr bwMode="auto">
          <a:xfrm>
            <a:off x="220910" y="4658897"/>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6" name="Rectangle 15"/>
          <p:cNvSpPr/>
          <p:nvPr/>
        </p:nvSpPr>
        <p:spPr>
          <a:xfrm>
            <a:off x="846446" y="4597108"/>
            <a:ext cx="8036921" cy="2089968"/>
          </a:xfrm>
          <a:prstGeom prst="rect">
            <a:avLst/>
          </a:prstGeom>
        </p:spPr>
        <p:txBody>
          <a:bodyPr wrap="square">
            <a:spAutoFit/>
          </a:bodyPr>
          <a:lstStyle/>
          <a:p>
            <a:pPr>
              <a:spcAft>
                <a:spcPts val="600"/>
              </a:spcAft>
            </a:pPr>
            <a:r>
              <a:rPr lang="fr-CA" b="1" dirty="0" smtClean="0">
                <a:latin typeface="Arial" panose="020B0604020202020204" pitchFamily="34" charset="0"/>
                <a:cs typeface="Arial" panose="020B0604020202020204" pitchFamily="34" charset="0"/>
              </a:rPr>
              <a:t>ProGen </a:t>
            </a:r>
            <a:r>
              <a:rPr lang="fr-CA" dirty="0" smtClean="0">
                <a:latin typeface="Arial" panose="020B0604020202020204" pitchFamily="34" charset="0"/>
                <a:cs typeface="Arial" panose="020B0604020202020204" pitchFamily="34" charset="0"/>
              </a:rPr>
              <a:t>a créé un dialogue ouvert avec les fonctionnaires, les agents négociateurs et les Canadiens au moyen d’engagements personnels et de plateformes en ligne.</a:t>
            </a:r>
          </a:p>
          <a:p>
            <a:pPr>
              <a:spcAft>
                <a:spcPts val="600"/>
              </a:spcAft>
            </a:pPr>
            <a:r>
              <a:rPr lang="fr-CA" dirty="0" smtClean="0">
                <a:latin typeface="Arial" panose="020B0604020202020204" pitchFamily="34" charset="0"/>
                <a:cs typeface="Arial" panose="020B0604020202020204" pitchFamily="34" charset="0"/>
              </a:rPr>
              <a:t>Les documents relatifs au projet ont été rendus publics afin d’assurer un dialogue avec l’industrie, les intervenants et des organisations similaires pour tirer parti des autres enseignements tirés et des meilleures pratiques pour éclairer ce processus.</a:t>
            </a:r>
            <a:endParaRPr lang="fr-CA" dirty="0">
              <a:latin typeface="Arial" panose="020B0604020202020204" pitchFamily="34" charset="0"/>
              <a:cs typeface="Arial" panose="020B0604020202020204" pitchFamily="34" charset="0"/>
            </a:endParaRPr>
          </a:p>
        </p:txBody>
      </p:sp>
      <p:sp>
        <p:nvSpPr>
          <p:cNvPr id="17" name="Rectangle 16"/>
          <p:cNvSpPr/>
          <p:nvPr/>
        </p:nvSpPr>
        <p:spPr>
          <a:xfrm>
            <a:off x="143508" y="3261166"/>
            <a:ext cx="3336495" cy="366126"/>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3.	Rétablir la confiance</a:t>
            </a:r>
            <a:endParaRPr lang="fr-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50215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2831" y="3299005"/>
            <a:ext cx="6513803" cy="86419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CA" dirty="0"/>
          </a:p>
        </p:txBody>
      </p:sp>
      <p:sp>
        <p:nvSpPr>
          <p:cNvPr id="7" name="Rectangle 6"/>
          <p:cNvSpPr/>
          <p:nvPr/>
        </p:nvSpPr>
        <p:spPr>
          <a:xfrm>
            <a:off x="2352831" y="1467416"/>
            <a:ext cx="6530944" cy="83707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CA" dirty="0"/>
          </a:p>
        </p:txBody>
      </p:sp>
      <p:sp>
        <p:nvSpPr>
          <p:cNvPr id="5" name="Rectangle 4"/>
          <p:cNvSpPr/>
          <p:nvPr/>
        </p:nvSpPr>
        <p:spPr>
          <a:xfrm>
            <a:off x="213817" y="1461204"/>
            <a:ext cx="2139014" cy="8432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Appliquer les leçons apprises à ProGen</a:t>
            </a:r>
            <a:endParaRPr lang="fr-CA" sz="2600" b="1" dirty="0">
              <a:latin typeface="Arial" panose="020B0604020202020204" pitchFamily="34" charset="0"/>
              <a:cs typeface="Arial" panose="020B0604020202020204" pitchFamily="34" charset="0"/>
            </a:endParaRPr>
          </a:p>
        </p:txBody>
      </p:sp>
      <p:sp>
        <p:nvSpPr>
          <p:cNvPr id="8" name="Slide Number Placeholder 1"/>
          <p:cNvSpPr txBox="1"/>
          <p:nvPr/>
        </p:nvSpPr>
        <p:spPr>
          <a:xfrm>
            <a:off x="6480212" y="623731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4</a:t>
            </a:r>
            <a:endParaRPr lang="fr-CA" dirty="0"/>
          </a:p>
        </p:txBody>
      </p:sp>
      <p:sp>
        <p:nvSpPr>
          <p:cNvPr id="3" name="Rectangle 2"/>
          <p:cNvSpPr/>
          <p:nvPr/>
        </p:nvSpPr>
        <p:spPr>
          <a:xfrm>
            <a:off x="203194" y="1644832"/>
            <a:ext cx="2136052" cy="366126"/>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fr-CA" b="1" dirty="0" smtClean="0">
                <a:latin typeface="Arial" panose="020B0604020202020204" pitchFamily="34" charset="0"/>
                <a:cs typeface="Arial" panose="020B0604020202020204" pitchFamily="34" charset="0"/>
              </a:rPr>
              <a:t>Simulation réelle</a:t>
            </a:r>
            <a:endParaRPr lang="fr-CA" b="1" dirty="0">
              <a:latin typeface="Arial" panose="020B0604020202020204" pitchFamily="34" charset="0"/>
              <a:cs typeface="Arial" panose="020B0604020202020204" pitchFamily="34" charset="0"/>
            </a:endParaRPr>
          </a:p>
        </p:txBody>
      </p:sp>
      <p:sp>
        <p:nvSpPr>
          <p:cNvPr id="4" name="Rectangle 3"/>
          <p:cNvSpPr/>
          <p:nvPr/>
        </p:nvSpPr>
        <p:spPr>
          <a:xfrm>
            <a:off x="2352832" y="1528499"/>
            <a:ext cx="6520320" cy="82378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Les solutions potentielles doivent être testées au sein du GC afin de veiller à ce que les systèmes soient capables de supporter un environnement du GC.</a:t>
            </a:r>
            <a:endParaRPr lang="fr-CA" sz="1600" dirty="0">
              <a:solidFill>
                <a:schemeClr val="tx1"/>
              </a:solidFill>
              <a:latin typeface="Arial" panose="020B0604020202020204" pitchFamily="34" charset="0"/>
              <a:cs typeface="Arial" panose="020B0604020202020204" pitchFamily="34" charset="0"/>
            </a:endParaRPr>
          </a:p>
        </p:txBody>
      </p:sp>
      <p:sp>
        <p:nvSpPr>
          <p:cNvPr id="9" name="Freeform 8"/>
          <p:cNvSpPr>
            <a:spLocks noEditPoints="1"/>
          </p:cNvSpPr>
          <p:nvPr/>
        </p:nvSpPr>
        <p:spPr bwMode="auto">
          <a:xfrm>
            <a:off x="212207" y="2472330"/>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0" name="Rectangle 9"/>
          <p:cNvSpPr/>
          <p:nvPr/>
        </p:nvSpPr>
        <p:spPr>
          <a:xfrm>
            <a:off x="837743" y="2365576"/>
            <a:ext cx="8036920" cy="915314"/>
          </a:xfrm>
          <a:prstGeom prst="rect">
            <a:avLst/>
          </a:prstGeom>
        </p:spPr>
        <p:txBody>
          <a:bodyPr wrap="square">
            <a:spAutoFit/>
          </a:bodyPr>
          <a:lstStyle/>
          <a:p>
            <a:pPr>
              <a:spcAft>
                <a:spcPts val="600"/>
              </a:spcAft>
            </a:pPr>
            <a:r>
              <a:rPr lang="fr-CA" b="1" dirty="0" smtClean="0">
                <a:latin typeface="Arial" panose="020B0604020202020204" pitchFamily="34" charset="0"/>
                <a:cs typeface="Arial" panose="020B0604020202020204" pitchFamily="34" charset="0"/>
              </a:rPr>
              <a:t>ProGen </a:t>
            </a:r>
            <a:r>
              <a:rPr lang="fr-CA" dirty="0" smtClean="0">
                <a:latin typeface="Arial" panose="020B0604020202020204" pitchFamily="34" charset="0"/>
                <a:cs typeface="Arial" panose="020B0604020202020204" pitchFamily="34" charset="0"/>
              </a:rPr>
              <a:t>propose de réaliser des projets-pilotes avec des ministères ou organismes spécifiques afin de déterminer la viabilité des solutions possibles dans un environnement du GC. </a:t>
            </a:r>
            <a:endParaRPr lang="fr-CA" dirty="0">
              <a:latin typeface="Arial" panose="020B0604020202020204" pitchFamily="34" charset="0"/>
              <a:cs typeface="Arial" panose="020B0604020202020204" pitchFamily="34" charset="0"/>
            </a:endParaRPr>
          </a:p>
        </p:txBody>
      </p:sp>
      <p:sp>
        <p:nvSpPr>
          <p:cNvPr id="12" name="Rectangle 11"/>
          <p:cNvSpPr/>
          <p:nvPr/>
        </p:nvSpPr>
        <p:spPr>
          <a:xfrm>
            <a:off x="224226" y="3299006"/>
            <a:ext cx="2139014" cy="8641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13" name="Rectangle 12"/>
          <p:cNvSpPr/>
          <p:nvPr/>
        </p:nvSpPr>
        <p:spPr>
          <a:xfrm>
            <a:off x="226593" y="3387577"/>
            <a:ext cx="2054281" cy="6407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fr-CA" b="1" dirty="0" smtClean="0">
                <a:latin typeface="Arial" panose="020B0604020202020204" pitchFamily="34" charset="0"/>
                <a:cs typeface="Arial" panose="020B0604020202020204" pitchFamily="34" charset="0"/>
              </a:rPr>
              <a:t>Gestion des changements</a:t>
            </a:r>
            <a:endParaRPr lang="fr-CA" b="1" dirty="0">
              <a:latin typeface="Arial" panose="020B0604020202020204" pitchFamily="34" charset="0"/>
              <a:cs typeface="Arial" panose="020B0604020202020204" pitchFamily="34" charset="0"/>
            </a:endParaRPr>
          </a:p>
        </p:txBody>
      </p:sp>
      <p:sp>
        <p:nvSpPr>
          <p:cNvPr id="14" name="Rectangle 13"/>
          <p:cNvSpPr/>
          <p:nvPr/>
        </p:nvSpPr>
        <p:spPr>
          <a:xfrm>
            <a:off x="2370777" y="3313904"/>
            <a:ext cx="6291551" cy="82378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Faire participer pleinement les ministères et les organismes et évaluer la gestion des changements dans l’ensemble du gouvernement.</a:t>
            </a:r>
            <a:endParaRPr lang="fr-CA" sz="1600" dirty="0">
              <a:solidFill>
                <a:schemeClr val="tx1"/>
              </a:solidFill>
              <a:latin typeface="Arial" panose="020B0604020202020204" pitchFamily="34" charset="0"/>
              <a:cs typeface="Arial" panose="020B0604020202020204" pitchFamily="34" charset="0"/>
            </a:endParaRPr>
          </a:p>
        </p:txBody>
      </p:sp>
      <p:sp>
        <p:nvSpPr>
          <p:cNvPr id="15" name="Freeform 14"/>
          <p:cNvSpPr>
            <a:spLocks noEditPoints="1"/>
          </p:cNvSpPr>
          <p:nvPr/>
        </p:nvSpPr>
        <p:spPr bwMode="auto">
          <a:xfrm>
            <a:off x="224226" y="4365104"/>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6" name="Rectangle 15"/>
          <p:cNvSpPr/>
          <p:nvPr/>
        </p:nvSpPr>
        <p:spPr>
          <a:xfrm>
            <a:off x="846855" y="4270383"/>
            <a:ext cx="8036920" cy="2089968"/>
          </a:xfrm>
          <a:prstGeom prst="rect">
            <a:avLst/>
          </a:prstGeom>
        </p:spPr>
        <p:txBody>
          <a:bodyPr wrap="square">
            <a:spAutoFit/>
          </a:bodyPr>
          <a:lstStyle/>
          <a:p>
            <a:pPr>
              <a:spcAft>
                <a:spcPts val="600"/>
              </a:spcAft>
            </a:pPr>
            <a:r>
              <a:rPr lang="fr-CA" b="1" dirty="0" smtClean="0">
                <a:latin typeface="Arial" panose="020B0604020202020204" pitchFamily="34" charset="0"/>
                <a:cs typeface="Arial" panose="020B0604020202020204" pitchFamily="34" charset="0"/>
              </a:rPr>
              <a:t>ProGen </a:t>
            </a:r>
            <a:r>
              <a:rPr lang="fr-CA" dirty="0" smtClean="0">
                <a:latin typeface="Arial" panose="020B0604020202020204" pitchFamily="34" charset="0"/>
                <a:cs typeface="Arial" panose="020B0604020202020204" pitchFamily="34" charset="0"/>
              </a:rPr>
              <a:t>prévoit l’évaluation des exigences de gestion des changements – par exemple, les effectifs, la capacité actuelle des conseillers en rémunération, le niveau de formation requis ainsi qu’un plan englobant l’intégrité et la qualité des données. </a:t>
            </a:r>
          </a:p>
          <a:p>
            <a:pPr>
              <a:spcAft>
                <a:spcPts val="600"/>
              </a:spcAft>
            </a:pPr>
            <a:r>
              <a:rPr lang="fr-CA" dirty="0" smtClean="0">
                <a:latin typeface="Arial" panose="020B0604020202020204" pitchFamily="34" charset="0"/>
                <a:cs typeface="Arial" panose="020B0604020202020204" pitchFamily="34" charset="0"/>
              </a:rPr>
              <a:t>Les ministères ou organismes visés par les projets-pilotes disposeront des ressources et du financement nécessaires pour participer efficacement au processus.</a:t>
            </a:r>
            <a:endParaRPr lang="fr-CA" dirty="0">
              <a:latin typeface="Arial" panose="020B0604020202020204" pitchFamily="34" charset="0"/>
              <a:cs typeface="Arial" panose="020B0604020202020204" pitchFamily="34" charset="0"/>
            </a:endParaRPr>
          </a:p>
        </p:txBody>
      </p:sp>
      <p:sp>
        <p:nvSpPr>
          <p:cNvPr id="17" name="Rectangle 16"/>
          <p:cNvSpPr/>
          <p:nvPr/>
        </p:nvSpPr>
        <p:spPr>
          <a:xfrm>
            <a:off x="107504" y="999489"/>
            <a:ext cx="8347373" cy="366126"/>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4.	Essais fiables et gestion des changements avant la mise en œuvre</a:t>
            </a:r>
            <a:endParaRPr lang="fr-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733479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5432982" cy="482626"/>
          </a:xfrm>
        </p:spPr>
        <p:txBody>
          <a:bodyPr/>
          <a:lstStyle/>
          <a:p>
            <a:r>
              <a:rPr lang="fr-CA" b="1"/>
              <a:t>Adopter une approche agile</a:t>
            </a:r>
          </a:p>
        </p:txBody>
      </p:sp>
      <p:sp>
        <p:nvSpPr>
          <p:cNvPr id="5" name="Slide Number Placeholder 1"/>
          <p:cNvSpPr txBox="1">
            <a:spLocks/>
          </p:cNvSpPr>
          <p:nvPr/>
        </p:nvSpPr>
        <p:spPr>
          <a:xfrm>
            <a:off x="6851367" y="62618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5</a:t>
            </a:r>
            <a:endParaRPr lang="fr-CA" dirty="0"/>
          </a:p>
        </p:txBody>
      </p:sp>
      <p:grpSp>
        <p:nvGrpSpPr>
          <p:cNvPr id="23" name="Group 22"/>
          <p:cNvGrpSpPr/>
          <p:nvPr/>
        </p:nvGrpSpPr>
        <p:grpSpPr>
          <a:xfrm>
            <a:off x="416784" y="2060848"/>
            <a:ext cx="8727215" cy="4147276"/>
            <a:chOff x="601272" y="1297948"/>
            <a:chExt cx="8727215" cy="4147276"/>
          </a:xfrm>
        </p:grpSpPr>
        <p:grpSp>
          <p:nvGrpSpPr>
            <p:cNvPr id="25" name="Group 24"/>
            <p:cNvGrpSpPr/>
            <p:nvPr/>
          </p:nvGrpSpPr>
          <p:grpSpPr>
            <a:xfrm>
              <a:off x="604819" y="1297948"/>
              <a:ext cx="4327221" cy="4147276"/>
              <a:chOff x="604819" y="944724"/>
              <a:chExt cx="4327221" cy="4147276"/>
            </a:xfrm>
          </p:grpSpPr>
          <p:sp>
            <p:nvSpPr>
              <p:cNvPr id="47" name="Rectangle 46"/>
              <p:cNvSpPr/>
              <p:nvPr/>
            </p:nvSpPr>
            <p:spPr>
              <a:xfrm>
                <a:off x="610054" y="1489896"/>
                <a:ext cx="4245375" cy="338554"/>
              </a:xfrm>
              <a:prstGeom prst="rect">
                <a:avLst/>
              </a:prstGeom>
            </p:spPr>
            <p:txBody>
              <a:bodyPr wrap="square">
                <a:spAutoFit/>
              </a:bodyPr>
              <a:lstStyle/>
              <a:p>
                <a:pPr lvl="0"/>
                <a:r>
                  <a:rPr lang="fr-CA" sz="1600">
                    <a:solidFill>
                      <a:schemeClr val="accent3"/>
                    </a:solidFill>
                  </a:rPr>
                  <a:t>Sprints plus courts et plus rapides</a:t>
                </a:r>
              </a:p>
            </p:txBody>
          </p:sp>
          <p:grpSp>
            <p:nvGrpSpPr>
              <p:cNvPr id="48" name="Group 47"/>
              <p:cNvGrpSpPr/>
              <p:nvPr/>
            </p:nvGrpSpPr>
            <p:grpSpPr>
              <a:xfrm>
                <a:off x="604819" y="944724"/>
                <a:ext cx="4327221" cy="467009"/>
                <a:chOff x="4880803" y="944724"/>
                <a:chExt cx="4006853" cy="612068"/>
              </a:xfrm>
            </p:grpSpPr>
            <p:sp>
              <p:nvSpPr>
                <p:cNvPr id="54" name="Rectangle 53"/>
                <p:cNvSpPr/>
                <p:nvPr>
                  <p:custDataLst>
                    <p:tags r:id="rId2"/>
                  </p:custDataLst>
                </p:nvPr>
              </p:nvSpPr>
              <p:spPr>
                <a:xfrm>
                  <a:off x="4880803" y="944724"/>
                  <a:ext cx="4006853" cy="612068"/>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5" name="Content Placeholder 2"/>
                <p:cNvSpPr txBox="1">
                  <a:spLocks/>
                </p:cNvSpPr>
                <p:nvPr/>
              </p:nvSpPr>
              <p:spPr>
                <a:xfrm>
                  <a:off x="4897995" y="1060257"/>
                  <a:ext cx="3922477" cy="3810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400" b="1">
                      <a:solidFill>
                        <a:schemeClr val="bg1"/>
                      </a:solidFill>
                    </a:rPr>
                    <a:t>AGILE</a:t>
                  </a:r>
                </a:p>
              </p:txBody>
            </p:sp>
          </p:grpSp>
          <p:sp>
            <p:nvSpPr>
              <p:cNvPr id="49" name="Rectangle 48"/>
              <p:cNvSpPr/>
              <p:nvPr/>
            </p:nvSpPr>
            <p:spPr>
              <a:xfrm>
                <a:off x="604819" y="2035874"/>
                <a:ext cx="4317794" cy="338554"/>
              </a:xfrm>
              <a:prstGeom prst="rect">
                <a:avLst/>
              </a:prstGeom>
            </p:spPr>
            <p:txBody>
              <a:bodyPr wrap="square">
                <a:spAutoFit/>
              </a:bodyPr>
              <a:lstStyle/>
              <a:p>
                <a:pPr lvl="0"/>
                <a:r>
                  <a:rPr lang="fr-CA" sz="1600" dirty="0" smtClean="0">
                    <a:solidFill>
                      <a:schemeClr val="accent3"/>
                    </a:solidFill>
                  </a:rPr>
                  <a:t>Une approche </a:t>
                </a:r>
                <a:r>
                  <a:rPr lang="fr-CA" sz="1600" dirty="0">
                    <a:solidFill>
                      <a:schemeClr val="accent3"/>
                    </a:solidFill>
                  </a:rPr>
                  <a:t>par contrôles</a:t>
                </a:r>
              </a:p>
            </p:txBody>
          </p:sp>
          <p:sp>
            <p:nvSpPr>
              <p:cNvPr id="50" name="Rectangle 49"/>
              <p:cNvSpPr/>
              <p:nvPr/>
            </p:nvSpPr>
            <p:spPr>
              <a:xfrm>
                <a:off x="604819" y="2592197"/>
                <a:ext cx="4317794" cy="584775"/>
              </a:xfrm>
              <a:prstGeom prst="rect">
                <a:avLst/>
              </a:prstGeom>
            </p:spPr>
            <p:txBody>
              <a:bodyPr wrap="square">
                <a:spAutoFit/>
              </a:bodyPr>
              <a:lstStyle/>
              <a:p>
                <a:pPr lvl="0"/>
                <a:r>
                  <a:rPr lang="fr-CA" sz="1600" dirty="0">
                    <a:solidFill>
                      <a:schemeClr val="accent3"/>
                    </a:solidFill>
                  </a:rPr>
                  <a:t>Correction </a:t>
                </a:r>
                <a:r>
                  <a:rPr lang="fr-CA" sz="1600" dirty="0" smtClean="0">
                    <a:solidFill>
                      <a:schemeClr val="accent3"/>
                    </a:solidFill>
                  </a:rPr>
                  <a:t>de </a:t>
                </a:r>
                <a:r>
                  <a:rPr lang="fr-CA" sz="1600" dirty="0">
                    <a:solidFill>
                      <a:schemeClr val="accent3"/>
                    </a:solidFill>
                  </a:rPr>
                  <a:t>tir au besoin tout au long du processus</a:t>
                </a:r>
              </a:p>
            </p:txBody>
          </p:sp>
          <p:sp>
            <p:nvSpPr>
              <p:cNvPr id="51" name="Rectangle 50"/>
              <p:cNvSpPr/>
              <p:nvPr/>
            </p:nvSpPr>
            <p:spPr>
              <a:xfrm>
                <a:off x="604819" y="3449926"/>
                <a:ext cx="4317794" cy="338554"/>
              </a:xfrm>
              <a:prstGeom prst="rect">
                <a:avLst/>
              </a:prstGeom>
            </p:spPr>
            <p:txBody>
              <a:bodyPr wrap="square">
                <a:spAutoFit/>
              </a:bodyPr>
              <a:lstStyle/>
              <a:p>
                <a:pPr lvl="0"/>
                <a:r>
                  <a:rPr lang="fr-CA" sz="1600" dirty="0" smtClean="0">
                    <a:solidFill>
                      <a:schemeClr val="accent3"/>
                    </a:solidFill>
                  </a:rPr>
                  <a:t>La portée est souple et </a:t>
                </a:r>
                <a:r>
                  <a:rPr lang="fr-CA" sz="1600" dirty="0">
                    <a:solidFill>
                      <a:schemeClr val="accent3"/>
                    </a:solidFill>
                  </a:rPr>
                  <a:t>adaptable</a:t>
                </a:r>
              </a:p>
            </p:txBody>
          </p:sp>
          <p:sp>
            <p:nvSpPr>
              <p:cNvPr id="52" name="Rectangle 51"/>
              <p:cNvSpPr/>
              <p:nvPr/>
            </p:nvSpPr>
            <p:spPr>
              <a:xfrm>
                <a:off x="604819" y="3895468"/>
                <a:ext cx="4317794" cy="338554"/>
              </a:xfrm>
              <a:prstGeom prst="rect">
                <a:avLst/>
              </a:prstGeom>
            </p:spPr>
            <p:txBody>
              <a:bodyPr wrap="square">
                <a:spAutoFit/>
              </a:bodyPr>
              <a:lstStyle/>
              <a:p>
                <a:pPr lvl="0"/>
                <a:r>
                  <a:rPr lang="fr-CA" sz="1600" dirty="0">
                    <a:solidFill>
                      <a:schemeClr val="accent3"/>
                    </a:solidFill>
                  </a:rPr>
                  <a:t>Interaction continue avec les fournisseurs et les utilisateurs</a:t>
                </a:r>
              </a:p>
            </p:txBody>
          </p:sp>
          <p:sp>
            <p:nvSpPr>
              <p:cNvPr id="53" name="Rectangle 52"/>
              <p:cNvSpPr/>
              <p:nvPr/>
            </p:nvSpPr>
            <p:spPr>
              <a:xfrm>
                <a:off x="604819" y="4507225"/>
                <a:ext cx="4317794" cy="584775"/>
              </a:xfrm>
              <a:prstGeom prst="rect">
                <a:avLst/>
              </a:prstGeom>
            </p:spPr>
            <p:txBody>
              <a:bodyPr wrap="square">
                <a:spAutoFit/>
              </a:bodyPr>
              <a:lstStyle/>
              <a:p>
                <a:pPr lvl="0"/>
                <a:r>
                  <a:rPr lang="fr-CA" sz="1600" dirty="0">
                    <a:solidFill>
                      <a:schemeClr val="accent3"/>
                    </a:solidFill>
                  </a:rPr>
                  <a:t>Permet la rétroaction de </a:t>
                </a:r>
                <a:r>
                  <a:rPr lang="fr-CA" sz="1600" dirty="0" smtClean="0">
                    <a:solidFill>
                      <a:schemeClr val="accent3"/>
                    </a:solidFill>
                  </a:rPr>
                  <a:t>l’industrie et </a:t>
                </a:r>
                <a:r>
                  <a:rPr lang="fr-CA" sz="1600" dirty="0">
                    <a:solidFill>
                      <a:schemeClr val="accent3"/>
                    </a:solidFill>
                  </a:rPr>
                  <a:t>les pratiques exemplaires</a:t>
                </a:r>
              </a:p>
            </p:txBody>
          </p:sp>
        </p:grpSp>
        <p:grpSp>
          <p:nvGrpSpPr>
            <p:cNvPr id="26" name="Group 25"/>
            <p:cNvGrpSpPr/>
            <p:nvPr/>
          </p:nvGrpSpPr>
          <p:grpSpPr>
            <a:xfrm>
              <a:off x="5292080" y="1297948"/>
              <a:ext cx="4036407" cy="4147276"/>
              <a:chOff x="601273" y="944724"/>
              <a:chExt cx="4036407" cy="4147276"/>
            </a:xfrm>
          </p:grpSpPr>
          <p:sp>
            <p:nvSpPr>
              <p:cNvPr id="38" name="Rectangle 37"/>
              <p:cNvSpPr/>
              <p:nvPr/>
            </p:nvSpPr>
            <p:spPr>
              <a:xfrm>
                <a:off x="606408" y="1489896"/>
                <a:ext cx="4031272" cy="338554"/>
              </a:xfrm>
              <a:prstGeom prst="rect">
                <a:avLst/>
              </a:prstGeom>
            </p:spPr>
            <p:txBody>
              <a:bodyPr wrap="square">
                <a:spAutoFit/>
              </a:bodyPr>
              <a:lstStyle/>
              <a:p>
                <a:pPr lvl="0"/>
                <a:r>
                  <a:rPr lang="fr-CA" sz="1600" dirty="0">
                    <a:solidFill>
                      <a:schemeClr val="accent3"/>
                    </a:solidFill>
                  </a:rPr>
                  <a:t>Exécution du processus dans son intégralité</a:t>
                </a:r>
              </a:p>
            </p:txBody>
          </p:sp>
          <p:grpSp>
            <p:nvGrpSpPr>
              <p:cNvPr id="39" name="Group 38"/>
              <p:cNvGrpSpPr/>
              <p:nvPr/>
            </p:nvGrpSpPr>
            <p:grpSpPr>
              <a:xfrm>
                <a:off x="601273" y="944724"/>
                <a:ext cx="3571341" cy="467009"/>
                <a:chOff x="673608" y="944724"/>
                <a:chExt cx="4006853" cy="612068"/>
              </a:xfrm>
            </p:grpSpPr>
            <p:sp>
              <p:nvSpPr>
                <p:cNvPr id="45" name="Rectangle 44"/>
                <p:cNvSpPr/>
                <p:nvPr>
                  <p:custDataLst>
                    <p:tags r:id="rId1"/>
                  </p:custDataLst>
                </p:nvPr>
              </p:nvSpPr>
              <p:spPr>
                <a:xfrm>
                  <a:off x="673608" y="944724"/>
                  <a:ext cx="4006853" cy="612068"/>
                </a:xfrm>
                <a:prstGeom prst="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6" name="Content Placeholder 2"/>
                <p:cNvSpPr txBox="1">
                  <a:spLocks/>
                </p:cNvSpPr>
                <p:nvPr/>
              </p:nvSpPr>
              <p:spPr>
                <a:xfrm>
                  <a:off x="681874" y="1060257"/>
                  <a:ext cx="3860504" cy="3810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400" b="1">
                      <a:solidFill>
                        <a:schemeClr val="bg1"/>
                      </a:solidFill>
                    </a:rPr>
                    <a:t>CASCADE TRADITIONNELLE</a:t>
                  </a:r>
                </a:p>
              </p:txBody>
            </p:sp>
          </p:grpSp>
          <p:sp>
            <p:nvSpPr>
              <p:cNvPr id="40" name="Rectangle 39"/>
              <p:cNvSpPr/>
              <p:nvPr/>
            </p:nvSpPr>
            <p:spPr>
              <a:xfrm>
                <a:off x="606408" y="2597656"/>
                <a:ext cx="3566206" cy="584775"/>
              </a:xfrm>
              <a:prstGeom prst="rect">
                <a:avLst/>
              </a:prstGeom>
            </p:spPr>
            <p:txBody>
              <a:bodyPr wrap="square">
                <a:spAutoFit/>
              </a:bodyPr>
              <a:lstStyle/>
              <a:p>
                <a:pPr lvl="0"/>
                <a:r>
                  <a:rPr lang="fr-CA" sz="1600" dirty="0">
                    <a:solidFill>
                      <a:schemeClr val="accent3"/>
                    </a:solidFill>
                  </a:rPr>
                  <a:t>Corrections de tir sont seulement possibles à la fin du processus</a:t>
                </a:r>
              </a:p>
            </p:txBody>
          </p:sp>
          <p:sp>
            <p:nvSpPr>
              <p:cNvPr id="41" name="Rectangle 40"/>
              <p:cNvSpPr/>
              <p:nvPr/>
            </p:nvSpPr>
            <p:spPr>
              <a:xfrm>
                <a:off x="608641" y="3426348"/>
                <a:ext cx="3566206" cy="338554"/>
              </a:xfrm>
              <a:prstGeom prst="rect">
                <a:avLst/>
              </a:prstGeom>
            </p:spPr>
            <p:txBody>
              <a:bodyPr wrap="square">
                <a:spAutoFit/>
              </a:bodyPr>
              <a:lstStyle/>
              <a:p>
                <a:pPr lvl="0"/>
                <a:r>
                  <a:rPr lang="fr-CA" sz="1600" dirty="0">
                    <a:solidFill>
                      <a:schemeClr val="accent3"/>
                    </a:solidFill>
                  </a:rPr>
                  <a:t>La portée est déterminée et fixée.</a:t>
                </a:r>
              </a:p>
            </p:txBody>
          </p:sp>
          <p:sp>
            <p:nvSpPr>
              <p:cNvPr id="42" name="Rectangle 41"/>
              <p:cNvSpPr/>
              <p:nvPr/>
            </p:nvSpPr>
            <p:spPr>
              <a:xfrm>
                <a:off x="606407" y="3895468"/>
                <a:ext cx="4031273" cy="584775"/>
              </a:xfrm>
              <a:prstGeom prst="rect">
                <a:avLst/>
              </a:prstGeom>
            </p:spPr>
            <p:txBody>
              <a:bodyPr wrap="square">
                <a:spAutoFit/>
              </a:bodyPr>
              <a:lstStyle/>
              <a:p>
                <a:pPr lvl="0"/>
                <a:r>
                  <a:rPr lang="fr-CA" sz="1600" dirty="0">
                    <a:solidFill>
                      <a:schemeClr val="accent3"/>
                    </a:solidFill>
                  </a:rPr>
                  <a:t>Interactions limitées avec les fournisseurs</a:t>
                </a:r>
                <a:br>
                  <a:rPr lang="fr-CA" sz="1600" dirty="0">
                    <a:solidFill>
                      <a:schemeClr val="accent3"/>
                    </a:solidFill>
                  </a:rPr>
                </a:br>
                <a:r>
                  <a:rPr lang="fr-CA" sz="1600" dirty="0">
                    <a:solidFill>
                      <a:schemeClr val="accent3"/>
                    </a:solidFill>
                  </a:rPr>
                  <a:t>et utilisateurs</a:t>
                </a:r>
              </a:p>
            </p:txBody>
          </p:sp>
          <p:sp>
            <p:nvSpPr>
              <p:cNvPr id="43" name="Rectangle 42"/>
              <p:cNvSpPr/>
              <p:nvPr/>
            </p:nvSpPr>
            <p:spPr>
              <a:xfrm>
                <a:off x="606408" y="4507225"/>
                <a:ext cx="3566206" cy="584775"/>
              </a:xfrm>
              <a:prstGeom prst="rect">
                <a:avLst/>
              </a:prstGeom>
            </p:spPr>
            <p:txBody>
              <a:bodyPr wrap="square">
                <a:spAutoFit/>
              </a:bodyPr>
              <a:lstStyle/>
              <a:p>
                <a:pPr lvl="0"/>
                <a:r>
                  <a:rPr lang="fr-CA" sz="1600" dirty="0">
                    <a:solidFill>
                      <a:schemeClr val="accent3"/>
                    </a:solidFill>
                  </a:rPr>
                  <a:t>Toutes les exigences doivent être</a:t>
                </a:r>
                <a:br>
                  <a:rPr lang="fr-CA" sz="1600" dirty="0">
                    <a:solidFill>
                      <a:schemeClr val="accent3"/>
                    </a:solidFill>
                  </a:rPr>
                </a:br>
                <a:r>
                  <a:rPr lang="fr-CA" sz="1600" dirty="0">
                    <a:solidFill>
                      <a:schemeClr val="accent3"/>
                    </a:solidFill>
                  </a:rPr>
                  <a:t>connues et documentées </a:t>
                </a:r>
                <a:r>
                  <a:rPr lang="fr-CA" sz="1600" dirty="0" smtClean="0">
                    <a:solidFill>
                      <a:schemeClr val="accent3"/>
                    </a:solidFill>
                  </a:rPr>
                  <a:t>au départ</a:t>
                </a:r>
                <a:endParaRPr lang="fr-CA" sz="1600" dirty="0">
                  <a:solidFill>
                    <a:schemeClr val="accent3"/>
                  </a:solidFill>
                </a:endParaRPr>
              </a:p>
            </p:txBody>
          </p:sp>
          <p:sp>
            <p:nvSpPr>
              <p:cNvPr id="44" name="Rectangle 43"/>
              <p:cNvSpPr/>
              <p:nvPr/>
            </p:nvSpPr>
            <p:spPr>
              <a:xfrm>
                <a:off x="606408" y="2035874"/>
                <a:ext cx="3521796" cy="338554"/>
              </a:xfrm>
              <a:prstGeom prst="rect">
                <a:avLst/>
              </a:prstGeom>
            </p:spPr>
            <p:txBody>
              <a:bodyPr wrap="square">
                <a:spAutoFit/>
              </a:bodyPr>
              <a:lstStyle/>
              <a:p>
                <a:pPr lvl="0"/>
                <a:r>
                  <a:rPr lang="fr-CA" sz="1600">
                    <a:solidFill>
                      <a:schemeClr val="accent3"/>
                    </a:solidFill>
                  </a:rPr>
                  <a:t>Longues périodes d’interruption</a:t>
                </a:r>
              </a:p>
            </p:txBody>
          </p:sp>
        </p:grpSp>
        <p:cxnSp>
          <p:nvCxnSpPr>
            <p:cNvPr id="27" name="Straight Connector 26"/>
            <p:cNvCxnSpPr/>
            <p:nvPr/>
          </p:nvCxnSpPr>
          <p:spPr>
            <a:xfrm>
              <a:off x="601272" y="2265741"/>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1272" y="2823486"/>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01272" y="3672621"/>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01272" y="4248692"/>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01272" y="4835934"/>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Freeform 31"/>
            <p:cNvSpPr>
              <a:spLocks/>
            </p:cNvSpPr>
            <p:nvPr/>
          </p:nvSpPr>
          <p:spPr bwMode="auto">
            <a:xfrm>
              <a:off x="5007301" y="4377390"/>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33" name="Freeform 32"/>
            <p:cNvSpPr>
              <a:spLocks/>
            </p:cNvSpPr>
            <p:nvPr/>
          </p:nvSpPr>
          <p:spPr bwMode="auto">
            <a:xfrm>
              <a:off x="5007301" y="3808738"/>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34" name="Freeform 33"/>
            <p:cNvSpPr>
              <a:spLocks/>
            </p:cNvSpPr>
            <p:nvPr/>
          </p:nvSpPr>
          <p:spPr bwMode="auto">
            <a:xfrm>
              <a:off x="5007301" y="3079578"/>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35" name="Freeform 34"/>
            <p:cNvSpPr>
              <a:spLocks/>
            </p:cNvSpPr>
            <p:nvPr/>
          </p:nvSpPr>
          <p:spPr bwMode="auto">
            <a:xfrm>
              <a:off x="5007301" y="2401284"/>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36" name="Freeform 35"/>
            <p:cNvSpPr>
              <a:spLocks/>
            </p:cNvSpPr>
            <p:nvPr/>
          </p:nvSpPr>
          <p:spPr bwMode="auto">
            <a:xfrm>
              <a:off x="5007301" y="1840374"/>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37" name="Freeform 36"/>
            <p:cNvSpPr>
              <a:spLocks/>
            </p:cNvSpPr>
            <p:nvPr/>
          </p:nvSpPr>
          <p:spPr bwMode="auto">
            <a:xfrm>
              <a:off x="5007301" y="4989147"/>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
        <p:nvSpPr>
          <p:cNvPr id="56" name="Rectangle 55"/>
          <p:cNvSpPr/>
          <p:nvPr/>
        </p:nvSpPr>
        <p:spPr>
          <a:xfrm>
            <a:off x="1087783" y="1162242"/>
            <a:ext cx="7906570" cy="707886"/>
          </a:xfrm>
          <a:prstGeom prst="rect">
            <a:avLst/>
          </a:prstGeom>
        </p:spPr>
        <p:txBody>
          <a:bodyPr wrap="square">
            <a:spAutoFit/>
          </a:bodyPr>
          <a:lstStyle/>
          <a:p>
            <a:r>
              <a:rPr lang="fr-CA" sz="2000"/>
              <a:t>L’équipe de la prochaine génération a adopté une méthode agile pour soutenir une conversation itérative avec l’industrie et les intervenants.</a:t>
            </a:r>
          </a:p>
        </p:txBody>
      </p:sp>
      <p:grpSp>
        <p:nvGrpSpPr>
          <p:cNvPr id="57" name="Group 56"/>
          <p:cNvGrpSpPr/>
          <p:nvPr/>
        </p:nvGrpSpPr>
        <p:grpSpPr>
          <a:xfrm>
            <a:off x="401256" y="1168201"/>
            <a:ext cx="469900" cy="649288"/>
            <a:chOff x="6180138" y="1743075"/>
            <a:chExt cx="469900" cy="649288"/>
          </a:xfrm>
        </p:grpSpPr>
        <p:sp>
          <p:nvSpPr>
            <p:cNvPr id="58"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0"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38085182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6851367" y="6261871"/>
            <a:ext cx="2133600" cy="365125"/>
          </a:xfrm>
        </p:spPr>
        <p:txBody>
          <a:bodyPr/>
          <a:lstStyle/>
          <a:p>
            <a:r>
              <a:rPr lang="fr-CA" dirty="0" smtClean="0"/>
              <a:t>6</a:t>
            </a:r>
            <a:endParaRPr lang="fr-CA" dirty="0"/>
          </a:p>
        </p:txBody>
      </p:sp>
      <p:sp>
        <p:nvSpPr>
          <p:cNvPr id="3" name="Text Placeholder 2"/>
          <p:cNvSpPr>
            <a:spLocks noGrp="1"/>
          </p:cNvSpPr>
          <p:nvPr>
            <p:ph type="body" sz="quarter" idx="11"/>
            <p:custDataLst>
              <p:tags r:id="rId2"/>
            </p:custDataLst>
          </p:nvPr>
        </p:nvSpPr>
        <p:spPr>
          <a:xfrm>
            <a:off x="251520" y="260648"/>
            <a:ext cx="7572014" cy="410618"/>
          </a:xfrm>
        </p:spPr>
        <p:txBody>
          <a:bodyPr/>
          <a:lstStyle/>
          <a:p>
            <a:r>
              <a:rPr lang="fr-CA" b="1" dirty="0"/>
              <a:t>Travailler au moyen d’une approche par étapes</a:t>
            </a:r>
          </a:p>
        </p:txBody>
      </p:sp>
      <p:sp>
        <p:nvSpPr>
          <p:cNvPr id="10" name="Rounded Rectangle 4"/>
          <p:cNvSpPr/>
          <p:nvPr>
            <p:custDataLst>
              <p:tags r:id="rId3"/>
            </p:custDataLst>
          </p:nvPr>
        </p:nvSpPr>
        <p:spPr>
          <a:xfrm>
            <a:off x="3523504" y="2982758"/>
            <a:ext cx="2096992" cy="17849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fr-CA" sz="3200" kern="1200" dirty="0"/>
              <a:t>Launch of Gate One</a:t>
            </a:r>
          </a:p>
        </p:txBody>
      </p:sp>
      <p:graphicFrame>
        <p:nvGraphicFramePr>
          <p:cNvPr id="11" name="Diagram 10"/>
          <p:cNvGraphicFramePr/>
          <p:nvPr>
            <p:custDataLst>
              <p:tags r:id="rId4"/>
            </p:custDataLst>
            <p:extLst/>
          </p:nvPr>
        </p:nvGraphicFramePr>
        <p:xfrm>
          <a:off x="197513" y="1088131"/>
          <a:ext cx="8748973" cy="4248471"/>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12" name="TextBox 11"/>
          <p:cNvSpPr txBox="1"/>
          <p:nvPr>
            <p:custDataLst>
              <p:tags r:id="rId5"/>
            </p:custDataLst>
          </p:nvPr>
        </p:nvSpPr>
        <p:spPr>
          <a:xfrm>
            <a:off x="-105149" y="2982758"/>
            <a:ext cx="2850516" cy="984885"/>
          </a:xfrm>
          <a:prstGeom prst="rect">
            <a:avLst/>
          </a:prstGeom>
          <a:noFill/>
        </p:spPr>
        <p:txBody>
          <a:bodyPr wrap="square" rtlCol="0">
            <a:spAutoFit/>
          </a:bodyPr>
          <a:lstStyle/>
          <a:p>
            <a:pPr algn="ctr"/>
            <a:r>
              <a:rPr lang="fr-CA" sz="2000" b="1" dirty="0">
                <a:solidFill>
                  <a:schemeClr val="bg1"/>
                </a:solidFill>
              </a:rPr>
              <a:t>Point de contrôle </a:t>
            </a:r>
          </a:p>
          <a:p>
            <a:pPr algn="ctr"/>
            <a:r>
              <a:rPr lang="fr-CA" sz="2000" b="1" dirty="0">
                <a:solidFill>
                  <a:schemeClr val="bg1"/>
                </a:solidFill>
              </a:rPr>
              <a:t>n</a:t>
            </a:r>
            <a:r>
              <a:rPr lang="fr-CA" sz="2000" b="1" baseline="30000" dirty="0">
                <a:solidFill>
                  <a:schemeClr val="bg1"/>
                </a:solidFill>
              </a:rPr>
              <a:t>o</a:t>
            </a:r>
            <a:r>
              <a:rPr lang="fr-CA" sz="2000" b="1" dirty="0">
                <a:solidFill>
                  <a:schemeClr val="bg1"/>
                </a:solidFill>
              </a:rPr>
              <a:t> 1</a:t>
            </a:r>
            <a:br>
              <a:rPr lang="fr-CA" sz="2000" b="1" dirty="0">
                <a:solidFill>
                  <a:schemeClr val="bg1"/>
                </a:solidFill>
              </a:rPr>
            </a:br>
            <a:r>
              <a:rPr lang="fr-CA" sz="1600" dirty="0">
                <a:solidFill>
                  <a:schemeClr val="bg1"/>
                </a:solidFill>
              </a:rPr>
              <a:t>« Montrez-nous »</a:t>
            </a:r>
          </a:p>
        </p:txBody>
      </p:sp>
      <p:sp>
        <p:nvSpPr>
          <p:cNvPr id="13" name="TextBox 12"/>
          <p:cNvSpPr txBox="1"/>
          <p:nvPr>
            <p:custDataLst>
              <p:tags r:id="rId6"/>
            </p:custDataLst>
          </p:nvPr>
        </p:nvSpPr>
        <p:spPr>
          <a:xfrm>
            <a:off x="1894219" y="2985128"/>
            <a:ext cx="3171452" cy="984885"/>
          </a:xfrm>
          <a:prstGeom prst="rect">
            <a:avLst/>
          </a:prstGeom>
          <a:noFill/>
        </p:spPr>
        <p:txBody>
          <a:bodyPr wrap="square" rtlCol="0">
            <a:spAutoFit/>
          </a:bodyPr>
          <a:lstStyle/>
          <a:p>
            <a:pPr algn="ctr"/>
            <a:r>
              <a:rPr lang="fr-CA" sz="2000" b="1" dirty="0">
                <a:solidFill>
                  <a:schemeClr val="bg1"/>
                </a:solidFill>
              </a:rPr>
              <a:t>Point de contrôle </a:t>
            </a:r>
          </a:p>
          <a:p>
            <a:pPr algn="ctr"/>
            <a:r>
              <a:rPr lang="fr-CA" sz="2000" b="1" dirty="0">
                <a:solidFill>
                  <a:schemeClr val="bg1"/>
                </a:solidFill>
              </a:rPr>
              <a:t>n</a:t>
            </a:r>
            <a:r>
              <a:rPr lang="fr-CA" sz="2000" b="1" baseline="30000" dirty="0">
                <a:solidFill>
                  <a:schemeClr val="bg1"/>
                </a:solidFill>
              </a:rPr>
              <a:t>o </a:t>
            </a:r>
            <a:r>
              <a:rPr lang="fr-CA" sz="2000" b="1" dirty="0">
                <a:solidFill>
                  <a:schemeClr val="bg1"/>
                </a:solidFill>
              </a:rPr>
              <a:t>2</a:t>
            </a:r>
            <a:br>
              <a:rPr lang="fr-CA" sz="2000" b="1" dirty="0">
                <a:solidFill>
                  <a:schemeClr val="bg1"/>
                </a:solidFill>
              </a:rPr>
            </a:br>
            <a:r>
              <a:rPr lang="fr-CA" sz="1600" dirty="0">
                <a:solidFill>
                  <a:schemeClr val="bg1"/>
                </a:solidFill>
              </a:rPr>
              <a:t>« Laissez-nous faire »</a:t>
            </a:r>
            <a:endParaRPr lang="fr-CA" sz="2400" b="1" dirty="0">
              <a:solidFill>
                <a:schemeClr val="bg1"/>
              </a:solidFill>
            </a:endParaRPr>
          </a:p>
        </p:txBody>
      </p:sp>
      <p:sp>
        <p:nvSpPr>
          <p:cNvPr id="14" name="TextBox 13"/>
          <p:cNvSpPr txBox="1"/>
          <p:nvPr>
            <p:custDataLst>
              <p:tags r:id="rId7"/>
            </p:custDataLst>
          </p:nvPr>
        </p:nvSpPr>
        <p:spPr>
          <a:xfrm>
            <a:off x="4259244" y="2987498"/>
            <a:ext cx="2850516" cy="984885"/>
          </a:xfrm>
          <a:prstGeom prst="rect">
            <a:avLst/>
          </a:prstGeom>
          <a:noFill/>
        </p:spPr>
        <p:txBody>
          <a:bodyPr wrap="square" rtlCol="0">
            <a:spAutoFit/>
          </a:bodyPr>
          <a:lstStyle/>
          <a:p>
            <a:pPr algn="ctr"/>
            <a:r>
              <a:rPr lang="fr-CA" sz="2000" b="1" dirty="0">
                <a:solidFill>
                  <a:schemeClr val="bg1"/>
                </a:solidFill>
              </a:rPr>
              <a:t>Point de contrôle </a:t>
            </a:r>
          </a:p>
          <a:p>
            <a:pPr algn="ctr"/>
            <a:r>
              <a:rPr lang="fr-CA" sz="2000" b="1" dirty="0">
                <a:solidFill>
                  <a:schemeClr val="bg1"/>
                </a:solidFill>
              </a:rPr>
              <a:t>n</a:t>
            </a:r>
            <a:r>
              <a:rPr lang="fr-CA" sz="2000" b="1" baseline="30000" dirty="0">
                <a:solidFill>
                  <a:schemeClr val="bg1"/>
                </a:solidFill>
              </a:rPr>
              <a:t>o </a:t>
            </a:r>
            <a:r>
              <a:rPr lang="fr-CA" sz="2000" b="1" dirty="0">
                <a:solidFill>
                  <a:schemeClr val="bg1"/>
                </a:solidFill>
              </a:rPr>
              <a:t>3</a:t>
            </a:r>
            <a:r>
              <a:rPr lang="fr-CA" sz="2400" b="1" dirty="0">
                <a:solidFill>
                  <a:schemeClr val="bg1"/>
                </a:solidFill>
              </a:rPr>
              <a:t/>
            </a:r>
            <a:br>
              <a:rPr lang="fr-CA" sz="2400" b="1" dirty="0">
                <a:solidFill>
                  <a:schemeClr val="bg1"/>
                </a:solidFill>
              </a:rPr>
            </a:br>
            <a:r>
              <a:rPr lang="fr-CA" sz="1600" dirty="0">
                <a:solidFill>
                  <a:schemeClr val="bg1"/>
                </a:solidFill>
              </a:rPr>
              <a:t>« Convainquez-nous »</a:t>
            </a:r>
          </a:p>
        </p:txBody>
      </p:sp>
      <p:sp>
        <p:nvSpPr>
          <p:cNvPr id="19" name="TextBox 18"/>
          <p:cNvSpPr txBox="1"/>
          <p:nvPr>
            <p:custDataLst>
              <p:tags r:id="rId8"/>
            </p:custDataLst>
          </p:nvPr>
        </p:nvSpPr>
        <p:spPr>
          <a:xfrm>
            <a:off x="-139782" y="1132931"/>
            <a:ext cx="2850516" cy="338554"/>
          </a:xfrm>
          <a:prstGeom prst="rect">
            <a:avLst/>
          </a:prstGeom>
          <a:noFill/>
        </p:spPr>
        <p:txBody>
          <a:bodyPr wrap="square" rtlCol="0">
            <a:spAutoFit/>
          </a:bodyPr>
          <a:lstStyle/>
          <a:p>
            <a:pPr algn="ctr"/>
            <a:r>
              <a:rPr lang="fr-CA" sz="1600" b="1" dirty="0">
                <a:solidFill>
                  <a:schemeClr val="bg1">
                    <a:lumMod val="95000"/>
                  </a:schemeClr>
                </a:solidFill>
              </a:rPr>
              <a:t>Lancé le 1</a:t>
            </a:r>
            <a:r>
              <a:rPr lang="fr-CA" sz="1600" b="1" baseline="30000" dirty="0">
                <a:solidFill>
                  <a:schemeClr val="bg1">
                    <a:lumMod val="95000"/>
                  </a:schemeClr>
                </a:solidFill>
              </a:rPr>
              <a:t>er</a:t>
            </a:r>
            <a:r>
              <a:rPr lang="fr-CA" sz="1600" b="1" dirty="0">
                <a:solidFill>
                  <a:schemeClr val="bg1">
                    <a:lumMod val="95000"/>
                  </a:schemeClr>
                </a:solidFill>
              </a:rPr>
              <a:t> octobre</a:t>
            </a:r>
            <a:endParaRPr lang="fr-CA" sz="1100" dirty="0">
              <a:solidFill>
                <a:schemeClr val="bg1">
                  <a:lumMod val="95000"/>
                </a:schemeClr>
              </a:solidFill>
            </a:endParaRPr>
          </a:p>
        </p:txBody>
      </p:sp>
      <p:sp>
        <p:nvSpPr>
          <p:cNvPr id="20" name="TextBox 19"/>
          <p:cNvSpPr txBox="1"/>
          <p:nvPr>
            <p:custDataLst>
              <p:tags r:id="rId9"/>
            </p:custDataLst>
          </p:nvPr>
        </p:nvSpPr>
        <p:spPr>
          <a:xfrm>
            <a:off x="2030037" y="1143267"/>
            <a:ext cx="2850516" cy="338554"/>
          </a:xfrm>
          <a:prstGeom prst="rect">
            <a:avLst/>
          </a:prstGeom>
          <a:noFill/>
        </p:spPr>
        <p:txBody>
          <a:bodyPr wrap="square" rtlCol="0">
            <a:spAutoFit/>
          </a:bodyPr>
          <a:lstStyle/>
          <a:p>
            <a:pPr algn="ctr"/>
            <a:r>
              <a:rPr lang="fr-CA" sz="1600" b="1" dirty="0">
                <a:solidFill>
                  <a:schemeClr val="bg1">
                    <a:lumMod val="95000"/>
                  </a:schemeClr>
                </a:solidFill>
              </a:rPr>
              <a:t>Lancé le 23 novembre</a:t>
            </a:r>
            <a:endParaRPr lang="fr-CA" sz="1100" dirty="0">
              <a:solidFill>
                <a:schemeClr val="bg1">
                  <a:lumMod val="95000"/>
                </a:schemeClr>
              </a:solidFill>
            </a:endParaRPr>
          </a:p>
        </p:txBody>
      </p:sp>
      <p:sp>
        <p:nvSpPr>
          <p:cNvPr id="21" name="TextBox 20"/>
          <p:cNvSpPr txBox="1"/>
          <p:nvPr>
            <p:custDataLst>
              <p:tags r:id="rId10"/>
            </p:custDataLst>
          </p:nvPr>
        </p:nvSpPr>
        <p:spPr>
          <a:xfrm>
            <a:off x="4259244" y="1148320"/>
            <a:ext cx="2850516" cy="338554"/>
          </a:xfrm>
          <a:prstGeom prst="rect">
            <a:avLst/>
          </a:prstGeom>
          <a:noFill/>
        </p:spPr>
        <p:txBody>
          <a:bodyPr wrap="square" rtlCol="0">
            <a:spAutoFit/>
          </a:bodyPr>
          <a:lstStyle/>
          <a:p>
            <a:pPr algn="ctr"/>
            <a:r>
              <a:rPr lang="fr-CA" sz="1600" b="1" dirty="0">
                <a:solidFill>
                  <a:schemeClr val="bg1">
                    <a:lumMod val="95000"/>
                  </a:schemeClr>
                </a:solidFill>
              </a:rPr>
              <a:t>P</a:t>
            </a:r>
            <a:r>
              <a:rPr lang="fr-CA" sz="1600" b="1" dirty="0" smtClean="0">
                <a:solidFill>
                  <a:schemeClr val="bg1">
                    <a:lumMod val="95000"/>
                  </a:schemeClr>
                </a:solidFill>
              </a:rPr>
              <a:t>rintemps</a:t>
            </a:r>
            <a:r>
              <a:rPr lang="fr-CA" sz="1600" b="1" dirty="0">
                <a:solidFill>
                  <a:schemeClr val="bg1">
                    <a:lumMod val="95000"/>
                  </a:schemeClr>
                </a:solidFill>
              </a:rPr>
              <a:t> 2019</a:t>
            </a:r>
            <a:endParaRPr lang="fr-CA" sz="1100" dirty="0">
              <a:solidFill>
                <a:schemeClr val="bg1">
                  <a:lumMod val="95000"/>
                </a:schemeClr>
              </a:solidFill>
            </a:endParaRPr>
          </a:p>
        </p:txBody>
      </p:sp>
      <p:pic>
        <p:nvPicPr>
          <p:cNvPr id="2052" name="Picture 4" descr="Related image"/>
          <p:cNvPicPr>
            <a:picLocks noChangeAspect="1" noChangeArrowheads="1"/>
          </p:cNvPicPr>
          <p:nvPr>
            <p:custDataLst>
              <p:tags r:id="rId11"/>
            </p:custDataLst>
          </p:nvPr>
        </p:nvPicPr>
        <p:blipFill>
          <a:blip r:embed="rId27">
            <a:extLst>
              <a:ext uri="{28A0092B-C50C-407E-A947-70E740481C1C}">
                <a14:useLocalDpi xmlns:a14="http://schemas.microsoft.com/office/drawing/2010/main" val="0"/>
              </a:ext>
            </a:extLst>
          </a:blip>
          <a:srcRect/>
          <a:stretch>
            <a:fillRect/>
          </a:stretch>
        </p:blipFill>
        <p:spPr bwMode="auto">
          <a:xfrm>
            <a:off x="7133945" y="1214115"/>
            <a:ext cx="1379178" cy="15897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custDataLst>
              <p:tags r:id="rId12"/>
            </p:custDataLst>
          </p:nvPr>
        </p:nvSpPr>
        <p:spPr>
          <a:xfrm>
            <a:off x="6968930" y="2855002"/>
            <a:ext cx="1898473" cy="923330"/>
          </a:xfrm>
          <a:prstGeom prst="rect">
            <a:avLst/>
          </a:prstGeom>
        </p:spPr>
        <p:txBody>
          <a:bodyPr wrap="square">
            <a:spAutoFit/>
          </a:bodyPr>
          <a:lstStyle/>
          <a:p>
            <a:pPr algn="ctr"/>
            <a:r>
              <a:rPr lang="fr-CA" b="1" dirty="0" smtClean="0">
                <a:solidFill>
                  <a:schemeClr val="bg1"/>
                </a:solidFill>
              </a:rPr>
              <a:t>Réalisations d’ici le printemps 2019</a:t>
            </a:r>
            <a:r>
              <a:rPr lang="fr-CA" b="1" dirty="0">
                <a:solidFill>
                  <a:schemeClr val="bg1"/>
                </a:solidFill>
              </a:rPr>
              <a:t/>
            </a:r>
            <a:br>
              <a:rPr lang="fr-CA" b="1" dirty="0">
                <a:solidFill>
                  <a:schemeClr val="bg1"/>
                </a:solidFill>
              </a:rPr>
            </a:br>
            <a:endParaRPr lang="fr-CA" dirty="0">
              <a:solidFill>
                <a:schemeClr val="tx1">
                  <a:lumMod val="65000"/>
                  <a:lumOff val="35000"/>
                </a:schemeClr>
              </a:solidFill>
            </a:endParaRPr>
          </a:p>
        </p:txBody>
      </p:sp>
      <p:sp>
        <p:nvSpPr>
          <p:cNvPr id="6" name="Rectangle 5"/>
          <p:cNvSpPr/>
          <p:nvPr>
            <p:custDataLst>
              <p:tags r:id="rId13"/>
            </p:custDataLst>
          </p:nvPr>
        </p:nvSpPr>
        <p:spPr>
          <a:xfrm>
            <a:off x="6791931" y="3778332"/>
            <a:ext cx="2179492" cy="1200329"/>
          </a:xfrm>
          <a:prstGeom prst="rect">
            <a:avLst/>
          </a:prstGeom>
        </p:spPr>
        <p:txBody>
          <a:bodyPr wrap="square">
            <a:spAutoFit/>
          </a:bodyPr>
          <a:lstStyle/>
          <a:p>
            <a:pPr marL="285750" indent="-285750">
              <a:spcBef>
                <a:spcPts val="0"/>
              </a:spcBef>
              <a:buFont typeface="Arial" panose="020B0604020202020204" pitchFamily="34" charset="0"/>
              <a:buChar char="•"/>
            </a:pPr>
            <a:r>
              <a:rPr lang="fr-CA" sz="1200" dirty="0">
                <a:solidFill>
                  <a:schemeClr val="bg1"/>
                </a:solidFill>
              </a:rPr>
              <a:t>Solutions sur le marché viables</a:t>
            </a:r>
          </a:p>
          <a:p>
            <a:pPr marL="285750" indent="-285750">
              <a:spcBef>
                <a:spcPts val="0"/>
              </a:spcBef>
              <a:buFont typeface="Arial" panose="020B0604020202020204" pitchFamily="34" charset="0"/>
              <a:buChar char="•"/>
            </a:pPr>
            <a:r>
              <a:rPr lang="fr-CA" sz="1200" dirty="0" smtClean="0">
                <a:solidFill>
                  <a:schemeClr val="bg1"/>
                </a:solidFill>
              </a:rPr>
              <a:t>Collaboration </a:t>
            </a:r>
            <a:r>
              <a:rPr lang="fr-CA" sz="1200" dirty="0">
                <a:solidFill>
                  <a:schemeClr val="bg1"/>
                </a:solidFill>
              </a:rPr>
              <a:t>avec les utilisateurs et les soumissionnaires</a:t>
            </a:r>
          </a:p>
          <a:p>
            <a:pPr marL="285750" indent="-285750">
              <a:spcBef>
                <a:spcPts val="0"/>
              </a:spcBef>
              <a:buFont typeface="Arial" panose="020B0604020202020204" pitchFamily="34" charset="0"/>
              <a:buChar char="•"/>
            </a:pPr>
            <a:r>
              <a:rPr lang="fr-CA" sz="1200" dirty="0">
                <a:solidFill>
                  <a:schemeClr val="bg1"/>
                </a:solidFill>
              </a:rPr>
              <a:t>Options </a:t>
            </a:r>
            <a:r>
              <a:rPr lang="fr-CA" sz="1200" dirty="0" smtClean="0">
                <a:solidFill>
                  <a:schemeClr val="bg1"/>
                </a:solidFill>
              </a:rPr>
              <a:t>recommandées</a:t>
            </a:r>
            <a:endParaRPr lang="fr-CA" sz="1200" dirty="0">
              <a:solidFill>
                <a:schemeClr val="bg1"/>
              </a:solidFill>
            </a:endParaRPr>
          </a:p>
        </p:txBody>
      </p:sp>
      <p:sp>
        <p:nvSpPr>
          <p:cNvPr id="18" name="TextBox 17"/>
          <p:cNvSpPr txBox="1"/>
          <p:nvPr>
            <p:custDataLst>
              <p:tags r:id="rId14"/>
            </p:custDataLst>
          </p:nvPr>
        </p:nvSpPr>
        <p:spPr>
          <a:xfrm>
            <a:off x="251519" y="4280975"/>
            <a:ext cx="5648248" cy="338554"/>
          </a:xfrm>
          <a:prstGeom prst="rect">
            <a:avLst/>
          </a:prstGeom>
          <a:noFill/>
        </p:spPr>
        <p:txBody>
          <a:bodyPr wrap="square" rtlCol="0">
            <a:spAutoFit/>
          </a:bodyPr>
          <a:lstStyle/>
          <a:p>
            <a:pPr algn="ctr"/>
            <a:r>
              <a:rPr lang="fr-CA" sz="1600" b="1" dirty="0"/>
              <a:t>Diminution du nombre de soumissionnaires qualifiés</a:t>
            </a:r>
          </a:p>
        </p:txBody>
      </p:sp>
      <p:sp>
        <p:nvSpPr>
          <p:cNvPr id="29" name="Rectangle 28"/>
          <p:cNvSpPr/>
          <p:nvPr>
            <p:custDataLst>
              <p:tags r:id="rId15"/>
            </p:custDataLst>
          </p:nvPr>
        </p:nvSpPr>
        <p:spPr>
          <a:xfrm>
            <a:off x="122270" y="5635438"/>
            <a:ext cx="1684758" cy="626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a:solidFill>
                  <a:schemeClr val="tx1"/>
                </a:solidFill>
              </a:rPr>
              <a:t>ÉTAPES</a:t>
            </a:r>
          </a:p>
          <a:p>
            <a:pPr algn="ctr"/>
            <a:r>
              <a:rPr lang="fr-CA" sz="1600" dirty="0">
                <a:solidFill>
                  <a:schemeClr val="tx1"/>
                </a:solidFill>
              </a:rPr>
              <a:t>au sein de chaque point de contrôle</a:t>
            </a:r>
          </a:p>
        </p:txBody>
      </p:sp>
      <p:sp>
        <p:nvSpPr>
          <p:cNvPr id="30" name="Rectangle 29"/>
          <p:cNvSpPr/>
          <p:nvPr>
            <p:custDataLst>
              <p:tags r:id="rId16"/>
            </p:custDataLst>
          </p:nvPr>
        </p:nvSpPr>
        <p:spPr>
          <a:xfrm>
            <a:off x="2163342" y="5732529"/>
            <a:ext cx="1360162" cy="56643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CA" sz="1050" dirty="0"/>
              <a:t>Étape 1 : </a:t>
            </a:r>
            <a:br>
              <a:rPr lang="fr-CA" sz="1050" dirty="0"/>
            </a:br>
            <a:r>
              <a:rPr lang="fr-CA" sz="1050" dirty="0"/>
              <a:t>Échange de renseignements</a:t>
            </a:r>
          </a:p>
        </p:txBody>
      </p:sp>
      <p:sp>
        <p:nvSpPr>
          <p:cNvPr id="31" name="Rectangle 30"/>
          <p:cNvSpPr/>
          <p:nvPr>
            <p:custDataLst>
              <p:tags r:id="rId17"/>
            </p:custDataLst>
          </p:nvPr>
        </p:nvSpPr>
        <p:spPr>
          <a:xfrm>
            <a:off x="3595513" y="5732529"/>
            <a:ext cx="1105561" cy="5777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CA" sz="1050" dirty="0"/>
              <a:t>Étape 2 : </a:t>
            </a:r>
            <a:br>
              <a:rPr lang="fr-CA" sz="1050" dirty="0"/>
            </a:br>
            <a:r>
              <a:rPr lang="fr-CA" sz="1050" dirty="0"/>
              <a:t>Conception conjointe</a:t>
            </a:r>
          </a:p>
        </p:txBody>
      </p:sp>
      <p:sp>
        <p:nvSpPr>
          <p:cNvPr id="32" name="Rectangle 31"/>
          <p:cNvSpPr/>
          <p:nvPr>
            <p:custDataLst>
              <p:tags r:id="rId18"/>
            </p:custDataLst>
          </p:nvPr>
        </p:nvSpPr>
        <p:spPr>
          <a:xfrm>
            <a:off x="4773083" y="5734412"/>
            <a:ext cx="1054675" cy="5714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CA" sz="1050" dirty="0"/>
              <a:t>Étape 3 : Élaboration</a:t>
            </a:r>
          </a:p>
        </p:txBody>
      </p:sp>
      <p:sp>
        <p:nvSpPr>
          <p:cNvPr id="33" name="Rectangle 32"/>
          <p:cNvSpPr/>
          <p:nvPr>
            <p:custDataLst>
              <p:tags r:id="rId19"/>
            </p:custDataLst>
          </p:nvPr>
        </p:nvSpPr>
        <p:spPr>
          <a:xfrm>
            <a:off x="5899767" y="5732912"/>
            <a:ext cx="1404156" cy="56690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CA" sz="1050" dirty="0"/>
              <a:t>Étape 4 : Évaluation</a:t>
            </a:r>
          </a:p>
        </p:txBody>
      </p:sp>
    </p:spTree>
    <p:extLst>
      <p:ext uri="{BB962C8B-B14F-4D97-AF65-F5344CB8AC3E}">
        <p14:creationId xmlns:p14="http://schemas.microsoft.com/office/powerpoint/2010/main" val="224636663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8794340" cy="482626"/>
          </a:xfrm>
        </p:spPr>
        <p:txBody>
          <a:bodyPr/>
          <a:lstStyle/>
          <a:p>
            <a:r>
              <a:rPr lang="fr-CA" b="1" dirty="0"/>
              <a:t>Recourir à une approche par contrôles – point de contrôle 1</a:t>
            </a:r>
          </a:p>
        </p:txBody>
      </p:sp>
      <p:sp>
        <p:nvSpPr>
          <p:cNvPr id="5" name="Slide Number Placeholder 1"/>
          <p:cNvSpPr txBox="1">
            <a:spLocks/>
          </p:cNvSpPr>
          <p:nvPr/>
        </p:nvSpPr>
        <p:spPr>
          <a:xfrm>
            <a:off x="6876256" y="638132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a:t>7</a:t>
            </a:r>
          </a:p>
        </p:txBody>
      </p:sp>
      <p:sp>
        <p:nvSpPr>
          <p:cNvPr id="16" name="Rectangle 15"/>
          <p:cNvSpPr/>
          <p:nvPr/>
        </p:nvSpPr>
        <p:spPr>
          <a:xfrm>
            <a:off x="344350" y="1097364"/>
            <a:ext cx="4155642" cy="5571996"/>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18" name="Rectangle 17"/>
          <p:cNvSpPr/>
          <p:nvPr/>
        </p:nvSpPr>
        <p:spPr>
          <a:xfrm>
            <a:off x="4572000" y="1097364"/>
            <a:ext cx="4155642" cy="5571996"/>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19" name="Rectangle 18"/>
          <p:cNvSpPr/>
          <p:nvPr>
            <p:custDataLst>
              <p:tags r:id="rId1"/>
            </p:custDataLst>
          </p:nvPr>
        </p:nvSpPr>
        <p:spPr>
          <a:xfrm>
            <a:off x="344351" y="1097364"/>
            <a:ext cx="4155642" cy="643029"/>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a:t>Harmonisation avec les normes numériques du GC</a:t>
            </a:r>
          </a:p>
        </p:txBody>
      </p:sp>
      <p:sp>
        <p:nvSpPr>
          <p:cNvPr id="20" name="Rectangle 19"/>
          <p:cNvSpPr/>
          <p:nvPr>
            <p:custDataLst>
              <p:tags r:id="rId2"/>
            </p:custDataLst>
          </p:nvPr>
        </p:nvSpPr>
        <p:spPr>
          <a:xfrm>
            <a:off x="4574329" y="1104619"/>
            <a:ext cx="4155642" cy="645831"/>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dirty="0"/>
              <a:t>Démontrer les capacités organisationnelles</a:t>
            </a:r>
          </a:p>
        </p:txBody>
      </p:sp>
      <p:sp>
        <p:nvSpPr>
          <p:cNvPr id="27" name="Content Placeholder 2"/>
          <p:cNvSpPr txBox="1">
            <a:spLocks/>
          </p:cNvSpPr>
          <p:nvPr/>
        </p:nvSpPr>
        <p:spPr>
          <a:xfrm>
            <a:off x="1079613" y="1772816"/>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Expérience utilisateur – peut être utilisée sur une variété de plateformes (p. ex., mobile)</a:t>
            </a:r>
          </a:p>
        </p:txBody>
      </p:sp>
      <p:sp>
        <p:nvSpPr>
          <p:cNvPr id="28" name="Content Placeholder 2"/>
          <p:cNvSpPr txBox="1">
            <a:spLocks/>
          </p:cNvSpPr>
          <p:nvPr/>
        </p:nvSpPr>
        <p:spPr>
          <a:xfrm>
            <a:off x="1080778" y="2494320"/>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Nuage – peut être offerte par service comme logiciel (</a:t>
            </a:r>
            <a:r>
              <a:rPr lang="fr-CA" sz="1400" dirty="0" err="1">
                <a:solidFill>
                  <a:schemeClr val="tx1"/>
                </a:solidFill>
                <a:latin typeface="+mn-lt"/>
              </a:rPr>
              <a:t>SaaS</a:t>
            </a:r>
            <a:r>
              <a:rPr lang="fr-CA" sz="1400" dirty="0">
                <a:solidFill>
                  <a:schemeClr val="tx1"/>
                </a:solidFill>
                <a:latin typeface="+mn-lt"/>
              </a:rPr>
              <a:t>)</a:t>
            </a:r>
          </a:p>
        </p:txBody>
      </p:sp>
      <p:sp>
        <p:nvSpPr>
          <p:cNvPr id="29" name="Content Placeholder 2"/>
          <p:cNvSpPr txBox="1">
            <a:spLocks/>
          </p:cNvSpPr>
          <p:nvPr/>
        </p:nvSpPr>
        <p:spPr>
          <a:xfrm>
            <a:off x="1079613" y="3153020"/>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Interopérabilité – communication entre les autres solutions </a:t>
            </a:r>
          </a:p>
        </p:txBody>
      </p:sp>
      <p:sp>
        <p:nvSpPr>
          <p:cNvPr id="30" name="Content Placeholder 2"/>
          <p:cNvSpPr txBox="1">
            <a:spLocks/>
          </p:cNvSpPr>
          <p:nvPr/>
        </p:nvSpPr>
        <p:spPr>
          <a:xfrm>
            <a:off x="1093342" y="3849148"/>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Accessibilité – Conformité aux lignes directrices sur l’accessibilité des sites Web</a:t>
            </a:r>
          </a:p>
        </p:txBody>
      </p:sp>
      <p:sp>
        <p:nvSpPr>
          <p:cNvPr id="31" name="Content Placeholder 2"/>
          <p:cNvSpPr txBox="1">
            <a:spLocks/>
          </p:cNvSpPr>
          <p:nvPr/>
        </p:nvSpPr>
        <p:spPr>
          <a:xfrm>
            <a:off x="1073623" y="4541329"/>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Langues officielles – en français et en anglais</a:t>
            </a:r>
          </a:p>
        </p:txBody>
      </p:sp>
      <p:sp>
        <p:nvSpPr>
          <p:cNvPr id="32" name="Content Placeholder 2"/>
          <p:cNvSpPr txBox="1">
            <a:spLocks/>
          </p:cNvSpPr>
          <p:nvPr/>
        </p:nvSpPr>
        <p:spPr>
          <a:xfrm>
            <a:off x="1093342" y="5245562"/>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Certification de sécurité et résidence des données</a:t>
            </a:r>
          </a:p>
        </p:txBody>
      </p:sp>
      <p:sp>
        <p:nvSpPr>
          <p:cNvPr id="33" name="Content Placeholder 2"/>
          <p:cNvSpPr txBox="1">
            <a:spLocks/>
          </p:cNvSpPr>
          <p:nvPr/>
        </p:nvSpPr>
        <p:spPr>
          <a:xfrm>
            <a:off x="1079377" y="5908433"/>
            <a:ext cx="3312368" cy="375295"/>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Variété dimensionnelle</a:t>
            </a:r>
          </a:p>
        </p:txBody>
      </p:sp>
      <p:sp>
        <p:nvSpPr>
          <p:cNvPr id="34" name="Content Placeholder 2"/>
          <p:cNvSpPr txBox="1">
            <a:spLocks/>
          </p:cNvSpPr>
          <p:nvPr/>
        </p:nvSpPr>
        <p:spPr>
          <a:xfrm>
            <a:off x="5550198" y="1810244"/>
            <a:ext cx="3171261"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La PI doit appartenir au soumissionnaire</a:t>
            </a:r>
          </a:p>
        </p:txBody>
      </p:sp>
      <p:sp>
        <p:nvSpPr>
          <p:cNvPr id="35" name="Content Placeholder 2"/>
          <p:cNvSpPr txBox="1">
            <a:spLocks/>
          </p:cNvSpPr>
          <p:nvPr/>
        </p:nvSpPr>
        <p:spPr>
          <a:xfrm>
            <a:off x="5556616" y="2479026"/>
            <a:ext cx="3083836"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Le propriétaire de la plateforme est l’entrepreneur principal</a:t>
            </a:r>
          </a:p>
        </p:txBody>
      </p:sp>
      <p:sp>
        <p:nvSpPr>
          <p:cNvPr id="36" name="Content Placeholder 2"/>
          <p:cNvSpPr txBox="1">
            <a:spLocks/>
          </p:cNvSpPr>
          <p:nvPr/>
        </p:nvSpPr>
        <p:spPr>
          <a:xfrm>
            <a:off x="5556381" y="3140968"/>
            <a:ext cx="3084071"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Environnement de démonstration commerciale (bac à sable)</a:t>
            </a:r>
          </a:p>
        </p:txBody>
      </p:sp>
      <p:sp>
        <p:nvSpPr>
          <p:cNvPr id="37" name="Content Placeholder 2"/>
          <p:cNvSpPr txBox="1">
            <a:spLocks/>
          </p:cNvSpPr>
          <p:nvPr/>
        </p:nvSpPr>
        <p:spPr>
          <a:xfrm>
            <a:off x="5556381" y="3904171"/>
            <a:ext cx="3084071" cy="407944"/>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Modèle d’établissement des coûts </a:t>
            </a:r>
          </a:p>
        </p:txBody>
      </p:sp>
      <p:sp>
        <p:nvSpPr>
          <p:cNvPr id="38" name="Content Placeholder 2"/>
          <p:cNvSpPr txBox="1">
            <a:spLocks/>
          </p:cNvSpPr>
          <p:nvPr/>
        </p:nvSpPr>
        <p:spPr>
          <a:xfrm>
            <a:off x="5556381" y="4533224"/>
            <a:ext cx="3084071"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Avantages sur le plan du développement socioéconomique – comment un partenariat avec le GC pourrait procurer des avantages aux Canadiens</a:t>
            </a:r>
          </a:p>
        </p:txBody>
      </p:sp>
      <p:pic>
        <p:nvPicPr>
          <p:cNvPr id="39" name="Picture 22" descr="Image result for cost circle ic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21253" y="3905430"/>
            <a:ext cx="520613" cy="520613"/>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0" descr="Related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81726" y="2481432"/>
            <a:ext cx="571355" cy="57135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8" descr="Image result for data circle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10036" y="4707629"/>
            <a:ext cx="543045" cy="543045"/>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 descr="Related imag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10217" y="3207277"/>
            <a:ext cx="531649" cy="531649"/>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6" descr="Image result for checklist circle icon"/>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0757" t="10814" r="10801" b="11242"/>
          <a:stretch/>
        </p:blipFill>
        <p:spPr bwMode="auto">
          <a:xfrm>
            <a:off x="442500" y="5221754"/>
            <a:ext cx="561573" cy="558015"/>
          </a:xfrm>
          <a:prstGeom prst="ellipse">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digital circle ico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70511" y="1750450"/>
            <a:ext cx="611059" cy="61105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conversation circle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5973" y="4552303"/>
            <a:ext cx="560495" cy="560495"/>
          </a:xfrm>
          <a:prstGeom prst="ellipse">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scale circle icon"/>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12778" y="5829297"/>
            <a:ext cx="704152" cy="704152"/>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employee badge circle icon"/>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25961" y="1806759"/>
            <a:ext cx="600001" cy="600001"/>
          </a:xfrm>
          <a:prstGeom prst="ellipse">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communication circle icon"/>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47403" y="3193598"/>
            <a:ext cx="579516" cy="579516"/>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cloud circle icon"/>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08128" y="2428736"/>
            <a:ext cx="778541" cy="77854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Related imag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06203" y="3827460"/>
            <a:ext cx="780021" cy="780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47846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9217024" cy="482626"/>
          </a:xfrm>
        </p:spPr>
        <p:txBody>
          <a:bodyPr/>
          <a:lstStyle/>
          <a:p>
            <a:r>
              <a:rPr lang="fr-CA" b="1" dirty="0"/>
              <a:t>Recourir à une approche par contrôles – point de contrôle 2 </a:t>
            </a:r>
          </a:p>
        </p:txBody>
      </p:sp>
      <p:sp>
        <p:nvSpPr>
          <p:cNvPr id="5" name="Slide Number Placeholder 1"/>
          <p:cNvSpPr txBox="1">
            <a:spLocks/>
          </p:cNvSpPr>
          <p:nvPr/>
        </p:nvSpPr>
        <p:spPr>
          <a:xfrm>
            <a:off x="6876256" y="638132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8</a:t>
            </a:r>
            <a:endParaRPr lang="fr-CA" dirty="0"/>
          </a:p>
        </p:txBody>
      </p:sp>
      <p:sp>
        <p:nvSpPr>
          <p:cNvPr id="18" name="Rectangle 17"/>
          <p:cNvSpPr/>
          <p:nvPr/>
        </p:nvSpPr>
        <p:spPr>
          <a:xfrm>
            <a:off x="344351" y="1564373"/>
            <a:ext cx="4155642" cy="4960971"/>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19" name="Rectangle 18"/>
          <p:cNvSpPr/>
          <p:nvPr>
            <p:custDataLst>
              <p:tags r:id="rId1"/>
            </p:custDataLst>
          </p:nvPr>
        </p:nvSpPr>
        <p:spPr>
          <a:xfrm>
            <a:off x="344351" y="1097364"/>
            <a:ext cx="4155642" cy="467009"/>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400" dirty="0" smtClean="0"/>
              <a:t>Harmonisation </a:t>
            </a:r>
            <a:r>
              <a:rPr lang="fr-CA" sz="1400" dirty="0"/>
              <a:t>avec les capacités opérationnelles, les résultats et l’architecture des solutions du GC </a:t>
            </a:r>
          </a:p>
        </p:txBody>
      </p:sp>
      <p:sp>
        <p:nvSpPr>
          <p:cNvPr id="20" name="Rectangle 19"/>
          <p:cNvSpPr/>
          <p:nvPr>
            <p:custDataLst>
              <p:tags r:id="rId2"/>
            </p:custDataLst>
          </p:nvPr>
        </p:nvSpPr>
        <p:spPr>
          <a:xfrm>
            <a:off x="4574329" y="1104619"/>
            <a:ext cx="4155642" cy="467009"/>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dirty="0"/>
              <a:t>Expérience pratique des utilisateurs</a:t>
            </a:r>
          </a:p>
        </p:txBody>
      </p:sp>
      <p:sp>
        <p:nvSpPr>
          <p:cNvPr id="25" name="Rectangle 24"/>
          <p:cNvSpPr/>
          <p:nvPr/>
        </p:nvSpPr>
        <p:spPr>
          <a:xfrm>
            <a:off x="4574329" y="1571628"/>
            <a:ext cx="4155642" cy="2181408"/>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26" name="Rectangle 25"/>
          <p:cNvSpPr/>
          <p:nvPr/>
        </p:nvSpPr>
        <p:spPr>
          <a:xfrm>
            <a:off x="4574329" y="4293096"/>
            <a:ext cx="4155642" cy="2227544"/>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44" name="Rectangle 43"/>
          <p:cNvSpPr/>
          <p:nvPr>
            <p:custDataLst>
              <p:tags r:id="rId3"/>
            </p:custDataLst>
          </p:nvPr>
        </p:nvSpPr>
        <p:spPr>
          <a:xfrm>
            <a:off x="4574329" y="3826087"/>
            <a:ext cx="4155642" cy="467009"/>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a:t>Mise en œuvre, appui au soutien et avantages socioéconomiques</a:t>
            </a:r>
          </a:p>
        </p:txBody>
      </p:sp>
      <p:sp>
        <p:nvSpPr>
          <p:cNvPr id="45" name="Content Placeholder 2"/>
          <p:cNvSpPr txBox="1">
            <a:spLocks/>
          </p:cNvSpPr>
          <p:nvPr/>
        </p:nvSpPr>
        <p:spPr>
          <a:xfrm>
            <a:off x="5364088" y="1771223"/>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Permet aux utilisateurs d’effectuer les tâches et les buts de façon efficace et efficiente </a:t>
            </a:r>
          </a:p>
        </p:txBody>
      </p:sp>
      <p:sp>
        <p:nvSpPr>
          <p:cNvPr id="46" name="Content Placeholder 2"/>
          <p:cNvSpPr txBox="1">
            <a:spLocks/>
          </p:cNvSpPr>
          <p:nvPr/>
        </p:nvSpPr>
        <p:spPr>
          <a:xfrm>
            <a:off x="5364088" y="2763448"/>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Permet aux utilisateurs d’accomplir des tâches dans des scénarios d’utilisation complexes</a:t>
            </a:r>
          </a:p>
        </p:txBody>
      </p:sp>
      <p:sp>
        <p:nvSpPr>
          <p:cNvPr id="47" name="Content Placeholder 2"/>
          <p:cNvSpPr txBox="1">
            <a:spLocks/>
          </p:cNvSpPr>
          <p:nvPr/>
        </p:nvSpPr>
        <p:spPr>
          <a:xfrm>
            <a:off x="1079613" y="1772816"/>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Permet au GC de produire, de maintenir et de faire évoluer numériquement les résultats requis</a:t>
            </a:r>
          </a:p>
        </p:txBody>
      </p:sp>
      <p:sp>
        <p:nvSpPr>
          <p:cNvPr id="48" name="Content Placeholder 2"/>
          <p:cNvSpPr txBox="1">
            <a:spLocks/>
          </p:cNvSpPr>
          <p:nvPr/>
        </p:nvSpPr>
        <p:spPr>
          <a:xfrm>
            <a:off x="1079613" y="2464144"/>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Soutient l’intégration avec les produits ou services futurs</a:t>
            </a:r>
          </a:p>
        </p:txBody>
      </p:sp>
      <p:sp>
        <p:nvSpPr>
          <p:cNvPr id="49" name="Content Placeholder 2"/>
          <p:cNvSpPr txBox="1">
            <a:spLocks/>
          </p:cNvSpPr>
          <p:nvPr/>
        </p:nvSpPr>
        <p:spPr>
          <a:xfrm>
            <a:off x="1079613" y="3134967"/>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Comprend le cycle de vie de la gestion et les pratiques de soutien pour les interventions en cas d’incident de sécurité</a:t>
            </a:r>
          </a:p>
        </p:txBody>
      </p:sp>
      <p:sp>
        <p:nvSpPr>
          <p:cNvPr id="50" name="Content Placeholder 2"/>
          <p:cNvSpPr txBox="1">
            <a:spLocks/>
          </p:cNvSpPr>
          <p:nvPr/>
        </p:nvSpPr>
        <p:spPr>
          <a:xfrm>
            <a:off x="1083908" y="4129332"/>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400" dirty="0">
                <a:solidFill>
                  <a:schemeClr val="tx1"/>
                </a:solidFill>
                <a:latin typeface="+mn-lt"/>
              </a:rPr>
              <a:t>Protection des renseignements personnels</a:t>
            </a:r>
          </a:p>
        </p:txBody>
      </p:sp>
      <p:sp>
        <p:nvSpPr>
          <p:cNvPr id="51" name="Content Placeholder 2"/>
          <p:cNvSpPr txBox="1">
            <a:spLocks/>
          </p:cNvSpPr>
          <p:nvPr/>
        </p:nvSpPr>
        <p:spPr>
          <a:xfrm>
            <a:off x="5364088" y="4455114"/>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Activités clés que le fournisseur appuiera pendant la mise en œuvre</a:t>
            </a:r>
          </a:p>
        </p:txBody>
      </p:sp>
      <p:sp>
        <p:nvSpPr>
          <p:cNvPr id="52" name="Content Placeholder 2"/>
          <p:cNvSpPr txBox="1">
            <a:spLocks/>
          </p:cNvSpPr>
          <p:nvPr/>
        </p:nvSpPr>
        <p:spPr>
          <a:xfrm>
            <a:off x="5364088" y="5330210"/>
            <a:ext cx="3312368" cy="68407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a:solidFill>
                  <a:schemeClr val="tx1"/>
                </a:solidFill>
                <a:latin typeface="+mn-lt"/>
              </a:rPr>
              <a:t>Expliquer l’échec le plus important de la mise en œuvre et les leçons apprises</a:t>
            </a:r>
          </a:p>
        </p:txBody>
      </p:sp>
      <p:pic>
        <p:nvPicPr>
          <p:cNvPr id="53" name="Picture 24" descr="Related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17997" y="1808065"/>
            <a:ext cx="518952" cy="518952"/>
          </a:xfrm>
          <a:prstGeom prst="ellipse">
            <a:avLst/>
          </a:prstGeom>
          <a:noFill/>
          <a:extLst>
            <a:ext uri="{909E8E84-426E-40DD-AFC4-6F175D3DCCD1}">
              <a14:hiddenFill xmlns:a14="http://schemas.microsoft.com/office/drawing/2010/main">
                <a:solidFill>
                  <a:srgbClr val="FFFFFF"/>
                </a:solidFill>
              </a14:hiddenFill>
            </a:ext>
          </a:extLst>
        </p:spPr>
      </p:pic>
      <p:pic>
        <p:nvPicPr>
          <p:cNvPr id="54" name="Picture 28" descr="Image result for integration circle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4488" y="2496773"/>
            <a:ext cx="510231" cy="510231"/>
          </a:xfrm>
          <a:prstGeom prst="ellipse">
            <a:avLst/>
          </a:prstGeom>
          <a:noFill/>
          <a:extLst>
            <a:ext uri="{909E8E84-426E-40DD-AFC4-6F175D3DCCD1}">
              <a14:hiddenFill xmlns:a14="http://schemas.microsoft.com/office/drawing/2010/main">
                <a:solidFill>
                  <a:srgbClr val="FFFFFF"/>
                </a:solidFill>
              </a14:hiddenFill>
            </a:ext>
          </a:extLst>
        </p:spPr>
      </p:pic>
      <p:pic>
        <p:nvPicPr>
          <p:cNvPr id="55" name="Picture 30" descr="Image result for security circl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2628" y="3189202"/>
            <a:ext cx="644977" cy="644977"/>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32" descr="Image result for privacy circle icon"/>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5738" t="6473" r="5642" b="5748"/>
          <a:stretch/>
        </p:blipFill>
        <p:spPr bwMode="auto">
          <a:xfrm>
            <a:off x="485420" y="4020812"/>
            <a:ext cx="509299" cy="504472"/>
          </a:xfrm>
          <a:prstGeom prst="ellipse">
            <a:avLst/>
          </a:prstGeom>
          <a:noFill/>
          <a:extLst>
            <a:ext uri="{909E8E84-426E-40DD-AFC4-6F175D3DCCD1}">
              <a14:hiddenFill xmlns:a14="http://schemas.microsoft.com/office/drawing/2010/main">
                <a:solidFill>
                  <a:srgbClr val="FFFFFF"/>
                </a:solidFill>
              </a14:hiddenFill>
            </a:ext>
          </a:extLst>
        </p:spPr>
      </p:pic>
      <p:pic>
        <p:nvPicPr>
          <p:cNvPr id="57" name="Picture 4" descr="Image result for plan circle ico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14686" y="4467922"/>
            <a:ext cx="595887" cy="595887"/>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2" descr="Image result for dialogue circle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14686" y="2774643"/>
            <a:ext cx="520569" cy="520569"/>
          </a:xfrm>
          <a:prstGeom prst="rect">
            <a:avLst/>
          </a:prstGeom>
          <a:noFill/>
          <a:extLst>
            <a:ext uri="{909E8E84-426E-40DD-AFC4-6F175D3DCCD1}">
              <a14:hiddenFill xmlns:a14="http://schemas.microsoft.com/office/drawing/2010/main">
                <a:solidFill>
                  <a:srgbClr val="FFFFFF"/>
                </a:solidFill>
              </a14:hiddenFill>
            </a:ext>
          </a:extLst>
        </p:spPr>
      </p:pic>
      <p:sp>
        <p:nvSpPr>
          <p:cNvPr id="59" name="Content Placeholder 2"/>
          <p:cNvSpPr txBox="1">
            <a:spLocks/>
          </p:cNvSpPr>
          <p:nvPr/>
        </p:nvSpPr>
        <p:spPr>
          <a:xfrm>
            <a:off x="611560" y="4898979"/>
            <a:ext cx="3790167" cy="1215280"/>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fr-CA" sz="1600" dirty="0" smtClean="0">
                <a:solidFill>
                  <a:schemeClr val="tx1"/>
                </a:solidFill>
                <a:latin typeface="+mn-lt"/>
              </a:rPr>
              <a:t>* Les </a:t>
            </a:r>
            <a:r>
              <a:rPr lang="fr-CA" sz="1600" dirty="0">
                <a:solidFill>
                  <a:schemeClr val="tx1"/>
                </a:solidFill>
                <a:latin typeface="+mn-lt"/>
              </a:rPr>
              <a:t>exigences du point de contrôle 1, comme l’interopérabilité, l’accessibilité et les langues officielles, </a:t>
            </a:r>
            <a:r>
              <a:rPr lang="fr-FR" sz="1600" dirty="0">
                <a:solidFill>
                  <a:schemeClr val="tx1"/>
                </a:solidFill>
                <a:latin typeface="+mn-lt"/>
              </a:rPr>
              <a:t>ont été mises à l’essai davantage au cours d</a:t>
            </a:r>
            <a:r>
              <a:rPr lang="fr-CA" sz="1600" dirty="0">
                <a:solidFill>
                  <a:schemeClr val="tx1"/>
                </a:solidFill>
                <a:latin typeface="+mn-lt"/>
              </a:rPr>
              <a:t>u point de contrôle 2. </a:t>
            </a:r>
          </a:p>
        </p:txBody>
      </p:sp>
      <p:sp>
        <p:nvSpPr>
          <p:cNvPr id="2" name="Rectangle 1"/>
          <p:cNvSpPr/>
          <p:nvPr/>
        </p:nvSpPr>
        <p:spPr>
          <a:xfrm>
            <a:off x="491821" y="4770652"/>
            <a:ext cx="3900160" cy="1555201"/>
          </a:xfrm>
          <a:prstGeom prst="rect">
            <a:avLst/>
          </a:prstGeom>
          <a:noFill/>
          <a:ln>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endParaRPr lang="en-CA"/>
          </a:p>
        </p:txBody>
      </p:sp>
      <p:pic>
        <p:nvPicPr>
          <p:cNvPr id="1028" name="Picture 4" descr="Related image"/>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41080" y="1743505"/>
            <a:ext cx="585018" cy="5850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lated imag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662623" y="5341164"/>
            <a:ext cx="662168" cy="662168"/>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690935"/>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5d0ba1ab4630392b84f24c68&quot;,&quot;SmartGridHorizontal&quot;:0,&quot;LinkedExcelSources&quot;:{},&quot;LinkedProjectSources&quot;:{},&quot;FlowConfig&quot;:{&quot;Canvas&quot;:{&quot;Slide&quot;:1,&quot;Width&quot;:960,&quot;Height&quot;:72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7"/>
</p:tagLst>
</file>

<file path=ppt/tags/tag15.xml><?xml version="1.0" encoding="utf-8"?>
<p:tagLst xmlns:a="http://schemas.openxmlformats.org/drawingml/2006/main" xmlns:r="http://schemas.openxmlformats.org/officeDocument/2006/relationships" xmlns:p="http://schemas.openxmlformats.org/presentationml/2006/main">
  <p:tag name="NUM" val="8"/>
</p:tagLst>
</file>

<file path=ppt/tags/tag16.xml><?xml version="1.0" encoding="utf-8"?>
<p:tagLst xmlns:a="http://schemas.openxmlformats.org/drawingml/2006/main" xmlns:r="http://schemas.openxmlformats.org/officeDocument/2006/relationships" xmlns:p="http://schemas.openxmlformats.org/presentationml/2006/main">
  <p:tag name="NUM" val="9"/>
</p:tagLst>
</file>

<file path=ppt/tags/tag17.xml><?xml version="1.0" encoding="utf-8"?>
<p:tagLst xmlns:a="http://schemas.openxmlformats.org/drawingml/2006/main" xmlns:r="http://schemas.openxmlformats.org/officeDocument/2006/relationships" xmlns:p="http://schemas.openxmlformats.org/presentationml/2006/main">
  <p:tag name="NUM" val="10"/>
</p:tagLst>
</file>

<file path=ppt/tags/tag18.xml><?xml version="1.0" encoding="utf-8"?>
<p:tagLst xmlns:a="http://schemas.openxmlformats.org/drawingml/2006/main" xmlns:r="http://schemas.openxmlformats.org/officeDocument/2006/relationships" xmlns:p="http://schemas.openxmlformats.org/presentationml/2006/main">
  <p:tag name="NUM" val="11"/>
</p:tagLst>
</file>

<file path=ppt/tags/tag19.xml><?xml version="1.0" encoding="utf-8"?>
<p:tagLst xmlns:a="http://schemas.openxmlformats.org/drawingml/2006/main" xmlns:r="http://schemas.openxmlformats.org/officeDocument/2006/relationships" xmlns:p="http://schemas.openxmlformats.org/presentationml/2006/main">
  <p:tag name="NUM" val="12"/>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NUM" val="13"/>
</p:tagLst>
</file>

<file path=ppt/tags/tag21.xml><?xml version="1.0" encoding="utf-8"?>
<p:tagLst xmlns:a="http://schemas.openxmlformats.org/drawingml/2006/main" xmlns:r="http://schemas.openxmlformats.org/officeDocument/2006/relationships" xmlns:p="http://schemas.openxmlformats.org/presentationml/2006/main">
  <p:tag name="NUM" val="14"/>
</p:tagLst>
</file>

<file path=ppt/tags/tag22.xml><?xml version="1.0" encoding="utf-8"?>
<p:tagLst xmlns:a="http://schemas.openxmlformats.org/drawingml/2006/main" xmlns:r="http://schemas.openxmlformats.org/officeDocument/2006/relationships" xmlns:p="http://schemas.openxmlformats.org/presentationml/2006/main">
  <p:tag name="NUM" val="15"/>
</p:tagLst>
</file>

<file path=ppt/tags/tag23.xml><?xml version="1.0" encoding="utf-8"?>
<p:tagLst xmlns:a="http://schemas.openxmlformats.org/drawingml/2006/main" xmlns:r="http://schemas.openxmlformats.org/officeDocument/2006/relationships" xmlns:p="http://schemas.openxmlformats.org/presentationml/2006/main">
  <p:tag name="NUM" val="16"/>
</p:tagLst>
</file>

<file path=ppt/tags/tag24.xml><?xml version="1.0" encoding="utf-8"?>
<p:tagLst xmlns:a="http://schemas.openxmlformats.org/drawingml/2006/main" xmlns:r="http://schemas.openxmlformats.org/officeDocument/2006/relationships" xmlns:p="http://schemas.openxmlformats.org/presentationml/2006/main">
  <p:tag name="NUM" val="17"/>
</p:tagLst>
</file>

<file path=ppt/tags/tag25.xml><?xml version="1.0" encoding="utf-8"?>
<p:tagLst xmlns:a="http://schemas.openxmlformats.org/drawingml/2006/main" xmlns:r="http://schemas.openxmlformats.org/officeDocument/2006/relationships" xmlns:p="http://schemas.openxmlformats.org/presentationml/2006/main">
  <p:tag name="NUM" val="18"/>
</p:tagLst>
</file>

<file path=ppt/tags/tag26.xml><?xml version="1.0" encoding="utf-8"?>
<p:tagLst xmlns:a="http://schemas.openxmlformats.org/drawingml/2006/main" xmlns:r="http://schemas.openxmlformats.org/officeDocument/2006/relationships" xmlns:p="http://schemas.openxmlformats.org/presentationml/2006/main">
  <p:tag name="NUM" val="19"/>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3.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4.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Text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3608</TotalTime>
  <Words>1648</Words>
  <Application>Microsoft Office PowerPoint</Application>
  <PresentationFormat>On-screen Show (4:3)</PresentationFormat>
  <Paragraphs>239</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맑은 고딕</vt:lpstr>
      <vt:lpstr>Arial</vt:lpstr>
      <vt:lpstr>Arial Narrow</vt:lpstr>
      <vt:lpstr>Calibri</vt:lpstr>
      <vt:lpstr>Wingdings</vt:lpstr>
      <vt:lpstr>Office Theme</vt:lpstr>
      <vt:lpstr>Ressources humaines et paye de la prochaine génération Comité de vérification du gouvernement du Canada Juin 2019 </vt:lpstr>
      <vt:lpstr>PowerPoint Presentation</vt:lpstr>
      <vt:lpstr>Appliquer les leçons apprises à ProGen</vt:lpstr>
      <vt:lpstr>Appliquer les leçons apprises à ProGen</vt:lpstr>
      <vt:lpstr>Appliquer les leçons apprises à ProGen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Leblanc, Isabelle</cp:lastModifiedBy>
  <cp:revision>304</cp:revision>
  <cp:lastPrinted>2019-05-28T18:49:05Z</cp:lastPrinted>
  <dcterms:created xsi:type="dcterms:W3CDTF">2015-11-06T15:38:40Z</dcterms:created>
  <dcterms:modified xsi:type="dcterms:W3CDTF">2019-06-20T15:09:36Z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1bbe1e3b-f530-4f6a-a685-b14eba4aa935</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ies>
</file>