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417" r:id="rId2"/>
    <p:sldId id="483" r:id="rId3"/>
    <p:sldId id="504" r:id="rId4"/>
    <p:sldId id="503" r:id="rId5"/>
    <p:sldId id="506" r:id="rId6"/>
    <p:sldId id="515" r:id="rId7"/>
    <p:sldId id="516" r:id="rId8"/>
    <p:sldId id="517" r:id="rId9"/>
    <p:sldId id="507" r:id="rId10"/>
    <p:sldId id="511" r:id="rId11"/>
    <p:sldId id="514" r:id="rId12"/>
    <p:sldId id="513" r:id="rId13"/>
    <p:sldId id="509" r:id="rId14"/>
    <p:sldId id="510" r:id="rId15"/>
    <p:sldId id="521" r:id="rId16"/>
    <p:sldId id="518" r:id="rId17"/>
    <p:sldId id="519" r:id="rId18"/>
    <p:sldId id="520" r:id="rId19"/>
    <p:sldId id="522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595959"/>
    <a:srgbClr val="FFFF99"/>
    <a:srgbClr val="CB1313"/>
    <a:srgbClr val="D71414"/>
    <a:srgbClr val="E5F4FA"/>
    <a:srgbClr val="F2F9FC"/>
    <a:srgbClr val="0092D2"/>
    <a:srgbClr val="FFFFFF"/>
    <a:srgbClr val="15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1" autoAdjust="0"/>
    <p:restoredTop sz="89803" autoAdjust="0"/>
  </p:normalViewPr>
  <p:slideViewPr>
    <p:cSldViewPr>
      <p:cViewPr varScale="1">
        <p:scale>
          <a:sx n="79" d="100"/>
          <a:sy n="79" d="100"/>
        </p:scale>
        <p:origin x="17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9" d="100"/>
        <a:sy n="89" d="100"/>
      </p:scale>
      <p:origin x="0" y="-2743"/>
    </p:cViewPr>
  </p:sorterViewPr>
  <p:notesViewPr>
    <p:cSldViewPr>
      <p:cViewPr varScale="1">
        <p:scale>
          <a:sx n="59" d="100"/>
          <a:sy n="59" d="100"/>
        </p:scale>
        <p:origin x="3197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04F828-BD0B-4CEE-A2EA-EDEA8DC5A97C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250257-026A-4DEA-A2C1-31DD4FA8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52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2400" y="4277532"/>
            <a:ext cx="6781800" cy="486646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F07109-E5DA-4E88-ACD7-BBE037C22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5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canada.ca/covid-19-guidance/proto/landing-recovery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06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Prototype </a:t>
            </a:r>
            <a:r>
              <a:rPr lang="en-CA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https://test.canada.ca/covid-19-guidance/proto/landing-recovery.html</a:t>
            </a:r>
            <a:endParaRPr lang="en-CA" b="0" dirty="0">
              <a:effectLst/>
            </a:endParaRPr>
          </a:p>
          <a:p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37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3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0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2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2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0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5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75% overlap with Norway’s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8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may be work underway on these containment and reopening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1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7109-E5DA-4E88-ACD7-BBE037C22F2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1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prod.prv\shared\NCR\CMO\CMB_NEW\0400-Comms Svcs\480 - Publishing and Production\!Flag Signatures\Government of Canada FIPs\45\Two Colours\goc_fip_e_2c_45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9" y="247503"/>
            <a:ext cx="1874099" cy="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8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prod.prv\shared\NCR\CMO\CMB_NEW\0400-Comms Svcs\480 - Publishing and Production\!Flag Signatures\Government of Canada FIPs\45\Two Colours\goc_fip_e_2c_45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9" y="247503"/>
            <a:ext cx="1874099" cy="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 userDrawn="1"/>
        </p:nvSpPr>
        <p:spPr>
          <a:xfrm>
            <a:off x="4625211" y="5875014"/>
            <a:ext cx="401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Bombardier Recreational Products, Spyder factory, Quebec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13200" y="3446400"/>
            <a:ext cx="7319963" cy="20462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pic>
        <p:nvPicPr>
          <p:cNvPr id="28" name="Picture 7"/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376" y="731838"/>
            <a:ext cx="8152284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trans_flag_gr-01.pn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38" t="13724" r="23423" b="31757"/>
          <a:stretch/>
        </p:blipFill>
        <p:spPr>
          <a:xfrm>
            <a:off x="460375" y="730212"/>
            <a:ext cx="8271102" cy="5394099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pic>
        <p:nvPicPr>
          <p:cNvPr id="24" name="Picture 7"/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13" y="4424288"/>
            <a:ext cx="69008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4623620" y="5860500"/>
            <a:ext cx="401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Lake Laberge, Yukon Territory, Canada. Shutterstock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338" y="3294063"/>
            <a:ext cx="7112000" cy="1023937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64163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4575175"/>
            <a:ext cx="6900862" cy="7651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3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prod.prv\shared\NCR\CMO\CMB_NEW\0400-Comms Svcs\480 - Publishing and Production\!Flag Signatures\Government of Canada FIPs\45\Two Colours\goc_fip_e_2c_45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9" y="247503"/>
            <a:ext cx="1874099" cy="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 userDrawn="1"/>
        </p:nvSpPr>
        <p:spPr>
          <a:xfrm>
            <a:off x="4625211" y="5875014"/>
            <a:ext cx="401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Bombardier Recreational Products, Spyder factory, Quebec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13200" y="3446400"/>
            <a:ext cx="7319963" cy="20462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pic>
        <p:nvPicPr>
          <p:cNvPr id="28" name="Picture 7"/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13" y="4424288"/>
            <a:ext cx="69008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4623620" y="5860500"/>
            <a:ext cx="401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Lake Laberge, Yukon Territory, Canada. Shutterstock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89" y="707098"/>
            <a:ext cx="8220075" cy="5410200"/>
          </a:xfrm>
          <a:prstGeom prst="rect">
            <a:avLst/>
          </a:prstGeom>
        </p:spPr>
      </p:pic>
      <p:pic>
        <p:nvPicPr>
          <p:cNvPr id="20" name="Picture 19" descr="trans_flag_gr-01.pn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38" t="13724" r="23423" b="31757"/>
          <a:stretch/>
        </p:blipFill>
        <p:spPr>
          <a:xfrm>
            <a:off x="460375" y="720687"/>
            <a:ext cx="8271102" cy="5394099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pic>
        <p:nvPicPr>
          <p:cNvPr id="30" name="Picture 7"/>
          <p:cNvPicPr>
            <a:picLocks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800" y="4424288"/>
            <a:ext cx="679767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2363821" y="707098"/>
            <a:ext cx="6329250" cy="507831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Wearable technology, developed with funding </a:t>
            </a:r>
          </a:p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from the NSERC Discovery Grants program</a:t>
            </a:r>
          </a:p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Source: Western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338" y="3294063"/>
            <a:ext cx="7112000" cy="1023937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1A1A1A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4575175"/>
            <a:ext cx="6900862" cy="7651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6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BA2E34"/>
                </a:solidFill>
                <a:latin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15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88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BA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99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1600201"/>
            <a:ext cx="3798887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54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BA2E34"/>
              </a:buClr>
              <a:defRPr sz="28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000"/>
            </a:lvl3pPr>
            <a:lvl4pPr>
              <a:buClr>
                <a:srgbClr val="BA2E34"/>
              </a:buClr>
              <a:defRPr sz="1800"/>
            </a:lvl4pPr>
            <a:lvl5pPr>
              <a:buClr>
                <a:srgbClr val="BA2E3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7363" y="5650231"/>
            <a:ext cx="815512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0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4462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0218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83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prod.prv\shared\NCR\CMO\CMB_NEW\0400-Comms Svcs\480 - Publishing and Production\!Flag Signatures\Government of Canada FIPs\45\Two Colours\goc_fip_e_2c_45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9" y="247503"/>
            <a:ext cx="1874099" cy="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777" y="748834"/>
            <a:ext cx="4010025" cy="534352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6777" y="706033"/>
            <a:ext cx="40132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4617260" y="5860500"/>
            <a:ext cx="401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Bombardier Recreational Products, Spyder factory, Quebec</a:t>
            </a:r>
          </a:p>
        </p:txBody>
      </p:sp>
    </p:spTree>
    <p:extLst>
      <p:ext uri="{BB962C8B-B14F-4D97-AF65-F5344CB8AC3E}">
        <p14:creationId xmlns:p14="http://schemas.microsoft.com/office/powerpoint/2010/main" val="339426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BA2E34"/>
              </a:buClr>
              <a:defRPr sz="2600"/>
            </a:lvl1pPr>
            <a:lvl2pPr>
              <a:buClr>
                <a:srgbClr val="BA2E34"/>
              </a:buClr>
              <a:defRPr sz="2400"/>
            </a:lvl2pPr>
            <a:lvl3pPr>
              <a:buClr>
                <a:srgbClr val="BA2E34"/>
              </a:buClr>
              <a:defRPr sz="2200"/>
            </a:lvl3pPr>
            <a:lvl4pPr>
              <a:buClr>
                <a:srgbClr val="BA2E34"/>
              </a:buClr>
              <a:defRPr sz="2000"/>
            </a:lvl4pPr>
            <a:lvl5pPr>
              <a:buClr>
                <a:srgbClr val="BA2E34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0653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5863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BA2E34"/>
              </a:buClr>
              <a:defRPr/>
            </a:lvl1pPr>
            <a:lvl2pPr>
              <a:buClr>
                <a:srgbClr val="BA2E34"/>
              </a:buClr>
              <a:defRPr/>
            </a:lvl2pPr>
            <a:lvl3pPr>
              <a:buClr>
                <a:srgbClr val="BA2E34"/>
              </a:buClr>
              <a:defRPr/>
            </a:lvl3pPr>
            <a:lvl4pPr>
              <a:buClr>
                <a:srgbClr val="BA2E34"/>
              </a:buClr>
              <a:defRPr/>
            </a:lvl4pPr>
            <a:lvl5pPr>
              <a:buClr>
                <a:srgbClr val="BA2E34"/>
              </a:buClr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648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2E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997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A2E34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BA2E34"/>
              </a:buClr>
              <a:defRPr sz="2400"/>
            </a:lvl1pPr>
            <a:lvl2pPr>
              <a:buClr>
                <a:srgbClr val="BA2E34"/>
              </a:buClr>
              <a:defRPr sz="2000"/>
            </a:lvl2pPr>
            <a:lvl3pPr>
              <a:buClr>
                <a:srgbClr val="BA2E34"/>
              </a:buClr>
              <a:defRPr sz="1800"/>
            </a:lvl3pPr>
            <a:lvl4pPr>
              <a:buClr>
                <a:srgbClr val="BA2E34"/>
              </a:buClr>
              <a:defRPr sz="1600"/>
            </a:lvl4pPr>
            <a:lvl5pPr>
              <a:buClr>
                <a:srgbClr val="BA2E3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753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0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157AC0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prod.prv\shared\NCR\CMO\CMB_NEW\0400-Comms Svcs\480 - Publishing and Production\!Flag Signatures\Government of Canada FIPs\45\Two Colours\goc_fip_e_2c_45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9" y="247503"/>
            <a:ext cx="1874099" cy="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8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64163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prod.prv\shared\NCR\CMO\CMB_NEW\0400-Comms Svcs\480 - Publishing and Production\!Flag Signatures\Government of Canada FIPs\45\Two Colours\goc_fip_e_2c_45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9" y="247503"/>
            <a:ext cx="1874099" cy="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238" y="754063"/>
            <a:ext cx="4010025" cy="539115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4238" y="706033"/>
            <a:ext cx="40132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4623620" y="5860500"/>
            <a:ext cx="401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Lake Laberge, Yukon Territory, Canada. Shutterstock</a:t>
            </a:r>
          </a:p>
        </p:txBody>
      </p:sp>
    </p:spTree>
    <p:extLst>
      <p:ext uri="{BB962C8B-B14F-4D97-AF65-F5344CB8AC3E}">
        <p14:creationId xmlns:p14="http://schemas.microsoft.com/office/powerpoint/2010/main" val="416159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808080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prod.prv\shared\NCR\CMO\CMB_NEW\0400-Comms Svcs\480 - Publishing and Production\!Flag Signatures\Government of Canada FIPs\45\Two Colours\goc_fip_e_2c_45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9" y="247503"/>
            <a:ext cx="1874099" cy="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400" y="720441"/>
            <a:ext cx="4010025" cy="5419725"/>
          </a:xfrm>
          <a:prstGeom prst="rect">
            <a:avLst/>
          </a:prstGeom>
        </p:spPr>
      </p:pic>
      <p:pic>
        <p:nvPicPr>
          <p:cNvPr id="22" name="Picture 1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4238" y="706033"/>
            <a:ext cx="40132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4651296" y="5593777"/>
            <a:ext cx="4041775" cy="507831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Wearable technology, developed with funding </a:t>
            </a:r>
          </a:p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from the NSERC Discovery Grants program</a:t>
            </a:r>
          </a:p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Source: Western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98930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BA2E34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BA2E34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BA2E34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BA2E34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BA2E34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15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prod.prv\shared\NCR\CMO\CMB_NEW\0400-Comms Svcs\480 - Publishing and Production\!Flag Signatures\Government of Canada FIPs\45\Two Colours\goc_fip_e_2c_45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9" y="247503"/>
            <a:ext cx="1874099" cy="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9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prod.prv\shared\NCR\CMO\CMB_NEW\0400-Comms Svcs\480 - Publishing and Production\!Flag Signatures\Government of Canada FIPs\45\Two Colours\goc_fip_e_2c_45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9" y="247503"/>
            <a:ext cx="1874099" cy="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720687"/>
            <a:ext cx="8181975" cy="5391150"/>
          </a:xfrm>
          <a:prstGeom prst="rect">
            <a:avLst/>
          </a:prstGeom>
        </p:spPr>
      </p:pic>
      <p:pic>
        <p:nvPicPr>
          <p:cNvPr id="24" name="Picture 23" descr="trans_flag_gr-01.pn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38" t="13724" r="23423" b="31757"/>
          <a:stretch/>
        </p:blipFill>
        <p:spPr>
          <a:xfrm>
            <a:off x="398648" y="720687"/>
            <a:ext cx="8271102" cy="5394099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4625211" y="5875014"/>
            <a:ext cx="401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Bombardier Recreational Products, Spyder factory, Quebec</a:t>
            </a:r>
          </a:p>
        </p:txBody>
      </p:sp>
      <p:pic>
        <p:nvPicPr>
          <p:cNvPr id="28" name="Picture 7"/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338" y="3294063"/>
            <a:ext cx="7112000" cy="1023937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BA2E34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4575175"/>
            <a:ext cx="6900862" cy="7651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8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prod.prv\shared\NCR\CMO\CMB_NEW\0400-Comms Svcs\480 - Publishing and Production\!Flag Signatures\Government of Canada FIPs\45\Two Colours\goc_fip_e_2c_45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9" y="247503"/>
            <a:ext cx="1874099" cy="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 userDrawn="1"/>
        </p:nvSpPr>
        <p:spPr>
          <a:xfrm>
            <a:off x="4625211" y="5875014"/>
            <a:ext cx="401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>
                <a:solidFill>
                  <a:schemeClr val="bg1"/>
                </a:solidFill>
                <a:latin typeface="+mj-lt"/>
              </a:rPr>
              <a:t>Bombardier Recreational Products, Spyder factory, Quebec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89" y="864990"/>
            <a:ext cx="8239125" cy="5410200"/>
          </a:xfrm>
          <a:prstGeom prst="rect">
            <a:avLst/>
          </a:prstGeom>
        </p:spPr>
      </p:pic>
      <p:pic>
        <p:nvPicPr>
          <p:cNvPr id="20" name="Picture 19" descr="trans_flag_gr-01.pn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289" y="838282"/>
            <a:ext cx="8280400" cy="548776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613200" y="3446400"/>
            <a:ext cx="7319963" cy="20462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pic>
        <p:nvPicPr>
          <p:cNvPr id="28" name="Picture 7"/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338" y="3294063"/>
            <a:ext cx="7112000" cy="1023937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157AC0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4575175"/>
            <a:ext cx="6900862" cy="7651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0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407" y="2697163"/>
            <a:ext cx="32099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6" r:id="rId2"/>
    <p:sldLayoutId id="2147483678" r:id="rId3"/>
    <p:sldLayoutId id="2147483680" r:id="rId4"/>
    <p:sldLayoutId id="2147483682" r:id="rId5"/>
    <p:sldLayoutId id="2147483660" r:id="rId6"/>
    <p:sldLayoutId id="2147483661" r:id="rId7"/>
    <p:sldLayoutId id="2147483677" r:id="rId8"/>
    <p:sldLayoutId id="2147483679" r:id="rId9"/>
    <p:sldLayoutId id="2147483681" r:id="rId10"/>
    <p:sldLayoutId id="2147483683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BA2E34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A2E34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5638800" cy="1919052"/>
          </a:xfrm>
        </p:spPr>
        <p:txBody>
          <a:bodyPr>
            <a:normAutofit fontScale="90000"/>
          </a:bodyPr>
          <a:lstStyle/>
          <a:p>
            <a:r>
              <a:rPr lang="en" sz="4400" b="1" dirty="0">
                <a:solidFill>
                  <a:srgbClr val="006666"/>
                </a:solidFill>
              </a:rPr>
              <a:t>Canada.ca</a:t>
            </a:r>
            <a:r>
              <a:rPr lang="en" dirty="0">
                <a:solidFill>
                  <a:srgbClr val="006666"/>
                </a:solidFill>
              </a:rPr>
              <a:t/>
            </a:r>
            <a:br>
              <a:rPr lang="en" dirty="0">
                <a:solidFill>
                  <a:srgbClr val="006666"/>
                </a:solidFill>
              </a:rPr>
            </a:br>
            <a:r>
              <a:rPr lang="en" dirty="0">
                <a:solidFill>
                  <a:srgbClr val="006666"/>
                </a:solidFill>
              </a:rPr>
              <a:t>COVID-19 Top Task Identification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 Gerry McGovern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and the World Health Organization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Canada.ca digital transformation office (TBS)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and Health Canada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May 25,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2CE3-6392-4968-B209-93A52C299364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00800" y="914400"/>
            <a:ext cx="2438400" cy="4825765"/>
            <a:chOff x="6508530" y="-39275"/>
            <a:chExt cx="2527562" cy="5143500"/>
          </a:xfrm>
        </p:grpSpPr>
        <p:pic>
          <p:nvPicPr>
            <p:cNvPr id="6" name="Google Shape;120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508530" y="-39275"/>
              <a:ext cx="2527562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6674416" y="569740"/>
              <a:ext cx="2201931" cy="3917855"/>
              <a:chOff x="6674416" y="569740"/>
              <a:chExt cx="2201931" cy="391785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4416" y="569740"/>
                <a:ext cx="2201931" cy="305503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/>
              <a:srcRect b="30905"/>
              <a:stretch/>
            </p:blipFill>
            <p:spPr>
              <a:xfrm>
                <a:off x="6674416" y="3606019"/>
                <a:ext cx="2201931" cy="8815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4767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5344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Top-task alignment with Canada.ca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2590800" cy="4724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Results compared with existing Canada.ca COVID-19 content and resources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(in violet).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Also, identifies new and future content areas that will need attention, e.g. containment and reopening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(in orange).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4CFEF7E-F02E-9E43-90EF-D3271D7EC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24465"/>
              </p:ext>
            </p:extLst>
          </p:nvPr>
        </p:nvGraphicFramePr>
        <p:xfrm>
          <a:off x="3238502" y="1219204"/>
          <a:ext cx="5715000" cy="480059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41895">
                  <a:extLst>
                    <a:ext uri="{9D8B030D-6E8A-4147-A177-3AD203B41FA5}">
                      <a16:colId xmlns:a16="http://schemas.microsoft.com/office/drawing/2014/main" xmlns="" val="3743082026"/>
                    </a:ext>
                  </a:extLst>
                </a:gridCol>
                <a:gridCol w="5373105">
                  <a:extLst>
                    <a:ext uri="{9D8B030D-6E8A-4147-A177-3AD203B41FA5}">
                      <a16:colId xmlns:a16="http://schemas.microsoft.com/office/drawing/2014/main" xmlns="" val="4128823634"/>
                    </a:ext>
                  </a:extLst>
                </a:gridCol>
              </a:tblGrid>
              <a:tr h="41567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 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ym typeface="Arial"/>
                        </a:rPr>
                        <a:t>Tasks</a:t>
                      </a:r>
                      <a:r>
                        <a:rPr lang="en" sz="1400" u="none" strike="noStrike" cap="none" baseline="0" dirty="0">
                          <a:sym typeface="Arial"/>
                        </a:rPr>
                        <a:t> and resources</a:t>
                      </a:r>
                      <a:endParaRPr sz="16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180364432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1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Financial support, benefits for individuals and families (eligibility, availability, training)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8034286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2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Money issues, personal finances, savings, pensions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2896684270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3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Confirmed cases, deaths, recoveries (daily, total)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10748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4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New outbreak, second wave (response, containment)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786214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5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Vaccine (development, availability, safety)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80071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6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Latest news, latest research (alerts, directives, updates)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897942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7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Government strategy (long-term control, lockdown exit, transition, economy reboot)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341114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8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Government of Canada guidelines, standards, decisions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298086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9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Travel restrictions (national, international, borders, quarantine)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2983598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10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Workplaces (preventing spread, rights, reopening criteria, guidance)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74833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11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End date, new normal, safe again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104032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12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Infection hotspots, clusters, exposures (near me, identifying, tracking)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3879113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13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Government guidance, regulations (national, local)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2224864437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14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Compare statistics (national, local, tests, cases, recoveries, deaths, demographics)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920305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15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Mental health, wellbeing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961897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16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Transmission, spread, epidemiology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3867903760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17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Immunity, antibody testing (criteria, availability, accuracy)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8391287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18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Avoiding physical contact (social / physical distancing, self isolation)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3032883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19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Personal protective equipment (PPE: masks, shields, gowns)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19511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20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Cleaning, disinfecting, waste disposal (hands, deliveries, home, workplace)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extLst>
                  <a:ext uri="{0D108BD9-81ED-4DB2-BD59-A6C34878D82A}">
                    <a16:rowId xmlns:a16="http://schemas.microsoft.com/office/drawing/2014/main" xmlns="" val="307585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45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38862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Current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4229100" y="152400"/>
            <a:ext cx="3429000" cy="4724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/>
              <a:t>Canada.ca/coronavirus</a:t>
            </a:r>
            <a:endParaRPr lang="en" sz="1800" b="1" dirty="0"/>
          </a:p>
        </p:txBody>
      </p:sp>
      <p:sp>
        <p:nvSpPr>
          <p:cNvPr id="22" name="Content Placeholder 6"/>
          <p:cNvSpPr txBox="1">
            <a:spLocks/>
          </p:cNvSpPr>
          <p:nvPr/>
        </p:nvSpPr>
        <p:spPr bwMode="auto">
          <a:xfrm>
            <a:off x="457200" y="1295400"/>
            <a:ext cx="3429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000" dirty="0"/>
              <a:t>Results</a:t>
            </a:r>
            <a:r>
              <a:rPr lang="en-US" sz="2000" b="1" dirty="0"/>
              <a:t> </a:t>
            </a:r>
            <a:r>
              <a:rPr lang="en-US" sz="2000" dirty="0"/>
              <a:t>matched with Canada.ca/coronavirus webpage &amp; click map.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000" dirty="0"/>
              <a:t>Top tasks / resources identified in study:</a:t>
            </a:r>
          </a:p>
          <a:p>
            <a:pPr marL="230188" indent="-230188">
              <a:spcBef>
                <a:spcPts val="1600"/>
              </a:spcBef>
              <a:spcAft>
                <a:spcPts val="0"/>
              </a:spcAft>
              <a:buClr>
                <a:srgbClr val="006666"/>
              </a:buClr>
            </a:pPr>
            <a:r>
              <a:rPr lang="en-US" sz="2000" dirty="0"/>
              <a:t>Financial support</a:t>
            </a:r>
          </a:p>
          <a:p>
            <a:pPr marL="230188" indent="-230188">
              <a:spcBef>
                <a:spcPts val="1600"/>
              </a:spcBef>
              <a:spcAft>
                <a:spcPts val="1600"/>
              </a:spcAft>
              <a:buClr>
                <a:srgbClr val="006666"/>
              </a:buClr>
            </a:pPr>
            <a:r>
              <a:rPr lang="en-US" sz="2000" dirty="0"/>
              <a:t>Outbreak data (confirmed cases, deaths, recoveries)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67200" y="533400"/>
            <a:ext cx="4781400" cy="6096000"/>
            <a:chOff x="4267200" y="533400"/>
            <a:chExt cx="4781400" cy="6096000"/>
          </a:xfrm>
        </p:grpSpPr>
        <p:pic>
          <p:nvPicPr>
            <p:cNvPr id="7" name="Google Shape;176;p32"/>
            <p:cNvPicPr preferRelativeResize="0"/>
            <p:nvPr/>
          </p:nvPicPr>
          <p:blipFill rotWithShape="1">
            <a:blip r:embed="rId3">
              <a:alphaModFix/>
            </a:blip>
            <a:srcRect t="8127"/>
            <a:stretch/>
          </p:blipFill>
          <p:spPr>
            <a:xfrm>
              <a:off x="4267200" y="533400"/>
              <a:ext cx="4781400" cy="60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17668" r="3921" b="11681"/>
            <a:stretch/>
          </p:blipFill>
          <p:spPr>
            <a:xfrm>
              <a:off x="5705412" y="670720"/>
              <a:ext cx="2676588" cy="548480"/>
            </a:xfrm>
            <a:prstGeom prst="rect">
              <a:avLst/>
            </a:prstGeom>
          </p:spPr>
        </p:pic>
      </p:grpSp>
      <p:cxnSp>
        <p:nvCxnSpPr>
          <p:cNvPr id="5" name="Straight Arrow Connector 4"/>
          <p:cNvCxnSpPr/>
          <p:nvPr/>
        </p:nvCxnSpPr>
        <p:spPr>
          <a:xfrm flipV="1">
            <a:off x="2971800" y="1219200"/>
            <a:ext cx="1554480" cy="2286000"/>
          </a:xfrm>
          <a:prstGeom prst="straightConnector1">
            <a:avLst/>
          </a:prstGeom>
          <a:ln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71800" y="2209800"/>
            <a:ext cx="1447800" cy="1371600"/>
          </a:xfrm>
          <a:prstGeom prst="straightConnector1">
            <a:avLst/>
          </a:prstGeom>
          <a:ln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95600" y="1447800"/>
            <a:ext cx="2819400" cy="2590800"/>
          </a:xfrm>
          <a:prstGeom prst="straightConnector1">
            <a:avLst/>
          </a:prstGeom>
          <a:ln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95600" y="4114800"/>
            <a:ext cx="1447800" cy="1676400"/>
          </a:xfrm>
          <a:prstGeom prst="straightConnector1">
            <a:avLst/>
          </a:prstGeom>
          <a:ln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70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38862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4343400" y="1842287"/>
            <a:ext cx="4038600" cy="43219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 dirty="0"/>
              <a:t>Canada.ca/coronavirus (COVID-19)</a:t>
            </a:r>
            <a:endParaRPr lang="en" sz="1600" b="1" dirty="0"/>
          </a:p>
        </p:txBody>
      </p:sp>
      <p:sp>
        <p:nvSpPr>
          <p:cNvPr id="22" name="Content Placeholder 6"/>
          <p:cNvSpPr txBox="1">
            <a:spLocks/>
          </p:cNvSpPr>
          <p:nvPr/>
        </p:nvSpPr>
        <p:spPr bwMode="auto">
          <a:xfrm>
            <a:off x="457200" y="1295400"/>
            <a:ext cx="381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Share results with GC teams, and compare with other data.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Identify missing content for top tasks. </a:t>
            </a:r>
          </a:p>
          <a:p>
            <a:pPr marL="344488" indent="-230188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1800" dirty="0"/>
              <a:t>Determine content in policy and planning stages within GC/HC</a:t>
            </a:r>
          </a:p>
          <a:p>
            <a:pPr marL="344488" indent="-230188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1800" dirty="0"/>
              <a:t>Prioritize &amp; deprioritize top tasks and ‘tiny tasks’</a:t>
            </a:r>
          </a:p>
          <a:p>
            <a:pPr marL="344488" indent="-230188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1800" dirty="0"/>
              <a:t>Create new content and resource categories</a:t>
            </a:r>
          </a:p>
          <a:p>
            <a:pPr marL="344488" indent="-230188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1800" dirty="0"/>
              <a:t>Rationalize with existing structure and analytics</a:t>
            </a:r>
          </a:p>
          <a:p>
            <a:pPr marL="344488" indent="-230188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1800" dirty="0"/>
              <a:t>Test, develop and launch content as it is available</a:t>
            </a:r>
          </a:p>
          <a:p>
            <a:pPr marL="344488" indent="-230188">
              <a:spcBef>
                <a:spcPts val="0"/>
              </a:spcBef>
              <a:spcAft>
                <a:spcPts val="1200"/>
              </a:spcAft>
              <a:buClr>
                <a:srgbClr val="006666"/>
              </a:buClr>
            </a:pPr>
            <a:r>
              <a:rPr lang="en-US" sz="1800" dirty="0"/>
              <a:t>Keep testing and improving</a:t>
            </a:r>
          </a:p>
        </p:txBody>
      </p:sp>
      <p:pic>
        <p:nvPicPr>
          <p:cNvPr id="13" name="Google Shape;195;p34"/>
          <p:cNvPicPr preferRelativeResize="0"/>
          <p:nvPr/>
        </p:nvPicPr>
        <p:blipFill rotWithShape="1">
          <a:blip r:embed="rId3">
            <a:alphaModFix/>
          </a:blip>
          <a:srcRect l="3031" t="15080"/>
          <a:stretch/>
        </p:blipFill>
        <p:spPr>
          <a:xfrm>
            <a:off x="4419600" y="2286000"/>
            <a:ext cx="46482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3810000" y="3581400"/>
            <a:ext cx="685800" cy="1371600"/>
            <a:chOff x="3657600" y="3124200"/>
            <a:chExt cx="685800" cy="1371600"/>
          </a:xfrm>
        </p:grpSpPr>
        <p:sp>
          <p:nvSpPr>
            <p:cNvPr id="6" name="Left Brace 5"/>
            <p:cNvSpPr/>
            <p:nvPr/>
          </p:nvSpPr>
          <p:spPr>
            <a:xfrm>
              <a:off x="4038600" y="3124200"/>
              <a:ext cx="304800" cy="1371600"/>
            </a:xfrm>
            <a:prstGeom prst="leftBrace">
              <a:avLst>
                <a:gd name="adj1" fmla="val 8333"/>
                <a:gd name="adj2" fmla="val 50883"/>
              </a:avLst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endCxn id="6" idx="1"/>
            </p:cNvCxnSpPr>
            <p:nvPr/>
          </p:nvCxnSpPr>
          <p:spPr>
            <a:xfrm flipV="1">
              <a:off x="3657600" y="3822111"/>
              <a:ext cx="381000" cy="64089"/>
            </a:xfrm>
            <a:prstGeom prst="line">
              <a:avLst/>
            </a:prstGeom>
            <a:ln w="1905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195427"/>
            <a:ext cx="4534665" cy="6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7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Annex - Top-task study respondents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795"/>
            <a:ext cx="2971800" cy="53339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/>
              <a:t>Identification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38492"/>
              </p:ext>
            </p:extLst>
          </p:nvPr>
        </p:nvGraphicFramePr>
        <p:xfrm>
          <a:off x="4495800" y="1981200"/>
          <a:ext cx="4419600" cy="365760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603182">
                  <a:extLst>
                    <a:ext uri="{9D8B030D-6E8A-4147-A177-3AD203B41FA5}">
                      <a16:colId xmlns:a16="http://schemas.microsoft.com/office/drawing/2014/main" xmlns="" val="908002369"/>
                    </a:ext>
                  </a:extLst>
                </a:gridCol>
                <a:gridCol w="916129">
                  <a:extLst>
                    <a:ext uri="{9D8B030D-6E8A-4147-A177-3AD203B41FA5}">
                      <a16:colId xmlns:a16="http://schemas.microsoft.com/office/drawing/2014/main" xmlns="" val="148796713"/>
                    </a:ext>
                  </a:extLst>
                </a:gridCol>
                <a:gridCol w="900289">
                  <a:extLst>
                    <a:ext uri="{9D8B030D-6E8A-4147-A177-3AD203B41FA5}">
                      <a16:colId xmlns:a16="http://schemas.microsoft.com/office/drawing/2014/main" xmlns="" val="234661812"/>
                    </a:ext>
                  </a:extLst>
                </a:gridCol>
              </a:tblGrid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 </a:t>
                      </a:r>
                      <a:endParaRPr sz="1400" b="1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Percent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  </a:t>
                      </a:r>
                      <a:r>
                        <a:rPr lang="en" sz="1400" baseline="0" dirty="0"/>
                        <a:t> </a:t>
                      </a:r>
                      <a:r>
                        <a:rPr lang="en" sz="1400" dirty="0"/>
                        <a:t>Count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73506656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Alberta</a:t>
                      </a:r>
                      <a:endParaRPr sz="1400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12%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762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23070382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British Columbia</a:t>
                      </a:r>
                      <a:endParaRPr sz="1400" b="1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15%</a:t>
                      </a:r>
                      <a:endParaRPr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972</a:t>
                      </a:r>
                      <a:endParaRPr sz="14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36809468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Manitoba</a:t>
                      </a:r>
                      <a:endParaRPr sz="1400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4%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258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20423738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New Brunswick</a:t>
                      </a:r>
                      <a:endParaRPr sz="1400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3%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162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08045403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Newfoundland &amp; Labrador</a:t>
                      </a:r>
                      <a:endParaRPr sz="1400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1%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95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12055781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Northwest Territories</a:t>
                      </a:r>
                      <a:endParaRPr sz="1400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0%</a:t>
                      </a:r>
                      <a:endParaRPr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7</a:t>
                      </a:r>
                      <a:endParaRPr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70866770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Nova Scotia</a:t>
                      </a:r>
                      <a:endParaRPr sz="1400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4%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249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94805026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Nunavut</a:t>
                      </a:r>
                      <a:endParaRPr sz="1400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0%</a:t>
                      </a:r>
                      <a:endParaRPr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3</a:t>
                      </a:r>
                      <a:endParaRPr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64597857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Ontario</a:t>
                      </a:r>
                      <a:endParaRPr sz="1400" b="1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42%</a:t>
                      </a:r>
                      <a:endParaRPr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2,712</a:t>
                      </a:r>
                      <a:endParaRPr sz="14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45181752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Prince Edward Island</a:t>
                      </a:r>
                      <a:endParaRPr sz="1400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0%</a:t>
                      </a:r>
                      <a:endParaRPr sz="1400" dirty="0">
                        <a:solidFill>
                          <a:srgbClr val="99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32</a:t>
                      </a:r>
                      <a:endParaRPr sz="1400" dirty="0">
                        <a:solidFill>
                          <a:srgbClr val="99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00344775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Quebec</a:t>
                      </a:r>
                      <a:endParaRPr sz="1400" b="1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15%</a:t>
                      </a:r>
                      <a:endParaRPr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991</a:t>
                      </a:r>
                      <a:endParaRPr sz="14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41884564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Saskatchewan</a:t>
                      </a:r>
                      <a:endParaRPr sz="1400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3%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185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53111217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Yukon</a:t>
                      </a:r>
                      <a:endParaRPr sz="1400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0%</a:t>
                      </a:r>
                      <a:endParaRPr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13</a:t>
                      </a:r>
                      <a:endParaRPr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78635791"/>
                  </a:ext>
                </a:extLst>
              </a:tr>
              <a:tr h="2376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 </a:t>
                      </a:r>
                      <a:endParaRPr sz="1400" dirty="0"/>
                    </a:p>
                  </a:txBody>
                  <a:tcPr marL="38100" marR="114300" marT="9525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Total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6,441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99682818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9600" y="1373796"/>
            <a:ext cx="2667000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400" dirty="0"/>
              <a:t>Locations</a:t>
            </a:r>
          </a:p>
        </p:txBody>
      </p:sp>
      <p:graphicFrame>
        <p:nvGraphicFramePr>
          <p:cNvPr id="9" name="Google Shape;169;p31"/>
          <p:cNvGraphicFramePr/>
          <p:nvPr>
            <p:extLst>
              <p:ext uri="{D42A27DB-BD31-4B8C-83A1-F6EECF244321}">
                <p14:modId xmlns:p14="http://schemas.microsoft.com/office/powerpoint/2010/main" val="3547497789"/>
              </p:ext>
            </p:extLst>
          </p:nvPr>
        </p:nvGraphicFramePr>
        <p:xfrm>
          <a:off x="491750" y="1981199"/>
          <a:ext cx="3623050" cy="389955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09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654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 </a:t>
                      </a:r>
                      <a:endParaRPr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Percent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Count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88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/>
                        <a:t>Individual / family</a:t>
                      </a:r>
                      <a:endParaRPr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/>
                        <a:t>86%</a:t>
                      </a:r>
                      <a:endParaRPr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/>
                        <a:t>5,498</a:t>
                      </a:r>
                      <a:endParaRPr sz="14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68379390"/>
                  </a:ext>
                </a:extLst>
              </a:tr>
              <a:tr h="42388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Job seeker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4%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251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6655977"/>
                  </a:ext>
                </a:extLst>
              </a:tr>
              <a:tr h="42388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Business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3%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191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6400919"/>
                  </a:ext>
                </a:extLst>
              </a:tr>
              <a:tr h="45280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Academic</a:t>
                      </a:r>
                      <a:r>
                        <a:rPr lang="en-CA" sz="1400" dirty="0"/>
                        <a:t>/</a:t>
                      </a:r>
                      <a:r>
                        <a:rPr lang="en" sz="1400" dirty="0"/>
                        <a:t> researcher/ student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3%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172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46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Health officer / provider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2%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130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5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Government employee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2%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107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5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NGO</a:t>
                      </a:r>
                      <a:endParaRPr sz="1400" dirty="0">
                        <a:solidFill>
                          <a:srgbClr val="99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0%</a:t>
                      </a:r>
                      <a:endParaRPr sz="1400" dirty="0">
                        <a:solidFill>
                          <a:srgbClr val="99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19</a:t>
                      </a:r>
                      <a:endParaRPr sz="1400" dirty="0">
                        <a:solidFill>
                          <a:srgbClr val="99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96505783"/>
                  </a:ext>
                </a:extLst>
              </a:tr>
              <a:tr h="3785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Media</a:t>
                      </a:r>
                      <a:endParaRPr sz="1400" dirty="0">
                        <a:solidFill>
                          <a:srgbClr val="99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0%</a:t>
                      </a:r>
                      <a:endParaRPr sz="1400" dirty="0">
                        <a:solidFill>
                          <a:srgbClr val="99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16</a:t>
                      </a:r>
                      <a:endParaRPr sz="1400" dirty="0">
                        <a:solidFill>
                          <a:srgbClr val="99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5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 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Total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6384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81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Annex - Top-task study respondents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795"/>
            <a:ext cx="2971800" cy="53339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/>
              <a:t>Ages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24400" y="1373796"/>
            <a:ext cx="3276600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400" dirty="0"/>
              <a:t>Use of Canada.ca</a:t>
            </a:r>
          </a:p>
        </p:txBody>
      </p:sp>
      <p:graphicFrame>
        <p:nvGraphicFramePr>
          <p:cNvPr id="9" name="Google Shape;169;p31"/>
          <p:cNvGraphicFramePr/>
          <p:nvPr>
            <p:extLst>
              <p:ext uri="{D42A27DB-BD31-4B8C-83A1-F6EECF244321}">
                <p14:modId xmlns:p14="http://schemas.microsoft.com/office/powerpoint/2010/main" val="2153507082"/>
              </p:ext>
            </p:extLst>
          </p:nvPr>
        </p:nvGraphicFramePr>
        <p:xfrm>
          <a:off x="491750" y="1981199"/>
          <a:ext cx="3623050" cy="407405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718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 </a:t>
                      </a:r>
                      <a:endParaRPr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Percent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Count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17 or younger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1%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88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6837939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18 – 24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6%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392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6655977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25 – 34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11%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722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6400919"/>
                  </a:ext>
                </a:extLst>
              </a:tr>
              <a:tr h="41274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35 – 44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14%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901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22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45 – 54</a:t>
                      </a:r>
                      <a:endParaRPr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21%</a:t>
                      </a:r>
                      <a:endParaRPr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1,334</a:t>
                      </a:r>
                      <a:endParaRPr sz="16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03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55 – 64</a:t>
                      </a:r>
                      <a:endParaRPr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26%</a:t>
                      </a:r>
                      <a:endParaRPr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1,697</a:t>
                      </a:r>
                      <a:endParaRPr sz="16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03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65 – 74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15%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996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96505783"/>
                  </a:ext>
                </a:extLst>
              </a:tr>
              <a:tr h="34503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75 or over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4%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237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05368970"/>
                  </a:ext>
                </a:extLst>
              </a:tr>
              <a:tr h="34503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I'd rather not say</a:t>
                      </a:r>
                      <a:endParaRPr sz="15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1%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70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03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 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Total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6,437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0" name="Google Shape;169;p31"/>
          <p:cNvGraphicFramePr/>
          <p:nvPr>
            <p:extLst>
              <p:ext uri="{D42A27DB-BD31-4B8C-83A1-F6EECF244321}">
                <p14:modId xmlns:p14="http://schemas.microsoft.com/office/powerpoint/2010/main" val="937157030"/>
              </p:ext>
            </p:extLst>
          </p:nvPr>
        </p:nvGraphicFramePr>
        <p:xfrm>
          <a:off x="4724400" y="1981199"/>
          <a:ext cx="3623050" cy="312420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718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 </a:t>
                      </a:r>
                      <a:endParaRPr sz="1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Percent</a:t>
                      </a:r>
                      <a:endParaRPr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Count</a:t>
                      </a:r>
                      <a:endParaRPr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Daily</a:t>
                      </a:r>
                      <a:endParaRPr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33%</a:t>
                      </a:r>
                      <a:endParaRPr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2,146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6837939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Weekly</a:t>
                      </a:r>
                      <a:endParaRPr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29%</a:t>
                      </a:r>
                      <a:endParaRPr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1,882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6655977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Monthly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7%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427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6400919"/>
                  </a:ext>
                </a:extLst>
              </a:tr>
              <a:tr h="41274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Infrequently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15%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937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22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First time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12%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781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03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Never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4%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260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27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 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Total</a:t>
                      </a:r>
                      <a:endParaRPr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6,433</a:t>
                      </a:r>
                      <a:endParaRPr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96505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49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0156F-BAE3-E040-86A6-20D4C03D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66"/>
                </a:solidFill>
              </a:rPr>
              <a:t>Individuals and families</a:t>
            </a:r>
            <a:br>
              <a:rPr lang="en-US" dirty="0">
                <a:solidFill>
                  <a:srgbClr val="006666"/>
                </a:solidFill>
              </a:rPr>
            </a:br>
            <a:r>
              <a:rPr lang="en-US" dirty="0">
                <a:solidFill>
                  <a:srgbClr val="006666"/>
                </a:solidFill>
              </a:rPr>
              <a:t>Top votes for 5,498 respondents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FD79FA-F584-0944-B2B3-B547C966DE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58D20EE-D512-1747-85B2-DB4A8D8ED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318448"/>
              </p:ext>
            </p:extLst>
          </p:nvPr>
        </p:nvGraphicFramePr>
        <p:xfrm>
          <a:off x="304800" y="1585845"/>
          <a:ext cx="8492114" cy="4580240"/>
        </p:xfrm>
        <a:graphic>
          <a:graphicData uri="http://schemas.openxmlformats.org/drawingml/2006/table">
            <a:tbl>
              <a:tblPr/>
              <a:tblGrid>
                <a:gridCol w="176339">
                  <a:extLst>
                    <a:ext uri="{9D8B030D-6E8A-4147-A177-3AD203B41FA5}">
                      <a16:colId xmlns:a16="http://schemas.microsoft.com/office/drawing/2014/main" xmlns="" val="2862359621"/>
                    </a:ext>
                  </a:extLst>
                </a:gridCol>
                <a:gridCol w="3378283">
                  <a:extLst>
                    <a:ext uri="{9D8B030D-6E8A-4147-A177-3AD203B41FA5}">
                      <a16:colId xmlns:a16="http://schemas.microsoft.com/office/drawing/2014/main" xmlns="" val="717045386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3615104487"/>
                    </a:ext>
                  </a:extLst>
                </a:gridCol>
                <a:gridCol w="540622">
                  <a:extLst>
                    <a:ext uri="{9D8B030D-6E8A-4147-A177-3AD203B41FA5}">
                      <a16:colId xmlns:a16="http://schemas.microsoft.com/office/drawing/2014/main" xmlns="" val="417778124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62337973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3127512410"/>
                    </a:ext>
                  </a:extLst>
                </a:gridCol>
                <a:gridCol w="528202">
                  <a:extLst>
                    <a:ext uri="{9D8B030D-6E8A-4147-A177-3AD203B41FA5}">
                      <a16:colId xmlns:a16="http://schemas.microsoft.com/office/drawing/2014/main" xmlns="" val="1431231052"/>
                    </a:ext>
                  </a:extLst>
                </a:gridCol>
                <a:gridCol w="919598">
                  <a:extLst>
                    <a:ext uri="{9D8B030D-6E8A-4147-A177-3AD203B41FA5}">
                      <a16:colId xmlns:a16="http://schemas.microsoft.com/office/drawing/2014/main" xmlns="" val="1040463247"/>
                    </a:ext>
                  </a:extLst>
                </a:gridCol>
                <a:gridCol w="491114">
                  <a:extLst>
                    <a:ext uri="{9D8B030D-6E8A-4147-A177-3AD203B41FA5}">
                      <a16:colId xmlns:a16="http://schemas.microsoft.com/office/drawing/2014/main" xmlns="" val="596416341"/>
                    </a:ext>
                  </a:extLst>
                </a:gridCol>
              </a:tblGrid>
              <a:tr h="82554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Tasks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Academic / researcher / student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 employee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Individual / family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 seeker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PHO or health car…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445600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support, benefits for individuals and families (eligibility, availability, training)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03294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Confirmed cases, deaths, recoveries (daily, total)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749418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issues, personal finances, savings, pensions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2006330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outbreak, second wave (response, containment)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293521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Vaccine (development, availability, safety)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246295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Latest news, latest research (alerts, directives, updates)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077192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strategy (long-term control, lockdown exit, transition, economy reboot)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745053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Travel restrictions (national, international, borders, quarantine)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300700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of Canada guidelines, standards, decisions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8670558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Infection hotspots, clusters, exposures (near me, identifying, tracking)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8087246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date, new normal, safe again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3643387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Compare statistics (national, local, tests, cases, recoveries, deaths, demographics)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9961246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Workplaces (preventing spread, rights, reopening criteria, guidance)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3153399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guidance, regulations (national, local)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757790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Immunity, antibody testing (criteria, availability, accuracy)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2867682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Mental health, wellbeing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8270233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Transmission, spread, epidemiology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418640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Avoiding physical contact (social / physical distancing, self isolation)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9621951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Personal protective equipment (PPE: masks, shields, gowns)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3126616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tests (tests performed, individuals tested)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6262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58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0864C0B-DB5D-B14B-92AD-5082141D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85837"/>
          </a:xfrm>
        </p:spPr>
        <p:txBody>
          <a:bodyPr/>
          <a:lstStyle/>
          <a:p>
            <a:r>
              <a:rPr lang="en-US" dirty="0">
                <a:solidFill>
                  <a:srgbClr val="006666"/>
                </a:solidFill>
              </a:rPr>
              <a:t>Business: Top votes -191 respondents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BCE370-C761-0643-AD69-BB38706D32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0AA2524-2328-0141-9E20-C0F36012A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38983"/>
              </p:ext>
            </p:extLst>
          </p:nvPr>
        </p:nvGraphicFramePr>
        <p:xfrm>
          <a:off x="459089" y="1447800"/>
          <a:ext cx="8492114" cy="4719455"/>
        </p:xfrm>
        <a:graphic>
          <a:graphicData uri="http://schemas.openxmlformats.org/drawingml/2006/table">
            <a:tbl>
              <a:tblPr/>
              <a:tblGrid>
                <a:gridCol w="176339">
                  <a:extLst>
                    <a:ext uri="{9D8B030D-6E8A-4147-A177-3AD203B41FA5}">
                      <a16:colId xmlns:a16="http://schemas.microsoft.com/office/drawing/2014/main" xmlns="" val="1117704765"/>
                    </a:ext>
                  </a:extLst>
                </a:gridCol>
                <a:gridCol w="3378283">
                  <a:extLst>
                    <a:ext uri="{9D8B030D-6E8A-4147-A177-3AD203B41FA5}">
                      <a16:colId xmlns:a16="http://schemas.microsoft.com/office/drawing/2014/main" xmlns="" val="2585331400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3657494689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2371760516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1417576832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3565417437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4154560218"/>
                    </a:ext>
                  </a:extLst>
                </a:gridCol>
                <a:gridCol w="841509">
                  <a:extLst>
                    <a:ext uri="{9D8B030D-6E8A-4147-A177-3AD203B41FA5}">
                      <a16:colId xmlns:a16="http://schemas.microsoft.com/office/drawing/2014/main" xmlns="" val="912119651"/>
                    </a:ext>
                  </a:extLst>
                </a:gridCol>
                <a:gridCol w="569203">
                  <a:extLst>
                    <a:ext uri="{9D8B030D-6E8A-4147-A177-3AD203B41FA5}">
                      <a16:colId xmlns:a16="http://schemas.microsoft.com/office/drawing/2014/main" xmlns="" val="1245805616"/>
                    </a:ext>
                  </a:extLst>
                </a:gridCol>
              </a:tblGrid>
              <a:tr h="82554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Tasks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Academic / researcher / student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Business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 employee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 / family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 seeker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health officer or health car…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688093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support for businesses and organizations (eligibility availability, training)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7703777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Workplaces (preventing spread, rights, reopening criteria, guidance)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341970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of Canada guidelines, standards, decisions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6589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support, benefits for individuals and families (eligibility, availability, training)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8264229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Personal protective equipment (PPE: masks, shields, gowns)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2489765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guidance, regulations (national, local)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304802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strategy (long-term control, lockdown exit, transition, economy reboot)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5559806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Cleaning, disinfecting, waste disposal (hands, deliveries, home, workplace)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877422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issues, personal finances, savings, pensions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4279214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Latest news, latest research (alerts, directives, updates)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105247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Travel restrictions (national, international, borders, quarantine)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962647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Industry / sector specific advice (airlines, funeral homes, supermarkets)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1201268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participation, new products, ideas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7708051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date, new normal, safe again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2604925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Vaccine (development, availability, safety)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51312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outbreak, second wave (response, containment)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9797116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Avoiding physical contact (social / physical distancing, self isolation)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6796244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Mental health, wellbeing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495887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Transmission, spread, epidemiology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6303101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Symptoms, signs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124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25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12FF8-6AF8-4643-868E-5F6BE9ED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85837"/>
          </a:xfrm>
        </p:spPr>
        <p:txBody>
          <a:bodyPr/>
          <a:lstStyle/>
          <a:p>
            <a:r>
              <a:rPr lang="en-US" dirty="0" err="1">
                <a:solidFill>
                  <a:srgbClr val="006666"/>
                </a:solidFill>
              </a:rPr>
              <a:t>Academics,researchers</a:t>
            </a:r>
            <a:r>
              <a:rPr lang="en-US" dirty="0">
                <a:solidFill>
                  <a:srgbClr val="006666"/>
                </a:solidFill>
              </a:rPr>
              <a:t> and students</a:t>
            </a:r>
            <a:br>
              <a:rPr lang="en-US" dirty="0">
                <a:solidFill>
                  <a:srgbClr val="006666"/>
                </a:solidFill>
              </a:rPr>
            </a:br>
            <a:r>
              <a:rPr lang="en-US" dirty="0">
                <a:solidFill>
                  <a:srgbClr val="006666"/>
                </a:solidFill>
              </a:rPr>
              <a:t>Top votes – 172 respondents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B0F4D52-8D85-674B-A04C-6A2B6EAD8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692D985-B4C2-6944-9C32-C6FF333C3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61913"/>
              </p:ext>
            </p:extLst>
          </p:nvPr>
        </p:nvGraphicFramePr>
        <p:xfrm>
          <a:off x="228600" y="1524000"/>
          <a:ext cx="8492114" cy="4574400"/>
        </p:xfrm>
        <a:graphic>
          <a:graphicData uri="http://schemas.openxmlformats.org/drawingml/2006/table">
            <a:tbl>
              <a:tblPr/>
              <a:tblGrid>
                <a:gridCol w="176339">
                  <a:extLst>
                    <a:ext uri="{9D8B030D-6E8A-4147-A177-3AD203B41FA5}">
                      <a16:colId xmlns:a16="http://schemas.microsoft.com/office/drawing/2014/main" xmlns="" val="1095649157"/>
                    </a:ext>
                  </a:extLst>
                </a:gridCol>
                <a:gridCol w="3328861">
                  <a:extLst>
                    <a:ext uri="{9D8B030D-6E8A-4147-A177-3AD203B41FA5}">
                      <a16:colId xmlns:a16="http://schemas.microsoft.com/office/drawing/2014/main" xmlns="" val="403158464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154027999"/>
                    </a:ext>
                  </a:extLst>
                </a:gridCol>
                <a:gridCol w="621934">
                  <a:extLst>
                    <a:ext uri="{9D8B030D-6E8A-4147-A177-3AD203B41FA5}">
                      <a16:colId xmlns:a16="http://schemas.microsoft.com/office/drawing/2014/main" xmlns="" val="60479551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3637212661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3401673779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3647807245"/>
                    </a:ext>
                  </a:extLst>
                </a:gridCol>
                <a:gridCol w="919598">
                  <a:extLst>
                    <a:ext uri="{9D8B030D-6E8A-4147-A177-3AD203B41FA5}">
                      <a16:colId xmlns:a16="http://schemas.microsoft.com/office/drawing/2014/main" xmlns="" val="1087016196"/>
                    </a:ext>
                  </a:extLst>
                </a:gridCol>
                <a:gridCol w="491114">
                  <a:extLst>
                    <a:ext uri="{9D8B030D-6E8A-4147-A177-3AD203B41FA5}">
                      <a16:colId xmlns:a16="http://schemas.microsoft.com/office/drawing/2014/main" xmlns="" val="3970880309"/>
                    </a:ext>
                  </a:extLst>
                </a:gridCol>
              </a:tblGrid>
              <a:tr h="82554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Tasks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Academic / researcher / student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 employee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 / family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 seeker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health officer or health car…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489880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support, benefits for individuals and families (eligibility, availability, training)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5260847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issues, personal finances, savings, pensions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479212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Immigration (foreign workers, students)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723569"/>
                  </a:ext>
                </a:extLst>
              </a:tr>
              <a:tr h="14159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Vaccine (development, availability, safety)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149171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Compare statistics (national, local, tests, cases, recoveries, deaths, demographics)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7429844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strategy (long-term control, lockdown exit, transition, economy reboot)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645259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Travel restrictions (national, international, borders, quarantine)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090511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Confirmed cases, deaths, recoveries (daily, total)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1569289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Home schooling, remote teaching, learning (tips, how-to, advice)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272115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guidance, regulations (national, local)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898250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Research papers, studies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3602745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date, new normal, safe again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736839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outbreak, second wave (response, containment)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7071271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Modelling, forecasting, trends (flattening curve, economic impact)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619901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of Canada guidelines, standards, decisions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9780198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Avoiding physical contact (social / physical distancing, self isolation)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432645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Transmission, spread, epidemiology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238441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of Canada's position, opinion, response to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971178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Virus survival / viability / persistence on surfaces, in air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7435746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Research ideas, submissions, funding, grants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375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791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7EF96-8143-BF4F-B424-D2E36E2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66"/>
                </a:solidFill>
              </a:rPr>
              <a:t>Government employees </a:t>
            </a:r>
            <a:br>
              <a:rPr lang="en-US" dirty="0">
                <a:solidFill>
                  <a:srgbClr val="006666"/>
                </a:solidFill>
              </a:rPr>
            </a:br>
            <a:r>
              <a:rPr lang="en-US" dirty="0">
                <a:solidFill>
                  <a:srgbClr val="006666"/>
                </a:solidFill>
              </a:rPr>
              <a:t>Top votes – 107 respondents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E96B557-68FC-8E44-92B1-1EA5711ED0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D23810A-DF7D-594C-A69A-AD26BCE0B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24339"/>
              </p:ext>
            </p:extLst>
          </p:nvPr>
        </p:nvGraphicFramePr>
        <p:xfrm>
          <a:off x="423823" y="1553098"/>
          <a:ext cx="8492114" cy="4580240"/>
        </p:xfrm>
        <a:graphic>
          <a:graphicData uri="http://schemas.openxmlformats.org/drawingml/2006/table">
            <a:tbl>
              <a:tblPr/>
              <a:tblGrid>
                <a:gridCol w="176339">
                  <a:extLst>
                    <a:ext uri="{9D8B030D-6E8A-4147-A177-3AD203B41FA5}">
                      <a16:colId xmlns:a16="http://schemas.microsoft.com/office/drawing/2014/main" xmlns="" val="2547070548"/>
                    </a:ext>
                  </a:extLst>
                </a:gridCol>
                <a:gridCol w="3378283">
                  <a:extLst>
                    <a:ext uri="{9D8B030D-6E8A-4147-A177-3AD203B41FA5}">
                      <a16:colId xmlns:a16="http://schemas.microsoft.com/office/drawing/2014/main" xmlns="" val="3160389557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2034885351"/>
                    </a:ext>
                  </a:extLst>
                </a:gridCol>
                <a:gridCol w="573999">
                  <a:extLst>
                    <a:ext uri="{9D8B030D-6E8A-4147-A177-3AD203B41FA5}">
                      <a16:colId xmlns:a16="http://schemas.microsoft.com/office/drawing/2014/main" xmlns="" val="1138384656"/>
                    </a:ext>
                  </a:extLst>
                </a:gridCol>
                <a:gridCol w="836713">
                  <a:extLst>
                    <a:ext uri="{9D8B030D-6E8A-4147-A177-3AD203B41FA5}">
                      <a16:colId xmlns:a16="http://schemas.microsoft.com/office/drawing/2014/main" xmlns="" val="3446638706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3480893415"/>
                    </a:ext>
                  </a:extLst>
                </a:gridCol>
                <a:gridCol w="820131">
                  <a:extLst>
                    <a:ext uri="{9D8B030D-6E8A-4147-A177-3AD203B41FA5}">
                      <a16:colId xmlns:a16="http://schemas.microsoft.com/office/drawing/2014/main" xmlns="" val="424657196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3043752374"/>
                    </a:ext>
                  </a:extLst>
                </a:gridCol>
                <a:gridCol w="533937">
                  <a:extLst>
                    <a:ext uri="{9D8B030D-6E8A-4147-A177-3AD203B41FA5}">
                      <a16:colId xmlns:a16="http://schemas.microsoft.com/office/drawing/2014/main" xmlns="" val="3718481513"/>
                    </a:ext>
                  </a:extLst>
                </a:gridCol>
              </a:tblGrid>
              <a:tr h="82554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Tasks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Academic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Government employee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 / family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 seeker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PHO or health care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316406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strategy (long-term control, lockdown exit, transition, economy reboot)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2779851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of Canada guidelines, standards, decisions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35444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guidance, regulations (national, local)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07935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Latest news, latest research (alerts, directives, updates)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0950468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Workplaces (preventing spread, rights, reopening criteria, guidance)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964242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issues, personal finances, savings, pensions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5581929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support, benefits for individuals and families (eligibility, availability, training)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949519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Confirmed cases, deaths, recoveries (daily, total)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1584179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Compare statistics (national, local, tests, cases, recoveries, deaths, demographics)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080857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Transmission, spread, epidemiology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184016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date, new normal, safe again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0471143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Essential services, key / critical workers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964064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outbreak, second wave (response, containment)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883369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Vaccine (development, availability, safety)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969590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Personal protective equipment (PPE: masks, shields, gowns)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15958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of Canada's position, opinion, response to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2132282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Avoiding physical contact (social / physical distancing, self isolation)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6451882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Working from home (guidelines, tips, advice)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8750137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Travel restrictions (national, international, borders, quarantine)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9257227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Cleaning, disinfecting, waste disposal (hands, deliveries, home, workplace)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50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6BBC9C-8176-7B42-AC32-CC8FD19B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66"/>
                </a:solidFill>
              </a:rPr>
              <a:t>Public health officers &amp; health care providers: Top votes for 130 people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E8A7FBD-2474-164D-9D32-0EBBECD80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EECFDDB-362B-CD4A-B5F2-5240D5D66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43043"/>
              </p:ext>
            </p:extLst>
          </p:nvPr>
        </p:nvGraphicFramePr>
        <p:xfrm>
          <a:off x="228600" y="1560655"/>
          <a:ext cx="8492114" cy="4580240"/>
        </p:xfrm>
        <a:graphic>
          <a:graphicData uri="http://schemas.openxmlformats.org/drawingml/2006/table">
            <a:tbl>
              <a:tblPr/>
              <a:tblGrid>
                <a:gridCol w="176339">
                  <a:extLst>
                    <a:ext uri="{9D8B030D-6E8A-4147-A177-3AD203B41FA5}">
                      <a16:colId xmlns:a16="http://schemas.microsoft.com/office/drawing/2014/main" xmlns="" val="1751362406"/>
                    </a:ext>
                  </a:extLst>
                </a:gridCol>
                <a:gridCol w="3378283">
                  <a:extLst>
                    <a:ext uri="{9D8B030D-6E8A-4147-A177-3AD203B41FA5}">
                      <a16:colId xmlns:a16="http://schemas.microsoft.com/office/drawing/2014/main" xmlns="" val="938708992"/>
                    </a:ext>
                  </a:extLst>
                </a:gridCol>
                <a:gridCol w="705356">
                  <a:extLst>
                    <a:ext uri="{9D8B030D-6E8A-4147-A177-3AD203B41FA5}">
                      <a16:colId xmlns:a16="http://schemas.microsoft.com/office/drawing/2014/main" xmlns="" val="1491754039"/>
                    </a:ext>
                  </a:extLst>
                </a:gridCol>
                <a:gridCol w="616822">
                  <a:extLst>
                    <a:ext uri="{9D8B030D-6E8A-4147-A177-3AD203B41FA5}">
                      <a16:colId xmlns:a16="http://schemas.microsoft.com/office/drawing/2014/main" xmlns="" val="393036706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64370217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4434179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76552411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767485849"/>
                    </a:ext>
                  </a:extLst>
                </a:gridCol>
                <a:gridCol w="567314">
                  <a:extLst>
                    <a:ext uri="{9D8B030D-6E8A-4147-A177-3AD203B41FA5}">
                      <a16:colId xmlns:a16="http://schemas.microsoft.com/office/drawing/2014/main" xmlns="" val="1080486084"/>
                    </a:ext>
                  </a:extLst>
                </a:gridCol>
              </a:tblGrid>
              <a:tr h="82554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Tasks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Academic / researcher / student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 employee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 / family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 seeker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Public health officer or health care prov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6535098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of Canada guidelines, standards, decisions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037959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Confirmed cases, deaths, recoveries (daily, total)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364372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support, benefits for individuals and families (eligibility, availability, training)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337420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Latest news, latest research (alerts, directives, updates)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72953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Compare statistics (national, local, tests, cases, recoveries, deaths, demographics)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0408645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Transmission, spread, epidemiology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037142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Personal protective equipment (PPE: masks, shields, gowns)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231991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strategy (long-term control, lockdown exit, transition, economy reboot)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942114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Workplaces (preventing spread, rights, reopening criteria, guidance)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8099539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Immunity, antibody testing (criteria, availability, accuracy)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2272758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Virus mutation, new strains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5385037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issues, personal finances, savings, pensions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397245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outbreak, second wave (response, containment)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809449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Travel restrictions (national, international, borders, quarantine)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0039669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guidance, regulations (national, local)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028434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Food, medicines, essential products (stocks, hoarding, availability, disruptions)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0901719"/>
                  </a:ext>
                </a:extLst>
              </a:tr>
              <a:tr h="278430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Infectiousness (when most infectious, super spreader, symptom-free but infectious)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3637065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Vaccine (development, availability, safety)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2327233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date, new normal, safe again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1121600"/>
                  </a:ext>
                </a:extLst>
              </a:tr>
              <a:tr h="139215"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Essential services, key / critical workers</a:t>
                      </a:r>
                    </a:p>
                  </a:txBody>
                  <a:tcPr marL="3810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250587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655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75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About the COVID-19 top-task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153400" cy="542607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/>
              <a:t>A World Health Organization web-based study conducted with Gerry McGovern (international usability expert).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6666"/>
              </a:buClr>
            </a:pPr>
            <a:r>
              <a:rPr lang="en-US" sz="2200" dirty="0"/>
              <a:t>Purpose: Identify the </a:t>
            </a:r>
            <a:r>
              <a:rPr lang="en-US" sz="2200" b="1" dirty="0"/>
              <a:t>top tasks and resources that people visiting the website are looking for</a:t>
            </a:r>
            <a:r>
              <a:rPr lang="en-US" sz="2200" dirty="0"/>
              <a:t>.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6666"/>
              </a:buClr>
              <a:buNone/>
            </a:pPr>
            <a:r>
              <a:rPr lang="en-US" sz="2200" dirty="0"/>
              <a:t>The GC digital team contributed to the work. The study was run for the WHO, Norway, Canada &amp; Ireland.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6666"/>
              </a:buClr>
            </a:pPr>
            <a:r>
              <a:rPr lang="en-US" sz="2200" dirty="0"/>
              <a:t>The results help better understand the content and resource needs of Canadians at present time.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6666"/>
              </a:buClr>
            </a:pPr>
            <a:r>
              <a:rPr lang="en-US" sz="2200" dirty="0"/>
              <a:t>These, combined with ongoing analytics and page success testing, will help to further plan and prioritize information and resources to meet evolving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770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How input was captured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7467600" cy="4953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000" dirty="0"/>
              <a:t>Study invitation appeared on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000" dirty="0"/>
              <a:t>Canada.ca pages (randomly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generated) from May 14 to 19.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/>
              <a:t>6,441 responses </a:t>
            </a:r>
          </a:p>
          <a:p>
            <a:pPr fontAlgn="ctr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2000" dirty="0"/>
              <a:t>90% in English</a:t>
            </a:r>
          </a:p>
          <a:p>
            <a:pPr fontAlgn="ctr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2000" dirty="0"/>
              <a:t>10% in French</a:t>
            </a:r>
          </a:p>
          <a:p>
            <a:pPr marL="0" indent="0" fontAlgn="ctr"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buNone/>
            </a:pPr>
            <a:r>
              <a:rPr lang="en-US" sz="2000" dirty="0"/>
              <a:t>How respondents reached the study </a:t>
            </a:r>
          </a:p>
          <a:p>
            <a:pPr fontAlgn="ctr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CA" sz="2000" dirty="0"/>
              <a:t>55% via Canada.ca/coronavirus pages</a:t>
            </a:r>
          </a:p>
          <a:p>
            <a:pPr fontAlgn="ctr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CA" sz="2000" dirty="0"/>
              <a:t>44% via other Canada.ca pages </a:t>
            </a:r>
          </a:p>
          <a:p>
            <a:pPr fontAlgn="ctr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CA" sz="2000" dirty="0"/>
              <a:t>1% via direct invites (GC employees)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B23BEC0-6A49-CF41-A90B-396B356F9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 t="51481" r="1667" b="4074"/>
          <a:stretch/>
        </p:blipFill>
        <p:spPr bwMode="auto">
          <a:xfrm>
            <a:off x="4545980" y="1295401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1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Insight into top task / resource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67000"/>
            <a:ext cx="5562600" cy="3733800"/>
          </a:xfrm>
        </p:spPr>
        <p:txBody>
          <a:bodyPr/>
          <a:lstStyle/>
          <a:p>
            <a:pPr marL="227013" indent="-227013" fontAlgn="b">
              <a:spcBef>
                <a:spcPts val="0"/>
              </a:spcBef>
              <a:spcAft>
                <a:spcPts val="1200"/>
              </a:spcAft>
              <a:buClr>
                <a:srgbClr val="006666"/>
              </a:buClr>
            </a:pPr>
            <a:r>
              <a:rPr lang="en-US" sz="2000" dirty="0"/>
              <a:t>Answers selected from randomized list of 78 topics, created based on WHO study categories and Canada.ca-specific data</a:t>
            </a:r>
          </a:p>
          <a:p>
            <a:pPr marL="227013" indent="-227013" fontAlgn="b">
              <a:spcBef>
                <a:spcPts val="0"/>
              </a:spcBef>
              <a:spcAft>
                <a:spcPts val="1200"/>
              </a:spcAft>
              <a:buClr>
                <a:srgbClr val="006666"/>
              </a:buClr>
            </a:pPr>
            <a:r>
              <a:rPr lang="en-US" sz="2000" dirty="0"/>
              <a:t>Results sorted by number &amp; percentage of votes for top tasks / resources</a:t>
            </a:r>
          </a:p>
          <a:p>
            <a:pPr marL="227013" indent="-227013" fontAlgn="b">
              <a:spcBef>
                <a:spcPts val="0"/>
              </a:spcBef>
              <a:spcAft>
                <a:spcPts val="600"/>
              </a:spcAft>
              <a:buClr>
                <a:srgbClr val="006666"/>
              </a:buClr>
            </a:pPr>
            <a:r>
              <a:rPr lang="en-US" sz="2000" dirty="0"/>
              <a:t>Top results (25% of votes) were for these seven top tasks and resources:</a:t>
            </a:r>
          </a:p>
          <a:p>
            <a:pPr marL="396875" lvl="1" indent="0" fontAlgn="b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None/>
            </a:pPr>
            <a:r>
              <a:rPr lang="en-US" sz="1400" dirty="0"/>
              <a:t>1) Financial support, benefits	5)Vaccine</a:t>
            </a:r>
          </a:p>
          <a:p>
            <a:pPr marL="396875" lvl="1" indent="0" fontAlgn="b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None/>
            </a:pPr>
            <a:r>
              <a:rPr lang="en-US" sz="1400" dirty="0"/>
              <a:t>2) Money issues				6) Latest updates</a:t>
            </a:r>
          </a:p>
          <a:p>
            <a:pPr marL="396875" lvl="1" indent="0" fontAlgn="b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None/>
            </a:pPr>
            <a:r>
              <a:rPr lang="en-US" sz="1400" dirty="0"/>
              <a:t>3) Outbreak cases data		7) GC strategy</a:t>
            </a:r>
          </a:p>
          <a:p>
            <a:pPr marL="396875" lvl="1" indent="0" fontAlgn="b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None/>
            </a:pPr>
            <a:r>
              <a:rPr lang="en-US" sz="1400" dirty="0"/>
              <a:t>4) New outbreak, second wave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19800" y="2971800"/>
            <a:ext cx="2971800" cy="2962312"/>
            <a:chOff x="380999" y="1950720"/>
            <a:chExt cx="4191001" cy="4177620"/>
          </a:xfrm>
        </p:grpSpPr>
        <p:pic>
          <p:nvPicPr>
            <p:cNvPr id="8" name="Google Shape;142;p27"/>
            <p:cNvPicPr preferRelativeResize="0"/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 t="91441" r="49780"/>
            <a:stretch/>
          </p:blipFill>
          <p:spPr>
            <a:xfrm>
              <a:off x="394063" y="5726070"/>
              <a:ext cx="4177937" cy="402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42;p27"/>
            <p:cNvPicPr preferRelativeResize="0"/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 l="14956" t="13619" r="39704" b="8897"/>
            <a:stretch/>
          </p:blipFill>
          <p:spPr>
            <a:xfrm>
              <a:off x="380999" y="1950720"/>
              <a:ext cx="4056683" cy="3916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ectangle 10"/>
          <p:cNvSpPr/>
          <p:nvPr/>
        </p:nvSpPr>
        <p:spPr>
          <a:xfrm>
            <a:off x="457200" y="1367135"/>
            <a:ext cx="79248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595959"/>
                </a:solidFill>
              </a:rPr>
              <a:t>Top-task identification study asked website visitors to:</a:t>
            </a:r>
          </a:p>
          <a:p>
            <a:r>
              <a:rPr lang="en-US" sz="2200" b="1" dirty="0">
                <a:solidFill>
                  <a:srgbClr val="595959"/>
                </a:solidFill>
              </a:rPr>
              <a:t>Select up to 5 tasks / resources that are most important to you when interacting with the Government of Canada </a:t>
            </a:r>
          </a:p>
        </p:txBody>
      </p:sp>
    </p:spTree>
    <p:extLst>
      <p:ext uri="{BB962C8B-B14F-4D97-AF65-F5344CB8AC3E}">
        <p14:creationId xmlns:p14="http://schemas.microsoft.com/office/powerpoint/2010/main" val="141581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Results: Top 20 most important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6" name="Google Shape;14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438400"/>
            <a:ext cx="838200" cy="2876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981200" y="6356350"/>
            <a:ext cx="6812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/>
              <a:t>*People vote for up to 5 tasks - so percentages do not add up to 100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994367"/>
              </p:ext>
            </p:extLst>
          </p:nvPr>
        </p:nvGraphicFramePr>
        <p:xfrm>
          <a:off x="533400" y="1295400"/>
          <a:ext cx="7620000" cy="480059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41895">
                  <a:extLst>
                    <a:ext uri="{9D8B030D-6E8A-4147-A177-3AD203B41FA5}">
                      <a16:colId xmlns:a16="http://schemas.microsoft.com/office/drawing/2014/main" xmlns="" val="3743082026"/>
                    </a:ext>
                  </a:extLst>
                </a:gridCol>
                <a:gridCol w="5373105">
                  <a:extLst>
                    <a:ext uri="{9D8B030D-6E8A-4147-A177-3AD203B41FA5}">
                      <a16:colId xmlns:a16="http://schemas.microsoft.com/office/drawing/2014/main" xmlns="" val="412882363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5480517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301185554"/>
                    </a:ext>
                  </a:extLst>
                </a:gridCol>
              </a:tblGrid>
              <a:tr h="41567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 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ym typeface="Arial"/>
                        </a:rPr>
                        <a:t>Tasks</a:t>
                      </a:r>
                      <a:r>
                        <a:rPr lang="en" sz="1400" u="none" strike="noStrike" cap="none" baseline="0" dirty="0">
                          <a:sym typeface="Arial"/>
                        </a:rPr>
                        <a:t> and resources</a:t>
                      </a:r>
                      <a:endParaRPr sz="16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ym typeface="Arial"/>
                        </a:rPr>
                        <a:t>Votes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ym typeface="Arial"/>
                        </a:rPr>
                        <a:t>(29,343)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ym typeface="Arial"/>
                        </a:rPr>
                        <a:t>% of voters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ym typeface="Arial"/>
                        </a:rPr>
                        <a:t>(6,441)* 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0364432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1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Financial support, benefits for individuals and families (eligibility, availability, training)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1,453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23%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28034286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2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Money issues, personal finances, savings, pensions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1,073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17%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96684270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3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Confirmed cases, deaths, recoveries (daily, total)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1,064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17%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6710748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4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New outbreak, second wave (response, containment)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959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15%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75786214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5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Vaccine (development, availability, safety)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953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15%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6680071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6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Latest news, latest research (alerts, directives, updates)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943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15%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88897942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7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Government strategy (long-term control, lockdown exit, transition, economy reboot)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874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14%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36341114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8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Government of Canada guidelines, standards, decisions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827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13%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17298086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9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Travel restrictions (national, international, borders, quarantine)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820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13%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22983598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10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Workplaces (preventing spread, rights, reopening criteria, guidance)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775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12%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574833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11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End date, new normal, safe again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752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12%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19104032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12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Infection hotspots, clusters, exposures (near me, identifying, tracking)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720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11%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33879113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13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Government guidance, regulations (national, local)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715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11%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24864437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14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Compare statistics (national, local, tests, cases, recoveries, deaths, demographics)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708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11%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4920305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15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Mental health, wellbeing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570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9%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1961897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16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Transmission, spread, epidemiology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569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9%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67903760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17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Immunity, antibody testing (criteria, availability, accuracy)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551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9%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38391287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18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Avoiding physical contact (social / physical distancing, self isolation)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527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8%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13032883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19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Personal protective equipment (PPE: masks, shields, gowns)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521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8%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0319511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20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Cleaning, disinfecting, waste disposal (hands, deliveries, home, workplace)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439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>
                          <a:sym typeface="Arial"/>
                        </a:rPr>
                        <a:t>7%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7585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99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Results: 3</a:t>
            </a:r>
            <a:r>
              <a:rPr lang="en-US" baseline="30000" dirty="0">
                <a:solidFill>
                  <a:srgbClr val="006666"/>
                </a:solidFill>
              </a:rPr>
              <a:t>rd</a:t>
            </a:r>
            <a:r>
              <a:rPr lang="en-US" dirty="0">
                <a:solidFill>
                  <a:srgbClr val="006666"/>
                </a:solidFill>
              </a:rPr>
              <a:t> quartile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71861"/>
              </p:ext>
            </p:extLst>
          </p:nvPr>
        </p:nvGraphicFramePr>
        <p:xfrm>
          <a:off x="491067" y="1153779"/>
          <a:ext cx="7391400" cy="4577673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95656">
                  <a:extLst>
                    <a:ext uri="{9D8B030D-6E8A-4147-A177-3AD203B41FA5}">
                      <a16:colId xmlns:a16="http://schemas.microsoft.com/office/drawing/2014/main" xmlns="" val="3743082026"/>
                    </a:ext>
                  </a:extLst>
                </a:gridCol>
                <a:gridCol w="4878324">
                  <a:extLst>
                    <a:ext uri="{9D8B030D-6E8A-4147-A177-3AD203B41FA5}">
                      <a16:colId xmlns:a16="http://schemas.microsoft.com/office/drawing/2014/main" xmlns="" val="4128823634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xmlns="" val="2960601954"/>
                    </a:ext>
                  </a:extLst>
                </a:gridCol>
                <a:gridCol w="1330452">
                  <a:extLst>
                    <a:ext uri="{9D8B030D-6E8A-4147-A177-3AD203B41FA5}">
                      <a16:colId xmlns:a16="http://schemas.microsoft.com/office/drawing/2014/main" xmlns="" val="3448545919"/>
                    </a:ext>
                  </a:extLst>
                </a:gridCol>
              </a:tblGrid>
              <a:tr h="358455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sym typeface="Arial"/>
                        </a:rPr>
                        <a:t>Tasks</a:t>
                      </a:r>
                      <a:r>
                        <a:rPr lang="en" sz="1400" u="none" strike="noStrike" cap="none" baseline="0" dirty="0">
                          <a:sym typeface="Arial"/>
                        </a:rPr>
                        <a:t> and resources</a:t>
                      </a:r>
                      <a:endParaRPr sz="16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ym typeface="Arial"/>
                        </a:rPr>
                        <a:t>Votes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ym typeface="Arial"/>
                        </a:rPr>
                        <a:t>(29,343)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100" u="none" strike="noStrike" cap="none" dirty="0">
                          <a:sym typeface="Arial"/>
                        </a:rPr>
                        <a:t>% of voters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100" u="none" strike="noStrike" cap="none" dirty="0">
                          <a:sym typeface="Arial"/>
                        </a:rPr>
                        <a:t>(6,441)* </a:t>
                      </a:r>
                      <a:endParaRPr lang="en-CA" sz="1300" dirty="0"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95555466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19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Personal protective equipment (PPE: masks, shields, gowns)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99890459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ym typeface="Arial"/>
                        </a:rPr>
                        <a:t>20</a:t>
                      </a:r>
                      <a:endParaRPr sz="13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 dirty="0">
                          <a:sym typeface="Arial"/>
                        </a:rPr>
                        <a:t>Cleaning, disinfecting, waste disposal (hands, deliveries, home, workplace)</a:t>
                      </a:r>
                      <a:endParaRPr sz="1300" dirty="0">
                        <a:latin typeface="+mn-lt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496923653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effectLst/>
                          <a:latin typeface="+mn-lt"/>
                        </a:rPr>
                        <a:t>Modelling, forecasting, trends (flattening curve, economic impact)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28034286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effectLst/>
                          <a:latin typeface="+mn-lt"/>
                        </a:rPr>
                        <a:t>Number of tests (tests performed, individuals tested)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434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927852090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effectLst/>
                          <a:latin typeface="+mn-lt"/>
                        </a:rPr>
                        <a:t>Myths, fake news, misinformation, out of date information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147978547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effectLst/>
                          <a:latin typeface="+mn-lt"/>
                        </a:rPr>
                        <a:t>Symptoms, signs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232714386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effectLst/>
                          <a:latin typeface="+mn-lt"/>
                        </a:rPr>
                        <a:t>Government of Canada's position, opinion, response to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854674687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effectLst/>
                          <a:latin typeface="+mn-lt"/>
                        </a:rPr>
                        <a:t>At-risk, vulnerable (age, pre-existing conditions, disabilities, ethnic minorities)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543966050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+mn-lt"/>
                        </a:rPr>
                        <a:t>Testing for live / active virus infection (eligibility criteria, availability, accuracy)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398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989994080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effectLst/>
                          <a:latin typeface="+mn-lt"/>
                        </a:rPr>
                        <a:t>High risk transmission environments, (care homes, restaurants, supermarkets)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44428118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+mn-lt"/>
                        </a:rPr>
                        <a:t>Relationships (family, friends, colleagues)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72291662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+mn-lt"/>
                        </a:rPr>
                        <a:t>Food, medicines, essential products (stocks, hoarding, availability, disruptions)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3669647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+mn-lt"/>
                        </a:rPr>
                        <a:t>Virus survival / viability / persistence on surfaces, in air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826279117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+mn-lt"/>
                        </a:rPr>
                        <a:t>Essential services, key / critical workers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48840951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effectLst/>
                          <a:latin typeface="+mn-lt"/>
                        </a:rPr>
                        <a:t>Virus mutation, new strains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31064802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effectLst/>
                          <a:latin typeface="+mn-lt"/>
                        </a:rPr>
                        <a:t>Movements, interactions of infected people (tracking, contact tracing)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338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8028058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effectLst/>
                          <a:latin typeface="+mn-lt"/>
                        </a:rPr>
                        <a:t>Financial support for businesses and organizations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336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860458751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effectLst/>
                          <a:latin typeface="+mn-lt"/>
                        </a:rPr>
                        <a:t>Health services unrelated to pandemic (appointments, prescriptions)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4901925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DAE937-FDF0-914D-B204-D2F563321267}"/>
              </a:ext>
            </a:extLst>
          </p:cNvPr>
          <p:cNvSpPr/>
          <p:nvPr/>
        </p:nvSpPr>
        <p:spPr>
          <a:xfrm>
            <a:off x="948531" y="6429472"/>
            <a:ext cx="6812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/>
              <a:t>*People vote for up to 5 tasks - so percentages do not add up to 100</a:t>
            </a:r>
          </a:p>
        </p:txBody>
      </p:sp>
      <p:pic>
        <p:nvPicPr>
          <p:cNvPr id="10" name="Google Shape;149;p28">
            <a:extLst>
              <a:ext uri="{FF2B5EF4-FFF2-40B4-BE49-F238E27FC236}">
                <a16:creationId xmlns:a16="http://schemas.microsoft.com/office/drawing/2014/main" xmlns="" id="{61F40D11-EB4F-2F41-9632-E55D59808F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1905000"/>
            <a:ext cx="838200" cy="2876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94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Results: 4th quartile tasks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03233"/>
              </p:ext>
            </p:extLst>
          </p:nvPr>
        </p:nvGraphicFramePr>
        <p:xfrm>
          <a:off x="228600" y="1148934"/>
          <a:ext cx="4343400" cy="504265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59841">
                  <a:extLst>
                    <a:ext uri="{9D8B030D-6E8A-4147-A177-3AD203B41FA5}">
                      <a16:colId xmlns:a16="http://schemas.microsoft.com/office/drawing/2014/main" xmlns="" val="3743082026"/>
                    </a:ext>
                  </a:extLst>
                </a:gridCol>
                <a:gridCol w="4083559">
                  <a:extLst>
                    <a:ext uri="{9D8B030D-6E8A-4147-A177-3AD203B41FA5}">
                      <a16:colId xmlns:a16="http://schemas.microsoft.com/office/drawing/2014/main" xmlns="" val="4128823634"/>
                    </a:ext>
                  </a:extLst>
                </a:gridCol>
              </a:tblGrid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Infectiousness (when infectious, super spreader, asymptomatic)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11760293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Drugs (preventative, treatment, development, approved)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54728275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Government roles, responsibilities, who's in charge of what?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5315132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Likely course of illness, outcomes, prognosis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56001662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Caring for a vulnerable, at risk person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64694535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Scams, cybersecurity threats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37266947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Raw data, open data, datasets, metadata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29849383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Compare symptoms with cold, flu, allergies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659704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Home schooling, remote teaching, learning (tips, how-to, advice)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10645605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Physical wellbeing, exercise, breathing exercises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9624053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Treatment lessons learned, emerging best practice, failures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67991275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How you can help (volunteering, donating)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25496771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Confined living, dealing with being inside (activities)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77351941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Diet, food, nutrition, supplements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16301862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rights, data protection, anonymity (apps, personal data)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87394572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Incubation period, time from infection to symptoms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1521926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Immigration (foreign workers, students)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28034286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longer infectious (criteria, time required in self isolation)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27852090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Technology/internet support for less experience, vulnerable, poor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47978547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Working from home (guidelines, tips, advice)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32714386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 papers, studies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54674687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Deliveries, online shopping, mail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3966050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 recovery complications (neurological, cardiac, respiratory)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8999408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36626C9-EE6F-4E4A-B5B9-A45A0D9A4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26439"/>
              </p:ext>
            </p:extLst>
          </p:nvPr>
        </p:nvGraphicFramePr>
        <p:xfrm>
          <a:off x="4800600" y="1160444"/>
          <a:ext cx="4225383" cy="504265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52780">
                  <a:extLst>
                    <a:ext uri="{9D8B030D-6E8A-4147-A177-3AD203B41FA5}">
                      <a16:colId xmlns:a16="http://schemas.microsoft.com/office/drawing/2014/main" xmlns="" val="1970658808"/>
                    </a:ext>
                  </a:extLst>
                </a:gridCol>
                <a:gridCol w="3972603">
                  <a:extLst>
                    <a:ext uri="{9D8B030D-6E8A-4147-A177-3AD203B41FA5}">
                      <a16:colId xmlns:a16="http://schemas.microsoft.com/office/drawing/2014/main" xmlns="" val="919218899"/>
                    </a:ext>
                  </a:extLst>
                </a:gridCol>
              </a:tblGrid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Emergency contacts (ambulance, medical)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12837644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Industry specific advice (airlines, funeral homes, supermarkets)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3161466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Contact the Government of Canada (media, experts)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9930536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Diagnosis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20491595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Public health campaign material, posters, communications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56531710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Research ideas, submissions, funding, grants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19175724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Original outbreak source, patient zero (global, national)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96984576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Caring for someone with virus at home, yourself with virus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75562498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Dying alone, funeral rites, mourning, grief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00048421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Domestic, sexual abuse, violence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87033783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Community-based support groups, local networks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88378278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Explaining pandemic to children (guides, resources, advice)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7873297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Animals and virus (get it from, give it to, walking)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27608170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Explaining pandemic to those with learning difficulties (guides)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7366102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Virus family, definition, names, acronyms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45912664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Professional medical training, courses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17994591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Business participation, new products, ideas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09829715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Ventilators (availability, approved, impact, decision to use)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75033164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Pregnancy, birth, infants (precautions, advice, breast feeding)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59822999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23220094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48478626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37604484"/>
                  </a:ext>
                </a:extLst>
              </a:tr>
              <a:tr h="219246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58723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97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5D8FFD-A0B4-7749-BE7C-B3C1B617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85837"/>
          </a:xfrm>
        </p:spPr>
        <p:txBody>
          <a:bodyPr/>
          <a:lstStyle/>
          <a:p>
            <a:r>
              <a:rPr lang="en-US" dirty="0">
                <a:solidFill>
                  <a:srgbClr val="006666"/>
                </a:solidFill>
              </a:rPr>
              <a:t>Top audience votes vary only slightly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651AEB-9714-0143-A321-8C735D059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816EFFE-B471-F741-9384-92CA6D067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37269"/>
              </p:ext>
            </p:extLst>
          </p:nvPr>
        </p:nvGraphicFramePr>
        <p:xfrm>
          <a:off x="610044" y="1371600"/>
          <a:ext cx="8114855" cy="4636694"/>
        </p:xfrm>
        <a:graphic>
          <a:graphicData uri="http://schemas.openxmlformats.org/drawingml/2006/table">
            <a:tbl>
              <a:tblPr/>
              <a:tblGrid>
                <a:gridCol w="270496">
                  <a:extLst>
                    <a:ext uri="{9D8B030D-6E8A-4147-A177-3AD203B41FA5}">
                      <a16:colId xmlns:a16="http://schemas.microsoft.com/office/drawing/2014/main" xmlns="" val="4224319357"/>
                    </a:ext>
                  </a:extLst>
                </a:gridCol>
                <a:gridCol w="3168658">
                  <a:extLst>
                    <a:ext uri="{9D8B030D-6E8A-4147-A177-3AD203B41FA5}">
                      <a16:colId xmlns:a16="http://schemas.microsoft.com/office/drawing/2014/main" xmlns="" val="778461215"/>
                    </a:ext>
                  </a:extLst>
                </a:gridCol>
                <a:gridCol w="888318">
                  <a:extLst>
                    <a:ext uri="{9D8B030D-6E8A-4147-A177-3AD203B41FA5}">
                      <a16:colId xmlns:a16="http://schemas.microsoft.com/office/drawing/2014/main" xmlns="" val="252263879"/>
                    </a:ext>
                  </a:extLst>
                </a:gridCol>
                <a:gridCol w="695559">
                  <a:extLst>
                    <a:ext uri="{9D8B030D-6E8A-4147-A177-3AD203B41FA5}">
                      <a16:colId xmlns:a16="http://schemas.microsoft.com/office/drawing/2014/main" xmlns="" val="1116244569"/>
                    </a:ext>
                  </a:extLst>
                </a:gridCol>
                <a:gridCol w="540990">
                  <a:extLst>
                    <a:ext uri="{9D8B030D-6E8A-4147-A177-3AD203B41FA5}">
                      <a16:colId xmlns:a16="http://schemas.microsoft.com/office/drawing/2014/main" xmlns="" val="310805074"/>
                    </a:ext>
                  </a:extLst>
                </a:gridCol>
                <a:gridCol w="772843">
                  <a:extLst>
                    <a:ext uri="{9D8B030D-6E8A-4147-A177-3AD203B41FA5}">
                      <a16:colId xmlns:a16="http://schemas.microsoft.com/office/drawing/2014/main" xmlns="" val="1599132078"/>
                    </a:ext>
                  </a:extLst>
                </a:gridCol>
                <a:gridCol w="540990">
                  <a:extLst>
                    <a:ext uri="{9D8B030D-6E8A-4147-A177-3AD203B41FA5}">
                      <a16:colId xmlns:a16="http://schemas.microsoft.com/office/drawing/2014/main" xmlns="" val="2464638142"/>
                    </a:ext>
                  </a:extLst>
                </a:gridCol>
                <a:gridCol w="772843">
                  <a:extLst>
                    <a:ext uri="{9D8B030D-6E8A-4147-A177-3AD203B41FA5}">
                      <a16:colId xmlns:a16="http://schemas.microsoft.com/office/drawing/2014/main" xmlns="" val="446920422"/>
                    </a:ext>
                  </a:extLst>
                </a:gridCol>
                <a:gridCol w="464158">
                  <a:extLst>
                    <a:ext uri="{9D8B030D-6E8A-4147-A177-3AD203B41FA5}">
                      <a16:colId xmlns:a16="http://schemas.microsoft.com/office/drawing/2014/main" xmlns="" val="936835531"/>
                    </a:ext>
                  </a:extLst>
                </a:gridCol>
              </a:tblGrid>
              <a:tr h="52105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Task selections by audience group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Academic / researcher / student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 emp</a:t>
                      </a:r>
                      <a:endParaRPr lang="en-CA" sz="1000" dirty="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 / family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 seeker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PHO or health care …</a:t>
                      </a:r>
                      <a:endParaRPr lang="en-CA" sz="1000" dirty="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2204601"/>
                  </a:ext>
                </a:extLst>
              </a:tr>
              <a:tr h="245201">
                <a:tc>
                  <a:txBody>
                    <a:bodyPr/>
                    <a:lstStyle/>
                    <a:p>
                      <a:pPr fontAlgn="b"/>
                      <a:r>
                        <a:rPr lang="en-CA" sz="10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respondents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5,498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CA" sz="10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726633"/>
                  </a:ext>
                </a:extLst>
              </a:tr>
              <a:tr h="22476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support, benefits for individuals and families (eligibility, availability, training)</a:t>
                      </a:r>
                      <a:endParaRPr lang="en-CA" sz="1000" dirty="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6715040"/>
                  </a:ext>
                </a:extLst>
              </a:tr>
              <a:tr h="143034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issues, personal finances, savings, pensions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0655594"/>
                  </a:ext>
                </a:extLst>
              </a:tr>
              <a:tr h="143034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Confirmed cases, deaths, recoveries (daily, total)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22874"/>
                  </a:ext>
                </a:extLst>
              </a:tr>
              <a:tr h="143034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outbreak, second wave (response, containment)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899219"/>
                  </a:ext>
                </a:extLst>
              </a:tr>
              <a:tr h="143034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Vaccine (development, availability, safety)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288904"/>
                  </a:ext>
                </a:extLst>
              </a:tr>
              <a:tr h="143034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Latest news, latest research (alerts, directives)</a:t>
                      </a:r>
                      <a:endParaRPr lang="en-CA" sz="1000" dirty="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9346267"/>
                  </a:ext>
                </a:extLst>
              </a:tr>
              <a:tr h="22476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strategy (long-term control, lockdown exit, transition, economy reboot)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6049789"/>
                  </a:ext>
                </a:extLst>
              </a:tr>
              <a:tr h="143034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of Canada guidelines, standards, </a:t>
                      </a:r>
                      <a:endParaRPr lang="en-CA" sz="1000" dirty="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646262"/>
                  </a:ext>
                </a:extLst>
              </a:tr>
              <a:tr h="143034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Travel restrictions (</a:t>
                      </a:r>
                      <a:r>
                        <a:rPr lang="en-C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natl</a:t>
                      </a: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C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intl</a:t>
                      </a: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borders, quarantine)</a:t>
                      </a:r>
                      <a:endParaRPr lang="en-CA" sz="1000" dirty="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9324602"/>
                  </a:ext>
                </a:extLst>
              </a:tr>
              <a:tr h="22476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Workplaces (preventing spread, rights, reopening,</a:t>
                      </a:r>
                      <a:endParaRPr lang="en-CA" sz="1000" dirty="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6145607"/>
                  </a:ext>
                </a:extLst>
              </a:tr>
              <a:tr h="22476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date, new normal, safe again</a:t>
                      </a:r>
                      <a:endParaRPr lang="en-CA" sz="1000" dirty="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974240"/>
                  </a:ext>
                </a:extLst>
              </a:tr>
              <a:tr h="22476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Infection hotspots, clusters, exposures (near me, identifying, tracking)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42388"/>
                  </a:ext>
                </a:extLst>
              </a:tr>
              <a:tr h="22476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guidance, regs (national, local)</a:t>
                      </a:r>
                      <a:endParaRPr lang="en-CA" sz="1000" dirty="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3557673"/>
                  </a:ext>
                </a:extLst>
              </a:tr>
              <a:tr h="22476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Compare statistics (national, local, tests, cases…)</a:t>
                      </a:r>
                      <a:endParaRPr lang="en-CA" sz="1000" dirty="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7879817"/>
                  </a:ext>
                </a:extLst>
              </a:tr>
              <a:tr h="22476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Mental health, wellbeing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19156" marR="61300" marT="30650" marB="30650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en-CA" sz="100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CA" sz="1000" dirty="0">
                        <a:effectLst/>
                        <a:latin typeface="+mn-lt"/>
                      </a:endParaRPr>
                    </a:p>
                  </a:txBody>
                  <a:tcPr marL="61300" marR="127709" marT="30650" marB="30650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109123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AA07709A-29FF-9143-B88A-9908A9EC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44" y="1371600"/>
            <a:ext cx="14336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721970-4E01-5E40-AF74-4405AD40ACB9}"/>
              </a:ext>
            </a:extLst>
          </p:cNvPr>
          <p:cNvSpPr txBox="1"/>
          <p:nvPr/>
        </p:nvSpPr>
        <p:spPr>
          <a:xfrm>
            <a:off x="967116" y="63509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entury Gothic" panose="020B0502020202020204" pitchFamily="34" charset="0"/>
              </a:rPr>
              <a:t>For business, the top task is missing from this list – 34%  voted for ‘Financial support for businesses and organizations (eligibility, availability, training) – lists by audience in annex</a:t>
            </a:r>
          </a:p>
        </p:txBody>
      </p:sp>
    </p:spTree>
    <p:extLst>
      <p:ext uri="{BB962C8B-B14F-4D97-AF65-F5344CB8AC3E}">
        <p14:creationId xmlns:p14="http://schemas.microsoft.com/office/powerpoint/2010/main" val="205200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Canada – WHO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10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371600"/>
            <a:ext cx="5791200" cy="44945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2362200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 dirty="0"/>
              <a:t>70% overlap </a:t>
            </a:r>
            <a:r>
              <a:rPr lang="en-CA" sz="2000" dirty="0"/>
              <a:t>between Canada and WHO top tasks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CA" sz="1400" dirty="0"/>
              <a:t>(highlighted in yellow)</a:t>
            </a:r>
            <a:endParaRPr lang="en-CA" sz="1400" b="1" dirty="0"/>
          </a:p>
          <a:p>
            <a:pPr marL="0" indent="0" fontAlgn="b">
              <a:spcBef>
                <a:spcPts val="0"/>
              </a:spcBef>
              <a:spcAft>
                <a:spcPts val="300"/>
              </a:spcAft>
              <a:buClr>
                <a:srgbClr val="006666"/>
              </a:buClr>
              <a:buNone/>
            </a:pPr>
            <a:r>
              <a:rPr lang="en-US" sz="1800" dirty="0"/>
              <a:t>*The divergences in top tasks are not surprising, as people have different needs from their Government than from the WHO, such as financial  assistance.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8122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39630|-9193934|-6745308|-1804765|-12314010|PCO&quot;,&quot;Id&quot;:&quot;5ec6f497323239027c49f960&quot;,&quot;SmartGridHorizontal&quot;:0,&quot;LinkedExcelSources&quot;:{},&quot;LinkedProjectSources&quot;:{},&quot;FlowConfig&quot;:{&quot;Canvas&quot;:{&quot;Slide&quot;:1,&quot;Width&quot;:1920,&quot;Height&quot;:144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1_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38036</TotalTime>
  <Words>5137</Words>
  <Application>Microsoft Office PowerPoint</Application>
  <PresentationFormat>On-screen Show (4:3)</PresentationFormat>
  <Paragraphs>1633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Gill Sans Light</vt:lpstr>
      <vt:lpstr>ヒラギノ角ゴ Pro W3</vt:lpstr>
      <vt:lpstr>Arial</vt:lpstr>
      <vt:lpstr>Calibri</vt:lpstr>
      <vt:lpstr>Century Gothic</vt:lpstr>
      <vt:lpstr>1_Office Theme</vt:lpstr>
      <vt:lpstr>Canada.ca COVID-19 Top Task Identification</vt:lpstr>
      <vt:lpstr>About the COVID-19 top-task study</vt:lpstr>
      <vt:lpstr>How input was captured</vt:lpstr>
      <vt:lpstr>Insight into top task / resource needs</vt:lpstr>
      <vt:lpstr>Results: Top 20 most important tasks</vt:lpstr>
      <vt:lpstr>Results: 3rd quartile tasks</vt:lpstr>
      <vt:lpstr>Results: 4th quartile tasks  </vt:lpstr>
      <vt:lpstr>Top audience votes vary only slightly</vt:lpstr>
      <vt:lpstr>Canada – WHO comparison</vt:lpstr>
      <vt:lpstr>Top-task alignment with Canada.ca</vt:lpstr>
      <vt:lpstr>Current site</vt:lpstr>
      <vt:lpstr>Next steps</vt:lpstr>
      <vt:lpstr>Annex - Top-task study respondents</vt:lpstr>
      <vt:lpstr>Annex - Top-task study respondents</vt:lpstr>
      <vt:lpstr>Individuals and families Top votes for 5,498 respondents </vt:lpstr>
      <vt:lpstr>Business: Top votes -191 respondents</vt:lpstr>
      <vt:lpstr>Academics,researchers and students Top votes – 172 respondents</vt:lpstr>
      <vt:lpstr>Government employees  Top votes – 107 respondents</vt:lpstr>
      <vt:lpstr>Public health officers &amp; health care providers: Top votes for 130 people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Markido Engage</dc:creator>
  <cp:lastModifiedBy>Timothy Piper</cp:lastModifiedBy>
  <cp:revision>955</cp:revision>
  <cp:lastPrinted>2020-03-11T13:26:27Z</cp:lastPrinted>
  <dcterms:created xsi:type="dcterms:W3CDTF">2014-05-31T13:52:22Z</dcterms:created>
  <dcterms:modified xsi:type="dcterms:W3CDTF">2020-06-09T18:30:07Z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