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1" r:id="rId1"/>
  </p:sldMasterIdLst>
  <p:notesMasterIdLst>
    <p:notesMasterId r:id="rId35"/>
  </p:notesMasterIdLst>
  <p:handoutMasterIdLst>
    <p:handoutMasterId r:id="rId36"/>
  </p:handoutMasterIdLst>
  <p:sldIdLst>
    <p:sldId id="256" r:id="rId2"/>
    <p:sldId id="1037" r:id="rId3"/>
    <p:sldId id="267" r:id="rId4"/>
    <p:sldId id="944" r:id="rId5"/>
    <p:sldId id="927" r:id="rId6"/>
    <p:sldId id="1035" r:id="rId7"/>
    <p:sldId id="916" r:id="rId8"/>
    <p:sldId id="917" r:id="rId9"/>
    <p:sldId id="922" r:id="rId10"/>
    <p:sldId id="929" r:id="rId11"/>
    <p:sldId id="355" r:id="rId12"/>
    <p:sldId id="414" r:id="rId13"/>
    <p:sldId id="1384" r:id="rId14"/>
    <p:sldId id="935" r:id="rId15"/>
    <p:sldId id="934" r:id="rId16"/>
    <p:sldId id="936" r:id="rId17"/>
    <p:sldId id="358" r:id="rId18"/>
    <p:sldId id="363" r:id="rId19"/>
    <p:sldId id="1385" r:id="rId20"/>
    <p:sldId id="1382" r:id="rId21"/>
    <p:sldId id="1381" r:id="rId22"/>
    <p:sldId id="1383" r:id="rId23"/>
    <p:sldId id="1377" r:id="rId24"/>
    <p:sldId id="947" r:id="rId25"/>
    <p:sldId id="1379" r:id="rId26"/>
    <p:sldId id="370" r:id="rId27"/>
    <p:sldId id="924" r:id="rId28"/>
    <p:sldId id="943" r:id="rId29"/>
    <p:sldId id="926" r:id="rId30"/>
    <p:sldId id="930" r:id="rId31"/>
    <p:sldId id="942" r:id="rId32"/>
    <p:sldId id="914" r:id="rId33"/>
    <p:sldId id="1034" r:id="rId34"/>
  </p:sldIdLst>
  <p:sldSz cx="9144000" cy="5143500" type="screen16x9"/>
  <p:notesSz cx="7010400" cy="9296400"/>
  <p:embeddedFontLs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Helvetica" panose="020B0604020202020204" pitchFamily="34" charset="0"/>
      <p:regular r:id="rId45"/>
      <p:bold r:id="rId46"/>
      <p:italic r:id="rId47"/>
      <p:boldItalic r:id="rId48"/>
    </p:embeddedFont>
    <p:embeddedFont>
      <p:font typeface="Rajdhani" panose="02000000000000000000" pitchFamily="2" charset="0"/>
      <p:regular r:id="rId49"/>
      <p:bold r:id="rId50"/>
    </p:embeddedFont>
    <p:embeddedFont>
      <p:font typeface="Roboto Condensed" panose="02000000000000000000" pitchFamily="2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76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52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27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04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379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56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31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07" algn="l" defTabSz="82295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421B44E-31FE-47E6-8148-65B88938F098}">
          <p14:sldIdLst>
            <p14:sldId id="256"/>
            <p14:sldId id="1037"/>
          </p14:sldIdLst>
        </p14:section>
        <p14:section name="Part 1" id="{56DCFC03-621F-408B-84C2-7776AD485A1C}">
          <p14:sldIdLst>
            <p14:sldId id="267"/>
            <p14:sldId id="944"/>
            <p14:sldId id="927"/>
          </p14:sldIdLst>
        </p14:section>
        <p14:section name="Part 2" id="{9DC47157-9DEA-4D3B-B755-E48A0D5473C8}">
          <p14:sldIdLst>
            <p14:sldId id="1035"/>
            <p14:sldId id="916"/>
            <p14:sldId id="917"/>
            <p14:sldId id="922"/>
            <p14:sldId id="929"/>
          </p14:sldIdLst>
        </p14:section>
        <p14:section name="Part 3" id="{935F5DA0-6717-4364-9EE4-EACC80F07123}">
          <p14:sldIdLst>
            <p14:sldId id="355"/>
            <p14:sldId id="414"/>
            <p14:sldId id="1384"/>
            <p14:sldId id="935"/>
            <p14:sldId id="934"/>
            <p14:sldId id="936"/>
            <p14:sldId id="358"/>
          </p14:sldIdLst>
        </p14:section>
        <p14:section name="Part 4" id="{17E81701-04D5-4E3A-9B76-6C1DDB87ECA2}">
          <p14:sldIdLst>
            <p14:sldId id="363"/>
            <p14:sldId id="1385"/>
            <p14:sldId id="1382"/>
            <p14:sldId id="1381"/>
            <p14:sldId id="1383"/>
            <p14:sldId id="1377"/>
            <p14:sldId id="947"/>
            <p14:sldId id="1379"/>
          </p14:sldIdLst>
        </p14:section>
        <p14:section name="Part 5" id="{ABF851BC-3068-4708-AC26-4660B7595C61}">
          <p14:sldIdLst>
            <p14:sldId id="370"/>
            <p14:sldId id="924"/>
            <p14:sldId id="943"/>
            <p14:sldId id="926"/>
            <p14:sldId id="930"/>
            <p14:sldId id="942"/>
          </p14:sldIdLst>
        </p14:section>
        <p14:section name="Conclusion" id="{A33E1EB5-B12C-44FA-885C-DCFAF3C88CFE}">
          <p14:sldIdLst>
            <p14:sldId id="914"/>
            <p14:sldId id="10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oznow, Kindree L." initials="WKL" lastIdx="1" clrIdx="6">
    <p:extLst>
      <p:ext uri="{19B8F6BF-5375-455C-9EA6-DF929625EA0E}">
        <p15:presenceInfo xmlns:p15="http://schemas.microsoft.com/office/powerpoint/2012/main" userId="S::Kindree.Woznow@cyber.gc.ca::a43a1054-50eb-4d45-92c4-bd24a2d2cca0" providerId="AD"/>
      </p:ext>
    </p:extLst>
  </p:cmAuthor>
  <p:cmAuthor id="1" name="Vaillancourt, Steve M." initials="VSM" lastIdx="18" clrIdx="0">
    <p:extLst>
      <p:ext uri="{19B8F6BF-5375-455C-9EA6-DF929625EA0E}">
        <p15:presenceInfo xmlns:p15="http://schemas.microsoft.com/office/powerpoint/2012/main" userId="S-1-5-21-2075942658-753341057-817656539-43666" providerId="AD"/>
      </p:ext>
    </p:extLst>
  </p:cmAuthor>
  <p:cmAuthor id="2" name="coyne, Maureen E." initials="cME" lastIdx="2" clrIdx="1">
    <p:extLst>
      <p:ext uri="{19B8F6BF-5375-455C-9EA6-DF929625EA0E}">
        <p15:presenceInfo xmlns:p15="http://schemas.microsoft.com/office/powerpoint/2012/main" userId="S-1-5-21-2075942658-753341057-817656539-55167" providerId="AD"/>
      </p:ext>
    </p:extLst>
  </p:cmAuthor>
  <p:cmAuthor id="3" name="Maureen Coyne" initials="MC" lastIdx="1" clrIdx="2">
    <p:extLst>
      <p:ext uri="{19B8F6BF-5375-455C-9EA6-DF929625EA0E}">
        <p15:presenceInfo xmlns:p15="http://schemas.microsoft.com/office/powerpoint/2012/main" userId="afbebe4699b65d6a" providerId="Windows Live"/>
      </p:ext>
    </p:extLst>
  </p:cmAuthor>
  <p:cmAuthor id="4" name="Vaillancourt, Steve M" initials="VSM" lastIdx="35" clrIdx="3">
    <p:extLst>
      <p:ext uri="{19B8F6BF-5375-455C-9EA6-DF929625EA0E}">
        <p15:presenceInfo xmlns:p15="http://schemas.microsoft.com/office/powerpoint/2012/main" userId="S::svaillancourt3@gatech.edu::d03cd571-1a3f-4563-b654-c8d457c6fad5" providerId="AD"/>
      </p:ext>
    </p:extLst>
  </p:cmAuthor>
  <p:cmAuthor id="5" name="Vaillancourt, Steve M." initials="VSM [2]" lastIdx="13" clrIdx="4">
    <p:extLst>
      <p:ext uri="{19B8F6BF-5375-455C-9EA6-DF929625EA0E}">
        <p15:presenceInfo xmlns:p15="http://schemas.microsoft.com/office/powerpoint/2012/main" userId="S::Steve.Vaillancourt@cyber.gc.ca::8c1395c1-b426-4185-af41-a921f9287f1b" providerId="AD"/>
      </p:ext>
    </p:extLst>
  </p:cmAuthor>
  <p:cmAuthor id="6" name="Joubarne Aubin, Nicole" initials="JAN" lastIdx="2" clrIdx="5">
    <p:extLst>
      <p:ext uri="{19B8F6BF-5375-455C-9EA6-DF929625EA0E}">
        <p15:presenceInfo xmlns:p15="http://schemas.microsoft.com/office/powerpoint/2012/main" userId="S::Nicole.JoubarneAubin@cyber.gc.ca::70d403e7-c374-4801-afcc-f85c6567e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2" autoAdjust="0"/>
    <p:restoredTop sz="81081" autoAdjust="0"/>
  </p:normalViewPr>
  <p:slideViewPr>
    <p:cSldViewPr>
      <p:cViewPr varScale="1">
        <p:scale>
          <a:sx n="169" d="100"/>
          <a:sy n="169" d="100"/>
        </p:scale>
        <p:origin x="137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11386"/>
    </p:cViewPr>
  </p:sorterViewPr>
  <p:notesViewPr>
    <p:cSldViewPr>
      <p:cViewPr varScale="1">
        <p:scale>
          <a:sx n="48" d="100"/>
          <a:sy n="48" d="100"/>
        </p:scale>
        <p:origin x="2672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D0F2E-9FA4-4D1D-BC86-E1FBE3333F3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B97F69-2815-41CD-A052-BC4E1CB39119}">
      <dgm:prSet phldrT="[Text]"/>
      <dgm:spPr/>
      <dgm:t>
        <a:bodyPr/>
        <a:lstStyle/>
        <a:p>
          <a:r>
            <a:rPr lang="en-US" dirty="0">
              <a:latin typeface="Roboto Condensed" panose="02000000000000000000" pitchFamily="2" charset="0"/>
              <a:ea typeface="Roboto Condensed" panose="02000000000000000000" pitchFamily="2" charset="0"/>
            </a:rPr>
            <a:t>Factor(s) of authentication</a:t>
          </a:r>
        </a:p>
      </dgm:t>
    </dgm:pt>
    <dgm:pt modelId="{CC29FAEC-4742-4ED3-8263-6D2614C41B1B}" type="parTrans" cxnId="{B9D06F04-EC80-4D38-A09B-3BDD919740FE}">
      <dgm:prSet/>
      <dgm:spPr/>
      <dgm:t>
        <a:bodyPr/>
        <a:lstStyle/>
        <a:p>
          <a:endParaRPr lang="en-US"/>
        </a:p>
      </dgm:t>
    </dgm:pt>
    <dgm:pt modelId="{847F1367-8C96-4BF5-846F-F4F916A4654D}" type="sibTrans" cxnId="{B9D06F04-EC80-4D38-A09B-3BDD919740FE}">
      <dgm:prSet/>
      <dgm:spPr/>
      <dgm:t>
        <a:bodyPr/>
        <a:lstStyle/>
        <a:p>
          <a:endParaRPr lang="en-US"/>
        </a:p>
      </dgm:t>
    </dgm:pt>
    <dgm:pt modelId="{D18C37C4-307B-4ED8-B084-193EEBD08666}">
      <dgm:prSet phldrT="[Text]"/>
      <dgm:spPr/>
      <dgm:t>
        <a:bodyPr/>
        <a:lstStyle/>
        <a:p>
          <a:r>
            <a:rPr lang="en-US" dirty="0">
              <a:latin typeface="Roboto Condensed" panose="02000000000000000000" pitchFamily="2" charset="0"/>
              <a:ea typeface="Roboto Condensed" panose="02000000000000000000" pitchFamily="2" charset="0"/>
            </a:rPr>
            <a:t>System</a:t>
          </a:r>
        </a:p>
      </dgm:t>
    </dgm:pt>
    <dgm:pt modelId="{5C1407A5-9CCE-462D-94C1-8E272DE7A4AA}" type="parTrans" cxnId="{750E4207-02D9-4B43-96AC-71EEEB0A6243}">
      <dgm:prSet/>
      <dgm:spPr/>
      <dgm:t>
        <a:bodyPr/>
        <a:lstStyle/>
        <a:p>
          <a:endParaRPr lang="en-US"/>
        </a:p>
      </dgm:t>
    </dgm:pt>
    <dgm:pt modelId="{CBBAC74D-FD9B-44BD-9289-6A9AC0904A5B}" type="sibTrans" cxnId="{750E4207-02D9-4B43-96AC-71EEEB0A6243}">
      <dgm:prSet/>
      <dgm:spPr/>
      <dgm:t>
        <a:bodyPr/>
        <a:lstStyle/>
        <a:p>
          <a:endParaRPr lang="en-US"/>
        </a:p>
      </dgm:t>
    </dgm:pt>
    <dgm:pt modelId="{B242CFF9-2299-475E-B1BB-77734770AC19}">
      <dgm:prSet phldrT="[Text]"/>
      <dgm:spPr/>
      <dgm:t>
        <a:bodyPr/>
        <a:lstStyle/>
        <a:p>
          <a:r>
            <a:rPr lang="en-US" dirty="0">
              <a:latin typeface="Roboto Condensed" panose="02000000000000000000" pitchFamily="2" charset="0"/>
              <a:ea typeface="Roboto Condensed" panose="02000000000000000000" pitchFamily="2" charset="0"/>
            </a:rPr>
            <a:t>Identity</a:t>
          </a:r>
        </a:p>
      </dgm:t>
    </dgm:pt>
    <dgm:pt modelId="{138FE731-021B-4AF9-B7C6-05DADE96DD13}" type="sibTrans" cxnId="{2AAF0622-09C5-440A-A6BF-EC80875050D4}">
      <dgm:prSet/>
      <dgm:spPr/>
      <dgm:t>
        <a:bodyPr/>
        <a:lstStyle/>
        <a:p>
          <a:endParaRPr lang="en-US"/>
        </a:p>
      </dgm:t>
    </dgm:pt>
    <dgm:pt modelId="{D1CC3B08-23B3-41FC-AE08-9F8FAF516DF9}" type="parTrans" cxnId="{2AAF0622-09C5-440A-A6BF-EC80875050D4}">
      <dgm:prSet/>
      <dgm:spPr/>
      <dgm:t>
        <a:bodyPr/>
        <a:lstStyle/>
        <a:p>
          <a:endParaRPr lang="en-US"/>
        </a:p>
      </dgm:t>
    </dgm:pt>
    <dgm:pt modelId="{759F15B6-204F-47AC-91F1-9237FBF2855A}" type="pres">
      <dgm:prSet presAssocID="{BE9D0F2E-9FA4-4D1D-BC86-E1FBE3333F3D}" presName="Name0" presStyleCnt="0">
        <dgm:presLayoutVars>
          <dgm:dir/>
          <dgm:resizeHandles val="exact"/>
        </dgm:presLayoutVars>
      </dgm:prSet>
      <dgm:spPr/>
    </dgm:pt>
    <dgm:pt modelId="{135F5159-50CE-404C-B5A7-0D3457907CFE}" type="pres">
      <dgm:prSet presAssocID="{BE9D0F2E-9FA4-4D1D-BC86-E1FBE3333F3D}" presName="vNodes" presStyleCnt="0"/>
      <dgm:spPr/>
    </dgm:pt>
    <dgm:pt modelId="{2E205A1A-0F99-430B-A831-54E45012E9D7}" type="pres">
      <dgm:prSet presAssocID="{B242CFF9-2299-475E-B1BB-77734770AC19}" presName="node" presStyleLbl="node1" presStyleIdx="0" presStyleCnt="3">
        <dgm:presLayoutVars>
          <dgm:bulletEnabled val="1"/>
        </dgm:presLayoutVars>
      </dgm:prSet>
      <dgm:spPr/>
    </dgm:pt>
    <dgm:pt modelId="{AB8C9F16-7600-4F06-99A5-9FE2D177F2FD}" type="pres">
      <dgm:prSet presAssocID="{138FE731-021B-4AF9-B7C6-05DADE96DD13}" presName="spacerT" presStyleCnt="0"/>
      <dgm:spPr/>
    </dgm:pt>
    <dgm:pt modelId="{1C1BDA84-E89A-4D6C-B6F2-A9B3EDDE522B}" type="pres">
      <dgm:prSet presAssocID="{138FE731-021B-4AF9-B7C6-05DADE96DD13}" presName="sibTrans" presStyleLbl="sibTrans2D1" presStyleIdx="0" presStyleCnt="2"/>
      <dgm:spPr/>
    </dgm:pt>
    <dgm:pt modelId="{67D3498D-5362-4205-89C9-B95030461C3D}" type="pres">
      <dgm:prSet presAssocID="{138FE731-021B-4AF9-B7C6-05DADE96DD13}" presName="spacerB" presStyleCnt="0"/>
      <dgm:spPr/>
    </dgm:pt>
    <dgm:pt modelId="{039989A9-0BB1-4FDB-A233-DB172D382021}" type="pres">
      <dgm:prSet presAssocID="{1AB97F69-2815-41CD-A052-BC4E1CB39119}" presName="node" presStyleLbl="node1" presStyleIdx="1" presStyleCnt="3">
        <dgm:presLayoutVars>
          <dgm:bulletEnabled val="1"/>
        </dgm:presLayoutVars>
      </dgm:prSet>
      <dgm:spPr/>
    </dgm:pt>
    <dgm:pt modelId="{25BDBA4D-4E20-41B4-8C02-F7227A21F1A6}" type="pres">
      <dgm:prSet presAssocID="{BE9D0F2E-9FA4-4D1D-BC86-E1FBE3333F3D}" presName="sibTransLast" presStyleLbl="sibTrans2D1" presStyleIdx="1" presStyleCnt="2" custLinFactX="-11994" custLinFactNeighborX="-100000" custLinFactNeighborY="1036"/>
      <dgm:spPr/>
    </dgm:pt>
    <dgm:pt modelId="{F9A7FA92-5889-46E7-BF6E-2B6CB36DB9D5}" type="pres">
      <dgm:prSet presAssocID="{BE9D0F2E-9FA4-4D1D-BC86-E1FBE3333F3D}" presName="connectorText" presStyleLbl="sibTrans2D1" presStyleIdx="1" presStyleCnt="2"/>
      <dgm:spPr/>
    </dgm:pt>
    <dgm:pt modelId="{B6F14FD7-B597-469E-A412-5712F6A4E80F}" type="pres">
      <dgm:prSet presAssocID="{BE9D0F2E-9FA4-4D1D-BC86-E1FBE3333F3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9D06F04-EC80-4D38-A09B-3BDD919740FE}" srcId="{BE9D0F2E-9FA4-4D1D-BC86-E1FBE3333F3D}" destId="{1AB97F69-2815-41CD-A052-BC4E1CB39119}" srcOrd="1" destOrd="0" parTransId="{CC29FAEC-4742-4ED3-8263-6D2614C41B1B}" sibTransId="{847F1367-8C96-4BF5-846F-F4F916A4654D}"/>
    <dgm:cxn modelId="{D96C5304-3381-46B5-BF5A-9A95641583FC}" type="presOf" srcId="{847F1367-8C96-4BF5-846F-F4F916A4654D}" destId="{F9A7FA92-5889-46E7-BF6E-2B6CB36DB9D5}" srcOrd="1" destOrd="0" presId="urn:microsoft.com/office/officeart/2005/8/layout/equation2"/>
    <dgm:cxn modelId="{750E4207-02D9-4B43-96AC-71EEEB0A6243}" srcId="{BE9D0F2E-9FA4-4D1D-BC86-E1FBE3333F3D}" destId="{D18C37C4-307B-4ED8-B084-193EEBD08666}" srcOrd="2" destOrd="0" parTransId="{5C1407A5-9CCE-462D-94C1-8E272DE7A4AA}" sibTransId="{CBBAC74D-FD9B-44BD-9289-6A9AC0904A5B}"/>
    <dgm:cxn modelId="{13841A12-8E30-496C-90CB-497E533675E1}" type="presOf" srcId="{138FE731-021B-4AF9-B7C6-05DADE96DD13}" destId="{1C1BDA84-E89A-4D6C-B6F2-A9B3EDDE522B}" srcOrd="0" destOrd="0" presId="urn:microsoft.com/office/officeart/2005/8/layout/equation2"/>
    <dgm:cxn modelId="{2AAF0622-09C5-440A-A6BF-EC80875050D4}" srcId="{BE9D0F2E-9FA4-4D1D-BC86-E1FBE3333F3D}" destId="{B242CFF9-2299-475E-B1BB-77734770AC19}" srcOrd="0" destOrd="0" parTransId="{D1CC3B08-23B3-41FC-AE08-9F8FAF516DF9}" sibTransId="{138FE731-021B-4AF9-B7C6-05DADE96DD13}"/>
    <dgm:cxn modelId="{87E66B3B-4A4B-4BF0-87DD-79BA735374CB}" type="presOf" srcId="{B242CFF9-2299-475E-B1BB-77734770AC19}" destId="{2E205A1A-0F99-430B-A831-54E45012E9D7}" srcOrd="0" destOrd="0" presId="urn:microsoft.com/office/officeart/2005/8/layout/equation2"/>
    <dgm:cxn modelId="{5E5A0875-ADFD-4C2B-ADCE-BC57EBB05D11}" type="presOf" srcId="{BE9D0F2E-9FA4-4D1D-BC86-E1FBE3333F3D}" destId="{759F15B6-204F-47AC-91F1-9237FBF2855A}" srcOrd="0" destOrd="0" presId="urn:microsoft.com/office/officeart/2005/8/layout/equation2"/>
    <dgm:cxn modelId="{2A6932AE-D829-4C43-AD47-C9C7A564FEDB}" type="presOf" srcId="{847F1367-8C96-4BF5-846F-F4F916A4654D}" destId="{25BDBA4D-4E20-41B4-8C02-F7227A21F1A6}" srcOrd="0" destOrd="0" presId="urn:microsoft.com/office/officeart/2005/8/layout/equation2"/>
    <dgm:cxn modelId="{847185C5-B422-458D-9DC3-8F7EFCF7F2BE}" type="presOf" srcId="{D18C37C4-307B-4ED8-B084-193EEBD08666}" destId="{B6F14FD7-B597-469E-A412-5712F6A4E80F}" srcOrd="0" destOrd="0" presId="urn:microsoft.com/office/officeart/2005/8/layout/equation2"/>
    <dgm:cxn modelId="{F80F0FE0-0C54-414F-AB8F-F62D514EBFD5}" type="presOf" srcId="{1AB97F69-2815-41CD-A052-BC4E1CB39119}" destId="{039989A9-0BB1-4FDB-A233-DB172D382021}" srcOrd="0" destOrd="0" presId="urn:microsoft.com/office/officeart/2005/8/layout/equation2"/>
    <dgm:cxn modelId="{08D4DDD3-A25B-405C-A45C-D584ED6F140F}" type="presParOf" srcId="{759F15B6-204F-47AC-91F1-9237FBF2855A}" destId="{135F5159-50CE-404C-B5A7-0D3457907CFE}" srcOrd="0" destOrd="0" presId="urn:microsoft.com/office/officeart/2005/8/layout/equation2"/>
    <dgm:cxn modelId="{9081D1E9-E857-4237-B09E-641EB88FD5E2}" type="presParOf" srcId="{135F5159-50CE-404C-B5A7-0D3457907CFE}" destId="{2E205A1A-0F99-430B-A831-54E45012E9D7}" srcOrd="0" destOrd="0" presId="urn:microsoft.com/office/officeart/2005/8/layout/equation2"/>
    <dgm:cxn modelId="{6C40167D-0A49-40DE-9FC2-659E22AA89D2}" type="presParOf" srcId="{135F5159-50CE-404C-B5A7-0D3457907CFE}" destId="{AB8C9F16-7600-4F06-99A5-9FE2D177F2FD}" srcOrd="1" destOrd="0" presId="urn:microsoft.com/office/officeart/2005/8/layout/equation2"/>
    <dgm:cxn modelId="{982FE8FA-3D45-4081-9B67-76697C7ACF40}" type="presParOf" srcId="{135F5159-50CE-404C-B5A7-0D3457907CFE}" destId="{1C1BDA84-E89A-4D6C-B6F2-A9B3EDDE522B}" srcOrd="2" destOrd="0" presId="urn:microsoft.com/office/officeart/2005/8/layout/equation2"/>
    <dgm:cxn modelId="{EE3713C6-BDAF-4396-9104-2D8AC296143C}" type="presParOf" srcId="{135F5159-50CE-404C-B5A7-0D3457907CFE}" destId="{67D3498D-5362-4205-89C9-B95030461C3D}" srcOrd="3" destOrd="0" presId="urn:microsoft.com/office/officeart/2005/8/layout/equation2"/>
    <dgm:cxn modelId="{7CBBE8B2-410D-4522-A083-FF77D968E975}" type="presParOf" srcId="{135F5159-50CE-404C-B5A7-0D3457907CFE}" destId="{039989A9-0BB1-4FDB-A233-DB172D382021}" srcOrd="4" destOrd="0" presId="urn:microsoft.com/office/officeart/2005/8/layout/equation2"/>
    <dgm:cxn modelId="{5A47971D-31E9-4A27-A17F-36C8B48D2949}" type="presParOf" srcId="{759F15B6-204F-47AC-91F1-9237FBF2855A}" destId="{25BDBA4D-4E20-41B4-8C02-F7227A21F1A6}" srcOrd="1" destOrd="0" presId="urn:microsoft.com/office/officeart/2005/8/layout/equation2"/>
    <dgm:cxn modelId="{FB91C781-D082-439D-A353-387E1048DE14}" type="presParOf" srcId="{25BDBA4D-4E20-41B4-8C02-F7227A21F1A6}" destId="{F9A7FA92-5889-46E7-BF6E-2B6CB36DB9D5}" srcOrd="0" destOrd="0" presId="urn:microsoft.com/office/officeart/2005/8/layout/equation2"/>
    <dgm:cxn modelId="{56842DBF-B4D2-4AE9-B2C7-5135D5C6E2CD}" type="presParOf" srcId="{759F15B6-204F-47AC-91F1-9237FBF2855A}" destId="{B6F14FD7-B597-469E-A412-5712F6A4E80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fr-CA" sz="2200" noProof="0" dirty="0"/>
            <a:t> </a:t>
          </a:r>
          <a:r>
            <a:rPr lang="en-US" sz="2000" noProof="0" dirty="0"/>
            <a:t>Knowledge Factors</a:t>
          </a:r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C4BB017E-3299-415A-8700-71815521F17C}">
      <dgm:prSet phldrT="[Text]"/>
      <dgm:spPr/>
      <dgm:t>
        <a:bodyPr/>
        <a:lstStyle/>
        <a:p>
          <a:r>
            <a:rPr lang="en-US" noProof="0" dirty="0"/>
            <a:t>Passwords</a:t>
          </a:r>
        </a:p>
      </dgm:t>
    </dgm:pt>
    <dgm:pt modelId="{73232974-6D39-42D7-8E79-BC50CDE50EE2}" type="parTrans" cxnId="{D361BC7F-650F-4FAF-8276-5E9248142028}">
      <dgm:prSet/>
      <dgm:spPr/>
      <dgm:t>
        <a:bodyPr/>
        <a:lstStyle/>
        <a:p>
          <a:endParaRPr lang="en-US"/>
        </a:p>
      </dgm:t>
    </dgm:pt>
    <dgm:pt modelId="{C3965488-4DF6-4200-B3F7-D2BD9EF749BF}" type="sibTrans" cxnId="{D361BC7F-650F-4FAF-8276-5E9248142028}">
      <dgm:prSet/>
      <dgm:spPr/>
      <dgm:t>
        <a:bodyPr/>
        <a:lstStyle/>
        <a:p>
          <a:endParaRPr lang="en-US"/>
        </a:p>
      </dgm:t>
    </dgm:pt>
    <dgm:pt modelId="{890C3426-9760-4627-92BE-106D4AC482B0}">
      <dgm:prSet phldrT="[Text]"/>
      <dgm:spPr/>
      <dgm:t>
        <a:bodyPr/>
        <a:lstStyle/>
        <a:p>
          <a:r>
            <a:rPr lang="en-US" noProof="0" dirty="0"/>
            <a:t>PIN codes</a:t>
          </a:r>
        </a:p>
      </dgm:t>
    </dgm:pt>
    <dgm:pt modelId="{C1D53212-E48A-4C40-BDCC-B664DF9B14AD}" type="parTrans" cxnId="{7A267F96-22C2-4F8D-A6F6-A562ECBE2C58}">
      <dgm:prSet/>
      <dgm:spPr/>
      <dgm:t>
        <a:bodyPr/>
        <a:lstStyle/>
        <a:p>
          <a:endParaRPr lang="en-US"/>
        </a:p>
      </dgm:t>
    </dgm:pt>
    <dgm:pt modelId="{5F347E0E-0545-4964-BAA9-077A817FED53}" type="sibTrans" cxnId="{7A267F96-22C2-4F8D-A6F6-A562ECBE2C58}">
      <dgm:prSet/>
      <dgm:spPr/>
      <dgm:t>
        <a:bodyPr/>
        <a:lstStyle/>
        <a:p>
          <a:endParaRPr lang="en-US"/>
        </a:p>
      </dgm:t>
    </dgm:pt>
    <dgm:pt modelId="{C2DA2194-9314-4DB2-8B99-589074AE653A}">
      <dgm:prSet phldrT="[Text]"/>
      <dgm:spPr/>
      <dgm:t>
        <a:bodyPr/>
        <a:lstStyle/>
        <a:p>
          <a:r>
            <a:rPr lang="en-US" noProof="0" dirty="0"/>
            <a:t>Security questions</a:t>
          </a:r>
        </a:p>
      </dgm:t>
    </dgm:pt>
    <dgm:pt modelId="{17C79887-2C73-45E5-A6FE-498600612647}" type="parTrans" cxnId="{A53BD5FE-3000-47DC-B3CF-B123B290C878}">
      <dgm:prSet/>
      <dgm:spPr/>
      <dgm:t>
        <a:bodyPr/>
        <a:lstStyle/>
        <a:p>
          <a:endParaRPr lang="en-US"/>
        </a:p>
      </dgm:t>
    </dgm:pt>
    <dgm:pt modelId="{C2DD1E2F-E0B5-467C-86D9-A08C23296C8D}" type="sibTrans" cxnId="{A53BD5FE-3000-47DC-B3CF-B123B290C878}">
      <dgm:prSet/>
      <dgm:spPr/>
      <dgm:t>
        <a:bodyPr/>
        <a:lstStyle/>
        <a:p>
          <a:endParaRPr lang="en-US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50B3AA42-195C-4A80-97FD-4BB14444DE67}" type="presOf" srcId="{890C3426-9760-4627-92BE-106D4AC482B0}" destId="{24FFE019-4357-4D36-B644-97E17B54DDB7}" srcOrd="0" destOrd="1" presId="urn:microsoft.com/office/officeart/2005/8/layout/vList6"/>
    <dgm:cxn modelId="{D361BC7F-650F-4FAF-8276-5E9248142028}" srcId="{0BD37263-7813-4186-BE01-E95649700AE7}" destId="{C4BB017E-3299-415A-8700-71815521F17C}" srcOrd="0" destOrd="0" parTransId="{73232974-6D39-42D7-8E79-BC50CDE50EE2}" sibTransId="{C3965488-4DF6-4200-B3F7-D2BD9EF749BF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7A267F96-22C2-4F8D-A6F6-A562ECBE2C58}" srcId="{0BD37263-7813-4186-BE01-E95649700AE7}" destId="{890C3426-9760-4627-92BE-106D4AC482B0}" srcOrd="1" destOrd="0" parTransId="{C1D53212-E48A-4C40-BDCC-B664DF9B14AD}" sibTransId="{5F347E0E-0545-4964-BAA9-077A817FED53}"/>
    <dgm:cxn modelId="{9DBDCCC1-316E-4C7D-8B39-20599A086EC9}" type="presOf" srcId="{C2DA2194-9314-4DB2-8B99-589074AE653A}" destId="{24FFE019-4357-4D36-B644-97E17B54DDB7}" srcOrd="0" destOrd="2" presId="urn:microsoft.com/office/officeart/2005/8/layout/vList6"/>
    <dgm:cxn modelId="{8368B8EA-139C-48EB-ADC0-A2852727881E}" type="presOf" srcId="{C4BB017E-3299-415A-8700-71815521F17C}" destId="{24FFE019-4357-4D36-B644-97E17B54DDB7}" srcOrd="0" destOrd="0" presId="urn:microsoft.com/office/officeart/2005/8/layout/vList6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A53BD5FE-3000-47DC-B3CF-B123B290C878}" srcId="{0BD37263-7813-4186-BE01-E95649700AE7}" destId="{C2DA2194-9314-4DB2-8B99-589074AE653A}" srcOrd="2" destOrd="0" parTransId="{17C79887-2C73-45E5-A6FE-498600612647}" sibTransId="{C2DD1E2F-E0B5-467C-86D9-A08C23296C8D}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fr-CA" sz="2200" noProof="0" dirty="0"/>
            <a:t> </a:t>
          </a:r>
          <a:r>
            <a:rPr lang="en-CA" sz="2000" noProof="0" dirty="0"/>
            <a:t>Possession Factors</a:t>
          </a:r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EB71C895-7B26-4A04-A738-F4008827037E}">
      <dgm:prSet/>
      <dgm:spPr/>
      <dgm:t>
        <a:bodyPr/>
        <a:lstStyle/>
        <a:p>
          <a:r>
            <a:rPr lang="en-CA" noProof="0" dirty="0"/>
            <a:t>Card</a:t>
          </a:r>
        </a:p>
      </dgm:t>
    </dgm:pt>
    <dgm:pt modelId="{9614C061-17E6-4B05-977B-BF686FFEA8FB}" type="parTrans" cxnId="{A6300C62-B5DC-4630-B449-BCDBC36DFAFE}">
      <dgm:prSet/>
      <dgm:spPr/>
      <dgm:t>
        <a:bodyPr/>
        <a:lstStyle/>
        <a:p>
          <a:endParaRPr lang="en-CA"/>
        </a:p>
      </dgm:t>
    </dgm:pt>
    <dgm:pt modelId="{8320D9EB-D3B0-484E-91C8-57D15E1857DE}" type="sibTrans" cxnId="{A6300C62-B5DC-4630-B449-BCDBC36DFAFE}">
      <dgm:prSet/>
      <dgm:spPr/>
      <dgm:t>
        <a:bodyPr/>
        <a:lstStyle/>
        <a:p>
          <a:endParaRPr lang="en-CA"/>
        </a:p>
      </dgm:t>
    </dgm:pt>
    <dgm:pt modelId="{77B09C06-C1D4-4BA3-B23B-4A8E0FB53E5C}">
      <dgm:prSet/>
      <dgm:spPr/>
      <dgm:t>
        <a:bodyPr/>
        <a:lstStyle/>
        <a:p>
          <a:r>
            <a:rPr lang="en-CA" noProof="0" dirty="0"/>
            <a:t>Key</a:t>
          </a:r>
        </a:p>
      </dgm:t>
    </dgm:pt>
    <dgm:pt modelId="{B9080A8E-1740-4549-9E90-CFA679264A9D}" type="parTrans" cxnId="{DD7880F7-979D-4CCA-BDF4-8492F5B287BA}">
      <dgm:prSet/>
      <dgm:spPr/>
      <dgm:t>
        <a:bodyPr/>
        <a:lstStyle/>
        <a:p>
          <a:endParaRPr lang="en-CA"/>
        </a:p>
      </dgm:t>
    </dgm:pt>
    <dgm:pt modelId="{DFEA751B-F40A-4769-B229-AA580475D654}" type="sibTrans" cxnId="{DD7880F7-979D-4CCA-BDF4-8492F5B287BA}">
      <dgm:prSet/>
      <dgm:spPr/>
      <dgm:t>
        <a:bodyPr/>
        <a:lstStyle/>
        <a:p>
          <a:endParaRPr lang="en-CA"/>
        </a:p>
      </dgm:t>
    </dgm:pt>
    <dgm:pt modelId="{68FD1AF6-3623-40B9-806C-DE8695159861}">
      <dgm:prSet/>
      <dgm:spPr/>
      <dgm:t>
        <a:bodyPr/>
        <a:lstStyle/>
        <a:p>
          <a:r>
            <a:rPr lang="en-CA" noProof="0" dirty="0"/>
            <a:t>Token</a:t>
          </a:r>
        </a:p>
      </dgm:t>
    </dgm:pt>
    <dgm:pt modelId="{8F3B2C09-C53F-431C-83B8-DFD233485471}" type="parTrans" cxnId="{1E505208-B9BF-4449-B911-C377F88E1819}">
      <dgm:prSet/>
      <dgm:spPr/>
      <dgm:t>
        <a:bodyPr/>
        <a:lstStyle/>
        <a:p>
          <a:endParaRPr lang="en-CA"/>
        </a:p>
      </dgm:t>
    </dgm:pt>
    <dgm:pt modelId="{F338706A-DA8C-486D-BDFD-5BCF8CD50327}" type="sibTrans" cxnId="{1E505208-B9BF-4449-B911-C377F88E1819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E505208-B9BF-4449-B911-C377F88E1819}" srcId="{0BD37263-7813-4186-BE01-E95649700AE7}" destId="{68FD1AF6-3623-40B9-806C-DE8695159861}" srcOrd="2" destOrd="0" parTransId="{8F3B2C09-C53F-431C-83B8-DFD233485471}" sibTransId="{F338706A-DA8C-486D-BDFD-5BCF8CD50327}"/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A6300C62-B5DC-4630-B449-BCDBC36DFAFE}" srcId="{0BD37263-7813-4186-BE01-E95649700AE7}" destId="{EB71C895-7B26-4A04-A738-F4008827037E}" srcOrd="0" destOrd="0" parTransId="{9614C061-17E6-4B05-977B-BF686FFEA8FB}" sibTransId="{8320D9EB-D3B0-484E-91C8-57D15E1857DE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BB2E6BAF-9739-406A-9DDF-EC199C7F09C5}" type="presOf" srcId="{77B09C06-C1D4-4BA3-B23B-4A8E0FB53E5C}" destId="{24FFE019-4357-4D36-B644-97E17B54DDB7}" srcOrd="0" destOrd="1" presId="urn:microsoft.com/office/officeart/2005/8/layout/vList6"/>
    <dgm:cxn modelId="{7864C0BB-E8C1-45EA-846F-7707AE82C82A}" type="presOf" srcId="{68FD1AF6-3623-40B9-806C-DE8695159861}" destId="{24FFE019-4357-4D36-B644-97E17B54DDB7}" srcOrd="0" destOrd="2" presId="urn:microsoft.com/office/officeart/2005/8/layout/vList6"/>
    <dgm:cxn modelId="{A24772BE-3251-42A6-A320-046F9F3D7081}" type="presOf" srcId="{EB71C895-7B26-4A04-A738-F4008827037E}" destId="{24FFE019-4357-4D36-B644-97E17B54DDB7}" srcOrd="0" destOrd="0" presId="urn:microsoft.com/office/officeart/2005/8/layout/vList6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DD7880F7-979D-4CCA-BDF4-8492F5B287BA}" srcId="{0BD37263-7813-4186-BE01-E95649700AE7}" destId="{77B09C06-C1D4-4BA3-B23B-4A8E0FB53E5C}" srcOrd="1" destOrd="0" parTransId="{B9080A8E-1740-4549-9E90-CFA679264A9D}" sibTransId="{DFEA751B-F40A-4769-B229-AA580475D654}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CA" sz="2000" noProof="0" dirty="0"/>
            <a:t>Inherence Factors</a:t>
          </a:r>
          <a:endParaRPr lang="fr-CA" sz="2000" noProof="0" dirty="0"/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E4B17079-9182-46EE-B8DF-D1C5E353EBFD}">
      <dgm:prSet/>
      <dgm:spPr/>
      <dgm:t>
        <a:bodyPr/>
        <a:lstStyle/>
        <a:p>
          <a:r>
            <a:rPr lang="en-CA" noProof="0" dirty="0"/>
            <a:t>Scans of fingerprints, palm, and iris</a:t>
          </a:r>
        </a:p>
      </dgm:t>
    </dgm:pt>
    <dgm:pt modelId="{6B30C865-9D8C-40B0-8B01-A59627F285ED}" type="parTrans" cxnId="{C40FB37A-D416-4F70-9BAD-7EFE79FA2E50}">
      <dgm:prSet/>
      <dgm:spPr/>
      <dgm:t>
        <a:bodyPr/>
        <a:lstStyle/>
        <a:p>
          <a:endParaRPr lang="en-CA"/>
        </a:p>
      </dgm:t>
    </dgm:pt>
    <dgm:pt modelId="{59BF358B-6C27-4FE2-B3D7-2513D49149C9}" type="sibTrans" cxnId="{C40FB37A-D416-4F70-9BAD-7EFE79FA2E50}">
      <dgm:prSet/>
      <dgm:spPr/>
      <dgm:t>
        <a:bodyPr/>
        <a:lstStyle/>
        <a:p>
          <a:endParaRPr lang="en-CA"/>
        </a:p>
      </dgm:t>
    </dgm:pt>
    <dgm:pt modelId="{474730EE-A694-4448-B147-5B953D4A8C0C}">
      <dgm:prSet/>
      <dgm:spPr/>
      <dgm:t>
        <a:bodyPr/>
        <a:lstStyle/>
        <a:p>
          <a:r>
            <a:rPr lang="en-CA" noProof="0" dirty="0"/>
            <a:t>Voice and face recognition</a:t>
          </a:r>
        </a:p>
      </dgm:t>
    </dgm:pt>
    <dgm:pt modelId="{CC29709D-FDD8-411E-9B62-EF113743C0D8}" type="parTrans" cxnId="{51B7D4F1-7277-4D94-9847-20E75EA9D892}">
      <dgm:prSet/>
      <dgm:spPr/>
      <dgm:t>
        <a:bodyPr/>
        <a:lstStyle/>
        <a:p>
          <a:endParaRPr lang="en-CA"/>
        </a:p>
      </dgm:t>
    </dgm:pt>
    <dgm:pt modelId="{B73491A8-83F8-4B6F-B7E0-E7AE6018F750}" type="sibTrans" cxnId="{51B7D4F1-7277-4D94-9847-20E75EA9D892}">
      <dgm:prSet/>
      <dgm:spPr/>
      <dgm:t>
        <a:bodyPr/>
        <a:lstStyle/>
        <a:p>
          <a:endParaRPr lang="en-CA"/>
        </a:p>
      </dgm:t>
    </dgm:pt>
    <dgm:pt modelId="{3E9C880A-BE6A-4872-9644-DE3BF6AE0BB2}">
      <dgm:prSet/>
      <dgm:spPr/>
      <dgm:t>
        <a:bodyPr/>
        <a:lstStyle/>
        <a:p>
          <a:r>
            <a:rPr lang="en-CA" noProof="0" dirty="0"/>
            <a:t>Signature metrics and figure drawing</a:t>
          </a:r>
        </a:p>
      </dgm:t>
    </dgm:pt>
    <dgm:pt modelId="{D3584128-A654-4B0D-9BF2-5F7A9A2E2DA9}" type="parTrans" cxnId="{71C44B19-DB1D-4703-8F81-D7515B1417D0}">
      <dgm:prSet/>
      <dgm:spPr/>
      <dgm:t>
        <a:bodyPr/>
        <a:lstStyle/>
        <a:p>
          <a:endParaRPr lang="en-CA"/>
        </a:p>
      </dgm:t>
    </dgm:pt>
    <dgm:pt modelId="{0C184AC4-3216-4BBC-BF46-B17084CDB26D}" type="sibTrans" cxnId="{71C44B19-DB1D-4703-8F81-D7515B1417D0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 custLinFactNeighborX="-7" custLinFactNeighborY="1613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9B5FA12-4A3E-48C9-BF07-B649E3374ADF}" type="presOf" srcId="{474730EE-A694-4448-B147-5B953D4A8C0C}" destId="{24FFE019-4357-4D36-B644-97E17B54DDB7}" srcOrd="0" destOrd="1" presId="urn:microsoft.com/office/officeart/2005/8/layout/vList6"/>
    <dgm:cxn modelId="{71C44B19-DB1D-4703-8F81-D7515B1417D0}" srcId="{0BD37263-7813-4186-BE01-E95649700AE7}" destId="{3E9C880A-BE6A-4872-9644-DE3BF6AE0BB2}" srcOrd="2" destOrd="0" parTransId="{D3584128-A654-4B0D-9BF2-5F7A9A2E2DA9}" sibTransId="{0C184AC4-3216-4BBC-BF46-B17084CDB26D}"/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042A9F40-6176-4230-BB28-88D35DE3D745}" type="presOf" srcId="{E4B17079-9182-46EE-B8DF-D1C5E353EBFD}" destId="{24FFE019-4357-4D36-B644-97E17B54DDB7}" srcOrd="0" destOrd="0" presId="urn:microsoft.com/office/officeart/2005/8/layout/vList6"/>
    <dgm:cxn modelId="{C40FB37A-D416-4F70-9BAD-7EFE79FA2E50}" srcId="{0BD37263-7813-4186-BE01-E95649700AE7}" destId="{E4B17079-9182-46EE-B8DF-D1C5E353EBFD}" srcOrd="0" destOrd="0" parTransId="{6B30C865-9D8C-40B0-8B01-A59627F285ED}" sibTransId="{59BF358B-6C27-4FE2-B3D7-2513D49149C9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5E5902C5-26C2-4CCE-8324-ADC6ACE8E84E}" type="presOf" srcId="{3E9C880A-BE6A-4872-9644-DE3BF6AE0BB2}" destId="{24FFE019-4357-4D36-B644-97E17B54DDB7}" srcOrd="0" destOrd="2" presId="urn:microsoft.com/office/officeart/2005/8/layout/vList6"/>
    <dgm:cxn modelId="{51B7D4F1-7277-4D94-9847-20E75EA9D892}" srcId="{0BD37263-7813-4186-BE01-E95649700AE7}" destId="{474730EE-A694-4448-B147-5B953D4A8C0C}" srcOrd="1" destOrd="0" parTransId="{CC29709D-FDD8-411E-9B62-EF113743C0D8}" sibTransId="{B73491A8-83F8-4B6F-B7E0-E7AE6018F750}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2000" noProof="0" dirty="0"/>
            <a:t>Location Factors</a:t>
          </a:r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8EC8BFEE-C111-4214-976F-939AF036D55A}">
      <dgm:prSet/>
      <dgm:spPr/>
      <dgm:t>
        <a:bodyPr/>
        <a:lstStyle/>
        <a:p>
          <a:r>
            <a:rPr lang="en-US" noProof="0" dirty="0"/>
            <a:t>Geolocation</a:t>
          </a:r>
        </a:p>
      </dgm:t>
    </dgm:pt>
    <dgm:pt modelId="{2DF1C2FF-7398-4A36-BBFB-9958C03389B2}" type="parTrans" cxnId="{F15606B6-CAD5-4B49-8685-B4BA2BFC89A9}">
      <dgm:prSet/>
      <dgm:spPr/>
      <dgm:t>
        <a:bodyPr/>
        <a:lstStyle/>
        <a:p>
          <a:endParaRPr lang="en-CA"/>
        </a:p>
      </dgm:t>
    </dgm:pt>
    <dgm:pt modelId="{B60CE9B6-BA44-4B6B-88AA-0C401C26CB6E}" type="sibTrans" cxnId="{F15606B6-CAD5-4B49-8685-B4BA2BFC89A9}">
      <dgm:prSet/>
      <dgm:spPr/>
      <dgm:t>
        <a:bodyPr/>
        <a:lstStyle/>
        <a:p>
          <a:endParaRPr lang="en-CA"/>
        </a:p>
      </dgm:t>
    </dgm:pt>
    <dgm:pt modelId="{C02E2027-FE76-458B-AE1E-58E6072AFDC1}">
      <dgm:prSet/>
      <dgm:spPr/>
      <dgm:t>
        <a:bodyPr/>
        <a:lstStyle/>
        <a:p>
          <a:r>
            <a:rPr lang="en-US" noProof="0" dirty="0"/>
            <a:t>Network identifiers</a:t>
          </a:r>
        </a:p>
      </dgm:t>
    </dgm:pt>
    <dgm:pt modelId="{A1E550EA-CAE1-4642-A5DC-56FE17068E5B}" type="parTrans" cxnId="{94B9943E-F78F-45A2-B0B4-0A9FD1841B7E}">
      <dgm:prSet/>
      <dgm:spPr/>
      <dgm:t>
        <a:bodyPr/>
        <a:lstStyle/>
        <a:p>
          <a:endParaRPr lang="en-CA"/>
        </a:p>
      </dgm:t>
    </dgm:pt>
    <dgm:pt modelId="{1DFA9FF2-6766-4AA4-AA01-0F632E4F27B0}" type="sibTrans" cxnId="{94B9943E-F78F-45A2-B0B4-0A9FD1841B7E}">
      <dgm:prSet/>
      <dgm:spPr/>
      <dgm:t>
        <a:bodyPr/>
        <a:lstStyle/>
        <a:p>
          <a:endParaRPr lang="en-CA"/>
        </a:p>
      </dgm:t>
    </dgm:pt>
    <dgm:pt modelId="{9A90FAD0-2A57-401A-8E7A-732ED2958788}">
      <dgm:prSet/>
      <dgm:spPr/>
      <dgm:t>
        <a:bodyPr/>
        <a:lstStyle/>
        <a:p>
          <a:r>
            <a:rPr lang="en-US" noProof="0" dirty="0"/>
            <a:t>GPS coordinates</a:t>
          </a:r>
        </a:p>
      </dgm:t>
    </dgm:pt>
    <dgm:pt modelId="{B7A35E5B-DC1C-40DD-A282-CB36B47CD587}" type="parTrans" cxnId="{A50C6F52-5C4A-4B2A-BCEF-792D69132DDB}">
      <dgm:prSet/>
      <dgm:spPr/>
      <dgm:t>
        <a:bodyPr/>
        <a:lstStyle/>
        <a:p>
          <a:endParaRPr lang="en-CA"/>
        </a:p>
      </dgm:t>
    </dgm:pt>
    <dgm:pt modelId="{F318932C-DB55-4A7C-AABD-2B1C2EC51DBB}" type="sibTrans" cxnId="{A50C6F52-5C4A-4B2A-BCEF-792D69132DDB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AB2DB25-9DFF-452F-BDDC-94D15B94C055}" type="presOf" srcId="{8EC8BFEE-C111-4214-976F-939AF036D55A}" destId="{24FFE019-4357-4D36-B644-97E17B54DDB7}" srcOrd="0" destOrd="0" presId="urn:microsoft.com/office/officeart/2005/8/layout/vList6"/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94B9943E-F78F-45A2-B0B4-0A9FD1841B7E}" srcId="{0BD37263-7813-4186-BE01-E95649700AE7}" destId="{C02E2027-FE76-458B-AE1E-58E6072AFDC1}" srcOrd="1" destOrd="0" parTransId="{A1E550EA-CAE1-4642-A5DC-56FE17068E5B}" sibTransId="{1DFA9FF2-6766-4AA4-AA01-0F632E4F27B0}"/>
    <dgm:cxn modelId="{E9CA146F-9E89-4275-B916-D2027A0B763E}" type="presOf" srcId="{C02E2027-FE76-458B-AE1E-58E6072AFDC1}" destId="{24FFE019-4357-4D36-B644-97E17B54DDB7}" srcOrd="0" destOrd="1" presId="urn:microsoft.com/office/officeart/2005/8/layout/vList6"/>
    <dgm:cxn modelId="{A50C6F52-5C4A-4B2A-BCEF-792D69132DDB}" srcId="{0BD37263-7813-4186-BE01-E95649700AE7}" destId="{9A90FAD0-2A57-401A-8E7A-732ED2958788}" srcOrd="2" destOrd="0" parTransId="{B7A35E5B-DC1C-40DD-A282-CB36B47CD587}" sibTransId="{F318932C-DB55-4A7C-AABD-2B1C2EC51DBB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9BDEA2A3-B7DE-402D-B05E-A83D6E05BF0E}" type="presOf" srcId="{9A90FAD0-2A57-401A-8E7A-732ED2958788}" destId="{24FFE019-4357-4D36-B644-97E17B54DDB7}" srcOrd="0" destOrd="2" presId="urn:microsoft.com/office/officeart/2005/8/layout/vList6"/>
    <dgm:cxn modelId="{F15606B6-CAD5-4B49-8685-B4BA2BFC89A9}" srcId="{0BD37263-7813-4186-BE01-E95649700AE7}" destId="{8EC8BFEE-C111-4214-976F-939AF036D55A}" srcOrd="0" destOrd="0" parTransId="{2DF1C2FF-7398-4A36-BBFB-9958C03389B2}" sibTransId="{B60CE9B6-BA44-4B6B-88AA-0C401C26CB6E}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CA" sz="2000" noProof="0" dirty="0"/>
            <a:t>Behavioural Factors</a:t>
          </a:r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C90EA0B3-E9D5-4C40-BD78-08F545EDFEED}">
      <dgm:prSet/>
      <dgm:spPr/>
      <dgm:t>
        <a:bodyPr/>
        <a:lstStyle/>
        <a:p>
          <a:r>
            <a:rPr lang="en-US" noProof="0" dirty="0"/>
            <a:t>Time of day</a:t>
          </a:r>
        </a:p>
      </dgm:t>
    </dgm:pt>
    <dgm:pt modelId="{9D4A9BAB-90B3-499C-A76C-6A1FE83505E8}" type="parTrans" cxnId="{5ACFA765-1747-41C2-B44E-39D3B4A4B736}">
      <dgm:prSet/>
      <dgm:spPr/>
      <dgm:t>
        <a:bodyPr/>
        <a:lstStyle/>
        <a:p>
          <a:endParaRPr lang="en-CA"/>
        </a:p>
      </dgm:t>
    </dgm:pt>
    <dgm:pt modelId="{6BC52BC1-511B-41C6-9A18-DD41A94B2E61}" type="sibTrans" cxnId="{5ACFA765-1747-41C2-B44E-39D3B4A4B736}">
      <dgm:prSet/>
      <dgm:spPr/>
      <dgm:t>
        <a:bodyPr/>
        <a:lstStyle/>
        <a:p>
          <a:endParaRPr lang="en-CA"/>
        </a:p>
      </dgm:t>
    </dgm:pt>
    <dgm:pt modelId="{8668950E-C5A4-45C9-BA66-3708FA220E4C}">
      <dgm:prSet/>
      <dgm:spPr/>
      <dgm:t>
        <a:bodyPr/>
        <a:lstStyle/>
        <a:p>
          <a:r>
            <a:rPr lang="en-US" noProof="0" dirty="0"/>
            <a:t>Nature of the transaction</a:t>
          </a:r>
        </a:p>
      </dgm:t>
    </dgm:pt>
    <dgm:pt modelId="{AA66CDA1-9C38-4011-AACD-8721C41E883E}" type="parTrans" cxnId="{DF2174A3-663F-4934-BBC3-4087F963099E}">
      <dgm:prSet/>
      <dgm:spPr/>
      <dgm:t>
        <a:bodyPr/>
        <a:lstStyle/>
        <a:p>
          <a:endParaRPr lang="en-CA"/>
        </a:p>
      </dgm:t>
    </dgm:pt>
    <dgm:pt modelId="{BC03A83C-3BF6-4DA3-9EC9-5A88BDF66DC0}" type="sibTrans" cxnId="{DF2174A3-663F-4934-BBC3-4087F963099E}">
      <dgm:prSet/>
      <dgm:spPr/>
      <dgm:t>
        <a:bodyPr/>
        <a:lstStyle/>
        <a:p>
          <a:endParaRPr lang="en-CA"/>
        </a:p>
      </dgm:t>
    </dgm:pt>
    <dgm:pt modelId="{339C3ED2-1EA2-41A6-AA31-C5C29369B483}">
      <dgm:prSet/>
      <dgm:spPr/>
      <dgm:t>
        <a:bodyPr/>
        <a:lstStyle/>
        <a:p>
          <a:r>
            <a:rPr lang="en-US" noProof="0" dirty="0"/>
            <a:t>Volume of transactions</a:t>
          </a:r>
        </a:p>
      </dgm:t>
    </dgm:pt>
    <dgm:pt modelId="{54BD6057-1DE5-4B8B-B1DF-D4AA5BC306AB}" type="parTrans" cxnId="{5F139CEF-3979-4D55-BCDE-C567D9C65E05}">
      <dgm:prSet/>
      <dgm:spPr/>
      <dgm:t>
        <a:bodyPr/>
        <a:lstStyle/>
        <a:p>
          <a:endParaRPr lang="en-CA"/>
        </a:p>
      </dgm:t>
    </dgm:pt>
    <dgm:pt modelId="{5045F935-9D29-48DA-9875-25179CC4DEA5}" type="sibTrans" cxnId="{5F139CEF-3979-4D55-BCDE-C567D9C65E05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5ACFA765-1747-41C2-B44E-39D3B4A4B736}" srcId="{0BD37263-7813-4186-BE01-E95649700AE7}" destId="{C90EA0B3-E9D5-4C40-BD78-08F545EDFEED}" srcOrd="0" destOrd="0" parTransId="{9D4A9BAB-90B3-499C-A76C-6A1FE83505E8}" sibTransId="{6BC52BC1-511B-41C6-9A18-DD41A94B2E61}"/>
    <dgm:cxn modelId="{965A674E-FC4D-4CAC-8275-62898B922849}" type="presOf" srcId="{C90EA0B3-E9D5-4C40-BD78-08F545EDFEED}" destId="{24FFE019-4357-4D36-B644-97E17B54DDB7}" srcOrd="0" destOrd="0" presId="urn:microsoft.com/office/officeart/2005/8/layout/vList6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DF2174A3-663F-4934-BBC3-4087F963099E}" srcId="{0BD37263-7813-4186-BE01-E95649700AE7}" destId="{8668950E-C5A4-45C9-BA66-3708FA220E4C}" srcOrd="1" destOrd="0" parTransId="{AA66CDA1-9C38-4011-AACD-8721C41E883E}" sibTransId="{BC03A83C-3BF6-4DA3-9EC9-5A88BDF66DC0}"/>
    <dgm:cxn modelId="{0A71ACC3-8483-4B68-9672-E49650D62225}" type="presOf" srcId="{339C3ED2-1EA2-41A6-AA31-C5C29369B483}" destId="{24FFE019-4357-4D36-B644-97E17B54DDB7}" srcOrd="0" destOrd="2" presId="urn:microsoft.com/office/officeart/2005/8/layout/vList6"/>
    <dgm:cxn modelId="{3B3049CD-3C77-48DE-B6A8-8872E54A131B}" type="presOf" srcId="{8668950E-C5A4-45C9-BA66-3708FA220E4C}" destId="{24FFE019-4357-4D36-B644-97E17B54DDB7}" srcOrd="0" destOrd="1" presId="urn:microsoft.com/office/officeart/2005/8/layout/vList6"/>
    <dgm:cxn modelId="{5F139CEF-3979-4D55-BCDE-C567D9C65E05}" srcId="{0BD37263-7813-4186-BE01-E95649700AE7}" destId="{339C3ED2-1EA2-41A6-AA31-C5C29369B483}" srcOrd="2" destOrd="0" parTransId="{54BD6057-1DE5-4B8B-B1DF-D4AA5BC306AB}" sibTransId="{5045F935-9D29-48DA-9875-25179CC4DEA5}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05A1A-0F99-430B-A831-54E45012E9D7}">
      <dsp:nvSpPr>
        <dsp:cNvPr id="0" name=""/>
        <dsp:cNvSpPr/>
      </dsp:nvSpPr>
      <dsp:spPr>
        <a:xfrm>
          <a:off x="1885943" y="923"/>
          <a:ext cx="1416406" cy="1416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Identity</a:t>
          </a:r>
        </a:p>
      </dsp:txBody>
      <dsp:txXfrm>
        <a:off x="2093371" y="208351"/>
        <a:ext cx="1001550" cy="1001550"/>
      </dsp:txXfrm>
    </dsp:sp>
    <dsp:sp modelId="{1C1BDA84-E89A-4D6C-B6F2-A9B3EDDE522B}">
      <dsp:nvSpPr>
        <dsp:cNvPr id="0" name=""/>
        <dsp:cNvSpPr/>
      </dsp:nvSpPr>
      <dsp:spPr>
        <a:xfrm>
          <a:off x="2183388" y="1532342"/>
          <a:ext cx="821515" cy="8215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292280" y="1846489"/>
        <a:ext cx="603731" cy="193221"/>
      </dsp:txXfrm>
    </dsp:sp>
    <dsp:sp modelId="{039989A9-0BB1-4FDB-A233-DB172D382021}">
      <dsp:nvSpPr>
        <dsp:cNvPr id="0" name=""/>
        <dsp:cNvSpPr/>
      </dsp:nvSpPr>
      <dsp:spPr>
        <a:xfrm>
          <a:off x="1885943" y="2468870"/>
          <a:ext cx="1416406" cy="1416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Factor(s) of authentication</a:t>
          </a:r>
        </a:p>
      </dsp:txBody>
      <dsp:txXfrm>
        <a:off x="2093371" y="2676298"/>
        <a:ext cx="1001550" cy="1001550"/>
      </dsp:txXfrm>
    </dsp:sp>
    <dsp:sp modelId="{25BDBA4D-4E20-41B4-8C02-F7227A21F1A6}">
      <dsp:nvSpPr>
        <dsp:cNvPr id="0" name=""/>
        <dsp:cNvSpPr/>
      </dsp:nvSpPr>
      <dsp:spPr>
        <a:xfrm>
          <a:off x="3010370" y="1685107"/>
          <a:ext cx="450417" cy="526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010370" y="1790488"/>
        <a:ext cx="315292" cy="316141"/>
      </dsp:txXfrm>
    </dsp:sp>
    <dsp:sp modelId="{B6F14FD7-B597-469E-A412-5712F6A4E80F}">
      <dsp:nvSpPr>
        <dsp:cNvPr id="0" name=""/>
        <dsp:cNvSpPr/>
      </dsp:nvSpPr>
      <dsp:spPr>
        <a:xfrm>
          <a:off x="4152193" y="526693"/>
          <a:ext cx="2832813" cy="2832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System</a:t>
          </a:r>
        </a:p>
      </dsp:txBody>
      <dsp:txXfrm>
        <a:off x="4567049" y="941549"/>
        <a:ext cx="2003101" cy="2003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Passwords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PIN codes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Security questions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noProof="0" dirty="0"/>
            <a:t> </a:t>
          </a:r>
          <a:r>
            <a:rPr lang="en-US" sz="2000" kern="1200" noProof="0" dirty="0"/>
            <a:t>Knowledge Factors</a:t>
          </a:r>
        </a:p>
      </dsp:txBody>
      <dsp:txXfrm>
        <a:off x="35151" y="35151"/>
        <a:ext cx="2387435" cy="649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Card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Key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Token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noProof="0" dirty="0"/>
            <a:t> </a:t>
          </a:r>
          <a:r>
            <a:rPr lang="en-CA" sz="2000" kern="1200" noProof="0" dirty="0"/>
            <a:t>Possession Factors</a:t>
          </a:r>
        </a:p>
      </dsp:txBody>
      <dsp:txXfrm>
        <a:off x="35151" y="35151"/>
        <a:ext cx="2387435" cy="649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Scans of fingerprints, palm, and iris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Voice and face recognition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Signature metrics and figure drawing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noProof="0" dirty="0"/>
            <a:t>Inherence Factors</a:t>
          </a:r>
          <a:endParaRPr lang="fr-CA" sz="2000" kern="1200" noProof="0" dirty="0"/>
        </a:p>
      </dsp:txBody>
      <dsp:txXfrm>
        <a:off x="35151" y="35151"/>
        <a:ext cx="2387435" cy="649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Geolocation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Network identifiers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GPS coordinates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Location Factors</a:t>
          </a:r>
        </a:p>
      </dsp:txBody>
      <dsp:txXfrm>
        <a:off x="35151" y="35151"/>
        <a:ext cx="2387435" cy="649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Time of day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Nature of the transaction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Volume of transactions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noProof="0" dirty="0"/>
            <a:t>Behavioural Factors</a:t>
          </a:r>
        </a:p>
      </dsp:txBody>
      <dsp:txXfrm>
        <a:off x="35151" y="35151"/>
        <a:ext cx="2387435" cy="64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F2A00C-53C7-4EBC-9A49-DD55C28CF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64990-2313-4BF4-A210-C49662304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10B1-CEC2-44F6-9CAF-AA25F0EC4C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4FD33-DD11-4AD2-A0EC-B0D47CF540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6D780-CAF5-4FF5-9952-E4AE08BC3A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600F4-F024-4C01-880B-2CC5A6CF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F659-4F81-4F7D-8757-D5D98FD1291E}" type="datetimeFigureOut">
              <a:rPr lang="en-CA" smtClean="0"/>
              <a:t>2021-09-27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073B1-7F9C-4B7C-8191-F4E373964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94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411476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822952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1234427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645904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2057379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56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31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07" algn="l" defTabSz="822952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&lt; &gt; &lt;Course/Workshop&gt;!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24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53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0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60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683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61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44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36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512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75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83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&lt;Insert the module description from the LNA.&gt;</a:t>
            </a:r>
          </a:p>
          <a:p>
            <a:endParaRPr lang="en-US" dirty="0"/>
          </a:p>
          <a:p>
            <a:pPr marL="0" marR="0" lvl="0" indent="0" algn="l" defTabSz="914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Note for the Learning Advisor:</a:t>
            </a:r>
            <a:endParaRPr lang="en-US" dirty="0"/>
          </a:p>
          <a:p>
            <a:endParaRPr lang="en-US" dirty="0"/>
          </a:p>
          <a:p>
            <a:r>
              <a:rPr lang="en-CA" dirty="0"/>
              <a:t>-If you only have 1 objective, write a sentence.</a:t>
            </a:r>
          </a:p>
          <a:p>
            <a:endParaRPr lang="en-CA" dirty="0"/>
          </a:p>
          <a:p>
            <a:r>
              <a:rPr lang="en-CA" dirty="0"/>
              <a:t>-If you have more than 1 objective, use a bulleted list.</a:t>
            </a:r>
          </a:p>
          <a:p>
            <a:endParaRPr lang="en-CA" dirty="0"/>
          </a:p>
          <a:p>
            <a:r>
              <a:rPr lang="en-CA" dirty="0"/>
              <a:t>-In both cases, write your objectives according to Bloom’s Taxonomy (measurable objectives).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14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&lt;Insert the module description from the LNA.&gt;</a:t>
            </a:r>
          </a:p>
          <a:p>
            <a:endParaRPr lang="en-US" dirty="0"/>
          </a:p>
          <a:p>
            <a:pPr marL="0" marR="0" lvl="0" indent="0" algn="l" defTabSz="914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Note for the Learning Advisor:</a:t>
            </a:r>
            <a:endParaRPr lang="en-US" dirty="0"/>
          </a:p>
          <a:p>
            <a:endParaRPr lang="en-US" dirty="0"/>
          </a:p>
          <a:p>
            <a:r>
              <a:rPr lang="en-CA" dirty="0"/>
              <a:t>-If you only have 1 objective, write a sentence.</a:t>
            </a:r>
          </a:p>
          <a:p>
            <a:endParaRPr lang="en-CA" dirty="0"/>
          </a:p>
          <a:p>
            <a:r>
              <a:rPr lang="en-CA" dirty="0"/>
              <a:t>-If you have more than 1 objective, use a bulleted list.</a:t>
            </a:r>
          </a:p>
          <a:p>
            <a:endParaRPr lang="en-CA" dirty="0"/>
          </a:p>
          <a:p>
            <a:r>
              <a:rPr lang="en-CA" dirty="0"/>
              <a:t>-In both cases, write your objectives according to Bloom’s Taxonomy (measurable objectives).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71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5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</a:t>
            </a:r>
            <a:r>
              <a:rPr lang="en-CA" baseline="0" dirty="0"/>
              <a:t> two step approach: Claiming who you are, such as stating a username, is “Identification”. The next step, “Authentication” is to provide a level of assurance that your claim is legitimate. It should be commensurate with the sensitivity of the data that the user will be granted to access.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2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This is an extended approach to the typical three factors routinely defined. There is a lot of implementation of security measures dependent on location and behaviour. Financial institutions routinely deny transactions based on the failure of location and behavioural factors.</a:t>
            </a:r>
          </a:p>
          <a:p>
            <a:endParaRPr lang="en-CA" baseline="0" dirty="0"/>
          </a:p>
          <a:p>
            <a:r>
              <a:rPr lang="en-CA" baseline="0" dirty="0"/>
              <a:t>The GC will implement additional monitoring and detection that is based on the use of a GC network, of a dedicated network segment,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00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2FA means combining</a:t>
            </a:r>
            <a:r>
              <a:rPr lang="en-CA" baseline="0" dirty="0"/>
              <a:t> 2 of the factors of authentication. Note, having an authentication consisting of a password + pin code is not 2FA; it is still only 1 method (both are in the same category). True 2 factor combines two methods (or 3 for MFA).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62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59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800" y="2038351"/>
            <a:ext cx="4248472" cy="1829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rgbClr val="DFE1DF"/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5" y="487600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00" b="1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5" y="4731991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1" y="4872812"/>
            <a:ext cx="1648067" cy="162485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474116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81" y="4324350"/>
            <a:ext cx="4511049" cy="3048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14C1DC-1DDF-4E4B-B433-093A4257C2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E3C599-4A79-4020-AEC1-DD6C37D72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9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327782D5-30B6-4424-99FD-42166A19AA77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410757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6" name="TextBox 5"/>
          <p:cNvSpPr txBox="1"/>
          <p:nvPr/>
        </p:nvSpPr>
        <p:spPr>
          <a:xfrm>
            <a:off x="3657604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4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72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2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" y="4872811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29BE1F-933C-43C5-AD06-52BCADF5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07B130-D1DE-4A15-8983-900167F76F1D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5A0D49-9D47-4FA4-A17C-441A074C42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138DC-7600-41D6-894A-B08F6BC99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7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A43D2FCE-8F6D-44AB-998C-9AB0596C5538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16824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mode - Title and Content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5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5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1" y="4872812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CLASSIFICATION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6914F-AEB4-4016-A7A3-0ACC010958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" y="-4572"/>
            <a:ext cx="9144000" cy="51480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AFBF0-2E0E-4E1B-91C6-C89A992965A7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861EA1-D204-432D-A103-ED12ECCE7C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B0AA8C-70D6-47FC-9F00-AC9DBC80F2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mod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5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5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1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1320B-AA24-47D3-BFE8-9D521B726AAA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60A437-BA87-43EF-A526-D12DC3C663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6282F9-363F-43F6-AF98-C31B48162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5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41DD4D42-515D-4E13-9C14-262B938B8C6C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17056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mode - 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15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5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5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1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01AAA14-8DFA-4ABB-90C0-B60F086C6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B0E9C-7837-49AF-BF59-E4DF9E2E7AA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AB9129-48AB-49D8-BB9B-4256C100A3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FEB0D5-DC16-453E-905A-C17158B5B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7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1731DB86-6980-486C-9D9C-E46133CDE469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1115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849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2DA48-1DD8-4175-9CAF-9CDAAB73C9A7}"/>
              </a:ext>
            </a:extLst>
          </p:cNvPr>
          <p:cNvGrpSpPr/>
          <p:nvPr userDrawn="1"/>
        </p:nvGrpSpPr>
        <p:grpSpPr>
          <a:xfrm>
            <a:off x="7380312" y="2931790"/>
            <a:ext cx="1591334" cy="1591334"/>
            <a:chOff x="7450578" y="2879262"/>
            <a:chExt cx="1591334" cy="1591334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01C4DF71-CB70-4FA1-BAF0-746C81E25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256" y="3265940"/>
              <a:ext cx="817978" cy="817978"/>
            </a:xfrm>
            <a:prstGeom prst="rect">
              <a:avLst/>
            </a:prstGeom>
          </p:spPr>
        </p:pic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D94C830-D1DF-4964-9CF6-98E1BF308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578" y="2879262"/>
              <a:ext cx="1591334" cy="159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98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5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5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1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E0484-1951-40AC-A58E-F33BFEDEA93B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35E9C4-B4C5-431E-B48B-6A387F15FF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F716D5-5ED4-4D41-A42F-A2F92CE9C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5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D484C332-33A1-4568-B30F-FD07CEAE2752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79120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2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6" name="TextBox 5"/>
          <p:cNvSpPr txBox="1"/>
          <p:nvPr/>
        </p:nvSpPr>
        <p:spPr>
          <a:xfrm>
            <a:off x="3657604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4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72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2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" y="4872811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29BE1F-933C-43C5-AD06-52BCADF5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15EE4-273D-4EB3-B1D1-1B27DD7FF0FC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0A1277-A056-43A6-83A7-C2DAB1D675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17CA6-2673-458B-9B1C-F05B64CF3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7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B4C87A3A-06E5-43E7-8F90-100467E45539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401693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2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6" name="TextBox 5"/>
          <p:cNvSpPr txBox="1"/>
          <p:nvPr/>
        </p:nvSpPr>
        <p:spPr>
          <a:xfrm>
            <a:off x="3657604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4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72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2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" y="4872811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29BE1F-933C-43C5-AD06-52BCADF5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A057100-AE6D-4A59-8178-35466F56AF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8" y="131972"/>
            <a:ext cx="612068" cy="6227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AF4F5B-5325-4D55-8D61-44080B2DED15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A30CCAB-6E17-4584-91ED-BEEB582B28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B3FAE1-EF69-43C7-A3D9-CBF21287CF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7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6A16B936-AE1B-46D2-AD4A-D4AF9A33F060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43292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2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6" name="TextBox 5"/>
          <p:cNvSpPr txBox="1"/>
          <p:nvPr/>
        </p:nvSpPr>
        <p:spPr>
          <a:xfrm>
            <a:off x="3657604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4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72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2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" y="4872811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29BE1F-933C-43C5-AD06-52BCADF5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057100-AE6D-4A59-8178-35466F56AF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58" y="138935"/>
            <a:ext cx="612068" cy="6087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D098DB-17B8-4702-BA25-833EB47C4B09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5891D2-61ED-4051-AC45-3B021B1370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670B54-CF07-4851-8321-035FCBAF0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7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65F21D41-C25D-419B-9FB9-15CC84E66643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8905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2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6" name="TextBox 5"/>
          <p:cNvSpPr txBox="1"/>
          <p:nvPr/>
        </p:nvSpPr>
        <p:spPr>
          <a:xfrm>
            <a:off x="3657604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4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72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2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" y="4872811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29BE1F-933C-43C5-AD06-52BCADF5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057100-AE6D-4A59-8178-35466F56AF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03" y="138935"/>
            <a:ext cx="608777" cy="6087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F2D1B9-53C9-40D9-8829-9810FC04A3F5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0DF4C5-02CB-4DAD-8258-896C2813B0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A85CE7-797B-49D1-B5C3-E964E42EA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7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2EEF700A-6AC4-4791-8BF2-3B3127736426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7781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6" name="TextBox 5"/>
          <p:cNvSpPr txBox="1"/>
          <p:nvPr/>
        </p:nvSpPr>
        <p:spPr>
          <a:xfrm>
            <a:off x="3657604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4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2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72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2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" y="4872811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29BE1F-933C-43C5-AD06-52BCADF5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7BAFC-FFD3-40E1-A56A-6BF12C5219BE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5A6AFB-6C9D-4863-A33A-414B370E98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B68787-266B-43F8-A996-C2F91A178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17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4C78ED0C-4432-437F-84A5-F42B3FFE40EF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2651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7160" y="256401"/>
            <a:ext cx="8869680" cy="36576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7160" y="771550"/>
            <a:ext cx="886968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4" name="TextBox 13"/>
          <p:cNvSpPr txBox="1"/>
          <p:nvPr/>
        </p:nvSpPr>
        <p:spPr>
          <a:xfrm>
            <a:off x="3657603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3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5" y="4835179"/>
            <a:ext cx="887712" cy="2103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2811"/>
            <a:ext cx="1648067" cy="1624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4747055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7" name="TextBox 26"/>
          <p:cNvSpPr txBox="1"/>
          <p:nvPr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" y="4882043"/>
            <a:ext cx="2274367" cy="164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43B54D-2DF3-42E5-8FFE-850B44B59C6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sp>
        <p:nvSpPr>
          <p:cNvPr id="3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6696F3FC-8B42-496E-89CC-E53DA089FBA5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86947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15" r:id="rId3"/>
    <p:sldLayoutId id="2147483804" r:id="rId4"/>
    <p:sldLayoutId id="2147483807" r:id="rId5"/>
    <p:sldLayoutId id="2147483810" r:id="rId6"/>
    <p:sldLayoutId id="2147483811" r:id="rId7"/>
    <p:sldLayoutId id="2147483812" r:id="rId8"/>
    <p:sldLayoutId id="2147483808" r:id="rId9"/>
    <p:sldLayoutId id="2147483809" r:id="rId10"/>
    <p:sldLayoutId id="2147483813" r:id="rId11"/>
    <p:sldLayoutId id="2147483806" r:id="rId12"/>
    <p:sldLayoutId id="2147483814" r:id="rId13"/>
  </p:sldLayoutIdLst>
  <p:txStyles>
    <p:titleStyle>
      <a:lvl1pPr algn="ctr" defTabSz="914382" rtl="0" eaLnBrk="1" latinLnBrk="0" hangingPunct="1">
        <a:spcBef>
          <a:spcPct val="0"/>
        </a:spcBef>
        <a:buNone/>
        <a:defRPr sz="2800" b="1" kern="1200">
          <a:solidFill>
            <a:srgbClr val="1F2A44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342893" indent="-342893" algn="l" defTabSz="914382" rtl="0" eaLnBrk="1" latinLnBrk="0" hangingPunct="1">
        <a:spcBef>
          <a:spcPct val="20000"/>
        </a:spcBef>
        <a:buClr>
          <a:srgbClr val="DE4B20"/>
        </a:buClr>
        <a:buSzPct val="75000"/>
        <a:buFont typeface="Wingdings" panose="05000000000000000000" pitchFamily="2" charset="2"/>
        <a:buChar char=""/>
        <a:defRPr sz="2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742936" indent="-285744" algn="l" defTabSz="914382" rtl="0" eaLnBrk="1" latinLnBrk="0" hangingPunct="1">
        <a:spcBef>
          <a:spcPct val="20000"/>
        </a:spcBef>
        <a:buClr>
          <a:srgbClr val="4891BC"/>
        </a:buClr>
        <a:buFont typeface="Arial" panose="020B0604020202020204" pitchFamily="34" charset="0"/>
        <a:buChar char="●"/>
        <a:defRPr sz="20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2977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168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359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550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bs-sct.gc.ca/pol/doc-eng.aspx?id=16577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jessedamiani/2019/09/03/a-voice-deepfake-was-used-to-scam-a-ceo-out-of-243000/?sh=7c2bf38c2241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DWK_iYBl8c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400" dirty="0"/>
              <a:t>Learning Hub</a:t>
            </a:r>
          </a:p>
          <a:p>
            <a:r>
              <a:rPr lang="en-CA" sz="2400" dirty="0"/>
              <a:t>Short Presentation – 155</a:t>
            </a:r>
          </a:p>
          <a:p>
            <a:endParaRPr lang="en-CA" sz="2400" dirty="0"/>
          </a:p>
          <a:p>
            <a:r>
              <a:rPr lang="en-CA" sz="2400" dirty="0"/>
              <a:t>Strengthening Authentication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0914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C8E7-0CF7-4573-B805-68FED757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EBB8-7A65-4392-B599-33B7504E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services are expanding faster than we can secure them</a:t>
            </a:r>
          </a:p>
          <a:p>
            <a:r>
              <a:rPr lang="en-US" dirty="0"/>
              <a:t>Authentication methods are not up to the level of sophistication of attackers</a:t>
            </a:r>
          </a:p>
          <a:p>
            <a:r>
              <a:rPr lang="en-US" dirty="0"/>
              <a:t>Older methods still used are very inadequate:</a:t>
            </a:r>
          </a:p>
          <a:p>
            <a:pPr lvl="1"/>
            <a:r>
              <a:rPr lang="en-US" dirty="0"/>
              <a:t>Social Insurance Numbers</a:t>
            </a:r>
          </a:p>
          <a:p>
            <a:pPr lvl="1"/>
            <a:r>
              <a:rPr lang="en-US" dirty="0"/>
              <a:t>Photo ID</a:t>
            </a:r>
          </a:p>
          <a:p>
            <a:pPr lvl="1"/>
            <a:r>
              <a:rPr lang="en-US" dirty="0"/>
              <a:t>Printed invoice</a:t>
            </a:r>
          </a:p>
        </p:txBody>
      </p:sp>
    </p:spTree>
    <p:extLst>
      <p:ext uri="{BB962C8B-B14F-4D97-AF65-F5344CB8AC3E}">
        <p14:creationId xmlns:p14="http://schemas.microsoft.com/office/powerpoint/2010/main" val="2440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3 – Methods of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In this module the learner will explore:</a:t>
            </a:r>
          </a:p>
          <a:p>
            <a:r>
              <a:rPr lang="en-CA" dirty="0"/>
              <a:t>Identification and authentication</a:t>
            </a:r>
          </a:p>
          <a:p>
            <a:r>
              <a:rPr lang="en-CA" dirty="0"/>
              <a:t>Factors of authentication</a:t>
            </a:r>
          </a:p>
          <a:p>
            <a:r>
              <a:rPr lang="en-CA" dirty="0"/>
              <a:t>Pathways to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8964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Identification and Authentication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6525" y="768350"/>
          <a:ext cx="887095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59121" y="2182907"/>
            <a:ext cx="583266" cy="4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9121" y="2512686"/>
            <a:ext cx="583266" cy="3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3541 -0.002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Authentication Scheme Components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5C5ADBC-9F84-4C8C-BE8E-D4A7391D72DC}"/>
              </a:ext>
            </a:extLst>
          </p:cNvPr>
          <p:cNvSpPr/>
          <p:nvPr/>
        </p:nvSpPr>
        <p:spPr>
          <a:xfrm>
            <a:off x="1763688" y="692341"/>
            <a:ext cx="288032" cy="233305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1D35B01-6E08-484F-9619-DD8A8C484EE2}"/>
              </a:ext>
            </a:extLst>
          </p:cNvPr>
          <p:cNvSpPr/>
          <p:nvPr/>
        </p:nvSpPr>
        <p:spPr>
          <a:xfrm>
            <a:off x="1763688" y="3071152"/>
            <a:ext cx="288032" cy="154963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353DF-0E4F-465A-A91A-84AD588E8678}"/>
              </a:ext>
            </a:extLst>
          </p:cNvPr>
          <p:cNvSpPr txBox="1"/>
          <p:nvPr/>
        </p:nvSpPr>
        <p:spPr>
          <a:xfrm>
            <a:off x="323528" y="1563404"/>
            <a:ext cx="14825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chemeClr val="tx2"/>
                </a:solidFill>
              </a:rPr>
              <a:t>Authentication Factors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58F64-061D-45A4-9C18-864304BC1C7C}"/>
              </a:ext>
            </a:extLst>
          </p:cNvPr>
          <p:cNvSpPr txBox="1"/>
          <p:nvPr/>
        </p:nvSpPr>
        <p:spPr>
          <a:xfrm>
            <a:off x="323528" y="3550501"/>
            <a:ext cx="14825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chemeClr val="tx2"/>
                </a:solidFill>
              </a:rPr>
              <a:t>Supplemental Factors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33421B7-A16E-46E4-8111-E80E7C869957}"/>
              </a:ext>
            </a:extLst>
          </p:cNvPr>
          <p:cNvGraphicFramePr/>
          <p:nvPr/>
        </p:nvGraphicFramePr>
        <p:xfrm>
          <a:off x="2123728" y="699542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6216DA3-B2E6-4090-89C7-854625189833}"/>
              </a:ext>
            </a:extLst>
          </p:cNvPr>
          <p:cNvGraphicFramePr/>
          <p:nvPr/>
        </p:nvGraphicFramePr>
        <p:xfrm>
          <a:off x="2123728" y="1498829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8428603-74CA-401B-BF0F-BB18D2B10817}"/>
              </a:ext>
            </a:extLst>
          </p:cNvPr>
          <p:cNvGraphicFramePr/>
          <p:nvPr/>
        </p:nvGraphicFramePr>
        <p:xfrm>
          <a:off x="2126010" y="2298116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A4BA7A2-DCF5-4C7B-8D5F-995BA22C977C}"/>
              </a:ext>
            </a:extLst>
          </p:cNvPr>
          <p:cNvGraphicFramePr/>
          <p:nvPr/>
        </p:nvGraphicFramePr>
        <p:xfrm>
          <a:off x="2123728" y="3095946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886291-766C-4C3E-BAF3-29E6D8C71AB3}"/>
              </a:ext>
            </a:extLst>
          </p:cNvPr>
          <p:cNvGraphicFramePr/>
          <p:nvPr/>
        </p:nvGraphicFramePr>
        <p:xfrm>
          <a:off x="2123728" y="3893776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610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1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ACCC-C52F-4604-A1FE-36FFBB43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Multiple-Factor Authentication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344315-ED93-430A-A919-C6CD76F5C25A}"/>
              </a:ext>
            </a:extLst>
          </p:cNvPr>
          <p:cNvSpPr/>
          <p:nvPr/>
        </p:nvSpPr>
        <p:spPr>
          <a:xfrm>
            <a:off x="2303748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X%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3AEA7-E55B-4745-BA9F-4859D1670257}"/>
              </a:ext>
            </a:extLst>
          </p:cNvPr>
          <p:cNvSpPr/>
          <p:nvPr/>
        </p:nvSpPr>
        <p:spPr>
          <a:xfrm>
            <a:off x="4118350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8" b="1" dirty="0"/>
              <a:t>Y%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88C72-CA83-4EAE-9C17-CE38C69DAAB9}"/>
              </a:ext>
            </a:extLst>
          </p:cNvPr>
          <p:cNvSpPr/>
          <p:nvPr/>
        </p:nvSpPr>
        <p:spPr>
          <a:xfrm>
            <a:off x="5932951" y="1923678"/>
            <a:ext cx="907301" cy="9073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/>
              <a:t>Z%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F6BC8-CCC5-4A03-89DB-C0925A21567A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3211049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76101D-D07A-4DE2-9B7F-2F5968F0D0B2}"/>
              </a:ext>
            </a:extLst>
          </p:cNvPr>
          <p:cNvCxnSpPr/>
          <p:nvPr/>
        </p:nvCxnSpPr>
        <p:spPr>
          <a:xfrm>
            <a:off x="1396447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1DDBF-319C-4596-BFE1-A667E6E8936E}"/>
              </a:ext>
            </a:extLst>
          </p:cNvPr>
          <p:cNvCxnSpPr/>
          <p:nvPr/>
        </p:nvCxnSpPr>
        <p:spPr>
          <a:xfrm>
            <a:off x="5025650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01F473-6A60-4B95-8500-3D6657783380}"/>
              </a:ext>
            </a:extLst>
          </p:cNvPr>
          <p:cNvSpPr txBox="1"/>
          <p:nvPr/>
        </p:nvSpPr>
        <p:spPr>
          <a:xfrm>
            <a:off x="1850097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Factor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F0686-03F1-4601-ACD1-37D52F97C5DB}"/>
              </a:ext>
            </a:extLst>
          </p:cNvPr>
          <p:cNvSpPr txBox="1"/>
          <p:nvPr/>
        </p:nvSpPr>
        <p:spPr>
          <a:xfrm>
            <a:off x="3664699" y="2833542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Factor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51867-080B-4ED9-9649-F9EAEFA9D2B4}"/>
              </a:ext>
            </a:extLst>
          </p:cNvPr>
          <p:cNvSpPr txBox="1"/>
          <p:nvPr/>
        </p:nvSpPr>
        <p:spPr>
          <a:xfrm>
            <a:off x="5479301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2FA</a:t>
            </a:r>
          </a:p>
        </p:txBody>
      </p:sp>
    </p:spTree>
    <p:extLst>
      <p:ext uri="{BB962C8B-B14F-4D97-AF65-F5344CB8AC3E}">
        <p14:creationId xmlns:p14="http://schemas.microsoft.com/office/powerpoint/2010/main" val="182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ACCC-C52F-4604-A1FE-36FFBB43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Multiple-Factor Authentication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344315-ED93-430A-A919-C6CD76F5C25A}"/>
              </a:ext>
            </a:extLst>
          </p:cNvPr>
          <p:cNvSpPr/>
          <p:nvPr/>
        </p:nvSpPr>
        <p:spPr>
          <a:xfrm>
            <a:off x="2303748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70%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3AEA7-E55B-4745-BA9F-4859D1670257}"/>
              </a:ext>
            </a:extLst>
          </p:cNvPr>
          <p:cNvSpPr/>
          <p:nvPr/>
        </p:nvSpPr>
        <p:spPr>
          <a:xfrm>
            <a:off x="4118350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8" b="1" dirty="0"/>
              <a:t>90%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88C72-CA83-4EAE-9C17-CE38C69DAAB9}"/>
              </a:ext>
            </a:extLst>
          </p:cNvPr>
          <p:cNvSpPr/>
          <p:nvPr/>
        </p:nvSpPr>
        <p:spPr>
          <a:xfrm>
            <a:off x="5932951" y="1923678"/>
            <a:ext cx="907301" cy="9073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/>
              <a:t>97%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F6BC8-CCC5-4A03-89DB-C0925A21567A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3211049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76101D-D07A-4DE2-9B7F-2F5968F0D0B2}"/>
              </a:ext>
            </a:extLst>
          </p:cNvPr>
          <p:cNvCxnSpPr/>
          <p:nvPr/>
        </p:nvCxnSpPr>
        <p:spPr>
          <a:xfrm>
            <a:off x="1396447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1DDBF-319C-4596-BFE1-A667E6E8936E}"/>
              </a:ext>
            </a:extLst>
          </p:cNvPr>
          <p:cNvCxnSpPr/>
          <p:nvPr/>
        </p:nvCxnSpPr>
        <p:spPr>
          <a:xfrm>
            <a:off x="5025650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01F473-6A60-4B95-8500-3D6657783380}"/>
              </a:ext>
            </a:extLst>
          </p:cNvPr>
          <p:cNvSpPr txBox="1"/>
          <p:nvPr/>
        </p:nvSpPr>
        <p:spPr>
          <a:xfrm>
            <a:off x="1850097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Password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F0686-03F1-4601-ACD1-37D52F97C5DB}"/>
              </a:ext>
            </a:extLst>
          </p:cNvPr>
          <p:cNvSpPr txBox="1"/>
          <p:nvPr/>
        </p:nvSpPr>
        <p:spPr>
          <a:xfrm>
            <a:off x="3664699" y="2833542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Text PIN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51867-080B-4ED9-9649-F9EAEFA9D2B4}"/>
              </a:ext>
            </a:extLst>
          </p:cNvPr>
          <p:cNvSpPr txBox="1"/>
          <p:nvPr/>
        </p:nvSpPr>
        <p:spPr>
          <a:xfrm>
            <a:off x="5479301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2FA</a:t>
            </a:r>
          </a:p>
        </p:txBody>
      </p:sp>
    </p:spTree>
    <p:extLst>
      <p:ext uri="{BB962C8B-B14F-4D97-AF65-F5344CB8AC3E}">
        <p14:creationId xmlns:p14="http://schemas.microsoft.com/office/powerpoint/2010/main" val="26585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ACCC-C52F-4604-A1FE-36FFBB43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Multiple-Factor Authentication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344315-ED93-430A-A919-C6CD76F5C25A}"/>
              </a:ext>
            </a:extLst>
          </p:cNvPr>
          <p:cNvSpPr/>
          <p:nvPr/>
        </p:nvSpPr>
        <p:spPr>
          <a:xfrm>
            <a:off x="2303748" y="1210799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70%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3AEA7-E55B-4745-BA9F-4859D1670257}"/>
              </a:ext>
            </a:extLst>
          </p:cNvPr>
          <p:cNvSpPr/>
          <p:nvPr/>
        </p:nvSpPr>
        <p:spPr>
          <a:xfrm>
            <a:off x="4118350" y="1210799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8" b="1" dirty="0"/>
              <a:t>90%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F6BC8-CCC5-4A03-89DB-C0925A21567A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3211049" y="1664449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76101D-D07A-4DE2-9B7F-2F5968F0D0B2}"/>
              </a:ext>
            </a:extLst>
          </p:cNvPr>
          <p:cNvCxnSpPr/>
          <p:nvPr/>
        </p:nvCxnSpPr>
        <p:spPr>
          <a:xfrm>
            <a:off x="1396447" y="1664449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1DDBF-319C-4596-BFE1-A667E6E8936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025650" y="1664449"/>
            <a:ext cx="972108" cy="90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01F473-6A60-4B95-8500-3D6657783380}"/>
              </a:ext>
            </a:extLst>
          </p:cNvPr>
          <p:cNvSpPr txBox="1"/>
          <p:nvPr/>
        </p:nvSpPr>
        <p:spPr>
          <a:xfrm>
            <a:off x="1850097" y="2118100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Password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F0686-03F1-4601-ACD1-37D52F97C5DB}"/>
              </a:ext>
            </a:extLst>
          </p:cNvPr>
          <p:cNvSpPr txBox="1"/>
          <p:nvPr/>
        </p:nvSpPr>
        <p:spPr>
          <a:xfrm>
            <a:off x="3664699" y="2120663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Text PIN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10503B-357C-4F1E-9E9B-C666125B5099}"/>
              </a:ext>
            </a:extLst>
          </p:cNvPr>
          <p:cNvGrpSpPr/>
          <p:nvPr/>
        </p:nvGrpSpPr>
        <p:grpSpPr>
          <a:xfrm>
            <a:off x="5544108" y="2118100"/>
            <a:ext cx="1814602" cy="1223991"/>
            <a:chOff x="6088112" y="1345332"/>
            <a:chExt cx="2016224" cy="13599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A88C72-CA83-4EAE-9C17-CE38C69DAAB9}"/>
                </a:ext>
              </a:extLst>
            </p:cNvPr>
            <p:cNvSpPr/>
            <p:nvPr/>
          </p:nvSpPr>
          <p:spPr>
            <a:xfrm>
              <a:off x="6592168" y="1345332"/>
              <a:ext cx="1008112" cy="10081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60" b="1" dirty="0"/>
                <a:t>37%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C51867-080B-4ED9-9649-F9EAEFA9D2B4}"/>
                </a:ext>
              </a:extLst>
            </p:cNvPr>
            <p:cNvSpPr txBox="1"/>
            <p:nvPr/>
          </p:nvSpPr>
          <p:spPr>
            <a:xfrm>
              <a:off x="6088112" y="2353444"/>
              <a:ext cx="2016224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Weak Authentication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E301749-6B82-4ECC-BFA6-AD74D9D7F0C4}"/>
              </a:ext>
            </a:extLst>
          </p:cNvPr>
          <p:cNvSpPr/>
          <p:nvPr/>
        </p:nvSpPr>
        <p:spPr>
          <a:xfrm>
            <a:off x="4112485" y="3025400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40%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CC7D0-F67F-4991-8FB2-B33E1908DBC9}"/>
              </a:ext>
            </a:extLst>
          </p:cNvPr>
          <p:cNvSpPr txBox="1"/>
          <p:nvPr/>
        </p:nvSpPr>
        <p:spPr>
          <a:xfrm>
            <a:off x="3658835" y="3943618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Security Questions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0E8218-8395-4C78-B3A8-8A137B36452D}"/>
              </a:ext>
            </a:extLst>
          </p:cNvPr>
          <p:cNvCxnSpPr>
            <a:cxnSpLocks/>
          </p:cNvCxnSpPr>
          <p:nvPr/>
        </p:nvCxnSpPr>
        <p:spPr>
          <a:xfrm>
            <a:off x="1396447" y="3479051"/>
            <a:ext cx="2721903" cy="10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FE300E-5675-4A13-B9BD-C31D252BAEEC}"/>
              </a:ext>
            </a:extLst>
          </p:cNvPr>
          <p:cNvCxnSpPr>
            <a:cxnSpLocks/>
          </p:cNvCxnSpPr>
          <p:nvPr/>
        </p:nvCxnSpPr>
        <p:spPr>
          <a:xfrm flipV="1">
            <a:off x="5025650" y="2571750"/>
            <a:ext cx="972108" cy="90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Multi-Factor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 increase the assurance level – when done right</a:t>
            </a:r>
          </a:p>
          <a:p>
            <a:pPr lvl="1"/>
            <a:r>
              <a:rPr lang="en-CA" dirty="0"/>
              <a:t>One path, multiple authentication – stronger than the best authentication</a:t>
            </a:r>
          </a:p>
          <a:p>
            <a:pPr lvl="1"/>
            <a:r>
              <a:rPr lang="en-CA" dirty="0"/>
              <a:t>Multiple paths, multiple authentication – weaker than the worst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469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4 – Attributes of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8772" indent="-308124">
              <a:spcBef>
                <a:spcPts val="431"/>
              </a:spcBef>
              <a:buFont typeface="Wingdings" charset="2"/>
              <a:buChar char=""/>
            </a:pPr>
            <a:r>
              <a:rPr lang="en-CA" spc="-1" dirty="0">
                <a:latin typeface="Roboto Condensed"/>
                <a:ea typeface="Roboto Condensed"/>
              </a:rPr>
              <a:t>Which attributes should be considered for authentication?</a:t>
            </a:r>
            <a:endParaRPr lang="en-CA" spc="-1" dirty="0">
              <a:latin typeface="Arial"/>
            </a:endParaRPr>
          </a:p>
          <a:p>
            <a:pPr marL="308772" indent="-308124">
              <a:spcBef>
                <a:spcPts val="431"/>
              </a:spcBef>
              <a:buFont typeface="Wingdings" charset="2"/>
              <a:buChar char=""/>
            </a:pPr>
            <a:r>
              <a:rPr lang="en-CA" spc="-1" dirty="0">
                <a:latin typeface="Roboto Condensed"/>
                <a:ea typeface="Roboto Condensed"/>
              </a:rPr>
              <a:t>Which authentication methods implement the attributes?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5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/>
              <a:t>Strength and assurance (robustness)</a:t>
            </a:r>
          </a:p>
          <a:p>
            <a:pPr lvl="1"/>
            <a:r>
              <a:rPr lang="en-US" sz="1800" dirty="0"/>
              <a:t>Unforgeable </a:t>
            </a:r>
          </a:p>
          <a:p>
            <a:pPr lvl="1"/>
            <a:r>
              <a:rPr lang="en-US" sz="1800" dirty="0"/>
              <a:t>Not exposed to outsiders</a:t>
            </a:r>
          </a:p>
          <a:p>
            <a:pPr lvl="1"/>
            <a:r>
              <a:rPr lang="en-US" sz="1800" dirty="0"/>
              <a:t>Protected from insiders</a:t>
            </a:r>
          </a:p>
          <a:p>
            <a:pPr lvl="1"/>
            <a:r>
              <a:rPr lang="en-US" sz="1800" dirty="0"/>
              <a:t>Protected from interception</a:t>
            </a:r>
          </a:p>
          <a:p>
            <a:pPr lvl="1"/>
            <a:r>
              <a:rPr lang="en-US" sz="1800" dirty="0"/>
              <a:t>Protected from storage breach</a:t>
            </a:r>
          </a:p>
          <a:p>
            <a:pPr lvl="1"/>
            <a:r>
              <a:rPr lang="en-US" sz="1800" dirty="0"/>
              <a:t>Protected from replay attack</a:t>
            </a:r>
          </a:p>
          <a:p>
            <a:pPr lvl="1"/>
            <a:r>
              <a:rPr lang="en-US" sz="1800" dirty="0"/>
              <a:t>Protected from social engineering</a:t>
            </a:r>
          </a:p>
          <a:p>
            <a:pPr lvl="1"/>
            <a:r>
              <a:rPr lang="en-US" sz="1800" dirty="0"/>
              <a:t>Industry-recognized and adopted</a:t>
            </a:r>
          </a:p>
          <a:p>
            <a:r>
              <a:rPr lang="en-US" sz="1900" dirty="0"/>
              <a:t>Deployment</a:t>
            </a:r>
          </a:p>
          <a:p>
            <a:pPr lvl="1"/>
            <a:r>
              <a:rPr lang="en-US" sz="1800" dirty="0"/>
              <a:t>Low cost</a:t>
            </a:r>
          </a:p>
          <a:p>
            <a:pPr lvl="1"/>
            <a:r>
              <a:rPr lang="en-US" sz="1800" dirty="0"/>
              <a:t>No special equipment</a:t>
            </a:r>
          </a:p>
          <a:p>
            <a:endParaRPr 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88620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Accuracy and reliability</a:t>
            </a:r>
          </a:p>
          <a:p>
            <a:pPr lvl="1"/>
            <a:r>
              <a:rPr lang="en-US" sz="1800" dirty="0"/>
              <a:t>Low false acceptance rate (FAR)</a:t>
            </a:r>
          </a:p>
          <a:p>
            <a:pPr lvl="1"/>
            <a:r>
              <a:rPr lang="en-US" sz="1800" dirty="0"/>
              <a:t>Low false rejection rate (FRR)</a:t>
            </a:r>
          </a:p>
          <a:p>
            <a:r>
              <a:rPr lang="en-US" sz="1900" dirty="0"/>
              <a:t>User-friendliness</a:t>
            </a:r>
          </a:p>
          <a:p>
            <a:pPr lvl="1"/>
            <a:r>
              <a:rPr lang="en-US" sz="1800" dirty="0"/>
              <a:t>Low user effort</a:t>
            </a:r>
          </a:p>
          <a:p>
            <a:pPr lvl="1"/>
            <a:r>
              <a:rPr lang="en-US" sz="1800" dirty="0"/>
              <a:t>Convenient</a:t>
            </a:r>
          </a:p>
          <a:p>
            <a:pPr lvl="1"/>
            <a:r>
              <a:rPr lang="en-US" sz="1800" dirty="0"/>
              <a:t>Enrollment time</a:t>
            </a:r>
          </a:p>
          <a:p>
            <a:pPr lvl="1"/>
            <a:r>
              <a:rPr lang="en-US" sz="1800" dirty="0"/>
              <a:t>Possibility of modification</a:t>
            </a:r>
          </a:p>
          <a:p>
            <a:pPr lvl="1"/>
            <a:r>
              <a:rPr lang="en-US" sz="1800" dirty="0"/>
              <a:t>Remote use</a:t>
            </a:r>
          </a:p>
          <a:p>
            <a:pPr lvl="1"/>
            <a:r>
              <a:rPr lang="en-US" sz="1800" dirty="0"/>
              <a:t>No privacy impacts</a:t>
            </a:r>
          </a:p>
          <a:p>
            <a:endParaRPr lang="en-US" sz="22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46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5A0FE-C887-42BB-B1F7-5B656F3A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Part 1 – Identification and authentication</a:t>
            </a:r>
          </a:p>
          <a:p>
            <a:r>
              <a:rPr lang="en-CA" dirty="0"/>
              <a:t>Part 2 – Threats to authentication</a:t>
            </a:r>
          </a:p>
          <a:p>
            <a:r>
              <a:rPr lang="en-CA" dirty="0"/>
              <a:t>Part 3 – Methods of authentication</a:t>
            </a:r>
          </a:p>
          <a:p>
            <a:r>
              <a:rPr lang="en-CA" dirty="0"/>
              <a:t>Part 4 – Attributes of authentication</a:t>
            </a:r>
          </a:p>
          <a:p>
            <a:r>
              <a:rPr lang="en-CA" dirty="0"/>
              <a:t>Part 5 – Using typical types of authentication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E39B4DD7-15F4-4336-84F1-1C6320E0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1144495"/>
            <a:ext cx="182880" cy="182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Authentication –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/>
              <a:t>Strength and assurance (robustness)</a:t>
            </a:r>
          </a:p>
          <a:p>
            <a:pPr marL="744538" lvl="1" indent="0">
              <a:buNone/>
            </a:pPr>
            <a:r>
              <a:rPr lang="en-US" sz="1800" dirty="0"/>
              <a:t>Unforgeable </a:t>
            </a:r>
          </a:p>
          <a:p>
            <a:pPr marL="744538" lvl="1" indent="0">
              <a:buNone/>
            </a:pPr>
            <a:r>
              <a:rPr lang="en-US" sz="1800" dirty="0"/>
              <a:t>Not exposed to outsiders</a:t>
            </a:r>
          </a:p>
          <a:p>
            <a:pPr marL="744538" lvl="1" indent="0">
              <a:buNone/>
            </a:pPr>
            <a:r>
              <a:rPr lang="en-US" sz="1800" dirty="0"/>
              <a:t>Protected from insiders</a:t>
            </a:r>
          </a:p>
          <a:p>
            <a:pPr marL="744538" lvl="1" indent="0">
              <a:buNone/>
            </a:pPr>
            <a:r>
              <a:rPr lang="en-US" sz="1800" dirty="0"/>
              <a:t>Protected from interception</a:t>
            </a:r>
          </a:p>
          <a:p>
            <a:pPr marL="744538" lvl="1" indent="0">
              <a:buNone/>
            </a:pPr>
            <a:r>
              <a:rPr lang="en-US" sz="1800" dirty="0"/>
              <a:t>Protected from storage breach</a:t>
            </a:r>
          </a:p>
          <a:p>
            <a:pPr marL="744538" lvl="1" indent="0">
              <a:buNone/>
            </a:pPr>
            <a:r>
              <a:rPr lang="en-US" sz="1800" dirty="0"/>
              <a:t>Protected from replay attack</a:t>
            </a:r>
          </a:p>
          <a:p>
            <a:pPr marL="744538" lvl="1" indent="0">
              <a:buNone/>
            </a:pPr>
            <a:r>
              <a:rPr lang="en-US" sz="1800" dirty="0"/>
              <a:t>Protected from social engineering</a:t>
            </a:r>
          </a:p>
          <a:p>
            <a:pPr marL="744538" lvl="1" indent="0">
              <a:buNone/>
            </a:pPr>
            <a:r>
              <a:rPr lang="en-US" sz="1800" dirty="0"/>
              <a:t>Industry-recognized and adopted</a:t>
            </a:r>
          </a:p>
          <a:p>
            <a:r>
              <a:rPr lang="en-US" sz="1900" dirty="0"/>
              <a:t>Deployment</a:t>
            </a:r>
          </a:p>
          <a:p>
            <a:pPr marL="744538" lvl="1" indent="0">
              <a:buNone/>
            </a:pPr>
            <a:r>
              <a:rPr lang="en-US" sz="1800" dirty="0"/>
              <a:t>Low cost</a:t>
            </a:r>
          </a:p>
          <a:p>
            <a:pPr marL="744538" lvl="1" indent="0">
              <a:buNone/>
            </a:pPr>
            <a:r>
              <a:rPr lang="en-US" sz="1800" dirty="0"/>
              <a:t>No special equipment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Accuracy and reliability</a:t>
            </a:r>
          </a:p>
          <a:p>
            <a:pPr marL="744538" lvl="1" indent="0">
              <a:buNone/>
            </a:pPr>
            <a:r>
              <a:rPr lang="en-US" sz="1800" dirty="0"/>
              <a:t>Low false acceptance rate (FAR)</a:t>
            </a:r>
          </a:p>
          <a:p>
            <a:pPr marL="744538" lvl="1" indent="0">
              <a:buNone/>
            </a:pPr>
            <a:r>
              <a:rPr lang="en-US" sz="1800" dirty="0"/>
              <a:t>Low false rejection rate (FRR)</a:t>
            </a:r>
          </a:p>
          <a:p>
            <a:r>
              <a:rPr lang="en-US" sz="1900" dirty="0"/>
              <a:t>User-friendliness</a:t>
            </a:r>
          </a:p>
          <a:p>
            <a:pPr marL="744538" lvl="1" indent="0">
              <a:buNone/>
            </a:pPr>
            <a:r>
              <a:rPr lang="en-US" sz="1800" dirty="0"/>
              <a:t>Low user effort</a:t>
            </a:r>
          </a:p>
          <a:p>
            <a:pPr marL="744538" lvl="1" indent="0">
              <a:buNone/>
            </a:pPr>
            <a:r>
              <a:rPr lang="en-US" sz="1800" dirty="0"/>
              <a:t>Convenient</a:t>
            </a:r>
          </a:p>
          <a:p>
            <a:pPr marL="744538" lvl="1" indent="0">
              <a:buNone/>
            </a:pPr>
            <a:r>
              <a:rPr lang="en-US" sz="1800" dirty="0"/>
              <a:t>Enrollment time</a:t>
            </a:r>
          </a:p>
          <a:p>
            <a:pPr marL="744538" lvl="1" indent="0">
              <a:buNone/>
            </a:pPr>
            <a:r>
              <a:rPr lang="en-US" sz="1800" dirty="0"/>
              <a:t>Possibility of modification</a:t>
            </a:r>
          </a:p>
          <a:p>
            <a:pPr marL="744538" lvl="1" indent="0">
              <a:buNone/>
            </a:pPr>
            <a:r>
              <a:rPr lang="en-US" sz="1800" dirty="0"/>
              <a:t>Remote use</a:t>
            </a:r>
          </a:p>
          <a:p>
            <a:pPr marL="744538" lvl="1" indent="0">
              <a:buNone/>
            </a:pPr>
            <a:r>
              <a:rPr lang="en-US" sz="1800" dirty="0"/>
              <a:t>No privacy impacts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2FEE71-F13F-4ABF-9731-8D54D81D3C03}"/>
              </a:ext>
            </a:extLst>
          </p:cNvPr>
          <p:cNvSpPr txBox="1">
            <a:spLocks/>
          </p:cNvSpPr>
          <p:nvPr/>
        </p:nvSpPr>
        <p:spPr>
          <a:xfrm>
            <a:off x="5364088" y="4466172"/>
            <a:ext cx="3642751" cy="2481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900" b="1" i="1" dirty="0"/>
              <a:t>Note: This documentation is not official and for discussion purposes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940B5-C811-4D88-AF4A-E1FF85D94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1097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3D218-0A98-4463-975B-083154C0AE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219907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04B932-08BB-4C2B-8AD4-D477C7CC9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1452742"/>
            <a:ext cx="182880" cy="18288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282DC4E-FD8F-4528-AA89-69DD1BC44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1745655"/>
            <a:ext cx="182880" cy="18288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BEBE75B-27D8-4BA4-88B4-E372DAE02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2656518"/>
            <a:ext cx="182880" cy="18288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E9820E0-098E-4F4B-B6AA-E0DA6200B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940" y="1197185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Authentication – Chip and 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/>
              <a:t>Strength and assurance (robustness)</a:t>
            </a:r>
          </a:p>
          <a:p>
            <a:pPr marL="744538" lvl="1" indent="0">
              <a:buNone/>
            </a:pPr>
            <a:r>
              <a:rPr lang="en-US" sz="1800" dirty="0"/>
              <a:t>Unforgeable </a:t>
            </a:r>
          </a:p>
          <a:p>
            <a:pPr marL="744538" lvl="1" indent="0">
              <a:buNone/>
            </a:pPr>
            <a:r>
              <a:rPr lang="en-US" sz="1800" dirty="0"/>
              <a:t>Not exposed to outsiders</a:t>
            </a:r>
          </a:p>
          <a:p>
            <a:pPr marL="744538" lvl="1" indent="0">
              <a:buNone/>
            </a:pPr>
            <a:r>
              <a:rPr lang="en-US" sz="1800" dirty="0"/>
              <a:t>Protected from insiders</a:t>
            </a:r>
          </a:p>
          <a:p>
            <a:pPr marL="744538" lvl="1" indent="0">
              <a:buNone/>
            </a:pPr>
            <a:r>
              <a:rPr lang="en-US" sz="1800" dirty="0"/>
              <a:t>Protected from interception</a:t>
            </a:r>
          </a:p>
          <a:p>
            <a:pPr marL="744538" lvl="1" indent="0">
              <a:buNone/>
            </a:pPr>
            <a:r>
              <a:rPr lang="en-US" sz="1800" dirty="0"/>
              <a:t>Protected from storage breach</a:t>
            </a:r>
          </a:p>
          <a:p>
            <a:pPr marL="744538" lvl="1" indent="0">
              <a:buNone/>
            </a:pPr>
            <a:r>
              <a:rPr lang="en-US" sz="1800" dirty="0"/>
              <a:t>Protected from replay attack</a:t>
            </a:r>
          </a:p>
          <a:p>
            <a:pPr marL="744538" lvl="1" indent="0">
              <a:buNone/>
            </a:pPr>
            <a:r>
              <a:rPr lang="en-US" sz="1800" dirty="0"/>
              <a:t>Protected from social engineering</a:t>
            </a:r>
          </a:p>
          <a:p>
            <a:pPr marL="744538" lvl="1" indent="0">
              <a:buNone/>
            </a:pPr>
            <a:r>
              <a:rPr lang="en-US" sz="1800" dirty="0"/>
              <a:t>Industry-recognized and adopted</a:t>
            </a:r>
          </a:p>
          <a:p>
            <a:r>
              <a:rPr lang="en-US" sz="1900" dirty="0"/>
              <a:t>Deployment</a:t>
            </a:r>
          </a:p>
          <a:p>
            <a:pPr marL="744538" lvl="1" indent="0">
              <a:buNone/>
            </a:pPr>
            <a:r>
              <a:rPr lang="en-US" sz="1800" dirty="0"/>
              <a:t>Low cost</a:t>
            </a:r>
          </a:p>
          <a:p>
            <a:pPr marL="744538" lvl="1" indent="0">
              <a:buNone/>
            </a:pPr>
            <a:r>
              <a:rPr lang="en-US" sz="1800" dirty="0"/>
              <a:t>No special equipment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Accuracy and reliability</a:t>
            </a:r>
          </a:p>
          <a:p>
            <a:pPr marL="744538" lvl="1" indent="0">
              <a:buNone/>
            </a:pPr>
            <a:r>
              <a:rPr lang="en-US" sz="1800" dirty="0"/>
              <a:t>Low false acceptance rate (FAR)</a:t>
            </a:r>
          </a:p>
          <a:p>
            <a:pPr marL="744538" lvl="1" indent="0">
              <a:buNone/>
            </a:pPr>
            <a:r>
              <a:rPr lang="en-US" sz="1800" dirty="0"/>
              <a:t>Low false rejection rate (FRR)</a:t>
            </a:r>
          </a:p>
          <a:p>
            <a:r>
              <a:rPr lang="en-US" sz="1900" dirty="0"/>
              <a:t>User-friendliness</a:t>
            </a:r>
          </a:p>
          <a:p>
            <a:pPr marL="744538" lvl="1" indent="0">
              <a:buNone/>
            </a:pPr>
            <a:r>
              <a:rPr lang="en-US" sz="1800" dirty="0"/>
              <a:t>Low user effort</a:t>
            </a:r>
          </a:p>
          <a:p>
            <a:pPr marL="744538" lvl="1" indent="0">
              <a:buNone/>
            </a:pPr>
            <a:r>
              <a:rPr lang="en-US" sz="1800" dirty="0"/>
              <a:t>Convenient</a:t>
            </a:r>
          </a:p>
          <a:p>
            <a:pPr marL="744538" lvl="1" indent="0">
              <a:buNone/>
            </a:pPr>
            <a:r>
              <a:rPr lang="en-US" sz="1800" dirty="0"/>
              <a:t>Enrollment time</a:t>
            </a:r>
          </a:p>
          <a:p>
            <a:pPr marL="744538" lvl="1" indent="0">
              <a:buNone/>
            </a:pPr>
            <a:r>
              <a:rPr lang="en-US" sz="1800" dirty="0"/>
              <a:t>Possibility of modification</a:t>
            </a:r>
          </a:p>
          <a:p>
            <a:pPr marL="744538" lvl="1" indent="0">
              <a:buNone/>
            </a:pPr>
            <a:r>
              <a:rPr lang="en-US" sz="1800" dirty="0"/>
              <a:t>Remote use</a:t>
            </a:r>
          </a:p>
          <a:p>
            <a:pPr marL="744538" lvl="1" indent="0">
              <a:buNone/>
            </a:pPr>
            <a:r>
              <a:rPr lang="en-US" sz="1800" dirty="0"/>
              <a:t>No privacy impacts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2FEE71-F13F-4ABF-9731-8D54D81D3C03}"/>
              </a:ext>
            </a:extLst>
          </p:cNvPr>
          <p:cNvSpPr txBox="1">
            <a:spLocks/>
          </p:cNvSpPr>
          <p:nvPr/>
        </p:nvSpPr>
        <p:spPr>
          <a:xfrm>
            <a:off x="5364088" y="4466172"/>
            <a:ext cx="3642751" cy="2481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900" b="1" i="1" dirty="0"/>
              <a:t>Note: This documentation is not official and for discussion purposes only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940B5-C811-4D88-AF4A-E1FF85D94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1097"/>
            <a:ext cx="182880" cy="18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EEFB-9C41-4745-87C5-3B0BB095A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650985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58CFD-403B-4933-B5A9-84A4820A5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450537"/>
            <a:ext cx="182880" cy="18288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3D218-0A98-4463-975B-083154C0A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219907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0293149-BC99-48EC-81F3-F807F5117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2050758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Authentication – Iris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/>
              <a:t>Strength and assurance (robustness)</a:t>
            </a:r>
          </a:p>
          <a:p>
            <a:pPr marL="744538" lvl="1" indent="0">
              <a:buNone/>
            </a:pPr>
            <a:r>
              <a:rPr lang="en-US" sz="1800" dirty="0"/>
              <a:t>Unforgeable </a:t>
            </a:r>
          </a:p>
          <a:p>
            <a:pPr marL="744538" lvl="1" indent="0">
              <a:buNone/>
            </a:pPr>
            <a:r>
              <a:rPr lang="en-US" sz="1800" dirty="0"/>
              <a:t>Not exposed to outsiders</a:t>
            </a:r>
          </a:p>
          <a:p>
            <a:pPr marL="744538" lvl="1" indent="0">
              <a:buNone/>
            </a:pPr>
            <a:r>
              <a:rPr lang="en-US" sz="1800" dirty="0"/>
              <a:t>Protected from insiders</a:t>
            </a:r>
          </a:p>
          <a:p>
            <a:pPr marL="744538" lvl="1" indent="0">
              <a:buNone/>
            </a:pPr>
            <a:r>
              <a:rPr lang="en-US" sz="1800" dirty="0"/>
              <a:t>Protected from interception</a:t>
            </a:r>
          </a:p>
          <a:p>
            <a:pPr marL="744538" lvl="1" indent="0">
              <a:buNone/>
            </a:pPr>
            <a:r>
              <a:rPr lang="en-US" sz="1800" dirty="0"/>
              <a:t>Protected from storage breach</a:t>
            </a:r>
          </a:p>
          <a:p>
            <a:pPr marL="744538" lvl="1" indent="0">
              <a:buNone/>
            </a:pPr>
            <a:r>
              <a:rPr lang="en-US" sz="1800" dirty="0"/>
              <a:t>Protected from replay attack</a:t>
            </a:r>
          </a:p>
          <a:p>
            <a:pPr marL="744538" lvl="1" indent="0">
              <a:buNone/>
            </a:pPr>
            <a:r>
              <a:rPr lang="en-US" sz="1800" dirty="0"/>
              <a:t>Protected from social engineering</a:t>
            </a:r>
          </a:p>
          <a:p>
            <a:pPr marL="744538" lvl="1" indent="0">
              <a:buNone/>
            </a:pPr>
            <a:r>
              <a:rPr lang="en-US" sz="1800" dirty="0"/>
              <a:t>Industry-recognized and adopted</a:t>
            </a:r>
          </a:p>
          <a:p>
            <a:r>
              <a:rPr lang="en-US" sz="1900" dirty="0"/>
              <a:t>Deployment</a:t>
            </a:r>
          </a:p>
          <a:p>
            <a:pPr marL="744538" lvl="1" indent="0">
              <a:buNone/>
            </a:pPr>
            <a:r>
              <a:rPr lang="en-US" sz="1800" dirty="0"/>
              <a:t>Low cost</a:t>
            </a:r>
          </a:p>
          <a:p>
            <a:pPr marL="744538" lvl="1" indent="0">
              <a:buNone/>
            </a:pPr>
            <a:r>
              <a:rPr lang="en-US" sz="1800" dirty="0"/>
              <a:t>No special equipment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Accuracy and reliability</a:t>
            </a:r>
          </a:p>
          <a:p>
            <a:pPr marL="744538" lvl="1" indent="0">
              <a:buNone/>
            </a:pPr>
            <a:r>
              <a:rPr lang="en-US" sz="1800" dirty="0"/>
              <a:t>Low false acceptance rate (FAR)</a:t>
            </a:r>
          </a:p>
          <a:p>
            <a:pPr marL="744538" lvl="1" indent="0">
              <a:buNone/>
            </a:pPr>
            <a:r>
              <a:rPr lang="en-US" sz="1800" dirty="0"/>
              <a:t>Low false rejection rate (FRR)</a:t>
            </a:r>
          </a:p>
          <a:p>
            <a:r>
              <a:rPr lang="en-US" sz="1900" dirty="0"/>
              <a:t>User-friendliness</a:t>
            </a:r>
          </a:p>
          <a:p>
            <a:pPr marL="744538" lvl="1" indent="0">
              <a:buNone/>
            </a:pPr>
            <a:r>
              <a:rPr lang="en-US" sz="1800" dirty="0"/>
              <a:t>Low user effort</a:t>
            </a:r>
          </a:p>
          <a:p>
            <a:pPr marL="744538" lvl="1" indent="0">
              <a:buNone/>
            </a:pPr>
            <a:r>
              <a:rPr lang="en-US" sz="1800" dirty="0"/>
              <a:t>Convenient</a:t>
            </a:r>
          </a:p>
          <a:p>
            <a:pPr marL="744538" lvl="1" indent="0">
              <a:buNone/>
            </a:pPr>
            <a:r>
              <a:rPr lang="en-US" sz="1800" dirty="0"/>
              <a:t>Enrollment time</a:t>
            </a:r>
          </a:p>
          <a:p>
            <a:pPr marL="744538" lvl="1" indent="0">
              <a:buNone/>
            </a:pPr>
            <a:r>
              <a:rPr lang="en-US" sz="1800" dirty="0"/>
              <a:t>Possibility of modification</a:t>
            </a:r>
          </a:p>
          <a:p>
            <a:pPr marL="744538" lvl="1" indent="0">
              <a:buNone/>
            </a:pPr>
            <a:r>
              <a:rPr lang="en-US" sz="1800" dirty="0"/>
              <a:t>Remote use</a:t>
            </a:r>
          </a:p>
          <a:p>
            <a:pPr marL="744538" lvl="1" indent="0">
              <a:buNone/>
            </a:pPr>
            <a:r>
              <a:rPr lang="en-US" sz="1800" dirty="0"/>
              <a:t>No privacy impacts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2FEE71-F13F-4ABF-9731-8D54D81D3C03}"/>
              </a:ext>
            </a:extLst>
          </p:cNvPr>
          <p:cNvSpPr txBox="1">
            <a:spLocks/>
          </p:cNvSpPr>
          <p:nvPr/>
        </p:nvSpPr>
        <p:spPr>
          <a:xfrm>
            <a:off x="5364088" y="4466172"/>
            <a:ext cx="3642751" cy="2481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900" b="1" i="1" dirty="0"/>
              <a:t>Note: This documentation is not official and for discussion purposes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694278-E011-4B07-9F87-3AABDE39B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7161"/>
            <a:ext cx="182880" cy="1828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AEF3E-5116-44B6-A808-BFE7F04E2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2218525"/>
            <a:ext cx="182880" cy="1828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7C51C0D6-744D-460B-B98E-61DAE1DAF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1444476"/>
            <a:ext cx="182880" cy="18288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31C4806-ECA5-4374-84BE-C605CBC16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308" y="2663120"/>
            <a:ext cx="182880" cy="18288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8DF69B7-A4DA-4622-8665-EC60EA3447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3889470"/>
            <a:ext cx="182880" cy="18288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C1ACE65-10B2-4061-AE98-C7258636C7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4182766"/>
            <a:ext cx="182880" cy="18288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F213DAE-D9CD-4197-B616-50F8A6F3FD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6148" y="3203314"/>
            <a:ext cx="182880" cy="182880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2B03158-E3E9-48A4-8869-8F6C65820A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6148" y="3858916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Authentication -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/>
              <a:t>Strength and assurance (robustness)</a:t>
            </a:r>
          </a:p>
          <a:p>
            <a:pPr marL="744538" lvl="1" indent="0">
              <a:buNone/>
            </a:pPr>
            <a:r>
              <a:rPr lang="en-US" sz="1800" dirty="0"/>
              <a:t>Unforgeable </a:t>
            </a:r>
          </a:p>
          <a:p>
            <a:pPr marL="744538" lvl="1" indent="0">
              <a:buNone/>
            </a:pPr>
            <a:r>
              <a:rPr lang="en-US" sz="1800" dirty="0"/>
              <a:t>Not exposed to outsiders</a:t>
            </a:r>
          </a:p>
          <a:p>
            <a:pPr marL="744538" lvl="1" indent="0">
              <a:buNone/>
            </a:pPr>
            <a:r>
              <a:rPr lang="en-US" sz="1800" dirty="0"/>
              <a:t>Protected from insiders</a:t>
            </a:r>
          </a:p>
          <a:p>
            <a:pPr marL="744538" lvl="1" indent="0">
              <a:buNone/>
            </a:pPr>
            <a:r>
              <a:rPr lang="en-US" sz="1800" dirty="0"/>
              <a:t>Protected from interception</a:t>
            </a:r>
          </a:p>
          <a:p>
            <a:pPr marL="744538" lvl="1" indent="0">
              <a:buNone/>
            </a:pPr>
            <a:r>
              <a:rPr lang="en-US" sz="1800" dirty="0"/>
              <a:t>Protected from storage breach</a:t>
            </a:r>
          </a:p>
          <a:p>
            <a:pPr marL="744538" lvl="1" indent="0">
              <a:buNone/>
            </a:pPr>
            <a:r>
              <a:rPr lang="en-US" sz="1800" dirty="0"/>
              <a:t>Protected from replay attack</a:t>
            </a:r>
          </a:p>
          <a:p>
            <a:pPr marL="744538" lvl="1" indent="0">
              <a:buNone/>
            </a:pPr>
            <a:r>
              <a:rPr lang="en-US" sz="1800" dirty="0"/>
              <a:t>Protected from social engineering</a:t>
            </a:r>
          </a:p>
          <a:p>
            <a:pPr marL="744538" lvl="1" indent="0">
              <a:buNone/>
            </a:pPr>
            <a:r>
              <a:rPr lang="en-US" sz="1800" dirty="0"/>
              <a:t>Industry-recognized and adopted</a:t>
            </a:r>
          </a:p>
          <a:p>
            <a:r>
              <a:rPr lang="en-US" sz="1900" dirty="0"/>
              <a:t>Deployment</a:t>
            </a:r>
          </a:p>
          <a:p>
            <a:pPr marL="744538" lvl="1" indent="0">
              <a:buNone/>
            </a:pPr>
            <a:r>
              <a:rPr lang="en-US" sz="1800" dirty="0"/>
              <a:t>Low cost</a:t>
            </a:r>
          </a:p>
          <a:p>
            <a:pPr marL="744538" lvl="1" indent="0">
              <a:buNone/>
            </a:pPr>
            <a:r>
              <a:rPr lang="en-US" sz="1800" dirty="0"/>
              <a:t>No special equipment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Accuracy and reliability</a:t>
            </a:r>
          </a:p>
          <a:p>
            <a:pPr marL="744538" lvl="1" indent="0">
              <a:buNone/>
            </a:pPr>
            <a:r>
              <a:rPr lang="en-US" sz="1800" dirty="0"/>
              <a:t>Low false acceptance rate (FAR)</a:t>
            </a:r>
          </a:p>
          <a:p>
            <a:pPr marL="744538" lvl="1" indent="0">
              <a:buNone/>
            </a:pPr>
            <a:r>
              <a:rPr lang="en-US" sz="1800" dirty="0"/>
              <a:t>Low false rejection rate (FRR)</a:t>
            </a:r>
          </a:p>
          <a:p>
            <a:r>
              <a:rPr lang="en-US" sz="1900" dirty="0"/>
              <a:t>User-friendliness</a:t>
            </a:r>
          </a:p>
          <a:p>
            <a:pPr marL="744538" lvl="1" indent="0">
              <a:buNone/>
            </a:pPr>
            <a:r>
              <a:rPr lang="en-US" sz="1800" dirty="0"/>
              <a:t>Low user effort</a:t>
            </a:r>
          </a:p>
          <a:p>
            <a:pPr marL="744538" lvl="1" indent="0">
              <a:buNone/>
            </a:pPr>
            <a:r>
              <a:rPr lang="en-US" sz="1800" dirty="0"/>
              <a:t>Convenient</a:t>
            </a:r>
          </a:p>
          <a:p>
            <a:pPr marL="744538" lvl="1" indent="0">
              <a:buNone/>
            </a:pPr>
            <a:r>
              <a:rPr lang="en-US" sz="1800" dirty="0"/>
              <a:t>Enrollment time</a:t>
            </a:r>
          </a:p>
          <a:p>
            <a:pPr marL="744538" lvl="1" indent="0">
              <a:buNone/>
            </a:pPr>
            <a:r>
              <a:rPr lang="en-US" sz="1800" dirty="0"/>
              <a:t>Possibility of modification</a:t>
            </a:r>
          </a:p>
          <a:p>
            <a:pPr marL="744538" lvl="1" indent="0">
              <a:buNone/>
            </a:pPr>
            <a:r>
              <a:rPr lang="en-US" sz="1800" dirty="0"/>
              <a:t>Remote use</a:t>
            </a:r>
          </a:p>
          <a:p>
            <a:pPr marL="744538" lvl="1" indent="0">
              <a:buNone/>
            </a:pPr>
            <a:r>
              <a:rPr lang="en-US" sz="1800" dirty="0"/>
              <a:t>No privacy impacts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2FEE71-F13F-4ABF-9731-8D54D81D3C03}"/>
              </a:ext>
            </a:extLst>
          </p:cNvPr>
          <p:cNvSpPr txBox="1">
            <a:spLocks/>
          </p:cNvSpPr>
          <p:nvPr/>
        </p:nvSpPr>
        <p:spPr>
          <a:xfrm>
            <a:off x="5364088" y="4466172"/>
            <a:ext cx="3642751" cy="2481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900" b="1" i="1" dirty="0"/>
              <a:t>Note: This documentation is not official and for discussion purposes only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EEFB-9C41-4745-87C5-3B0BB095A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650985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58CFD-403B-4933-B5A9-84A4820A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450537"/>
            <a:ext cx="182880" cy="182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3D694278-E011-4B07-9F87-3AABDE39B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2957161"/>
            <a:ext cx="182880" cy="18288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77AEF3E-5116-44B6-A808-BFE7F04E2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940" y="2218525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9952E3E-BF91-43F8-AB5A-41A11D5A2340}"/>
              </a:ext>
            </a:extLst>
          </p:cNvPr>
          <p:cNvGrpSpPr/>
          <p:nvPr/>
        </p:nvGrpSpPr>
        <p:grpSpPr>
          <a:xfrm>
            <a:off x="4572000" y="917403"/>
            <a:ext cx="2278767" cy="1147040"/>
            <a:chOff x="5080000" y="1019336"/>
            <a:chExt cx="2531963" cy="1274489"/>
          </a:xfrm>
        </p:grpSpPr>
        <p:pic>
          <p:nvPicPr>
            <p:cNvPr id="9" name="Picture 8" descr="A computer with a blank screen&#10;&#10;Description automatically generated with medium confidence">
              <a:extLst>
                <a:ext uri="{FF2B5EF4-FFF2-40B4-BE49-F238E27FC236}">
                  <a16:creationId xmlns:a16="http://schemas.microsoft.com/office/drawing/2014/main" id="{6935643A-5DD9-4F08-A8C9-7EE4C087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618" y="1019336"/>
              <a:ext cx="1340731" cy="8496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52A161-8175-4CEE-B88E-1E0E3F630470}"/>
                </a:ext>
              </a:extLst>
            </p:cNvPr>
            <p:cNvSpPr txBox="1"/>
            <p:nvPr/>
          </p:nvSpPr>
          <p:spPr>
            <a:xfrm>
              <a:off x="5080000" y="1941947"/>
              <a:ext cx="2531963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Laptop Registering Account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6AC06E-7686-4CAD-BF44-D77A6663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Password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712105-9098-4991-8BD5-68469C4E2E7D}"/>
              </a:ext>
            </a:extLst>
          </p:cNvPr>
          <p:cNvGrpSpPr/>
          <p:nvPr/>
        </p:nvGrpSpPr>
        <p:grpSpPr>
          <a:xfrm>
            <a:off x="720713" y="788677"/>
            <a:ext cx="1645423" cy="1354870"/>
            <a:chOff x="7184270" y="773511"/>
            <a:chExt cx="1828248" cy="1505411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462D94E-24F5-44F9-8EAD-0EF36D165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272" y="773511"/>
              <a:ext cx="1140244" cy="11086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776EE9-F2F6-4C4E-8BCF-C01BE0B2654C}"/>
                </a:ext>
              </a:extLst>
            </p:cNvPr>
            <p:cNvSpPr txBox="1"/>
            <p:nvPr/>
          </p:nvSpPr>
          <p:spPr>
            <a:xfrm>
              <a:off x="7184270" y="1677760"/>
              <a:ext cx="1828248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Website with OTP Capability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896BC2-18F8-4FEC-8AC0-588189F2215C}"/>
              </a:ext>
            </a:extLst>
          </p:cNvPr>
          <p:cNvGrpSpPr/>
          <p:nvPr/>
        </p:nvGrpSpPr>
        <p:grpSpPr>
          <a:xfrm>
            <a:off x="6532563" y="917403"/>
            <a:ext cx="2278767" cy="1372675"/>
            <a:chOff x="173685" y="856461"/>
            <a:chExt cx="2531963" cy="1525195"/>
          </a:xfrm>
        </p:grpSpPr>
        <p:pic>
          <p:nvPicPr>
            <p:cNvPr id="5" name="Picture 4" descr="A picture containing text, case, accessory, computer&#10;&#10;Description automatically generated">
              <a:extLst>
                <a:ext uri="{FF2B5EF4-FFF2-40B4-BE49-F238E27FC236}">
                  <a16:creationId xmlns:a16="http://schemas.microsoft.com/office/drawing/2014/main" id="{2407FAB2-2920-40CC-8ED4-041B475E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67" y="856461"/>
              <a:ext cx="942801" cy="9428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52B725-B4DD-4E66-AB35-CDF034FB48EE}"/>
                </a:ext>
              </a:extLst>
            </p:cNvPr>
            <p:cNvSpPr txBox="1"/>
            <p:nvPr/>
          </p:nvSpPr>
          <p:spPr>
            <a:xfrm>
              <a:off x="173685" y="1780494"/>
              <a:ext cx="2531963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Cell with OTP App</a:t>
              </a:r>
            </a:p>
            <a:p>
              <a:pPr algn="ctr"/>
              <a:r>
                <a:rPr lang="en-US" sz="1458" dirty="0"/>
                <a:t>Synchronizing</a:t>
              </a:r>
            </a:p>
          </p:txBody>
        </p:sp>
      </p:grp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17AC74B-31C9-46A9-9397-0E284D087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54" y="957129"/>
            <a:ext cx="568261" cy="568261"/>
          </a:xfrm>
          <a:prstGeom prst="rect">
            <a:avLst/>
          </a:prstGeom>
        </p:spPr>
      </p:pic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E96880EB-4616-4327-B89E-394B2DB9C7D7}"/>
              </a:ext>
            </a:extLst>
          </p:cNvPr>
          <p:cNvSpPr/>
          <p:nvPr/>
        </p:nvSpPr>
        <p:spPr>
          <a:xfrm>
            <a:off x="2558624" y="878314"/>
            <a:ext cx="2076250" cy="10369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8" dirty="0"/>
              <a:t>Enrollment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7D1251-C68D-4017-BE24-ED7103B362C9}"/>
              </a:ext>
            </a:extLst>
          </p:cNvPr>
          <p:cNvSpPr/>
          <p:nvPr/>
        </p:nvSpPr>
        <p:spPr>
          <a:xfrm>
            <a:off x="424339" y="621507"/>
            <a:ext cx="8360129" cy="1755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A66C39-1CEA-4391-BF87-46983684E86A}"/>
              </a:ext>
            </a:extLst>
          </p:cNvPr>
          <p:cNvGrpSpPr/>
          <p:nvPr/>
        </p:nvGrpSpPr>
        <p:grpSpPr>
          <a:xfrm>
            <a:off x="751183" y="2785307"/>
            <a:ext cx="1645423" cy="1354870"/>
            <a:chOff x="7184270" y="773511"/>
            <a:chExt cx="1828248" cy="1505411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CDA35EDE-3321-4A06-BF17-7EF2334CF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272" y="773511"/>
              <a:ext cx="1140244" cy="110869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C0C56-3DF2-4DEA-BBFE-1ABBAF495AC8}"/>
                </a:ext>
              </a:extLst>
            </p:cNvPr>
            <p:cNvSpPr txBox="1"/>
            <p:nvPr/>
          </p:nvSpPr>
          <p:spPr>
            <a:xfrm>
              <a:off x="7184270" y="1677760"/>
              <a:ext cx="1828248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Current OTP Expected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CF2DB8-74BF-49F1-95D6-A8DC076FA1F6}"/>
              </a:ext>
            </a:extLst>
          </p:cNvPr>
          <p:cNvGrpSpPr/>
          <p:nvPr/>
        </p:nvGrpSpPr>
        <p:grpSpPr>
          <a:xfrm>
            <a:off x="6563033" y="2914032"/>
            <a:ext cx="2278767" cy="1148320"/>
            <a:chOff x="173685" y="856461"/>
            <a:chExt cx="2531963" cy="1275911"/>
          </a:xfrm>
        </p:grpSpPr>
        <p:pic>
          <p:nvPicPr>
            <p:cNvPr id="26" name="Picture 25" descr="A picture containing text, case, accessory, computer&#10;&#10;Description automatically generated">
              <a:extLst>
                <a:ext uri="{FF2B5EF4-FFF2-40B4-BE49-F238E27FC236}">
                  <a16:creationId xmlns:a16="http://schemas.microsoft.com/office/drawing/2014/main" id="{950DBD14-014E-4FC1-AB2F-B630303C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67" y="856461"/>
              <a:ext cx="942801" cy="94280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582C40-0BD2-48CC-B37A-BD316DF680C0}"/>
                </a:ext>
              </a:extLst>
            </p:cNvPr>
            <p:cNvSpPr txBox="1"/>
            <p:nvPr/>
          </p:nvSpPr>
          <p:spPr>
            <a:xfrm>
              <a:off x="173685" y="1780494"/>
              <a:ext cx="2531963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Cell with OTP App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0AD371-297E-4F8B-87A0-EE91B4F6DF8A}"/>
              </a:ext>
            </a:extLst>
          </p:cNvPr>
          <p:cNvGrpSpPr/>
          <p:nvPr/>
        </p:nvGrpSpPr>
        <p:grpSpPr>
          <a:xfrm>
            <a:off x="4602471" y="2914032"/>
            <a:ext cx="2278767" cy="1147040"/>
            <a:chOff x="2180126" y="857947"/>
            <a:chExt cx="2531963" cy="1274489"/>
          </a:xfrm>
        </p:grpSpPr>
        <p:pic>
          <p:nvPicPr>
            <p:cNvPr id="29" name="Picture 28" descr="A computer with a blank screen&#10;&#10;Description automatically generated with medium confidence">
              <a:extLst>
                <a:ext uri="{FF2B5EF4-FFF2-40B4-BE49-F238E27FC236}">
                  <a16:creationId xmlns:a16="http://schemas.microsoft.com/office/drawing/2014/main" id="{9D4F2DEE-8440-43D9-8142-F21218961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744" y="857947"/>
              <a:ext cx="1340731" cy="84965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055252-16FC-499C-9EDD-662E793CE33A}"/>
                </a:ext>
              </a:extLst>
            </p:cNvPr>
            <p:cNvSpPr txBox="1"/>
            <p:nvPr/>
          </p:nvSpPr>
          <p:spPr>
            <a:xfrm>
              <a:off x="2180126" y="1780558"/>
              <a:ext cx="2531963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2FA Authentication</a:t>
              </a:r>
            </a:p>
          </p:txBody>
        </p:sp>
      </p:grp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89FD043B-CD8A-45A1-9710-C3C4B8A88B0E}"/>
              </a:ext>
            </a:extLst>
          </p:cNvPr>
          <p:cNvSpPr/>
          <p:nvPr/>
        </p:nvSpPr>
        <p:spPr>
          <a:xfrm>
            <a:off x="2589095" y="2874943"/>
            <a:ext cx="2076250" cy="103691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8" dirty="0"/>
              <a:t>Authentication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D0593-F15B-4DC7-8D64-1030126F67F6}"/>
              </a:ext>
            </a:extLst>
          </p:cNvPr>
          <p:cNvSpPr/>
          <p:nvPr/>
        </p:nvSpPr>
        <p:spPr>
          <a:xfrm>
            <a:off x="422406" y="2597553"/>
            <a:ext cx="8360129" cy="1755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D2F5E280-35E9-497A-9CD0-CE1812C8FB35}"/>
              </a:ext>
            </a:extLst>
          </p:cNvPr>
          <p:cNvSpPr/>
          <p:nvPr/>
        </p:nvSpPr>
        <p:spPr>
          <a:xfrm>
            <a:off x="6384281" y="3005525"/>
            <a:ext cx="932972" cy="5816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8" dirty="0"/>
              <a:t>OTP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6FAF3C-51B2-4142-A628-B18A2F994E98}"/>
              </a:ext>
            </a:extLst>
          </p:cNvPr>
          <p:cNvSpPr txBox="1"/>
          <p:nvPr/>
        </p:nvSpPr>
        <p:spPr>
          <a:xfrm>
            <a:off x="5166832" y="2962160"/>
            <a:ext cx="1147882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8" dirty="0"/>
              <a:t>Password</a:t>
            </a:r>
          </a:p>
          <a:p>
            <a:pPr algn="ctr"/>
            <a:r>
              <a:rPr lang="en-US" sz="1458" dirty="0"/>
              <a:t>PIN</a:t>
            </a:r>
          </a:p>
        </p:txBody>
      </p:sp>
      <p:pic>
        <p:nvPicPr>
          <p:cNvPr id="39" name="Picture 38" descr="Logo, icon&#10;&#10;Description automatically generated">
            <a:extLst>
              <a:ext uri="{FF2B5EF4-FFF2-40B4-BE49-F238E27FC236}">
                <a16:creationId xmlns:a16="http://schemas.microsoft.com/office/drawing/2014/main" id="{05CB9D53-C709-43B6-AC50-B10927070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92" y="2819896"/>
            <a:ext cx="433112" cy="4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2" grpId="0" animBg="1"/>
      <p:bldP spid="33" grpId="0" animBg="1"/>
      <p:bldP spid="3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Authentication – One-Time-Password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/>
              <a:t>Strength and assurance (robustness)</a:t>
            </a:r>
          </a:p>
          <a:p>
            <a:pPr marL="744538" lvl="1" indent="0">
              <a:buNone/>
            </a:pPr>
            <a:r>
              <a:rPr lang="en-US" sz="1800" dirty="0"/>
              <a:t>Unforgeable </a:t>
            </a:r>
          </a:p>
          <a:p>
            <a:pPr marL="744538" lvl="1" indent="0">
              <a:buNone/>
            </a:pPr>
            <a:r>
              <a:rPr lang="en-US" sz="1800" dirty="0"/>
              <a:t>Not exposed to outsiders</a:t>
            </a:r>
          </a:p>
          <a:p>
            <a:pPr marL="744538" lvl="1" indent="0">
              <a:buNone/>
            </a:pPr>
            <a:r>
              <a:rPr lang="en-US" sz="1800" dirty="0"/>
              <a:t>Protected from insiders</a:t>
            </a:r>
          </a:p>
          <a:p>
            <a:pPr marL="744538" lvl="1" indent="0">
              <a:buNone/>
            </a:pPr>
            <a:r>
              <a:rPr lang="en-US" sz="1800" dirty="0"/>
              <a:t>Protected from interception</a:t>
            </a:r>
          </a:p>
          <a:p>
            <a:pPr marL="744538" lvl="1" indent="0">
              <a:buNone/>
            </a:pPr>
            <a:r>
              <a:rPr lang="en-US" sz="1800" dirty="0"/>
              <a:t>Protected from storage breach</a:t>
            </a:r>
          </a:p>
          <a:p>
            <a:pPr marL="744538" lvl="1" indent="0">
              <a:buNone/>
            </a:pPr>
            <a:r>
              <a:rPr lang="en-US" sz="1800" dirty="0"/>
              <a:t>Protected from replay attack</a:t>
            </a:r>
          </a:p>
          <a:p>
            <a:pPr marL="744538" lvl="1" indent="0">
              <a:buNone/>
            </a:pPr>
            <a:r>
              <a:rPr lang="en-US" sz="1800" dirty="0"/>
              <a:t>Protected from social engineering</a:t>
            </a:r>
          </a:p>
          <a:p>
            <a:pPr marL="744538" lvl="1" indent="0">
              <a:buNone/>
            </a:pPr>
            <a:r>
              <a:rPr lang="en-US" sz="1800" dirty="0"/>
              <a:t>Industry-recognized and adopted</a:t>
            </a:r>
          </a:p>
          <a:p>
            <a:r>
              <a:rPr lang="en-US" sz="1900" dirty="0"/>
              <a:t>Deployment</a:t>
            </a:r>
          </a:p>
          <a:p>
            <a:pPr marL="744538" lvl="1" indent="0">
              <a:buNone/>
            </a:pPr>
            <a:r>
              <a:rPr lang="en-US" sz="1800" dirty="0"/>
              <a:t>Low cost</a:t>
            </a:r>
          </a:p>
          <a:p>
            <a:pPr marL="744538" lvl="1" indent="0">
              <a:buNone/>
            </a:pPr>
            <a:r>
              <a:rPr lang="en-US" sz="1800" dirty="0"/>
              <a:t>No special equipment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Accuracy and reliability</a:t>
            </a:r>
          </a:p>
          <a:p>
            <a:pPr marL="744538" lvl="1" indent="0">
              <a:buNone/>
            </a:pPr>
            <a:r>
              <a:rPr lang="en-US" sz="1800" dirty="0"/>
              <a:t>Low false acceptance rate (FAR)</a:t>
            </a:r>
          </a:p>
          <a:p>
            <a:pPr marL="744538" lvl="1" indent="0">
              <a:buNone/>
            </a:pPr>
            <a:r>
              <a:rPr lang="en-US" sz="1800" dirty="0"/>
              <a:t>Low false rejection rate (FRR)</a:t>
            </a:r>
          </a:p>
          <a:p>
            <a:r>
              <a:rPr lang="en-US" sz="1900" dirty="0"/>
              <a:t>User-friendliness</a:t>
            </a:r>
          </a:p>
          <a:p>
            <a:pPr marL="744538" lvl="1" indent="0">
              <a:buNone/>
            </a:pPr>
            <a:r>
              <a:rPr lang="en-US" sz="1800" dirty="0"/>
              <a:t>Low user effort</a:t>
            </a:r>
          </a:p>
          <a:p>
            <a:pPr marL="744538" lvl="1" indent="0">
              <a:buNone/>
            </a:pPr>
            <a:r>
              <a:rPr lang="en-US" sz="1800" dirty="0"/>
              <a:t>Convenient</a:t>
            </a:r>
          </a:p>
          <a:p>
            <a:pPr marL="744538" lvl="1" indent="0">
              <a:buNone/>
            </a:pPr>
            <a:r>
              <a:rPr lang="en-US" sz="1800" dirty="0"/>
              <a:t>Enrollment time</a:t>
            </a:r>
          </a:p>
          <a:p>
            <a:pPr marL="744538" lvl="1" indent="0">
              <a:buNone/>
            </a:pPr>
            <a:r>
              <a:rPr lang="en-US" sz="1800" dirty="0"/>
              <a:t>Possibility of modification</a:t>
            </a:r>
          </a:p>
          <a:p>
            <a:pPr marL="744538" lvl="1" indent="0">
              <a:buNone/>
            </a:pPr>
            <a:r>
              <a:rPr lang="en-US" sz="1800" dirty="0"/>
              <a:t>Remote use</a:t>
            </a:r>
          </a:p>
          <a:p>
            <a:pPr marL="744538" lvl="1" indent="0">
              <a:buNone/>
            </a:pPr>
            <a:r>
              <a:rPr lang="en-US" sz="1800" dirty="0"/>
              <a:t>No privacy impacts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2FEE71-F13F-4ABF-9731-8D54D81D3C03}"/>
              </a:ext>
            </a:extLst>
          </p:cNvPr>
          <p:cNvSpPr txBox="1">
            <a:spLocks/>
          </p:cNvSpPr>
          <p:nvPr/>
        </p:nvSpPr>
        <p:spPr>
          <a:xfrm>
            <a:off x="5364088" y="4466172"/>
            <a:ext cx="3642751" cy="2481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900" b="1" i="1" dirty="0"/>
              <a:t>Note: This documentation is not official and for discussion purposes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940B5-C811-4D88-AF4A-E1FF85D94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1097"/>
            <a:ext cx="182880" cy="18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EEFB-9C41-4745-87C5-3B0BB095A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650985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58CFD-403B-4933-B5A9-84A4820A5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450537"/>
            <a:ext cx="182880" cy="182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3D218-0A98-4463-975B-083154C0A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219907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BB57F5-ABCC-477F-ADA2-99F6BE2322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3245148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5 – Tips to Use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Best practices for password use</a:t>
            </a:r>
          </a:p>
          <a:p>
            <a:r>
              <a:rPr lang="en-CA" dirty="0"/>
              <a:t>Best practices for biometrics</a:t>
            </a:r>
          </a:p>
          <a:p>
            <a:r>
              <a:rPr lang="en-CA" dirty="0"/>
              <a:t>Best practices for one-time-password use</a:t>
            </a:r>
          </a:p>
        </p:txBody>
      </p:sp>
    </p:spTree>
    <p:extLst>
      <p:ext uri="{BB962C8B-B14F-4D97-AF65-F5344CB8AC3E}">
        <p14:creationId xmlns:p14="http://schemas.microsoft.com/office/powerpoint/2010/main" val="8519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D013-50E9-42ED-BCC7-DAB7C3FC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Password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001E-ED7F-440F-8C38-A6BFC2F7F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user effort and password fatigue:</a:t>
            </a:r>
          </a:p>
          <a:p>
            <a:pPr lvl="1"/>
            <a:r>
              <a:rPr lang="en-US" dirty="0"/>
              <a:t>Do not generate your own passwords</a:t>
            </a:r>
          </a:p>
          <a:p>
            <a:pPr lvl="1"/>
            <a:r>
              <a:rPr lang="en-US" dirty="0"/>
              <a:t>Do not memorize your passwords</a:t>
            </a:r>
          </a:p>
          <a:p>
            <a:r>
              <a:rPr lang="en-US" dirty="0"/>
              <a:t>Use a trusted password manager:</a:t>
            </a:r>
          </a:p>
          <a:p>
            <a:pPr lvl="1"/>
            <a:r>
              <a:rPr lang="en-US" dirty="0"/>
              <a:t>To generate pseudo-random robust and unique passwords</a:t>
            </a:r>
          </a:p>
          <a:p>
            <a:pPr lvl="1"/>
            <a:r>
              <a:rPr lang="en-US" dirty="0"/>
              <a:t>To protect the passwords in one or more encrypted vaults</a:t>
            </a:r>
          </a:p>
          <a:p>
            <a:pPr lvl="1"/>
            <a:r>
              <a:rPr lang="en-US" dirty="0"/>
              <a:t>Safeguard access to vaults with strong authentication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5107-C3C7-4FA5-9EA9-477FA7A7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Password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5761-021B-4535-AD17-D8735781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log into services from unmanaged devices</a:t>
            </a:r>
          </a:p>
          <a:p>
            <a:r>
              <a:rPr lang="en-US" dirty="0"/>
              <a:t>Leverage your trusted devices for authentication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39B86-9495-419E-AD5B-8522C10D3F61}"/>
              </a:ext>
            </a:extLst>
          </p:cNvPr>
          <p:cNvGrpSpPr/>
          <p:nvPr/>
        </p:nvGrpSpPr>
        <p:grpSpPr>
          <a:xfrm>
            <a:off x="683568" y="2628679"/>
            <a:ext cx="2268252" cy="1263369"/>
            <a:chOff x="759520" y="2270942"/>
            <a:chExt cx="2520280" cy="1403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6CDA2B-778C-4201-AB0B-3F23447AC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90085" y="2270942"/>
              <a:ext cx="925409" cy="9254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3B5F70-6E9D-4E00-9387-AA0E68C45FF2}"/>
                </a:ext>
              </a:extLst>
            </p:cNvPr>
            <p:cNvSpPr txBox="1"/>
            <p:nvPr/>
          </p:nvSpPr>
          <p:spPr>
            <a:xfrm>
              <a:off x="759520" y="3073524"/>
              <a:ext cx="2520280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Full Disk Encryption:</a:t>
              </a:r>
            </a:p>
            <a:p>
              <a:pPr algn="ctr"/>
              <a:r>
                <a:rPr lang="en-US" sz="1458" dirty="0"/>
                <a:t>Biometric + PIN access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312D3E-FA51-40D7-86E1-4FD051B4C20E}"/>
              </a:ext>
            </a:extLst>
          </p:cNvPr>
          <p:cNvGrpSpPr/>
          <p:nvPr/>
        </p:nvGrpSpPr>
        <p:grpSpPr>
          <a:xfrm>
            <a:off x="3437874" y="2517889"/>
            <a:ext cx="2268252" cy="1361529"/>
            <a:chOff x="3537232" y="2161876"/>
            <a:chExt cx="2520280" cy="15128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197734-4D9A-436E-91C7-4BD337A02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8538" y="2161876"/>
              <a:ext cx="1457667" cy="109325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6CA5AD-8A7B-4EF8-8F31-A9FBF9196560}"/>
                </a:ext>
              </a:extLst>
            </p:cNvPr>
            <p:cNvSpPr txBox="1"/>
            <p:nvPr/>
          </p:nvSpPr>
          <p:spPr>
            <a:xfrm>
              <a:off x="3537232" y="3073523"/>
              <a:ext cx="2520280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Password Manager:</a:t>
              </a:r>
            </a:p>
            <a:p>
              <a:pPr algn="ctr"/>
              <a:r>
                <a:rPr lang="en-US" sz="1458" dirty="0"/>
                <a:t>Biometric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3B974F-A75F-49CC-8EF0-3546033D3BA4}"/>
              </a:ext>
            </a:extLst>
          </p:cNvPr>
          <p:cNvGrpSpPr/>
          <p:nvPr/>
        </p:nvGrpSpPr>
        <p:grpSpPr>
          <a:xfrm>
            <a:off x="6192180" y="2226209"/>
            <a:ext cx="2268252" cy="1653210"/>
            <a:chOff x="6880200" y="1823752"/>
            <a:chExt cx="2520280" cy="1836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C25F99-D7CE-46AD-BC54-E5FB6CCD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1670" y="1823752"/>
              <a:ext cx="1417340" cy="14173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BB3C3E-F2B8-4A63-A85C-10CA9E06A664}"/>
                </a:ext>
              </a:extLst>
            </p:cNvPr>
            <p:cNvSpPr txBox="1"/>
            <p:nvPr/>
          </p:nvSpPr>
          <p:spPr>
            <a:xfrm>
              <a:off x="6880200" y="3059490"/>
              <a:ext cx="2520280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8" dirty="0"/>
                <a:t>Website: Password +</a:t>
              </a:r>
            </a:p>
            <a:p>
              <a:pPr algn="ctr"/>
              <a:r>
                <a:rPr lang="en-US" sz="1458" dirty="0"/>
                <a:t>Second Factor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C00961C-F996-4D1D-81DA-9BCF9D9722DD}"/>
              </a:ext>
            </a:extLst>
          </p:cNvPr>
          <p:cNvSpPr/>
          <p:nvPr/>
        </p:nvSpPr>
        <p:spPr>
          <a:xfrm>
            <a:off x="2467924" y="2473972"/>
            <a:ext cx="1166530" cy="74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AEE905A-ADED-468A-9167-502D2AC55FB5}"/>
              </a:ext>
            </a:extLst>
          </p:cNvPr>
          <p:cNvSpPr/>
          <p:nvPr/>
        </p:nvSpPr>
        <p:spPr>
          <a:xfrm>
            <a:off x="5411877" y="2469703"/>
            <a:ext cx="1166530" cy="74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</p:spTree>
    <p:extLst>
      <p:ext uri="{BB962C8B-B14F-4D97-AF65-F5344CB8AC3E}">
        <p14:creationId xmlns:p14="http://schemas.microsoft.com/office/powerpoint/2010/main" val="1868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A6D6-62DD-4247-A7A2-201165FF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Biometrics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E81D-D252-4BA0-9392-B769D1E0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Convenient for repeated use:</a:t>
            </a:r>
          </a:p>
          <a:p>
            <a:pPr lvl="1"/>
            <a:r>
              <a:rPr lang="en-US" dirty="0"/>
              <a:t>Unlock phone or laptop</a:t>
            </a:r>
          </a:p>
          <a:p>
            <a:pPr lvl="1"/>
            <a:r>
              <a:rPr lang="en-US" dirty="0"/>
              <a:t>Access security area in workplace</a:t>
            </a:r>
          </a:p>
          <a:p>
            <a:r>
              <a:rPr lang="en-US" dirty="0"/>
              <a:t>Use with local encrypted storage</a:t>
            </a:r>
          </a:p>
          <a:p>
            <a:r>
              <a:rPr lang="en-US" dirty="0"/>
              <a:t>Use as a second factor</a:t>
            </a:r>
          </a:p>
        </p:txBody>
      </p:sp>
      <p:pic>
        <p:nvPicPr>
          <p:cNvPr id="5" name="Picture 4" descr="A person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179CA9D-8A71-4B99-8451-35BCFF67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3269"/>
            <a:ext cx="2982888" cy="19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1 – Authentication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C47BB-B87B-415F-8930-3DEFBDEE8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identification and authentication?</a:t>
            </a:r>
          </a:p>
          <a:p>
            <a:r>
              <a:rPr lang="en-CA" dirty="0"/>
              <a:t>What do we authenticate?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6B10-A62B-4278-8BB5-5B6AE7E5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Software OTP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8A5E-2165-4611-9B54-F7ADA1A55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as a second factor for authentication</a:t>
            </a:r>
          </a:p>
          <a:p>
            <a:r>
              <a:rPr lang="en-US" dirty="0"/>
              <a:t>Use from a trusted device</a:t>
            </a:r>
          </a:p>
          <a:p>
            <a:r>
              <a:rPr lang="en-US" dirty="0"/>
              <a:t>Implement recovery methods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2747EC94-FCCA-47F3-B8EB-59AF7A2CA1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6145" y="3004982"/>
            <a:ext cx="1000911" cy="1000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BC193-DE21-42F1-A5F4-F4C968D268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39" y="2941143"/>
            <a:ext cx="1490190" cy="1064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A7ECDA-DEF3-46DD-B30D-6F13A1DEA7E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2087" y="3997508"/>
            <a:ext cx="26570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60" b="1"/>
              <a:t>GoogleOTP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26FC0-67FC-46C6-BD85-6905639B48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58054" y="3997508"/>
            <a:ext cx="26570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60" b="1"/>
              <a:t>FreeOTP</a:t>
            </a:r>
          </a:p>
        </p:txBody>
      </p:sp>
    </p:spTree>
    <p:extLst>
      <p:ext uri="{BB962C8B-B14F-4D97-AF65-F5344CB8AC3E}">
        <p14:creationId xmlns:p14="http://schemas.microsoft.com/office/powerpoint/2010/main" val="12104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6B10-A62B-4278-8BB5-5B6AE7E5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Hardware OTP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8A5E-2165-4611-9B54-F7ADA1A55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as a second factor of authentication</a:t>
            </a:r>
          </a:p>
          <a:p>
            <a:r>
              <a:rPr lang="en-US" dirty="0"/>
              <a:t>Use devices compatible with Fast ID Online (FIDO) security standard</a:t>
            </a:r>
          </a:p>
          <a:p>
            <a:r>
              <a:rPr lang="en-US" dirty="0"/>
              <a:t>Use two devices to have a backup if you lose one</a:t>
            </a:r>
          </a:p>
          <a:p>
            <a:r>
              <a:rPr lang="en-US" dirty="0"/>
              <a:t>Implement a handling strategy, as you would a security badge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0CD096-6E18-4B03-AFFE-0F3495465F79}"/>
              </a:ext>
            </a:extLst>
          </p:cNvPr>
          <p:cNvGrpSpPr/>
          <p:nvPr/>
        </p:nvGrpSpPr>
        <p:grpSpPr>
          <a:xfrm>
            <a:off x="4494962" y="2527481"/>
            <a:ext cx="2766470" cy="1916087"/>
            <a:chOff x="4994402" y="2808312"/>
            <a:chExt cx="3073856" cy="2128986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61EAC51-A4FB-40E6-B6C0-18FC0830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632" y="2808312"/>
              <a:ext cx="1921396" cy="19213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24C4E2-51F8-4A21-ACC6-E9E9E7FD1C97}"/>
                </a:ext>
              </a:extLst>
            </p:cNvPr>
            <p:cNvSpPr txBox="1"/>
            <p:nvPr/>
          </p:nvSpPr>
          <p:spPr>
            <a:xfrm>
              <a:off x="4994402" y="4526929"/>
              <a:ext cx="307385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/>
                <a:t>Yubikey</a:t>
              </a:r>
              <a:endParaRPr lang="en-US" sz="18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EE2CE-5E59-4A67-86B0-C4A6F72B5A3B}"/>
              </a:ext>
            </a:extLst>
          </p:cNvPr>
          <p:cNvGrpSpPr/>
          <p:nvPr/>
        </p:nvGrpSpPr>
        <p:grpSpPr>
          <a:xfrm>
            <a:off x="1050127" y="2711196"/>
            <a:ext cx="2766470" cy="1732372"/>
            <a:chOff x="1166808" y="3012440"/>
            <a:chExt cx="3073856" cy="19248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A72ED0-6749-47CB-9302-EA27F94B16DB}"/>
                </a:ext>
              </a:extLst>
            </p:cNvPr>
            <p:cNvSpPr txBox="1"/>
            <p:nvPr/>
          </p:nvSpPr>
          <p:spPr>
            <a:xfrm>
              <a:off x="1166808" y="4526929"/>
              <a:ext cx="307385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Google Titan Key Bundle</a:t>
              </a:r>
            </a:p>
          </p:txBody>
        </p: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AEF5E97-15FE-48DF-8E2A-9C6E72B60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767" y="3012440"/>
              <a:ext cx="3004897" cy="1538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5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Summary:</a:t>
            </a:r>
          </a:p>
          <a:p>
            <a:r>
              <a:rPr lang="en-US" dirty="0"/>
              <a:t>Authentication</a:t>
            </a:r>
            <a:endParaRPr lang="en-CA" dirty="0"/>
          </a:p>
          <a:p>
            <a:r>
              <a:rPr lang="en-US" dirty="0"/>
              <a:t>Threats to authentication</a:t>
            </a:r>
            <a:endParaRPr lang="en-CA" dirty="0"/>
          </a:p>
          <a:p>
            <a:r>
              <a:rPr lang="en-CA" dirty="0"/>
              <a:t>Methods of authentication</a:t>
            </a:r>
          </a:p>
          <a:p>
            <a:r>
              <a:rPr lang="en-US" dirty="0"/>
              <a:t>Attributes of authentication</a:t>
            </a:r>
          </a:p>
          <a:p>
            <a:r>
              <a:rPr lang="en-US" dirty="0"/>
              <a:t>Tips to use authentication methods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84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A084C9-289C-4EB0-B1B8-450DED8EE542}"/>
              </a:ext>
            </a:extLst>
          </p:cNvPr>
          <p:cNvGrpSpPr/>
          <p:nvPr/>
        </p:nvGrpSpPr>
        <p:grpSpPr>
          <a:xfrm>
            <a:off x="2760667" y="1285875"/>
            <a:ext cx="3622665" cy="2571750"/>
            <a:chOff x="2702768" y="998257"/>
            <a:chExt cx="3622665" cy="2571750"/>
          </a:xfrm>
        </p:grpSpPr>
        <p:pic>
          <p:nvPicPr>
            <p:cNvPr id="3" name="Pictur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120B4ED-0097-4F80-9318-2FC4B3A8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7458">
              <a:off x="3753683" y="998257"/>
              <a:ext cx="2571750" cy="2571750"/>
            </a:xfrm>
            <a:prstGeom prst="rect">
              <a:avLst/>
            </a:prstGeom>
          </p:spPr>
        </p:pic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6CF07CC-B19E-439F-B766-833E9DF24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5457">
              <a:off x="2702768" y="1423012"/>
              <a:ext cx="1722241" cy="1722241"/>
            </a:xfrm>
            <a:prstGeom prst="rect">
              <a:avLst/>
            </a:prstGeom>
          </p:spPr>
        </p:pic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86E37AA-9A43-4308-BCA0-6B5DE04EA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3667">
              <a:off x="3786690" y="1960112"/>
              <a:ext cx="1223275" cy="122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55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9D3D-12F8-4E93-AFD7-A8421FA6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Identification and Authentication?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28CF-0F8E-498A-AFA7-2DAB8607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Identification</a:t>
            </a:r>
            <a:r>
              <a:rPr lang="en-US" dirty="0"/>
              <a:t> means providing a unique identification to an entity:</a:t>
            </a:r>
          </a:p>
          <a:p>
            <a:pPr lvl="1"/>
            <a:r>
              <a:rPr lang="en-US" dirty="0"/>
              <a:t>Username</a:t>
            </a:r>
          </a:p>
          <a:p>
            <a:pPr lvl="1"/>
            <a:r>
              <a:rPr lang="en-US" dirty="0"/>
              <a:t>Role</a:t>
            </a:r>
          </a:p>
          <a:p>
            <a:pPr lvl="1"/>
            <a:r>
              <a:rPr lang="en-US" dirty="0"/>
              <a:t>Device ID Number</a:t>
            </a:r>
          </a:p>
          <a:p>
            <a:r>
              <a:rPr lang="en-US" b="1" dirty="0"/>
              <a:t>Authentication</a:t>
            </a:r>
            <a:r>
              <a:rPr lang="en-US" dirty="0"/>
              <a:t> means providing a level of assurance to the accuracy of the identification</a:t>
            </a:r>
          </a:p>
          <a:p>
            <a:r>
              <a:rPr lang="en-US" dirty="0"/>
              <a:t>Different schemes of authentication provide different </a:t>
            </a:r>
            <a:r>
              <a:rPr lang="en-US" b="1" dirty="0"/>
              <a:t>levels of assurance</a:t>
            </a:r>
          </a:p>
          <a:p>
            <a:r>
              <a:rPr lang="en-US" dirty="0"/>
              <a:t>The level of assurance needed is in relation to the </a:t>
            </a:r>
            <a:r>
              <a:rPr lang="en-US" b="1" dirty="0"/>
              <a:t>sensitivity of the information system</a:t>
            </a:r>
            <a:r>
              <a:rPr lang="en-US" dirty="0"/>
              <a:t> being accessed</a:t>
            </a:r>
          </a:p>
        </p:txBody>
      </p:sp>
    </p:spTree>
    <p:extLst>
      <p:ext uri="{BB962C8B-B14F-4D97-AF65-F5344CB8AC3E}">
        <p14:creationId xmlns:p14="http://schemas.microsoft.com/office/powerpoint/2010/main" val="40536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B10B-EC02-4C3D-8C99-85ED9B6C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Authenticate?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1F23-4C3B-443B-AD76-73A317600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 defined in the </a:t>
            </a:r>
            <a:r>
              <a:rPr lang="en-US" dirty="0">
                <a:hlinkClick r:id="rId2"/>
              </a:rPr>
              <a:t>Directive on Identity Management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To manage identity in a manner that mitigates risks to personnel and organizational and national security, while protecting program </a:t>
            </a:r>
            <a:r>
              <a:rPr lang="en-US" b="1" dirty="0"/>
              <a:t>integrity</a:t>
            </a:r>
            <a:r>
              <a:rPr lang="en-US" dirty="0"/>
              <a:t> and enabling trusted citizen-centered service delivery</a:t>
            </a:r>
          </a:p>
          <a:p>
            <a:pPr lvl="1"/>
            <a:r>
              <a:rPr lang="en-US" dirty="0"/>
              <a:t>To manage identity consistently and collaboratively within the Government of Canada and with other jurisdictions and industry sectors, where identity of </a:t>
            </a:r>
            <a:r>
              <a:rPr lang="en-US" b="1" dirty="0"/>
              <a:t>employees</a:t>
            </a:r>
            <a:r>
              <a:rPr lang="en-US" dirty="0"/>
              <a:t>, </a:t>
            </a:r>
            <a:r>
              <a:rPr lang="en-US" b="1" dirty="0"/>
              <a:t>organizations</a:t>
            </a:r>
            <a:r>
              <a:rPr lang="en-US" dirty="0"/>
              <a:t>, </a:t>
            </a:r>
            <a:r>
              <a:rPr lang="en-US" b="1" dirty="0"/>
              <a:t>devices</a:t>
            </a:r>
            <a:r>
              <a:rPr lang="en-US" dirty="0"/>
              <a:t> and </a:t>
            </a:r>
            <a:r>
              <a:rPr lang="en-US" b="1" dirty="0"/>
              <a:t>individuals</a:t>
            </a:r>
            <a:r>
              <a:rPr lang="en-US" dirty="0"/>
              <a:t> is required</a:t>
            </a:r>
          </a:p>
          <a:p>
            <a:pPr lvl="1"/>
            <a:r>
              <a:rPr lang="en-US" dirty="0"/>
              <a:t>To manage </a:t>
            </a:r>
            <a:r>
              <a:rPr lang="en-US" b="1" dirty="0"/>
              <a:t>credentials</a:t>
            </a:r>
            <a:r>
              <a:rPr lang="en-US" dirty="0"/>
              <a:t>, </a:t>
            </a:r>
            <a:r>
              <a:rPr lang="en-US" b="1" dirty="0"/>
              <a:t>authenticate</a:t>
            </a:r>
            <a:r>
              <a:rPr lang="en-US" dirty="0"/>
              <a:t> </a:t>
            </a:r>
            <a:r>
              <a:rPr lang="en-US" b="1" dirty="0"/>
              <a:t>users</a:t>
            </a:r>
            <a:r>
              <a:rPr lang="en-US" dirty="0"/>
              <a:t> or </a:t>
            </a:r>
            <a:r>
              <a:rPr lang="en-US" b="1" dirty="0"/>
              <a:t>accept trusted digital identities</a:t>
            </a:r>
            <a:r>
              <a:rPr lang="en-US" dirty="0"/>
              <a:t> for the purposes of administering a program or delivering an internal or external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0A9B1-2307-439A-ABA5-3ED1C9FF8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Reference: Directive on Identity Management (</a:t>
            </a:r>
            <a:r>
              <a:rPr lang="en-US" dirty="0">
                <a:hlinkClick r:id="rId2"/>
              </a:rPr>
              <a:t>https://www.tbs-sct.gc.ca/pol/doc-eng.aspx?id=16577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94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2 – Threats to Authentication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C47BB-B87B-415F-8930-3DEFBDEE8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the role of authentication?</a:t>
            </a:r>
          </a:p>
          <a:p>
            <a:r>
              <a:rPr lang="en-CA" dirty="0"/>
              <a:t>What happens when authentication cannot be trusted?</a:t>
            </a:r>
          </a:p>
        </p:txBody>
      </p:sp>
    </p:spTree>
    <p:extLst>
      <p:ext uri="{BB962C8B-B14F-4D97-AF65-F5344CB8AC3E}">
        <p14:creationId xmlns:p14="http://schemas.microsoft.com/office/powerpoint/2010/main" val="29210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B2B7C-8210-4688-BED3-E52718E3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Committed by </a:t>
            </a:r>
            <a:r>
              <a:rPr lang="en-US" dirty="0" err="1"/>
              <a:t>Deepfake</a:t>
            </a:r>
            <a:r>
              <a:rPr lang="en-US" dirty="0"/>
              <a:t> Voice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80F8B2-64F0-4874-8E72-7DFEC274F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machine-learning </a:t>
            </a:r>
            <a:r>
              <a:rPr lang="en-US" dirty="0" err="1"/>
              <a:t>deepfake</a:t>
            </a:r>
            <a:r>
              <a:rPr lang="en-US" dirty="0"/>
              <a:t> used in a scam</a:t>
            </a:r>
          </a:p>
          <a:p>
            <a:r>
              <a:rPr lang="en-US" dirty="0"/>
              <a:t>A CEO was fooled into believing he was talking to the CEO of the parent company</a:t>
            </a:r>
          </a:p>
          <a:p>
            <a:r>
              <a:rPr lang="en-US" dirty="0"/>
              <a:t>Following orders, a transfer of funds was immediately initiated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B5B2-A1AE-4B46-A9E6-D3D1E5E20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https://www.forbes.com/sites/jessedamiani/2019/09/03/a-voice-deepfake-was-used-to-scam-a-ceo-out-of-243000/?sh=7c2bf38c2241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7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00D8-BA78-42B3-88A1-1587DCE8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DeepVoice</a:t>
            </a:r>
            <a:r>
              <a:rPr lang="en-US" dirty="0"/>
              <a:t>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0EAE3-B534-4FE5-910B-9DED71EE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Joe Rogan’s voice was “</a:t>
            </a:r>
            <a:r>
              <a:rPr lang="en-US" dirty="0" err="1"/>
              <a:t>deepfaked</a:t>
            </a:r>
            <a:r>
              <a:rPr lang="en-US" dirty="0"/>
              <a:t>”</a:t>
            </a:r>
          </a:p>
          <a:p>
            <a:r>
              <a:rPr lang="en-US" dirty="0"/>
              <a:t>The audio clips demonstrate machine-learning capabilities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E21A7-8899-485D-A6B7-03B6255DD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https://youtu.be/DWK_iYBl8cA</a:t>
            </a:r>
            <a:r>
              <a:rPr lang="en-US" dirty="0"/>
              <a:t> </a:t>
            </a:r>
          </a:p>
        </p:txBody>
      </p:sp>
      <p:pic>
        <p:nvPicPr>
          <p:cNvPr id="7" name="Picture 6" descr="A person wearing headphones and stand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C3F1CB1D-3618-4954-9B1D-46AC58655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95" y="1988486"/>
            <a:ext cx="3080210" cy="17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CEB2-21C5-44C5-BFF9-ABCB8D19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D4DB-125B-4312-8C9A-C1524A65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Authentication is critical operation for interactions:</a:t>
            </a:r>
          </a:p>
          <a:p>
            <a:pPr lvl="1"/>
            <a:r>
              <a:rPr lang="en-US" dirty="0"/>
              <a:t>Between users</a:t>
            </a:r>
          </a:p>
          <a:p>
            <a:pPr lvl="1"/>
            <a:r>
              <a:rPr lang="en-US" dirty="0"/>
              <a:t>Between systems and users</a:t>
            </a:r>
          </a:p>
          <a:p>
            <a:pPr lvl="1"/>
            <a:r>
              <a:rPr lang="en-US" dirty="0"/>
              <a:t>Between users and systems</a:t>
            </a:r>
          </a:p>
          <a:p>
            <a:r>
              <a:rPr lang="en-US" dirty="0"/>
              <a:t>Authentication protects: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Authenticity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Non-repudiation</a:t>
            </a:r>
          </a:p>
        </p:txBody>
      </p:sp>
    </p:spTree>
    <p:extLst>
      <p:ext uri="{BB962C8B-B14F-4D97-AF65-F5344CB8AC3E}">
        <p14:creationId xmlns:p14="http://schemas.microsoft.com/office/powerpoint/2010/main" val="5190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canadian-centre-for-cyber-security-powerpoint-template-no-url-e-1">
  <a:themeElements>
    <a:clrScheme name="Custom 3">
      <a:dk1>
        <a:srgbClr val="000000"/>
      </a:dk1>
      <a:lt1>
        <a:srgbClr val="FFFFFF"/>
      </a:lt1>
      <a:dk2>
        <a:srgbClr val="1F2A44"/>
      </a:dk2>
      <a:lt2>
        <a:srgbClr val="DFE1DF"/>
      </a:lt2>
      <a:accent1>
        <a:srgbClr val="4891BC"/>
      </a:accent1>
      <a:accent2>
        <a:srgbClr val="DE4B20"/>
      </a:accent2>
      <a:accent3>
        <a:srgbClr val="2D2929"/>
      </a:accent3>
      <a:accent4>
        <a:srgbClr val="1F2A44"/>
      </a:accent4>
      <a:accent5>
        <a:srgbClr val="DFE1DF"/>
      </a:accent5>
      <a:accent6>
        <a:srgbClr val="FFFFFF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adian-centre-for-cyber-security-powerpoint-template-no-url-e" id="{9CC036A7-D385-4317-9B53-FD1852FDA44C}" vid="{8CC2D4EA-1F83-4810-A4FB-AFD9DBAE8D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22981</TotalTime>
  <Words>1901</Words>
  <Application>Microsoft Office PowerPoint</Application>
  <PresentationFormat>On-screen Show (16:9)</PresentationFormat>
  <Paragraphs>371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Wingdings</vt:lpstr>
      <vt:lpstr>Arial Narrow</vt:lpstr>
      <vt:lpstr>Calibri</vt:lpstr>
      <vt:lpstr>Arial</vt:lpstr>
      <vt:lpstr>Helvetica</vt:lpstr>
      <vt:lpstr>Rajdhani</vt:lpstr>
      <vt:lpstr>Roboto Condensed</vt:lpstr>
      <vt:lpstr>canadian-centre-for-cyber-security-powerpoint-template-no-url-e-1</vt:lpstr>
      <vt:lpstr>PowerPoint Presentation</vt:lpstr>
      <vt:lpstr>Presentation Outline</vt:lpstr>
      <vt:lpstr>Part 1 – Authentication</vt:lpstr>
      <vt:lpstr>What Are Identification and Authentication?</vt:lpstr>
      <vt:lpstr>What Do We Authenticate?</vt:lpstr>
      <vt:lpstr>Part 2 – Threats to Authentication</vt:lpstr>
      <vt:lpstr>Fraud Committed by Deepfake Voice</vt:lpstr>
      <vt:lpstr>DeepVoice Example</vt:lpstr>
      <vt:lpstr>Authentication</vt:lpstr>
      <vt:lpstr>Challenges to Authentication</vt:lpstr>
      <vt:lpstr>Part 3 – Methods of Authentication</vt:lpstr>
      <vt:lpstr>Identification and Authentication Methods</vt:lpstr>
      <vt:lpstr>Authentication Scheme Components</vt:lpstr>
      <vt:lpstr>Multiple-Factor Authentication</vt:lpstr>
      <vt:lpstr>Multiple-Factor Authentication</vt:lpstr>
      <vt:lpstr>Multiple-Factor Authentication</vt:lpstr>
      <vt:lpstr>Multi-Factor Authentication</vt:lpstr>
      <vt:lpstr>Part 4 – Attributes of Authentication</vt:lpstr>
      <vt:lpstr>Attributes of Authentication</vt:lpstr>
      <vt:lpstr>Attributes of Authentication – Signature</vt:lpstr>
      <vt:lpstr>Attributes of Authentication – Chip and PIN</vt:lpstr>
      <vt:lpstr>Attributes of Authentication – Iris Scan</vt:lpstr>
      <vt:lpstr>Attributes of Authentication - Password</vt:lpstr>
      <vt:lpstr>One-Time Password</vt:lpstr>
      <vt:lpstr>Attributes of Authentication – One-Time-Password</vt:lpstr>
      <vt:lpstr>Part 5 – Tips to Use Authentication</vt:lpstr>
      <vt:lpstr>Best Practices for Password Use</vt:lpstr>
      <vt:lpstr>Best Practices for Password Use</vt:lpstr>
      <vt:lpstr>Best Practices for Biometrics Use</vt:lpstr>
      <vt:lpstr>Best Practices for Software OTP</vt:lpstr>
      <vt:lpstr>Best Practices for Hardware OTP</vt:lpstr>
      <vt:lpstr>Conclusion</vt:lpstr>
      <vt:lpstr>Questions</vt:lpstr>
    </vt:vector>
  </TitlesOfParts>
  <Company>CSE - Canadian Centre for Cyber Security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###E Course or Workshop Title</dc:title>
  <dc:subject>Place the subject</dc:subject>
  <dc:creator>Steve.Vaillancourt@cyber.gc.ca;Jonathan.Joynt@cyber.gc.ca</dc:creator>
  <cp:keywords>list of keywords</cp:keywords>
  <cp:lastModifiedBy>Vaillancourt, Steve M.</cp:lastModifiedBy>
  <cp:revision>836</cp:revision>
  <dcterms:created xsi:type="dcterms:W3CDTF">2018-08-02T12:18:16Z</dcterms:created>
  <dcterms:modified xsi:type="dcterms:W3CDTF">2021-09-27T18:01:46Z</dcterms:modified>
  <cp:category>Cyber Security Stream/COMSEC Stream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dd2c6e0-f1e3-4cf2-bd0b-256ab4cff3af_Enabled">
    <vt:lpwstr>true</vt:lpwstr>
  </property>
  <property fmtid="{D5CDD505-2E9C-101B-9397-08002B2CF9AE}" pid="3" name="MSIP_Label_4dd2c6e0-f1e3-4cf2-bd0b-256ab4cff3af_SetDate">
    <vt:lpwstr>2021-09-27T18:01:45Z</vt:lpwstr>
  </property>
  <property fmtid="{D5CDD505-2E9C-101B-9397-08002B2CF9AE}" pid="4" name="MSIP_Label_4dd2c6e0-f1e3-4cf2-bd0b-256ab4cff3af_Method">
    <vt:lpwstr>Privileged</vt:lpwstr>
  </property>
  <property fmtid="{D5CDD505-2E9C-101B-9397-08002B2CF9AE}" pid="5" name="MSIP_Label_4dd2c6e0-f1e3-4cf2-bd0b-256ab4cff3af_Name">
    <vt:lpwstr>UNCLASSIFIED</vt:lpwstr>
  </property>
  <property fmtid="{D5CDD505-2E9C-101B-9397-08002B2CF9AE}" pid="6" name="MSIP_Label_4dd2c6e0-f1e3-4cf2-bd0b-256ab4cff3af_SiteId">
    <vt:lpwstr>da9cbe40-ec1e-4997-afb3-17d87574571a</vt:lpwstr>
  </property>
  <property fmtid="{D5CDD505-2E9C-101B-9397-08002B2CF9AE}" pid="7" name="MSIP_Label_4dd2c6e0-f1e3-4cf2-bd0b-256ab4cff3af_ActionId">
    <vt:lpwstr>7eecf598-7f7f-48ba-b173-ab4d5a74d29e</vt:lpwstr>
  </property>
  <property fmtid="{D5CDD505-2E9C-101B-9397-08002B2CF9AE}" pid="8" name="MSIP_Label_4dd2c6e0-f1e3-4cf2-bd0b-256ab4cff3af_ContentBits">
    <vt:lpwstr>1</vt:lpwstr>
  </property>
</Properties>
</file>