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2" r:id="rId2"/>
    <p:sldMasterId id="2147483676" r:id="rId3"/>
  </p:sldMasterIdLst>
  <p:notesMasterIdLst>
    <p:notesMasterId r:id="rId31"/>
  </p:notesMasterIdLst>
  <p:sldIdLst>
    <p:sldId id="256" r:id="rId4"/>
    <p:sldId id="393" r:id="rId5"/>
    <p:sldId id="395" r:id="rId6"/>
    <p:sldId id="405" r:id="rId7"/>
    <p:sldId id="391" r:id="rId8"/>
    <p:sldId id="342" r:id="rId9"/>
    <p:sldId id="398" r:id="rId10"/>
    <p:sldId id="375" r:id="rId11"/>
    <p:sldId id="403" r:id="rId12"/>
    <p:sldId id="404" r:id="rId13"/>
    <p:sldId id="362" r:id="rId14"/>
    <p:sldId id="402" r:id="rId15"/>
    <p:sldId id="386" r:id="rId16"/>
    <p:sldId id="338" r:id="rId17"/>
    <p:sldId id="382" r:id="rId18"/>
    <p:sldId id="384" r:id="rId19"/>
    <p:sldId id="385" r:id="rId20"/>
    <p:sldId id="400" r:id="rId21"/>
    <p:sldId id="406" r:id="rId22"/>
    <p:sldId id="401" r:id="rId23"/>
    <p:sldId id="381" r:id="rId24"/>
    <p:sldId id="399" r:id="rId25"/>
    <p:sldId id="288" r:id="rId26"/>
    <p:sldId id="290" r:id="rId27"/>
    <p:sldId id="293" r:id="rId28"/>
    <p:sldId id="296" r:id="rId29"/>
    <p:sldId id="297"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dnikoff, Steven (HC/SC)" initials="BS(" lastIdx="0" clrIdx="0">
    <p:extLst>
      <p:ext uri="{19B8F6BF-5375-455C-9EA6-DF929625EA0E}">
        <p15:presenceInfo xmlns:p15="http://schemas.microsoft.com/office/powerpoint/2012/main" userId="S-1-5-21-3874007654-1566841883-3423792957-65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C6D1D2"/>
    <a:srgbClr val="8D9299"/>
    <a:srgbClr val="FEC306"/>
    <a:srgbClr val="F8F9FB"/>
    <a:srgbClr val="EFE5F7"/>
    <a:srgbClr val="FED962"/>
    <a:srgbClr val="FEDD72"/>
    <a:srgbClr val="82A4AC"/>
    <a:srgbClr val="3A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75545" autoAdjust="0"/>
  </p:normalViewPr>
  <p:slideViewPr>
    <p:cSldViewPr snapToGrid="0">
      <p:cViewPr varScale="1">
        <p:scale>
          <a:sx n="64" d="100"/>
          <a:sy n="64" d="100"/>
        </p:scale>
        <p:origin x="17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2D6E1-7A8E-4AFA-8BC1-F31FFF323D97}" type="datetimeFigureOut">
              <a:rPr lang="en-CA" smtClean="0"/>
              <a:t>2022-09-28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D5ABD-49B2-4E60-9400-23D702987D00}" type="slidenum">
              <a:rPr lang="en-CA" smtClean="0"/>
              <a:t>‹N°›</a:t>
            </a:fld>
            <a:endParaRPr lang="en-CA"/>
          </a:p>
        </p:txBody>
      </p:sp>
    </p:spTree>
    <p:extLst>
      <p:ext uri="{BB962C8B-B14F-4D97-AF65-F5344CB8AC3E}">
        <p14:creationId xmlns:p14="http://schemas.microsoft.com/office/powerpoint/2010/main" val="2000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a:t>
            </a:fld>
            <a:endParaRPr lang="en-CA"/>
          </a:p>
        </p:txBody>
      </p:sp>
    </p:spTree>
    <p:extLst>
      <p:ext uri="{BB962C8B-B14F-4D97-AF65-F5344CB8AC3E}">
        <p14:creationId xmlns:p14="http://schemas.microsoft.com/office/powerpoint/2010/main" val="369112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Those</a:t>
            </a:r>
            <a:r>
              <a:rPr lang="fr-CA" dirty="0" smtClean="0"/>
              <a:t> </a:t>
            </a:r>
            <a:r>
              <a:rPr lang="fr-CA" dirty="0" err="1" smtClean="0"/>
              <a:t>different</a:t>
            </a:r>
            <a:r>
              <a:rPr lang="fr-CA" dirty="0" smtClean="0"/>
              <a:t> Op </a:t>
            </a:r>
            <a:r>
              <a:rPr lang="fr-CA" dirty="0" err="1" smtClean="0"/>
              <a:t>Models</a:t>
            </a:r>
            <a:r>
              <a:rPr lang="fr-CA" dirty="0" smtClean="0"/>
              <a:t> </a:t>
            </a:r>
            <a:r>
              <a:rPr lang="fr-CA" dirty="0" err="1" smtClean="0"/>
              <a:t>would</a:t>
            </a:r>
            <a:r>
              <a:rPr lang="fr-CA" dirty="0" smtClean="0"/>
              <a:t> </a:t>
            </a:r>
            <a:r>
              <a:rPr lang="fr-CA" dirty="0" err="1" smtClean="0"/>
              <a:t>be</a:t>
            </a:r>
            <a:r>
              <a:rPr lang="fr-CA" dirty="0" smtClean="0"/>
              <a:t> </a:t>
            </a:r>
            <a:r>
              <a:rPr lang="fr-CA" dirty="0" err="1" smtClean="0"/>
              <a:t>based</a:t>
            </a:r>
            <a:r>
              <a:rPr lang="fr-CA" dirty="0" smtClean="0"/>
              <a:t> on the </a:t>
            </a:r>
            <a:r>
              <a:rPr lang="fr-CA" dirty="0" err="1" smtClean="0"/>
              <a:t>environment</a:t>
            </a:r>
            <a:r>
              <a:rPr lang="fr-CA" dirty="0" smtClean="0"/>
              <a:t>, the EA Unit</a:t>
            </a:r>
            <a:r>
              <a:rPr lang="fr-CA" baseline="0" dirty="0" smtClean="0"/>
              <a:t> </a:t>
            </a:r>
            <a:r>
              <a:rPr lang="fr-CA" baseline="0" dirty="0" err="1" smtClean="0"/>
              <a:t>capacity</a:t>
            </a:r>
            <a:r>
              <a:rPr lang="fr-CA" baseline="0" dirty="0" smtClean="0"/>
              <a:t>, the </a:t>
            </a:r>
            <a:r>
              <a:rPr lang="fr-CA" baseline="0" dirty="0" err="1" smtClean="0"/>
              <a:t>organizational</a:t>
            </a:r>
            <a:r>
              <a:rPr lang="fr-CA" baseline="0" dirty="0" smtClean="0"/>
              <a:t> </a:t>
            </a:r>
            <a:r>
              <a:rPr lang="fr-CA" baseline="0" dirty="0" err="1" smtClean="0"/>
              <a:t>needs</a:t>
            </a:r>
            <a:r>
              <a:rPr lang="fr-CA" baseline="0" dirty="0" smtClean="0"/>
              <a:t> &amp; </a:t>
            </a:r>
            <a:r>
              <a:rPr lang="fr-CA" baseline="0" dirty="0" err="1" smtClean="0"/>
              <a:t>priorities</a:t>
            </a:r>
            <a:r>
              <a:rPr lang="fr-CA" baseline="0" dirty="0" smtClean="0"/>
              <a:t>, etc.</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13</a:t>
            </a:fld>
            <a:endParaRPr lang="en-CA"/>
          </a:p>
        </p:txBody>
      </p:sp>
    </p:spTree>
    <p:extLst>
      <p:ext uri="{BB962C8B-B14F-4D97-AF65-F5344CB8AC3E}">
        <p14:creationId xmlns:p14="http://schemas.microsoft.com/office/powerpoint/2010/main" val="172479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 </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14</a:t>
            </a:fld>
            <a:endParaRPr lang="en-CA"/>
          </a:p>
        </p:txBody>
      </p:sp>
    </p:spTree>
    <p:extLst>
      <p:ext uri="{BB962C8B-B14F-4D97-AF65-F5344CB8AC3E}">
        <p14:creationId xmlns:p14="http://schemas.microsoft.com/office/powerpoint/2010/main" val="400994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15000"/>
              </a:lnSpc>
              <a:buFont typeface="Symbol" panose="05050102010706020507" pitchFamily="18" charset="2"/>
              <a:buNone/>
            </a:pP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15</a:t>
            </a:fld>
            <a:endParaRPr lang="en-CA"/>
          </a:p>
        </p:txBody>
      </p:sp>
    </p:spTree>
    <p:extLst>
      <p:ext uri="{BB962C8B-B14F-4D97-AF65-F5344CB8AC3E}">
        <p14:creationId xmlns:p14="http://schemas.microsoft.com/office/powerpoint/2010/main" val="190911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Context</a:t>
            </a:r>
            <a:r>
              <a:rPr lang="fr-CA" dirty="0" smtClean="0"/>
              <a:t> to MVEA:</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 Enterprise Solution Architecture »</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a:t>
            </a:r>
            <a:r>
              <a:rPr lang="fr-CA" sz="1200" dirty="0" err="1" smtClean="0">
                <a:latin typeface="Arial" panose="020B0604020202020204" pitchFamily="34" charset="0"/>
                <a:cs typeface="Arial" panose="020B0604020202020204" pitchFamily="34" charset="0"/>
              </a:rPr>
              <a:t>enterprise-coordinated</a:t>
            </a:r>
            <a:r>
              <a:rPr lang="fr-CA" sz="1200" dirty="0" smtClean="0">
                <a:latin typeface="Arial" panose="020B0604020202020204" pitchFamily="34" charset="0"/>
                <a:cs typeface="Arial" panose="020B0604020202020204" pitchFamily="34" charset="0"/>
              </a:rPr>
              <a:t> solution Architecture practice</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(or </a:t>
            </a:r>
            <a:r>
              <a:rPr lang="fr-CA" sz="1200" dirty="0" err="1" smtClean="0">
                <a:latin typeface="Arial" panose="020B0604020202020204" pitchFamily="34" charset="0"/>
                <a:cs typeface="Arial" panose="020B0604020202020204" pitchFamily="34" charset="0"/>
              </a:rPr>
              <a:t>low-maturity</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PPM</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Enterprise architecture </a:t>
            </a:r>
            <a:r>
              <a:rPr lang="fr-CA" sz="1200" dirty="0" err="1" smtClean="0">
                <a:latin typeface="Arial" panose="020B0604020202020204" pitchFamily="34" charset="0"/>
                <a:cs typeface="Arial" panose="020B0604020202020204" pitchFamily="34" charset="0"/>
              </a:rPr>
              <a:t>might</a:t>
            </a:r>
            <a:r>
              <a:rPr lang="fr-CA" sz="1200" dirty="0" smtClean="0">
                <a:latin typeface="Arial" panose="020B0604020202020204" pitchFamily="34" charset="0"/>
                <a:cs typeface="Arial" panose="020B0604020202020204" pitchFamily="34" charset="0"/>
              </a:rPr>
              <a:t> focus on one or more business </a:t>
            </a:r>
            <a:r>
              <a:rPr lang="fr-CA" sz="1200" dirty="0" err="1" smtClean="0">
                <a:latin typeface="Arial" panose="020B0604020202020204" pitchFamily="34" charset="0"/>
                <a:cs typeface="Arial" panose="020B0604020202020204" pitchFamily="34" charset="0"/>
              </a:rPr>
              <a:t>domains</a:t>
            </a:r>
            <a:r>
              <a:rPr lang="fr-CA" sz="1200" dirty="0" smtClean="0">
                <a:latin typeface="Arial" panose="020B0604020202020204" pitchFamily="34" charset="0"/>
                <a:cs typeface="Arial" panose="020B0604020202020204" pitchFamily="34" charset="0"/>
              </a:rPr>
              <a:t> and not </a:t>
            </a:r>
            <a:r>
              <a:rPr lang="fr-CA" sz="1200" dirty="0" err="1" smtClean="0">
                <a:latin typeface="Arial" panose="020B0604020202020204" pitchFamily="34" charset="0"/>
                <a:cs typeface="Arial" panose="020B0604020202020204" pitchFamily="34" charset="0"/>
              </a:rPr>
              <a:t>cover</a:t>
            </a:r>
            <a:r>
              <a:rPr lang="fr-CA" sz="1200" dirty="0" smtClean="0">
                <a:latin typeface="Arial" panose="020B0604020202020204" pitchFamily="34" charset="0"/>
                <a:cs typeface="Arial" panose="020B0604020202020204" pitchFamily="34" charset="0"/>
              </a:rPr>
              <a:t> the </a:t>
            </a:r>
            <a:r>
              <a:rPr lang="fr-CA" sz="1200" dirty="0" err="1" smtClean="0">
                <a:latin typeface="Arial" panose="020B0604020202020204" pitchFamily="34" charset="0"/>
                <a:cs typeface="Arial" panose="020B0604020202020204" pitchFamily="34" charset="0"/>
              </a:rPr>
              <a:t>whole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enterprise</a:t>
            </a:r>
            <a:endParaRPr lang="fr-CA" sz="1200" dirty="0" smtClean="0">
              <a:latin typeface="Arial" panose="020B0604020202020204" pitchFamily="34" charset="0"/>
              <a:cs typeface="Arial" panose="020B0604020202020204" pitchFamily="34" charset="0"/>
            </a:endParaRPr>
          </a:p>
          <a:p>
            <a:endParaRPr lang="fr-CA" dirty="0" smtClean="0"/>
          </a:p>
          <a:p>
            <a:r>
              <a:rPr lang="fr-CA" dirty="0" err="1" smtClean="0"/>
              <a:t>Context</a:t>
            </a:r>
            <a:r>
              <a:rPr lang="fr-CA" dirty="0" smtClean="0"/>
              <a:t> to Strategic EA:</a:t>
            </a:r>
          </a:p>
          <a:p>
            <a:pPr marL="285750" indent="-285750">
              <a:lnSpc>
                <a:spcPct val="110000"/>
              </a:lnSpc>
              <a:buFont typeface="Arial" panose="020B0604020202020204" pitchFamily="34" charset="0"/>
              <a:buChar char="•"/>
            </a:pPr>
            <a:r>
              <a:rPr lang="fr-CA" sz="1200" dirty="0" err="1" smtClean="0">
                <a:latin typeface="Arial" panose="020B0604020202020204" pitchFamily="34" charset="0"/>
                <a:cs typeface="Arial" panose="020B0604020202020204" pitchFamily="34" charset="0"/>
              </a:rPr>
              <a:t>Established</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transformation leadership</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Architecture-</a:t>
            </a:r>
            <a:r>
              <a:rPr lang="fr-CA" sz="1200" dirty="0" err="1" smtClean="0">
                <a:latin typeface="Arial" panose="020B0604020202020204" pitchFamily="34" charset="0"/>
                <a:cs typeface="Arial" panose="020B0604020202020204" pitchFamily="34" charset="0"/>
              </a:rPr>
              <a:t>domain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representation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allows</a:t>
            </a:r>
            <a:r>
              <a:rPr lang="fr-CA" sz="1200" dirty="0" smtClean="0">
                <a:latin typeface="Arial" panose="020B0604020202020204" pitchFamily="34" charset="0"/>
                <a:cs typeface="Arial" panose="020B0604020202020204" pitchFamily="34" charset="0"/>
              </a:rPr>
              <a:t> for </a:t>
            </a:r>
            <a:r>
              <a:rPr lang="fr-CA" sz="1200" dirty="0" err="1" smtClean="0">
                <a:latin typeface="Arial" panose="020B0604020202020204" pitchFamily="34" charset="0"/>
                <a:cs typeface="Arial" panose="020B0604020202020204" pitchFamily="34" charset="0"/>
              </a:rPr>
              <a:t>ar</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hitgecture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roadmapping</a:t>
            </a:r>
            <a:endParaRPr lang="fr-CA" sz="12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0" indent="0">
              <a:lnSpc>
                <a:spcPct val="110000"/>
              </a:lnSpc>
              <a:buFont typeface="Arial" panose="020B0604020202020204" pitchFamily="34" charset="0"/>
              <a:buNone/>
            </a:pPr>
            <a:r>
              <a:rPr lang="fr-CA" sz="1200" dirty="0" err="1" smtClean="0">
                <a:latin typeface="Arial" panose="020B0604020202020204" pitchFamily="34" charset="0"/>
                <a:cs typeface="Arial" panose="020B0604020202020204" pitchFamily="34" charset="0"/>
              </a:rPr>
              <a:t>Context</a:t>
            </a:r>
            <a:r>
              <a:rPr lang="fr-CA" sz="1200" dirty="0" smtClean="0">
                <a:latin typeface="Arial" panose="020B0604020202020204" pitchFamily="34" charset="0"/>
                <a:cs typeface="Arial" panose="020B0604020202020204" pitchFamily="34" charset="0"/>
              </a:rPr>
              <a:t> to Embedded EA:</a:t>
            </a:r>
          </a:p>
          <a:p>
            <a:pPr marL="285750" indent="-285750">
              <a:lnSpc>
                <a:spcPct val="110000"/>
              </a:lnSpc>
              <a:buFont typeface="Arial" panose="020B0604020202020204" pitchFamily="34" charset="0"/>
              <a:buChar char="•"/>
            </a:pPr>
            <a:r>
              <a:rPr lang="fr-CA" sz="1200" b="0" dirty="0" smtClean="0">
                <a:latin typeface="Arial" panose="020B0604020202020204" pitchFamily="34" charset="0"/>
                <a:cs typeface="Arial" panose="020B0604020202020204" pitchFamily="34" charset="0"/>
              </a:rPr>
              <a:t>« Self-Service EA / EA as an </a:t>
            </a:r>
            <a:r>
              <a:rPr lang="fr-CA" sz="1200" b="0" dirty="0" err="1" smtClean="0">
                <a:latin typeface="Arial" panose="020B0604020202020204" pitchFamily="34" charset="0"/>
                <a:cs typeface="Arial" panose="020B0604020202020204" pitchFamily="34" charset="0"/>
              </a:rPr>
              <a:t>organizational</a:t>
            </a:r>
            <a:r>
              <a:rPr lang="fr-CA" sz="1200" b="0" dirty="0" smtClean="0">
                <a:latin typeface="Arial" panose="020B0604020202020204" pitchFamily="34" charset="0"/>
                <a:cs typeface="Arial" panose="020B0604020202020204" pitchFamily="34" charset="0"/>
              </a:rPr>
              <a:t> culture »</a:t>
            </a:r>
          </a:p>
          <a:p>
            <a:pPr marL="0" indent="0">
              <a:lnSpc>
                <a:spcPct val="110000"/>
              </a:lnSpc>
              <a:buFont typeface="Arial" panose="020B0604020202020204" pitchFamily="34" charset="0"/>
              <a:buNone/>
            </a:pPr>
            <a:endParaRPr lang="fr-CA" sz="1200" dirty="0" smtClean="0">
              <a:latin typeface="Arial" panose="020B0604020202020204" pitchFamily="34" charset="0"/>
              <a:cs typeface="Arial" panose="020B0604020202020204" pitchFamily="34" charset="0"/>
            </a:endParaRP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16</a:t>
            </a:fld>
            <a:endParaRPr lang="en-CA"/>
          </a:p>
        </p:txBody>
      </p:sp>
    </p:spTree>
    <p:extLst>
      <p:ext uri="{BB962C8B-B14F-4D97-AF65-F5344CB8AC3E}">
        <p14:creationId xmlns:p14="http://schemas.microsoft.com/office/powerpoint/2010/main" val="270261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0000"/>
              </a:lnSpc>
              <a:spcBef>
                <a:spcPts val="600"/>
              </a:spcBef>
              <a:buFont typeface="Arial" panose="020B0604020202020204" pitchFamily="34" charset="0"/>
              <a:buChar char="•"/>
            </a:pPr>
            <a:r>
              <a:rPr lang="en-CA" dirty="0" smtClean="0"/>
              <a:t>Architecture Assurance &amp; Guidance service</a:t>
            </a:r>
          </a:p>
          <a:p>
            <a:pPr marL="285750" indent="-285750">
              <a:lnSpc>
                <a:spcPct val="100000"/>
              </a:lnSpc>
              <a:spcBef>
                <a:spcPts val="600"/>
              </a:spcBef>
              <a:buFont typeface="Arial" panose="020B0604020202020204" pitchFamily="34" charset="0"/>
              <a:buChar char="•"/>
            </a:pPr>
            <a:r>
              <a:rPr lang="en-CA" dirty="0" smtClean="0"/>
              <a:t>Education &amp; Evangelization service</a:t>
            </a:r>
          </a:p>
          <a:p>
            <a:pPr marL="285750" indent="-285750">
              <a:lnSpc>
                <a:spcPct val="100000"/>
              </a:lnSpc>
              <a:spcBef>
                <a:spcPts val="600"/>
              </a:spcBef>
              <a:buFont typeface="Arial" panose="020B0604020202020204" pitchFamily="34" charset="0"/>
              <a:buChar char="•"/>
            </a:pPr>
            <a:r>
              <a:rPr lang="en-CA" dirty="0" smtClean="0"/>
              <a:t>Strategic Consulting / </a:t>
            </a:r>
            <a:r>
              <a:rPr lang="en-CA" dirty="0" err="1" smtClean="0"/>
              <a:t>Roadmapping</a:t>
            </a:r>
            <a:r>
              <a:rPr lang="en-CA" dirty="0" smtClean="0"/>
              <a:t> service </a:t>
            </a:r>
          </a:p>
          <a:p>
            <a:pPr marL="285750" indent="-285750">
              <a:lnSpc>
                <a:spcPct val="100000"/>
              </a:lnSpc>
              <a:spcBef>
                <a:spcPts val="600"/>
              </a:spcBef>
              <a:buFont typeface="Arial" panose="020B0604020202020204" pitchFamily="34" charset="0"/>
              <a:buChar char="•"/>
            </a:pPr>
            <a:r>
              <a:rPr lang="en-CA" dirty="0" smtClean="0"/>
              <a:t>Blueprinting service</a:t>
            </a:r>
          </a:p>
          <a:p>
            <a:pPr marL="285750" indent="-285750">
              <a:lnSpc>
                <a:spcPct val="100000"/>
              </a:lnSpc>
              <a:spcBef>
                <a:spcPts val="600"/>
              </a:spcBef>
              <a:buFont typeface="Arial" panose="020B0604020202020204" pitchFamily="34" charset="0"/>
              <a:buChar char="•"/>
            </a:pPr>
            <a:r>
              <a:rPr lang="en-CA" dirty="0" smtClean="0"/>
              <a:t>Research &amp; Innovation service</a:t>
            </a:r>
          </a:p>
          <a:p>
            <a:pPr marL="285750" indent="-285750">
              <a:lnSpc>
                <a:spcPct val="100000"/>
              </a:lnSpc>
              <a:spcBef>
                <a:spcPts val="600"/>
              </a:spcBef>
              <a:buFont typeface="Arial" panose="020B0604020202020204" pitchFamily="34" charset="0"/>
              <a:buChar char="•"/>
            </a:pPr>
            <a:endParaRPr lang="fr-CA" dirty="0" smtClean="0"/>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Highlight opportunities to maximize enterprise value from transformation and/or reduce enterprise risks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Ensure alignment of tactical design decisions with enterprise/strategic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Oversee adherence to enterprise design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Champion &amp; oversee the implementation of enterprise capabilities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Enable Business solutions planners &amp; designers to align with strategic direction and leverage existing assets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Allow more open collaboration between IT and business units; promoting enterprise-thinking</a:t>
            </a:r>
            <a:endParaRPr lang="en-CA" sz="1600" dirty="0" smtClean="0">
              <a:latin typeface="Calibri" panose="020F0502020204030204" pitchFamily="34" charset="0"/>
              <a:ea typeface="MS PGothic" panose="020B0600070205080204" pitchFamily="34" charset="-128"/>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rPr>
              <a:t>Mature the enterprise capacity to innovate and adapt as a whole</a:t>
            </a: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17</a:t>
            </a:fld>
            <a:endParaRPr lang="en-CA"/>
          </a:p>
        </p:txBody>
      </p:sp>
    </p:spTree>
    <p:extLst>
      <p:ext uri="{BB962C8B-B14F-4D97-AF65-F5344CB8AC3E}">
        <p14:creationId xmlns:p14="http://schemas.microsoft.com/office/powerpoint/2010/main" val="127258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18</a:t>
            </a:fld>
            <a:endParaRPr lang="en-CA"/>
          </a:p>
        </p:txBody>
      </p:sp>
    </p:spTree>
    <p:extLst>
      <p:ext uri="{BB962C8B-B14F-4D97-AF65-F5344CB8AC3E}">
        <p14:creationId xmlns:p14="http://schemas.microsoft.com/office/powerpoint/2010/main" val="158689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21</a:t>
            </a:fld>
            <a:endParaRPr lang="en-CA"/>
          </a:p>
        </p:txBody>
      </p:sp>
    </p:spTree>
    <p:extLst>
      <p:ext uri="{BB962C8B-B14F-4D97-AF65-F5344CB8AC3E}">
        <p14:creationId xmlns:p14="http://schemas.microsoft.com/office/powerpoint/2010/main" val="293714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8032" y="355278"/>
            <a:ext cx="6990897" cy="1202976"/>
          </a:xfrm>
          <a:prstGeom prst="rect">
            <a:avLst/>
          </a:prstGeom>
          <a:noFill/>
          <a:ln w="12700" algn="ctr">
            <a:noFill/>
            <a:miter lim="800000"/>
            <a:headEnd/>
            <a:tailEnd/>
          </a:ln>
          <a:effectLst/>
        </p:spPr>
        <p:txBody>
          <a:bodyPr lIns="96881" tIns="48439" rIns="96881" bIns="48439"/>
          <a:lstStyle/>
          <a:p>
            <a:pPr defTabSz="966713">
              <a:spcBef>
                <a:spcPts val="307"/>
              </a:spcBef>
              <a:spcAft>
                <a:spcPts val="307"/>
              </a:spcAft>
            </a:pPr>
            <a:r>
              <a:rPr lang="en-US" sz="1300" b="1" dirty="0"/>
              <a:t>Do not expect that all stakeholders will automatically support an enterprise architecture effort that will be all things to all people. At specific points in time, the usage pattern of enterprise architecture will shift, depending on people and other environmental demands of the EA effort. Use stakeholder analysis and an enterprise architecture maturity assessment to understand what is the possible value that EA can deliver, realistically, today.</a:t>
            </a:r>
          </a:p>
        </p:txBody>
      </p:sp>
      <p:sp>
        <p:nvSpPr>
          <p:cNvPr id="5" name="Slide Image Placeholder 4"/>
          <p:cNvSpPr>
            <a:spLocks noGrp="1" noRot="1" noChangeAspect="1"/>
          </p:cNvSpPr>
          <p:nvPr>
            <p:ph type="sldImg"/>
          </p:nvPr>
        </p:nvSpPr>
        <p:spPr>
          <a:xfrm>
            <a:off x="331788" y="1760538"/>
            <a:ext cx="6623050" cy="3725862"/>
          </a:xfrm>
        </p:spPr>
      </p:sp>
      <p:sp>
        <p:nvSpPr>
          <p:cNvPr id="6" name="Notes Placeholder 5"/>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363714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1760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7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What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can</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you</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do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that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EA;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doesn’t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cost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 fortune but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still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helps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deliver</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the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well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ensure</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those</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are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strategically</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aligned</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fr-CA" dirty="0" smtClean="0">
              <a:solidFill>
                <a:schemeClr val="tx2"/>
              </a:solidFill>
            </a:endParaRPr>
          </a:p>
          <a:p>
            <a:endParaRPr lang="fr-CA" dirty="0" smtClean="0">
              <a:solidFill>
                <a:schemeClr val="tx2"/>
              </a:solidFill>
            </a:endParaRPr>
          </a:p>
          <a:p>
            <a:r>
              <a:rPr lang="fr-CA" dirty="0" smtClean="0">
                <a:solidFill>
                  <a:schemeClr val="tx2"/>
                </a:solidFill>
              </a:rPr>
              <a:t>Key questions: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WHY? A common vision of EA and its value proposition</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By</a:t>
            </a:r>
            <a:r>
              <a:rPr lang="en-CA" sz="1800" b="0" baseline="0" dirty="0" smtClean="0">
                <a:latin typeface="Arial" panose="020B0604020202020204" pitchFamily="34" charset="0"/>
                <a:cs typeface="Arial" panose="020B0604020202020204" pitchFamily="34" charset="0"/>
              </a:rPr>
              <a:t> WHO? For </a:t>
            </a:r>
            <a:r>
              <a:rPr lang="en-CA" sz="1800" b="0" baseline="0" dirty="0" err="1" smtClean="0">
                <a:latin typeface="Arial" panose="020B0604020202020204" pitchFamily="34" charset="0"/>
                <a:cs typeface="Arial" panose="020B0604020202020204" pitchFamily="34" charset="0"/>
              </a:rPr>
              <a:t>WHO?</a:t>
            </a:r>
            <a:r>
              <a:rPr lang="en-CA" sz="1800" b="0" dirty="0" err="1" smtClean="0">
                <a:latin typeface="Arial" panose="020B0604020202020204" pitchFamily="34" charset="0"/>
                <a:cs typeface="Arial" panose="020B0604020202020204" pitchFamily="34" charset="0"/>
              </a:rPr>
              <a:t>Minimal</a:t>
            </a:r>
            <a:r>
              <a:rPr lang="en-CA" sz="1800" b="0" dirty="0" smtClean="0">
                <a:latin typeface="Arial" panose="020B0604020202020204" pitchFamily="34" charset="0"/>
                <a:cs typeface="Arial" panose="020B0604020202020204" pitchFamily="34" charset="0"/>
              </a:rPr>
              <a:t> Stakeholders and Roles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WHAT? HOW? Minimal Services with Key Activities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Minimal </a:t>
            </a:r>
            <a:r>
              <a:rPr lang="en-CA" sz="1800" b="0" dirty="0" err="1" smtClean="0">
                <a:latin typeface="Arial" panose="020B0604020202020204" pitchFamily="34" charset="0"/>
                <a:cs typeface="Arial" panose="020B0604020202020204" pitchFamily="34" charset="0"/>
              </a:rPr>
              <a:t>Metamodel</a:t>
            </a:r>
            <a:r>
              <a:rPr lang="en-CA" sz="1800" b="0" dirty="0" smtClean="0">
                <a:latin typeface="Arial" panose="020B0604020202020204" pitchFamily="34" charset="0"/>
                <a:cs typeface="Arial" panose="020B0604020202020204" pitchFamily="34" charset="0"/>
              </a:rPr>
              <a:t> and Knowledgebase (EA </a:t>
            </a:r>
            <a:r>
              <a:rPr lang="en-CA" sz="1800" dirty="0" smtClean="0">
                <a:latin typeface="Arial" panose="020B0604020202020204" pitchFamily="34" charset="0"/>
                <a:cs typeface="Arial" panose="020B0604020202020204" pitchFamily="34" charset="0"/>
              </a:rPr>
              <a:t>Repository)</a:t>
            </a:r>
          </a:p>
          <a:p>
            <a:r>
              <a:rPr lang="fr-CA" dirty="0" err="1" smtClean="0">
                <a:solidFill>
                  <a:schemeClr val="tx2"/>
                </a:solidFill>
              </a:rPr>
              <a:t>Also</a:t>
            </a:r>
            <a:r>
              <a:rPr lang="fr-CA" dirty="0" smtClean="0">
                <a:solidFill>
                  <a:schemeClr val="tx2"/>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tx2"/>
                </a:solidFill>
              </a:rPr>
              <a:t>What would be a desirable evolution/growth path from there?</a:t>
            </a:r>
          </a:p>
          <a:p>
            <a:pPr marL="171450" indent="-171450">
              <a:buFont typeface="Arial" panose="020B0604020202020204" pitchFamily="34" charset="0"/>
              <a:buChar char="•"/>
            </a:pPr>
            <a:r>
              <a:rPr lang="en-CA" dirty="0" smtClean="0">
                <a:solidFill>
                  <a:schemeClr val="tx2"/>
                </a:solidFill>
              </a:rPr>
              <a:t>What does this mean for Business Architecture?</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MVEA should be based on what WORKED, not on what COULD work, what should work or what we want EA to be</a:t>
            </a: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3</a:t>
            </a:fld>
            <a:endParaRPr lang="en-CA"/>
          </a:p>
        </p:txBody>
      </p:sp>
    </p:spTree>
    <p:extLst>
      <p:ext uri="{BB962C8B-B14F-4D97-AF65-F5344CB8AC3E}">
        <p14:creationId xmlns:p14="http://schemas.microsoft.com/office/powerpoint/2010/main" val="187297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What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can</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you</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do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that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EA;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doesn’t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cost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 fortune but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still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helps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deliver</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the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well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ensure</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those</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are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strategically</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aligned</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fr-CA" dirty="0" smtClean="0">
              <a:solidFill>
                <a:schemeClr val="tx2"/>
              </a:solidFill>
            </a:endParaRPr>
          </a:p>
          <a:p>
            <a:endParaRPr lang="fr-CA" dirty="0" smtClean="0">
              <a:solidFill>
                <a:schemeClr val="tx2"/>
              </a:solidFill>
            </a:endParaRPr>
          </a:p>
          <a:p>
            <a:r>
              <a:rPr lang="fr-CA" dirty="0" smtClean="0">
                <a:solidFill>
                  <a:schemeClr val="tx2"/>
                </a:solidFill>
              </a:rPr>
              <a:t>Key questions: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WHY? A common vision of EA and its value proposition</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By</a:t>
            </a:r>
            <a:r>
              <a:rPr lang="en-CA" sz="1800" b="0" baseline="0" dirty="0" smtClean="0">
                <a:latin typeface="Arial" panose="020B0604020202020204" pitchFamily="34" charset="0"/>
                <a:cs typeface="Arial" panose="020B0604020202020204" pitchFamily="34" charset="0"/>
              </a:rPr>
              <a:t> WHO? For </a:t>
            </a:r>
            <a:r>
              <a:rPr lang="en-CA" sz="1800" b="0" baseline="0" dirty="0" err="1" smtClean="0">
                <a:latin typeface="Arial" panose="020B0604020202020204" pitchFamily="34" charset="0"/>
                <a:cs typeface="Arial" panose="020B0604020202020204" pitchFamily="34" charset="0"/>
              </a:rPr>
              <a:t>WHO?</a:t>
            </a:r>
            <a:r>
              <a:rPr lang="en-CA" sz="1800" b="0" dirty="0" err="1" smtClean="0">
                <a:latin typeface="Arial" panose="020B0604020202020204" pitchFamily="34" charset="0"/>
                <a:cs typeface="Arial" panose="020B0604020202020204" pitchFamily="34" charset="0"/>
              </a:rPr>
              <a:t>Minimal</a:t>
            </a:r>
            <a:r>
              <a:rPr lang="en-CA" sz="1800" b="0" dirty="0" smtClean="0">
                <a:latin typeface="Arial" panose="020B0604020202020204" pitchFamily="34" charset="0"/>
                <a:cs typeface="Arial" panose="020B0604020202020204" pitchFamily="34" charset="0"/>
              </a:rPr>
              <a:t> Stakeholders and Roles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WHAT? HOW? Minimal Services with Key Activities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Minimal </a:t>
            </a:r>
            <a:r>
              <a:rPr lang="en-CA" sz="1800" b="0" dirty="0" err="1" smtClean="0">
                <a:latin typeface="Arial" panose="020B0604020202020204" pitchFamily="34" charset="0"/>
                <a:cs typeface="Arial" panose="020B0604020202020204" pitchFamily="34" charset="0"/>
              </a:rPr>
              <a:t>Metamodel</a:t>
            </a:r>
            <a:r>
              <a:rPr lang="en-CA" sz="1800" b="0" dirty="0" smtClean="0">
                <a:latin typeface="Arial" panose="020B0604020202020204" pitchFamily="34" charset="0"/>
                <a:cs typeface="Arial" panose="020B0604020202020204" pitchFamily="34" charset="0"/>
              </a:rPr>
              <a:t> and Knowledgebase (EA </a:t>
            </a:r>
            <a:r>
              <a:rPr lang="en-CA" sz="1800" dirty="0" smtClean="0">
                <a:latin typeface="Arial" panose="020B0604020202020204" pitchFamily="34" charset="0"/>
                <a:cs typeface="Arial" panose="020B0604020202020204" pitchFamily="34" charset="0"/>
              </a:rPr>
              <a:t>Repository)</a:t>
            </a:r>
          </a:p>
          <a:p>
            <a:r>
              <a:rPr lang="fr-CA" dirty="0" err="1" smtClean="0">
                <a:solidFill>
                  <a:schemeClr val="tx2"/>
                </a:solidFill>
              </a:rPr>
              <a:t>Also</a:t>
            </a:r>
            <a:r>
              <a:rPr lang="fr-CA" dirty="0" smtClean="0">
                <a:solidFill>
                  <a:schemeClr val="tx2"/>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tx2"/>
                </a:solidFill>
              </a:rPr>
              <a:t>What would be a desirable evolution/growth path from there?</a:t>
            </a:r>
          </a:p>
          <a:p>
            <a:pPr marL="171450" indent="-171450">
              <a:buFont typeface="Arial" panose="020B0604020202020204" pitchFamily="34" charset="0"/>
              <a:buChar char="•"/>
            </a:pPr>
            <a:r>
              <a:rPr lang="en-CA" dirty="0" smtClean="0">
                <a:solidFill>
                  <a:schemeClr val="tx2"/>
                </a:solidFill>
              </a:rPr>
              <a:t>What does this mean for Business Architecture?</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MVEA should be based on what WORKED, not on what COULD work, what should work or what we want EA to be</a:t>
            </a: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4</a:t>
            </a:fld>
            <a:endParaRPr lang="en-CA"/>
          </a:p>
        </p:txBody>
      </p:sp>
    </p:spTree>
    <p:extLst>
      <p:ext uri="{BB962C8B-B14F-4D97-AF65-F5344CB8AC3E}">
        <p14:creationId xmlns:p14="http://schemas.microsoft.com/office/powerpoint/2010/main" val="428382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Source: Kevin </a:t>
            </a:r>
            <a:r>
              <a:rPr lang="fr-CA" dirty="0" err="1" smtClean="0"/>
              <a:t>Brennan</a:t>
            </a:r>
            <a:r>
              <a:rPr lang="fr-CA" dirty="0" smtClean="0"/>
              <a:t> https://www.cutter.com/article/urban-planner-metaphor-ea-490976,</a:t>
            </a:r>
            <a:r>
              <a:rPr lang="fr-CA" baseline="0" dirty="0" smtClean="0"/>
              <a:t> </a:t>
            </a:r>
            <a:r>
              <a:rPr lang="fr-CA" baseline="0" dirty="0" err="1" smtClean="0"/>
              <a:t>cited</a:t>
            </a:r>
            <a:r>
              <a:rPr lang="fr-CA" baseline="0" dirty="0" smtClean="0"/>
              <a:t> in a RCMP </a:t>
            </a:r>
            <a:r>
              <a:rPr lang="fr-CA" baseline="0" dirty="0" err="1" smtClean="0"/>
              <a:t>deck</a:t>
            </a:r>
            <a:endParaRPr lang="fr-CA" dirty="0" smtClean="0"/>
          </a:p>
          <a:p>
            <a:endParaRPr lang="fr-CA" dirty="0" smtClean="0"/>
          </a:p>
          <a:p>
            <a:r>
              <a:rPr lang="en-CA" sz="1200" b="0" i="0" kern="1200" dirty="0" smtClean="0">
                <a:solidFill>
                  <a:schemeClr val="tx1"/>
                </a:solidFill>
                <a:effectLst/>
                <a:latin typeface="+mn-lt"/>
                <a:ea typeface="+mn-ea"/>
                <a:cs typeface="+mn-cs"/>
              </a:rPr>
              <a:t>“The urban planner is somewhat analogous to the enterprise architect and enterprise architecture team in that the urban planning team needs to understand what the building architect (solution architect) does, but also need to understand a wide range of topics that the building architect doesn’t need to deal with” </a:t>
            </a:r>
          </a:p>
          <a:p>
            <a:r>
              <a:rPr lang="fr-CA" sz="1200" b="0" i="0" kern="1200" dirty="0" smtClean="0">
                <a:solidFill>
                  <a:schemeClr val="tx1"/>
                </a:solidFill>
                <a:effectLst/>
                <a:latin typeface="+mn-lt"/>
                <a:ea typeface="+mn-ea"/>
                <a:cs typeface="+mn-cs"/>
              </a:rPr>
              <a:t>- Doug </a:t>
            </a:r>
            <a:r>
              <a:rPr lang="fr-CA" sz="1200" b="0" i="0" kern="1200" dirty="0" err="1" smtClean="0">
                <a:solidFill>
                  <a:schemeClr val="tx1"/>
                </a:solidFill>
                <a:effectLst/>
                <a:latin typeface="+mn-lt"/>
                <a:ea typeface="+mn-ea"/>
                <a:cs typeface="+mn-cs"/>
              </a:rPr>
              <a:t>McDavid</a:t>
            </a:r>
            <a:r>
              <a:rPr lang="fr-CA" sz="1200" b="0" i="0" kern="1200" dirty="0" smtClean="0">
                <a:solidFill>
                  <a:schemeClr val="tx1"/>
                </a:solidFill>
                <a:effectLst/>
                <a:latin typeface="+mn-lt"/>
                <a:ea typeface="+mn-ea"/>
                <a:cs typeface="+mn-cs"/>
              </a:rPr>
              <a:t> https://www.linkedin.com/pulse/architecture-sandwich-doug-mcdavid</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What is our mission, our goal? It isn’t to build a blueprint of the organization and it isn’t to describe our organization’s operating model in terms of capabilities and technologies. Our mission, if we choose to accept it, is to architect our organization for long term success and sustainability.”</a:t>
            </a:r>
            <a:endParaRPr lang="fr-CA" sz="1200" dirty="0" smtClean="0">
              <a:latin typeface="Arial" panose="020B060402020202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6</a:t>
            </a:fld>
            <a:endParaRPr lang="en-CA"/>
          </a:p>
        </p:txBody>
      </p:sp>
    </p:spTree>
    <p:extLst>
      <p:ext uri="{BB962C8B-B14F-4D97-AF65-F5344CB8AC3E}">
        <p14:creationId xmlns:p14="http://schemas.microsoft.com/office/powerpoint/2010/main" val="66874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spcBef>
                <a:spcPts val="400"/>
              </a:spcBef>
              <a:buFont typeface="Arial" panose="020B0604020202020204" pitchFamily="34" charset="0"/>
              <a:buChar char="•"/>
            </a:pPr>
            <a:r>
              <a:rPr lang="en-CA" sz="1400" dirty="0" smtClean="0"/>
              <a:t>Guide investments to reusable solution, solution components and solution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Provide a conceptual framework (a “mental model” of the business problem and solution, with proper context) to help guide/prioritize activities and decision-making</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Clarify/show the business, information, data, application and technology implications - for better/more informed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Help identify any gaps in the requirements. Identify reuse opportunities from/for the enterprise. Ensure enterprise integration and sustainability, post-project.</a:t>
            </a:r>
          </a:p>
          <a:p>
            <a:pPr marL="285750" lvl="0" indent="-285750">
              <a:spcBef>
                <a:spcPts val="400"/>
              </a:spcBef>
              <a:buFont typeface="Arial" panose="020B0604020202020204" pitchFamily="34" charset="0"/>
              <a:buChar char="•"/>
            </a:pPr>
            <a:r>
              <a:rPr lang="en-CA" sz="1400" dirty="0" smtClean="0"/>
              <a:t>Making sure that the right enterprise infrastructure is created along the way</a:t>
            </a:r>
          </a:p>
          <a:p>
            <a:pPr marL="285750" lvl="0" indent="-285750">
              <a:spcBef>
                <a:spcPts val="400"/>
              </a:spcBef>
              <a:buFont typeface="Arial" panose="020B0604020202020204" pitchFamily="34" charset="0"/>
              <a:buChar char="•"/>
            </a:pPr>
            <a:r>
              <a:rPr lang="en-CA" sz="1400" dirty="0" smtClean="0"/>
              <a:t>Identify and mitigate risks to the enterprise</a:t>
            </a:r>
          </a:p>
          <a:p>
            <a:pPr marL="285750" lvl="0" indent="-285750">
              <a:spcBef>
                <a:spcPts val="400"/>
              </a:spcBef>
              <a:buFont typeface="Arial" panose="020B0604020202020204" pitchFamily="34" charset="0"/>
              <a:buChar char="•"/>
            </a:pPr>
            <a:r>
              <a:rPr lang="en-CA" sz="1400" dirty="0" smtClean="0"/>
              <a:t>Identify and expand opportunities for the enterprise</a:t>
            </a:r>
          </a:p>
          <a:p>
            <a:pPr marL="285750" indent="-285750">
              <a:spcBef>
                <a:spcPts val="400"/>
              </a:spcBef>
              <a:buFont typeface="Arial" panose="020B0604020202020204" pitchFamily="34" charset="0"/>
              <a:buChar char="•"/>
            </a:pPr>
            <a:r>
              <a:rPr lang="en-US" sz="1400" dirty="0" smtClean="0"/>
              <a:t>An EA Program to “align and manage the development of capabilities with established business priorities.” </a:t>
            </a:r>
            <a:endParaRPr lang="en-CA" sz="1400" dirty="0" smtClean="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7</a:t>
            </a:fld>
            <a:endParaRPr lang="en-CA"/>
          </a:p>
        </p:txBody>
      </p:sp>
    </p:spTree>
    <p:extLst>
      <p:ext uri="{BB962C8B-B14F-4D97-AF65-F5344CB8AC3E}">
        <p14:creationId xmlns:p14="http://schemas.microsoft.com/office/powerpoint/2010/main" val="15199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An architecture </a:t>
            </a:r>
            <a:r>
              <a:rPr lang="fr-CA" dirty="0" err="1" smtClean="0"/>
              <a:t>is</a:t>
            </a:r>
            <a:r>
              <a:rPr lang="fr-CA" dirty="0" smtClean="0"/>
              <a:t> </a:t>
            </a:r>
            <a:r>
              <a:rPr lang="fr-CA" dirty="0" err="1" smtClean="0"/>
              <a:t>both</a:t>
            </a:r>
            <a:r>
              <a:rPr lang="fr-CA" dirty="0" smtClean="0"/>
              <a:t> </a:t>
            </a:r>
            <a:r>
              <a:rPr lang="fr-CA" b="1" i="1" dirty="0" smtClean="0"/>
              <a:t>descriptive</a:t>
            </a:r>
            <a:r>
              <a:rPr lang="fr-CA" dirty="0" smtClean="0"/>
              <a:t> and </a:t>
            </a:r>
            <a:r>
              <a:rPr lang="fr-CA" b="1" i="1" dirty="0" smtClean="0"/>
              <a:t>prescriptive</a:t>
            </a: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8</a:t>
            </a:fld>
            <a:endParaRPr lang="en-CA"/>
          </a:p>
        </p:txBody>
      </p:sp>
    </p:spTree>
    <p:extLst>
      <p:ext uri="{BB962C8B-B14F-4D97-AF65-F5344CB8AC3E}">
        <p14:creationId xmlns:p14="http://schemas.microsoft.com/office/powerpoint/2010/main" val="379369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An architecture </a:t>
            </a:r>
            <a:r>
              <a:rPr lang="fr-CA" dirty="0" err="1" smtClean="0"/>
              <a:t>is</a:t>
            </a:r>
            <a:r>
              <a:rPr lang="fr-CA" dirty="0" smtClean="0"/>
              <a:t> </a:t>
            </a:r>
            <a:r>
              <a:rPr lang="fr-CA" dirty="0" err="1" smtClean="0"/>
              <a:t>both</a:t>
            </a:r>
            <a:r>
              <a:rPr lang="fr-CA" dirty="0" smtClean="0"/>
              <a:t> </a:t>
            </a:r>
            <a:r>
              <a:rPr lang="fr-CA" b="1" i="1" dirty="0" smtClean="0"/>
              <a:t>descriptive</a:t>
            </a:r>
            <a:r>
              <a:rPr lang="fr-CA" dirty="0" smtClean="0"/>
              <a:t> and </a:t>
            </a:r>
            <a:r>
              <a:rPr lang="fr-CA" b="1" i="1" dirty="0" smtClean="0"/>
              <a:t>prescriptive</a:t>
            </a: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9</a:t>
            </a:fld>
            <a:endParaRPr lang="en-CA"/>
          </a:p>
        </p:txBody>
      </p:sp>
    </p:spTree>
    <p:extLst>
      <p:ext uri="{BB962C8B-B14F-4D97-AF65-F5344CB8AC3E}">
        <p14:creationId xmlns:p14="http://schemas.microsoft.com/office/powerpoint/2010/main" val="13510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10</a:t>
            </a:fld>
            <a:endParaRPr lang="en-CA"/>
          </a:p>
        </p:txBody>
      </p:sp>
    </p:spTree>
    <p:extLst>
      <p:ext uri="{BB962C8B-B14F-4D97-AF65-F5344CB8AC3E}">
        <p14:creationId xmlns:p14="http://schemas.microsoft.com/office/powerpoint/2010/main" val="48180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Those</a:t>
            </a:r>
            <a:r>
              <a:rPr lang="fr-CA" dirty="0" smtClean="0"/>
              <a:t> </a:t>
            </a:r>
            <a:r>
              <a:rPr lang="fr-CA" dirty="0" err="1" smtClean="0"/>
              <a:t>different</a:t>
            </a:r>
            <a:r>
              <a:rPr lang="fr-CA" dirty="0" smtClean="0"/>
              <a:t> Op </a:t>
            </a:r>
            <a:r>
              <a:rPr lang="fr-CA" dirty="0" err="1" smtClean="0"/>
              <a:t>Models</a:t>
            </a:r>
            <a:r>
              <a:rPr lang="fr-CA" dirty="0" smtClean="0"/>
              <a:t> </a:t>
            </a:r>
            <a:r>
              <a:rPr lang="fr-CA" dirty="0" err="1" smtClean="0"/>
              <a:t>would</a:t>
            </a:r>
            <a:r>
              <a:rPr lang="fr-CA" dirty="0" smtClean="0"/>
              <a:t> </a:t>
            </a:r>
            <a:r>
              <a:rPr lang="fr-CA" dirty="0" err="1" smtClean="0"/>
              <a:t>be</a:t>
            </a:r>
            <a:r>
              <a:rPr lang="fr-CA" dirty="0" smtClean="0"/>
              <a:t> </a:t>
            </a:r>
            <a:r>
              <a:rPr lang="fr-CA" dirty="0" err="1" smtClean="0"/>
              <a:t>based</a:t>
            </a:r>
            <a:r>
              <a:rPr lang="fr-CA" dirty="0" smtClean="0"/>
              <a:t> on the </a:t>
            </a:r>
            <a:r>
              <a:rPr lang="fr-CA" dirty="0" err="1" smtClean="0"/>
              <a:t>environment</a:t>
            </a:r>
            <a:r>
              <a:rPr lang="fr-CA" dirty="0" smtClean="0"/>
              <a:t>, the EA Unit</a:t>
            </a:r>
            <a:r>
              <a:rPr lang="fr-CA" baseline="0" dirty="0" smtClean="0"/>
              <a:t> </a:t>
            </a:r>
            <a:r>
              <a:rPr lang="fr-CA" baseline="0" dirty="0" err="1" smtClean="0"/>
              <a:t>capacity</a:t>
            </a:r>
            <a:r>
              <a:rPr lang="fr-CA" baseline="0" dirty="0" smtClean="0"/>
              <a:t>, the </a:t>
            </a:r>
            <a:r>
              <a:rPr lang="fr-CA" baseline="0" dirty="0" err="1" smtClean="0"/>
              <a:t>organizational</a:t>
            </a:r>
            <a:r>
              <a:rPr lang="fr-CA" baseline="0" dirty="0" smtClean="0"/>
              <a:t> </a:t>
            </a:r>
            <a:r>
              <a:rPr lang="fr-CA" baseline="0" dirty="0" err="1" smtClean="0"/>
              <a:t>needs</a:t>
            </a:r>
            <a:r>
              <a:rPr lang="fr-CA" baseline="0" dirty="0" smtClean="0"/>
              <a:t> &amp; </a:t>
            </a:r>
            <a:r>
              <a:rPr lang="fr-CA" baseline="0" dirty="0" err="1" smtClean="0"/>
              <a:t>priorities</a:t>
            </a:r>
            <a:r>
              <a:rPr lang="fr-CA" baseline="0" dirty="0" smtClean="0"/>
              <a:t>, etc.</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12</a:t>
            </a:fld>
            <a:endParaRPr lang="en-CA"/>
          </a:p>
        </p:txBody>
      </p:sp>
    </p:spTree>
    <p:extLst>
      <p:ext uri="{BB962C8B-B14F-4D97-AF65-F5344CB8AC3E}">
        <p14:creationId xmlns:p14="http://schemas.microsoft.com/office/powerpoint/2010/main" val="26488738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text, device, gauge&#10;&#10;Description automatically generated">
            <a:extLst>
              <a:ext uri="{FF2B5EF4-FFF2-40B4-BE49-F238E27FC236}">
                <a16:creationId xmlns:a16="http://schemas.microsoft.com/office/drawing/2014/main" xmlns="" id="{FA07E2DB-A1DB-436E-8352-3E9E839E548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137148" y="121322"/>
            <a:ext cx="6054852" cy="6736678"/>
          </a:xfrm>
          <a:prstGeom prst="rect">
            <a:avLst/>
          </a:prstGeom>
        </p:spPr>
      </p:pic>
      <p:grpSp>
        <p:nvGrpSpPr>
          <p:cNvPr id="10" name="Group 9"/>
          <p:cNvGrpSpPr/>
          <p:nvPr userDrawn="1"/>
        </p:nvGrpSpPr>
        <p:grpSpPr>
          <a:xfrm>
            <a:off x="134963" y="240585"/>
            <a:ext cx="11719297" cy="409664"/>
            <a:chOff x="263917" y="504895"/>
            <a:chExt cx="11719297" cy="409664"/>
          </a:xfrm>
        </p:grpSpPr>
        <p:grpSp>
          <p:nvGrpSpPr>
            <p:cNvPr id="11" name="Group 10"/>
            <p:cNvGrpSpPr/>
            <p:nvPr userDrawn="1"/>
          </p:nvGrpSpPr>
          <p:grpSpPr>
            <a:xfrm>
              <a:off x="263917" y="504895"/>
              <a:ext cx="6131815" cy="409664"/>
              <a:chOff x="-3699" y="608418"/>
              <a:chExt cx="6677891" cy="459184"/>
            </a:xfrm>
          </p:grpSpPr>
          <p:sp>
            <p:nvSpPr>
              <p:cNvPr id="13" name="Rectangle 12"/>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xmlns="" id="{824A675B-CE0C-4102-AA79-49BB37B42605}"/>
                  </a:ext>
                </a:extLst>
              </p:cNvPr>
              <p:cNvPicPr/>
              <p:nvPr userDrawn="1"/>
            </p:nvPicPr>
            <p:blipFill rotWithShape="1">
              <a:blip r:embed="rId4"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2" name="Picture 22" descr="Logo, company name&#10;&#10;Description automatically generated">
              <a:extLst>
                <a:ext uri="{FF2B5EF4-FFF2-40B4-BE49-F238E27FC236}">
                  <a16:creationId xmlns:a16="http://schemas.microsoft.com/office/drawing/2014/main" xmlns="" id="{AED391FF-A536-45F9-9BA9-A6EEABB231F7}"/>
                </a:ext>
              </a:extLst>
            </p:cNvPr>
            <p:cNvPicPr>
              <a:picLocks noChangeAspect="1"/>
            </p:cNvPicPr>
            <p:nvPr userDrawn="1"/>
          </p:nvPicPr>
          <p:blipFill rotWithShape="1">
            <a:blip r:embed="rId5"/>
            <a:srcRect t="21796" b="21796"/>
            <a:stretch/>
          </p:blipFill>
          <p:spPr>
            <a:xfrm>
              <a:off x="11197562" y="594237"/>
              <a:ext cx="785652" cy="226902"/>
            </a:xfrm>
            <a:prstGeom prst="rect">
              <a:avLst/>
            </a:prstGeom>
          </p:spPr>
        </p:pic>
      </p:grpSp>
      <p:sp>
        <p:nvSpPr>
          <p:cNvPr id="15" name="Title 1">
            <a:extLst>
              <a:ext uri="{FF2B5EF4-FFF2-40B4-BE49-F238E27FC236}">
                <a16:creationId xmlns:a16="http://schemas.microsoft.com/office/drawing/2014/main" xmlns="" id="{14961B3D-2C5B-4ED0-8A5E-36DE44DDD28F}"/>
              </a:ext>
            </a:extLst>
          </p:cNvPr>
          <p:cNvSpPr>
            <a:spLocks noGrp="1"/>
          </p:cNvSpPr>
          <p:nvPr>
            <p:ph type="ctrTitle"/>
          </p:nvPr>
        </p:nvSpPr>
        <p:spPr>
          <a:xfrm>
            <a:off x="381000" y="3178606"/>
            <a:ext cx="6054853" cy="1020297"/>
          </a:xfrm>
        </p:spPr>
        <p:txBody>
          <a:bodyPr lIns="0" tIns="0" rIns="0" bIns="0" anchor="b" anchorCtr="0">
            <a:noAutofit/>
          </a:bodyPr>
          <a:lstStyle>
            <a:lvl1pPr>
              <a:defRPr lang="en-US" sz="5000" b="1" i="0" kern="1200" cap="none" dirty="0">
                <a:solidFill>
                  <a:schemeClr val="tx1"/>
                </a:solidFill>
                <a:latin typeface="Arial" panose="020B0604020202020204" pitchFamily="34" charset="0"/>
                <a:ea typeface="+mj-ea"/>
                <a:cs typeface="Arial" panose="020B0604020202020204" pitchFamily="34" charset="0"/>
              </a:defRPr>
            </a:lvl1pPr>
          </a:lstStyle>
          <a:p>
            <a:pPr algn="l"/>
            <a:endParaRPr lang="en-US" dirty="0">
              <a:cs typeface="Arial"/>
            </a:endParaRPr>
          </a:p>
        </p:txBody>
      </p:sp>
      <p:sp>
        <p:nvSpPr>
          <p:cNvPr id="16" name="Subtitle 2">
            <a:extLst>
              <a:ext uri="{FF2B5EF4-FFF2-40B4-BE49-F238E27FC236}">
                <a16:creationId xmlns:a16="http://schemas.microsoft.com/office/drawing/2014/main" xmlns="" id="{654201ED-B336-4D5F-B22C-DBBD90DA6179}"/>
              </a:ext>
            </a:extLst>
          </p:cNvPr>
          <p:cNvSpPr>
            <a:spLocks noGrp="1"/>
          </p:cNvSpPr>
          <p:nvPr>
            <p:ph type="subTitle" idx="1"/>
          </p:nvPr>
        </p:nvSpPr>
        <p:spPr>
          <a:xfrm>
            <a:off x="381000" y="4412243"/>
            <a:ext cx="8378563" cy="840981"/>
          </a:xfrm>
        </p:spPr>
        <p:txBody>
          <a:bodyPr vert="horz" lIns="0" tIns="0" rIns="0" bIns="0" rtlCol="0" anchor="t" anchorCtr="0">
            <a:noAutofit/>
          </a:bodyPr>
          <a:lstStyle>
            <a:lvl1pPr marL="0" indent="0" algn="l" defTabSz="457200" rtl="0" eaLnBrk="1" latinLnBrk="0" hangingPunct="1">
              <a:spcBef>
                <a:spcPct val="0"/>
              </a:spcBef>
              <a:buNone/>
              <a:defRPr lang="en-US" sz="2000" b="0" i="0" kern="1200" cap="none" dirty="0">
                <a:solidFill>
                  <a:schemeClr val="tx1"/>
                </a:solidFill>
                <a:latin typeface="Arial" panose="020B0604020202020204" pitchFamily="34" charset="0"/>
                <a:ea typeface="+mj-ea"/>
                <a:cs typeface="Arial" panose="020B0604020202020204" pitchFamily="34" charset="0"/>
              </a:defRPr>
            </a:lvl1pPr>
          </a:lstStyle>
          <a:p>
            <a:pPr lvl="0">
              <a:spcBef>
                <a:spcPct val="0"/>
              </a:spcBef>
              <a:buNone/>
            </a:pPr>
            <a:endParaRPr lang="en-US" dirty="0">
              <a:cs typeface="Arial"/>
            </a:endParaRPr>
          </a:p>
        </p:txBody>
      </p:sp>
    </p:spTree>
    <p:extLst>
      <p:ext uri="{BB962C8B-B14F-4D97-AF65-F5344CB8AC3E}">
        <p14:creationId xmlns:p14="http://schemas.microsoft.com/office/powerpoint/2010/main" val="70757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xmlns=""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xmlns=""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3" name="Rectangle 2"/>
          <p:cNvSpPr/>
          <p:nvPr userDrawn="1"/>
        </p:nvSpPr>
        <p:spPr>
          <a:xfrm>
            <a:off x="627017" y="0"/>
            <a:ext cx="10933612" cy="6858000"/>
          </a:xfrm>
          <a:prstGeom prst="rect">
            <a:avLst/>
          </a:prstGeom>
          <a:solidFill>
            <a:srgbClr val="FFFFFF">
              <a:alpha val="7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Footer Placeholder 5">
            <a:extLst>
              <a:ext uri="{FF2B5EF4-FFF2-40B4-BE49-F238E27FC236}">
                <a16:creationId xmlns:a16="http://schemas.microsoft.com/office/drawing/2014/main" xmlns=""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8" name="Group 7">
            <a:extLst>
              <a:ext uri="{FF2B5EF4-FFF2-40B4-BE49-F238E27FC236}">
                <a16:creationId xmlns:a16="http://schemas.microsoft.com/office/drawing/2014/main" xmlns=""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9" name="Arrow: Chevron 23">
              <a:extLst>
                <a:ext uri="{FF2B5EF4-FFF2-40B4-BE49-F238E27FC236}">
                  <a16:creationId xmlns:a16="http://schemas.microsoft.com/office/drawing/2014/main" xmlns=""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Arrow: Chevron 24">
              <a:extLst>
                <a:ext uri="{FF2B5EF4-FFF2-40B4-BE49-F238E27FC236}">
                  <a16:creationId xmlns:a16="http://schemas.microsoft.com/office/drawing/2014/main" xmlns=""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142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460375" y="1325564"/>
            <a:ext cx="11272838" cy="4660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auto">
          <a:xfrm>
            <a:off x="460375" y="228600"/>
            <a:ext cx="11272838" cy="535531"/>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9041530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a:p>
        </p:txBody>
      </p:sp>
    </p:spTree>
    <p:extLst>
      <p:ext uri="{BB962C8B-B14F-4D97-AF65-F5344CB8AC3E}">
        <p14:creationId xmlns:p14="http://schemas.microsoft.com/office/powerpoint/2010/main" val="416122330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50280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85384"/>
          </a:xfrm>
          <a:prstGeom prst="rect">
            <a:avLst/>
          </a:prstGeom>
        </p:spPr>
      </p:pic>
      <p:sp>
        <p:nvSpPr>
          <p:cNvPr id="2" name="Title 1"/>
          <p:cNvSpPr>
            <a:spLocks noGrp="1"/>
          </p:cNvSpPr>
          <p:nvPr>
            <p:ph type="ctrTitle"/>
          </p:nvPr>
        </p:nvSpPr>
        <p:spPr>
          <a:xfrm>
            <a:off x="914402" y="2130425"/>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0" indent="0" algn="ctr">
              <a:buNone/>
              <a:defRPr>
                <a:solidFill>
                  <a:schemeClr val="tx1">
                    <a:tint val="75000"/>
                  </a:schemeClr>
                </a:solidFill>
              </a:defRPr>
            </a:lvl3pPr>
            <a:lvl4pPr marL="1371391" indent="0" algn="ctr">
              <a:buNone/>
              <a:defRPr>
                <a:solidFill>
                  <a:schemeClr val="tx1">
                    <a:tint val="75000"/>
                  </a:schemeClr>
                </a:solidFill>
              </a:defRPr>
            </a:lvl4pPr>
            <a:lvl5pPr marL="1828522" indent="0" algn="ctr">
              <a:buNone/>
              <a:defRPr>
                <a:solidFill>
                  <a:schemeClr val="tx1">
                    <a:tint val="75000"/>
                  </a:schemeClr>
                </a:solidFill>
              </a:defRPr>
            </a:lvl5pPr>
            <a:lvl6pPr marL="2285652" indent="0" algn="ctr">
              <a:buNone/>
              <a:defRPr>
                <a:solidFill>
                  <a:schemeClr val="tx1">
                    <a:tint val="75000"/>
                  </a:schemeClr>
                </a:solidFill>
              </a:defRPr>
            </a:lvl6pPr>
            <a:lvl7pPr marL="2742783" indent="0" algn="ctr">
              <a:buNone/>
              <a:defRPr>
                <a:solidFill>
                  <a:schemeClr val="tx1">
                    <a:tint val="75000"/>
                  </a:schemeClr>
                </a:solidFill>
              </a:defRPr>
            </a:lvl7pPr>
            <a:lvl8pPr marL="3199913" indent="0" algn="ctr">
              <a:buNone/>
              <a:defRPr>
                <a:solidFill>
                  <a:schemeClr val="tx1">
                    <a:tint val="75000"/>
                  </a:schemeClr>
                </a:solidFill>
              </a:defRPr>
            </a:lvl8pPr>
            <a:lvl9pPr marL="3657043" indent="0" algn="ctr">
              <a:buNone/>
              <a:defRPr>
                <a:solidFill>
                  <a:schemeClr val="tx1">
                    <a:tint val="75000"/>
                  </a:schemeClr>
                </a:solidFill>
              </a:defRPr>
            </a:lvl9pPr>
          </a:lstStyle>
          <a:p>
            <a:r>
              <a:rPr lang="en-US" smtClean="0"/>
              <a:t>Click to edit Master subtitle style</a:t>
            </a:r>
            <a:endParaRPr lang="en-CA"/>
          </a:p>
        </p:txBody>
      </p:sp>
    </p:spTree>
    <p:extLst>
      <p:ext uri="{BB962C8B-B14F-4D97-AF65-F5344CB8AC3E}">
        <p14:creationId xmlns:p14="http://schemas.microsoft.com/office/powerpoint/2010/main" val="356492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6" name="Slide Number Placeholder 5"/>
          <p:cNvSpPr>
            <a:spLocks noGrp="1"/>
          </p:cNvSpPr>
          <p:nvPr>
            <p:ph type="sldNum" sz="quarter" idx="12"/>
          </p:nvPr>
        </p:nvSpPr>
        <p:spPr>
          <a:xfrm>
            <a:off x="8915830" y="6499218"/>
            <a:ext cx="2844801" cy="365125"/>
          </a:xfrm>
        </p:spPr>
        <p:txBody>
          <a:bodyPr/>
          <a:lstStyle>
            <a:lvl1pPr>
              <a:defRPr>
                <a:solidFill>
                  <a:schemeClr val="bg1">
                    <a:lumMod val="75000"/>
                  </a:schemeClr>
                </a:solidFill>
              </a:defRPr>
            </a:lvl1pPr>
          </a:lstStyle>
          <a:p>
            <a:fld id="{658C0A6B-A9E3-4D41-91A4-6975CF6F8F7C}" type="slidenum">
              <a:rPr lang="en-CA" smtClean="0"/>
              <a:pPr/>
              <a:t>‹N°›</a:t>
            </a:fld>
            <a:endParaRPr lang="en-CA" dirty="0"/>
          </a:p>
        </p:txBody>
      </p:sp>
    </p:spTree>
    <p:extLst>
      <p:ext uri="{BB962C8B-B14F-4D97-AF65-F5344CB8AC3E}">
        <p14:creationId xmlns:p14="http://schemas.microsoft.com/office/powerpoint/2010/main" val="269754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a:xfrm>
            <a:off x="963086" y="4406901"/>
            <a:ext cx="10363200" cy="1362075"/>
          </a:xfrm>
        </p:spPr>
        <p:txBody>
          <a:bodyPr anchor="t"/>
          <a:lstStyle>
            <a:lvl1pPr algn="l">
              <a:defRPr sz="3979" b="1" cap="all"/>
            </a:lvl1pPr>
          </a:lstStyle>
          <a:p>
            <a:r>
              <a:rPr lang="en-US" smtClean="0"/>
              <a:t>Click to edit Master title style</a:t>
            </a:r>
            <a:endParaRPr lang="en-CA"/>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027">
                <a:solidFill>
                  <a:schemeClr val="tx1">
                    <a:tint val="75000"/>
                  </a:schemeClr>
                </a:solidFill>
              </a:defRPr>
            </a:lvl1pPr>
            <a:lvl2pPr marL="457131" indent="0">
              <a:buNone/>
              <a:defRPr sz="1802">
                <a:solidFill>
                  <a:schemeClr val="tx1">
                    <a:tint val="75000"/>
                  </a:schemeClr>
                </a:solidFill>
              </a:defRPr>
            </a:lvl2pPr>
            <a:lvl3pPr marL="914260" indent="0">
              <a:buNone/>
              <a:defRPr sz="1577">
                <a:solidFill>
                  <a:schemeClr val="tx1">
                    <a:tint val="75000"/>
                  </a:schemeClr>
                </a:solidFill>
              </a:defRPr>
            </a:lvl3pPr>
            <a:lvl4pPr marL="1371391" indent="0">
              <a:buNone/>
              <a:defRPr sz="1427">
                <a:solidFill>
                  <a:schemeClr val="tx1">
                    <a:tint val="75000"/>
                  </a:schemeClr>
                </a:solidFill>
              </a:defRPr>
            </a:lvl4pPr>
            <a:lvl5pPr marL="1828522" indent="0">
              <a:buNone/>
              <a:defRPr sz="1427">
                <a:solidFill>
                  <a:schemeClr val="tx1">
                    <a:tint val="75000"/>
                  </a:schemeClr>
                </a:solidFill>
              </a:defRPr>
            </a:lvl5pPr>
            <a:lvl6pPr marL="2285652" indent="0">
              <a:buNone/>
              <a:defRPr sz="1427">
                <a:solidFill>
                  <a:schemeClr val="tx1">
                    <a:tint val="75000"/>
                  </a:schemeClr>
                </a:solidFill>
              </a:defRPr>
            </a:lvl6pPr>
            <a:lvl7pPr marL="2742783" indent="0">
              <a:buNone/>
              <a:defRPr sz="1427">
                <a:solidFill>
                  <a:schemeClr val="tx1">
                    <a:tint val="75000"/>
                  </a:schemeClr>
                </a:solidFill>
              </a:defRPr>
            </a:lvl7pPr>
            <a:lvl8pPr marL="3199913" indent="0">
              <a:buNone/>
              <a:defRPr sz="1427">
                <a:solidFill>
                  <a:schemeClr val="tx1">
                    <a:tint val="75000"/>
                  </a:schemeClr>
                </a:solidFill>
              </a:defRPr>
            </a:lvl8pPr>
            <a:lvl9pPr marL="3657043" indent="0">
              <a:buNone/>
              <a:defRPr sz="14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dirty="0"/>
          </a:p>
        </p:txBody>
      </p:sp>
    </p:spTree>
    <p:extLst>
      <p:ext uri="{BB962C8B-B14F-4D97-AF65-F5344CB8AC3E}">
        <p14:creationId xmlns:p14="http://schemas.microsoft.com/office/powerpoint/2010/main" val="33452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9" name="TextBox 8"/>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46915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11" name="TextBox 10"/>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87565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141893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961EE013-6913-419C-B620-AB39EC99FAE5}"/>
              </a:ext>
            </a:extLst>
          </p:cNvPr>
          <p:cNvSpPr/>
          <p:nvPr userDrawn="1"/>
        </p:nvSpPr>
        <p:spPr>
          <a:xfrm>
            <a:off x="0" y="6309360"/>
            <a:ext cx="12192000" cy="5486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xmlns=""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xmlns=""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xmlns=""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6" name="Titre 15">
            <a:extLst>
              <a:ext uri="{FF2B5EF4-FFF2-40B4-BE49-F238E27FC236}">
                <a16:creationId xmlns:a16="http://schemas.microsoft.com/office/drawing/2014/main" xmlns=""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37" name="Espace réservé du contenu 16">
            <a:extLst>
              <a:ext uri="{FF2B5EF4-FFF2-40B4-BE49-F238E27FC236}">
                <a16:creationId xmlns:a16="http://schemas.microsoft.com/office/drawing/2014/main" xmlns=""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38" name="Straight Connector 37"/>
          <p:cNvCxnSpPr/>
          <p:nvPr userDrawn="1"/>
        </p:nvCxnSpPr>
        <p:spPr>
          <a:xfrm>
            <a:off x="308610" y="1009248"/>
            <a:ext cx="11601450" cy="0"/>
          </a:xfrm>
          <a:prstGeom prst="line">
            <a:avLst/>
          </a:prstGeom>
          <a:ln>
            <a:solidFill>
              <a:srgbClr val="E8DFD2"/>
            </a:solidFill>
          </a:ln>
        </p:spPr>
        <p:style>
          <a:lnRef idx="3">
            <a:schemeClr val="accent1"/>
          </a:lnRef>
          <a:fillRef idx="0">
            <a:schemeClr val="accent1"/>
          </a:fillRef>
          <a:effectRef idx="2">
            <a:schemeClr val="accent1"/>
          </a:effectRef>
          <a:fontRef idx="minor">
            <a:schemeClr val="tx1"/>
          </a:fontRef>
        </p:style>
      </p:cxnSp>
      <p:sp>
        <p:nvSpPr>
          <p:cNvPr id="39" name="Slide Number Placeholder 5">
            <a:extLst>
              <a:ext uri="{FF2B5EF4-FFF2-40B4-BE49-F238E27FC236}">
                <a16:creationId xmlns:a16="http://schemas.microsoft.com/office/drawing/2014/main" xmlns=""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40" name="Footer Placeholder 5">
            <a:extLst>
              <a:ext uri="{FF2B5EF4-FFF2-40B4-BE49-F238E27FC236}">
                <a16:creationId xmlns:a16="http://schemas.microsoft.com/office/drawing/2014/main" xmlns=""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558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77930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27" b="1"/>
            </a:lvl1pPr>
          </a:lstStyle>
          <a:p>
            <a:r>
              <a:rPr lang="en-US" smtClean="0"/>
              <a:t>Click to edit Master title style</a:t>
            </a:r>
            <a:endParaRPr lang="en-CA"/>
          </a:p>
        </p:txBody>
      </p:sp>
      <p:sp>
        <p:nvSpPr>
          <p:cNvPr id="3" name="Content Placeholder 2"/>
          <p:cNvSpPr>
            <a:spLocks noGrp="1"/>
          </p:cNvSpPr>
          <p:nvPr>
            <p:ph idx="1"/>
          </p:nvPr>
        </p:nvSpPr>
        <p:spPr>
          <a:xfrm>
            <a:off x="4766734" y="273053"/>
            <a:ext cx="6815667" cy="5853113"/>
          </a:xfrm>
        </p:spPr>
        <p:txBody>
          <a:bodyPr/>
          <a:lstStyle>
            <a:lvl1pPr>
              <a:defRPr sz="3228"/>
            </a:lvl1pPr>
            <a:lvl2pPr>
              <a:defRPr sz="2778"/>
            </a:lvl2pPr>
            <a:lvl3pPr>
              <a:defRPr sz="2403"/>
            </a:lvl3pPr>
            <a:lvl4pPr>
              <a:defRPr sz="2027"/>
            </a:lvl4pPr>
            <a:lvl5pPr>
              <a:defRPr sz="2027"/>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70278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27" b="1"/>
            </a:lvl1pPr>
          </a:lstStyle>
          <a:p>
            <a:r>
              <a:rPr lang="en-US" smtClean="0"/>
              <a:t>Click to edit Master title style</a:t>
            </a:r>
            <a:endParaRPr lang="en-CA"/>
          </a:p>
        </p:txBody>
      </p:sp>
      <p:sp>
        <p:nvSpPr>
          <p:cNvPr id="3" name="Picture Placeholder 2"/>
          <p:cNvSpPr>
            <a:spLocks noGrp="1"/>
          </p:cNvSpPr>
          <p:nvPr>
            <p:ph type="pic" idx="1"/>
          </p:nvPr>
        </p:nvSpPr>
        <p:spPr>
          <a:xfrm>
            <a:off x="2389718" y="612776"/>
            <a:ext cx="7315200" cy="4114800"/>
          </a:xfrm>
        </p:spPr>
        <p:txBody>
          <a:bodyPr/>
          <a:lstStyle>
            <a:lvl1pPr marL="0" indent="0">
              <a:buNone/>
              <a:defRPr sz="3228"/>
            </a:lvl1pPr>
            <a:lvl2pPr marL="457131" indent="0">
              <a:buNone/>
              <a:defRPr sz="2778"/>
            </a:lvl2pPr>
            <a:lvl3pPr marL="914260" indent="0">
              <a:buNone/>
              <a:defRPr sz="2403"/>
            </a:lvl3pPr>
            <a:lvl4pPr marL="1371391" indent="0">
              <a:buNone/>
              <a:defRPr sz="2027"/>
            </a:lvl4pPr>
            <a:lvl5pPr marL="1828522" indent="0">
              <a:buNone/>
              <a:defRPr sz="2027"/>
            </a:lvl5pPr>
            <a:lvl6pPr marL="2285652" indent="0">
              <a:buNone/>
              <a:defRPr sz="2027"/>
            </a:lvl6pPr>
            <a:lvl7pPr marL="2742783" indent="0">
              <a:buNone/>
              <a:defRPr sz="2027"/>
            </a:lvl7pPr>
            <a:lvl8pPr marL="3199913" indent="0">
              <a:buNone/>
              <a:defRPr sz="2027"/>
            </a:lvl8pPr>
            <a:lvl9pPr marL="3657043" indent="0">
              <a:buNone/>
              <a:defRPr sz="2027"/>
            </a:lvl9pPr>
          </a:lstStyle>
          <a:p>
            <a:r>
              <a:rPr lang="en-US" smtClean="0"/>
              <a:t>Click icon to add picture</a:t>
            </a:r>
            <a:endParaRPr lang="en-CA"/>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31209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93175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1"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50856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60032" cy="6285932"/>
          </a:xfrm>
          <a:prstGeom prst="rect">
            <a:avLst/>
          </a:prstGeom>
        </p:spPr>
      </p:pic>
      <p:grpSp>
        <p:nvGrpSpPr>
          <p:cNvPr id="21" name="Group 20"/>
          <p:cNvGrpSpPr/>
          <p:nvPr userDrawn="1"/>
        </p:nvGrpSpPr>
        <p:grpSpPr>
          <a:xfrm>
            <a:off x="0" y="6073540"/>
            <a:ext cx="12192000" cy="792000"/>
            <a:chOff x="0" y="6073540"/>
            <a:chExt cx="12192000" cy="792000"/>
          </a:xfrm>
        </p:grpSpPr>
        <p:sp>
          <p:nvSpPr>
            <p:cNvPr id="20" name="Rectangle 19"/>
            <p:cNvSpPr/>
            <p:nvPr userDrawn="1"/>
          </p:nvSpPr>
          <p:spPr>
            <a:xfrm>
              <a:off x="0" y="607354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t="88561" r="73314"/>
            <a:stretch/>
          </p:blipFill>
          <p:spPr>
            <a:xfrm>
              <a:off x="0" y="6073541"/>
              <a:ext cx="2439453" cy="784459"/>
            </a:xfrm>
            <a:prstGeom prst="rect">
              <a:avLst/>
            </a:prstGeom>
          </p:spPr>
        </p:pic>
      </p:grpSp>
      <p:sp>
        <p:nvSpPr>
          <p:cNvPr id="14" name="Rectangle 13"/>
          <p:cNvSpPr/>
          <p:nvPr userDrawn="1"/>
        </p:nvSpPr>
        <p:spPr>
          <a:xfrm>
            <a:off x="4860032" y="0"/>
            <a:ext cx="7331968" cy="6073540"/>
          </a:xfrm>
          <a:prstGeom prst="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50800" dist="38100" dir="2700000" algn="tl" rotWithShape="0">
                  <a:prstClr val="black">
                    <a:alpha val="40000"/>
                  </a:prstClr>
                </a:outerShdw>
              </a:effectLst>
            </a:endParaRPr>
          </a:p>
        </p:txBody>
      </p:sp>
      <p:sp>
        <p:nvSpPr>
          <p:cNvPr id="2" name="Title 1"/>
          <p:cNvSpPr>
            <a:spLocks noGrp="1"/>
          </p:cNvSpPr>
          <p:nvPr>
            <p:ph type="ctrTitle" hasCustomPrompt="1"/>
          </p:nvPr>
        </p:nvSpPr>
        <p:spPr>
          <a:xfrm>
            <a:off x="5108894" y="1122363"/>
            <a:ext cx="6890917" cy="1400120"/>
          </a:xfrm>
        </p:spPr>
        <p:txBody>
          <a:bodyPr anchor="b">
            <a:normAutofit/>
          </a:bodyPr>
          <a:lstStyle>
            <a:lvl1pPr algn="ctr">
              <a:defRPr sz="3200">
                <a:solidFill>
                  <a:schemeClr val="bg1"/>
                </a:solidFill>
              </a:defRPr>
            </a:lvl1pPr>
          </a:lstStyle>
          <a:p>
            <a:r>
              <a:rPr lang="en-US"/>
              <a:t>Title</a:t>
            </a:r>
            <a:endParaRPr lang="en-CA"/>
          </a:p>
        </p:txBody>
      </p:sp>
      <p:sp>
        <p:nvSpPr>
          <p:cNvPr id="3" name="Subtitle 2"/>
          <p:cNvSpPr>
            <a:spLocks noGrp="1"/>
          </p:cNvSpPr>
          <p:nvPr>
            <p:ph type="subTitle" idx="1" hasCustomPrompt="1"/>
          </p:nvPr>
        </p:nvSpPr>
        <p:spPr>
          <a:xfrm>
            <a:off x="5108895" y="3602038"/>
            <a:ext cx="6861666"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style</a:t>
            </a:r>
            <a:endParaRPr lang="en-CA"/>
          </a:p>
        </p:txBody>
      </p:sp>
      <p:sp>
        <p:nvSpPr>
          <p:cNvPr id="4" name="Date Placeholder 3"/>
          <p:cNvSpPr>
            <a:spLocks noGrp="1"/>
          </p:cNvSpPr>
          <p:nvPr>
            <p:ph type="dt" sz="half" idx="10"/>
          </p:nvPr>
        </p:nvSpPr>
        <p:spPr/>
        <p:txBody>
          <a:bodyPr/>
          <a:lstStyle/>
          <a:p>
            <a:fld id="{C2EEAFCF-D3D2-451D-B02A-DDA351892223}"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7" name="Rectangle 6"/>
          <p:cNvSpPr/>
          <p:nvPr userDrawn="1"/>
        </p:nvSpPr>
        <p:spPr>
          <a:xfrm>
            <a:off x="44605" y="181671"/>
            <a:ext cx="12147395" cy="355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83319" t="92849" b="2997"/>
          <a:stretch/>
        </p:blipFill>
        <p:spPr>
          <a:xfrm>
            <a:off x="10660030" y="226360"/>
            <a:ext cx="1524854" cy="284889"/>
          </a:xfrm>
          <a:prstGeom prst="rect">
            <a:avLst/>
          </a:prstGeom>
        </p:spPr>
      </p:pic>
    </p:spTree>
    <p:extLst>
      <p:ext uri="{BB962C8B-B14F-4D97-AF65-F5344CB8AC3E}">
        <p14:creationId xmlns:p14="http://schemas.microsoft.com/office/powerpoint/2010/main" val="229165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932EDC-134F-40C8-A7C7-B5E4149CC258}"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52032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3105150" y="1196298"/>
            <a:ext cx="5943600" cy="498066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F6A1DABD-295F-4D39-A4D8-C1196EFDD0F0}"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sp>
        <p:nvSpPr>
          <p:cNvPr id="11" name="Content Placeholder 2"/>
          <p:cNvSpPr>
            <a:spLocks noGrp="1"/>
          </p:cNvSpPr>
          <p:nvPr>
            <p:ph idx="13"/>
          </p:nvPr>
        </p:nvSpPr>
        <p:spPr>
          <a:xfrm>
            <a:off x="228600" y="1196297"/>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2"/>
          <p:cNvSpPr>
            <a:spLocks noGrp="1"/>
          </p:cNvSpPr>
          <p:nvPr>
            <p:ph idx="14"/>
          </p:nvPr>
        </p:nvSpPr>
        <p:spPr>
          <a:xfrm>
            <a:off x="9191625" y="1196296"/>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3" name="Picture 12"/>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10" name="TextBox 9"/>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29995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5127067" cy="6858001"/>
          </a:xfrm>
          <a:prstGeom prst="rect">
            <a:avLst/>
          </a:prstGeom>
        </p:spPr>
      </p:pic>
      <p:sp>
        <p:nvSpPr>
          <p:cNvPr id="2" name="Title 1"/>
          <p:cNvSpPr>
            <a:spLocks noGrp="1"/>
          </p:cNvSpPr>
          <p:nvPr>
            <p:ph type="title"/>
          </p:nvPr>
        </p:nvSpPr>
        <p:spPr>
          <a:xfrm>
            <a:off x="5127066" y="3767138"/>
            <a:ext cx="7064934" cy="795337"/>
          </a:xfrm>
        </p:spPr>
        <p:style>
          <a:lnRef idx="0">
            <a:schemeClr val="accent2"/>
          </a:lnRef>
          <a:fillRef idx="3">
            <a:schemeClr val="accent2"/>
          </a:fillRef>
          <a:effectRef idx="3">
            <a:schemeClr val="accent2"/>
          </a:effectRef>
          <a:fontRef idx="none"/>
        </p:style>
        <p:txBody>
          <a:bodyPr anchor="b">
            <a:normAutofit/>
          </a:bodyPr>
          <a:lstStyle>
            <a:lvl1pPr>
              <a:defRPr sz="2400">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6057900" y="4589463"/>
            <a:ext cx="5289550" cy="1500187"/>
          </a:xfrm>
        </p:spPr>
        <p:txBody>
          <a:bodyPr>
            <a:normAutofit/>
          </a:bodyPr>
          <a:lstStyle>
            <a:lvl1pPr marL="0" indent="0">
              <a:buNone/>
              <a:defRPr sz="1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26076-3C3E-484A-A710-96785735FC70}"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903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34B2B0D-0F6C-4BA5-9680-B9F675F9C795}" type="datetime4">
              <a:rPr lang="en-CA" smtClean="0"/>
              <a:t>September 28,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307330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8B9A98-CCCD-41F2-BD93-8D855D1A6FDD}"/>
              </a:ext>
            </a:extLst>
          </p:cNvPr>
          <p:cNvSpPr/>
          <p:nvPr userDrawn="1"/>
        </p:nvSpPr>
        <p:spPr>
          <a:xfrm>
            <a:off x="0" y="1017224"/>
            <a:ext cx="12192000" cy="584077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xmlns=""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xmlns=""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17642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443409" y="1176337"/>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249EDB-8725-4BF5-847D-B467443A4B88}" type="datetime4">
              <a:rPr lang="en-CA" smtClean="0"/>
              <a:t>September 28,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
        <p:nvSpPr>
          <p:cNvPr id="8" name="Content Placeholder 3"/>
          <p:cNvSpPr>
            <a:spLocks noGrp="1"/>
          </p:cNvSpPr>
          <p:nvPr>
            <p:ph sz="half" idx="13"/>
          </p:nvPr>
        </p:nvSpPr>
        <p:spPr>
          <a:xfrm>
            <a:off x="8091487" y="1176336"/>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643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16400"/>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15727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19300"/>
            <a:ext cx="5157787" cy="4170363"/>
          </a:xfrm>
        </p:spPr>
        <p:txBody>
          <a:bodyPr/>
          <a:lstStyle>
            <a:lvl1pPr>
              <a:defRPr>
                <a:solidFill>
                  <a:schemeClr val="accent4"/>
                </a:solidFill>
              </a:defRPr>
            </a:lvl1pPr>
            <a:lvl2pPr>
              <a:defRPr>
                <a:solidFill>
                  <a:schemeClr val="accent4"/>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15727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19300"/>
            <a:ext cx="5183188" cy="4170363"/>
          </a:xfrm>
        </p:spPr>
        <p:txBody>
          <a:bodyPr/>
          <a:lstStyle>
            <a:lvl1pPr>
              <a:defRPr>
                <a:solidFill>
                  <a:schemeClr val="accent3"/>
                </a:solidFill>
              </a:defRPr>
            </a:lvl1pPr>
            <a:lvl2pPr>
              <a:defRPr>
                <a:solidFill>
                  <a:schemeClr val="accent3"/>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39F23F2-A8FA-4F8C-B8FE-CF596B1C3AF0}" type="datetime4">
              <a:rPr lang="en-CA" smtClean="0"/>
              <a:t>September 28, 2022</a:t>
            </a:fld>
            <a:endParaRPr lang="en-CA"/>
          </a:p>
        </p:txBody>
      </p:sp>
      <p:sp>
        <p:nvSpPr>
          <p:cNvPr id="8" name="Footer Placeholder 7"/>
          <p:cNvSpPr>
            <a:spLocks noGrp="1"/>
          </p:cNvSpPr>
          <p:nvPr>
            <p:ph type="ftr" sz="quarter" idx="11"/>
          </p:nvPr>
        </p:nvSpPr>
        <p:spPr/>
        <p:txBody>
          <a:bodyPr/>
          <a:lstStyle/>
          <a:p>
            <a:r>
              <a:rPr lang="en-CA"/>
              <a:t>Each other  | Our Communities | Our Partners | Information </a:t>
            </a:r>
          </a:p>
        </p:txBody>
      </p:sp>
      <p:sp>
        <p:nvSpPr>
          <p:cNvPr id="9" name="Slide Number Placeholder 8"/>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04947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fld id="{2BC19EF8-09B7-4AAE-8E4F-C3C8145FD08F}"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pic>
        <p:nvPicPr>
          <p:cNvPr id="9" name="Picture 8"/>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3326509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4"/>
          </a:lnRef>
          <a:fillRef idx="3">
            <a:schemeClr val="accent4"/>
          </a:fillRef>
          <a:effectRef idx="3">
            <a:schemeClr val="accent4"/>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5E1C8163-E86D-4A0A-9FA9-B9E326691EAC}" type="datetime4">
              <a:rPr lang="en-CA" smtClean="0"/>
              <a:t>September 28, 2022</a:t>
            </a:fld>
            <a:endParaRPr lang="en-CA"/>
          </a:p>
        </p:txBody>
      </p:sp>
      <p:sp>
        <p:nvSpPr>
          <p:cNvPr id="5" name="Footer Placeholder 4"/>
          <p:cNvSpPr>
            <a:spLocks noGrp="1"/>
          </p:cNvSpPr>
          <p:nvPr>
            <p:ph type="ftr" sz="quarter" idx="11"/>
          </p:nvPr>
        </p:nvSpPr>
        <p:spPr/>
        <p:txBody>
          <a:bodyPr/>
          <a:lstStyle>
            <a:lvl1pPr>
              <a:defRPr>
                <a:solidFill>
                  <a:schemeClr val="bg1">
                    <a:alpha val="44000"/>
                  </a:schemeClr>
                </a:solidFill>
              </a:defRPr>
            </a:lvl1p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pic>
        <p:nvPicPr>
          <p:cNvPr id="7" name="Picture 6"/>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0838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D379814-1055-4AE6-AA92-B3AEA5D52077}" type="datetime4">
              <a:rPr lang="en-CA" smtClean="0"/>
              <a:t>September 28, 2022</a:t>
            </a:fld>
            <a:endParaRPr lang="en-CA"/>
          </a:p>
        </p:txBody>
      </p:sp>
      <p:sp>
        <p:nvSpPr>
          <p:cNvPr id="4" name="Footer Placeholder 3"/>
          <p:cNvSpPr>
            <a:spLocks noGrp="1"/>
          </p:cNvSpPr>
          <p:nvPr>
            <p:ph type="ftr" sz="quarter" idx="11"/>
          </p:nvPr>
        </p:nvSpPr>
        <p:spPr/>
        <p:txBody>
          <a:bodyPr/>
          <a:lstStyle/>
          <a:p>
            <a:r>
              <a:rPr lang="en-CA"/>
              <a:t>Each other  | Our Communities | Our Partners | Information </a:t>
            </a:r>
          </a:p>
        </p:txBody>
      </p:sp>
      <p:sp>
        <p:nvSpPr>
          <p:cNvPr id="5" name="Slide Number Placeholder 4"/>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89735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20C0-4C2A-4AC8-B28C-84CECB37905D}" type="datetime4">
              <a:rPr lang="en-CA" smtClean="0"/>
              <a:t>September 28, 2022</a:t>
            </a:fld>
            <a:endParaRPr lang="en-CA"/>
          </a:p>
        </p:txBody>
      </p:sp>
      <p:sp>
        <p:nvSpPr>
          <p:cNvPr id="3" name="Footer Placeholder 2"/>
          <p:cNvSpPr>
            <a:spLocks noGrp="1"/>
          </p:cNvSpPr>
          <p:nvPr>
            <p:ph type="ftr" sz="quarter" idx="11"/>
          </p:nvPr>
        </p:nvSpPr>
        <p:spPr/>
        <p:txBody>
          <a:bodyPr/>
          <a:lstStyle/>
          <a:p>
            <a:r>
              <a:rPr lang="en-CA"/>
              <a:t>Each other  | Our Communities | Our Partners | Information </a:t>
            </a:r>
          </a:p>
        </p:txBody>
      </p:sp>
      <p:sp>
        <p:nvSpPr>
          <p:cNvPr id="4" name="Slide Number Placeholder 3"/>
          <p:cNvSpPr>
            <a:spLocks noGrp="1"/>
          </p:cNvSpPr>
          <p:nvPr>
            <p:ph type="sldNum" sz="quarter" idx="12"/>
          </p:nvPr>
        </p:nvSpPr>
        <p:spPr/>
        <p:txBody>
          <a:bodyPr/>
          <a:lstStyle/>
          <a:p>
            <a:fld id="{6B941A0C-80CC-4230-A4ED-F56224C365BC}" type="slidenum">
              <a:rPr lang="en-CA" smtClean="0"/>
              <a:t>‹N°›</a:t>
            </a:fld>
            <a:endParaRPr lang="en-CA"/>
          </a:p>
        </p:txBody>
      </p:sp>
      <p:pic>
        <p:nvPicPr>
          <p:cNvPr id="5" name="Picture 4"/>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6" name="TextBox 5"/>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199673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05">
          <p15:clr>
            <a:srgbClr val="FBAE40"/>
          </p15:clr>
        </p15:guide>
        <p15:guide id="4" pos="75">
          <p15:clr>
            <a:srgbClr val="FBAE40"/>
          </p15:clr>
        </p15:guide>
        <p15:guide id="5" orient="horz" pos="96">
          <p15:clr>
            <a:srgbClr val="FBAE40"/>
          </p15:clr>
        </p15:guide>
        <p15:guide id="6" orient="horz" pos="4247">
          <p15:clr>
            <a:srgbClr val="FBAE40"/>
          </p15:clr>
        </p15:guide>
        <p15:guide id="7"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Content Placeholder 2"/>
          <p:cNvSpPr>
            <a:spLocks noGrp="1"/>
          </p:cNvSpPr>
          <p:nvPr>
            <p:ph idx="1"/>
          </p:nvPr>
        </p:nvSpPr>
        <p:spPr>
          <a:xfrm>
            <a:off x="5183188" y="457201"/>
            <a:ext cx="6172200" cy="5895974"/>
          </a:xfrm>
        </p:spPr>
        <p:txBody>
          <a:bodyPr/>
          <a:lstStyle>
            <a:lvl1pPr>
              <a:defRPr sz="2000"/>
            </a:lvl1pPr>
            <a:lvl2pPr>
              <a:defRPr sz="1800"/>
            </a:lvl2pPr>
            <a:lvl3pPr>
              <a:defRPr sz="1600"/>
            </a:lvl3pPr>
            <a:lvl4pPr>
              <a:defRPr sz="1400"/>
            </a:lvl4pPr>
            <a:lvl5pPr>
              <a:defRPr sz="105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FFBD1-0BAC-4542-AACF-22EF430F8B31}" type="datetime4">
              <a:rPr lang="en-CA" smtClean="0"/>
              <a:t>September 28,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2803049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Picture Placeholder 2"/>
          <p:cNvSpPr>
            <a:spLocks noGrp="1"/>
          </p:cNvSpPr>
          <p:nvPr>
            <p:ph type="pic" idx="1"/>
          </p:nvPr>
        </p:nvSpPr>
        <p:spPr>
          <a:xfrm>
            <a:off x="5183188" y="457200"/>
            <a:ext cx="6172200" cy="588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FD645-F409-4F38-B09C-B05DB76DDC41}" type="datetime4">
              <a:rPr lang="en-CA" smtClean="0"/>
              <a:t>September 28,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251850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22837D-DFC7-4DE3-933E-4E2154C9D563}"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194375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D3E728-B75F-4C36-B24D-7573CD634243}" type="datetime4">
              <a:rPr lang="en-CA" smtClean="0"/>
              <a:t>September 28,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9960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xmlns=""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xmlns="" id="{961EE013-6913-419C-B620-AB39EC99FAE5}"/>
              </a:ext>
            </a:extLst>
          </p:cNvPr>
          <p:cNvSpPr/>
          <p:nvPr userDrawn="1"/>
        </p:nvSpPr>
        <p:spPr>
          <a:xfrm>
            <a:off x="0" y="6309360"/>
            <a:ext cx="12192000" cy="548640"/>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xmlns=""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xmlns=""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xmlns=""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1" name="Espace réservé du contenu 16">
            <a:extLst>
              <a:ext uri="{FF2B5EF4-FFF2-40B4-BE49-F238E27FC236}">
                <a16:creationId xmlns:a16="http://schemas.microsoft.com/office/drawing/2014/main" xmlns=""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FEC306"/>
            </a:solidFill>
          </a:ln>
        </p:spPr>
        <p:style>
          <a:lnRef idx="3">
            <a:schemeClr val="accent1"/>
          </a:lnRef>
          <a:fillRef idx="0">
            <a:schemeClr val="accent1"/>
          </a:fillRef>
          <a:effectRef idx="2">
            <a:schemeClr val="accent1"/>
          </a:effectRef>
          <a:fontRef idx="minor">
            <a:schemeClr val="tx1"/>
          </a:fontRef>
        </p:style>
      </p:cxnSp>
      <p:sp>
        <p:nvSpPr>
          <p:cNvPr id="11" name="Slide Number Placeholder 5">
            <a:extLst>
              <a:ext uri="{FF2B5EF4-FFF2-40B4-BE49-F238E27FC236}">
                <a16:creationId xmlns:a16="http://schemas.microsoft.com/office/drawing/2014/main" xmlns=""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12" name="Footer Placeholder 5">
            <a:extLst>
              <a:ext uri="{FF2B5EF4-FFF2-40B4-BE49-F238E27FC236}">
                <a16:creationId xmlns:a16="http://schemas.microsoft.com/office/drawing/2014/main" xmlns=""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73656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AD_DimensionalS">
    <p:bg>
      <p:bgPr>
        <a:solidFill>
          <a:schemeClr val="bg1"/>
        </a:solidFill>
        <a:effectLst/>
      </p:bgPr>
    </p:bg>
    <p:spTree>
      <p:nvGrpSpPr>
        <p:cNvPr id="1" name=""/>
        <p:cNvGrpSpPr/>
        <p:nvPr/>
      </p:nvGrpSpPr>
      <p:grpSpPr>
        <a:xfrm>
          <a:off x="0" y="0"/>
          <a:ext cx="0" cy="0"/>
          <a:chOff x="0" y="0"/>
          <a:chExt cx="0" cy="0"/>
        </a:xfrm>
      </p:grpSpPr>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pic>
        <p:nvPicPr>
          <p:cNvPr id="11" name="Picture 10">
            <a:extLst>
              <a:ext uri="{FF2B5EF4-FFF2-40B4-BE49-F238E27FC236}">
                <a16:creationId xmlns:a16="http://schemas.microsoft.com/office/drawing/2014/main" xmlns="" id="{1F65CDA8-94AA-423E-8002-516AF1222A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12224" y="380999"/>
            <a:ext cx="2895618" cy="494769"/>
          </a:xfrm>
          <a:prstGeom prst="rect">
            <a:avLst/>
          </a:prstGeom>
        </p:spPr>
      </p:pic>
      <p:pic>
        <p:nvPicPr>
          <p:cNvPr id="10" name="Picture 9">
            <a:extLst>
              <a:ext uri="{FF2B5EF4-FFF2-40B4-BE49-F238E27FC236}">
                <a16:creationId xmlns:a16="http://schemas.microsoft.com/office/drawing/2014/main" xmlns="" id="{059F9310-9B0E-4409-894B-69EB48E3D6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38" y="890505"/>
            <a:ext cx="2819918" cy="2970543"/>
          </a:xfrm>
          <a:prstGeom prst="rect">
            <a:avLst/>
          </a:prstGeom>
        </p:spPr>
      </p:pic>
      <p:sp>
        <p:nvSpPr>
          <p:cNvPr id="16" name="SubTitle">
            <a:extLst>
              <a:ext uri="{FF2B5EF4-FFF2-40B4-BE49-F238E27FC236}">
                <a16:creationId xmlns:a16="http://schemas.microsoft.com/office/drawing/2014/main" xmlns="" id="{56AD486A-7D02-4E7B-AB1A-2336CABE57FF}"/>
              </a:ext>
            </a:extLst>
          </p:cNvPr>
          <p:cNvSpPr>
            <a:spLocks noGrp="1"/>
          </p:cNvSpPr>
          <p:nvPr>
            <p:ph type="body" sz="quarter" idx="12" hasCustomPrompt="1"/>
          </p:nvPr>
        </p:nvSpPr>
        <p:spPr>
          <a:xfrm>
            <a:off x="2318655" y="2998906"/>
            <a:ext cx="8747367" cy="584712"/>
          </a:xfrm>
        </p:spPr>
        <p:txBody>
          <a:bodyPr wrap="square" tIns="0" anchor="b">
            <a:spAutoFit/>
          </a:bodyPr>
          <a:lstStyle>
            <a:lvl1pPr marL="0" indent="0">
              <a:lnSpc>
                <a:spcPct val="70000"/>
              </a:lnSpc>
              <a:buNone/>
              <a:defRPr sz="5300" b="1" i="0" cap="all" spc="-50" baseline="0">
                <a:solidFill>
                  <a:schemeClr val="tx1"/>
                </a:solidFill>
                <a:latin typeface="Arial Black" panose="020B0A04020102020204" pitchFamily="34" charset="0"/>
              </a:defRPr>
            </a:lvl1pPr>
          </a:lstStyle>
          <a:p>
            <a:pPr lvl="0"/>
            <a:r>
              <a:rPr lang="en-US"/>
              <a:t>Generic title here</a:t>
            </a:r>
          </a:p>
        </p:txBody>
      </p:sp>
    </p:spTree>
    <p:extLst>
      <p:ext uri="{BB962C8B-B14F-4D97-AF65-F5344CB8AC3E}">
        <p14:creationId xmlns:p14="http://schemas.microsoft.com/office/powerpoint/2010/main" val="888879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oint Agenda, dark red background">
    <p:spTree>
      <p:nvGrpSpPr>
        <p:cNvPr id="1" name=""/>
        <p:cNvGrpSpPr/>
        <p:nvPr/>
      </p:nvGrpSpPr>
      <p:grpSpPr>
        <a:xfrm>
          <a:off x="0" y="0"/>
          <a:ext cx="0" cy="0"/>
          <a:chOff x="0" y="0"/>
          <a:chExt cx="0" cy="0"/>
        </a:xfrm>
      </p:grpSpPr>
      <p:sp>
        <p:nvSpPr>
          <p:cNvPr id="3" name="Shape 551">
            <a:extLst>
              <a:ext uri="{FF2B5EF4-FFF2-40B4-BE49-F238E27FC236}">
                <a16:creationId xmlns:a16="http://schemas.microsoft.com/office/drawing/2014/main" xmlns="" id="{F151F4E7-4C70-481F-A13E-57F1E247CE56}"/>
              </a:ext>
            </a:extLst>
          </p:cNvPr>
          <p:cNvSpPr/>
          <p:nvPr userDrawn="1">
            <p:custDataLst>
              <p:tags r:id="rId1"/>
            </p:custDataLst>
          </p:nvPr>
        </p:nvSpPr>
        <p:spPr bwMode="gray">
          <a:xfrm>
            <a:off x="0" y="-6908"/>
            <a:ext cx="12192000" cy="6871816"/>
          </a:xfrm>
          <a:prstGeom prst="rect">
            <a:avLst/>
          </a:prstGeom>
          <a:solidFill>
            <a:schemeClr val="accent2"/>
          </a:solidFill>
          <a:ln w="12700">
            <a:miter lim="400000"/>
          </a:ln>
        </p:spPr>
        <p:txBody>
          <a:bodyPr lIns="60957" tIns="60957" rIns="60957" bIns="6095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sng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4" name="Title 10">
            <a:extLst>
              <a:ext uri="{FF2B5EF4-FFF2-40B4-BE49-F238E27FC236}">
                <a16:creationId xmlns:a16="http://schemas.microsoft.com/office/drawing/2014/main" xmlns="" id="{72007F72-CB6A-435E-873A-48DFB345CBA6}"/>
              </a:ext>
            </a:extLst>
          </p:cNvPr>
          <p:cNvSpPr>
            <a:spLocks noGrp="1"/>
          </p:cNvSpPr>
          <p:nvPr>
            <p:ph type="title" hasCustomPrompt="1"/>
          </p:nvPr>
        </p:nvSpPr>
        <p:spPr bwMode="gray">
          <a:xfrm>
            <a:off x="665592" y="1003258"/>
            <a:ext cx="3168000" cy="504000"/>
          </a:xfrm>
          <a:prstGeom prst="rect">
            <a:avLst/>
          </a:prstGeom>
        </p:spPr>
        <p:txBody>
          <a:bodyPr lIns="0" tIns="0" rIns="0" bIns="0" anchor="ctr">
            <a:noAutofit/>
          </a:bodyPr>
          <a:lstStyle>
            <a:lvl1pPr marL="0" algn="r" defTabSz="914400">
              <a:lnSpc>
                <a:spcPct val="100000"/>
              </a:lnSpc>
              <a:defRPr lang="en-US" sz="3600" b="1" kern="1200" cap="all" baseline="0" noProof="0" dirty="0">
                <a:solidFill>
                  <a:schemeClr val="bg1"/>
                </a:solidFill>
                <a:latin typeface="Arial Black" panose="020B0A04020102020204" pitchFamily="34" charset="0"/>
                <a:ea typeface="+mn-ea"/>
                <a:cs typeface="+mn-cs"/>
              </a:defRPr>
            </a:lvl1pPr>
          </a:lstStyle>
          <a:p>
            <a:pPr marL="0" lvl="0" defTabSz="914400"/>
            <a:r>
              <a:rPr lang="en-GB" noProof="0" dirty="0"/>
              <a:t>Agenda</a:t>
            </a:r>
          </a:p>
        </p:txBody>
      </p:sp>
      <p:sp>
        <p:nvSpPr>
          <p:cNvPr id="41" name="Text Placeholder 37">
            <a:extLst>
              <a:ext uri="{FF2B5EF4-FFF2-40B4-BE49-F238E27FC236}">
                <a16:creationId xmlns:a16="http://schemas.microsoft.com/office/drawing/2014/main" xmlns="" id="{D062D94E-43EF-4A76-8ECE-AFC34D74D689}"/>
              </a:ext>
            </a:extLst>
          </p:cNvPr>
          <p:cNvSpPr>
            <a:spLocks noGrp="1"/>
          </p:cNvSpPr>
          <p:nvPr>
            <p:ph type="body" sz="quarter" idx="13" hasCustomPrompt="1"/>
          </p:nvPr>
        </p:nvSpPr>
        <p:spPr>
          <a:xfrm>
            <a:off x="8220532" y="159609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40" name="Text Placeholder 37">
            <a:extLst>
              <a:ext uri="{FF2B5EF4-FFF2-40B4-BE49-F238E27FC236}">
                <a16:creationId xmlns:a16="http://schemas.microsoft.com/office/drawing/2014/main" xmlns="" id="{BDE94E03-AAAF-4AD0-8C84-718908E11939}"/>
              </a:ext>
            </a:extLst>
          </p:cNvPr>
          <p:cNvSpPr>
            <a:spLocks noGrp="1"/>
          </p:cNvSpPr>
          <p:nvPr>
            <p:ph type="body" sz="quarter" idx="12" hasCustomPrompt="1"/>
          </p:nvPr>
        </p:nvSpPr>
        <p:spPr>
          <a:xfrm>
            <a:off x="4800152" y="5179834"/>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39" name="Text Placeholder 37">
            <a:extLst>
              <a:ext uri="{FF2B5EF4-FFF2-40B4-BE49-F238E27FC236}">
                <a16:creationId xmlns:a16="http://schemas.microsoft.com/office/drawing/2014/main" xmlns="" id="{83CF843E-8BE2-44AA-9E47-23ED8999B91B}"/>
              </a:ext>
            </a:extLst>
          </p:cNvPr>
          <p:cNvSpPr>
            <a:spLocks noGrp="1"/>
          </p:cNvSpPr>
          <p:nvPr>
            <p:ph type="body" sz="quarter" idx="11" hasCustomPrompt="1"/>
          </p:nvPr>
        </p:nvSpPr>
        <p:spPr>
          <a:xfrm>
            <a:off x="4800152" y="344000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2" name="Rechteck 1">
            <a:extLst>
              <a:ext uri="{FF2B5EF4-FFF2-40B4-BE49-F238E27FC236}">
                <a16:creationId xmlns:a16="http://schemas.microsoft.com/office/drawing/2014/main" xmlns="" id="{DCD8C534-7FCC-4FD7-B9BA-4B916352644D}"/>
              </a:ext>
            </a:extLst>
          </p:cNvPr>
          <p:cNvSpPr/>
          <p:nvPr userDrawn="1">
            <p:custDataLst>
              <p:tags r:id="rId2"/>
            </p:custDataLst>
          </p:nvPr>
        </p:nvSpPr>
        <p:spPr bwMode="gray">
          <a:xfrm>
            <a:off x="480015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1.</a:t>
            </a:r>
          </a:p>
        </p:txBody>
      </p:sp>
      <p:sp>
        <p:nvSpPr>
          <p:cNvPr id="24" name="Rechteck 23">
            <a:extLst>
              <a:ext uri="{FF2B5EF4-FFF2-40B4-BE49-F238E27FC236}">
                <a16:creationId xmlns:a16="http://schemas.microsoft.com/office/drawing/2014/main" xmlns="" id="{893D6FCE-C194-4A73-8E12-7AD203253F79}"/>
              </a:ext>
            </a:extLst>
          </p:cNvPr>
          <p:cNvSpPr/>
          <p:nvPr userDrawn="1">
            <p:custDataLst>
              <p:tags r:id="rId3"/>
            </p:custDataLst>
          </p:nvPr>
        </p:nvSpPr>
        <p:spPr bwMode="gray">
          <a:xfrm>
            <a:off x="822053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4.</a:t>
            </a:r>
          </a:p>
        </p:txBody>
      </p:sp>
      <p:sp>
        <p:nvSpPr>
          <p:cNvPr id="26" name="Rechteck 27">
            <a:extLst>
              <a:ext uri="{FF2B5EF4-FFF2-40B4-BE49-F238E27FC236}">
                <a16:creationId xmlns:a16="http://schemas.microsoft.com/office/drawing/2014/main" xmlns="" id="{71465F25-5537-430A-B04E-FB85338AFE0E}"/>
              </a:ext>
            </a:extLst>
          </p:cNvPr>
          <p:cNvSpPr/>
          <p:nvPr userDrawn="1">
            <p:custDataLst>
              <p:tags r:id="rId4"/>
            </p:custDataLst>
          </p:nvPr>
        </p:nvSpPr>
        <p:spPr bwMode="gray">
          <a:xfrm>
            <a:off x="4800152" y="2503751"/>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a:t>
            </a:r>
          </a:p>
        </p:txBody>
      </p:sp>
      <p:sp>
        <p:nvSpPr>
          <p:cNvPr id="30" name="Rechteck 31">
            <a:extLst>
              <a:ext uri="{FF2B5EF4-FFF2-40B4-BE49-F238E27FC236}">
                <a16:creationId xmlns:a16="http://schemas.microsoft.com/office/drawing/2014/main" xmlns="" id="{04E70F32-B36D-437F-A9EF-C53425E3B3D9}"/>
              </a:ext>
            </a:extLst>
          </p:cNvPr>
          <p:cNvSpPr/>
          <p:nvPr userDrawn="1">
            <p:custDataLst>
              <p:tags r:id="rId5"/>
            </p:custDataLst>
          </p:nvPr>
        </p:nvSpPr>
        <p:spPr bwMode="gray">
          <a:xfrm>
            <a:off x="4800152" y="4243578"/>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3.</a:t>
            </a:r>
          </a:p>
        </p:txBody>
      </p:sp>
      <p:sp>
        <p:nvSpPr>
          <p:cNvPr id="32" name="Shape 554">
            <a:extLst>
              <a:ext uri="{FF2B5EF4-FFF2-40B4-BE49-F238E27FC236}">
                <a16:creationId xmlns:a16="http://schemas.microsoft.com/office/drawing/2014/main" xmlns="" id="{3C0331E4-9796-4D88-B31C-C9286A152BB2}"/>
              </a:ext>
            </a:extLst>
          </p:cNvPr>
          <p:cNvSpPr/>
          <p:nvPr userDrawn="1">
            <p:custDataLst>
              <p:tags r:id="rId6"/>
            </p:custDataLst>
          </p:nvPr>
        </p:nvSpPr>
        <p:spPr bwMode="gray">
          <a:xfrm>
            <a:off x="480015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Shape 554">
            <a:extLst>
              <a:ext uri="{FF2B5EF4-FFF2-40B4-BE49-F238E27FC236}">
                <a16:creationId xmlns:a16="http://schemas.microsoft.com/office/drawing/2014/main" xmlns="" id="{869835C3-81CD-4694-864E-F69BEFAF1732}"/>
              </a:ext>
            </a:extLst>
          </p:cNvPr>
          <p:cNvSpPr/>
          <p:nvPr userDrawn="1"/>
        </p:nvSpPr>
        <p:spPr bwMode="gray">
          <a:xfrm>
            <a:off x="822053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Shape 554">
            <a:extLst>
              <a:ext uri="{FF2B5EF4-FFF2-40B4-BE49-F238E27FC236}">
                <a16:creationId xmlns:a16="http://schemas.microsoft.com/office/drawing/2014/main" xmlns="" id="{7A971194-B5A4-4413-BB1F-A6480301C6F9}"/>
              </a:ext>
            </a:extLst>
          </p:cNvPr>
          <p:cNvSpPr/>
          <p:nvPr userDrawn="1"/>
        </p:nvSpPr>
        <p:spPr bwMode="gray">
          <a:xfrm>
            <a:off x="4800152" y="3439855"/>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Shape 554">
            <a:extLst>
              <a:ext uri="{FF2B5EF4-FFF2-40B4-BE49-F238E27FC236}">
                <a16:creationId xmlns:a16="http://schemas.microsoft.com/office/drawing/2014/main" xmlns="" id="{13E7A30B-DE6A-4078-B490-D72495EB120F}"/>
              </a:ext>
            </a:extLst>
          </p:cNvPr>
          <p:cNvSpPr/>
          <p:nvPr userDrawn="1">
            <p:custDataLst>
              <p:tags r:id="rId7"/>
            </p:custDataLst>
          </p:nvPr>
        </p:nvSpPr>
        <p:spPr bwMode="gray">
          <a:xfrm>
            <a:off x="4800152" y="5179770"/>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 Placeholder 37">
            <a:extLst>
              <a:ext uri="{FF2B5EF4-FFF2-40B4-BE49-F238E27FC236}">
                <a16:creationId xmlns:a16="http://schemas.microsoft.com/office/drawing/2014/main" xmlns="" id="{22102B34-50F3-424A-B8FB-7E6C0E77BD3C}"/>
              </a:ext>
            </a:extLst>
          </p:cNvPr>
          <p:cNvSpPr>
            <a:spLocks noGrp="1"/>
          </p:cNvSpPr>
          <p:nvPr>
            <p:ph type="body" sz="quarter" idx="15" hasCustomPrompt="1"/>
          </p:nvPr>
        </p:nvSpPr>
        <p:spPr>
          <a:xfrm>
            <a:off x="4800152" y="1488926"/>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3" name="Inhaltsplatzhalter 13">
            <a:extLst>
              <a:ext uri="{FF2B5EF4-FFF2-40B4-BE49-F238E27FC236}">
                <a16:creationId xmlns:a16="http://schemas.microsoft.com/office/drawing/2014/main" xmlns="" id="{E8491097-1F76-45BF-98E6-137084DDABB3}"/>
              </a:ext>
            </a:extLst>
          </p:cNvPr>
          <p:cNvSpPr txBox="1">
            <a:spLocks/>
          </p:cNvSpPr>
          <p:nvPr userDrawn="1"/>
        </p:nvSpPr>
        <p:spPr>
          <a:xfrm>
            <a:off x="11282152" y="6508170"/>
            <a:ext cx="528848" cy="227013"/>
          </a:xfrm>
          <a:prstGeom prst="rect">
            <a:avLst/>
          </a:prstGeom>
        </p:spPr>
        <p:txBody>
          <a:bodyPr lIns="0" tIns="47992"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EB578BD5-E3A8-4354-91BC-79CE4598B8D1}"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 Placeholder 37">
            <a:extLst>
              <a:ext uri="{FF2B5EF4-FFF2-40B4-BE49-F238E27FC236}">
                <a16:creationId xmlns:a16="http://schemas.microsoft.com/office/drawing/2014/main" xmlns="" id="{D062D94E-43EF-4A76-8ECE-AFC34D74D689}"/>
              </a:ext>
            </a:extLst>
          </p:cNvPr>
          <p:cNvSpPr>
            <a:spLocks noGrp="1"/>
          </p:cNvSpPr>
          <p:nvPr>
            <p:ph type="body" sz="quarter" idx="16" hasCustomPrompt="1"/>
          </p:nvPr>
        </p:nvSpPr>
        <p:spPr>
          <a:xfrm>
            <a:off x="8220532" y="384555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Tree>
    <p:extLst>
      <p:ext uri="{BB962C8B-B14F-4D97-AF65-F5344CB8AC3E}">
        <p14:creationId xmlns:p14="http://schemas.microsoft.com/office/powerpoint/2010/main" val="1699174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AD_KeylineM">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xmlns="" id="{FAB020F1-34D5-4246-A1BE-D146090D4822}"/>
              </a:ext>
            </a:extLst>
          </p:cNvPr>
          <p:cNvSpPr>
            <a:spLocks noChangeAspect="1"/>
          </p:cNvSpPr>
          <p:nvPr userDrawn="1"/>
        </p:nvSpPr>
        <p:spPr bwMode="auto">
          <a:xfrm>
            <a:off x="6295417" y="944908"/>
            <a:ext cx="4752527" cy="492148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noFill/>
          <a:ln w="69850">
            <a:solidFill>
              <a:srgbClr val="FF0000"/>
            </a:solidFill>
          </a:ln>
        </p:spPr>
        <p:txBody>
          <a:bodyPr vert="horz" wrap="square" lIns="91440" tIns="45720" rIns="91440" bIns="45720" numCol="1" anchor="t" anchorCtr="0" compatLnSpc="1">
            <a:prstTxWarp prst="textNoShape">
              <a:avLst/>
            </a:prstTxWarp>
          </a:bodyPr>
          <a:lstStyle/>
          <a:p>
            <a:endParaRPr lang="en-US">
              <a:latin typeface="Graphik" panose="020B0503030202060203" pitchFamily="34" charset="0"/>
            </a:endParaRPr>
          </a:p>
        </p:txBody>
      </p:sp>
      <p:sp>
        <p:nvSpPr>
          <p:cNvPr id="6" name="SubTitle"/>
          <p:cNvSpPr>
            <a:spLocks noGrp="1"/>
          </p:cNvSpPr>
          <p:nvPr userDrawn="1">
            <p:ph type="body" sz="quarter" idx="12" hasCustomPrompt="1"/>
          </p:nvPr>
        </p:nvSpPr>
        <p:spPr>
          <a:xfrm>
            <a:off x="381000" y="2814896"/>
            <a:ext cx="9637764" cy="692434"/>
          </a:xfrm>
        </p:spPr>
        <p:txBody>
          <a:bodyPr wrap="square" lIns="0" tIns="0" rIns="0" bIns="0" anchor="t">
            <a:spAutoFit/>
          </a:bodyPr>
          <a:lstStyle>
            <a:lvl1pPr marL="0" indent="0">
              <a:lnSpc>
                <a:spcPct val="70000"/>
              </a:lnSpc>
              <a:buNone/>
              <a:defRPr sz="9000" b="1" i="0" cap="all" spc="-50" baseline="0">
                <a:solidFill>
                  <a:schemeClr val="tx1"/>
                </a:solidFill>
                <a:latin typeface="Arial Black" panose="020B0A04020102020204" pitchFamily="34" charset="0"/>
              </a:defRPr>
            </a:lvl1pPr>
          </a:lstStyle>
          <a:p>
            <a:pPr lvl="0"/>
            <a:r>
              <a:rPr lang="en-US"/>
              <a:t>Generic title here</a:t>
            </a:r>
          </a:p>
        </p:txBody>
      </p:sp>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spTree>
    <p:extLst>
      <p:ext uri="{BB962C8B-B14F-4D97-AF65-F5344CB8AC3E}">
        <p14:creationId xmlns:p14="http://schemas.microsoft.com/office/powerpoint/2010/main" val="33654639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BBCE063-97CA-4022-8D8E-B0FFF27ADB8B}"/>
              </a:ext>
            </a:extLst>
          </p:cNvPr>
          <p:cNvSpPr>
            <a:spLocks noGrp="1"/>
          </p:cNvSpPr>
          <p:nvPr>
            <p:ph type="body" sz="quarter" idx="13" hasCustomPrompt="1"/>
          </p:nvPr>
        </p:nvSpPr>
        <p:spPr>
          <a:xfrm>
            <a:off x="381002" y="836712"/>
            <a:ext cx="11474448" cy="720179"/>
          </a:xfrm>
        </p:spPr>
        <p:txBody>
          <a:bodyPr lIns="0" tIns="0" rIns="0" bIns="0"/>
          <a:lstStyle>
            <a:lvl1pPr>
              <a:lnSpc>
                <a:spcPct val="80000"/>
              </a:lnSpc>
              <a:defRPr lang="en-US" sz="2400" b="0" i="0" kern="1200" cap="all" spc="0" baseline="0" dirty="0">
                <a:solidFill>
                  <a:schemeClr val="accent1"/>
                </a:solidFill>
                <a:latin typeface="Arial Black" panose="020B0A04020102020204" pitchFamily="34" charset="0"/>
                <a:ea typeface="Arial Black" panose="020B0A04020102020204" pitchFamily="34" charset="0"/>
                <a:cs typeface="Arial Black" panose="020B0A04020102020204" pitchFamily="34" charset="0"/>
              </a:defRPr>
            </a:lvl1pPr>
          </a:lstStyle>
          <a:p>
            <a:pPr lvl="0"/>
            <a:r>
              <a:rPr lang="en-US"/>
              <a:t>Click to edit Subtitle style</a:t>
            </a:r>
          </a:p>
        </p:txBody>
      </p:sp>
      <p:sp>
        <p:nvSpPr>
          <p:cNvPr id="5" name="Title Placeholder 1">
            <a:extLst>
              <a:ext uri="{FF2B5EF4-FFF2-40B4-BE49-F238E27FC236}">
                <a16:creationId xmlns:a16="http://schemas.microsoft.com/office/drawing/2014/main" xmlns="" id="{A0DC0F54-F49E-4B8A-A7FE-E19D46DF2349}"/>
              </a:ext>
            </a:extLst>
          </p:cNvPr>
          <p:cNvSpPr>
            <a:spLocks noGrp="1"/>
          </p:cNvSpPr>
          <p:nvPr>
            <p:ph type="title"/>
          </p:nvPr>
        </p:nvSpPr>
        <p:spPr>
          <a:xfrm>
            <a:off x="381000" y="380999"/>
            <a:ext cx="11430000" cy="455713"/>
          </a:xfrm>
          <a:prstGeom prst="rect">
            <a:avLst/>
          </a:prstGeom>
        </p:spPr>
        <p:txBody>
          <a:bodyPr vert="horz" lIns="0" tIns="45720" rIns="0" bIns="0" rtlCol="0" anchor="t" anchorCtr="0">
            <a:normAutofit/>
          </a:bodyPr>
          <a:lstStyle/>
          <a:p>
            <a:r>
              <a:rPr lang="en-US"/>
              <a:t>Click to edit Master title style</a:t>
            </a:r>
          </a:p>
        </p:txBody>
      </p:sp>
    </p:spTree>
    <p:extLst>
      <p:ext uri="{BB962C8B-B14F-4D97-AF65-F5344CB8AC3E}">
        <p14:creationId xmlns:p14="http://schemas.microsoft.com/office/powerpoint/2010/main" val="1994789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Master: White Centered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9A643D-36BB-47FA-9866-158DBB6E616B}"/>
              </a:ext>
            </a:extLst>
          </p:cNvPr>
          <p:cNvPicPr>
            <a:picLocks noChangeAspect="1"/>
          </p:cNvPicPr>
          <p:nvPr userDrawn="1"/>
        </p:nvPicPr>
        <p:blipFill>
          <a:blip r:embed="rId2"/>
          <a:stretch>
            <a:fillRect/>
          </a:stretch>
        </p:blipFill>
        <p:spPr>
          <a:xfrm>
            <a:off x="3886961" y="965882"/>
            <a:ext cx="4309200" cy="4469930"/>
          </a:xfrm>
          <a:prstGeom prst="rect">
            <a:avLst/>
          </a:prstGeom>
        </p:spPr>
      </p:pic>
      <p:sp>
        <p:nvSpPr>
          <p:cNvPr id="2" name="Title 1"/>
          <p:cNvSpPr>
            <a:spLocks noGrp="1"/>
          </p:cNvSpPr>
          <p:nvPr>
            <p:ph type="ctrTitle" hasCustomPrompt="1"/>
          </p:nvPr>
        </p:nvSpPr>
        <p:spPr>
          <a:xfrm>
            <a:off x="1849582" y="1943100"/>
            <a:ext cx="4246418" cy="2857500"/>
          </a:xfrm>
        </p:spPr>
        <p:txBody>
          <a:bodyPr tIns="0" anchor="ctr" anchorCtr="0">
            <a:noAutofit/>
          </a:bodyPr>
          <a:lstStyle>
            <a:lvl1pPr algn="l">
              <a:lnSpc>
                <a:spcPct val="70000"/>
              </a:lnSpc>
              <a:defRPr sz="6000">
                <a:solidFill>
                  <a:schemeClr val="tx1"/>
                </a:solidFill>
                <a:latin typeface="Graphik Black" panose="020B0A03030202060203" pitchFamily="34" charset="0"/>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1" baseline="0">
                <a:solidFill>
                  <a:schemeClr val="tx1"/>
                </a:solidFill>
                <a:latin typeface="+mn-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xmlns="" id="{BF4E928D-759C-4D3A-8AE9-80D54B8631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809"/>
          <a:stretch/>
        </p:blipFill>
        <p:spPr>
          <a:xfrm>
            <a:off x="7927684" y="5851498"/>
            <a:ext cx="2220363" cy="671609"/>
          </a:xfrm>
          <a:prstGeom prst="rect">
            <a:avLst/>
          </a:prstGeom>
        </p:spPr>
      </p:pic>
    </p:spTree>
    <p:extLst>
      <p:ext uri="{BB962C8B-B14F-4D97-AF65-F5344CB8AC3E}">
        <p14:creationId xmlns:p14="http://schemas.microsoft.com/office/powerpoint/2010/main" val="4007004335"/>
      </p:ext>
    </p:extLst>
  </p:cSld>
  <p:clrMapOvr>
    <a:masterClrMapping/>
  </p:clrMapOvr>
  <p:extLst>
    <p:ext uri="{DCECCB84-F9BA-43D5-87BE-67443E8EF086}">
      <p15:sldGuideLst xmlns:p15="http://schemas.microsoft.com/office/powerpoint/2012/main">
        <p15:guide id="1" pos="3840">
          <p15:clr>
            <a:srgbClr val="FBAE40"/>
          </p15:clr>
        </p15:guide>
        <p15:guide id="2" pos="60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8B9A98-CCCD-41F2-BD93-8D855D1A6FDD}"/>
              </a:ext>
            </a:extLst>
          </p:cNvPr>
          <p:cNvSpPr/>
          <p:nvPr userDrawn="1"/>
        </p:nvSpPr>
        <p:spPr>
          <a:xfrm>
            <a:off x="0" y="1017224"/>
            <a:ext cx="12192000" cy="5840776"/>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xmlns=""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xmlns=""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314930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xmlns="" id="{BF54DC26-5A73-4C96-97BE-3D7BF4546771}"/>
              </a:ext>
            </a:extLst>
          </p:cNvPr>
          <p:cNvSpPr>
            <a:spLocks noGrp="1"/>
          </p:cNvSpPr>
          <p:nvPr>
            <p:ph type="title" hasCustomPrompt="1"/>
          </p:nvPr>
        </p:nvSpPr>
        <p:spPr>
          <a:xfrm>
            <a:off x="379827" y="270832"/>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xmlns="" id="{961EE013-6913-419C-B620-AB39EC99FAE5}"/>
              </a:ext>
            </a:extLst>
          </p:cNvPr>
          <p:cNvSpPr/>
          <p:nvPr userDrawn="1"/>
        </p:nvSpPr>
        <p:spPr>
          <a:xfrm>
            <a:off x="0" y="6309360"/>
            <a:ext cx="12192000" cy="548640"/>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Slide Number Placeholder 5">
            <a:extLst>
              <a:ext uri="{FF2B5EF4-FFF2-40B4-BE49-F238E27FC236}">
                <a16:creationId xmlns:a16="http://schemas.microsoft.com/office/drawing/2014/main" xmlns=""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grpSp>
        <p:nvGrpSpPr>
          <p:cNvPr id="32" name="Group 31">
            <a:extLst>
              <a:ext uri="{FF2B5EF4-FFF2-40B4-BE49-F238E27FC236}">
                <a16:creationId xmlns:a16="http://schemas.microsoft.com/office/drawing/2014/main" xmlns=""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xmlns=""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xmlns=""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Footer Placeholder 5">
            <a:extLst>
              <a:ext uri="{FF2B5EF4-FFF2-40B4-BE49-F238E27FC236}">
                <a16:creationId xmlns:a16="http://schemas.microsoft.com/office/drawing/2014/main" xmlns=""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
        <p:nvSpPr>
          <p:cNvPr id="31" name="Espace réservé du contenu 16">
            <a:extLst>
              <a:ext uri="{FF2B5EF4-FFF2-40B4-BE49-F238E27FC236}">
                <a16:creationId xmlns:a16="http://schemas.microsoft.com/office/drawing/2014/main" xmlns=""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EDEDE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585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8B9A98-CCCD-41F2-BD93-8D855D1A6FDD}"/>
              </a:ext>
            </a:extLst>
          </p:cNvPr>
          <p:cNvSpPr/>
          <p:nvPr userDrawn="1"/>
        </p:nvSpPr>
        <p:spPr>
          <a:xfrm>
            <a:off x="0" y="1017224"/>
            <a:ext cx="12192000" cy="5840776"/>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xmlns=""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xmlns=""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415696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75" name="Group 74"/>
          <p:cNvGrpSpPr/>
          <p:nvPr userDrawn="1"/>
        </p:nvGrpSpPr>
        <p:grpSpPr>
          <a:xfrm>
            <a:off x="2097" y="3220894"/>
            <a:ext cx="12189903" cy="3655578"/>
            <a:chOff x="2097" y="3220894"/>
            <a:chExt cx="12189903" cy="3655578"/>
          </a:xfrm>
        </p:grpSpPr>
        <p:sp>
          <p:nvSpPr>
            <p:cNvPr id="8" name="Isosceles Triangle 7"/>
            <p:cNvSpPr/>
            <p:nvPr userDrawn="1"/>
          </p:nvSpPr>
          <p:spPr>
            <a:xfrm>
              <a:off x="2097" y="4191000"/>
              <a:ext cx="11945064" cy="2667000"/>
            </a:xfrm>
            <a:prstGeom prst="triangle">
              <a:avLst>
                <a:gd name="adj" fmla="val 0"/>
              </a:avLst>
            </a:prstGeom>
            <a:solidFill>
              <a:srgbClr val="E8DFD2">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p:cNvSpPr/>
            <p:nvPr userDrawn="1"/>
          </p:nvSpPr>
          <p:spPr>
            <a:xfrm>
              <a:off x="4025900" y="4209472"/>
              <a:ext cx="8166100" cy="2667000"/>
            </a:xfrm>
            <a:prstGeom prst="triangle">
              <a:avLst>
                <a:gd name="adj" fmla="val 100000"/>
              </a:avLst>
            </a:prstGeom>
            <a:solidFill>
              <a:srgbClr val="FEC306">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userDrawn="1"/>
          </p:nvGrpSpPr>
          <p:grpSpPr>
            <a:xfrm>
              <a:off x="7477988" y="3782311"/>
              <a:ext cx="1339288" cy="1701715"/>
              <a:chOff x="566738" y="3563938"/>
              <a:chExt cx="885826" cy="1082676"/>
            </a:xfrm>
            <a:solidFill>
              <a:schemeClr val="bg2">
                <a:lumMod val="50000"/>
              </a:schemeClr>
            </a:solidFill>
          </p:grpSpPr>
          <p:sp>
            <p:nvSpPr>
              <p:cNvPr id="11" name="Freeform 92"/>
              <p:cNvSpPr>
                <a:spLocks/>
              </p:cNvSpPr>
              <p:nvPr/>
            </p:nvSpPr>
            <p:spPr bwMode="auto">
              <a:xfrm>
                <a:off x="800101" y="4349751"/>
                <a:ext cx="279400" cy="296863"/>
              </a:xfrm>
              <a:custGeom>
                <a:avLst/>
                <a:gdLst>
                  <a:gd name="T0" fmla="*/ 88 w 176"/>
                  <a:gd name="T1" fmla="*/ 0 h 187"/>
                  <a:gd name="T2" fmla="*/ 176 w 176"/>
                  <a:gd name="T3" fmla="*/ 95 h 187"/>
                  <a:gd name="T4" fmla="*/ 66 w 176"/>
                  <a:gd name="T5" fmla="*/ 187 h 187"/>
                  <a:gd name="T6" fmla="*/ 0 w 176"/>
                  <a:gd name="T7" fmla="*/ 79 h 187"/>
                  <a:gd name="T8" fmla="*/ 88 w 176"/>
                  <a:gd name="T9" fmla="*/ 0 h 187"/>
                  <a:gd name="T10" fmla="*/ 88 w 176"/>
                  <a:gd name="T11" fmla="*/ 0 h 187"/>
                  <a:gd name="T12" fmla="*/ 88 w 17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76" h="187">
                    <a:moveTo>
                      <a:pt x="88" y="0"/>
                    </a:moveTo>
                    <a:lnTo>
                      <a:pt x="176" y="95"/>
                    </a:lnTo>
                    <a:lnTo>
                      <a:pt x="66" y="187"/>
                    </a:lnTo>
                    <a:lnTo>
                      <a:pt x="0" y="79"/>
                    </a:lnTo>
                    <a:lnTo>
                      <a:pt x="88" y="0"/>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2" name="Freeform 93"/>
              <p:cNvSpPr>
                <a:spLocks/>
              </p:cNvSpPr>
              <p:nvPr/>
            </p:nvSpPr>
            <p:spPr bwMode="auto">
              <a:xfrm>
                <a:off x="977901" y="4197351"/>
                <a:ext cx="296863" cy="265113"/>
              </a:xfrm>
              <a:custGeom>
                <a:avLst/>
                <a:gdLst>
                  <a:gd name="T0" fmla="*/ 0 w 187"/>
                  <a:gd name="T1" fmla="*/ 80 h 167"/>
                  <a:gd name="T2" fmla="*/ 92 w 187"/>
                  <a:gd name="T3" fmla="*/ 167 h 167"/>
                  <a:gd name="T4" fmla="*/ 187 w 187"/>
                  <a:gd name="T5" fmla="*/ 80 h 167"/>
                  <a:gd name="T6" fmla="*/ 94 w 187"/>
                  <a:gd name="T7" fmla="*/ 0 h 167"/>
                  <a:gd name="T8" fmla="*/ 0 w 187"/>
                  <a:gd name="T9" fmla="*/ 80 h 167"/>
                  <a:gd name="T10" fmla="*/ 0 w 187"/>
                  <a:gd name="T11" fmla="*/ 80 h 167"/>
                  <a:gd name="T12" fmla="*/ 0 w 187"/>
                  <a:gd name="T13" fmla="*/ 80 h 167"/>
                </a:gdLst>
                <a:ahLst/>
                <a:cxnLst>
                  <a:cxn ang="0">
                    <a:pos x="T0" y="T1"/>
                  </a:cxn>
                  <a:cxn ang="0">
                    <a:pos x="T2" y="T3"/>
                  </a:cxn>
                  <a:cxn ang="0">
                    <a:pos x="T4" y="T5"/>
                  </a:cxn>
                  <a:cxn ang="0">
                    <a:pos x="T6" y="T7"/>
                  </a:cxn>
                  <a:cxn ang="0">
                    <a:pos x="T8" y="T9"/>
                  </a:cxn>
                  <a:cxn ang="0">
                    <a:pos x="T10" y="T11"/>
                  </a:cxn>
                  <a:cxn ang="0">
                    <a:pos x="T12" y="T13"/>
                  </a:cxn>
                </a:cxnLst>
                <a:rect l="0" t="0" r="r" b="b"/>
                <a:pathLst>
                  <a:path w="187" h="167">
                    <a:moveTo>
                      <a:pt x="0" y="80"/>
                    </a:moveTo>
                    <a:lnTo>
                      <a:pt x="92" y="167"/>
                    </a:lnTo>
                    <a:lnTo>
                      <a:pt x="187" y="80"/>
                    </a:lnTo>
                    <a:lnTo>
                      <a:pt x="94" y="0"/>
                    </a:lnTo>
                    <a:lnTo>
                      <a:pt x="0" y="8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3" name="Freeform 94"/>
              <p:cNvSpPr>
                <a:spLocks/>
              </p:cNvSpPr>
              <p:nvPr/>
            </p:nvSpPr>
            <p:spPr bwMode="auto">
              <a:xfrm>
                <a:off x="1155701" y="4054476"/>
                <a:ext cx="296863" cy="225425"/>
              </a:xfrm>
              <a:custGeom>
                <a:avLst/>
                <a:gdLst>
                  <a:gd name="T0" fmla="*/ 0 w 187"/>
                  <a:gd name="T1" fmla="*/ 68 h 142"/>
                  <a:gd name="T2" fmla="*/ 95 w 187"/>
                  <a:gd name="T3" fmla="*/ 142 h 142"/>
                  <a:gd name="T4" fmla="*/ 187 w 187"/>
                  <a:gd name="T5" fmla="*/ 56 h 142"/>
                  <a:gd name="T6" fmla="*/ 81 w 187"/>
                  <a:gd name="T7" fmla="*/ 0 h 142"/>
                  <a:gd name="T8" fmla="*/ 0 w 187"/>
                  <a:gd name="T9" fmla="*/ 68 h 142"/>
                  <a:gd name="T10" fmla="*/ 0 w 187"/>
                  <a:gd name="T11" fmla="*/ 68 h 142"/>
                  <a:gd name="T12" fmla="*/ 0 w 187"/>
                  <a:gd name="T13" fmla="*/ 68 h 142"/>
                </a:gdLst>
                <a:ahLst/>
                <a:cxnLst>
                  <a:cxn ang="0">
                    <a:pos x="T0" y="T1"/>
                  </a:cxn>
                  <a:cxn ang="0">
                    <a:pos x="T2" y="T3"/>
                  </a:cxn>
                  <a:cxn ang="0">
                    <a:pos x="T4" y="T5"/>
                  </a:cxn>
                  <a:cxn ang="0">
                    <a:pos x="T6" y="T7"/>
                  </a:cxn>
                  <a:cxn ang="0">
                    <a:pos x="T8" y="T9"/>
                  </a:cxn>
                  <a:cxn ang="0">
                    <a:pos x="T10" y="T11"/>
                  </a:cxn>
                  <a:cxn ang="0">
                    <a:pos x="T12" y="T13"/>
                  </a:cxn>
                </a:cxnLst>
                <a:rect l="0" t="0" r="r" b="b"/>
                <a:pathLst>
                  <a:path w="187" h="142">
                    <a:moveTo>
                      <a:pt x="0" y="68"/>
                    </a:moveTo>
                    <a:lnTo>
                      <a:pt x="95" y="142"/>
                    </a:lnTo>
                    <a:lnTo>
                      <a:pt x="187" y="56"/>
                    </a:lnTo>
                    <a:lnTo>
                      <a:pt x="81" y="0"/>
                    </a:lnTo>
                    <a:lnTo>
                      <a:pt x="0" y="68"/>
                    </a:lnTo>
                    <a:lnTo>
                      <a:pt x="0" y="68"/>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4" name="Freeform 95"/>
              <p:cNvSpPr>
                <a:spLocks/>
              </p:cNvSpPr>
              <p:nvPr/>
            </p:nvSpPr>
            <p:spPr bwMode="auto">
              <a:xfrm>
                <a:off x="1022351" y="3965576"/>
                <a:ext cx="227013" cy="184150"/>
              </a:xfrm>
              <a:custGeom>
                <a:avLst/>
                <a:gdLst>
                  <a:gd name="T0" fmla="*/ 70 w 143"/>
                  <a:gd name="T1" fmla="*/ 0 h 116"/>
                  <a:gd name="T2" fmla="*/ 0 w 143"/>
                  <a:gd name="T3" fmla="*/ 60 h 116"/>
                  <a:gd name="T4" fmla="*/ 66 w 143"/>
                  <a:gd name="T5" fmla="*/ 116 h 116"/>
                  <a:gd name="T6" fmla="*/ 143 w 143"/>
                  <a:gd name="T7" fmla="*/ 50 h 116"/>
                  <a:gd name="T8" fmla="*/ 70 w 143"/>
                  <a:gd name="T9" fmla="*/ 0 h 116"/>
                  <a:gd name="T10" fmla="*/ 70 w 143"/>
                  <a:gd name="T11" fmla="*/ 0 h 116"/>
                  <a:gd name="T12" fmla="*/ 70 w 1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43" h="116">
                    <a:moveTo>
                      <a:pt x="70" y="0"/>
                    </a:moveTo>
                    <a:lnTo>
                      <a:pt x="0" y="60"/>
                    </a:lnTo>
                    <a:lnTo>
                      <a:pt x="66" y="116"/>
                    </a:lnTo>
                    <a:lnTo>
                      <a:pt x="143" y="50"/>
                    </a:lnTo>
                    <a:lnTo>
                      <a:pt x="70"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 name="Freeform 96"/>
              <p:cNvSpPr>
                <a:spLocks/>
              </p:cNvSpPr>
              <p:nvPr/>
            </p:nvSpPr>
            <p:spPr bwMode="auto">
              <a:xfrm>
                <a:off x="873126" y="4083051"/>
                <a:ext cx="231775" cy="203200"/>
              </a:xfrm>
              <a:custGeom>
                <a:avLst/>
                <a:gdLst>
                  <a:gd name="T0" fmla="*/ 146 w 146"/>
                  <a:gd name="T1" fmla="*/ 60 h 128"/>
                  <a:gd name="T2" fmla="*/ 74 w 146"/>
                  <a:gd name="T3" fmla="*/ 0 h 128"/>
                  <a:gd name="T4" fmla="*/ 0 w 146"/>
                  <a:gd name="T5" fmla="*/ 58 h 128"/>
                  <a:gd name="T6" fmla="*/ 44 w 146"/>
                  <a:gd name="T7" fmla="*/ 128 h 128"/>
                  <a:gd name="T8" fmla="*/ 146 w 146"/>
                  <a:gd name="T9" fmla="*/ 60 h 128"/>
                  <a:gd name="T10" fmla="*/ 146 w 146"/>
                  <a:gd name="T11" fmla="*/ 60 h 128"/>
                  <a:gd name="T12" fmla="*/ 146 w 146"/>
                  <a:gd name="T13" fmla="*/ 60 h 128"/>
                </a:gdLst>
                <a:ahLst/>
                <a:cxnLst>
                  <a:cxn ang="0">
                    <a:pos x="T0" y="T1"/>
                  </a:cxn>
                  <a:cxn ang="0">
                    <a:pos x="T2" y="T3"/>
                  </a:cxn>
                  <a:cxn ang="0">
                    <a:pos x="T4" y="T5"/>
                  </a:cxn>
                  <a:cxn ang="0">
                    <a:pos x="T6" y="T7"/>
                  </a:cxn>
                  <a:cxn ang="0">
                    <a:pos x="T8" y="T9"/>
                  </a:cxn>
                  <a:cxn ang="0">
                    <a:pos x="T10" y="T11"/>
                  </a:cxn>
                  <a:cxn ang="0">
                    <a:pos x="T12" y="T13"/>
                  </a:cxn>
                </a:cxnLst>
                <a:rect l="0" t="0" r="r" b="b"/>
                <a:pathLst>
                  <a:path w="146" h="128">
                    <a:moveTo>
                      <a:pt x="146" y="60"/>
                    </a:moveTo>
                    <a:lnTo>
                      <a:pt x="74" y="0"/>
                    </a:lnTo>
                    <a:lnTo>
                      <a:pt x="0" y="58"/>
                    </a:lnTo>
                    <a:lnTo>
                      <a:pt x="44" y="128"/>
                    </a:lnTo>
                    <a:lnTo>
                      <a:pt x="146" y="60"/>
                    </a:lnTo>
                    <a:lnTo>
                      <a:pt x="146" y="60"/>
                    </a:lnTo>
                    <a:lnTo>
                      <a:pt x="14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 name="Freeform 97"/>
              <p:cNvSpPr>
                <a:spLocks/>
              </p:cNvSpPr>
              <p:nvPr/>
            </p:nvSpPr>
            <p:spPr bwMode="auto">
              <a:xfrm>
                <a:off x="693738" y="4194176"/>
                <a:ext cx="214313" cy="261938"/>
              </a:xfrm>
              <a:custGeom>
                <a:avLst/>
                <a:gdLst>
                  <a:gd name="T0" fmla="*/ 135 w 135"/>
                  <a:gd name="T1" fmla="*/ 82 h 165"/>
                  <a:gd name="T2" fmla="*/ 81 w 135"/>
                  <a:gd name="T3" fmla="*/ 0 h 165"/>
                  <a:gd name="T4" fmla="*/ 0 w 135"/>
                  <a:gd name="T5" fmla="*/ 82 h 165"/>
                  <a:gd name="T6" fmla="*/ 48 w 135"/>
                  <a:gd name="T7" fmla="*/ 165 h 165"/>
                  <a:gd name="T8" fmla="*/ 135 w 135"/>
                  <a:gd name="T9" fmla="*/ 82 h 165"/>
                  <a:gd name="T10" fmla="*/ 135 w 135"/>
                  <a:gd name="T11" fmla="*/ 82 h 165"/>
                  <a:gd name="T12" fmla="*/ 135 w 135"/>
                  <a:gd name="T13" fmla="*/ 82 h 165"/>
                </a:gdLst>
                <a:ahLst/>
                <a:cxnLst>
                  <a:cxn ang="0">
                    <a:pos x="T0" y="T1"/>
                  </a:cxn>
                  <a:cxn ang="0">
                    <a:pos x="T2" y="T3"/>
                  </a:cxn>
                  <a:cxn ang="0">
                    <a:pos x="T4" y="T5"/>
                  </a:cxn>
                  <a:cxn ang="0">
                    <a:pos x="T6" y="T7"/>
                  </a:cxn>
                  <a:cxn ang="0">
                    <a:pos x="T8" y="T9"/>
                  </a:cxn>
                  <a:cxn ang="0">
                    <a:pos x="T10" y="T11"/>
                  </a:cxn>
                  <a:cxn ang="0">
                    <a:pos x="T12" y="T13"/>
                  </a:cxn>
                </a:cxnLst>
                <a:rect l="0" t="0" r="r" b="b"/>
                <a:pathLst>
                  <a:path w="135" h="165">
                    <a:moveTo>
                      <a:pt x="135" y="82"/>
                    </a:moveTo>
                    <a:lnTo>
                      <a:pt x="81" y="0"/>
                    </a:lnTo>
                    <a:lnTo>
                      <a:pt x="0" y="82"/>
                    </a:lnTo>
                    <a:lnTo>
                      <a:pt x="48" y="165"/>
                    </a:lnTo>
                    <a:lnTo>
                      <a:pt x="135" y="82"/>
                    </a:lnTo>
                    <a:lnTo>
                      <a:pt x="135" y="82"/>
                    </a:lnTo>
                    <a:lnTo>
                      <a:pt x="13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7" name="Freeform 98"/>
              <p:cNvSpPr>
                <a:spLocks/>
              </p:cNvSpPr>
              <p:nvPr/>
            </p:nvSpPr>
            <p:spPr bwMode="auto">
              <a:xfrm>
                <a:off x="769938" y="3990976"/>
                <a:ext cx="185738" cy="158750"/>
              </a:xfrm>
              <a:custGeom>
                <a:avLst/>
                <a:gdLst>
                  <a:gd name="T0" fmla="*/ 0 w 117"/>
                  <a:gd name="T1" fmla="*/ 58 h 100"/>
                  <a:gd name="T2" fmla="*/ 57 w 117"/>
                  <a:gd name="T3" fmla="*/ 100 h 100"/>
                  <a:gd name="T4" fmla="*/ 117 w 117"/>
                  <a:gd name="T5" fmla="*/ 28 h 100"/>
                  <a:gd name="T6" fmla="*/ 57 w 117"/>
                  <a:gd name="T7" fmla="*/ 0 h 100"/>
                  <a:gd name="T8" fmla="*/ 0 w 117"/>
                  <a:gd name="T9" fmla="*/ 58 h 100"/>
                  <a:gd name="T10" fmla="*/ 0 w 117"/>
                  <a:gd name="T11" fmla="*/ 58 h 100"/>
                  <a:gd name="T12" fmla="*/ 0 w 117"/>
                  <a:gd name="T13" fmla="*/ 58 h 100"/>
                </a:gdLst>
                <a:ahLst/>
                <a:cxnLst>
                  <a:cxn ang="0">
                    <a:pos x="T0" y="T1"/>
                  </a:cxn>
                  <a:cxn ang="0">
                    <a:pos x="T2" y="T3"/>
                  </a:cxn>
                  <a:cxn ang="0">
                    <a:pos x="T4" y="T5"/>
                  </a:cxn>
                  <a:cxn ang="0">
                    <a:pos x="T6" y="T7"/>
                  </a:cxn>
                  <a:cxn ang="0">
                    <a:pos x="T8" y="T9"/>
                  </a:cxn>
                  <a:cxn ang="0">
                    <a:pos x="T10" y="T11"/>
                  </a:cxn>
                  <a:cxn ang="0">
                    <a:pos x="T12" y="T13"/>
                  </a:cxn>
                </a:cxnLst>
                <a:rect l="0" t="0" r="r" b="b"/>
                <a:pathLst>
                  <a:path w="117" h="100">
                    <a:moveTo>
                      <a:pt x="0" y="58"/>
                    </a:moveTo>
                    <a:lnTo>
                      <a:pt x="57" y="100"/>
                    </a:lnTo>
                    <a:lnTo>
                      <a:pt x="117" y="28"/>
                    </a:lnTo>
                    <a:lnTo>
                      <a:pt x="57" y="0"/>
                    </a:lnTo>
                    <a:lnTo>
                      <a:pt x="0" y="58"/>
                    </a:lnTo>
                    <a:lnTo>
                      <a:pt x="0" y="58"/>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8" name="Freeform 99"/>
              <p:cNvSpPr>
                <a:spLocks/>
              </p:cNvSpPr>
              <p:nvPr/>
            </p:nvSpPr>
            <p:spPr bwMode="auto">
              <a:xfrm>
                <a:off x="879476" y="3883026"/>
                <a:ext cx="155575" cy="120650"/>
              </a:xfrm>
              <a:custGeom>
                <a:avLst/>
                <a:gdLst>
                  <a:gd name="T0" fmla="*/ 0 w 98"/>
                  <a:gd name="T1" fmla="*/ 30 h 76"/>
                  <a:gd name="T2" fmla="*/ 22 w 98"/>
                  <a:gd name="T3" fmla="*/ 76 h 76"/>
                  <a:gd name="T4" fmla="*/ 98 w 98"/>
                  <a:gd name="T5" fmla="*/ 30 h 76"/>
                  <a:gd name="T6" fmla="*/ 68 w 98"/>
                  <a:gd name="T7" fmla="*/ 0 h 76"/>
                  <a:gd name="T8" fmla="*/ 0 w 98"/>
                  <a:gd name="T9" fmla="*/ 30 h 76"/>
                  <a:gd name="T10" fmla="*/ 0 w 98"/>
                  <a:gd name="T11" fmla="*/ 30 h 76"/>
                  <a:gd name="T12" fmla="*/ 0 w 98"/>
                  <a:gd name="T13" fmla="*/ 30 h 76"/>
                </a:gdLst>
                <a:ahLst/>
                <a:cxnLst>
                  <a:cxn ang="0">
                    <a:pos x="T0" y="T1"/>
                  </a:cxn>
                  <a:cxn ang="0">
                    <a:pos x="T2" y="T3"/>
                  </a:cxn>
                  <a:cxn ang="0">
                    <a:pos x="T4" y="T5"/>
                  </a:cxn>
                  <a:cxn ang="0">
                    <a:pos x="T6" y="T7"/>
                  </a:cxn>
                  <a:cxn ang="0">
                    <a:pos x="T8" y="T9"/>
                  </a:cxn>
                  <a:cxn ang="0">
                    <a:pos x="T10" y="T11"/>
                  </a:cxn>
                  <a:cxn ang="0">
                    <a:pos x="T12" y="T13"/>
                  </a:cxn>
                </a:cxnLst>
                <a:rect l="0" t="0" r="r" b="b"/>
                <a:pathLst>
                  <a:path w="98" h="76">
                    <a:moveTo>
                      <a:pt x="0" y="30"/>
                    </a:moveTo>
                    <a:lnTo>
                      <a:pt x="22" y="76"/>
                    </a:lnTo>
                    <a:lnTo>
                      <a:pt x="98" y="30"/>
                    </a:lnTo>
                    <a:lnTo>
                      <a:pt x="68" y="0"/>
                    </a:lnTo>
                    <a:lnTo>
                      <a:pt x="0" y="30"/>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9" name="Freeform 100"/>
              <p:cNvSpPr>
                <a:spLocks/>
              </p:cNvSpPr>
              <p:nvPr/>
            </p:nvSpPr>
            <p:spPr bwMode="auto">
              <a:xfrm>
                <a:off x="566738" y="4076701"/>
                <a:ext cx="196850" cy="139700"/>
              </a:xfrm>
              <a:custGeom>
                <a:avLst/>
                <a:gdLst>
                  <a:gd name="T0" fmla="*/ 124 w 124"/>
                  <a:gd name="T1" fmla="*/ 16 h 88"/>
                  <a:gd name="T2" fmla="*/ 64 w 124"/>
                  <a:gd name="T3" fmla="*/ 0 h 88"/>
                  <a:gd name="T4" fmla="*/ 0 w 124"/>
                  <a:gd name="T5" fmla="*/ 60 h 88"/>
                  <a:gd name="T6" fmla="*/ 64 w 124"/>
                  <a:gd name="T7" fmla="*/ 88 h 88"/>
                  <a:gd name="T8" fmla="*/ 124 w 124"/>
                  <a:gd name="T9" fmla="*/ 16 h 88"/>
                  <a:gd name="T10" fmla="*/ 124 w 124"/>
                  <a:gd name="T11" fmla="*/ 16 h 88"/>
                  <a:gd name="T12" fmla="*/ 124 w 124"/>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124" h="88">
                    <a:moveTo>
                      <a:pt x="124" y="16"/>
                    </a:moveTo>
                    <a:lnTo>
                      <a:pt x="64" y="0"/>
                    </a:lnTo>
                    <a:lnTo>
                      <a:pt x="0" y="60"/>
                    </a:lnTo>
                    <a:lnTo>
                      <a:pt x="64" y="88"/>
                    </a:lnTo>
                    <a:lnTo>
                      <a:pt x="124" y="16"/>
                    </a:lnTo>
                    <a:lnTo>
                      <a:pt x="124" y="16"/>
                    </a:lnTo>
                    <a:lnTo>
                      <a:pt x="12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0" name="Freeform 101"/>
              <p:cNvSpPr>
                <a:spLocks/>
              </p:cNvSpPr>
              <p:nvPr/>
            </p:nvSpPr>
            <p:spPr bwMode="auto">
              <a:xfrm>
                <a:off x="879476" y="3779838"/>
                <a:ext cx="98425" cy="84138"/>
              </a:xfrm>
              <a:custGeom>
                <a:avLst/>
                <a:gdLst>
                  <a:gd name="T0" fmla="*/ 0 w 62"/>
                  <a:gd name="T1" fmla="*/ 20 h 53"/>
                  <a:gd name="T2" fmla="*/ 0 w 62"/>
                  <a:gd name="T3" fmla="*/ 53 h 53"/>
                  <a:gd name="T4" fmla="*/ 62 w 62"/>
                  <a:gd name="T5" fmla="*/ 20 h 53"/>
                  <a:gd name="T6" fmla="*/ 52 w 62"/>
                  <a:gd name="T7" fmla="*/ 0 h 53"/>
                  <a:gd name="T8" fmla="*/ 0 w 62"/>
                  <a:gd name="T9" fmla="*/ 20 h 53"/>
                  <a:gd name="T10" fmla="*/ 0 w 62"/>
                  <a:gd name="T11" fmla="*/ 20 h 53"/>
                  <a:gd name="T12" fmla="*/ 0 w 62"/>
                  <a:gd name="T13" fmla="*/ 20 h 53"/>
                </a:gdLst>
                <a:ahLst/>
                <a:cxnLst>
                  <a:cxn ang="0">
                    <a:pos x="T0" y="T1"/>
                  </a:cxn>
                  <a:cxn ang="0">
                    <a:pos x="T2" y="T3"/>
                  </a:cxn>
                  <a:cxn ang="0">
                    <a:pos x="T4" y="T5"/>
                  </a:cxn>
                  <a:cxn ang="0">
                    <a:pos x="T6" y="T7"/>
                  </a:cxn>
                  <a:cxn ang="0">
                    <a:pos x="T8" y="T9"/>
                  </a:cxn>
                  <a:cxn ang="0">
                    <a:pos x="T10" y="T11"/>
                  </a:cxn>
                  <a:cxn ang="0">
                    <a:pos x="T12" y="T13"/>
                  </a:cxn>
                </a:cxnLst>
                <a:rect l="0" t="0" r="r" b="b"/>
                <a:pathLst>
                  <a:path w="62" h="53">
                    <a:moveTo>
                      <a:pt x="0" y="20"/>
                    </a:moveTo>
                    <a:lnTo>
                      <a:pt x="0" y="53"/>
                    </a:lnTo>
                    <a:lnTo>
                      <a:pt x="62" y="20"/>
                    </a:lnTo>
                    <a:lnTo>
                      <a:pt x="52" y="0"/>
                    </a:lnTo>
                    <a:lnTo>
                      <a:pt x="0"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1" name="Freeform 102"/>
              <p:cNvSpPr>
                <a:spLocks/>
              </p:cNvSpPr>
              <p:nvPr/>
            </p:nvSpPr>
            <p:spPr bwMode="auto">
              <a:xfrm>
                <a:off x="706438" y="3889376"/>
                <a:ext cx="87313" cy="101600"/>
              </a:xfrm>
              <a:custGeom>
                <a:avLst/>
                <a:gdLst>
                  <a:gd name="T0" fmla="*/ 44 w 55"/>
                  <a:gd name="T1" fmla="*/ 0 h 64"/>
                  <a:gd name="T2" fmla="*/ 0 w 55"/>
                  <a:gd name="T3" fmla="*/ 34 h 64"/>
                  <a:gd name="T4" fmla="*/ 20 w 55"/>
                  <a:gd name="T5" fmla="*/ 64 h 64"/>
                  <a:gd name="T6" fmla="*/ 55 w 55"/>
                  <a:gd name="T7" fmla="*/ 30 h 64"/>
                  <a:gd name="T8" fmla="*/ 44 w 55"/>
                  <a:gd name="T9" fmla="*/ 0 h 64"/>
                  <a:gd name="T10" fmla="*/ 44 w 55"/>
                  <a:gd name="T11" fmla="*/ 0 h 64"/>
                  <a:gd name="T12" fmla="*/ 44 w 5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5" h="64">
                    <a:moveTo>
                      <a:pt x="44" y="0"/>
                    </a:moveTo>
                    <a:lnTo>
                      <a:pt x="0" y="34"/>
                    </a:lnTo>
                    <a:lnTo>
                      <a:pt x="20" y="64"/>
                    </a:lnTo>
                    <a:lnTo>
                      <a:pt x="55" y="30"/>
                    </a:lnTo>
                    <a:lnTo>
                      <a:pt x="44"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2" name="Freeform 103"/>
              <p:cNvSpPr>
                <a:spLocks/>
              </p:cNvSpPr>
              <p:nvPr/>
            </p:nvSpPr>
            <p:spPr bwMode="auto">
              <a:xfrm>
                <a:off x="566738" y="3984626"/>
                <a:ext cx="95250" cy="73025"/>
              </a:xfrm>
              <a:custGeom>
                <a:avLst/>
                <a:gdLst>
                  <a:gd name="T0" fmla="*/ 60 w 60"/>
                  <a:gd name="T1" fmla="*/ 12 h 46"/>
                  <a:gd name="T2" fmla="*/ 24 w 60"/>
                  <a:gd name="T3" fmla="*/ 46 h 46"/>
                  <a:gd name="T4" fmla="*/ 0 w 60"/>
                  <a:gd name="T5" fmla="*/ 28 h 46"/>
                  <a:gd name="T6" fmla="*/ 34 w 60"/>
                  <a:gd name="T7" fmla="*/ 0 h 46"/>
                  <a:gd name="T8" fmla="*/ 60 w 60"/>
                  <a:gd name="T9" fmla="*/ 12 h 46"/>
                  <a:gd name="T10" fmla="*/ 60 w 60"/>
                  <a:gd name="T11" fmla="*/ 12 h 46"/>
                  <a:gd name="T12" fmla="*/ 60 w 60"/>
                  <a:gd name="T13" fmla="*/ 12 h 46"/>
                </a:gdLst>
                <a:ahLst/>
                <a:cxnLst>
                  <a:cxn ang="0">
                    <a:pos x="T0" y="T1"/>
                  </a:cxn>
                  <a:cxn ang="0">
                    <a:pos x="T2" y="T3"/>
                  </a:cxn>
                  <a:cxn ang="0">
                    <a:pos x="T4" y="T5"/>
                  </a:cxn>
                  <a:cxn ang="0">
                    <a:pos x="T6" y="T7"/>
                  </a:cxn>
                  <a:cxn ang="0">
                    <a:pos x="T8" y="T9"/>
                  </a:cxn>
                  <a:cxn ang="0">
                    <a:pos x="T10" y="T11"/>
                  </a:cxn>
                  <a:cxn ang="0">
                    <a:pos x="T12" y="T13"/>
                  </a:cxn>
                </a:cxnLst>
                <a:rect l="0" t="0" r="r" b="b"/>
                <a:pathLst>
                  <a:path w="60" h="46">
                    <a:moveTo>
                      <a:pt x="60" y="12"/>
                    </a:moveTo>
                    <a:lnTo>
                      <a:pt x="24" y="46"/>
                    </a:lnTo>
                    <a:lnTo>
                      <a:pt x="0" y="28"/>
                    </a:lnTo>
                    <a:lnTo>
                      <a:pt x="34" y="0"/>
                    </a:lnTo>
                    <a:lnTo>
                      <a:pt x="60" y="12"/>
                    </a:lnTo>
                    <a:lnTo>
                      <a:pt x="60" y="12"/>
                    </a:lnTo>
                    <a:lnTo>
                      <a:pt x="6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3" name="Freeform 104"/>
              <p:cNvSpPr>
                <a:spLocks/>
              </p:cNvSpPr>
              <p:nvPr/>
            </p:nvSpPr>
            <p:spPr bwMode="auto">
              <a:xfrm>
                <a:off x="1089026" y="3563938"/>
                <a:ext cx="79375" cy="69850"/>
              </a:xfrm>
              <a:custGeom>
                <a:avLst/>
                <a:gdLst>
                  <a:gd name="T0" fmla="*/ 50 w 50"/>
                  <a:gd name="T1" fmla="*/ 0 h 44"/>
                  <a:gd name="T2" fmla="*/ 50 w 50"/>
                  <a:gd name="T3" fmla="*/ 16 h 44"/>
                  <a:gd name="T4" fmla="*/ 0 w 50"/>
                  <a:gd name="T5" fmla="*/ 44 h 44"/>
                  <a:gd name="T6" fmla="*/ 0 w 50"/>
                  <a:gd name="T7" fmla="*/ 22 h 44"/>
                  <a:gd name="T8" fmla="*/ 50 w 50"/>
                  <a:gd name="T9" fmla="*/ 0 h 44"/>
                  <a:gd name="T10" fmla="*/ 50 w 50"/>
                  <a:gd name="T11" fmla="*/ 0 h 44"/>
                  <a:gd name="T12" fmla="*/ 50 w 5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50" y="0"/>
                    </a:moveTo>
                    <a:lnTo>
                      <a:pt x="50" y="16"/>
                    </a:lnTo>
                    <a:lnTo>
                      <a:pt x="0" y="44"/>
                    </a:lnTo>
                    <a:lnTo>
                      <a:pt x="0" y="22"/>
                    </a:lnTo>
                    <a:lnTo>
                      <a:pt x="50" y="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4" name="Freeform 105"/>
              <p:cNvSpPr>
                <a:spLocks/>
              </p:cNvSpPr>
              <p:nvPr/>
            </p:nvSpPr>
            <p:spPr bwMode="auto">
              <a:xfrm>
                <a:off x="955676" y="3656013"/>
                <a:ext cx="66675" cy="76200"/>
              </a:xfrm>
              <a:custGeom>
                <a:avLst/>
                <a:gdLst>
                  <a:gd name="T0" fmla="*/ 42 w 42"/>
                  <a:gd name="T1" fmla="*/ 22 h 48"/>
                  <a:gd name="T2" fmla="*/ 12 w 42"/>
                  <a:gd name="T3" fmla="*/ 48 h 48"/>
                  <a:gd name="T4" fmla="*/ 0 w 42"/>
                  <a:gd name="T5" fmla="*/ 34 h 48"/>
                  <a:gd name="T6" fmla="*/ 42 w 42"/>
                  <a:gd name="T7" fmla="*/ 0 h 48"/>
                  <a:gd name="T8" fmla="*/ 42 w 42"/>
                  <a:gd name="T9" fmla="*/ 22 h 48"/>
                  <a:gd name="T10" fmla="*/ 42 w 42"/>
                  <a:gd name="T11" fmla="*/ 22 h 48"/>
                  <a:gd name="T12" fmla="*/ 42 w 42"/>
                  <a:gd name="T13" fmla="*/ 2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22"/>
                    </a:moveTo>
                    <a:lnTo>
                      <a:pt x="12" y="48"/>
                    </a:lnTo>
                    <a:lnTo>
                      <a:pt x="0" y="34"/>
                    </a:lnTo>
                    <a:lnTo>
                      <a:pt x="42" y="0"/>
                    </a:lnTo>
                    <a:lnTo>
                      <a:pt x="42" y="22"/>
                    </a:lnTo>
                    <a:lnTo>
                      <a:pt x="42" y="22"/>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5" name="Freeform 106"/>
              <p:cNvSpPr>
                <a:spLocks/>
              </p:cNvSpPr>
              <p:nvPr/>
            </p:nvSpPr>
            <p:spPr bwMode="auto">
              <a:xfrm>
                <a:off x="806451" y="3773488"/>
                <a:ext cx="25400" cy="46038"/>
              </a:xfrm>
              <a:custGeom>
                <a:avLst/>
                <a:gdLst>
                  <a:gd name="T0" fmla="*/ 16 w 16"/>
                  <a:gd name="T1" fmla="*/ 0 h 29"/>
                  <a:gd name="T2" fmla="*/ 0 w 16"/>
                  <a:gd name="T3" fmla="*/ 16 h 29"/>
                  <a:gd name="T4" fmla="*/ 0 w 16"/>
                  <a:gd name="T5" fmla="*/ 29 h 29"/>
                  <a:gd name="T6" fmla="*/ 16 w 16"/>
                  <a:gd name="T7" fmla="*/ 18 h 29"/>
                  <a:gd name="T8" fmla="*/ 16 w 16"/>
                  <a:gd name="T9" fmla="*/ 0 h 29"/>
                  <a:gd name="T10" fmla="*/ 16 w 16"/>
                  <a:gd name="T11" fmla="*/ 0 h 29"/>
                  <a:gd name="T12" fmla="*/ 16 w 1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6" y="0"/>
                    </a:moveTo>
                    <a:lnTo>
                      <a:pt x="0" y="16"/>
                    </a:lnTo>
                    <a:lnTo>
                      <a:pt x="0" y="29"/>
                    </a:lnTo>
                    <a:lnTo>
                      <a:pt x="16" y="18"/>
                    </a:lnTo>
                    <a:lnTo>
                      <a:pt x="16" y="0"/>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6" name="Freeform 107"/>
              <p:cNvSpPr>
                <a:spLocks/>
              </p:cNvSpPr>
              <p:nvPr/>
            </p:nvSpPr>
            <p:spPr bwMode="auto">
              <a:xfrm>
                <a:off x="677863" y="3860801"/>
                <a:ext cx="25400" cy="47625"/>
              </a:xfrm>
              <a:custGeom>
                <a:avLst/>
                <a:gdLst>
                  <a:gd name="T0" fmla="*/ 16 w 16"/>
                  <a:gd name="T1" fmla="*/ 18 h 30"/>
                  <a:gd name="T2" fmla="*/ 0 w 16"/>
                  <a:gd name="T3" fmla="*/ 30 h 30"/>
                  <a:gd name="T4" fmla="*/ 0 w 16"/>
                  <a:gd name="T5" fmla="*/ 14 h 30"/>
                  <a:gd name="T6" fmla="*/ 16 w 16"/>
                  <a:gd name="T7" fmla="*/ 0 h 30"/>
                  <a:gd name="T8" fmla="*/ 16 w 16"/>
                  <a:gd name="T9" fmla="*/ 18 h 30"/>
                  <a:gd name="T10" fmla="*/ 16 w 16"/>
                  <a:gd name="T11" fmla="*/ 18 h 30"/>
                  <a:gd name="T12" fmla="*/ 16 w 1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18"/>
                    </a:moveTo>
                    <a:lnTo>
                      <a:pt x="0" y="30"/>
                    </a:lnTo>
                    <a:lnTo>
                      <a:pt x="0" y="14"/>
                    </a:lnTo>
                    <a:lnTo>
                      <a:pt x="16" y="0"/>
                    </a:lnTo>
                    <a:lnTo>
                      <a:pt x="16" y="18"/>
                    </a:lnTo>
                    <a:lnTo>
                      <a:pt x="16"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27" name="Group 26"/>
            <p:cNvGrpSpPr/>
            <p:nvPr userDrawn="1"/>
          </p:nvGrpSpPr>
          <p:grpSpPr>
            <a:xfrm>
              <a:off x="8577302" y="4705094"/>
              <a:ext cx="1380088" cy="1392309"/>
              <a:chOff x="2379663" y="3651251"/>
              <a:chExt cx="912813" cy="885824"/>
            </a:xfrm>
            <a:solidFill>
              <a:schemeClr val="bg2">
                <a:lumMod val="50000"/>
              </a:schemeClr>
            </a:solidFill>
          </p:grpSpPr>
          <p:sp>
            <p:nvSpPr>
              <p:cNvPr id="28" name="Freeform 112"/>
              <p:cNvSpPr>
                <a:spLocks/>
              </p:cNvSpPr>
              <p:nvPr/>
            </p:nvSpPr>
            <p:spPr bwMode="auto">
              <a:xfrm>
                <a:off x="2379663" y="3932238"/>
                <a:ext cx="214313" cy="204787"/>
              </a:xfrm>
              <a:custGeom>
                <a:avLst/>
                <a:gdLst>
                  <a:gd name="T0" fmla="*/ 78 w 81"/>
                  <a:gd name="T1" fmla="*/ 53 h 77"/>
                  <a:gd name="T2" fmla="*/ 21 w 81"/>
                  <a:gd name="T3" fmla="*/ 76 h 77"/>
                  <a:gd name="T4" fmla="*/ 16 w 81"/>
                  <a:gd name="T5" fmla="*/ 74 h 77"/>
                  <a:gd name="T6" fmla="*/ 1 w 81"/>
                  <a:gd name="T7" fmla="*/ 28 h 77"/>
                  <a:gd name="T8" fmla="*/ 3 w 81"/>
                  <a:gd name="T9" fmla="*/ 23 h 77"/>
                  <a:gd name="T10" fmla="*/ 56 w 81"/>
                  <a:gd name="T11" fmla="*/ 1 h 77"/>
                  <a:gd name="T12" fmla="*/ 61 w 81"/>
                  <a:gd name="T13" fmla="*/ 3 h 77"/>
                  <a:gd name="T14" fmla="*/ 80 w 81"/>
                  <a:gd name="T15" fmla="*/ 48 h 77"/>
                  <a:gd name="T16" fmla="*/ 78 w 81"/>
                  <a:gd name="T17"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7">
                    <a:moveTo>
                      <a:pt x="78" y="53"/>
                    </a:moveTo>
                    <a:cubicBezTo>
                      <a:pt x="21" y="76"/>
                      <a:pt x="21" y="76"/>
                      <a:pt x="21" y="76"/>
                    </a:cubicBezTo>
                    <a:cubicBezTo>
                      <a:pt x="19" y="77"/>
                      <a:pt x="17" y="76"/>
                      <a:pt x="16" y="74"/>
                    </a:cubicBezTo>
                    <a:cubicBezTo>
                      <a:pt x="1" y="28"/>
                      <a:pt x="1" y="28"/>
                      <a:pt x="1" y="28"/>
                    </a:cubicBezTo>
                    <a:cubicBezTo>
                      <a:pt x="0" y="26"/>
                      <a:pt x="1" y="24"/>
                      <a:pt x="3" y="23"/>
                    </a:cubicBezTo>
                    <a:cubicBezTo>
                      <a:pt x="56" y="1"/>
                      <a:pt x="56" y="1"/>
                      <a:pt x="56" y="1"/>
                    </a:cubicBezTo>
                    <a:cubicBezTo>
                      <a:pt x="58" y="0"/>
                      <a:pt x="61" y="1"/>
                      <a:pt x="61" y="3"/>
                    </a:cubicBezTo>
                    <a:cubicBezTo>
                      <a:pt x="80" y="48"/>
                      <a:pt x="80" y="48"/>
                      <a:pt x="80" y="48"/>
                    </a:cubicBezTo>
                    <a:cubicBezTo>
                      <a:pt x="81" y="50"/>
                      <a:pt x="80" y="52"/>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9" name="Freeform 113"/>
              <p:cNvSpPr>
                <a:spLocks/>
              </p:cNvSpPr>
              <p:nvPr/>
            </p:nvSpPr>
            <p:spPr bwMode="auto">
              <a:xfrm>
                <a:off x="2600326" y="3821113"/>
                <a:ext cx="222250" cy="185737"/>
              </a:xfrm>
              <a:custGeom>
                <a:avLst/>
                <a:gdLst>
                  <a:gd name="T0" fmla="*/ 81 w 84"/>
                  <a:gd name="T1" fmla="*/ 55 h 70"/>
                  <a:gd name="T2" fmla="*/ 19 w 84"/>
                  <a:gd name="T3" fmla="*/ 69 h 70"/>
                  <a:gd name="T4" fmla="*/ 13 w 84"/>
                  <a:gd name="T5" fmla="*/ 67 h 70"/>
                  <a:gd name="T6" fmla="*/ 1 w 84"/>
                  <a:gd name="T7" fmla="*/ 19 h 70"/>
                  <a:gd name="T8" fmla="*/ 4 w 84"/>
                  <a:gd name="T9" fmla="*/ 15 h 70"/>
                  <a:gd name="T10" fmla="*/ 62 w 84"/>
                  <a:gd name="T11" fmla="*/ 1 h 70"/>
                  <a:gd name="T12" fmla="*/ 67 w 84"/>
                  <a:gd name="T13" fmla="*/ 3 h 70"/>
                  <a:gd name="T14" fmla="*/ 84 w 84"/>
                  <a:gd name="T15" fmla="*/ 50 h 70"/>
                  <a:gd name="T16" fmla="*/ 81 w 84"/>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1" y="55"/>
                    </a:moveTo>
                    <a:cubicBezTo>
                      <a:pt x="19" y="69"/>
                      <a:pt x="19" y="69"/>
                      <a:pt x="19" y="69"/>
                    </a:cubicBezTo>
                    <a:cubicBezTo>
                      <a:pt x="16" y="70"/>
                      <a:pt x="14" y="69"/>
                      <a:pt x="13" y="67"/>
                    </a:cubicBezTo>
                    <a:cubicBezTo>
                      <a:pt x="1" y="19"/>
                      <a:pt x="1" y="19"/>
                      <a:pt x="1" y="19"/>
                    </a:cubicBezTo>
                    <a:cubicBezTo>
                      <a:pt x="0" y="18"/>
                      <a:pt x="2" y="16"/>
                      <a:pt x="4" y="15"/>
                    </a:cubicBezTo>
                    <a:cubicBezTo>
                      <a:pt x="62" y="1"/>
                      <a:pt x="62" y="1"/>
                      <a:pt x="62" y="1"/>
                    </a:cubicBezTo>
                    <a:cubicBezTo>
                      <a:pt x="64" y="0"/>
                      <a:pt x="66" y="1"/>
                      <a:pt x="67" y="3"/>
                    </a:cubicBezTo>
                    <a:cubicBezTo>
                      <a:pt x="84" y="50"/>
                      <a:pt x="84" y="50"/>
                      <a:pt x="84" y="50"/>
                    </a:cubicBezTo>
                    <a:cubicBezTo>
                      <a:pt x="84" y="52"/>
                      <a:pt x="83" y="54"/>
                      <a:pt x="8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0" name="Freeform 114"/>
              <p:cNvSpPr>
                <a:spLocks/>
              </p:cNvSpPr>
              <p:nvPr/>
            </p:nvSpPr>
            <p:spPr bwMode="auto">
              <a:xfrm>
                <a:off x="2836863" y="3651251"/>
                <a:ext cx="179388" cy="142875"/>
              </a:xfrm>
              <a:custGeom>
                <a:avLst/>
                <a:gdLst>
                  <a:gd name="T0" fmla="*/ 66 w 68"/>
                  <a:gd name="T1" fmla="*/ 36 h 54"/>
                  <a:gd name="T2" fmla="*/ 22 w 68"/>
                  <a:gd name="T3" fmla="*/ 53 h 54"/>
                  <a:gd name="T4" fmla="*/ 18 w 68"/>
                  <a:gd name="T5" fmla="*/ 52 h 54"/>
                  <a:gd name="T6" fmla="*/ 1 w 68"/>
                  <a:gd name="T7" fmla="*/ 21 h 54"/>
                  <a:gd name="T8" fmla="*/ 3 w 68"/>
                  <a:gd name="T9" fmla="*/ 17 h 54"/>
                  <a:gd name="T10" fmla="*/ 43 w 68"/>
                  <a:gd name="T11" fmla="*/ 1 h 54"/>
                  <a:gd name="T12" fmla="*/ 47 w 68"/>
                  <a:gd name="T13" fmla="*/ 2 h 54"/>
                  <a:gd name="T14" fmla="*/ 67 w 68"/>
                  <a:gd name="T15" fmla="*/ 32 h 54"/>
                  <a:gd name="T16" fmla="*/ 66 w 68"/>
                  <a:gd name="T1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4">
                    <a:moveTo>
                      <a:pt x="66" y="36"/>
                    </a:moveTo>
                    <a:cubicBezTo>
                      <a:pt x="22" y="53"/>
                      <a:pt x="22" y="53"/>
                      <a:pt x="22" y="53"/>
                    </a:cubicBezTo>
                    <a:cubicBezTo>
                      <a:pt x="21" y="54"/>
                      <a:pt x="19" y="53"/>
                      <a:pt x="18" y="52"/>
                    </a:cubicBezTo>
                    <a:cubicBezTo>
                      <a:pt x="1" y="21"/>
                      <a:pt x="1" y="21"/>
                      <a:pt x="1" y="21"/>
                    </a:cubicBezTo>
                    <a:cubicBezTo>
                      <a:pt x="0" y="19"/>
                      <a:pt x="1" y="18"/>
                      <a:pt x="3" y="17"/>
                    </a:cubicBezTo>
                    <a:cubicBezTo>
                      <a:pt x="43" y="1"/>
                      <a:pt x="43" y="1"/>
                      <a:pt x="43" y="1"/>
                    </a:cubicBezTo>
                    <a:cubicBezTo>
                      <a:pt x="44" y="0"/>
                      <a:pt x="46" y="1"/>
                      <a:pt x="47" y="2"/>
                    </a:cubicBezTo>
                    <a:cubicBezTo>
                      <a:pt x="67" y="32"/>
                      <a:pt x="67" y="32"/>
                      <a:pt x="67" y="32"/>
                    </a:cubicBezTo>
                    <a:cubicBezTo>
                      <a:pt x="68" y="34"/>
                      <a:pt x="67" y="35"/>
                      <a:pt x="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1" name="Freeform 115"/>
              <p:cNvSpPr>
                <a:spLocks/>
              </p:cNvSpPr>
              <p:nvPr/>
            </p:nvSpPr>
            <p:spPr bwMode="auto">
              <a:xfrm>
                <a:off x="2432051" y="4090988"/>
                <a:ext cx="239713" cy="228600"/>
              </a:xfrm>
              <a:custGeom>
                <a:avLst/>
                <a:gdLst>
                  <a:gd name="T0" fmla="*/ 86 w 90"/>
                  <a:gd name="T1" fmla="*/ 62 h 86"/>
                  <a:gd name="T2" fmla="*/ 24 w 90"/>
                  <a:gd name="T3" fmla="*/ 85 h 86"/>
                  <a:gd name="T4" fmla="*/ 19 w 90"/>
                  <a:gd name="T5" fmla="*/ 83 h 86"/>
                  <a:gd name="T6" fmla="*/ 1 w 90"/>
                  <a:gd name="T7" fmla="*/ 29 h 86"/>
                  <a:gd name="T8" fmla="*/ 4 w 90"/>
                  <a:gd name="T9" fmla="*/ 24 h 86"/>
                  <a:gd name="T10" fmla="*/ 61 w 90"/>
                  <a:gd name="T11" fmla="*/ 1 h 86"/>
                  <a:gd name="T12" fmla="*/ 67 w 90"/>
                  <a:gd name="T13" fmla="*/ 3 h 86"/>
                  <a:gd name="T14" fmla="*/ 89 w 90"/>
                  <a:gd name="T15" fmla="*/ 56 h 86"/>
                  <a:gd name="T16" fmla="*/ 86 w 90"/>
                  <a:gd name="T17"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6">
                    <a:moveTo>
                      <a:pt x="86" y="62"/>
                    </a:moveTo>
                    <a:cubicBezTo>
                      <a:pt x="24" y="85"/>
                      <a:pt x="24" y="85"/>
                      <a:pt x="24" y="85"/>
                    </a:cubicBezTo>
                    <a:cubicBezTo>
                      <a:pt x="22" y="86"/>
                      <a:pt x="19" y="85"/>
                      <a:pt x="19" y="83"/>
                    </a:cubicBezTo>
                    <a:cubicBezTo>
                      <a:pt x="1" y="29"/>
                      <a:pt x="1" y="29"/>
                      <a:pt x="1" y="29"/>
                    </a:cubicBezTo>
                    <a:cubicBezTo>
                      <a:pt x="0" y="27"/>
                      <a:pt x="2" y="25"/>
                      <a:pt x="4" y="24"/>
                    </a:cubicBezTo>
                    <a:cubicBezTo>
                      <a:pt x="61" y="1"/>
                      <a:pt x="61" y="1"/>
                      <a:pt x="61" y="1"/>
                    </a:cubicBezTo>
                    <a:cubicBezTo>
                      <a:pt x="64" y="0"/>
                      <a:pt x="66" y="1"/>
                      <a:pt x="67" y="3"/>
                    </a:cubicBezTo>
                    <a:cubicBezTo>
                      <a:pt x="89" y="56"/>
                      <a:pt x="89" y="56"/>
                      <a:pt x="89" y="56"/>
                    </a:cubicBezTo>
                    <a:cubicBezTo>
                      <a:pt x="90" y="58"/>
                      <a:pt x="89" y="61"/>
                      <a:pt x="86"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2" name="Freeform 116"/>
              <p:cNvSpPr>
                <a:spLocks/>
              </p:cNvSpPr>
              <p:nvPr/>
            </p:nvSpPr>
            <p:spPr bwMode="auto">
              <a:xfrm>
                <a:off x="2644776" y="4006850"/>
                <a:ext cx="263525" cy="225425"/>
              </a:xfrm>
              <a:custGeom>
                <a:avLst/>
                <a:gdLst>
                  <a:gd name="T0" fmla="*/ 95 w 99"/>
                  <a:gd name="T1" fmla="*/ 60 h 85"/>
                  <a:gd name="T2" fmla="*/ 30 w 99"/>
                  <a:gd name="T3" fmla="*/ 85 h 85"/>
                  <a:gd name="T4" fmla="*/ 24 w 99"/>
                  <a:gd name="T5" fmla="*/ 82 h 85"/>
                  <a:gd name="T6" fmla="*/ 1 w 99"/>
                  <a:gd name="T7" fmla="*/ 30 h 85"/>
                  <a:gd name="T8" fmla="*/ 4 w 99"/>
                  <a:gd name="T9" fmla="*/ 24 h 85"/>
                  <a:gd name="T10" fmla="*/ 63 w 99"/>
                  <a:gd name="T11" fmla="*/ 1 h 85"/>
                  <a:gd name="T12" fmla="*/ 69 w 99"/>
                  <a:gd name="T13" fmla="*/ 2 h 85"/>
                  <a:gd name="T14" fmla="*/ 97 w 99"/>
                  <a:gd name="T15" fmla="*/ 54 h 85"/>
                  <a:gd name="T16" fmla="*/ 95 w 99"/>
                  <a:gd name="T17"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5">
                    <a:moveTo>
                      <a:pt x="95" y="60"/>
                    </a:moveTo>
                    <a:cubicBezTo>
                      <a:pt x="30" y="85"/>
                      <a:pt x="30" y="85"/>
                      <a:pt x="30" y="85"/>
                    </a:cubicBezTo>
                    <a:cubicBezTo>
                      <a:pt x="28" y="85"/>
                      <a:pt x="25" y="84"/>
                      <a:pt x="24" y="82"/>
                    </a:cubicBezTo>
                    <a:cubicBezTo>
                      <a:pt x="1" y="30"/>
                      <a:pt x="1" y="30"/>
                      <a:pt x="1" y="30"/>
                    </a:cubicBezTo>
                    <a:cubicBezTo>
                      <a:pt x="0" y="28"/>
                      <a:pt x="1" y="25"/>
                      <a:pt x="4" y="24"/>
                    </a:cubicBezTo>
                    <a:cubicBezTo>
                      <a:pt x="63" y="1"/>
                      <a:pt x="63" y="1"/>
                      <a:pt x="63" y="1"/>
                    </a:cubicBezTo>
                    <a:cubicBezTo>
                      <a:pt x="66" y="0"/>
                      <a:pt x="68" y="0"/>
                      <a:pt x="69" y="2"/>
                    </a:cubicBezTo>
                    <a:cubicBezTo>
                      <a:pt x="97" y="54"/>
                      <a:pt x="97" y="54"/>
                      <a:pt x="97" y="54"/>
                    </a:cubicBezTo>
                    <a:cubicBezTo>
                      <a:pt x="99" y="56"/>
                      <a:pt x="97" y="59"/>
                      <a:pt x="9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3" name="Freeform 117"/>
              <p:cNvSpPr>
                <a:spLocks/>
              </p:cNvSpPr>
              <p:nvPr/>
            </p:nvSpPr>
            <p:spPr bwMode="auto">
              <a:xfrm>
                <a:off x="2878138" y="3846513"/>
                <a:ext cx="260350" cy="219075"/>
              </a:xfrm>
              <a:custGeom>
                <a:avLst/>
                <a:gdLst>
                  <a:gd name="T0" fmla="*/ 96 w 98"/>
                  <a:gd name="T1" fmla="*/ 41 h 82"/>
                  <a:gd name="T2" fmla="*/ 46 w 98"/>
                  <a:gd name="T3" fmla="*/ 80 h 82"/>
                  <a:gd name="T4" fmla="*/ 39 w 98"/>
                  <a:gd name="T5" fmla="*/ 80 h 82"/>
                  <a:gd name="T6" fmla="*/ 1 w 98"/>
                  <a:gd name="T7" fmla="*/ 44 h 82"/>
                  <a:gd name="T8" fmla="*/ 2 w 98"/>
                  <a:gd name="T9" fmla="*/ 39 h 82"/>
                  <a:gd name="T10" fmla="*/ 48 w 98"/>
                  <a:gd name="T11" fmla="*/ 2 h 82"/>
                  <a:gd name="T12" fmla="*/ 54 w 98"/>
                  <a:gd name="T13" fmla="*/ 1 h 82"/>
                  <a:gd name="T14" fmla="*/ 96 w 98"/>
                  <a:gd name="T15" fmla="*/ 35 h 82"/>
                  <a:gd name="T16" fmla="*/ 96 w 98"/>
                  <a:gd name="T17"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2">
                    <a:moveTo>
                      <a:pt x="96" y="41"/>
                    </a:moveTo>
                    <a:cubicBezTo>
                      <a:pt x="46" y="80"/>
                      <a:pt x="46" y="80"/>
                      <a:pt x="46" y="80"/>
                    </a:cubicBezTo>
                    <a:cubicBezTo>
                      <a:pt x="44" y="82"/>
                      <a:pt x="41" y="82"/>
                      <a:pt x="39" y="80"/>
                    </a:cubicBezTo>
                    <a:cubicBezTo>
                      <a:pt x="1" y="44"/>
                      <a:pt x="1" y="44"/>
                      <a:pt x="1" y="44"/>
                    </a:cubicBezTo>
                    <a:cubicBezTo>
                      <a:pt x="0" y="43"/>
                      <a:pt x="0" y="41"/>
                      <a:pt x="2" y="39"/>
                    </a:cubicBezTo>
                    <a:cubicBezTo>
                      <a:pt x="48" y="2"/>
                      <a:pt x="48" y="2"/>
                      <a:pt x="48" y="2"/>
                    </a:cubicBezTo>
                    <a:cubicBezTo>
                      <a:pt x="50" y="0"/>
                      <a:pt x="52" y="0"/>
                      <a:pt x="54" y="1"/>
                    </a:cubicBezTo>
                    <a:cubicBezTo>
                      <a:pt x="96" y="35"/>
                      <a:pt x="96" y="35"/>
                      <a:pt x="96" y="35"/>
                    </a:cubicBezTo>
                    <a:cubicBezTo>
                      <a:pt x="98" y="37"/>
                      <a:pt x="98" y="39"/>
                      <a:pt x="9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4" name="Freeform 118"/>
              <p:cNvSpPr>
                <a:spLocks/>
              </p:cNvSpPr>
              <p:nvPr/>
            </p:nvSpPr>
            <p:spPr bwMode="auto">
              <a:xfrm>
                <a:off x="2497138" y="4279900"/>
                <a:ext cx="265113" cy="257175"/>
              </a:xfrm>
              <a:custGeom>
                <a:avLst/>
                <a:gdLst>
                  <a:gd name="T0" fmla="*/ 96 w 100"/>
                  <a:gd name="T1" fmla="*/ 72 h 97"/>
                  <a:gd name="T2" fmla="*/ 28 w 100"/>
                  <a:gd name="T3" fmla="*/ 96 h 97"/>
                  <a:gd name="T4" fmla="*/ 22 w 100"/>
                  <a:gd name="T5" fmla="*/ 93 h 97"/>
                  <a:gd name="T6" fmla="*/ 1 w 100"/>
                  <a:gd name="T7" fmla="*/ 30 h 97"/>
                  <a:gd name="T8" fmla="*/ 4 w 100"/>
                  <a:gd name="T9" fmla="*/ 24 h 97"/>
                  <a:gd name="T10" fmla="*/ 66 w 100"/>
                  <a:gd name="T11" fmla="*/ 1 h 97"/>
                  <a:gd name="T12" fmla="*/ 72 w 100"/>
                  <a:gd name="T13" fmla="*/ 3 h 97"/>
                  <a:gd name="T14" fmla="*/ 99 w 100"/>
                  <a:gd name="T15" fmla="*/ 66 h 97"/>
                  <a:gd name="T16" fmla="*/ 96 w 100"/>
                  <a:gd name="T17"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7">
                    <a:moveTo>
                      <a:pt x="96" y="72"/>
                    </a:moveTo>
                    <a:cubicBezTo>
                      <a:pt x="28" y="96"/>
                      <a:pt x="28" y="96"/>
                      <a:pt x="28" y="96"/>
                    </a:cubicBezTo>
                    <a:cubicBezTo>
                      <a:pt x="25" y="97"/>
                      <a:pt x="22" y="96"/>
                      <a:pt x="22" y="93"/>
                    </a:cubicBezTo>
                    <a:cubicBezTo>
                      <a:pt x="1" y="30"/>
                      <a:pt x="1" y="30"/>
                      <a:pt x="1" y="30"/>
                    </a:cubicBezTo>
                    <a:cubicBezTo>
                      <a:pt x="0" y="28"/>
                      <a:pt x="1" y="25"/>
                      <a:pt x="4" y="24"/>
                    </a:cubicBezTo>
                    <a:cubicBezTo>
                      <a:pt x="66" y="1"/>
                      <a:pt x="66" y="1"/>
                      <a:pt x="66" y="1"/>
                    </a:cubicBezTo>
                    <a:cubicBezTo>
                      <a:pt x="69" y="0"/>
                      <a:pt x="72" y="1"/>
                      <a:pt x="72" y="3"/>
                    </a:cubicBezTo>
                    <a:cubicBezTo>
                      <a:pt x="99" y="66"/>
                      <a:pt x="99" y="66"/>
                      <a:pt x="99" y="66"/>
                    </a:cubicBezTo>
                    <a:cubicBezTo>
                      <a:pt x="100" y="68"/>
                      <a:pt x="99" y="71"/>
                      <a:pt x="9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5" name="Freeform 119"/>
              <p:cNvSpPr>
                <a:spLocks/>
              </p:cNvSpPr>
              <p:nvPr/>
            </p:nvSpPr>
            <p:spPr bwMode="auto">
              <a:xfrm>
                <a:off x="2727326" y="4189413"/>
                <a:ext cx="292100" cy="257175"/>
              </a:xfrm>
              <a:custGeom>
                <a:avLst/>
                <a:gdLst>
                  <a:gd name="T0" fmla="*/ 107 w 110"/>
                  <a:gd name="T1" fmla="*/ 71 h 97"/>
                  <a:gd name="T2" fmla="*/ 35 w 110"/>
                  <a:gd name="T3" fmla="*/ 96 h 97"/>
                  <a:gd name="T4" fmla="*/ 28 w 110"/>
                  <a:gd name="T5" fmla="*/ 94 h 97"/>
                  <a:gd name="T6" fmla="*/ 1 w 110"/>
                  <a:gd name="T7" fmla="*/ 31 h 97"/>
                  <a:gd name="T8" fmla="*/ 4 w 110"/>
                  <a:gd name="T9" fmla="*/ 25 h 97"/>
                  <a:gd name="T10" fmla="*/ 69 w 110"/>
                  <a:gd name="T11" fmla="*/ 1 h 97"/>
                  <a:gd name="T12" fmla="*/ 76 w 110"/>
                  <a:gd name="T13" fmla="*/ 3 h 97"/>
                  <a:gd name="T14" fmla="*/ 109 w 110"/>
                  <a:gd name="T15" fmla="*/ 64 h 97"/>
                  <a:gd name="T16" fmla="*/ 107 w 110"/>
                  <a:gd name="T1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07" y="71"/>
                    </a:moveTo>
                    <a:cubicBezTo>
                      <a:pt x="35" y="96"/>
                      <a:pt x="35" y="96"/>
                      <a:pt x="35" y="96"/>
                    </a:cubicBezTo>
                    <a:cubicBezTo>
                      <a:pt x="33" y="97"/>
                      <a:pt x="30" y="96"/>
                      <a:pt x="28" y="94"/>
                    </a:cubicBezTo>
                    <a:cubicBezTo>
                      <a:pt x="1" y="31"/>
                      <a:pt x="1" y="31"/>
                      <a:pt x="1" y="31"/>
                    </a:cubicBezTo>
                    <a:cubicBezTo>
                      <a:pt x="0" y="29"/>
                      <a:pt x="1" y="26"/>
                      <a:pt x="4" y="25"/>
                    </a:cubicBezTo>
                    <a:cubicBezTo>
                      <a:pt x="69" y="1"/>
                      <a:pt x="69" y="1"/>
                      <a:pt x="69" y="1"/>
                    </a:cubicBezTo>
                    <a:cubicBezTo>
                      <a:pt x="72" y="0"/>
                      <a:pt x="75" y="1"/>
                      <a:pt x="76" y="3"/>
                    </a:cubicBezTo>
                    <a:cubicBezTo>
                      <a:pt x="109" y="64"/>
                      <a:pt x="109" y="64"/>
                      <a:pt x="109" y="64"/>
                    </a:cubicBezTo>
                    <a:cubicBezTo>
                      <a:pt x="110" y="67"/>
                      <a:pt x="109" y="70"/>
                      <a:pt x="10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6" name="Freeform 120"/>
              <p:cNvSpPr>
                <a:spLocks/>
              </p:cNvSpPr>
              <p:nvPr/>
            </p:nvSpPr>
            <p:spPr bwMode="auto">
              <a:xfrm>
                <a:off x="2968626" y="4094163"/>
                <a:ext cx="323850" cy="260350"/>
              </a:xfrm>
              <a:custGeom>
                <a:avLst/>
                <a:gdLst>
                  <a:gd name="T0" fmla="*/ 118 w 122"/>
                  <a:gd name="T1" fmla="*/ 70 h 98"/>
                  <a:gd name="T2" fmla="*/ 43 w 122"/>
                  <a:gd name="T3" fmla="*/ 97 h 98"/>
                  <a:gd name="T4" fmla="*/ 36 w 122"/>
                  <a:gd name="T5" fmla="*/ 94 h 98"/>
                  <a:gd name="T6" fmla="*/ 1 w 122"/>
                  <a:gd name="T7" fmla="*/ 33 h 98"/>
                  <a:gd name="T8" fmla="*/ 3 w 122"/>
                  <a:gd name="T9" fmla="*/ 27 h 98"/>
                  <a:gd name="T10" fmla="*/ 72 w 122"/>
                  <a:gd name="T11" fmla="*/ 1 h 98"/>
                  <a:gd name="T12" fmla="*/ 79 w 122"/>
                  <a:gd name="T13" fmla="*/ 3 h 98"/>
                  <a:gd name="T14" fmla="*/ 120 w 122"/>
                  <a:gd name="T15" fmla="*/ 64 h 98"/>
                  <a:gd name="T16" fmla="*/ 118 w 122"/>
                  <a:gd name="T17"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8">
                    <a:moveTo>
                      <a:pt x="118" y="70"/>
                    </a:moveTo>
                    <a:cubicBezTo>
                      <a:pt x="43" y="97"/>
                      <a:pt x="43" y="97"/>
                      <a:pt x="43" y="97"/>
                    </a:cubicBezTo>
                    <a:cubicBezTo>
                      <a:pt x="40" y="98"/>
                      <a:pt x="37" y="97"/>
                      <a:pt x="36" y="94"/>
                    </a:cubicBezTo>
                    <a:cubicBezTo>
                      <a:pt x="1" y="33"/>
                      <a:pt x="1" y="33"/>
                      <a:pt x="1" y="33"/>
                    </a:cubicBezTo>
                    <a:cubicBezTo>
                      <a:pt x="0" y="30"/>
                      <a:pt x="1" y="28"/>
                      <a:pt x="3" y="27"/>
                    </a:cubicBezTo>
                    <a:cubicBezTo>
                      <a:pt x="72" y="1"/>
                      <a:pt x="72" y="1"/>
                      <a:pt x="72" y="1"/>
                    </a:cubicBezTo>
                    <a:cubicBezTo>
                      <a:pt x="74" y="0"/>
                      <a:pt x="78" y="1"/>
                      <a:pt x="79" y="3"/>
                    </a:cubicBezTo>
                    <a:cubicBezTo>
                      <a:pt x="120" y="64"/>
                      <a:pt x="120" y="64"/>
                      <a:pt x="120" y="64"/>
                    </a:cubicBezTo>
                    <a:cubicBezTo>
                      <a:pt x="122" y="66"/>
                      <a:pt x="121" y="69"/>
                      <a:pt x="11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37" name="Group 36"/>
            <p:cNvGrpSpPr/>
            <p:nvPr userDrawn="1"/>
          </p:nvGrpSpPr>
          <p:grpSpPr>
            <a:xfrm>
              <a:off x="10036634" y="3936236"/>
              <a:ext cx="1740112" cy="1220144"/>
              <a:chOff x="4048126" y="3729038"/>
              <a:chExt cx="1150938" cy="776288"/>
            </a:xfrm>
            <a:solidFill>
              <a:schemeClr val="bg2">
                <a:lumMod val="50000"/>
              </a:schemeClr>
            </a:solidFill>
          </p:grpSpPr>
          <p:sp>
            <p:nvSpPr>
              <p:cNvPr id="38" name="Freeform 125"/>
              <p:cNvSpPr>
                <a:spLocks/>
              </p:cNvSpPr>
              <p:nvPr/>
            </p:nvSpPr>
            <p:spPr bwMode="auto">
              <a:xfrm>
                <a:off x="4048126" y="4014788"/>
                <a:ext cx="149225" cy="147638"/>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5"/>
                      <a:pt x="0" y="62"/>
                    </a:cubicBezTo>
                    <a:cubicBezTo>
                      <a:pt x="0" y="4"/>
                      <a:pt x="0" y="4"/>
                      <a:pt x="0" y="4"/>
                    </a:cubicBezTo>
                    <a:cubicBezTo>
                      <a:pt x="0" y="2"/>
                      <a:pt x="2" y="0"/>
                      <a:pt x="4" y="0"/>
                    </a:cubicBezTo>
                    <a:cubicBezTo>
                      <a:pt x="63" y="0"/>
                      <a:pt x="63" y="0"/>
                      <a:pt x="63" y="0"/>
                    </a:cubicBezTo>
                    <a:cubicBezTo>
                      <a:pt x="65" y="0"/>
                      <a:pt x="67" y="2"/>
                      <a:pt x="67" y="4"/>
                    </a:cubicBezTo>
                    <a:cubicBezTo>
                      <a:pt x="67" y="62"/>
                      <a:pt x="67" y="62"/>
                      <a:pt x="67" y="62"/>
                    </a:cubicBezTo>
                    <a:cubicBezTo>
                      <a:pt x="67" y="65"/>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9" name="Freeform 126"/>
              <p:cNvSpPr>
                <a:spLocks/>
              </p:cNvSpPr>
              <p:nvPr/>
            </p:nvSpPr>
            <p:spPr bwMode="auto">
              <a:xfrm>
                <a:off x="4289426" y="3995738"/>
                <a:ext cx="123825" cy="125413"/>
              </a:xfrm>
              <a:custGeom>
                <a:avLst/>
                <a:gdLst>
                  <a:gd name="T0" fmla="*/ 52 w 55"/>
                  <a:gd name="T1" fmla="*/ 56 h 56"/>
                  <a:gd name="T2" fmla="*/ 3 w 55"/>
                  <a:gd name="T3" fmla="*/ 56 h 56"/>
                  <a:gd name="T4" fmla="*/ 0 w 55"/>
                  <a:gd name="T5" fmla="*/ 52 h 56"/>
                  <a:gd name="T6" fmla="*/ 0 w 55"/>
                  <a:gd name="T7" fmla="*/ 4 h 56"/>
                  <a:gd name="T8" fmla="*/ 3 w 55"/>
                  <a:gd name="T9" fmla="*/ 0 h 56"/>
                  <a:gd name="T10" fmla="*/ 52 w 55"/>
                  <a:gd name="T11" fmla="*/ 0 h 56"/>
                  <a:gd name="T12" fmla="*/ 55 w 55"/>
                  <a:gd name="T13" fmla="*/ 4 h 56"/>
                  <a:gd name="T14" fmla="*/ 55 w 55"/>
                  <a:gd name="T15" fmla="*/ 52 h 56"/>
                  <a:gd name="T16" fmla="*/ 52 w 55"/>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6">
                    <a:moveTo>
                      <a:pt x="52" y="56"/>
                    </a:moveTo>
                    <a:cubicBezTo>
                      <a:pt x="3" y="56"/>
                      <a:pt x="3" y="56"/>
                      <a:pt x="3" y="56"/>
                    </a:cubicBezTo>
                    <a:cubicBezTo>
                      <a:pt x="2" y="56"/>
                      <a:pt x="0" y="54"/>
                      <a:pt x="0" y="52"/>
                    </a:cubicBezTo>
                    <a:cubicBezTo>
                      <a:pt x="0" y="4"/>
                      <a:pt x="0" y="4"/>
                      <a:pt x="0" y="4"/>
                    </a:cubicBezTo>
                    <a:cubicBezTo>
                      <a:pt x="0" y="2"/>
                      <a:pt x="2" y="0"/>
                      <a:pt x="3" y="0"/>
                    </a:cubicBezTo>
                    <a:cubicBezTo>
                      <a:pt x="52" y="0"/>
                      <a:pt x="52" y="0"/>
                      <a:pt x="52" y="0"/>
                    </a:cubicBezTo>
                    <a:cubicBezTo>
                      <a:pt x="54" y="0"/>
                      <a:pt x="55" y="2"/>
                      <a:pt x="55" y="4"/>
                    </a:cubicBezTo>
                    <a:cubicBezTo>
                      <a:pt x="55" y="52"/>
                      <a:pt x="55" y="52"/>
                      <a:pt x="55" y="52"/>
                    </a:cubicBezTo>
                    <a:cubicBezTo>
                      <a:pt x="55" y="54"/>
                      <a:pt x="54" y="56"/>
                      <a:pt x="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0" name="Freeform 127"/>
              <p:cNvSpPr>
                <a:spLocks/>
              </p:cNvSpPr>
              <p:nvPr/>
            </p:nvSpPr>
            <p:spPr bwMode="auto">
              <a:xfrm>
                <a:off x="4048126" y="4184650"/>
                <a:ext cx="149225" cy="149225"/>
              </a:xfrm>
              <a:custGeom>
                <a:avLst/>
                <a:gdLst>
                  <a:gd name="T0" fmla="*/ 63 w 67"/>
                  <a:gd name="T1" fmla="*/ 67 h 67"/>
                  <a:gd name="T2" fmla="*/ 4 w 67"/>
                  <a:gd name="T3" fmla="*/ 67 h 67"/>
                  <a:gd name="T4" fmla="*/ 0 w 67"/>
                  <a:gd name="T5" fmla="*/ 63 h 67"/>
                  <a:gd name="T6" fmla="*/ 0 w 67"/>
                  <a:gd name="T7" fmla="*/ 4 h 67"/>
                  <a:gd name="T8" fmla="*/ 4 w 67"/>
                  <a:gd name="T9" fmla="*/ 0 h 67"/>
                  <a:gd name="T10" fmla="*/ 63 w 67"/>
                  <a:gd name="T11" fmla="*/ 0 h 67"/>
                  <a:gd name="T12" fmla="*/ 67 w 67"/>
                  <a:gd name="T13" fmla="*/ 4 h 67"/>
                  <a:gd name="T14" fmla="*/ 67 w 67"/>
                  <a:gd name="T15" fmla="*/ 63 h 67"/>
                  <a:gd name="T16" fmla="*/ 63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3" y="67"/>
                    </a:moveTo>
                    <a:cubicBezTo>
                      <a:pt x="4" y="67"/>
                      <a:pt x="4" y="67"/>
                      <a:pt x="4" y="67"/>
                    </a:cubicBezTo>
                    <a:cubicBezTo>
                      <a:pt x="2" y="67"/>
                      <a:pt x="0" y="65"/>
                      <a:pt x="0" y="63"/>
                    </a:cubicBezTo>
                    <a:cubicBezTo>
                      <a:pt x="0" y="4"/>
                      <a:pt x="0" y="4"/>
                      <a:pt x="0" y="4"/>
                    </a:cubicBezTo>
                    <a:cubicBezTo>
                      <a:pt x="0" y="2"/>
                      <a:pt x="2" y="0"/>
                      <a:pt x="4" y="0"/>
                    </a:cubicBezTo>
                    <a:cubicBezTo>
                      <a:pt x="63" y="0"/>
                      <a:pt x="63" y="0"/>
                      <a:pt x="63" y="0"/>
                    </a:cubicBezTo>
                    <a:cubicBezTo>
                      <a:pt x="65" y="0"/>
                      <a:pt x="67" y="2"/>
                      <a:pt x="67" y="4"/>
                    </a:cubicBezTo>
                    <a:cubicBezTo>
                      <a:pt x="67" y="63"/>
                      <a:pt x="67" y="63"/>
                      <a:pt x="67" y="63"/>
                    </a:cubicBezTo>
                    <a:cubicBezTo>
                      <a:pt x="67" y="65"/>
                      <a:pt x="65" y="67"/>
                      <a:pt x="6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1" name="Freeform 128"/>
              <p:cNvSpPr>
                <a:spLocks/>
              </p:cNvSpPr>
              <p:nvPr/>
            </p:nvSpPr>
            <p:spPr bwMode="auto">
              <a:xfrm>
                <a:off x="4252913" y="4178300"/>
                <a:ext cx="138113" cy="136525"/>
              </a:xfrm>
              <a:custGeom>
                <a:avLst/>
                <a:gdLst>
                  <a:gd name="T0" fmla="*/ 58 w 61"/>
                  <a:gd name="T1" fmla="*/ 61 h 61"/>
                  <a:gd name="T2" fmla="*/ 4 w 61"/>
                  <a:gd name="T3" fmla="*/ 61 h 61"/>
                  <a:gd name="T4" fmla="*/ 0 w 61"/>
                  <a:gd name="T5" fmla="*/ 57 h 61"/>
                  <a:gd name="T6" fmla="*/ 0 w 61"/>
                  <a:gd name="T7" fmla="*/ 4 h 61"/>
                  <a:gd name="T8" fmla="*/ 4 w 61"/>
                  <a:gd name="T9" fmla="*/ 0 h 61"/>
                  <a:gd name="T10" fmla="*/ 58 w 61"/>
                  <a:gd name="T11" fmla="*/ 0 h 61"/>
                  <a:gd name="T12" fmla="*/ 61 w 61"/>
                  <a:gd name="T13" fmla="*/ 4 h 61"/>
                  <a:gd name="T14" fmla="*/ 61 w 61"/>
                  <a:gd name="T15" fmla="*/ 57 h 61"/>
                  <a:gd name="T16" fmla="*/ 58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58" y="61"/>
                    </a:moveTo>
                    <a:cubicBezTo>
                      <a:pt x="4" y="61"/>
                      <a:pt x="4" y="61"/>
                      <a:pt x="4" y="61"/>
                    </a:cubicBezTo>
                    <a:cubicBezTo>
                      <a:pt x="2" y="61"/>
                      <a:pt x="0" y="59"/>
                      <a:pt x="0" y="57"/>
                    </a:cubicBezTo>
                    <a:cubicBezTo>
                      <a:pt x="0" y="4"/>
                      <a:pt x="0" y="4"/>
                      <a:pt x="0" y="4"/>
                    </a:cubicBezTo>
                    <a:cubicBezTo>
                      <a:pt x="0" y="2"/>
                      <a:pt x="2" y="0"/>
                      <a:pt x="4" y="0"/>
                    </a:cubicBezTo>
                    <a:cubicBezTo>
                      <a:pt x="58" y="0"/>
                      <a:pt x="58" y="0"/>
                      <a:pt x="58" y="0"/>
                    </a:cubicBezTo>
                    <a:cubicBezTo>
                      <a:pt x="60" y="0"/>
                      <a:pt x="61" y="2"/>
                      <a:pt x="61" y="4"/>
                    </a:cubicBezTo>
                    <a:cubicBezTo>
                      <a:pt x="61" y="57"/>
                      <a:pt x="61" y="57"/>
                      <a:pt x="61" y="57"/>
                    </a:cubicBezTo>
                    <a:cubicBezTo>
                      <a:pt x="61" y="59"/>
                      <a:pt x="60" y="61"/>
                      <a:pt x="5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2" name="Freeform 129"/>
              <p:cNvSpPr>
                <a:spLocks/>
              </p:cNvSpPr>
              <p:nvPr/>
            </p:nvSpPr>
            <p:spPr bwMode="auto">
              <a:xfrm>
                <a:off x="4048126" y="4356100"/>
                <a:ext cx="149225" cy="149225"/>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4"/>
                      <a:pt x="0" y="62"/>
                    </a:cubicBezTo>
                    <a:cubicBezTo>
                      <a:pt x="0" y="4"/>
                      <a:pt x="0" y="4"/>
                      <a:pt x="0" y="4"/>
                    </a:cubicBezTo>
                    <a:cubicBezTo>
                      <a:pt x="0" y="1"/>
                      <a:pt x="2" y="0"/>
                      <a:pt x="4" y="0"/>
                    </a:cubicBezTo>
                    <a:cubicBezTo>
                      <a:pt x="63" y="0"/>
                      <a:pt x="63" y="0"/>
                      <a:pt x="63" y="0"/>
                    </a:cubicBezTo>
                    <a:cubicBezTo>
                      <a:pt x="65" y="0"/>
                      <a:pt x="67" y="1"/>
                      <a:pt x="67" y="4"/>
                    </a:cubicBezTo>
                    <a:cubicBezTo>
                      <a:pt x="67" y="62"/>
                      <a:pt x="67" y="62"/>
                      <a:pt x="67" y="62"/>
                    </a:cubicBezTo>
                    <a:cubicBezTo>
                      <a:pt x="67" y="64"/>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3" name="Freeform 130"/>
              <p:cNvSpPr>
                <a:spLocks/>
              </p:cNvSpPr>
              <p:nvPr/>
            </p:nvSpPr>
            <p:spPr bwMode="auto">
              <a:xfrm>
                <a:off x="4229101" y="4356100"/>
                <a:ext cx="147638" cy="149225"/>
              </a:xfrm>
              <a:custGeom>
                <a:avLst/>
                <a:gdLst>
                  <a:gd name="T0" fmla="*/ 62 w 66"/>
                  <a:gd name="T1" fmla="*/ 66 h 66"/>
                  <a:gd name="T2" fmla="*/ 4 w 66"/>
                  <a:gd name="T3" fmla="*/ 66 h 66"/>
                  <a:gd name="T4" fmla="*/ 0 w 66"/>
                  <a:gd name="T5" fmla="*/ 62 h 66"/>
                  <a:gd name="T6" fmla="*/ 0 w 66"/>
                  <a:gd name="T7" fmla="*/ 4 h 66"/>
                  <a:gd name="T8" fmla="*/ 4 w 66"/>
                  <a:gd name="T9" fmla="*/ 0 h 66"/>
                  <a:gd name="T10" fmla="*/ 62 w 66"/>
                  <a:gd name="T11" fmla="*/ 0 h 66"/>
                  <a:gd name="T12" fmla="*/ 66 w 66"/>
                  <a:gd name="T13" fmla="*/ 4 h 66"/>
                  <a:gd name="T14" fmla="*/ 66 w 66"/>
                  <a:gd name="T15" fmla="*/ 62 h 66"/>
                  <a:gd name="T16" fmla="*/ 62 w 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2" y="66"/>
                    </a:moveTo>
                    <a:cubicBezTo>
                      <a:pt x="4" y="66"/>
                      <a:pt x="4" y="66"/>
                      <a:pt x="4" y="66"/>
                    </a:cubicBezTo>
                    <a:cubicBezTo>
                      <a:pt x="1" y="66"/>
                      <a:pt x="0" y="64"/>
                      <a:pt x="0" y="62"/>
                    </a:cubicBezTo>
                    <a:cubicBezTo>
                      <a:pt x="0" y="4"/>
                      <a:pt x="0" y="4"/>
                      <a:pt x="0" y="4"/>
                    </a:cubicBezTo>
                    <a:cubicBezTo>
                      <a:pt x="0" y="1"/>
                      <a:pt x="1" y="0"/>
                      <a:pt x="4" y="0"/>
                    </a:cubicBezTo>
                    <a:cubicBezTo>
                      <a:pt x="62" y="0"/>
                      <a:pt x="62" y="0"/>
                      <a:pt x="62" y="0"/>
                    </a:cubicBezTo>
                    <a:cubicBezTo>
                      <a:pt x="64" y="0"/>
                      <a:pt x="66" y="1"/>
                      <a:pt x="66" y="4"/>
                    </a:cubicBezTo>
                    <a:cubicBezTo>
                      <a:pt x="66" y="62"/>
                      <a:pt x="66" y="62"/>
                      <a:pt x="66" y="62"/>
                    </a:cubicBezTo>
                    <a:cubicBezTo>
                      <a:pt x="66" y="64"/>
                      <a:pt x="64" y="66"/>
                      <a:pt x="6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4" name="Freeform 131"/>
              <p:cNvSpPr>
                <a:spLocks/>
              </p:cNvSpPr>
              <p:nvPr/>
            </p:nvSpPr>
            <p:spPr bwMode="auto">
              <a:xfrm>
                <a:off x="4462463" y="3927475"/>
                <a:ext cx="95250" cy="98425"/>
              </a:xfrm>
              <a:custGeom>
                <a:avLst/>
                <a:gdLst>
                  <a:gd name="T0" fmla="*/ 40 w 43"/>
                  <a:gd name="T1" fmla="*/ 44 h 44"/>
                  <a:gd name="T2" fmla="*/ 21 w 43"/>
                  <a:gd name="T3" fmla="*/ 44 h 44"/>
                  <a:gd name="T4" fmla="*/ 2 w 43"/>
                  <a:gd name="T5" fmla="*/ 44 h 44"/>
                  <a:gd name="T6" fmla="*/ 0 w 43"/>
                  <a:gd name="T7" fmla="*/ 41 h 44"/>
                  <a:gd name="T8" fmla="*/ 0 w 43"/>
                  <a:gd name="T9" fmla="*/ 22 h 44"/>
                  <a:gd name="T10" fmla="*/ 0 w 43"/>
                  <a:gd name="T11" fmla="*/ 3 h 44"/>
                  <a:gd name="T12" fmla="*/ 2 w 43"/>
                  <a:gd name="T13" fmla="*/ 0 h 44"/>
                  <a:gd name="T14" fmla="*/ 21 w 43"/>
                  <a:gd name="T15" fmla="*/ 0 h 44"/>
                  <a:gd name="T16" fmla="*/ 40 w 43"/>
                  <a:gd name="T17" fmla="*/ 0 h 44"/>
                  <a:gd name="T18" fmla="*/ 43 w 43"/>
                  <a:gd name="T19" fmla="*/ 3 h 44"/>
                  <a:gd name="T20" fmla="*/ 43 w 43"/>
                  <a:gd name="T21" fmla="*/ 22 h 44"/>
                  <a:gd name="T22" fmla="*/ 43 w 43"/>
                  <a:gd name="T23" fmla="*/ 41 h 44"/>
                  <a:gd name="T24" fmla="*/ 40 w 43"/>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40" y="44"/>
                    </a:moveTo>
                    <a:cubicBezTo>
                      <a:pt x="21" y="44"/>
                      <a:pt x="21" y="44"/>
                      <a:pt x="21" y="44"/>
                    </a:cubicBezTo>
                    <a:cubicBezTo>
                      <a:pt x="2" y="44"/>
                      <a:pt x="2" y="44"/>
                      <a:pt x="2" y="44"/>
                    </a:cubicBezTo>
                    <a:cubicBezTo>
                      <a:pt x="1" y="44"/>
                      <a:pt x="0" y="42"/>
                      <a:pt x="0" y="41"/>
                    </a:cubicBezTo>
                    <a:cubicBezTo>
                      <a:pt x="0" y="22"/>
                      <a:pt x="0" y="22"/>
                      <a:pt x="0" y="22"/>
                    </a:cubicBezTo>
                    <a:cubicBezTo>
                      <a:pt x="0" y="3"/>
                      <a:pt x="0" y="3"/>
                      <a:pt x="0" y="3"/>
                    </a:cubicBezTo>
                    <a:cubicBezTo>
                      <a:pt x="0" y="2"/>
                      <a:pt x="1" y="0"/>
                      <a:pt x="2" y="0"/>
                    </a:cubicBezTo>
                    <a:cubicBezTo>
                      <a:pt x="21" y="0"/>
                      <a:pt x="21" y="0"/>
                      <a:pt x="21" y="0"/>
                    </a:cubicBezTo>
                    <a:cubicBezTo>
                      <a:pt x="40" y="0"/>
                      <a:pt x="40" y="0"/>
                      <a:pt x="40" y="0"/>
                    </a:cubicBezTo>
                    <a:cubicBezTo>
                      <a:pt x="42" y="0"/>
                      <a:pt x="43" y="2"/>
                      <a:pt x="43" y="3"/>
                    </a:cubicBezTo>
                    <a:cubicBezTo>
                      <a:pt x="43" y="22"/>
                      <a:pt x="43" y="22"/>
                      <a:pt x="43" y="22"/>
                    </a:cubicBezTo>
                    <a:cubicBezTo>
                      <a:pt x="43" y="41"/>
                      <a:pt x="43" y="41"/>
                      <a:pt x="43" y="41"/>
                    </a:cubicBezTo>
                    <a:cubicBezTo>
                      <a:pt x="43" y="42"/>
                      <a:pt x="42" y="44"/>
                      <a:pt x="4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5" name="Freeform 132"/>
              <p:cNvSpPr>
                <a:spLocks/>
              </p:cNvSpPr>
              <p:nvPr/>
            </p:nvSpPr>
            <p:spPr bwMode="auto">
              <a:xfrm>
                <a:off x="4579938" y="3810000"/>
                <a:ext cx="80963" cy="82550"/>
              </a:xfrm>
              <a:custGeom>
                <a:avLst/>
                <a:gdLst>
                  <a:gd name="T0" fmla="*/ 18 w 36"/>
                  <a:gd name="T1" fmla="*/ 0 h 37"/>
                  <a:gd name="T2" fmla="*/ 33 w 36"/>
                  <a:gd name="T3" fmla="*/ 1 h 37"/>
                  <a:gd name="T4" fmla="*/ 35 w 36"/>
                  <a:gd name="T5" fmla="*/ 3 h 37"/>
                  <a:gd name="T6" fmla="*/ 36 w 36"/>
                  <a:gd name="T7" fmla="*/ 19 h 37"/>
                  <a:gd name="T8" fmla="*/ 36 w 36"/>
                  <a:gd name="T9" fmla="*/ 34 h 37"/>
                  <a:gd name="T10" fmla="*/ 33 w 36"/>
                  <a:gd name="T11" fmla="*/ 36 h 37"/>
                  <a:gd name="T12" fmla="*/ 18 w 36"/>
                  <a:gd name="T13" fmla="*/ 37 h 37"/>
                  <a:gd name="T14" fmla="*/ 3 w 36"/>
                  <a:gd name="T15" fmla="*/ 36 h 37"/>
                  <a:gd name="T16" fmla="*/ 1 w 36"/>
                  <a:gd name="T17" fmla="*/ 34 h 37"/>
                  <a:gd name="T18" fmla="*/ 0 w 36"/>
                  <a:gd name="T19" fmla="*/ 19 h 37"/>
                  <a:gd name="T20" fmla="*/ 1 w 36"/>
                  <a:gd name="T21" fmla="*/ 3 h 37"/>
                  <a:gd name="T22" fmla="*/ 3 w 36"/>
                  <a:gd name="T23" fmla="*/ 1 h 37"/>
                  <a:gd name="T24" fmla="*/ 18 w 3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7">
                    <a:moveTo>
                      <a:pt x="18" y="0"/>
                    </a:moveTo>
                    <a:cubicBezTo>
                      <a:pt x="19" y="0"/>
                      <a:pt x="32" y="1"/>
                      <a:pt x="33" y="1"/>
                    </a:cubicBezTo>
                    <a:cubicBezTo>
                      <a:pt x="34" y="1"/>
                      <a:pt x="35" y="2"/>
                      <a:pt x="35" y="3"/>
                    </a:cubicBezTo>
                    <a:cubicBezTo>
                      <a:pt x="36" y="4"/>
                      <a:pt x="36" y="18"/>
                      <a:pt x="36" y="19"/>
                    </a:cubicBezTo>
                    <a:cubicBezTo>
                      <a:pt x="36" y="19"/>
                      <a:pt x="36" y="33"/>
                      <a:pt x="36" y="34"/>
                    </a:cubicBezTo>
                    <a:cubicBezTo>
                      <a:pt x="35" y="35"/>
                      <a:pt x="34" y="36"/>
                      <a:pt x="33" y="36"/>
                    </a:cubicBezTo>
                    <a:cubicBezTo>
                      <a:pt x="33" y="36"/>
                      <a:pt x="19" y="37"/>
                      <a:pt x="18" y="37"/>
                    </a:cubicBezTo>
                    <a:cubicBezTo>
                      <a:pt x="17" y="37"/>
                      <a:pt x="4" y="37"/>
                      <a:pt x="3" y="36"/>
                    </a:cubicBezTo>
                    <a:cubicBezTo>
                      <a:pt x="2" y="36"/>
                      <a:pt x="1" y="35"/>
                      <a:pt x="1" y="34"/>
                    </a:cubicBezTo>
                    <a:cubicBezTo>
                      <a:pt x="0" y="33"/>
                      <a:pt x="0" y="20"/>
                      <a:pt x="0" y="19"/>
                    </a:cubicBezTo>
                    <a:cubicBezTo>
                      <a:pt x="0" y="18"/>
                      <a:pt x="0" y="4"/>
                      <a:pt x="1" y="3"/>
                    </a:cubicBezTo>
                    <a:cubicBezTo>
                      <a:pt x="1" y="2"/>
                      <a:pt x="2" y="1"/>
                      <a:pt x="3" y="1"/>
                    </a:cubicBezTo>
                    <a:cubicBezTo>
                      <a:pt x="3" y="1"/>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6" name="Freeform 133"/>
              <p:cNvSpPr>
                <a:spLocks/>
              </p:cNvSpPr>
              <p:nvPr/>
            </p:nvSpPr>
            <p:spPr bwMode="auto">
              <a:xfrm>
                <a:off x="4719638" y="3744913"/>
                <a:ext cx="66675" cy="68263"/>
              </a:xfrm>
              <a:custGeom>
                <a:avLst/>
                <a:gdLst>
                  <a:gd name="T0" fmla="*/ 15 w 30"/>
                  <a:gd name="T1" fmla="*/ 0 h 30"/>
                  <a:gd name="T2" fmla="*/ 27 w 30"/>
                  <a:gd name="T3" fmla="*/ 2 h 30"/>
                  <a:gd name="T4" fmla="*/ 28 w 30"/>
                  <a:gd name="T5" fmla="*/ 4 h 30"/>
                  <a:gd name="T6" fmla="*/ 30 w 30"/>
                  <a:gd name="T7" fmla="*/ 15 h 30"/>
                  <a:gd name="T8" fmla="*/ 29 w 30"/>
                  <a:gd name="T9" fmla="*/ 26 h 30"/>
                  <a:gd name="T10" fmla="*/ 27 w 30"/>
                  <a:gd name="T11" fmla="*/ 28 h 30"/>
                  <a:gd name="T12" fmla="*/ 15 w 30"/>
                  <a:gd name="T13" fmla="*/ 30 h 30"/>
                  <a:gd name="T14" fmla="*/ 4 w 30"/>
                  <a:gd name="T15" fmla="*/ 29 h 30"/>
                  <a:gd name="T16" fmla="*/ 2 w 30"/>
                  <a:gd name="T17" fmla="*/ 27 h 30"/>
                  <a:gd name="T18" fmla="*/ 0 w 30"/>
                  <a:gd name="T19" fmla="*/ 15 h 30"/>
                  <a:gd name="T20" fmla="*/ 2 w 30"/>
                  <a:gd name="T21" fmla="*/ 4 h 30"/>
                  <a:gd name="T22" fmla="*/ 4 w 30"/>
                  <a:gd name="T23" fmla="*/ 2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7" y="0"/>
                      <a:pt x="25" y="1"/>
                      <a:pt x="27" y="2"/>
                    </a:cubicBezTo>
                    <a:cubicBezTo>
                      <a:pt x="27" y="2"/>
                      <a:pt x="28" y="3"/>
                      <a:pt x="28" y="4"/>
                    </a:cubicBezTo>
                    <a:cubicBezTo>
                      <a:pt x="29" y="5"/>
                      <a:pt x="30" y="13"/>
                      <a:pt x="30" y="15"/>
                    </a:cubicBezTo>
                    <a:cubicBezTo>
                      <a:pt x="30" y="17"/>
                      <a:pt x="30" y="25"/>
                      <a:pt x="29" y="26"/>
                    </a:cubicBezTo>
                    <a:cubicBezTo>
                      <a:pt x="28" y="27"/>
                      <a:pt x="28" y="28"/>
                      <a:pt x="27" y="28"/>
                    </a:cubicBezTo>
                    <a:cubicBezTo>
                      <a:pt x="26" y="29"/>
                      <a:pt x="17" y="30"/>
                      <a:pt x="15" y="30"/>
                    </a:cubicBezTo>
                    <a:cubicBezTo>
                      <a:pt x="13" y="30"/>
                      <a:pt x="5" y="30"/>
                      <a:pt x="4" y="29"/>
                    </a:cubicBezTo>
                    <a:cubicBezTo>
                      <a:pt x="3" y="29"/>
                      <a:pt x="3" y="28"/>
                      <a:pt x="2" y="27"/>
                    </a:cubicBezTo>
                    <a:cubicBezTo>
                      <a:pt x="1" y="26"/>
                      <a:pt x="0" y="17"/>
                      <a:pt x="0" y="15"/>
                    </a:cubicBezTo>
                    <a:cubicBezTo>
                      <a:pt x="0" y="13"/>
                      <a:pt x="1" y="5"/>
                      <a:pt x="2" y="4"/>
                    </a:cubicBezTo>
                    <a:cubicBezTo>
                      <a:pt x="2" y="3"/>
                      <a:pt x="3" y="2"/>
                      <a:pt x="4" y="2"/>
                    </a:cubicBezTo>
                    <a:cubicBezTo>
                      <a:pt x="5" y="1"/>
                      <a:pt x="13"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7" name="Freeform 134"/>
              <p:cNvSpPr>
                <a:spLocks/>
              </p:cNvSpPr>
              <p:nvPr/>
            </p:nvSpPr>
            <p:spPr bwMode="auto">
              <a:xfrm>
                <a:off x="4846638" y="3729038"/>
                <a:ext cx="53975" cy="53975"/>
              </a:xfrm>
              <a:custGeom>
                <a:avLst/>
                <a:gdLst>
                  <a:gd name="T0" fmla="*/ 24 w 24"/>
                  <a:gd name="T1" fmla="*/ 12 h 24"/>
                  <a:gd name="T2" fmla="*/ 21 w 24"/>
                  <a:gd name="T3" fmla="*/ 20 h 24"/>
                  <a:gd name="T4" fmla="*/ 12 w 24"/>
                  <a:gd name="T5" fmla="*/ 24 h 24"/>
                  <a:gd name="T6" fmla="*/ 4 w 24"/>
                  <a:gd name="T7" fmla="*/ 20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cubicBezTo>
                      <a:pt x="24" y="15"/>
                      <a:pt x="23" y="18"/>
                      <a:pt x="21" y="20"/>
                    </a:cubicBezTo>
                    <a:cubicBezTo>
                      <a:pt x="19" y="22"/>
                      <a:pt x="16" y="24"/>
                      <a:pt x="12" y="24"/>
                    </a:cubicBezTo>
                    <a:cubicBezTo>
                      <a:pt x="9" y="24"/>
                      <a:pt x="6" y="22"/>
                      <a:pt x="4" y="20"/>
                    </a:cubicBezTo>
                    <a:cubicBezTo>
                      <a:pt x="2" y="18"/>
                      <a:pt x="0" y="15"/>
                      <a:pt x="0" y="12"/>
                    </a:cubicBezTo>
                    <a:cubicBezTo>
                      <a:pt x="0" y="5"/>
                      <a:pt x="6" y="0"/>
                      <a:pt x="12" y="0"/>
                    </a:cubicBezTo>
                    <a:cubicBezTo>
                      <a:pt x="19" y="0"/>
                      <a:pt x="24" y="5"/>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8" name="Freeform 135"/>
              <p:cNvSpPr>
                <a:spLocks/>
              </p:cNvSpPr>
              <p:nvPr/>
            </p:nvSpPr>
            <p:spPr bwMode="auto">
              <a:xfrm>
                <a:off x="4416426" y="4137025"/>
                <a:ext cx="111125" cy="107950"/>
              </a:xfrm>
              <a:custGeom>
                <a:avLst/>
                <a:gdLst>
                  <a:gd name="T0" fmla="*/ 46 w 49"/>
                  <a:gd name="T1" fmla="*/ 48 h 48"/>
                  <a:gd name="T2" fmla="*/ 25 w 49"/>
                  <a:gd name="T3" fmla="*/ 48 h 48"/>
                  <a:gd name="T4" fmla="*/ 3 w 49"/>
                  <a:gd name="T5" fmla="*/ 48 h 48"/>
                  <a:gd name="T6" fmla="*/ 0 w 49"/>
                  <a:gd name="T7" fmla="*/ 45 h 48"/>
                  <a:gd name="T8" fmla="*/ 0 w 49"/>
                  <a:gd name="T9" fmla="*/ 24 h 48"/>
                  <a:gd name="T10" fmla="*/ 0 w 49"/>
                  <a:gd name="T11" fmla="*/ 2 h 48"/>
                  <a:gd name="T12" fmla="*/ 3 w 49"/>
                  <a:gd name="T13" fmla="*/ 0 h 48"/>
                  <a:gd name="T14" fmla="*/ 25 w 49"/>
                  <a:gd name="T15" fmla="*/ 0 h 48"/>
                  <a:gd name="T16" fmla="*/ 46 w 49"/>
                  <a:gd name="T17" fmla="*/ 0 h 48"/>
                  <a:gd name="T18" fmla="*/ 49 w 49"/>
                  <a:gd name="T19" fmla="*/ 2 h 48"/>
                  <a:gd name="T20" fmla="*/ 49 w 49"/>
                  <a:gd name="T21" fmla="*/ 24 h 48"/>
                  <a:gd name="T22" fmla="*/ 49 w 49"/>
                  <a:gd name="T23" fmla="*/ 45 h 48"/>
                  <a:gd name="T24" fmla="*/ 46 w 4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46" y="48"/>
                    </a:moveTo>
                    <a:cubicBezTo>
                      <a:pt x="25" y="48"/>
                      <a:pt x="25" y="48"/>
                      <a:pt x="25" y="48"/>
                    </a:cubicBezTo>
                    <a:cubicBezTo>
                      <a:pt x="3" y="48"/>
                      <a:pt x="3" y="48"/>
                      <a:pt x="3" y="48"/>
                    </a:cubicBezTo>
                    <a:cubicBezTo>
                      <a:pt x="2" y="48"/>
                      <a:pt x="0" y="47"/>
                      <a:pt x="0" y="45"/>
                    </a:cubicBezTo>
                    <a:cubicBezTo>
                      <a:pt x="0" y="24"/>
                      <a:pt x="0" y="24"/>
                      <a:pt x="0" y="24"/>
                    </a:cubicBezTo>
                    <a:cubicBezTo>
                      <a:pt x="0" y="2"/>
                      <a:pt x="0" y="2"/>
                      <a:pt x="0" y="2"/>
                    </a:cubicBezTo>
                    <a:cubicBezTo>
                      <a:pt x="0" y="1"/>
                      <a:pt x="2" y="0"/>
                      <a:pt x="3" y="0"/>
                    </a:cubicBezTo>
                    <a:cubicBezTo>
                      <a:pt x="25" y="0"/>
                      <a:pt x="25" y="0"/>
                      <a:pt x="25" y="0"/>
                    </a:cubicBezTo>
                    <a:cubicBezTo>
                      <a:pt x="46" y="0"/>
                      <a:pt x="46" y="0"/>
                      <a:pt x="46" y="0"/>
                    </a:cubicBezTo>
                    <a:cubicBezTo>
                      <a:pt x="48" y="0"/>
                      <a:pt x="49" y="1"/>
                      <a:pt x="49" y="2"/>
                    </a:cubicBezTo>
                    <a:cubicBezTo>
                      <a:pt x="49" y="24"/>
                      <a:pt x="49" y="24"/>
                      <a:pt x="49" y="24"/>
                    </a:cubicBezTo>
                    <a:cubicBezTo>
                      <a:pt x="49" y="45"/>
                      <a:pt x="49" y="45"/>
                      <a:pt x="49" y="45"/>
                    </a:cubicBezTo>
                    <a:cubicBezTo>
                      <a:pt x="49" y="47"/>
                      <a:pt x="48" y="48"/>
                      <a:pt x="4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9" name="Freeform 136"/>
              <p:cNvSpPr>
                <a:spLocks/>
              </p:cNvSpPr>
              <p:nvPr/>
            </p:nvSpPr>
            <p:spPr bwMode="auto">
              <a:xfrm>
                <a:off x="4567238" y="3987800"/>
                <a:ext cx="93663" cy="93663"/>
              </a:xfrm>
              <a:custGeom>
                <a:avLst/>
                <a:gdLst>
                  <a:gd name="T0" fmla="*/ 1 w 42"/>
                  <a:gd name="T1" fmla="*/ 3 h 42"/>
                  <a:gd name="T2" fmla="*/ 4 w 42"/>
                  <a:gd name="T3" fmla="*/ 1 h 42"/>
                  <a:gd name="T4" fmla="*/ 21 w 42"/>
                  <a:gd name="T5" fmla="*/ 0 h 42"/>
                  <a:gd name="T6" fmla="*/ 38 w 42"/>
                  <a:gd name="T7" fmla="*/ 1 h 42"/>
                  <a:gd name="T8" fmla="*/ 41 w 42"/>
                  <a:gd name="T9" fmla="*/ 3 h 42"/>
                  <a:gd name="T10" fmla="*/ 42 w 42"/>
                  <a:gd name="T11" fmla="*/ 21 h 42"/>
                  <a:gd name="T12" fmla="*/ 41 w 42"/>
                  <a:gd name="T13" fmla="*/ 38 h 42"/>
                  <a:gd name="T14" fmla="*/ 39 w 42"/>
                  <a:gd name="T15" fmla="*/ 41 h 42"/>
                  <a:gd name="T16" fmla="*/ 21 w 42"/>
                  <a:gd name="T17" fmla="*/ 42 h 42"/>
                  <a:gd name="T18" fmla="*/ 3 w 42"/>
                  <a:gd name="T19" fmla="*/ 41 h 42"/>
                  <a:gd name="T20" fmla="*/ 1 w 42"/>
                  <a:gd name="T21" fmla="*/ 38 h 42"/>
                  <a:gd name="T22" fmla="*/ 0 w 42"/>
                  <a:gd name="T23" fmla="*/ 21 h 42"/>
                  <a:gd name="T24" fmla="*/ 1 w 42"/>
                  <a:gd name="T2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 y="3"/>
                    </a:moveTo>
                    <a:cubicBezTo>
                      <a:pt x="1" y="2"/>
                      <a:pt x="2" y="1"/>
                      <a:pt x="4" y="1"/>
                    </a:cubicBezTo>
                    <a:cubicBezTo>
                      <a:pt x="5" y="0"/>
                      <a:pt x="20" y="0"/>
                      <a:pt x="21" y="0"/>
                    </a:cubicBezTo>
                    <a:cubicBezTo>
                      <a:pt x="22" y="0"/>
                      <a:pt x="37" y="0"/>
                      <a:pt x="38" y="1"/>
                    </a:cubicBezTo>
                    <a:cubicBezTo>
                      <a:pt x="40" y="1"/>
                      <a:pt x="41" y="2"/>
                      <a:pt x="41" y="3"/>
                    </a:cubicBezTo>
                    <a:cubicBezTo>
                      <a:pt x="42" y="4"/>
                      <a:pt x="42" y="20"/>
                      <a:pt x="42" y="21"/>
                    </a:cubicBezTo>
                    <a:cubicBezTo>
                      <a:pt x="42" y="22"/>
                      <a:pt x="42" y="38"/>
                      <a:pt x="41" y="38"/>
                    </a:cubicBezTo>
                    <a:cubicBezTo>
                      <a:pt x="41" y="40"/>
                      <a:pt x="40" y="41"/>
                      <a:pt x="39" y="41"/>
                    </a:cubicBezTo>
                    <a:cubicBezTo>
                      <a:pt x="38" y="42"/>
                      <a:pt x="22" y="42"/>
                      <a:pt x="21" y="42"/>
                    </a:cubicBezTo>
                    <a:cubicBezTo>
                      <a:pt x="20" y="42"/>
                      <a:pt x="4" y="42"/>
                      <a:pt x="3" y="41"/>
                    </a:cubicBezTo>
                    <a:cubicBezTo>
                      <a:pt x="2" y="41"/>
                      <a:pt x="1" y="40"/>
                      <a:pt x="1" y="38"/>
                    </a:cubicBezTo>
                    <a:cubicBezTo>
                      <a:pt x="0" y="38"/>
                      <a:pt x="0" y="22"/>
                      <a:pt x="0" y="21"/>
                    </a:cubicBezTo>
                    <a:cubicBezTo>
                      <a:pt x="0" y="20"/>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0" name="Freeform 137"/>
              <p:cNvSpPr>
                <a:spLocks/>
              </p:cNvSpPr>
              <p:nvPr/>
            </p:nvSpPr>
            <p:spPr bwMode="auto">
              <a:xfrm>
                <a:off x="4729163" y="3884613"/>
                <a:ext cx="82550" cy="82550"/>
              </a:xfrm>
              <a:custGeom>
                <a:avLst/>
                <a:gdLst>
                  <a:gd name="T0" fmla="*/ 3 w 37"/>
                  <a:gd name="T1" fmla="*/ 4 h 37"/>
                  <a:gd name="T2" fmla="*/ 5 w 37"/>
                  <a:gd name="T3" fmla="*/ 2 h 37"/>
                  <a:gd name="T4" fmla="*/ 18 w 37"/>
                  <a:gd name="T5" fmla="*/ 0 h 37"/>
                  <a:gd name="T6" fmla="*/ 31 w 37"/>
                  <a:gd name="T7" fmla="*/ 2 h 37"/>
                  <a:gd name="T8" fmla="*/ 34 w 37"/>
                  <a:gd name="T9" fmla="*/ 4 h 37"/>
                  <a:gd name="T10" fmla="*/ 37 w 37"/>
                  <a:gd name="T11" fmla="*/ 19 h 37"/>
                  <a:gd name="T12" fmla="*/ 35 w 37"/>
                  <a:gd name="T13" fmla="*/ 32 h 37"/>
                  <a:gd name="T14" fmla="*/ 33 w 37"/>
                  <a:gd name="T15" fmla="*/ 34 h 37"/>
                  <a:gd name="T16" fmla="*/ 18 w 37"/>
                  <a:gd name="T17" fmla="*/ 37 h 37"/>
                  <a:gd name="T18" fmla="*/ 4 w 37"/>
                  <a:gd name="T19" fmla="*/ 34 h 37"/>
                  <a:gd name="T20" fmla="*/ 2 w 37"/>
                  <a:gd name="T21" fmla="*/ 32 h 37"/>
                  <a:gd name="T22" fmla="*/ 0 w 37"/>
                  <a:gd name="T23" fmla="*/ 19 h 37"/>
                  <a:gd name="T24" fmla="*/ 3 w 37"/>
                  <a:gd name="T2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3" y="4"/>
                    </a:moveTo>
                    <a:cubicBezTo>
                      <a:pt x="3" y="3"/>
                      <a:pt x="4" y="3"/>
                      <a:pt x="5" y="2"/>
                    </a:cubicBezTo>
                    <a:cubicBezTo>
                      <a:pt x="7" y="1"/>
                      <a:pt x="16" y="0"/>
                      <a:pt x="18" y="0"/>
                    </a:cubicBezTo>
                    <a:cubicBezTo>
                      <a:pt x="21" y="0"/>
                      <a:pt x="30" y="1"/>
                      <a:pt x="31" y="2"/>
                    </a:cubicBezTo>
                    <a:cubicBezTo>
                      <a:pt x="32" y="3"/>
                      <a:pt x="33" y="3"/>
                      <a:pt x="34" y="4"/>
                    </a:cubicBezTo>
                    <a:cubicBezTo>
                      <a:pt x="35" y="6"/>
                      <a:pt x="37" y="16"/>
                      <a:pt x="37" y="19"/>
                    </a:cubicBezTo>
                    <a:cubicBezTo>
                      <a:pt x="37" y="21"/>
                      <a:pt x="35" y="30"/>
                      <a:pt x="35" y="32"/>
                    </a:cubicBezTo>
                    <a:cubicBezTo>
                      <a:pt x="34" y="33"/>
                      <a:pt x="33" y="34"/>
                      <a:pt x="33" y="34"/>
                    </a:cubicBezTo>
                    <a:cubicBezTo>
                      <a:pt x="31" y="36"/>
                      <a:pt x="21" y="37"/>
                      <a:pt x="18" y="37"/>
                    </a:cubicBezTo>
                    <a:cubicBezTo>
                      <a:pt x="15" y="37"/>
                      <a:pt x="6" y="36"/>
                      <a:pt x="4" y="34"/>
                    </a:cubicBezTo>
                    <a:cubicBezTo>
                      <a:pt x="3" y="34"/>
                      <a:pt x="2" y="33"/>
                      <a:pt x="2" y="32"/>
                    </a:cubicBezTo>
                    <a:cubicBezTo>
                      <a:pt x="1" y="30"/>
                      <a:pt x="0" y="21"/>
                      <a:pt x="0" y="19"/>
                    </a:cubicBezTo>
                    <a:cubicBezTo>
                      <a:pt x="0" y="16"/>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1" name="Freeform 138"/>
              <p:cNvSpPr>
                <a:spLocks/>
              </p:cNvSpPr>
              <p:nvPr/>
            </p:nvSpPr>
            <p:spPr bwMode="auto">
              <a:xfrm>
                <a:off x="4845051" y="3848100"/>
                <a:ext cx="66675" cy="68263"/>
              </a:xfrm>
              <a:custGeom>
                <a:avLst/>
                <a:gdLst>
                  <a:gd name="T0" fmla="*/ 30 w 30"/>
                  <a:gd name="T1" fmla="*/ 15 h 30"/>
                  <a:gd name="T2" fmla="*/ 26 w 30"/>
                  <a:gd name="T3" fmla="*/ 26 h 30"/>
                  <a:gd name="T4" fmla="*/ 15 w 30"/>
                  <a:gd name="T5" fmla="*/ 30 h 30"/>
                  <a:gd name="T6" fmla="*/ 4 w 30"/>
                  <a:gd name="T7" fmla="*/ 26 h 30"/>
                  <a:gd name="T8" fmla="*/ 0 w 30"/>
                  <a:gd name="T9" fmla="*/ 15 h 30"/>
                  <a:gd name="T10" fmla="*/ 4 w 30"/>
                  <a:gd name="T11" fmla="*/ 4 h 30"/>
                  <a:gd name="T12" fmla="*/ 15 w 30"/>
                  <a:gd name="T13" fmla="*/ 0 h 30"/>
                  <a:gd name="T14" fmla="*/ 26 w 30"/>
                  <a:gd name="T15" fmla="*/ 4 h 30"/>
                  <a:gd name="T16" fmla="*/ 30 w 30"/>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15"/>
                    </a:moveTo>
                    <a:cubicBezTo>
                      <a:pt x="30" y="19"/>
                      <a:pt x="28" y="23"/>
                      <a:pt x="26" y="26"/>
                    </a:cubicBezTo>
                    <a:cubicBezTo>
                      <a:pt x="23" y="28"/>
                      <a:pt x="19" y="30"/>
                      <a:pt x="15" y="30"/>
                    </a:cubicBezTo>
                    <a:cubicBezTo>
                      <a:pt x="11" y="30"/>
                      <a:pt x="7" y="28"/>
                      <a:pt x="4" y="26"/>
                    </a:cubicBezTo>
                    <a:cubicBezTo>
                      <a:pt x="1" y="23"/>
                      <a:pt x="0" y="19"/>
                      <a:pt x="0" y="15"/>
                    </a:cubicBezTo>
                    <a:cubicBezTo>
                      <a:pt x="0" y="11"/>
                      <a:pt x="1" y="7"/>
                      <a:pt x="4" y="4"/>
                    </a:cubicBezTo>
                    <a:cubicBezTo>
                      <a:pt x="7" y="1"/>
                      <a:pt x="11" y="0"/>
                      <a:pt x="15" y="0"/>
                    </a:cubicBezTo>
                    <a:cubicBezTo>
                      <a:pt x="19" y="0"/>
                      <a:pt x="23" y="1"/>
                      <a:pt x="26" y="4"/>
                    </a:cubicBezTo>
                    <a:cubicBezTo>
                      <a:pt x="28" y="7"/>
                      <a:pt x="30" y="11"/>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2" name="Freeform 139"/>
              <p:cNvSpPr>
                <a:spLocks/>
              </p:cNvSpPr>
              <p:nvPr/>
            </p:nvSpPr>
            <p:spPr bwMode="auto">
              <a:xfrm>
                <a:off x="4410076" y="4354513"/>
                <a:ext cx="147638" cy="150813"/>
              </a:xfrm>
              <a:custGeom>
                <a:avLst/>
                <a:gdLst>
                  <a:gd name="T0" fmla="*/ 62 w 66"/>
                  <a:gd name="T1" fmla="*/ 67 h 67"/>
                  <a:gd name="T2" fmla="*/ 33 w 66"/>
                  <a:gd name="T3" fmla="*/ 67 h 67"/>
                  <a:gd name="T4" fmla="*/ 4 w 66"/>
                  <a:gd name="T5" fmla="*/ 67 h 67"/>
                  <a:gd name="T6" fmla="*/ 0 w 66"/>
                  <a:gd name="T7" fmla="*/ 62 h 67"/>
                  <a:gd name="T8" fmla="*/ 0 w 66"/>
                  <a:gd name="T9" fmla="*/ 33 h 67"/>
                  <a:gd name="T10" fmla="*/ 0 w 66"/>
                  <a:gd name="T11" fmla="*/ 4 h 67"/>
                  <a:gd name="T12" fmla="*/ 4 w 66"/>
                  <a:gd name="T13" fmla="*/ 0 h 67"/>
                  <a:gd name="T14" fmla="*/ 33 w 66"/>
                  <a:gd name="T15" fmla="*/ 0 h 67"/>
                  <a:gd name="T16" fmla="*/ 62 w 66"/>
                  <a:gd name="T17" fmla="*/ 0 h 67"/>
                  <a:gd name="T18" fmla="*/ 66 w 66"/>
                  <a:gd name="T19" fmla="*/ 4 h 67"/>
                  <a:gd name="T20" fmla="*/ 66 w 66"/>
                  <a:gd name="T21" fmla="*/ 33 h 67"/>
                  <a:gd name="T22" fmla="*/ 66 w 66"/>
                  <a:gd name="T23" fmla="*/ 62 h 67"/>
                  <a:gd name="T24" fmla="*/ 62 w 66"/>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7">
                    <a:moveTo>
                      <a:pt x="62" y="67"/>
                    </a:moveTo>
                    <a:cubicBezTo>
                      <a:pt x="33" y="67"/>
                      <a:pt x="33" y="67"/>
                      <a:pt x="33" y="67"/>
                    </a:cubicBezTo>
                    <a:cubicBezTo>
                      <a:pt x="4" y="67"/>
                      <a:pt x="4" y="67"/>
                      <a:pt x="4" y="67"/>
                    </a:cubicBezTo>
                    <a:cubicBezTo>
                      <a:pt x="2" y="67"/>
                      <a:pt x="0" y="65"/>
                      <a:pt x="0" y="62"/>
                    </a:cubicBezTo>
                    <a:cubicBezTo>
                      <a:pt x="0" y="33"/>
                      <a:pt x="0" y="33"/>
                      <a:pt x="0" y="33"/>
                    </a:cubicBezTo>
                    <a:cubicBezTo>
                      <a:pt x="0" y="4"/>
                      <a:pt x="0" y="4"/>
                      <a:pt x="0" y="4"/>
                    </a:cubicBezTo>
                    <a:cubicBezTo>
                      <a:pt x="0" y="2"/>
                      <a:pt x="2" y="0"/>
                      <a:pt x="4" y="0"/>
                    </a:cubicBezTo>
                    <a:cubicBezTo>
                      <a:pt x="33" y="0"/>
                      <a:pt x="33" y="0"/>
                      <a:pt x="33" y="0"/>
                    </a:cubicBezTo>
                    <a:cubicBezTo>
                      <a:pt x="62" y="0"/>
                      <a:pt x="62" y="0"/>
                      <a:pt x="62" y="0"/>
                    </a:cubicBezTo>
                    <a:cubicBezTo>
                      <a:pt x="65" y="0"/>
                      <a:pt x="66" y="2"/>
                      <a:pt x="66" y="4"/>
                    </a:cubicBezTo>
                    <a:cubicBezTo>
                      <a:pt x="66" y="33"/>
                      <a:pt x="66" y="33"/>
                      <a:pt x="66" y="33"/>
                    </a:cubicBezTo>
                    <a:cubicBezTo>
                      <a:pt x="66" y="62"/>
                      <a:pt x="66" y="62"/>
                      <a:pt x="66" y="62"/>
                    </a:cubicBezTo>
                    <a:cubicBezTo>
                      <a:pt x="66" y="65"/>
                      <a:pt x="65" y="67"/>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3" name="Freeform 140"/>
              <p:cNvSpPr>
                <a:spLocks/>
              </p:cNvSpPr>
              <p:nvPr/>
            </p:nvSpPr>
            <p:spPr bwMode="auto">
              <a:xfrm>
                <a:off x="4549776" y="4151313"/>
                <a:ext cx="130175" cy="128588"/>
              </a:xfrm>
              <a:custGeom>
                <a:avLst/>
                <a:gdLst>
                  <a:gd name="T0" fmla="*/ 1 w 58"/>
                  <a:gd name="T1" fmla="*/ 4 h 58"/>
                  <a:gd name="T2" fmla="*/ 5 w 58"/>
                  <a:gd name="T3" fmla="*/ 1 h 58"/>
                  <a:gd name="T4" fmla="*/ 29 w 58"/>
                  <a:gd name="T5" fmla="*/ 0 h 58"/>
                  <a:gd name="T6" fmla="*/ 53 w 58"/>
                  <a:gd name="T7" fmla="*/ 1 h 58"/>
                  <a:gd name="T8" fmla="*/ 57 w 58"/>
                  <a:gd name="T9" fmla="*/ 4 h 58"/>
                  <a:gd name="T10" fmla="*/ 58 w 58"/>
                  <a:gd name="T11" fmla="*/ 29 h 58"/>
                  <a:gd name="T12" fmla="*/ 57 w 58"/>
                  <a:gd name="T13" fmla="*/ 53 h 58"/>
                  <a:gd name="T14" fmla="*/ 54 w 58"/>
                  <a:gd name="T15" fmla="*/ 57 h 58"/>
                  <a:gd name="T16" fmla="*/ 29 w 58"/>
                  <a:gd name="T17" fmla="*/ 58 h 58"/>
                  <a:gd name="T18" fmla="*/ 4 w 58"/>
                  <a:gd name="T19" fmla="*/ 57 h 58"/>
                  <a:gd name="T20" fmla="*/ 1 w 58"/>
                  <a:gd name="T21" fmla="*/ 53 h 58"/>
                  <a:gd name="T22" fmla="*/ 0 w 58"/>
                  <a:gd name="T23" fmla="*/ 29 h 58"/>
                  <a:gd name="T24" fmla="*/ 1 w 58"/>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8">
                    <a:moveTo>
                      <a:pt x="1" y="4"/>
                    </a:moveTo>
                    <a:cubicBezTo>
                      <a:pt x="1" y="2"/>
                      <a:pt x="3" y="1"/>
                      <a:pt x="5" y="1"/>
                    </a:cubicBezTo>
                    <a:cubicBezTo>
                      <a:pt x="5" y="0"/>
                      <a:pt x="28" y="0"/>
                      <a:pt x="29" y="0"/>
                    </a:cubicBezTo>
                    <a:cubicBezTo>
                      <a:pt x="30" y="0"/>
                      <a:pt x="53" y="0"/>
                      <a:pt x="53" y="1"/>
                    </a:cubicBezTo>
                    <a:cubicBezTo>
                      <a:pt x="55" y="1"/>
                      <a:pt x="57" y="2"/>
                      <a:pt x="57" y="4"/>
                    </a:cubicBezTo>
                    <a:cubicBezTo>
                      <a:pt x="58" y="5"/>
                      <a:pt x="58" y="28"/>
                      <a:pt x="58" y="29"/>
                    </a:cubicBezTo>
                    <a:cubicBezTo>
                      <a:pt x="58" y="30"/>
                      <a:pt x="58" y="53"/>
                      <a:pt x="57" y="53"/>
                    </a:cubicBezTo>
                    <a:cubicBezTo>
                      <a:pt x="57" y="55"/>
                      <a:pt x="56" y="57"/>
                      <a:pt x="54" y="57"/>
                    </a:cubicBezTo>
                    <a:cubicBezTo>
                      <a:pt x="53" y="58"/>
                      <a:pt x="30" y="58"/>
                      <a:pt x="29" y="58"/>
                    </a:cubicBezTo>
                    <a:cubicBezTo>
                      <a:pt x="28" y="58"/>
                      <a:pt x="5" y="58"/>
                      <a:pt x="4" y="57"/>
                    </a:cubicBezTo>
                    <a:cubicBezTo>
                      <a:pt x="2" y="57"/>
                      <a:pt x="1" y="55"/>
                      <a:pt x="1" y="53"/>
                    </a:cubicBezTo>
                    <a:cubicBezTo>
                      <a:pt x="0" y="53"/>
                      <a:pt x="0" y="30"/>
                      <a:pt x="0" y="29"/>
                    </a:cubicBezTo>
                    <a:cubicBezTo>
                      <a:pt x="0" y="28"/>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4" name="Freeform 141"/>
              <p:cNvSpPr>
                <a:spLocks/>
              </p:cNvSpPr>
              <p:nvPr/>
            </p:nvSpPr>
            <p:spPr bwMode="auto">
              <a:xfrm>
                <a:off x="4730751" y="3989388"/>
                <a:ext cx="112713" cy="109538"/>
              </a:xfrm>
              <a:custGeom>
                <a:avLst/>
                <a:gdLst>
                  <a:gd name="T0" fmla="*/ 3 w 50"/>
                  <a:gd name="T1" fmla="*/ 4 h 49"/>
                  <a:gd name="T2" fmla="*/ 5 w 50"/>
                  <a:gd name="T3" fmla="*/ 1 h 49"/>
                  <a:gd name="T4" fmla="*/ 25 w 50"/>
                  <a:gd name="T5" fmla="*/ 0 h 49"/>
                  <a:gd name="T6" fmla="*/ 45 w 50"/>
                  <a:gd name="T7" fmla="*/ 1 h 49"/>
                  <a:gd name="T8" fmla="*/ 47 w 50"/>
                  <a:gd name="T9" fmla="*/ 4 h 49"/>
                  <a:gd name="T10" fmla="*/ 50 w 50"/>
                  <a:gd name="T11" fmla="*/ 25 h 49"/>
                  <a:gd name="T12" fmla="*/ 48 w 50"/>
                  <a:gd name="T13" fmla="*/ 44 h 49"/>
                  <a:gd name="T14" fmla="*/ 45 w 50"/>
                  <a:gd name="T15" fmla="*/ 47 h 49"/>
                  <a:gd name="T16" fmla="*/ 25 w 50"/>
                  <a:gd name="T17" fmla="*/ 49 h 49"/>
                  <a:gd name="T18" fmla="*/ 5 w 50"/>
                  <a:gd name="T19" fmla="*/ 47 h 49"/>
                  <a:gd name="T20" fmla="*/ 2 w 50"/>
                  <a:gd name="T21" fmla="*/ 44 h 49"/>
                  <a:gd name="T22" fmla="*/ 0 w 50"/>
                  <a:gd name="T23" fmla="*/ 25 h 49"/>
                  <a:gd name="T24" fmla="*/ 3 w 50"/>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3" y="4"/>
                    </a:moveTo>
                    <a:cubicBezTo>
                      <a:pt x="3" y="3"/>
                      <a:pt x="4" y="2"/>
                      <a:pt x="5" y="1"/>
                    </a:cubicBezTo>
                    <a:cubicBezTo>
                      <a:pt x="7" y="0"/>
                      <a:pt x="23" y="0"/>
                      <a:pt x="25" y="0"/>
                    </a:cubicBezTo>
                    <a:cubicBezTo>
                      <a:pt x="27" y="0"/>
                      <a:pt x="43" y="0"/>
                      <a:pt x="45" y="1"/>
                    </a:cubicBezTo>
                    <a:cubicBezTo>
                      <a:pt x="46" y="2"/>
                      <a:pt x="47" y="3"/>
                      <a:pt x="47" y="4"/>
                    </a:cubicBezTo>
                    <a:cubicBezTo>
                      <a:pt x="49" y="6"/>
                      <a:pt x="50" y="22"/>
                      <a:pt x="50" y="25"/>
                    </a:cubicBezTo>
                    <a:cubicBezTo>
                      <a:pt x="50" y="26"/>
                      <a:pt x="49" y="43"/>
                      <a:pt x="48" y="44"/>
                    </a:cubicBezTo>
                    <a:cubicBezTo>
                      <a:pt x="48" y="46"/>
                      <a:pt x="47" y="47"/>
                      <a:pt x="45" y="47"/>
                    </a:cubicBezTo>
                    <a:cubicBezTo>
                      <a:pt x="44" y="49"/>
                      <a:pt x="27" y="49"/>
                      <a:pt x="25" y="49"/>
                    </a:cubicBezTo>
                    <a:cubicBezTo>
                      <a:pt x="23" y="49"/>
                      <a:pt x="6" y="49"/>
                      <a:pt x="5" y="47"/>
                    </a:cubicBezTo>
                    <a:cubicBezTo>
                      <a:pt x="3" y="47"/>
                      <a:pt x="2" y="46"/>
                      <a:pt x="2" y="44"/>
                    </a:cubicBezTo>
                    <a:cubicBezTo>
                      <a:pt x="1" y="43"/>
                      <a:pt x="0" y="26"/>
                      <a:pt x="0" y="25"/>
                    </a:cubicBezTo>
                    <a:cubicBezTo>
                      <a:pt x="0" y="22"/>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5" name="Freeform 142"/>
              <p:cNvSpPr>
                <a:spLocks/>
              </p:cNvSpPr>
              <p:nvPr/>
            </p:nvSpPr>
            <p:spPr bwMode="auto">
              <a:xfrm>
                <a:off x="4930776" y="3875088"/>
                <a:ext cx="93663" cy="93663"/>
              </a:xfrm>
              <a:custGeom>
                <a:avLst/>
                <a:gdLst>
                  <a:gd name="T0" fmla="*/ 4 w 42"/>
                  <a:gd name="T1" fmla="*/ 5 h 42"/>
                  <a:gd name="T2" fmla="*/ 6 w 42"/>
                  <a:gd name="T3" fmla="*/ 3 h 42"/>
                  <a:gd name="T4" fmla="*/ 21 w 42"/>
                  <a:gd name="T5" fmla="*/ 0 h 42"/>
                  <a:gd name="T6" fmla="*/ 36 w 42"/>
                  <a:gd name="T7" fmla="*/ 3 h 42"/>
                  <a:gd name="T8" fmla="*/ 38 w 42"/>
                  <a:gd name="T9" fmla="*/ 5 h 42"/>
                  <a:gd name="T10" fmla="*/ 42 w 42"/>
                  <a:gd name="T11" fmla="*/ 21 h 42"/>
                  <a:gd name="T12" fmla="*/ 39 w 42"/>
                  <a:gd name="T13" fmla="*/ 36 h 42"/>
                  <a:gd name="T14" fmla="*/ 37 w 42"/>
                  <a:gd name="T15" fmla="*/ 38 h 42"/>
                  <a:gd name="T16" fmla="*/ 21 w 42"/>
                  <a:gd name="T17" fmla="*/ 42 h 42"/>
                  <a:gd name="T18" fmla="*/ 5 w 42"/>
                  <a:gd name="T19" fmla="*/ 38 h 42"/>
                  <a:gd name="T20" fmla="*/ 3 w 42"/>
                  <a:gd name="T21" fmla="*/ 36 h 42"/>
                  <a:gd name="T22" fmla="*/ 0 w 42"/>
                  <a:gd name="T23" fmla="*/ 21 h 42"/>
                  <a:gd name="T24" fmla="*/ 4 w 42"/>
                  <a:gd name="T2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5"/>
                    </a:moveTo>
                    <a:cubicBezTo>
                      <a:pt x="4" y="4"/>
                      <a:pt x="5" y="3"/>
                      <a:pt x="6" y="3"/>
                    </a:cubicBezTo>
                    <a:cubicBezTo>
                      <a:pt x="9" y="1"/>
                      <a:pt x="18" y="0"/>
                      <a:pt x="21" y="0"/>
                    </a:cubicBezTo>
                    <a:cubicBezTo>
                      <a:pt x="24" y="0"/>
                      <a:pt x="34" y="1"/>
                      <a:pt x="36" y="3"/>
                    </a:cubicBezTo>
                    <a:cubicBezTo>
                      <a:pt x="37" y="3"/>
                      <a:pt x="38" y="4"/>
                      <a:pt x="38" y="5"/>
                    </a:cubicBezTo>
                    <a:cubicBezTo>
                      <a:pt x="41" y="7"/>
                      <a:pt x="42" y="18"/>
                      <a:pt x="42" y="21"/>
                    </a:cubicBezTo>
                    <a:cubicBezTo>
                      <a:pt x="42" y="24"/>
                      <a:pt x="41" y="33"/>
                      <a:pt x="39" y="36"/>
                    </a:cubicBezTo>
                    <a:cubicBezTo>
                      <a:pt x="39" y="37"/>
                      <a:pt x="38" y="38"/>
                      <a:pt x="37" y="38"/>
                    </a:cubicBezTo>
                    <a:cubicBezTo>
                      <a:pt x="35" y="40"/>
                      <a:pt x="25" y="42"/>
                      <a:pt x="21" y="42"/>
                    </a:cubicBezTo>
                    <a:cubicBezTo>
                      <a:pt x="18" y="42"/>
                      <a:pt x="7" y="40"/>
                      <a:pt x="5" y="38"/>
                    </a:cubicBezTo>
                    <a:cubicBezTo>
                      <a:pt x="4" y="38"/>
                      <a:pt x="3" y="37"/>
                      <a:pt x="3" y="36"/>
                    </a:cubicBezTo>
                    <a:cubicBezTo>
                      <a:pt x="2" y="33"/>
                      <a:pt x="0" y="24"/>
                      <a:pt x="0" y="21"/>
                    </a:cubicBezTo>
                    <a:cubicBezTo>
                      <a:pt x="0" y="18"/>
                      <a:pt x="2"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6" name="Freeform 143"/>
              <p:cNvSpPr>
                <a:spLocks/>
              </p:cNvSpPr>
              <p:nvPr/>
            </p:nvSpPr>
            <p:spPr bwMode="auto">
              <a:xfrm>
                <a:off x="5124451" y="3816350"/>
                <a:ext cx="74613" cy="76200"/>
              </a:xfrm>
              <a:custGeom>
                <a:avLst/>
                <a:gdLst>
                  <a:gd name="T0" fmla="*/ 33 w 33"/>
                  <a:gd name="T1" fmla="*/ 17 h 34"/>
                  <a:gd name="T2" fmla="*/ 28 w 33"/>
                  <a:gd name="T3" fmla="*/ 29 h 34"/>
                  <a:gd name="T4" fmla="*/ 17 w 33"/>
                  <a:gd name="T5" fmla="*/ 34 h 34"/>
                  <a:gd name="T6" fmla="*/ 5 w 33"/>
                  <a:gd name="T7" fmla="*/ 29 h 34"/>
                  <a:gd name="T8" fmla="*/ 0 w 33"/>
                  <a:gd name="T9" fmla="*/ 17 h 34"/>
                  <a:gd name="T10" fmla="*/ 5 w 33"/>
                  <a:gd name="T11" fmla="*/ 5 h 34"/>
                  <a:gd name="T12" fmla="*/ 17 w 33"/>
                  <a:gd name="T13" fmla="*/ 0 h 34"/>
                  <a:gd name="T14" fmla="*/ 28 w 33"/>
                  <a:gd name="T15" fmla="*/ 5 h 34"/>
                  <a:gd name="T16" fmla="*/ 33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17"/>
                    </a:moveTo>
                    <a:cubicBezTo>
                      <a:pt x="33" y="22"/>
                      <a:pt x="31" y="26"/>
                      <a:pt x="28" y="29"/>
                    </a:cubicBezTo>
                    <a:cubicBezTo>
                      <a:pt x="25" y="32"/>
                      <a:pt x="21" y="34"/>
                      <a:pt x="17" y="34"/>
                    </a:cubicBezTo>
                    <a:cubicBezTo>
                      <a:pt x="12" y="34"/>
                      <a:pt x="8" y="32"/>
                      <a:pt x="5" y="29"/>
                    </a:cubicBezTo>
                    <a:cubicBezTo>
                      <a:pt x="2" y="26"/>
                      <a:pt x="0" y="22"/>
                      <a:pt x="0" y="17"/>
                    </a:cubicBezTo>
                    <a:cubicBezTo>
                      <a:pt x="0" y="12"/>
                      <a:pt x="2" y="8"/>
                      <a:pt x="5" y="5"/>
                    </a:cubicBezTo>
                    <a:cubicBezTo>
                      <a:pt x="8" y="2"/>
                      <a:pt x="12" y="0"/>
                      <a:pt x="17" y="0"/>
                    </a:cubicBezTo>
                    <a:cubicBezTo>
                      <a:pt x="21" y="0"/>
                      <a:pt x="25" y="2"/>
                      <a:pt x="28" y="5"/>
                    </a:cubicBezTo>
                    <a:cubicBezTo>
                      <a:pt x="31" y="8"/>
                      <a:pt x="33" y="12"/>
                      <a:pt x="3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57" name="Group 56"/>
            <p:cNvGrpSpPr/>
            <p:nvPr userDrawn="1"/>
          </p:nvGrpSpPr>
          <p:grpSpPr>
            <a:xfrm>
              <a:off x="8645669" y="3220894"/>
              <a:ext cx="1581700" cy="1382332"/>
              <a:chOff x="5934075" y="757238"/>
              <a:chExt cx="1046163" cy="879476"/>
            </a:xfrm>
            <a:solidFill>
              <a:schemeClr val="bg2">
                <a:lumMod val="50000"/>
              </a:schemeClr>
            </a:solidFill>
          </p:grpSpPr>
          <p:sp>
            <p:nvSpPr>
              <p:cNvPr id="58"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9"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0"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1"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2"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3"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4" name="Freeform 28"/>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5"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6" name="Freeform 30"/>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7" name="Freeform 31"/>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8" name="Freeform 32"/>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9" name="Freeform 33"/>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0" name="Freeform 34"/>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1" name="Freeform 35"/>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2" name="Freeform 36"/>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3" name="Freeform 37"/>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4" name="Freeform 38"/>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sp>
        <p:nvSpPr>
          <p:cNvPr id="76" name="Title 1"/>
          <p:cNvSpPr>
            <a:spLocks noGrp="1"/>
          </p:cNvSpPr>
          <p:nvPr>
            <p:ph type="title" hasCustomPrompt="1"/>
          </p:nvPr>
        </p:nvSpPr>
        <p:spPr>
          <a:xfrm>
            <a:off x="381000" y="2546142"/>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77" name="Text Placeholder 2"/>
          <p:cNvSpPr>
            <a:spLocks noGrp="1"/>
          </p:cNvSpPr>
          <p:nvPr>
            <p:ph type="body" idx="1" hasCustomPrompt="1"/>
          </p:nvPr>
        </p:nvSpPr>
        <p:spPr>
          <a:xfrm>
            <a:off x="381000" y="3492945"/>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spTree>
    <p:extLst>
      <p:ext uri="{BB962C8B-B14F-4D97-AF65-F5344CB8AC3E}">
        <p14:creationId xmlns:p14="http://schemas.microsoft.com/office/powerpoint/2010/main" val="1462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xmlns=""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xmlns=""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6" name="Footer Placeholder 5">
            <a:extLst>
              <a:ext uri="{FF2B5EF4-FFF2-40B4-BE49-F238E27FC236}">
                <a16:creationId xmlns:a16="http://schemas.microsoft.com/office/drawing/2014/main" xmlns=""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7" name="Group 6">
            <a:extLst>
              <a:ext uri="{FF2B5EF4-FFF2-40B4-BE49-F238E27FC236}">
                <a16:creationId xmlns:a16="http://schemas.microsoft.com/office/drawing/2014/main" xmlns=""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8" name="Arrow: Chevron 23">
              <a:extLst>
                <a:ext uri="{FF2B5EF4-FFF2-40B4-BE49-F238E27FC236}">
                  <a16:creationId xmlns:a16="http://schemas.microsoft.com/office/drawing/2014/main" xmlns=""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Arrow: Chevron 24">
              <a:extLst>
                <a:ext uri="{FF2B5EF4-FFF2-40B4-BE49-F238E27FC236}">
                  <a16:creationId xmlns:a16="http://schemas.microsoft.com/office/drawing/2014/main" xmlns=""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76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0.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9.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F8D38-01E6-410B-BF60-F05E6ED28EA1}" type="datetimeFigureOut">
              <a:rPr lang="en-CA" smtClean="0"/>
              <a:t>2022-09-28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E6C8-EEDD-4656-8D8B-67C81F1A0C63}" type="slidenum">
              <a:rPr lang="en-CA" smtClean="0"/>
              <a:t>‹N°›</a:t>
            </a:fld>
            <a:endParaRPr lang="en-CA"/>
          </a:p>
        </p:txBody>
      </p:sp>
    </p:spTree>
    <p:extLst>
      <p:ext uri="{BB962C8B-B14F-4D97-AF65-F5344CB8AC3E}">
        <p14:creationId xmlns:p14="http://schemas.microsoft.com/office/powerpoint/2010/main" val="47601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74" r:id="rId11"/>
    <p:sldLayoutId id="2147483675"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Placeholder 1"/>
          <p:cNvSpPr>
            <a:spLocks noGrp="1"/>
          </p:cNvSpPr>
          <p:nvPr>
            <p:ph type="title"/>
          </p:nvPr>
        </p:nvSpPr>
        <p:spPr>
          <a:xfrm>
            <a:off x="609600" y="274639"/>
            <a:ext cx="10972800" cy="1143000"/>
          </a:xfrm>
          <a:prstGeom prst="rect">
            <a:avLst/>
          </a:prstGeom>
        </p:spPr>
        <p:txBody>
          <a:bodyPr vert="horz" lIns="121772" tIns="60885" rIns="121772" bIns="6088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121772" tIns="60885" rIns="121772" bIns="608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2" y="6356351"/>
            <a:ext cx="2844801" cy="365125"/>
          </a:xfrm>
          <a:prstGeom prst="rect">
            <a:avLst/>
          </a:prstGeom>
        </p:spPr>
        <p:txBody>
          <a:bodyPr vert="horz" lIns="121772" tIns="60885" rIns="121772" bIns="60885" rtlCol="0" anchor="ctr"/>
          <a:lstStyle>
            <a:lvl1pPr algn="l">
              <a:defRPr sz="1201">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1" y="6356351"/>
            <a:ext cx="3860799" cy="365125"/>
          </a:xfrm>
          <a:prstGeom prst="rect">
            <a:avLst/>
          </a:prstGeom>
        </p:spPr>
        <p:txBody>
          <a:bodyPr vert="horz" lIns="121772" tIns="60885" rIns="121772" bIns="60885" rtlCol="0" anchor="ctr"/>
          <a:lstStyle>
            <a:lvl1pPr algn="ctr">
              <a:defRPr sz="1201">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1" cy="365125"/>
          </a:xfrm>
          <a:prstGeom prst="rect">
            <a:avLst/>
          </a:prstGeom>
        </p:spPr>
        <p:txBody>
          <a:bodyPr vert="horz" lIns="121772" tIns="60885" rIns="121772" bIns="60885" rtlCol="0" anchor="ctr"/>
          <a:lstStyle>
            <a:lvl1pPr algn="r">
              <a:defRPr sz="1201">
                <a:solidFill>
                  <a:schemeClr val="tx1">
                    <a:tint val="75000"/>
                  </a:schemeClr>
                </a:solidFill>
              </a:defRPr>
            </a:lvl1pPr>
          </a:lstStyle>
          <a:p>
            <a:fld id="{658C0A6B-A9E3-4D41-91A4-6975CF6F8F7C}" type="slidenum">
              <a:rPr lang="en-CA" smtClean="0"/>
              <a:t>‹N°›</a:t>
            </a:fld>
            <a:endParaRPr lang="en-CA"/>
          </a:p>
        </p:txBody>
      </p:sp>
    </p:spTree>
    <p:extLst>
      <p:ext uri="{BB962C8B-B14F-4D97-AF65-F5344CB8AC3E}">
        <p14:creationId xmlns:p14="http://schemas.microsoft.com/office/powerpoint/2010/main" val="3876184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260" rtl="0" eaLnBrk="1" latinLnBrk="0" hangingPunct="1">
        <a:spcBef>
          <a:spcPct val="0"/>
        </a:spcBef>
        <a:buNone/>
        <a:defRPr sz="4430" kern="1200">
          <a:solidFill>
            <a:schemeClr val="tx1"/>
          </a:solidFill>
          <a:latin typeface="+mj-lt"/>
          <a:ea typeface="+mj-ea"/>
          <a:cs typeface="+mj-cs"/>
        </a:defRPr>
      </a:lvl1pPr>
    </p:titleStyle>
    <p:bodyStyle>
      <a:lvl1pPr marL="342848" indent="-342848" algn="l" defTabSz="914260" rtl="0" eaLnBrk="1" latinLnBrk="0" hangingPunct="1">
        <a:spcBef>
          <a:spcPct val="20000"/>
        </a:spcBef>
        <a:buFont typeface="Arial" panose="020B0604020202020204" pitchFamily="34" charset="0"/>
        <a:buChar char="•"/>
        <a:defRPr sz="3228" kern="1200">
          <a:solidFill>
            <a:schemeClr val="tx1"/>
          </a:solidFill>
          <a:latin typeface="+mn-lt"/>
          <a:ea typeface="+mn-ea"/>
          <a:cs typeface="+mn-cs"/>
        </a:defRPr>
      </a:lvl1pPr>
      <a:lvl2pPr marL="742837" indent="-285706" algn="l" defTabSz="914260" rtl="0" eaLnBrk="1" latinLnBrk="0" hangingPunct="1">
        <a:spcBef>
          <a:spcPct val="20000"/>
        </a:spcBef>
        <a:buFont typeface="Arial" panose="020B0604020202020204" pitchFamily="34" charset="0"/>
        <a:buChar char="–"/>
        <a:defRPr sz="2778" kern="1200">
          <a:solidFill>
            <a:schemeClr val="tx1"/>
          </a:solidFill>
          <a:latin typeface="+mn-lt"/>
          <a:ea typeface="+mn-ea"/>
          <a:cs typeface="+mn-cs"/>
        </a:defRPr>
      </a:lvl2pPr>
      <a:lvl3pPr marL="1142826" indent="-228565" algn="l" defTabSz="914260" rtl="0" eaLnBrk="1" latinLnBrk="0" hangingPunct="1">
        <a:spcBef>
          <a:spcPct val="20000"/>
        </a:spcBef>
        <a:buFont typeface="Arial" panose="020B0604020202020204" pitchFamily="34" charset="0"/>
        <a:buChar char="•"/>
        <a:defRPr sz="2403" kern="1200">
          <a:solidFill>
            <a:schemeClr val="tx1"/>
          </a:solidFill>
          <a:latin typeface="+mn-lt"/>
          <a:ea typeface="+mn-ea"/>
          <a:cs typeface="+mn-cs"/>
        </a:defRPr>
      </a:lvl3pPr>
      <a:lvl4pPr marL="159995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4pPr>
      <a:lvl5pPr marL="205708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5pPr>
      <a:lvl6pPr marL="2514217"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6pPr>
      <a:lvl7pPr marL="2971348"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7pPr>
      <a:lvl8pPr marL="342847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8pPr>
      <a:lvl9pPr marL="388560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9pPr>
    </p:bodyStyle>
    <p:otherStyle>
      <a:defPPr>
        <a:defRPr lang="en-US"/>
      </a:defPPr>
      <a:lvl1pPr marL="0" algn="l" defTabSz="914260" rtl="0" eaLnBrk="1" latinLnBrk="0" hangingPunct="1">
        <a:defRPr sz="1802" kern="1200">
          <a:solidFill>
            <a:schemeClr val="tx1"/>
          </a:solidFill>
          <a:latin typeface="+mn-lt"/>
          <a:ea typeface="+mn-ea"/>
          <a:cs typeface="+mn-cs"/>
        </a:defRPr>
      </a:lvl1pPr>
      <a:lvl2pPr marL="457131" algn="l" defTabSz="914260" rtl="0" eaLnBrk="1" latinLnBrk="0" hangingPunct="1">
        <a:defRPr sz="1802" kern="1200">
          <a:solidFill>
            <a:schemeClr val="tx1"/>
          </a:solidFill>
          <a:latin typeface="+mn-lt"/>
          <a:ea typeface="+mn-ea"/>
          <a:cs typeface="+mn-cs"/>
        </a:defRPr>
      </a:lvl2pPr>
      <a:lvl3pPr marL="914260" algn="l" defTabSz="914260" rtl="0" eaLnBrk="1" latinLnBrk="0" hangingPunct="1">
        <a:defRPr sz="1802" kern="1200">
          <a:solidFill>
            <a:schemeClr val="tx1"/>
          </a:solidFill>
          <a:latin typeface="+mn-lt"/>
          <a:ea typeface="+mn-ea"/>
          <a:cs typeface="+mn-cs"/>
        </a:defRPr>
      </a:lvl3pPr>
      <a:lvl4pPr marL="1371391" algn="l" defTabSz="914260" rtl="0" eaLnBrk="1" latinLnBrk="0" hangingPunct="1">
        <a:defRPr sz="1802" kern="1200">
          <a:solidFill>
            <a:schemeClr val="tx1"/>
          </a:solidFill>
          <a:latin typeface="+mn-lt"/>
          <a:ea typeface="+mn-ea"/>
          <a:cs typeface="+mn-cs"/>
        </a:defRPr>
      </a:lvl4pPr>
      <a:lvl5pPr marL="1828522" algn="l" defTabSz="914260" rtl="0" eaLnBrk="1" latinLnBrk="0" hangingPunct="1">
        <a:defRPr sz="1802" kern="1200">
          <a:solidFill>
            <a:schemeClr val="tx1"/>
          </a:solidFill>
          <a:latin typeface="+mn-lt"/>
          <a:ea typeface="+mn-ea"/>
          <a:cs typeface="+mn-cs"/>
        </a:defRPr>
      </a:lvl5pPr>
      <a:lvl6pPr marL="2285652" algn="l" defTabSz="914260" rtl="0" eaLnBrk="1" latinLnBrk="0" hangingPunct="1">
        <a:defRPr sz="1802" kern="1200">
          <a:solidFill>
            <a:schemeClr val="tx1"/>
          </a:solidFill>
          <a:latin typeface="+mn-lt"/>
          <a:ea typeface="+mn-ea"/>
          <a:cs typeface="+mn-cs"/>
        </a:defRPr>
      </a:lvl6pPr>
      <a:lvl7pPr marL="2742783" algn="l" defTabSz="914260" rtl="0" eaLnBrk="1" latinLnBrk="0" hangingPunct="1">
        <a:defRPr sz="1802" kern="1200">
          <a:solidFill>
            <a:schemeClr val="tx1"/>
          </a:solidFill>
          <a:latin typeface="+mn-lt"/>
          <a:ea typeface="+mn-ea"/>
          <a:cs typeface="+mn-cs"/>
        </a:defRPr>
      </a:lvl7pPr>
      <a:lvl8pPr marL="3199913" algn="l" defTabSz="914260" rtl="0" eaLnBrk="1" latinLnBrk="0" hangingPunct="1">
        <a:defRPr sz="1802" kern="1200">
          <a:solidFill>
            <a:schemeClr val="tx1"/>
          </a:solidFill>
          <a:latin typeface="+mn-lt"/>
          <a:ea typeface="+mn-ea"/>
          <a:cs typeface="+mn-cs"/>
        </a:defRPr>
      </a:lvl8pPr>
      <a:lvl9pPr marL="3657043" algn="l" defTabSz="914260" rtl="0" eaLnBrk="1" latinLnBrk="0" hangingPunct="1">
        <a:defRPr sz="18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3"/>
          <a:stretch>
            <a:fillRect/>
          </a:stretch>
        </p:blipFill>
        <p:spPr>
          <a:xfrm>
            <a:off x="0" y="0"/>
            <a:ext cx="749873" cy="6858594"/>
          </a:xfrm>
          <a:prstGeom prst="rect">
            <a:avLst/>
          </a:prstGeom>
        </p:spPr>
      </p:pic>
      <p:sp>
        <p:nvSpPr>
          <p:cNvPr id="2" name="Title Placeholder 1"/>
          <p:cNvSpPr>
            <a:spLocks noGrp="1"/>
          </p:cNvSpPr>
          <p:nvPr>
            <p:ph type="title"/>
          </p:nvPr>
        </p:nvSpPr>
        <p:spPr>
          <a:xfrm>
            <a:off x="838200" y="365125"/>
            <a:ext cx="10515600" cy="71593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196298"/>
            <a:ext cx="10515600" cy="49806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9814866" y="6500813"/>
            <a:ext cx="1107388" cy="220662"/>
          </a:xfrm>
          <a:prstGeom prst="rect">
            <a:avLst/>
          </a:prstGeom>
        </p:spPr>
        <p:txBody>
          <a:bodyPr vert="horz" lIns="91440" tIns="45720" rIns="91440" bIns="45720" rtlCol="0" anchor="ctr"/>
          <a:lstStyle>
            <a:lvl1pPr algn="r">
              <a:defRPr sz="800">
                <a:solidFill>
                  <a:schemeClr val="accent2"/>
                </a:solidFill>
              </a:defRPr>
            </a:lvl1pPr>
          </a:lstStyle>
          <a:p>
            <a:fld id="{0A9A32FB-8DF6-4906-A3C3-F3109295F377}" type="datetime4">
              <a:rPr lang="en-CA" smtClean="0"/>
              <a:t>September 28, 2022</a:t>
            </a:fld>
            <a:endParaRPr lang="en-CA"/>
          </a:p>
        </p:txBody>
      </p:sp>
      <p:sp>
        <p:nvSpPr>
          <p:cNvPr id="5" name="Footer Placeholder 4"/>
          <p:cNvSpPr>
            <a:spLocks noGrp="1"/>
          </p:cNvSpPr>
          <p:nvPr>
            <p:ph type="ftr" sz="quarter" idx="3"/>
          </p:nvPr>
        </p:nvSpPr>
        <p:spPr>
          <a:xfrm>
            <a:off x="3918449" y="6500813"/>
            <a:ext cx="4114800" cy="220662"/>
          </a:xfrm>
          <a:prstGeom prst="rect">
            <a:avLst/>
          </a:prstGeom>
        </p:spPr>
        <p:txBody>
          <a:bodyPr vert="horz" lIns="91440" tIns="45720" rIns="91440" bIns="45720" rtlCol="0" anchor="ctr"/>
          <a:lstStyle>
            <a:lvl1pPr algn="ctr">
              <a:defRPr sz="1000">
                <a:solidFill>
                  <a:schemeClr val="accent2">
                    <a:alpha val="44000"/>
                  </a:schemeClr>
                </a:solidFill>
              </a:defRPr>
            </a:lvl1pPr>
          </a:lstStyle>
          <a:p>
            <a:r>
              <a:rPr lang="en-CA" b="1" i="1" cap="all">
                <a:solidFill>
                  <a:srgbClr val="6E7889"/>
                </a:solidFill>
              </a:rPr>
              <a:t>Each other  </a:t>
            </a:r>
            <a:r>
              <a:rPr lang="en-CA" cap="all">
                <a:solidFill>
                  <a:srgbClr val="6E7889"/>
                </a:solidFill>
              </a:rPr>
              <a:t>|</a:t>
            </a:r>
            <a:r>
              <a:rPr lang="en-CA" b="1" i="1" cap="all">
                <a:solidFill>
                  <a:srgbClr val="6E7889"/>
                </a:solidFill>
              </a:rPr>
              <a:t> </a:t>
            </a:r>
            <a:r>
              <a:rPr lang="en-CA" b="1" i="1" cap="all">
                <a:solidFill>
                  <a:srgbClr val="DD993E"/>
                </a:solidFill>
              </a:rPr>
              <a:t>Our Communities </a:t>
            </a:r>
            <a:r>
              <a:rPr lang="en-CA" cap="all">
                <a:solidFill>
                  <a:srgbClr val="6E7889"/>
                </a:solidFill>
              </a:rPr>
              <a:t>|</a:t>
            </a:r>
            <a:r>
              <a:rPr lang="en-CA" b="1" i="1" cap="all">
                <a:solidFill>
                  <a:srgbClr val="DD993E"/>
                </a:solidFill>
              </a:rPr>
              <a:t> </a:t>
            </a:r>
            <a:r>
              <a:rPr lang="en-CA" b="1" i="1" cap="all">
                <a:solidFill>
                  <a:srgbClr val="5D9B79"/>
                </a:solidFill>
              </a:rPr>
              <a:t>Our Partners </a:t>
            </a:r>
            <a:r>
              <a:rPr lang="en-CA" cap="all">
                <a:solidFill>
                  <a:srgbClr val="6E7889"/>
                </a:solidFill>
              </a:rPr>
              <a:t>|</a:t>
            </a:r>
            <a:r>
              <a:rPr lang="en-CA" b="1" i="1" cap="all">
                <a:solidFill>
                  <a:srgbClr val="5D9B79"/>
                </a:solidFill>
              </a:rPr>
              <a:t> </a:t>
            </a:r>
            <a:r>
              <a:rPr lang="en-CA" b="1" i="1" cap="all">
                <a:solidFill>
                  <a:srgbClr val="397C87"/>
                </a:solidFill>
              </a:rPr>
              <a:t>Information</a:t>
            </a:r>
            <a:r>
              <a:rPr lang="en-CA" b="1" i="1" cap="all">
                <a:solidFill>
                  <a:srgbClr val="DD993E"/>
                </a:solidFill>
              </a:rPr>
              <a:t> </a:t>
            </a:r>
          </a:p>
        </p:txBody>
      </p:sp>
      <p:sp>
        <p:nvSpPr>
          <p:cNvPr id="6" name="Slide Number Placeholder 5"/>
          <p:cNvSpPr>
            <a:spLocks noGrp="1"/>
          </p:cNvSpPr>
          <p:nvPr>
            <p:ph type="sldNum" sz="quarter" idx="4"/>
          </p:nvPr>
        </p:nvSpPr>
        <p:spPr>
          <a:xfrm>
            <a:off x="10922254" y="6500813"/>
            <a:ext cx="431545" cy="220662"/>
          </a:xfrm>
          <a:prstGeom prst="rect">
            <a:avLst/>
          </a:prstGeom>
        </p:spPr>
        <p:txBody>
          <a:bodyPr vert="horz" lIns="91440" tIns="45720" rIns="91440" bIns="45720" rtlCol="0" anchor="ctr"/>
          <a:lstStyle>
            <a:lvl1pPr algn="r">
              <a:defRPr sz="1200">
                <a:solidFill>
                  <a:schemeClr val="accent2"/>
                </a:solidFill>
                <a:latin typeface="+mj-lt"/>
              </a:defRPr>
            </a:lvl1pPr>
          </a:lstStyle>
          <a:p>
            <a:fld id="{6B941A0C-80CC-4230-A4ED-F56224C365BC}" type="slidenum">
              <a:rPr lang="en-CA" smtClean="0"/>
              <a:pPr/>
              <a:t>‹N°›</a:t>
            </a:fld>
            <a:endParaRPr lang="en-CA"/>
          </a:p>
        </p:txBody>
      </p:sp>
      <p:sp>
        <p:nvSpPr>
          <p:cNvPr id="7" name="Rectangle 6"/>
          <p:cNvSpPr/>
          <p:nvPr userDrawn="1"/>
        </p:nvSpPr>
        <p:spPr>
          <a:xfrm>
            <a:off x="-532329" y="737612"/>
            <a:ext cx="463958" cy="2513474"/>
          </a:xfrm>
          <a:prstGeom prst="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8" name="Rectangle 7"/>
          <p:cNvSpPr/>
          <p:nvPr userDrawn="1"/>
        </p:nvSpPr>
        <p:spPr>
          <a:xfrm>
            <a:off x="-460826" y="784463"/>
            <a:ext cx="331736" cy="340242"/>
          </a:xfrm>
          <a:prstGeom prst="rect">
            <a:avLst/>
          </a:prstGeom>
          <a:solidFill>
            <a:srgbClr val="192B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60826" y="1196298"/>
            <a:ext cx="331736" cy="340242"/>
          </a:xfrm>
          <a:prstGeom prst="rect">
            <a:avLst/>
          </a:prstGeom>
          <a:solidFill>
            <a:srgbClr val="5D93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60826" y="1608133"/>
            <a:ext cx="331736" cy="340242"/>
          </a:xfrm>
          <a:prstGeom prst="rect">
            <a:avLst/>
          </a:prstGeom>
          <a:solidFill>
            <a:srgbClr val="6BB9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460826" y="2031310"/>
            <a:ext cx="331736" cy="340242"/>
          </a:xfrm>
          <a:prstGeom prst="rect">
            <a:avLst/>
          </a:prstGeom>
          <a:solidFill>
            <a:srgbClr val="F63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460826" y="2443145"/>
            <a:ext cx="331736" cy="340242"/>
          </a:xfrm>
          <a:prstGeom prst="rect">
            <a:avLst/>
          </a:prstGeom>
          <a:solidFill>
            <a:srgbClr val="8021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460826" y="2854980"/>
            <a:ext cx="331736" cy="340242"/>
          </a:xfrm>
          <a:prstGeom prst="rect">
            <a:avLst/>
          </a:prstGeom>
          <a:solidFill>
            <a:srgbClr val="4213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88327" y="6163240"/>
            <a:ext cx="652463" cy="784459"/>
          </a:xfrm>
          <a:prstGeom prst="rect">
            <a:avLst/>
          </a:prstGeom>
        </p:spPr>
      </p:pic>
      <p:pic>
        <p:nvPicPr>
          <p:cNvPr id="16" name="Picture 15"/>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419" y="503611"/>
            <a:ext cx="398971" cy="468001"/>
          </a:xfrm>
          <a:prstGeom prst="rect">
            <a:avLst/>
          </a:prstGeom>
        </p:spPr>
      </p:pic>
      <p:pic>
        <p:nvPicPr>
          <p:cNvPr id="23" name="Picture 2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89090" y="3429297"/>
            <a:ext cx="360000" cy="360000"/>
          </a:xfrm>
          <a:prstGeom prst="rect">
            <a:avLst/>
          </a:prstGeom>
        </p:spPr>
      </p:pic>
      <p:pic>
        <p:nvPicPr>
          <p:cNvPr id="24" name="Picture 2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89090" y="4737931"/>
            <a:ext cx="360000" cy="360000"/>
          </a:xfrm>
          <a:prstGeom prst="rect">
            <a:avLst/>
          </a:prstGeom>
        </p:spPr>
      </p:pic>
      <p:pic>
        <p:nvPicPr>
          <p:cNvPr id="25" name="Picture 24"/>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89090" y="3868715"/>
            <a:ext cx="360000" cy="360000"/>
          </a:xfrm>
          <a:prstGeom prst="rect">
            <a:avLst/>
          </a:prstGeom>
        </p:spPr>
      </p:pic>
      <p:pic>
        <p:nvPicPr>
          <p:cNvPr id="26" name="Picture 25"/>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89090" y="4303323"/>
            <a:ext cx="360000" cy="360000"/>
          </a:xfrm>
          <a:prstGeom prst="rect">
            <a:avLst/>
          </a:prstGeom>
        </p:spPr>
      </p:pic>
      <p:pic>
        <p:nvPicPr>
          <p:cNvPr id="27" name="Picture 26"/>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329" y="5232213"/>
            <a:ext cx="398971" cy="468001"/>
          </a:xfrm>
          <a:prstGeom prst="rect">
            <a:avLst/>
          </a:prstGeom>
        </p:spPr>
      </p:pic>
    </p:spTree>
    <p:extLst>
      <p:ext uri="{BB962C8B-B14F-4D97-AF65-F5344CB8AC3E}">
        <p14:creationId xmlns:p14="http://schemas.microsoft.com/office/powerpoint/2010/main" val="24650819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p:txStyles>
    <p:titleStyle>
      <a:lvl1pPr algn="l" defTabSz="914400" rtl="0" eaLnBrk="1" latinLnBrk="0" hangingPunct="1">
        <a:lnSpc>
          <a:spcPct val="90000"/>
        </a:lnSpc>
        <a:spcBef>
          <a:spcPct val="0"/>
        </a:spcBef>
        <a:buNone/>
        <a:defRPr sz="2800" kern="1200">
          <a:solidFill>
            <a:schemeClr val="accent1"/>
          </a:solidFill>
          <a:effectLst>
            <a:outerShdw blurRad="50800" dist="38100" dir="2700000" algn="tl" rotWithShape="0">
              <a:prstClr val="black">
                <a:alpha val="40000"/>
              </a:prstClr>
            </a:outerShdw>
          </a:effectLst>
          <a:latin typeface="+mj-lt"/>
          <a:ea typeface="+mj-ea"/>
          <a:cs typeface="+mj-cs"/>
        </a:defRPr>
      </a:lvl1pPr>
    </p:titleStyle>
    <p:bodyStyle>
      <a:lvl1pPr marL="228600" indent="-144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j-lt"/>
          <a:ea typeface="+mn-ea"/>
          <a:cs typeface="+mn-cs"/>
        </a:defRPr>
      </a:lvl1pPr>
      <a:lvl2pPr marL="447675" indent="-90488" algn="l" defTabSz="7200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28650" indent="-90488" algn="l" defTabSz="7200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804863" indent="-85725" algn="l" defTabSz="7200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85838" indent="-90488" algn="l" defTabSz="720000" rtl="0" eaLnBrk="1" latinLnBrk="0" hangingPunct="1">
        <a:lnSpc>
          <a:spcPct val="10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government/system/digital-government/policies-standards/government-canada-enterprise-architecture-framework.html#toc0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0999" y="2235200"/>
            <a:ext cx="4912895" cy="1963703"/>
          </a:xfrm>
        </p:spPr>
        <p:txBody>
          <a:bodyPr/>
          <a:lstStyle/>
          <a:p>
            <a:r>
              <a:rPr lang="en-CA" sz="2400" spc="300" dirty="0" smtClean="0"/>
              <a:t>An Introduction to the GC </a:t>
            </a:r>
            <a:r>
              <a:rPr lang="en-CA" sz="2400" dirty="0" smtClean="0"/>
              <a:t/>
            </a:r>
            <a:br>
              <a:rPr lang="en-CA" sz="2400" dirty="0" smtClean="0"/>
            </a:br>
            <a:r>
              <a:rPr lang="en-CA" sz="3200" dirty="0" smtClean="0"/>
              <a:t/>
            </a:r>
            <a:br>
              <a:rPr lang="en-CA" sz="3200" dirty="0" smtClean="0"/>
            </a:br>
            <a:r>
              <a:rPr lang="en-CA" sz="4800" dirty="0" smtClean="0"/>
              <a:t>Minimum </a:t>
            </a:r>
            <a:r>
              <a:rPr lang="en-CA" sz="4800" dirty="0" smtClean="0"/>
              <a:t>Viable </a:t>
            </a:r>
            <a:r>
              <a:rPr lang="en-CA" sz="4300" dirty="0" smtClean="0"/>
              <a:t/>
            </a:r>
            <a:br>
              <a:rPr lang="en-CA" sz="4300" dirty="0" smtClean="0"/>
            </a:br>
            <a:r>
              <a:rPr lang="en-CA" sz="3400" dirty="0" smtClean="0"/>
              <a:t>Business </a:t>
            </a:r>
            <a:r>
              <a:rPr lang="en-CA" sz="3400" dirty="0" smtClean="0"/>
              <a:t>Architecture</a:t>
            </a:r>
            <a:r>
              <a:rPr lang="en-CA" sz="4800" dirty="0" smtClean="0"/>
              <a:t/>
            </a:r>
            <a:br>
              <a:rPr lang="en-CA" sz="4800" dirty="0" smtClean="0"/>
            </a:br>
            <a:r>
              <a:rPr lang="en-CA" sz="6600" spc="1020" dirty="0" smtClean="0"/>
              <a:t>Playbook</a:t>
            </a:r>
            <a:endParaRPr lang="en-CA" sz="2800" spc="1020" dirty="0"/>
          </a:p>
        </p:txBody>
      </p:sp>
      <p:sp>
        <p:nvSpPr>
          <p:cNvPr id="5" name="Subtitle 4"/>
          <p:cNvSpPr>
            <a:spLocks noGrp="1"/>
          </p:cNvSpPr>
          <p:nvPr>
            <p:ph type="subTitle" idx="1"/>
          </p:nvPr>
        </p:nvSpPr>
        <p:spPr/>
        <p:txBody>
          <a:bodyPr/>
          <a:lstStyle/>
          <a:p>
            <a:r>
              <a:rPr lang="en-CA" dirty="0" smtClean="0"/>
              <a:t>For discussion purpose</a:t>
            </a:r>
          </a:p>
          <a:p>
            <a:r>
              <a:rPr lang="en-CA" dirty="0" smtClean="0"/>
              <a:t>Last update: September 2022</a:t>
            </a:r>
            <a:endParaRPr lang="en-CA" dirty="0"/>
          </a:p>
        </p:txBody>
      </p:sp>
    </p:spTree>
    <p:extLst>
      <p:ext uri="{BB962C8B-B14F-4D97-AF65-F5344CB8AC3E}">
        <p14:creationId xmlns:p14="http://schemas.microsoft.com/office/powerpoint/2010/main" val="326416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0945305" cy="1325563"/>
          </a:xfrm>
        </p:spPr>
        <p:txBody>
          <a:bodyPr/>
          <a:lstStyle/>
          <a:p>
            <a:r>
              <a:rPr lang="en-US" dirty="0" smtClean="0"/>
              <a:t>What is Business Architecture, in this context?</a:t>
            </a:r>
            <a:endParaRPr lang="en-US" sz="3200" dirty="0"/>
          </a:p>
        </p:txBody>
      </p:sp>
      <p:sp>
        <p:nvSpPr>
          <p:cNvPr id="3" name="Rectangle 2"/>
          <p:cNvSpPr/>
          <p:nvPr/>
        </p:nvSpPr>
        <p:spPr>
          <a:xfrm>
            <a:off x="512189" y="1379603"/>
            <a:ext cx="11167621" cy="4384983"/>
          </a:xfrm>
          <a:prstGeom prst="rect">
            <a:avLst/>
          </a:prstGeom>
        </p:spPr>
        <p:txBody>
          <a:bodyPr wrap="square">
            <a:spAutoFit/>
          </a:bodyPr>
          <a:lstStyle/>
          <a:p>
            <a:pPr lvl="0">
              <a:lnSpc>
                <a:spcPct val="107000"/>
              </a:lnSpc>
              <a:spcBef>
                <a:spcPts val="600"/>
              </a:spcBef>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Key concepts and principles:</a:t>
            </a:r>
          </a:p>
          <a:p>
            <a:pPr marL="342900" lvl="0" indent="-342900">
              <a:lnSpc>
                <a:spcPct val="107000"/>
              </a:lnSpc>
              <a:spcBef>
                <a:spcPts val="600"/>
              </a:spcBef>
              <a:spcAft>
                <a:spcPts val="0"/>
              </a:spcAft>
              <a:buFont typeface="Symbol" panose="05050102010706020507" pitchFamily="18" charset="2"/>
              <a:buChar char=""/>
            </a:pPr>
            <a:r>
              <a:rPr lang="en-CA" sz="1400" dirty="0" smtClean="0">
                <a:latin typeface="Calibri" panose="020F0502020204030204" pitchFamily="34" charset="0"/>
                <a:ea typeface="Calibri" panose="020F0502020204030204" pitchFamily="34" charset="0"/>
                <a:cs typeface="Times New Roman" panose="02020603050405020304" pitchFamily="18" charset="0"/>
              </a:rPr>
              <a:t>Three </a:t>
            </a:r>
            <a:r>
              <a:rPr lang="en-CA" sz="1400" dirty="0">
                <a:latin typeface="Calibri" panose="020F0502020204030204" pitchFamily="34" charset="0"/>
                <a:ea typeface="Calibri" panose="020F0502020204030204" pitchFamily="34" charset="0"/>
                <a:cs typeface="Times New Roman" panose="02020603050405020304" pitchFamily="18" charset="0"/>
              </a:rPr>
              <a:t>layers of Value: replacing the traditional “carrot vs stick” with “</a:t>
            </a:r>
            <a:r>
              <a:rPr lang="en-CA" sz="1400" i="1" dirty="0">
                <a:latin typeface="Calibri" panose="020F0502020204030204" pitchFamily="34" charset="0"/>
                <a:ea typeface="Calibri" panose="020F0502020204030204" pitchFamily="34" charset="0"/>
                <a:cs typeface="Times New Roman" panose="02020603050405020304" pitchFamily="18" charset="0"/>
              </a:rPr>
              <a:t>local</a:t>
            </a:r>
            <a:r>
              <a:rPr lang="en-CA" sz="1400" dirty="0">
                <a:latin typeface="Calibri" panose="020F0502020204030204" pitchFamily="34" charset="0"/>
                <a:ea typeface="Calibri" panose="020F0502020204030204" pitchFamily="34" charset="0"/>
                <a:cs typeface="Times New Roman" panose="02020603050405020304" pitchFamily="18" charset="0"/>
              </a:rPr>
              <a:t> value AND enterprise value”:</a:t>
            </a:r>
          </a:p>
          <a:p>
            <a:pPr marL="742950" lvl="1" indent="-285750">
              <a:lnSpc>
                <a:spcPct val="107000"/>
              </a:lnSpc>
              <a:spcAft>
                <a:spcPts val="0"/>
              </a:spcAft>
              <a:buFont typeface="+mj-lt"/>
              <a:buAutoNum type="arabicPeriod"/>
            </a:pPr>
            <a:r>
              <a:rPr lang="en-CA" sz="1400" b="1" i="1" dirty="0">
                <a:latin typeface="Calibri" panose="020F0502020204030204" pitchFamily="34" charset="0"/>
                <a:ea typeface="Calibri" panose="020F0502020204030204" pitchFamily="34" charset="0"/>
                <a:cs typeface="Times New Roman" panose="02020603050405020304" pitchFamily="18" charset="0"/>
              </a:rPr>
              <a:t>‘Big E’ Value</a:t>
            </a:r>
            <a:r>
              <a:rPr lang="en-CA" sz="1400" dirty="0">
                <a:latin typeface="Calibri" panose="020F0502020204030204" pitchFamily="34" charset="0"/>
                <a:ea typeface="Calibri" panose="020F0502020204030204" pitchFamily="34" charset="0"/>
                <a:cs typeface="Times New Roman" panose="02020603050405020304" pitchFamily="18" charset="0"/>
              </a:rPr>
              <a:t>: </a:t>
            </a:r>
            <a:r>
              <a:rPr lang="en-CA"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GC value</a:t>
            </a:r>
            <a:r>
              <a:rPr lang="en-CA" sz="1400" dirty="0">
                <a:latin typeface="Calibri" panose="020F0502020204030204" pitchFamily="34" charset="0"/>
                <a:ea typeface="Calibri" panose="020F0502020204030204" pitchFamily="34" charset="0"/>
                <a:cs typeface="Times New Roman" panose="02020603050405020304" pitchFamily="18" charset="0"/>
              </a:rPr>
              <a:t>. Often the initial driver to establish the EA/BA team. </a:t>
            </a:r>
          </a:p>
          <a:p>
            <a:pPr marL="742950" lvl="1" indent="-285750">
              <a:lnSpc>
                <a:spcPct val="107000"/>
              </a:lnSpc>
              <a:spcAft>
                <a:spcPts val="0"/>
              </a:spcAft>
              <a:buFont typeface="+mj-lt"/>
              <a:buAutoNum type="arabicPeriod"/>
            </a:pPr>
            <a:r>
              <a:rPr lang="en-CA" sz="1400" b="1" i="1" dirty="0">
                <a:latin typeface="Calibri" panose="020F0502020204030204" pitchFamily="34" charset="0"/>
                <a:ea typeface="Calibri" panose="020F0502020204030204" pitchFamily="34" charset="0"/>
                <a:cs typeface="Times New Roman" panose="02020603050405020304" pitchFamily="18" charset="0"/>
              </a:rPr>
              <a:t>‘Small E’ value</a:t>
            </a:r>
            <a:r>
              <a:rPr lang="en-CA" sz="1400" dirty="0">
                <a:latin typeface="Calibri" panose="020F0502020204030204" pitchFamily="34" charset="0"/>
                <a:ea typeface="Calibri" panose="020F0502020204030204" pitchFamily="34" charset="0"/>
                <a:cs typeface="Times New Roman" panose="02020603050405020304" pitchFamily="18" charset="0"/>
              </a:rPr>
              <a:t>: Departmental value. Better Departmental performance, risk management, etc.</a:t>
            </a:r>
          </a:p>
          <a:p>
            <a:pPr marL="742950" lvl="1" indent="-285750">
              <a:lnSpc>
                <a:spcPct val="107000"/>
              </a:lnSpc>
              <a:spcAft>
                <a:spcPts val="0"/>
              </a:spcAft>
              <a:buFont typeface="+mj-lt"/>
              <a:buAutoNum type="arabicPeriod"/>
            </a:pPr>
            <a:r>
              <a:rPr lang="en-CA" sz="1400" b="1" i="1" dirty="0">
                <a:latin typeface="Calibri" panose="020F0502020204030204" pitchFamily="34" charset="0"/>
                <a:ea typeface="Calibri" panose="020F0502020204030204" pitchFamily="34" charset="0"/>
                <a:cs typeface="Times New Roman" panose="02020603050405020304" pitchFamily="18" charset="0"/>
              </a:rPr>
              <a:t>‘Local’ value</a:t>
            </a:r>
            <a:r>
              <a:rPr lang="en-CA" sz="1400" dirty="0">
                <a:latin typeface="Calibri" panose="020F0502020204030204" pitchFamily="34" charset="0"/>
                <a:ea typeface="Calibri" panose="020F0502020204030204" pitchFamily="34" charset="0"/>
                <a:cs typeface="Times New Roman" panose="02020603050405020304" pitchFamily="18" charset="0"/>
              </a:rPr>
              <a:t>: Making sure that programs and initiatives engaged with BA get value from it (the only way to make the practice sustainable).</a:t>
            </a:r>
          </a:p>
          <a:p>
            <a:pPr marL="342900" lvl="0" indent="-342900">
              <a:lnSpc>
                <a:spcPct val="107000"/>
              </a:lnSpc>
              <a:spcBef>
                <a:spcPts val="600"/>
              </a:spcBef>
              <a:spcAft>
                <a:spcPts val="0"/>
              </a:spcAft>
              <a:buFont typeface="Symbol" panose="05050102010706020507" pitchFamily="18"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Scope of the BA practice based on Who it services and Where it sits:</a:t>
            </a:r>
          </a:p>
          <a:p>
            <a:pPr marL="742950" lvl="1" indent="-285750">
              <a:lnSpc>
                <a:spcPct val="107000"/>
              </a:lnSpc>
              <a:spcAft>
                <a:spcPts val="0"/>
              </a:spcAft>
              <a:buFont typeface="+mj-lt"/>
              <a:buAutoNum type="arabicPeriod"/>
            </a:pPr>
            <a:r>
              <a:rPr lang="en-CA" sz="1400" dirty="0">
                <a:latin typeface="Calibri" panose="020F0502020204030204" pitchFamily="34" charset="0"/>
                <a:ea typeface="Calibri" panose="020F0502020204030204" pitchFamily="34" charset="0"/>
                <a:cs typeface="Times New Roman" panose="02020603050405020304" pitchFamily="18" charset="0"/>
              </a:rPr>
              <a:t>BA part of EA, serving the CIO (most of current GC BA practices &amp; teams); </a:t>
            </a:r>
          </a:p>
          <a:p>
            <a:pPr marL="742950" lvl="1" indent="-285750">
              <a:lnSpc>
                <a:spcPct val="107000"/>
              </a:lnSpc>
              <a:spcAft>
                <a:spcPts val="0"/>
              </a:spcAft>
              <a:buFont typeface="+mj-lt"/>
              <a:buAutoNum type="arabicPeriod"/>
            </a:pPr>
            <a:r>
              <a:rPr lang="en-CA" sz="1400" dirty="0">
                <a:latin typeface="Calibri" panose="020F0502020204030204" pitchFamily="34" charset="0"/>
                <a:ea typeface="Calibri" panose="020F0502020204030204" pitchFamily="34" charset="0"/>
                <a:cs typeface="Times New Roman" panose="02020603050405020304" pitchFamily="18" charset="0"/>
              </a:rPr>
              <a:t>BA part of EA, serving the CIO and COO/CEO (Strategic Business Architecture); or</a:t>
            </a:r>
          </a:p>
          <a:p>
            <a:pPr marL="742950" lvl="1" indent="-285750">
              <a:lnSpc>
                <a:spcPct val="107000"/>
              </a:lnSpc>
              <a:spcAft>
                <a:spcPts val="0"/>
              </a:spcAft>
              <a:buFont typeface="+mj-lt"/>
              <a:buAutoNum type="arabicPeriod"/>
            </a:pPr>
            <a:r>
              <a:rPr lang="en-CA" sz="1400" dirty="0">
                <a:latin typeface="Calibri" panose="020F0502020204030204" pitchFamily="34" charset="0"/>
                <a:ea typeface="Calibri" panose="020F0502020204030204" pitchFamily="34" charset="0"/>
                <a:cs typeface="Times New Roman" panose="02020603050405020304" pitchFamily="18" charset="0"/>
              </a:rPr>
              <a:t>BA stand-alone, serving the CIO and COO/CEO (Enterprise Business Architecture). </a:t>
            </a:r>
          </a:p>
          <a:p>
            <a:pPr marL="342900" lvl="0" indent="-342900">
              <a:lnSpc>
                <a:spcPct val="107000"/>
              </a:lnSpc>
              <a:spcBef>
                <a:spcPts val="600"/>
              </a:spcBef>
              <a:spcAft>
                <a:spcPts val="0"/>
              </a:spcAft>
              <a:buFont typeface="Symbol" panose="05050102010706020507" pitchFamily="18"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BA Practice shouldn’t rely on “selling” it – value should drive its adoption. </a:t>
            </a:r>
          </a:p>
          <a:p>
            <a:pPr marL="342900" lvl="0" indent="-342900">
              <a:lnSpc>
                <a:spcPct val="107000"/>
              </a:lnSpc>
              <a:spcBef>
                <a:spcPts val="600"/>
              </a:spcBef>
              <a:spcAft>
                <a:spcPts val="0"/>
              </a:spcAft>
              <a:buFont typeface="Symbol" panose="05050102010706020507" pitchFamily="18"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BA is a lot about spending time on the problem before discussion solution; which does require a change in culture.</a:t>
            </a:r>
          </a:p>
          <a:p>
            <a:pPr marL="342900" lvl="0" indent="-342900">
              <a:lnSpc>
                <a:spcPct val="107000"/>
              </a:lnSpc>
              <a:spcBef>
                <a:spcPts val="600"/>
              </a:spcBef>
              <a:spcAft>
                <a:spcPts val="0"/>
              </a:spcAft>
              <a:buFont typeface="Symbol" panose="05050102010706020507" pitchFamily="18" charset="2"/>
              <a:buChar char=""/>
            </a:pPr>
            <a:r>
              <a:rPr lang="en-CA" sz="1400" dirty="0" smtClean="0">
                <a:latin typeface="Calibri" panose="020F0502020204030204" pitchFamily="34" charset="0"/>
                <a:ea typeface="Calibri" panose="020F0502020204030204" pitchFamily="34" charset="0"/>
                <a:cs typeface="Times New Roman" panose="02020603050405020304" pitchFamily="18" charset="0"/>
              </a:rPr>
              <a:t>Start </a:t>
            </a:r>
            <a:r>
              <a:rPr lang="en-CA" sz="1400" dirty="0">
                <a:latin typeface="Calibri" panose="020F0502020204030204" pitchFamily="34" charset="0"/>
                <a:ea typeface="Calibri" panose="020F0502020204030204" pitchFamily="34" charset="0"/>
                <a:cs typeface="Times New Roman" panose="02020603050405020304" pitchFamily="18" charset="0"/>
              </a:rPr>
              <a:t>with a </a:t>
            </a:r>
            <a:r>
              <a:rPr lang="en-CA" sz="1400" dirty="0" err="1">
                <a:latin typeface="Calibri" panose="020F0502020204030204" pitchFamily="34" charset="0"/>
                <a:ea typeface="Calibri" panose="020F0502020204030204" pitchFamily="34" charset="0"/>
                <a:cs typeface="Times New Roman" panose="02020603050405020304" pitchFamily="18" charset="0"/>
              </a:rPr>
              <a:t>heatmap</a:t>
            </a:r>
            <a:r>
              <a:rPr lang="en-CA" sz="1400" dirty="0">
                <a:latin typeface="Calibri" panose="020F0502020204030204" pitchFamily="34" charset="0"/>
                <a:ea typeface="Calibri" panose="020F0502020204030204" pitchFamily="34" charset="0"/>
                <a:cs typeface="Times New Roman" panose="02020603050405020304" pitchFamily="18" charset="0"/>
              </a:rPr>
              <a:t> / list of valuable items and related activities. Prioritize them.</a:t>
            </a:r>
          </a:p>
          <a:p>
            <a:pPr marL="342900" lvl="0" indent="-342900">
              <a:lnSpc>
                <a:spcPct val="107000"/>
              </a:lnSpc>
              <a:spcBef>
                <a:spcPts val="600"/>
              </a:spcBef>
              <a:spcAft>
                <a:spcPts val="0"/>
              </a:spcAft>
              <a:buFont typeface="Symbol" panose="05050102010706020507" pitchFamily="18"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BA should have a strong role in demand intake and project planning at the onset. </a:t>
            </a:r>
          </a:p>
          <a:p>
            <a:pPr marL="342900" lvl="0" indent="-342900">
              <a:lnSpc>
                <a:spcPct val="107000"/>
              </a:lnSpc>
              <a:spcBef>
                <a:spcPts val="600"/>
              </a:spcBef>
              <a:spcAft>
                <a:spcPts val="0"/>
              </a:spcAft>
              <a:buFont typeface="Symbol" panose="05050102010706020507" pitchFamily="18"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Make Business Architecture and EA "doable" by multiple groups on the department. Cut through the notion that EA is a closed off island that is mysterious and impractical to everyone else in the department. Particularly Business Architecture is the most "accessible" of the domains and if we can create an MVP that can be reused and adopted by multiple teams within a department then that will be a success.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156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pPr>
              <a:lnSpc>
                <a:spcPct val="108000"/>
              </a:lnSpc>
            </a:pPr>
            <a:r>
              <a:rPr lang="en-CA" dirty="0" smtClean="0"/>
              <a:t>3. MVEBA </a:t>
            </a:r>
            <a:r>
              <a:rPr lang="en-CA" dirty="0"/>
              <a:t>practice elements</a:t>
            </a:r>
          </a:p>
        </p:txBody>
      </p:sp>
    </p:spTree>
    <p:extLst>
      <p:ext uri="{BB962C8B-B14F-4D97-AF65-F5344CB8AC3E}">
        <p14:creationId xmlns:p14="http://schemas.microsoft.com/office/powerpoint/2010/main" val="350398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MVBA </a:t>
            </a:r>
            <a:r>
              <a:rPr lang="en-CA" i="1" dirty="0" smtClean="0"/>
              <a:t>Table of Content</a:t>
            </a:r>
            <a:endParaRPr lang="en-CA" i="1" dirty="0"/>
          </a:p>
        </p:txBody>
      </p:sp>
      <p:sp>
        <p:nvSpPr>
          <p:cNvPr id="6" name="Rectangle 5"/>
          <p:cNvSpPr/>
          <p:nvPr/>
        </p:nvSpPr>
        <p:spPr>
          <a:xfrm>
            <a:off x="455627" y="1240195"/>
            <a:ext cx="11355374" cy="4802661"/>
          </a:xfrm>
          <a:prstGeom prst="rect">
            <a:avLst/>
          </a:prstGeom>
        </p:spPr>
        <p:txBody>
          <a:bodyPr wrap="square">
            <a:spAutoFit/>
          </a:bodyPr>
          <a:lstStyle/>
          <a:p>
            <a:pPr marL="342900" lvl="0" indent="-342900">
              <a:lnSpc>
                <a:spcPct val="107000"/>
              </a:lnSpc>
              <a:spcBef>
                <a:spcPts val="1200"/>
              </a:spcBef>
              <a:spcAft>
                <a:spcPts val="0"/>
              </a:spcAft>
              <a:buFont typeface="Wingdings" panose="05000000000000000000" pitchFamily="2" charset="2"/>
              <a:buChar char="q"/>
            </a:pPr>
            <a:r>
              <a:rPr lang="en-CA" dirty="0" smtClean="0">
                <a:latin typeface="Calibri" panose="020F0502020204030204" pitchFamily="34" charset="0"/>
                <a:ea typeface="Calibri" panose="020F0502020204030204" pitchFamily="34" charset="0"/>
                <a:cs typeface="Times New Roman" panose="02020603050405020304" pitchFamily="18" charset="0"/>
              </a:rPr>
              <a:t>A repeatable </a:t>
            </a:r>
            <a:r>
              <a:rPr lang="en-CA" b="1" dirty="0" smtClean="0">
                <a:latin typeface="Calibri" panose="020F0502020204030204" pitchFamily="34" charset="0"/>
                <a:ea typeface="Calibri" panose="020F0502020204030204" pitchFamily="34" charset="0"/>
                <a:cs typeface="Times New Roman" panose="02020603050405020304" pitchFamily="18" charset="0"/>
              </a:rPr>
              <a:t>approach to prioritize the BA effort </a:t>
            </a:r>
            <a:r>
              <a:rPr lang="en-CA" dirty="0" smtClean="0">
                <a:latin typeface="Calibri" panose="020F0502020204030204" pitchFamily="34" charset="0"/>
                <a:ea typeface="Calibri" panose="020F0502020204030204" pitchFamily="34" charset="0"/>
                <a:cs typeface="Times New Roman" panose="02020603050405020304" pitchFamily="18" charset="0"/>
              </a:rPr>
              <a:t>(</a:t>
            </a:r>
            <a:r>
              <a:rPr lang="en-CA" dirty="0">
                <a:latin typeface="Calibri" panose="020F0502020204030204" pitchFamily="34" charset="0"/>
                <a:ea typeface="Calibri" panose="020F0502020204030204" pitchFamily="34" charset="0"/>
                <a:cs typeface="Times New Roman" panose="02020603050405020304" pitchFamily="18" charset="0"/>
              </a:rPr>
              <a:t>based on the departmental context, priorities, etc</a:t>
            </a:r>
            <a:r>
              <a:rPr lang="en-CA"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Bef>
                <a:spcPts val="1200"/>
              </a:spcBef>
              <a:spcAft>
                <a:spcPts val="0"/>
              </a:spcAft>
              <a:buFont typeface="Wingdings" panose="05000000000000000000" pitchFamily="2" charset="2"/>
              <a:buChar char="q"/>
            </a:pPr>
            <a:r>
              <a:rPr lang="en-CA" dirty="0" smtClean="0">
                <a:latin typeface="Calibri" panose="020F0502020204030204" pitchFamily="34" charset="0"/>
                <a:ea typeface="Calibri" panose="020F0502020204030204" pitchFamily="34" charset="0"/>
                <a:cs typeface="Times New Roman" panose="02020603050405020304" pitchFamily="18" charset="0"/>
              </a:rPr>
              <a:t>BA outcomes/benefits/</a:t>
            </a:r>
            <a:r>
              <a:rPr lang="en-CA" b="1" dirty="0" smtClean="0">
                <a:latin typeface="Calibri" panose="020F0502020204030204" pitchFamily="34" charset="0"/>
                <a:ea typeface="Calibri" panose="020F0502020204030204" pitchFamily="34" charset="0"/>
                <a:cs typeface="Times New Roman" panose="02020603050405020304" pitchFamily="18" charset="0"/>
              </a:rPr>
              <a:t>metrics</a:t>
            </a:r>
            <a:r>
              <a:rPr lang="en-CA" dirty="0" smtClean="0">
                <a:latin typeface="Calibri" panose="020F0502020204030204" pitchFamily="34" charset="0"/>
                <a:ea typeface="Calibri" panose="020F0502020204030204" pitchFamily="34" charset="0"/>
                <a:cs typeface="Times New Roman" panose="02020603050405020304" pitchFamily="18" charset="0"/>
              </a:rPr>
              <a:t>;</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0"/>
              </a:spcAft>
              <a:buFont typeface="Wingdings" panose="05000000000000000000" pitchFamily="2" charset="2"/>
              <a:buChar char="q"/>
            </a:pPr>
            <a:r>
              <a:rPr lang="en-CA" dirty="0">
                <a:latin typeface="Calibri" panose="020F0502020204030204" pitchFamily="34" charset="0"/>
                <a:ea typeface="Calibri" panose="020F0502020204030204" pitchFamily="34" charset="0"/>
                <a:cs typeface="Times New Roman" panose="02020603050405020304" pitchFamily="18" charset="0"/>
              </a:rPr>
              <a:t>BA</a:t>
            </a:r>
            <a:r>
              <a:rPr lang="en-CA" b="1" dirty="0">
                <a:latin typeface="Calibri" panose="020F0502020204030204" pitchFamily="34" charset="0"/>
                <a:ea typeface="Calibri" panose="020F0502020204030204" pitchFamily="34" charset="0"/>
                <a:cs typeface="Times New Roman" panose="02020603050405020304" pitchFamily="18" charset="0"/>
              </a:rPr>
              <a:t> outputs</a:t>
            </a:r>
            <a:r>
              <a:rPr lang="en-CA"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Bef>
                <a:spcPts val="1200"/>
              </a:spcBef>
              <a:spcAft>
                <a:spcPts val="0"/>
              </a:spcAft>
              <a:buFont typeface="Wingdings" panose="05000000000000000000" pitchFamily="2" charset="2"/>
              <a:buChar char="q"/>
            </a:pPr>
            <a:r>
              <a:rPr lang="en-CA" dirty="0">
                <a:latin typeface="Calibri" panose="020F0502020204030204" pitchFamily="34" charset="0"/>
                <a:ea typeface="Calibri" panose="020F0502020204030204" pitchFamily="34" charset="0"/>
                <a:cs typeface="Times New Roman" panose="02020603050405020304" pitchFamily="18" charset="0"/>
              </a:rPr>
              <a:t>BA</a:t>
            </a:r>
            <a:r>
              <a:rPr lang="en-CA" b="1" dirty="0">
                <a:latin typeface="Calibri" panose="020F0502020204030204" pitchFamily="34" charset="0"/>
                <a:ea typeface="Calibri" panose="020F0502020204030204" pitchFamily="34" charset="0"/>
                <a:cs typeface="Times New Roman" panose="02020603050405020304" pitchFamily="18" charset="0"/>
              </a:rPr>
              <a:t> services model </a:t>
            </a:r>
            <a:r>
              <a:rPr lang="en-CA" dirty="0" smtClean="0">
                <a:latin typeface="Calibri" panose="020F0502020204030204" pitchFamily="34" charset="0"/>
                <a:ea typeface="Calibri" panose="020F0502020204030204" pitchFamily="34" charset="0"/>
                <a:cs typeface="Times New Roman" panose="02020603050405020304" pitchFamily="18" charset="0"/>
              </a:rPr>
              <a:t>with supporting outputs </a:t>
            </a:r>
            <a:r>
              <a:rPr lang="en-CA" dirty="0">
                <a:latin typeface="Calibri" panose="020F0502020204030204" pitchFamily="34" charset="0"/>
                <a:ea typeface="Calibri" panose="020F0502020204030204" pitchFamily="34" charset="0"/>
                <a:cs typeface="Times New Roman" panose="02020603050405020304" pitchFamily="18" charset="0"/>
              </a:rPr>
              <a:t>and integration points:</a:t>
            </a:r>
          </a:p>
          <a:p>
            <a:pPr marL="742950" lvl="1" indent="-285750">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Times New Roman" panose="02020603050405020304" pitchFamily="18" charset="0"/>
              </a:rPr>
              <a:t>with supporting BA content (such as BA artefacts and Knowledgebase);</a:t>
            </a:r>
          </a:p>
          <a:p>
            <a:pPr marL="742950" lvl="1" indent="-285750">
              <a:lnSpc>
                <a:spcPct val="107000"/>
              </a:lnSpc>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Times New Roman" panose="02020603050405020304" pitchFamily="18" charset="0"/>
              </a:rPr>
              <a:t>BA Scenarios / “use cases</a:t>
            </a:r>
            <a:r>
              <a:rPr lang="en-CA" sz="1400" dirty="0" smtClean="0">
                <a:latin typeface="Calibri" panose="020F0502020204030204" pitchFamily="34" charset="0"/>
                <a:ea typeface="Calibri" panose="020F0502020204030204" pitchFamily="34" charset="0"/>
                <a:cs typeface="Times New Roman" panose="02020603050405020304" pitchFamily="18" charset="0"/>
              </a:rPr>
              <a:t>” / incl. in the area of Investment management and existing practices in GC </a:t>
            </a:r>
            <a:r>
              <a:rPr lang="en-CA" sz="1400" dirty="0" err="1" smtClean="0">
                <a:latin typeface="Calibri" panose="020F0502020204030204" pitchFamily="34" charset="0"/>
                <a:ea typeface="Calibri" panose="020F0502020204030204" pitchFamily="34" charset="0"/>
                <a:cs typeface="Times New Roman" panose="02020603050405020304" pitchFamily="18" charset="0"/>
              </a:rPr>
              <a:t>Dep’ts</a:t>
            </a:r>
            <a:endParaRPr lang="en-CA" sz="14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sz="1400" dirty="0" smtClean="0">
                <a:latin typeface="Calibri" panose="020F0502020204030204" pitchFamily="34" charset="0"/>
                <a:ea typeface="Calibri" panose="020F0502020204030204" pitchFamily="34" charset="0"/>
                <a:cs typeface="Times New Roman" panose="02020603050405020304" pitchFamily="18" charset="0"/>
              </a:rPr>
              <a:t>BCM and ACM and other Ref models to develop or use (and when/how to use them), including in support of GC EARB presentations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CA" sz="1400" dirty="0" smtClean="0">
                <a:latin typeface="Calibri" panose="020F0502020204030204" pitchFamily="34" charset="0"/>
                <a:ea typeface="Calibri" panose="020F0502020204030204" pitchFamily="34" charset="0"/>
                <a:cs typeface="Times New Roman" panose="02020603050405020304" pitchFamily="18" charset="0"/>
              </a:rPr>
              <a:t>Potential </a:t>
            </a:r>
            <a:r>
              <a:rPr lang="en-CA" sz="1400" dirty="0">
                <a:latin typeface="Calibri" panose="020F0502020204030204" pitchFamily="34" charset="0"/>
                <a:ea typeface="Calibri" panose="020F0502020204030204" pitchFamily="34" charset="0"/>
                <a:cs typeface="Times New Roman" panose="02020603050405020304" pitchFamily="18" charset="0"/>
              </a:rPr>
              <a:t>services already flagged:</a:t>
            </a:r>
          </a:p>
          <a:p>
            <a:pPr marL="1143000" lvl="2" indent="-228600">
              <a:lnSpc>
                <a:spcPct val="107000"/>
              </a:lnSpc>
              <a:spcAft>
                <a:spcPts val="0"/>
              </a:spcAft>
              <a:buFont typeface="Wingdings" panose="05000000000000000000" pitchFamily="2"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Business </a:t>
            </a:r>
            <a:r>
              <a:rPr lang="en-CA" sz="1400" i="1" dirty="0">
                <a:latin typeface="Calibri" panose="020F0502020204030204" pitchFamily="34" charset="0"/>
                <a:ea typeface="Calibri" panose="020F0502020204030204" pitchFamily="34" charset="0"/>
                <a:cs typeface="Times New Roman" panose="02020603050405020304" pitchFamily="18" charset="0"/>
              </a:rPr>
              <a:t>clarity</a:t>
            </a:r>
            <a:r>
              <a:rPr lang="en-CA" sz="1400" dirty="0">
                <a:latin typeface="Calibri" panose="020F0502020204030204" pitchFamily="34" charset="0"/>
                <a:ea typeface="Calibri" panose="020F0502020204030204" pitchFamily="34" charset="0"/>
                <a:cs typeface="Times New Roman" panose="02020603050405020304" pitchFamily="18" charset="0"/>
              </a:rPr>
              <a:t> service (in a broad GC and Departmental context);</a:t>
            </a:r>
          </a:p>
          <a:p>
            <a:pPr marL="1143000" lvl="2" indent="-228600">
              <a:lnSpc>
                <a:spcPct val="107000"/>
              </a:lnSpc>
              <a:spcAft>
                <a:spcPts val="0"/>
              </a:spcAft>
              <a:buFont typeface="Wingdings" panose="05000000000000000000" pitchFamily="2"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Advising the business planning (digital portfolio); and</a:t>
            </a:r>
          </a:p>
          <a:p>
            <a:pPr marL="1143000" lvl="2" indent="-228600">
              <a:lnSpc>
                <a:spcPct val="107000"/>
              </a:lnSpc>
              <a:spcAft>
                <a:spcPts val="0"/>
              </a:spcAft>
              <a:buFont typeface="Wingdings" panose="05000000000000000000" pitchFamily="2" charset="2"/>
              <a:buChar char=""/>
            </a:pPr>
            <a:r>
              <a:rPr lang="en-CA" sz="1400" dirty="0">
                <a:latin typeface="Calibri" panose="020F0502020204030204" pitchFamily="34" charset="0"/>
                <a:ea typeface="Calibri" panose="020F0502020204030204" pitchFamily="34" charset="0"/>
                <a:cs typeface="Times New Roman" panose="02020603050405020304" pitchFamily="18" charset="0"/>
              </a:rPr>
              <a:t>Representing the Organization to external stakeholders (to Industry).</a:t>
            </a:r>
          </a:p>
          <a:p>
            <a:pPr marL="342900" indent="-342900">
              <a:lnSpc>
                <a:spcPct val="107000"/>
              </a:lnSpc>
              <a:spcBef>
                <a:spcPts val="1200"/>
              </a:spcBef>
              <a:buFont typeface="Wingdings" panose="05000000000000000000" pitchFamily="2" charset="2"/>
              <a:buChar char="q"/>
            </a:pPr>
            <a:r>
              <a:rPr lang="en-CA" b="1" dirty="0">
                <a:latin typeface="Calibri" panose="020F0502020204030204" pitchFamily="34" charset="0"/>
                <a:ea typeface="Calibri" panose="020F0502020204030204" pitchFamily="34" charset="0"/>
                <a:cs typeface="Times New Roman" panose="02020603050405020304" pitchFamily="18" charset="0"/>
              </a:rPr>
              <a:t>RACI</a:t>
            </a:r>
            <a:r>
              <a:rPr lang="en-CA" dirty="0">
                <a:latin typeface="Calibri" panose="020F0502020204030204" pitchFamily="34" charset="0"/>
                <a:ea typeface="Calibri" panose="020F0502020204030204" pitchFamily="34" charset="0"/>
                <a:cs typeface="Times New Roman" panose="02020603050405020304" pitchFamily="18" charset="0"/>
              </a:rPr>
              <a:t> - Associated [extended] Roles &amp; </a:t>
            </a:r>
            <a:r>
              <a:rPr lang="en-CA" dirty="0" err="1" smtClean="0">
                <a:latin typeface="Calibri" panose="020F0502020204030204" pitchFamily="34" charset="0"/>
                <a:ea typeface="Calibri" panose="020F0502020204030204" pitchFamily="34" charset="0"/>
                <a:cs typeface="Times New Roman" panose="02020603050405020304" pitchFamily="18" charset="0"/>
              </a:rPr>
              <a:t>Responsibilities.;WHO</a:t>
            </a:r>
            <a:r>
              <a:rPr lang="en-CA" dirty="0" smtClean="0">
                <a:latin typeface="Calibri" panose="020F0502020204030204" pitchFamily="34" charset="0"/>
                <a:ea typeface="Calibri" panose="020F0502020204030204" pitchFamily="34" charset="0"/>
                <a:cs typeface="Times New Roman" panose="02020603050405020304" pitchFamily="18" charset="0"/>
              </a:rPr>
              <a:t>: Roles and </a:t>
            </a:r>
            <a:r>
              <a:rPr lang="en-CA" dirty="0" err="1" smtClean="0">
                <a:latin typeface="Calibri" panose="020F0502020204030204" pitchFamily="34" charset="0"/>
                <a:ea typeface="Calibri" panose="020F0502020204030204" pitchFamily="34" charset="0"/>
                <a:cs typeface="Times New Roman" panose="02020603050405020304" pitchFamily="18" charset="0"/>
              </a:rPr>
              <a:t>Exprtise</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0"/>
              </a:spcAft>
              <a:buFont typeface="Wingdings" panose="05000000000000000000" pitchFamily="2" charset="2"/>
              <a:buChar char="q"/>
            </a:pPr>
            <a:r>
              <a:rPr lang="en-CA" dirty="0" smtClean="0">
                <a:latin typeface="Calibri" panose="020F0502020204030204" pitchFamily="34" charset="0"/>
                <a:ea typeface="Calibri" panose="020F0502020204030204" pitchFamily="34" charset="0"/>
                <a:cs typeface="Times New Roman" panose="02020603050405020304" pitchFamily="18" charset="0"/>
              </a:rPr>
              <a:t>Expected </a:t>
            </a:r>
            <a:r>
              <a:rPr lang="en-CA" dirty="0">
                <a:latin typeface="Calibri" panose="020F0502020204030204" pitchFamily="34" charset="0"/>
                <a:ea typeface="Calibri" panose="020F0502020204030204" pitchFamily="34" charset="0"/>
                <a:cs typeface="Times New Roman" panose="02020603050405020304" pitchFamily="18" charset="0"/>
              </a:rPr>
              <a:t>Size / Cost of a MVBA? (ratio?); </a:t>
            </a:r>
            <a:r>
              <a:rPr lang="en-CA" dirty="0" smtClean="0">
                <a:latin typeface="Calibri" panose="020F0502020204030204" pitchFamily="34" charset="0"/>
                <a:ea typeface="Calibri" panose="020F0502020204030204" pitchFamily="34" charset="0"/>
                <a:cs typeface="Times New Roman" panose="02020603050405020304" pitchFamily="18" charset="0"/>
              </a:rPr>
              <a:t>and</a:t>
            </a:r>
          </a:p>
          <a:p>
            <a:pPr marL="342900" lvl="0" indent="-342900">
              <a:lnSpc>
                <a:spcPct val="107000"/>
              </a:lnSpc>
              <a:spcBef>
                <a:spcPts val="1200"/>
              </a:spcBef>
              <a:spcAft>
                <a:spcPts val="0"/>
              </a:spcAft>
              <a:buFont typeface="Wingdings" panose="05000000000000000000" pitchFamily="2" charset="2"/>
              <a:buChar char="q"/>
            </a:pPr>
            <a:r>
              <a:rPr lang="en-CA" dirty="0" smtClean="0">
                <a:latin typeface="Calibri" panose="020F0502020204030204" pitchFamily="34" charset="0"/>
                <a:ea typeface="Calibri" panose="020F0502020204030204" pitchFamily="34" charset="0"/>
                <a:cs typeface="Times New Roman" panose="02020603050405020304" pitchFamily="18" charset="0"/>
              </a:rPr>
              <a:t>Additional: Contacts; Ent/</a:t>
            </a:r>
            <a:r>
              <a:rPr lang="en-CA" dirty="0" err="1" smtClean="0">
                <a:latin typeface="Calibri" panose="020F0502020204030204" pitchFamily="34" charset="0"/>
                <a:ea typeface="Calibri" panose="020F0502020204030204" pitchFamily="34" charset="0"/>
                <a:cs typeface="Times New Roman" panose="02020603050405020304" pitchFamily="18" charset="0"/>
              </a:rPr>
              <a:t>Int</a:t>
            </a:r>
            <a:r>
              <a:rPr lang="en-CA" dirty="0" smtClean="0">
                <a:latin typeface="Calibri" panose="020F0502020204030204" pitchFamily="34" charset="0"/>
                <a:ea typeface="Calibri" panose="020F0502020204030204" pitchFamily="34" charset="0"/>
                <a:cs typeface="Times New Roman" panose="02020603050405020304" pitchFamily="18" charset="0"/>
              </a:rPr>
              <a:t> Resources; “Educational”/Evangelization” material</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p:cNvSpPr txBox="1"/>
          <p:nvPr/>
        </p:nvSpPr>
        <p:spPr>
          <a:xfrm>
            <a:off x="8181681" y="2111605"/>
            <a:ext cx="3478491" cy="1754326"/>
          </a:xfrm>
          <a:prstGeom prst="rect">
            <a:avLst/>
          </a:prstGeom>
          <a:noFill/>
        </p:spPr>
        <p:txBody>
          <a:bodyPr wrap="square" rtlCol="0">
            <a:spAutoFit/>
          </a:bodyPr>
          <a:lstStyle/>
          <a:p>
            <a:r>
              <a:rPr lang="en-CA" dirty="0" smtClean="0">
                <a:solidFill>
                  <a:srgbClr val="C00000"/>
                </a:solidFill>
              </a:rPr>
              <a:t>Relationship with Clarity/APM and the broader GC EA</a:t>
            </a:r>
          </a:p>
          <a:p>
            <a:endParaRPr lang="en-CA" dirty="0">
              <a:solidFill>
                <a:srgbClr val="C00000"/>
              </a:solidFill>
            </a:endParaRPr>
          </a:p>
          <a:p>
            <a:r>
              <a:rPr lang="en-CA" dirty="0" smtClean="0">
                <a:solidFill>
                  <a:srgbClr val="C00000"/>
                </a:solidFill>
              </a:rPr>
              <a:t>Review the GC BA Guide</a:t>
            </a:r>
          </a:p>
          <a:p>
            <a:endParaRPr lang="en-CA" dirty="0">
              <a:solidFill>
                <a:srgbClr val="C00000"/>
              </a:solidFill>
            </a:endParaRPr>
          </a:p>
          <a:p>
            <a:endParaRPr lang="en-CA" dirty="0">
              <a:solidFill>
                <a:srgbClr val="C00000"/>
              </a:solidFill>
            </a:endParaRPr>
          </a:p>
        </p:txBody>
      </p:sp>
    </p:spTree>
    <p:extLst>
      <p:ext uri="{BB962C8B-B14F-4D97-AF65-F5344CB8AC3E}">
        <p14:creationId xmlns:p14="http://schemas.microsoft.com/office/powerpoint/2010/main" val="262519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26"/>
          <p:cNvSpPr/>
          <p:nvPr>
            <p:custDataLst>
              <p:tags r:id="rId1"/>
            </p:custDataLst>
          </p:nvPr>
        </p:nvSpPr>
        <p:spPr>
          <a:xfrm>
            <a:off x="9137300"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AutoShape 16"/>
          <p:cNvSpPr>
            <a:spLocks noChangeAspect="1" noChangeArrowheads="1" noTextEdit="1"/>
          </p:cNvSpPr>
          <p:nvPr/>
        </p:nvSpPr>
        <p:spPr bwMode="auto">
          <a:xfrm>
            <a:off x="9394340"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35" name="Freeform 6"/>
          <p:cNvSpPr>
            <a:spLocks noChangeAspect="1" noEditPoints="1"/>
          </p:cNvSpPr>
          <p:nvPr/>
        </p:nvSpPr>
        <p:spPr bwMode="auto">
          <a:xfrm>
            <a:off x="9504821"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28" name="Group 34"/>
          <p:cNvGrpSpPr>
            <a:grpSpLocks noChangeAspect="1"/>
          </p:cNvGrpSpPr>
          <p:nvPr/>
        </p:nvGrpSpPr>
        <p:grpSpPr>
          <a:xfrm>
            <a:off x="9383061" y="2237948"/>
            <a:ext cx="516952" cy="546458"/>
            <a:chOff x="2468445" y="1523817"/>
            <a:chExt cx="2804473" cy="2964541"/>
          </a:xfrm>
          <a:solidFill>
            <a:schemeClr val="bg1"/>
          </a:solidFill>
        </p:grpSpPr>
        <p:sp>
          <p:nvSpPr>
            <p:cNvPr id="2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re 1"/>
          <p:cNvSpPr>
            <a:spLocks noGrp="1"/>
          </p:cNvSpPr>
          <p:nvPr>
            <p:ph type="title"/>
          </p:nvPr>
        </p:nvSpPr>
        <p:spPr/>
        <p:txBody>
          <a:bodyPr/>
          <a:lstStyle/>
          <a:p>
            <a:r>
              <a:rPr lang="en-CA" dirty="0" smtClean="0"/>
              <a:t>EA Operating Model Patterns</a:t>
            </a:r>
            <a:endParaRPr lang="en-CA" dirty="0"/>
          </a:p>
        </p:txBody>
      </p:sp>
      <p:sp>
        <p:nvSpPr>
          <p:cNvPr id="3" name="Espace réservé du contenu 2"/>
          <p:cNvSpPr>
            <a:spLocks noGrp="1"/>
          </p:cNvSpPr>
          <p:nvPr>
            <p:ph idx="1"/>
          </p:nvPr>
        </p:nvSpPr>
        <p:spPr>
          <a:xfrm>
            <a:off x="379827" y="1169324"/>
            <a:ext cx="11442239" cy="425558"/>
          </a:xfrm>
        </p:spPr>
        <p:txBody>
          <a:bodyPr/>
          <a:lstStyle/>
          <a:p>
            <a:pPr marL="0" indent="0">
              <a:buNone/>
            </a:pPr>
            <a:r>
              <a:rPr lang="en-CA" dirty="0"/>
              <a:t>Three </a:t>
            </a:r>
            <a:r>
              <a:rPr lang="en-CA" dirty="0" smtClean="0"/>
              <a:t>“iterations</a:t>
            </a:r>
            <a:r>
              <a:rPr lang="en-CA" dirty="0"/>
              <a:t>” of </a:t>
            </a:r>
            <a:r>
              <a:rPr lang="en-CA" dirty="0" smtClean="0"/>
              <a:t>E/BA Operating Models based on capacity more than maturity:</a:t>
            </a:r>
            <a:endParaRPr lang="en-CA" dirty="0"/>
          </a:p>
        </p:txBody>
      </p:sp>
      <p:sp>
        <p:nvSpPr>
          <p:cNvPr id="12" name="ZoneTexte 11"/>
          <p:cNvSpPr txBox="1"/>
          <p:nvPr/>
        </p:nvSpPr>
        <p:spPr>
          <a:xfrm>
            <a:off x="754653"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252652" y="3043266"/>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5" name="ZoneTexte 4"/>
          <p:cNvSpPr txBox="1"/>
          <p:nvPr/>
        </p:nvSpPr>
        <p:spPr>
          <a:xfrm>
            <a:off x="1094210" y="3457681"/>
            <a:ext cx="3280566" cy="2223686"/>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An EA “Light”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tactical</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reactive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Often, but not necessarily, IT-driven</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Focused on engaging with and advising major initiatives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No knowledgebase; highly dependant on the knowledge of individual architects</a:t>
            </a:r>
            <a:endParaRPr lang="en-CA" sz="1400" dirty="0">
              <a:latin typeface="Arial" panose="020B0604020202020204" pitchFamily="34" charset="0"/>
              <a:cs typeface="Arial" panose="020B0604020202020204" pitchFamily="34" charset="0"/>
            </a:endParaRPr>
          </a:p>
        </p:txBody>
      </p:sp>
      <p:sp>
        <p:nvSpPr>
          <p:cNvPr id="10"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ZoneTexte 21"/>
          <p:cNvSpPr txBox="1"/>
          <p:nvPr/>
        </p:nvSpPr>
        <p:spPr>
          <a:xfrm>
            <a:off x="4862398" y="3457681"/>
            <a:ext cx="2867330" cy="218521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 fully established EA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Strategic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Mix of Reactive and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but still mostly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some enterprise knowledgebase used to store &amp; generate artefacts</a:t>
            </a:r>
            <a:endParaRPr lang="en-CA" sz="1400" dirty="0">
              <a:latin typeface="Arial" panose="020B0604020202020204" pitchFamily="34" charset="0"/>
              <a:cs typeface="Arial" panose="020B0604020202020204" pitchFamily="34" charset="0"/>
            </a:endParaRPr>
          </a:p>
        </p:txBody>
      </p:sp>
      <p:sp>
        <p:nvSpPr>
          <p:cNvPr id="23" name="ZoneTexte 22"/>
          <p:cNvSpPr txBox="1"/>
          <p:nvPr/>
        </p:nvSpPr>
        <p:spPr>
          <a:xfrm>
            <a:off x="8569815" y="3457681"/>
            <a:ext cx="3078326" cy="214674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Strategic – overseeing tactical alignment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and both business &amp;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an enterprise knowledgebase accessed and leveraged by non-architects to produce insight </a:t>
            </a:r>
            <a:endParaRPr lang="en-CA" sz="1400" dirty="0">
              <a:latin typeface="Arial" panose="020B0604020202020204" pitchFamily="34" charset="0"/>
              <a:cs typeface="Arial" panose="020B0604020202020204" pitchFamily="34" charset="0"/>
            </a:endParaRPr>
          </a:p>
        </p:txBody>
      </p:sp>
      <p:sp>
        <p:nvSpPr>
          <p:cNvPr id="24"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5"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471788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BA </a:t>
            </a:r>
            <a:r>
              <a:rPr lang="en-CA" dirty="0"/>
              <a:t>Operating Model Patterns</a:t>
            </a:r>
          </a:p>
        </p:txBody>
      </p:sp>
      <p:sp>
        <p:nvSpPr>
          <p:cNvPr id="5" name="Rounded Rectangle 26"/>
          <p:cNvSpPr/>
          <p:nvPr>
            <p:custDataLst>
              <p:tags r:id="rId1"/>
            </p:custDataLst>
          </p:nvPr>
        </p:nvSpPr>
        <p:spPr>
          <a:xfrm>
            <a:off x="9214989"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AutoShape 16"/>
          <p:cNvSpPr>
            <a:spLocks noChangeAspect="1" noChangeArrowheads="1" noTextEdit="1"/>
          </p:cNvSpPr>
          <p:nvPr/>
        </p:nvSpPr>
        <p:spPr bwMode="auto">
          <a:xfrm>
            <a:off x="9472029"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Freeform 6"/>
          <p:cNvSpPr>
            <a:spLocks noChangeAspect="1" noEditPoints="1"/>
          </p:cNvSpPr>
          <p:nvPr/>
        </p:nvSpPr>
        <p:spPr bwMode="auto">
          <a:xfrm>
            <a:off x="9582510"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8" name="Group 34"/>
          <p:cNvGrpSpPr>
            <a:grpSpLocks noChangeAspect="1"/>
          </p:cNvGrpSpPr>
          <p:nvPr/>
        </p:nvGrpSpPr>
        <p:grpSpPr>
          <a:xfrm>
            <a:off x="9460750" y="2237948"/>
            <a:ext cx="516952" cy="546458"/>
            <a:chOff x="2468445" y="1523817"/>
            <a:chExt cx="2804473" cy="2964541"/>
          </a:xfrm>
          <a:solidFill>
            <a:schemeClr val="bg1"/>
          </a:solidFill>
        </p:grpSpPr>
        <p:sp>
          <p:nvSpPr>
            <p:cNvPr id="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2" name="ZoneTexte 11"/>
          <p:cNvSpPr txBox="1"/>
          <p:nvPr/>
        </p:nvSpPr>
        <p:spPr>
          <a:xfrm>
            <a:off x="754653" y="3045863"/>
            <a:ext cx="2781300" cy="338554"/>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330341" y="3043266"/>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5"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9" name="ZoneTexte 18"/>
          <p:cNvSpPr txBox="1"/>
          <p:nvPr/>
        </p:nvSpPr>
        <p:spPr>
          <a:xfrm>
            <a:off x="721460" y="3457681"/>
            <a:ext cx="3105042" cy="1061573"/>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Minimal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embedded within the EA practice through some of the EA deliverables and activities</a:t>
            </a:r>
          </a:p>
        </p:txBody>
      </p:sp>
      <p:sp>
        <p:nvSpPr>
          <p:cNvPr id="20" name="ZoneTexte 19"/>
          <p:cNvSpPr txBox="1"/>
          <p:nvPr/>
        </p:nvSpPr>
        <p:spPr>
          <a:xfrm>
            <a:off x="4467163" y="3457681"/>
            <a:ext cx="3344103" cy="1488484"/>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Strategic Business Architecture: </a:t>
            </a: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formalized as an EA domain with a Business Architect role (full-time or not) included in the overall Organization architecture framework &amp; practice</a:t>
            </a:r>
          </a:p>
        </p:txBody>
      </p:sp>
      <p:sp>
        <p:nvSpPr>
          <p:cNvPr id="21" name="ZoneTexte 20"/>
          <p:cNvSpPr txBox="1"/>
          <p:nvPr/>
        </p:nvSpPr>
        <p:spPr>
          <a:xfrm>
            <a:off x="8228166" y="3457681"/>
            <a:ext cx="3041673" cy="1044260"/>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Enterprise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elevated to an enterprise practice, lives outside EA and serves business purposes</a:t>
            </a:r>
          </a:p>
        </p:txBody>
      </p:sp>
    </p:spTree>
    <p:extLst>
      <p:ext uri="{BB962C8B-B14F-4D97-AF65-F5344CB8AC3E}">
        <p14:creationId xmlns:p14="http://schemas.microsoft.com/office/powerpoint/2010/main" val="1750862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Scope</a:t>
            </a:r>
            <a:endParaRPr lang="en-CA" dirty="0"/>
          </a:p>
        </p:txBody>
      </p:sp>
      <p:pic>
        <p:nvPicPr>
          <p:cNvPr id="3" name="Image 2"/>
          <p:cNvPicPr>
            <a:picLocks noChangeAspect="1"/>
          </p:cNvPicPr>
          <p:nvPr/>
        </p:nvPicPr>
        <p:blipFill>
          <a:blip r:embed="rId3"/>
          <a:stretch>
            <a:fillRect/>
          </a:stretch>
        </p:blipFill>
        <p:spPr>
          <a:xfrm>
            <a:off x="217314" y="2451864"/>
            <a:ext cx="3823803" cy="2775154"/>
          </a:xfrm>
          <a:prstGeom prst="rect">
            <a:avLst/>
          </a:prstGeom>
        </p:spPr>
      </p:pic>
      <p:pic>
        <p:nvPicPr>
          <p:cNvPr id="31" name="Image 30"/>
          <p:cNvPicPr>
            <a:picLocks noChangeAspect="1"/>
          </p:cNvPicPr>
          <p:nvPr/>
        </p:nvPicPr>
        <p:blipFill>
          <a:blip r:embed="rId3"/>
          <a:stretch>
            <a:fillRect/>
          </a:stretch>
        </p:blipFill>
        <p:spPr>
          <a:xfrm>
            <a:off x="4116731" y="2451864"/>
            <a:ext cx="3823803" cy="2775154"/>
          </a:xfrm>
          <a:prstGeom prst="rect">
            <a:avLst/>
          </a:prstGeom>
        </p:spPr>
      </p:pic>
      <p:pic>
        <p:nvPicPr>
          <p:cNvPr id="32" name="Image 31"/>
          <p:cNvPicPr>
            <a:picLocks noChangeAspect="1"/>
          </p:cNvPicPr>
          <p:nvPr/>
        </p:nvPicPr>
        <p:blipFill>
          <a:blip r:embed="rId3"/>
          <a:stretch>
            <a:fillRect/>
          </a:stretch>
        </p:blipFill>
        <p:spPr>
          <a:xfrm>
            <a:off x="8091761" y="2451864"/>
            <a:ext cx="3823803" cy="2775154"/>
          </a:xfrm>
          <a:prstGeom prst="rect">
            <a:avLst/>
          </a:prstGeom>
        </p:spPr>
      </p:pic>
      <p:sp>
        <p:nvSpPr>
          <p:cNvPr id="35" name="Ellipse 34"/>
          <p:cNvSpPr/>
          <p:nvPr/>
        </p:nvSpPr>
        <p:spPr>
          <a:xfrm>
            <a:off x="1672015" y="3532951"/>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llipse 35"/>
          <p:cNvSpPr>
            <a:spLocks noChangeAspect="1"/>
          </p:cNvSpPr>
          <p:nvPr/>
        </p:nvSpPr>
        <p:spPr>
          <a:xfrm>
            <a:off x="5380547" y="3053619"/>
            <a:ext cx="1609835" cy="1510990"/>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Ellipse 37"/>
          <p:cNvSpPr>
            <a:spLocks noChangeAspect="1"/>
          </p:cNvSpPr>
          <p:nvPr/>
        </p:nvSpPr>
        <p:spPr>
          <a:xfrm>
            <a:off x="8948059" y="2696157"/>
            <a:ext cx="2332490" cy="2189274"/>
          </a:xfrm>
          <a:prstGeom prst="ellipse">
            <a:avLst/>
          </a:prstGeom>
          <a:solidFill>
            <a:srgbClr val="FED962">
              <a:alpha val="4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llipse 11"/>
          <p:cNvSpPr/>
          <p:nvPr/>
        </p:nvSpPr>
        <p:spPr>
          <a:xfrm>
            <a:off x="9646586" y="2974764"/>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ZoneTexte 12"/>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5" name="ZoneTexte 14"/>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627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Stakeholders</a:t>
            </a:r>
            <a:endParaRPr lang="en-CA" dirty="0"/>
          </a:p>
        </p:txBody>
      </p:sp>
      <p:sp>
        <p:nvSpPr>
          <p:cNvPr id="3" name="ZoneTexte 2"/>
          <p:cNvSpPr txBox="1"/>
          <p:nvPr/>
        </p:nvSpPr>
        <p:spPr>
          <a:xfrm>
            <a:off x="581025" y="2192692"/>
            <a:ext cx="4084281" cy="1346522"/>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Domain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(might not be under EA functional authority)</a:t>
            </a:r>
            <a:endParaRPr lang="en-CA" sz="1200" dirty="0" smtClean="0">
              <a:solidFill>
                <a:schemeClr val="accent5"/>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Solution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a:solidFill>
                  <a:schemeClr val="accent5"/>
                </a:solidFill>
                <a:latin typeface="Arial" panose="020B0604020202020204" pitchFamily="34" charset="0"/>
                <a:cs typeface="Arial" panose="020B0604020202020204" pitchFamily="34" charset="0"/>
              </a:rPr>
              <a:t>(might not be under EA functional authority)</a:t>
            </a:r>
            <a:endParaRPr lang="en-CA" sz="1200" dirty="0">
              <a:solidFill>
                <a:schemeClr val="accent5"/>
              </a:solidFill>
              <a:latin typeface="Arial" panose="020B0604020202020204" pitchFamily="34" charset="0"/>
              <a:cs typeface="Arial" panose="020B0604020202020204" pitchFamily="34" charset="0"/>
            </a:endParaRPr>
          </a:p>
        </p:txBody>
      </p:sp>
      <p:sp>
        <p:nvSpPr>
          <p:cNvPr id="13" name="ZoneTexte 12"/>
          <p:cNvSpPr txBox="1"/>
          <p:nvPr/>
        </p:nvSpPr>
        <p:spPr>
          <a:xfrm>
            <a:off x="4558919" y="2192692"/>
            <a:ext cx="3623526" cy="1400383"/>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(framed by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(framed by EA)</a:t>
            </a:r>
          </a:p>
        </p:txBody>
      </p:sp>
      <p:sp>
        <p:nvSpPr>
          <p:cNvPr id="14" name="ZoneTexte 13"/>
          <p:cNvSpPr txBox="1"/>
          <p:nvPr/>
        </p:nvSpPr>
        <p:spPr>
          <a:xfrm>
            <a:off x="8536813" y="2192692"/>
            <a:ext cx="3655188" cy="1623521"/>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2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Technical Architects?</a:t>
            </a:r>
          </a:p>
        </p:txBody>
      </p:sp>
      <p:sp>
        <p:nvSpPr>
          <p:cNvPr id="15" name="ZoneTexte 14"/>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6" name="ZoneTexte 15"/>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7" name="ZoneTexte 16"/>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8" name="ZoneTexte 17"/>
          <p:cNvSpPr txBox="1"/>
          <p:nvPr/>
        </p:nvSpPr>
        <p:spPr>
          <a:xfrm>
            <a:off x="581024" y="3995013"/>
            <a:ext cx="3691299" cy="162967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a:solidFill>
                  <a:schemeClr val="accent5"/>
                </a:solidFill>
                <a:latin typeface="Arial" panose="020B0604020202020204" pitchFamily="34" charset="0"/>
                <a:cs typeface="Arial" panose="020B0604020202020204" pitchFamily="34" charset="0"/>
              </a:rPr>
              <a:t>Project and Programme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Data Analysts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&amp; Engineers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Service Managers and Centers of Expertise</a:t>
            </a:r>
            <a:endParaRPr lang="en-CA" sz="1200" dirty="0">
              <a:solidFill>
                <a:schemeClr val="accent5"/>
              </a:solidFill>
              <a:latin typeface="Arial" panose="020B0604020202020204" pitchFamily="34" charset="0"/>
              <a:cs typeface="Arial" panose="020B0604020202020204" pitchFamily="34" charset="0"/>
            </a:endParaRPr>
          </a:p>
        </p:txBody>
      </p:sp>
      <p:sp>
        <p:nvSpPr>
          <p:cNvPr id="19" name="ZoneTexte 18"/>
          <p:cNvSpPr txBox="1"/>
          <p:nvPr/>
        </p:nvSpPr>
        <p:spPr>
          <a:xfrm>
            <a:off x="4558918" y="3995013"/>
            <a:ext cx="3371005" cy="1832809"/>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Project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Data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20" name="ZoneTexte 19"/>
          <p:cNvSpPr txBox="1"/>
          <p:nvPr/>
        </p:nvSpPr>
        <p:spPr>
          <a:xfrm>
            <a:off x="8536813" y="3995014"/>
            <a:ext cx="3274188" cy="179433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Vendor and IT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Digital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Senior Governance Bodies </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4" name="Rectangle 3"/>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500359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Services and Activities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81024" y="2045130"/>
            <a:ext cx="3290427" cy="3542635"/>
          </a:xfrm>
        </p:spPr>
        <p:txBody>
          <a:bodyPr>
            <a:noAutofit/>
          </a:bodyPr>
          <a:lstStyle/>
          <a:p>
            <a:r>
              <a:rPr lang="en-CA" sz="1200" dirty="0" smtClean="0">
                <a:solidFill>
                  <a:schemeClr val="bg2">
                    <a:lumMod val="25000"/>
                  </a:schemeClr>
                </a:solidFill>
              </a:rPr>
              <a:t>Advisory </a:t>
            </a:r>
            <a:r>
              <a:rPr lang="en-CA" sz="1200" dirty="0">
                <a:solidFill>
                  <a:schemeClr val="bg2">
                    <a:lumMod val="25000"/>
                  </a:schemeClr>
                </a:solidFill>
              </a:rPr>
              <a:t>Service </a:t>
            </a:r>
            <a:r>
              <a:rPr lang="en-CA" sz="1200" dirty="0" smtClean="0">
                <a:solidFill>
                  <a:schemeClr val="bg2">
                    <a:lumMod val="25000"/>
                  </a:schemeClr>
                </a:solidFill>
              </a:rPr>
              <a:t>– Major Initiatives </a:t>
            </a:r>
            <a:r>
              <a:rPr lang="en-CA" sz="1200" dirty="0">
                <a:solidFill>
                  <a:schemeClr val="bg2">
                    <a:lumMod val="25000"/>
                  </a:schemeClr>
                </a:solidFill>
              </a:rPr>
              <a:t>&amp; </a:t>
            </a:r>
            <a:r>
              <a:rPr lang="en-CA" sz="1200" dirty="0" smtClean="0">
                <a:solidFill>
                  <a:schemeClr val="bg2">
                    <a:lumMod val="25000"/>
                  </a:schemeClr>
                </a:solidFill>
              </a:rPr>
              <a:t>Projects</a:t>
            </a:r>
          </a:p>
          <a:p>
            <a:r>
              <a:rPr lang="en-CA" sz="1200" dirty="0" smtClean="0">
                <a:solidFill>
                  <a:schemeClr val="bg2">
                    <a:lumMod val="25000"/>
                  </a:schemeClr>
                </a:solidFill>
              </a:rPr>
              <a:t>Establish standards, principles </a:t>
            </a:r>
            <a:r>
              <a:rPr lang="en-CA" sz="1200" dirty="0">
                <a:solidFill>
                  <a:schemeClr val="bg2">
                    <a:lumMod val="25000"/>
                  </a:schemeClr>
                </a:solidFill>
              </a:rPr>
              <a:t>and </a:t>
            </a:r>
            <a:r>
              <a:rPr lang="en-CA" sz="1200" dirty="0" smtClean="0">
                <a:solidFill>
                  <a:schemeClr val="bg2">
                    <a:lumMod val="25000"/>
                  </a:schemeClr>
                </a:solidFill>
              </a:rPr>
              <a:t>guidelines and actively promote and align transformation efforts to those standards</a:t>
            </a:r>
          </a:p>
          <a:p>
            <a:r>
              <a:rPr lang="en-CA" sz="1200" dirty="0" smtClean="0">
                <a:solidFill>
                  <a:schemeClr val="bg2">
                    <a:lumMod val="25000"/>
                  </a:schemeClr>
                </a:solidFill>
              </a:rPr>
              <a:t>Architecture Development and “Evangelization” service: strengthen </a:t>
            </a:r>
            <a:r>
              <a:rPr lang="en-CA" sz="1200" dirty="0">
                <a:solidFill>
                  <a:schemeClr val="bg2">
                    <a:lumMod val="25000"/>
                  </a:schemeClr>
                </a:solidFill>
              </a:rPr>
              <a:t>and spread the enterprise perspective</a:t>
            </a:r>
          </a:p>
          <a:p>
            <a:endParaRPr lang="en-CA" sz="1200" dirty="0" smtClean="0">
              <a:solidFill>
                <a:schemeClr val="bg2">
                  <a:lumMod val="25000"/>
                </a:schemeClr>
              </a:solidFill>
            </a:endParaRPr>
          </a:p>
        </p:txBody>
      </p:sp>
      <p:sp>
        <p:nvSpPr>
          <p:cNvPr id="13" name="Espace réservé du contenu 3"/>
          <p:cNvSpPr txBox="1">
            <a:spLocks/>
          </p:cNvSpPr>
          <p:nvPr/>
        </p:nvSpPr>
        <p:spPr>
          <a:xfrm>
            <a:off x="4400355" y="2045129"/>
            <a:ext cx="3240000" cy="3542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chemeClr val="bg2">
                    <a:lumMod val="25000"/>
                  </a:schemeClr>
                </a:solidFill>
              </a:rPr>
              <a:t>Advisory Service – Major Initiatives &amp; Projects</a:t>
            </a:r>
          </a:p>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actively promote and align transformation efforts to 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Advise innovative proof of concepts to drive HC-PHAC architecture </a:t>
            </a:r>
          </a:p>
        </p:txBody>
      </p:sp>
      <p:sp>
        <p:nvSpPr>
          <p:cNvPr id="14" name="Espace réservé du contenu 3"/>
          <p:cNvSpPr txBox="1">
            <a:spLocks/>
          </p:cNvSpPr>
          <p:nvPr/>
        </p:nvSpPr>
        <p:spPr>
          <a:xfrm>
            <a:off x="8452952" y="2045128"/>
            <a:ext cx="3240000" cy="4019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t>
            </a:r>
            <a:r>
              <a:rPr lang="en-CA" sz="1200" dirty="0" smtClean="0">
                <a:solidFill>
                  <a:schemeClr val="bg2">
                    <a:lumMod val="25000"/>
                  </a:schemeClr>
                </a:solidFill>
              </a:rPr>
              <a:t>oversee alignment to </a:t>
            </a:r>
            <a:r>
              <a:rPr lang="en-CA" sz="1200" dirty="0">
                <a:solidFill>
                  <a:schemeClr val="bg2">
                    <a:lumMod val="25000"/>
                  </a:schemeClr>
                </a:solidFill>
              </a:rPr>
              <a:t>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Oversee innovative proof of concepts to drive HC-PHAC architecture </a:t>
            </a:r>
          </a:p>
          <a:p>
            <a:r>
              <a:rPr lang="en-CA" sz="1200" dirty="0" smtClean="0">
                <a:solidFill>
                  <a:schemeClr val="bg2">
                    <a:lumMod val="25000"/>
                  </a:schemeClr>
                </a:solidFill>
              </a:rPr>
              <a:t>Actively participate in the delivery of digital change within the organization to achieve its digital transformation, especially through  the introduction of key capabilities and innovative technology.</a:t>
            </a:r>
          </a:p>
        </p:txBody>
      </p:sp>
      <p:sp>
        <p:nvSpPr>
          <p:cNvPr id="16" name="Rectangle 15"/>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933183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dirty="0"/>
          </a:p>
        </p:txBody>
      </p:sp>
      <p:sp>
        <p:nvSpPr>
          <p:cNvPr id="2" name="Titre 1"/>
          <p:cNvSpPr>
            <a:spLocks noGrp="1"/>
          </p:cNvSpPr>
          <p:nvPr>
            <p:ph type="title"/>
          </p:nvPr>
        </p:nvSpPr>
        <p:spPr/>
        <p:txBody>
          <a:bodyPr/>
          <a:lstStyle/>
          <a:p>
            <a:r>
              <a:rPr lang="en-CA" dirty="0" smtClean="0"/>
              <a:t>Knowledgebase + Key Artefacts/Deliverables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59780" y="2053777"/>
            <a:ext cx="3470110" cy="1533933"/>
          </a:xfrm>
        </p:spPr>
        <p:txBody>
          <a:bodyPr>
            <a:noAutofit/>
          </a:bodyPr>
          <a:lstStyle/>
          <a:p>
            <a:pPr marL="0" indent="0">
              <a:lnSpc>
                <a:spcPct val="100000"/>
              </a:lnSpc>
              <a:buNone/>
            </a:pPr>
            <a:r>
              <a:rPr lang="en-CA" sz="1200" b="1" i="1" dirty="0" smtClean="0"/>
              <a:t>Knowledgebase:</a:t>
            </a:r>
          </a:p>
          <a:p>
            <a:pPr>
              <a:lnSpc>
                <a:spcPct val="100000"/>
              </a:lnSpc>
            </a:pPr>
            <a:r>
              <a:rPr lang="en-CA" sz="1200" dirty="0" smtClean="0"/>
              <a:t>Single window to EA with a centralized information store for architecture artefacts and deliverables</a:t>
            </a:r>
          </a:p>
          <a:p>
            <a:pPr>
              <a:lnSpc>
                <a:spcPct val="100000"/>
              </a:lnSpc>
            </a:pPr>
            <a:r>
              <a:rPr lang="en-CA" sz="1200" dirty="0" smtClean="0"/>
              <a:t>Basic/Foundational Enterprise [Architecture] Repository, used by architects only, with the following core concepts </a:t>
            </a:r>
          </a:p>
        </p:txBody>
      </p:sp>
      <p:sp>
        <p:nvSpPr>
          <p:cNvPr id="13" name="Espace réservé du contenu 3"/>
          <p:cNvSpPr txBox="1">
            <a:spLocks/>
          </p:cNvSpPr>
          <p:nvPr/>
        </p:nvSpPr>
        <p:spPr>
          <a:xfrm>
            <a:off x="4561713" y="2045130"/>
            <a:ext cx="3395271" cy="14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pPr>
            <a:r>
              <a:rPr lang="en-CA" sz="1200" dirty="0" smtClean="0"/>
              <a:t>Extended Enterprise [Architecture] Repository offered as a service to partners</a:t>
            </a:r>
          </a:p>
        </p:txBody>
      </p:sp>
      <p:sp>
        <p:nvSpPr>
          <p:cNvPr id="14" name="Espace réservé du contenu 3"/>
          <p:cNvSpPr txBox="1">
            <a:spLocks/>
          </p:cNvSpPr>
          <p:nvPr/>
        </p:nvSpPr>
        <p:spPr>
          <a:xfrm>
            <a:off x="8488807" y="2045129"/>
            <a:ext cx="3375095" cy="1099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spcAft>
                <a:spcPts val="1200"/>
              </a:spcAft>
            </a:pPr>
            <a:r>
              <a:rPr lang="en-CA" sz="1200" dirty="0" smtClean="0"/>
              <a:t>Extended Enterprise [Architecture] Repository offered as a service to clients</a:t>
            </a:r>
            <a:br>
              <a:rPr lang="en-CA" sz="1200" dirty="0" smtClean="0"/>
            </a:br>
            <a:endParaRPr lang="en-CA" sz="1200" dirty="0" smtClean="0"/>
          </a:p>
        </p:txBody>
      </p:sp>
      <p:sp>
        <p:nvSpPr>
          <p:cNvPr id="4" name="Rectangle 3"/>
          <p:cNvSpPr/>
          <p:nvPr/>
        </p:nvSpPr>
        <p:spPr>
          <a:xfrm>
            <a:off x="5266667" y="3701845"/>
            <a:ext cx="5869210" cy="1769715"/>
          </a:xfrm>
          <a:prstGeom prst="rect">
            <a:avLst/>
          </a:prstGeom>
        </p:spPr>
        <p:txBody>
          <a:bodyPr wrap="square">
            <a:spAutoFit/>
          </a:bodyPr>
          <a:lstStyle/>
          <a:p>
            <a:pPr>
              <a:lnSpc>
                <a:spcPct val="100000"/>
              </a:lnSpc>
              <a:spcAft>
                <a:spcPts val="1200"/>
              </a:spcAft>
            </a:pPr>
            <a:r>
              <a:rPr lang="en-CA" sz="1200" dirty="0" smtClean="0">
                <a:latin typeface="Arial" panose="020B0604020202020204" pitchFamily="34" charset="0"/>
                <a:cs typeface="Arial" panose="020B0604020202020204" pitchFamily="34" charset="0"/>
              </a:rPr>
              <a:t>Additional enterprise objects to support Strategic and Embedded EA could include:</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Services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Information Concepts / Business Data Entities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Processes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Strategic Outcomes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Application Services / </a:t>
            </a:r>
            <a:r>
              <a:rPr lang="en-CA" sz="1200" dirty="0" err="1" smtClean="0">
                <a:latin typeface="Arial" panose="020B0604020202020204" pitchFamily="34" charset="0"/>
                <a:cs typeface="Arial" panose="020B0604020202020204" pitchFamily="34" charset="0"/>
              </a:rPr>
              <a:t>Microservices</a:t>
            </a:r>
            <a:endParaRPr lang="en-CA" sz="1200" dirty="0" smtClean="0">
              <a:latin typeface="Arial" panose="020B0604020202020204" pitchFamily="34" charset="0"/>
              <a:cs typeface="Arial" panose="020B0604020202020204" pitchFamily="34" charset="0"/>
            </a:endParaRP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0" name="Flèche droite 29"/>
          <p:cNvSpPr/>
          <p:nvPr/>
        </p:nvSpPr>
        <p:spPr>
          <a:xfrm>
            <a:off x="4501650" y="4255963"/>
            <a:ext cx="524637" cy="961826"/>
          </a:xfrm>
          <a:prstGeom prst="rightArrow">
            <a:avLst>
              <a:gd name="adj1" fmla="val 50000"/>
              <a:gd name="adj2" fmla="val 67548"/>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a:p>
        </p:txBody>
      </p:sp>
      <p:pic>
        <p:nvPicPr>
          <p:cNvPr id="6" name="Image 5"/>
          <p:cNvPicPr>
            <a:picLocks noChangeAspect="1"/>
          </p:cNvPicPr>
          <p:nvPr/>
        </p:nvPicPr>
        <p:blipFill>
          <a:blip r:embed="rId3"/>
          <a:stretch>
            <a:fillRect/>
          </a:stretch>
        </p:blipFill>
        <p:spPr>
          <a:xfrm>
            <a:off x="581025" y="3908818"/>
            <a:ext cx="3552080" cy="1763620"/>
          </a:xfrm>
          <a:prstGeom prst="rect">
            <a:avLst/>
          </a:prstGeom>
        </p:spPr>
      </p:pic>
    </p:spTree>
    <p:extLst>
      <p:ext uri="{BB962C8B-B14F-4D97-AF65-F5344CB8AC3E}">
        <p14:creationId xmlns:p14="http://schemas.microsoft.com/office/powerpoint/2010/main" val="3893281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Proposed Key questions</a:t>
            </a:r>
            <a:endParaRPr lang="en-CA" dirty="0"/>
          </a:p>
        </p:txBody>
      </p:sp>
      <p:sp>
        <p:nvSpPr>
          <p:cNvPr id="3" name="Espace réservé du contenu 2"/>
          <p:cNvSpPr>
            <a:spLocks noGrp="1"/>
          </p:cNvSpPr>
          <p:nvPr>
            <p:ph idx="1"/>
          </p:nvPr>
        </p:nvSpPr>
        <p:spPr/>
        <p:txBody>
          <a:bodyPr/>
          <a:lstStyle/>
          <a:p>
            <a:r>
              <a:rPr lang="en-CA" dirty="0" smtClean="0"/>
              <a:t>EA or BA? BA</a:t>
            </a:r>
          </a:p>
          <a:p>
            <a:r>
              <a:rPr lang="en-CA" dirty="0" smtClean="0"/>
              <a:t>What is the output?</a:t>
            </a:r>
          </a:p>
          <a:p>
            <a:endParaRPr lang="en-CA" dirty="0"/>
          </a:p>
        </p:txBody>
      </p:sp>
    </p:spTree>
    <p:extLst>
      <p:ext uri="{BB962C8B-B14F-4D97-AF65-F5344CB8AC3E}">
        <p14:creationId xmlns:p14="http://schemas.microsoft.com/office/powerpoint/2010/main" val="2028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Outline</a:t>
            </a:r>
            <a:endParaRPr lang="en-CA" dirty="0"/>
          </a:p>
        </p:txBody>
      </p:sp>
      <p:sp>
        <p:nvSpPr>
          <p:cNvPr id="3" name="Espace réservé du contenu 2"/>
          <p:cNvSpPr>
            <a:spLocks noGrp="1"/>
          </p:cNvSpPr>
          <p:nvPr>
            <p:ph idx="1"/>
          </p:nvPr>
        </p:nvSpPr>
        <p:spPr>
          <a:xfrm>
            <a:off x="379827" y="1169324"/>
            <a:ext cx="9941538" cy="1938441"/>
          </a:xfrm>
        </p:spPr>
        <p:txBody>
          <a:bodyPr>
            <a:noAutofit/>
          </a:bodyPr>
          <a:lstStyle/>
          <a:p>
            <a:pPr marL="457200" indent="-457200">
              <a:lnSpc>
                <a:spcPct val="108000"/>
              </a:lnSpc>
              <a:buAutoNum type="arabicPeriod"/>
            </a:pPr>
            <a:r>
              <a:rPr lang="en-CA" sz="2400" dirty="0" smtClean="0"/>
              <a:t>Purpose</a:t>
            </a:r>
          </a:p>
          <a:p>
            <a:pPr marL="457200" indent="-457200">
              <a:lnSpc>
                <a:spcPct val="108000"/>
              </a:lnSpc>
              <a:buFont typeface="Arial" panose="020B0604020202020204" pitchFamily="34" charset="0"/>
              <a:buAutoNum type="arabicPeriod"/>
            </a:pPr>
            <a:r>
              <a:rPr lang="en-CA" sz="2400" dirty="0" smtClean="0"/>
              <a:t>Vision for EA and EBA</a:t>
            </a:r>
          </a:p>
          <a:p>
            <a:pPr marL="457200" indent="-457200">
              <a:lnSpc>
                <a:spcPct val="108000"/>
              </a:lnSpc>
              <a:buFont typeface="Arial" panose="020B0604020202020204" pitchFamily="34" charset="0"/>
              <a:buAutoNum type="arabicPeriod"/>
            </a:pPr>
            <a:r>
              <a:rPr lang="en-CA" sz="2400" dirty="0" smtClean="0"/>
              <a:t>MVEA practice elements</a:t>
            </a:r>
          </a:p>
          <a:p>
            <a:pPr marL="0" indent="0">
              <a:lnSpc>
                <a:spcPct val="108000"/>
              </a:lnSpc>
              <a:buNone/>
            </a:pPr>
            <a:r>
              <a:rPr lang="en-CA" sz="2400" dirty="0" smtClean="0"/>
              <a:t>Appendix</a:t>
            </a:r>
          </a:p>
        </p:txBody>
      </p:sp>
    </p:spTree>
    <p:extLst>
      <p:ext uri="{BB962C8B-B14F-4D97-AF65-F5344CB8AC3E}">
        <p14:creationId xmlns:p14="http://schemas.microsoft.com/office/powerpoint/2010/main" val="70639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err="1" smtClean="0"/>
              <a:t>Appendix</a:t>
            </a:r>
            <a:endParaRPr lang="en-CA" dirty="0"/>
          </a:p>
        </p:txBody>
      </p:sp>
    </p:spTree>
    <p:extLst>
      <p:ext uri="{BB962C8B-B14F-4D97-AF65-F5344CB8AC3E}">
        <p14:creationId xmlns:p14="http://schemas.microsoft.com/office/powerpoint/2010/main" val="278206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smtClean="0"/>
              <a:t>across HC-PHAC investment lifecycle</a:t>
            </a:r>
            <a:endParaRPr lang="en-CA" sz="1800" i="1" dirty="0"/>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099588" y="2830372"/>
            <a:ext cx="2052083"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Clarify enterprise strategy (official, emerging and shadow) and describe the resulting enterprise future state</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define or reframe transformation and innovation opportunities aligned to business outcomes</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 Business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CA" sz="1600" b="1" spc="100" dirty="0">
                <a:solidFill>
                  <a:schemeClr val="tx1"/>
                </a:solidFill>
              </a:rPr>
              <a:t>Solution  Architecture</a:t>
            </a:r>
          </a:p>
        </p:txBody>
      </p:sp>
      <p:sp>
        <p:nvSpPr>
          <p:cNvPr id="109" name="ZoneTexte 108"/>
          <p:cNvSpPr txBox="1"/>
          <p:nvPr/>
        </p:nvSpPr>
        <p:spPr>
          <a:xfrm>
            <a:off x="6474543" y="3134423"/>
            <a:ext cx="2980834" cy="1277273"/>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Embed value / enterprise design requirements into </a:t>
            </a:r>
            <a:r>
              <a:rPr lang="en-CA" sz="1200" kern="0" dirty="0" smtClean="0">
                <a:solidFill>
                  <a:schemeClr val="accent1">
                    <a:lumMod val="50000"/>
                  </a:schemeClr>
                </a:solidFill>
              </a:rPr>
              <a:t>conceptual </a:t>
            </a:r>
            <a:r>
              <a:rPr lang="en-CA" sz="1200" kern="0" dirty="0">
                <a:solidFill>
                  <a:schemeClr val="accent1">
                    <a:lumMod val="50000"/>
                  </a:schemeClr>
                </a:solidFill>
              </a:rPr>
              <a:t>solution design to maximize enterprise alignment and outcomes</a:t>
            </a:r>
          </a:p>
          <a:p>
            <a:pPr marL="132301" lvl="0" indent="-132301" defTabSz="914260">
              <a:spcAft>
                <a:spcPts val="600"/>
              </a:spcAft>
              <a:buFont typeface="Arial" panose="020B0604020202020204" pitchFamily="34" charset="0"/>
              <a:buChar char="•"/>
              <a:defRPr/>
            </a:pPr>
            <a:r>
              <a:rPr lang="en-CA" sz="1200" kern="0" dirty="0" smtClean="0">
                <a:solidFill>
                  <a:schemeClr val="accent1">
                    <a:lumMod val="50000"/>
                  </a:schemeClr>
                </a:solidFill>
              </a:rPr>
              <a:t>Identify major </a:t>
            </a:r>
            <a:r>
              <a:rPr lang="en-CA" sz="1200" kern="0" dirty="0">
                <a:solidFill>
                  <a:schemeClr val="accent1">
                    <a:lumMod val="50000"/>
                  </a:schemeClr>
                </a:solidFill>
              </a:rPr>
              <a:t>projects’ interdependencies and re-use opportunities</a:t>
            </a:r>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103" name="ZoneTexte 102"/>
          <p:cNvSpPr txBox="1"/>
          <p:nvPr/>
        </p:nvSpPr>
        <p:spPr>
          <a:xfrm>
            <a:off x="4225413" y="2840114"/>
            <a:ext cx="2249130"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Establish more </a:t>
            </a:r>
            <a:r>
              <a:rPr lang="en-CA" sz="1200" kern="0" dirty="0" smtClean="0">
                <a:solidFill>
                  <a:schemeClr val="accent6">
                    <a:lumMod val="75000"/>
                    <a:lumOff val="25000"/>
                  </a:schemeClr>
                </a:solidFill>
              </a:rPr>
              <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transparent</a:t>
            </a:r>
            <a:r>
              <a:rPr lang="en-CA" sz="1200" kern="0" dirty="0">
                <a:solidFill>
                  <a:schemeClr val="accent6">
                    <a:lumMod val="75000"/>
                    <a:lumOff val="25000"/>
                  </a:schemeClr>
                </a:solidFill>
              </a:rPr>
              <a:t>, </a:t>
            </a:r>
            <a:r>
              <a:rPr lang="en-CA" sz="1200" kern="0" dirty="0" smtClean="0">
                <a:solidFill>
                  <a:schemeClr val="accent6">
                    <a:lumMod val="75000"/>
                    <a:lumOff val="25000"/>
                  </a:schemeClr>
                </a:solidFill>
              </a:rPr>
              <a:t>evidence-</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based </a:t>
            </a:r>
            <a:r>
              <a:rPr lang="en-CA" sz="1200" kern="0" dirty="0">
                <a:solidFill>
                  <a:schemeClr val="accent6">
                    <a:lumMod val="75000"/>
                    <a:lumOff val="25000"/>
                  </a:schemeClr>
                </a:solidFill>
              </a:rPr>
              <a:t>decision-making on investment portfolio that reflects and leverages the enterprise needs and plans</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clearly articulate business impacts, benefits, constraints and integration potential of proposed change</a:t>
            </a:r>
          </a:p>
        </p:txBody>
      </p:sp>
      <p:sp>
        <p:nvSpPr>
          <p:cNvPr id="12" name="ZoneTexte 11"/>
          <p:cNvSpPr txBox="1"/>
          <p:nvPr/>
        </p:nvSpPr>
        <p:spPr>
          <a:xfrm>
            <a:off x="8472949" y="5585700"/>
            <a:ext cx="3259394" cy="369332"/>
          </a:xfrm>
          <a:prstGeom prst="rect">
            <a:avLst/>
          </a:prstGeom>
          <a:noFill/>
        </p:spPr>
        <p:txBody>
          <a:bodyPr wrap="square" rtlCol="0">
            <a:spAutoFit/>
          </a:bodyPr>
          <a:lstStyle/>
          <a:p>
            <a:pPr algn="r"/>
            <a:r>
              <a:rPr lang="fr-CA" b="1" i="1" dirty="0" smtClean="0"/>
              <a:t>Architecture objectives</a:t>
            </a:r>
            <a:endParaRPr lang="en-CA" b="1" i="1" dirty="0"/>
          </a:p>
        </p:txBody>
      </p:sp>
    </p:spTree>
    <p:extLst>
      <p:ext uri="{BB962C8B-B14F-4D97-AF65-F5344CB8AC3E}">
        <p14:creationId xmlns:p14="http://schemas.microsoft.com/office/powerpoint/2010/main" val="4192479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a:t>across HC-PHAC investment lifecycle</a:t>
            </a:r>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400319" y="2830372"/>
            <a:ext cx="1643786" cy="938719"/>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Enterprise </a:t>
            </a:r>
            <a:r>
              <a:rPr kumimoji="0" lang="en-CA" sz="1050" b="0" i="0" u="none" strike="noStrike" kern="0" cap="none" spc="0" normalizeH="0" baseline="0" dirty="0">
                <a:ln>
                  <a:noFill/>
                </a:ln>
                <a:solidFill>
                  <a:schemeClr val="accent1">
                    <a:lumMod val="50000"/>
                  </a:schemeClr>
                </a:solidFill>
                <a:effectLst/>
                <a:uLnTx/>
                <a:uFillTx/>
              </a:rPr>
              <a:t>Frameworks,  Reference Models and Standards</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a:ln>
                  <a:noFill/>
                </a:ln>
                <a:solidFill>
                  <a:schemeClr val="accent6">
                    <a:lumMod val="75000"/>
                    <a:lumOff val="25000"/>
                  </a:schemeClr>
                </a:solidFill>
                <a:effectLst/>
                <a:uLnTx/>
                <a:uFillTx/>
              </a:rPr>
              <a:t>Enterprise Capabilities Portfolio Management</a:t>
            </a:r>
          </a:p>
        </p:txBody>
      </p:sp>
      <p:sp>
        <p:nvSpPr>
          <p:cNvPr id="103" name="ZoneTexte 102"/>
          <p:cNvSpPr txBox="1"/>
          <p:nvPr/>
        </p:nvSpPr>
        <p:spPr>
          <a:xfrm>
            <a:off x="4044105" y="2830372"/>
            <a:ext cx="185187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6">
                    <a:lumMod val="75000"/>
                    <a:lumOff val="25000"/>
                  </a:schemeClr>
                </a:solidFill>
                <a:effectLst/>
                <a:uLnTx/>
                <a:uFillTx/>
              </a:rPr>
              <a:t>Enterprise Architecture Capability-based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Concept Case Review</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600" b="1" spc="100" dirty="0">
                <a:solidFill>
                  <a:schemeClr val="tx1"/>
                </a:solidFill>
              </a:rPr>
              <a:t>Solution  Architecture</a:t>
            </a:r>
          </a:p>
        </p:txBody>
      </p:sp>
      <p:sp>
        <p:nvSpPr>
          <p:cNvPr id="108" name="ZoneTexte 107"/>
          <p:cNvSpPr txBox="1"/>
          <p:nvPr/>
        </p:nvSpPr>
        <p:spPr>
          <a:xfrm>
            <a:off x="6258984" y="3130356"/>
            <a:ext cx="1551516" cy="815608"/>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smtClean="0">
                <a:ln>
                  <a:noFill/>
                </a:ln>
                <a:solidFill>
                  <a:schemeClr val="accent1">
                    <a:lumMod val="50000"/>
                  </a:schemeClr>
                </a:solidFill>
                <a:effectLst/>
                <a:uLnTx/>
                <a:uFillTx/>
              </a:rPr>
              <a:t>Solution Architecture QA and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Business Analysis QA</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Option Analysis QA</a:t>
            </a:r>
          </a:p>
        </p:txBody>
      </p:sp>
      <p:sp>
        <p:nvSpPr>
          <p:cNvPr id="109" name="ZoneTexte 108"/>
          <p:cNvSpPr txBox="1"/>
          <p:nvPr/>
        </p:nvSpPr>
        <p:spPr>
          <a:xfrm>
            <a:off x="7810500" y="3134423"/>
            <a:ext cx="175260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Procurement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Technical Architecture Guidance</a:t>
            </a:r>
          </a:p>
        </p:txBody>
      </p:sp>
      <p:sp>
        <p:nvSpPr>
          <p:cNvPr id="6" name="Étoile à 5 branches 5"/>
          <p:cNvSpPr/>
          <p:nvPr/>
        </p:nvSpPr>
        <p:spPr>
          <a:xfrm>
            <a:off x="7034742" y="2487170"/>
            <a:ext cx="276225" cy="238125"/>
          </a:xfrm>
          <a:prstGeom prst="star5">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3" name="ZoneTexte 112"/>
          <p:cNvSpPr txBox="1"/>
          <p:nvPr/>
        </p:nvSpPr>
        <p:spPr>
          <a:xfrm>
            <a:off x="8333131" y="2504553"/>
            <a:ext cx="2462688" cy="253916"/>
          </a:xfrm>
          <a:prstGeom prst="rect">
            <a:avLst/>
          </a:prstGeom>
          <a:noFill/>
        </p:spPr>
        <p:txBody>
          <a:bodyPr wrap="square" rtlCol="0">
            <a:spAutoFit/>
          </a:bodyPr>
          <a:lstStyle/>
          <a:p>
            <a:pPr marR="0" lvl="0" defTabSz="914260" eaLnBrk="1" fontAlgn="auto" latinLnBrk="0" hangingPunct="1">
              <a:lnSpc>
                <a:spcPct val="100000"/>
              </a:lnSpc>
              <a:spcBef>
                <a:spcPts val="0"/>
              </a:spcBef>
              <a:spcAft>
                <a:spcPts val="300"/>
              </a:spcAft>
              <a:buClrTx/>
              <a:buSzTx/>
              <a:tabLst/>
              <a:defRPr/>
            </a:pPr>
            <a:r>
              <a:rPr kumimoji="0" lang="en-CA" sz="1050" b="1" i="1" u="none" strike="noStrike" kern="0" cap="none" spc="0" normalizeH="0" baseline="0" noProof="0" dirty="0" smtClean="0">
                <a:ln>
                  <a:noFill/>
                </a:ln>
                <a:solidFill>
                  <a:schemeClr val="tx1">
                    <a:lumMod val="95000"/>
                    <a:lumOff val="5000"/>
                  </a:schemeClr>
                </a:solidFill>
                <a:effectLst/>
                <a:uLnTx/>
                <a:uFillTx/>
              </a:rPr>
              <a:t>EARB: Conceptual</a:t>
            </a:r>
            <a:r>
              <a:rPr kumimoji="0" lang="en-CA" sz="1050" b="1" i="1" u="none" strike="noStrike" kern="0" cap="none" spc="0" normalizeH="0" noProof="0" dirty="0" smtClean="0">
                <a:ln>
                  <a:noFill/>
                </a:ln>
                <a:solidFill>
                  <a:schemeClr val="tx1">
                    <a:lumMod val="95000"/>
                    <a:lumOff val="5000"/>
                  </a:schemeClr>
                </a:solidFill>
                <a:effectLst/>
                <a:uLnTx/>
                <a:uFillTx/>
              </a:rPr>
              <a:t> design endorsement</a:t>
            </a:r>
            <a:endParaRPr kumimoji="0" lang="en-CA" sz="1050" b="1" i="1" u="none" strike="noStrike" kern="0" cap="none" spc="0" normalizeH="0" baseline="0" noProof="0" dirty="0">
              <a:ln>
                <a:noFill/>
              </a:ln>
              <a:solidFill>
                <a:schemeClr val="tx1">
                  <a:lumMod val="95000"/>
                  <a:lumOff val="5000"/>
                </a:schemeClr>
              </a:solidFill>
              <a:effectLst/>
              <a:uLnTx/>
              <a:uFillTx/>
            </a:endParaRP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25" name="Organigramme : Disque magnétique 24"/>
          <p:cNvSpPr/>
          <p:nvPr/>
        </p:nvSpPr>
        <p:spPr>
          <a:xfrm>
            <a:off x="2975500"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6" name="Rectangle 25"/>
          <p:cNvSpPr>
            <a:spLocks noChangeArrowheads="1"/>
          </p:cNvSpPr>
          <p:nvPr/>
        </p:nvSpPr>
        <p:spPr bwMode="auto">
          <a:xfrm>
            <a:off x="2696357"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Application Portfolio</a:t>
            </a:r>
            <a:endParaRPr lang="en-CA" altLang="en-US" sz="1050" kern="0" dirty="0">
              <a:solidFill>
                <a:srgbClr val="000000"/>
              </a:solidFill>
              <a:latin typeface="Calibri" panose="020F0502020204030204" pitchFamily="34" charset="0"/>
            </a:endParaRPr>
          </a:p>
        </p:txBody>
      </p:sp>
      <p:sp>
        <p:nvSpPr>
          <p:cNvPr id="27" name="Organigramme : Disque magnétique 26"/>
          <p:cNvSpPr/>
          <p:nvPr/>
        </p:nvSpPr>
        <p:spPr>
          <a:xfrm>
            <a:off x="5603808" y="4955012"/>
            <a:ext cx="495764" cy="32968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a:spLocks noChangeArrowheads="1"/>
          </p:cNvSpPr>
          <p:nvPr/>
        </p:nvSpPr>
        <p:spPr bwMode="auto">
          <a:xfrm>
            <a:off x="5324665"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EA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Repository</a:t>
            </a:r>
          </a:p>
        </p:txBody>
      </p:sp>
      <p:sp>
        <p:nvSpPr>
          <p:cNvPr id="29" name="Organigramme : Disque magnétique 28"/>
          <p:cNvSpPr/>
          <p:nvPr/>
        </p:nvSpPr>
        <p:spPr>
          <a:xfrm>
            <a:off x="4289654"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32" name="Rectangle 31"/>
          <p:cNvSpPr>
            <a:spLocks noChangeArrowheads="1"/>
          </p:cNvSpPr>
          <p:nvPr/>
        </p:nvSpPr>
        <p:spPr bwMode="auto">
          <a:xfrm>
            <a:off x="4010511"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Project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Portfolio</a:t>
            </a:r>
            <a:endParaRPr lang="en-CA" altLang="en-US" sz="1050" kern="0" dirty="0">
              <a:solidFill>
                <a:srgbClr val="000000"/>
              </a:solidFill>
              <a:latin typeface="Calibri" panose="020F0502020204030204" pitchFamily="34" charset="0"/>
            </a:endParaRPr>
          </a:p>
        </p:txBody>
      </p:sp>
      <p:sp>
        <p:nvSpPr>
          <p:cNvPr id="33" name="Rectangle 32"/>
          <p:cNvSpPr/>
          <p:nvPr/>
        </p:nvSpPr>
        <p:spPr>
          <a:xfrm>
            <a:off x="6167827" y="4906245"/>
            <a:ext cx="2146895" cy="840230"/>
          </a:xfrm>
          <a:prstGeom prst="rect">
            <a:avLst/>
          </a:prstGeom>
        </p:spPr>
        <p:txBody>
          <a:bodyPr wrap="square">
            <a:spAutoFit/>
          </a:bodyPr>
          <a:lstStyle/>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Strategic </a:t>
            </a:r>
            <a:r>
              <a:rPr lang="fr-CA" altLang="en-US" sz="900" kern="0" dirty="0" smtClean="0">
                <a:solidFill>
                  <a:srgbClr val="000000"/>
                </a:solidFill>
                <a:latin typeface="Calibri" panose="020F0502020204030204" pitchFamily="34" charset="0"/>
              </a:rPr>
              <a:t>Objectives</a:t>
            </a:r>
          </a:p>
          <a:p>
            <a:pPr marL="180975" indent="-180975" defTabSz="914001">
              <a:lnSpc>
                <a:spcPct val="90000"/>
              </a:lnSpc>
              <a:spcBef>
                <a:spcPts val="0"/>
              </a:spcBef>
              <a:buFont typeface="Arial" panose="020B0604020202020204" pitchFamily="34" charset="0"/>
              <a:buChar char="•"/>
              <a:defRPr/>
            </a:pPr>
            <a:r>
              <a:rPr lang="fr-CA" altLang="en-US" sz="900" kern="0" dirty="0" smtClean="0">
                <a:solidFill>
                  <a:srgbClr val="000000"/>
                </a:solidFill>
                <a:latin typeface="Calibri" panose="020F0502020204030204" pitchFamily="34" charset="0"/>
              </a:rPr>
              <a:t>Business Programs and Branches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Initiatives</a:t>
            </a: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Capabilities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Requirements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Applications </a:t>
            </a:r>
            <a:r>
              <a:rPr lang="fr-CA" altLang="en-US" sz="900" kern="0" dirty="0" smtClean="0">
                <a:solidFill>
                  <a:srgbClr val="000000"/>
                </a:solidFill>
                <a:latin typeface="Calibri" panose="020F0502020204030204" pitchFamily="34" charset="0"/>
              </a:rPr>
              <a:t> </a:t>
            </a:r>
            <a:endParaRPr lang="en-CA" altLang="en-US" sz="900" kern="0" dirty="0">
              <a:solidFill>
                <a:srgbClr val="000000"/>
              </a:solidFill>
              <a:latin typeface="Calibri" panose="020F0502020204030204" pitchFamily="34" charset="0"/>
            </a:endParaRPr>
          </a:p>
        </p:txBody>
      </p:sp>
      <p:sp>
        <p:nvSpPr>
          <p:cNvPr id="34" name="Rectangle 33"/>
          <p:cNvSpPr/>
          <p:nvPr/>
        </p:nvSpPr>
        <p:spPr>
          <a:xfrm>
            <a:off x="1815707" y="4283144"/>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Application &amp; Technology Portfolio Management</a:t>
            </a:r>
            <a:endParaRPr lang="en-CA" sz="1200" b="1" spc="100" dirty="0">
              <a:solidFill>
                <a:schemeClr val="tx1"/>
              </a:solidFill>
            </a:endParaRPr>
          </a:p>
        </p:txBody>
      </p:sp>
      <p:sp>
        <p:nvSpPr>
          <p:cNvPr id="35" name="Rectangle 34"/>
          <p:cNvSpPr/>
          <p:nvPr/>
        </p:nvSpPr>
        <p:spPr>
          <a:xfrm>
            <a:off x="1815707" y="4569533"/>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IT Business Relationship Management</a:t>
            </a:r>
            <a:endParaRPr lang="en-CA" sz="1200" b="1" spc="100" dirty="0">
              <a:solidFill>
                <a:schemeClr val="tx1"/>
              </a:solidFill>
            </a:endParaRPr>
          </a:p>
        </p:txBody>
      </p:sp>
      <p:sp>
        <p:nvSpPr>
          <p:cNvPr id="36" name="Rectangle 35"/>
          <p:cNvSpPr/>
          <p:nvPr/>
        </p:nvSpPr>
        <p:spPr>
          <a:xfrm>
            <a:off x="1815707" y="3996755"/>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Digital Transformation Enablement (Project Portfolio Management</a:t>
            </a:r>
            <a:endParaRPr lang="en-CA" sz="1200" b="1" spc="100" dirty="0">
              <a:solidFill>
                <a:schemeClr val="tx1"/>
              </a:solidFill>
            </a:endParaRPr>
          </a:p>
        </p:txBody>
      </p:sp>
      <p:cxnSp>
        <p:nvCxnSpPr>
          <p:cNvPr id="8" name="Connecteur droit avec flèche 7"/>
          <p:cNvCxnSpPr>
            <a:endCxn id="113" idx="1"/>
          </p:cNvCxnSpPr>
          <p:nvPr/>
        </p:nvCxnSpPr>
        <p:spPr>
          <a:xfrm flipV="1">
            <a:off x="7303593" y="2631511"/>
            <a:ext cx="1029538" cy="1105"/>
          </a:xfrm>
          <a:prstGeom prst="straightConnector1">
            <a:avLst/>
          </a:prstGeom>
          <a:ln>
            <a:solidFill>
              <a:schemeClr val="tx1"/>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39" name="ZoneTexte 38"/>
          <p:cNvSpPr txBox="1"/>
          <p:nvPr/>
        </p:nvSpPr>
        <p:spPr>
          <a:xfrm>
            <a:off x="8472949" y="5585700"/>
            <a:ext cx="3259394" cy="369332"/>
          </a:xfrm>
          <a:prstGeom prst="rect">
            <a:avLst/>
          </a:prstGeom>
          <a:noFill/>
        </p:spPr>
        <p:txBody>
          <a:bodyPr wrap="square" rtlCol="0">
            <a:spAutoFit/>
          </a:bodyPr>
          <a:lstStyle/>
          <a:p>
            <a:pPr algn="r"/>
            <a:r>
              <a:rPr lang="fr-CA" b="1" i="1" dirty="0" smtClean="0"/>
              <a:t>Architecture Delivery</a:t>
            </a:r>
            <a:endParaRPr lang="en-CA" b="1" i="1" dirty="0"/>
          </a:p>
        </p:txBody>
      </p:sp>
    </p:spTree>
    <p:extLst>
      <p:ext uri="{BB962C8B-B14F-4D97-AF65-F5344CB8AC3E}">
        <p14:creationId xmlns:p14="http://schemas.microsoft.com/office/powerpoint/2010/main" val="253683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Value is Needed and Expected From EA?</a:t>
            </a:r>
            <a:endParaRPr lang="en-US" dirty="0"/>
          </a:p>
        </p:txBody>
      </p:sp>
      <p:sp>
        <p:nvSpPr>
          <p:cNvPr id="6" name="TextBox 5"/>
          <p:cNvSpPr txBox="1"/>
          <p:nvPr/>
        </p:nvSpPr>
        <p:spPr>
          <a:xfrm rot="16200000">
            <a:off x="-267029" y="3460560"/>
            <a:ext cx="1303433" cy="367566"/>
          </a:xfrm>
          <a:prstGeom prst="rect">
            <a:avLst/>
          </a:prstGeom>
          <a:noFill/>
        </p:spPr>
        <p:txBody>
          <a:bodyPr wrap="none" rtlCol="0">
            <a:noAutofit/>
          </a:bodyPr>
          <a:lstStyle/>
          <a:p>
            <a:r>
              <a:rPr lang="en-US" sz="1800" b="1" dirty="0"/>
              <a:t>EXAMPLES</a:t>
            </a:r>
          </a:p>
        </p:txBody>
      </p:sp>
      <p:sp>
        <p:nvSpPr>
          <p:cNvPr id="22" name="Freeform 21"/>
          <p:cNvSpPr/>
          <p:nvPr/>
        </p:nvSpPr>
        <p:spPr bwMode="gray">
          <a:xfrm>
            <a:off x="3095855" y="2038060"/>
            <a:ext cx="8150214" cy="699964"/>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Identify and proactively address risks and business opportunities resulting from cloud, social media, big data, mobility, internet of things, and so on. </a:t>
            </a:r>
          </a:p>
          <a:p>
            <a:pPr marL="84535" lvl="1" indent="-84535" algn="l" defTabSz="366713">
              <a:spcBef>
                <a:spcPct val="0"/>
              </a:spcBef>
              <a:spcAft>
                <a:spcPct val="15000"/>
              </a:spcAft>
              <a:buClr>
                <a:srgbClr val="00529B"/>
              </a:buClr>
              <a:buChar char="••"/>
            </a:pPr>
            <a:r>
              <a:rPr lang="en-US" sz="1200" dirty="0"/>
              <a:t>Plan how business capabilities need to evolve to address those risks and opportunities.</a:t>
            </a:r>
          </a:p>
        </p:txBody>
      </p:sp>
      <p:sp>
        <p:nvSpPr>
          <p:cNvPr id="24" name="Freeform 23"/>
          <p:cNvSpPr/>
          <p:nvPr/>
        </p:nvSpPr>
        <p:spPr bwMode="gray">
          <a:xfrm>
            <a:off x="568470" y="1975443"/>
            <a:ext cx="2527385" cy="816863"/>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Address Emerging Technologies</a:t>
            </a:r>
          </a:p>
        </p:txBody>
      </p:sp>
      <p:sp>
        <p:nvSpPr>
          <p:cNvPr id="25" name="Freeform 24"/>
          <p:cNvSpPr/>
          <p:nvPr/>
        </p:nvSpPr>
        <p:spPr bwMode="gray">
          <a:xfrm>
            <a:off x="3095855" y="291981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Reduce time to market of new products/services.</a:t>
            </a:r>
          </a:p>
          <a:p>
            <a:pPr marL="84535" lvl="1" indent="-84535" algn="l" defTabSz="366713">
              <a:spcBef>
                <a:spcPct val="0"/>
              </a:spcBef>
              <a:spcAft>
                <a:spcPct val="15000"/>
              </a:spcAft>
              <a:buClr>
                <a:srgbClr val="00529B"/>
              </a:buClr>
              <a:buChar char="••"/>
            </a:pPr>
            <a:r>
              <a:rPr lang="en-US" sz="1200" dirty="0"/>
              <a:t>Enable new functionality needed.</a:t>
            </a:r>
          </a:p>
          <a:p>
            <a:pPr marL="84535" lvl="1" indent="-84535" algn="l" defTabSz="366713">
              <a:spcBef>
                <a:spcPct val="0"/>
              </a:spcBef>
              <a:spcAft>
                <a:spcPct val="15000"/>
              </a:spcAft>
              <a:buClr>
                <a:srgbClr val="00529B"/>
              </a:buClr>
              <a:buChar char="••"/>
            </a:pPr>
            <a:r>
              <a:rPr lang="en-US" sz="1200" dirty="0"/>
              <a:t>Enable interoperability and agility in response to changing needs.</a:t>
            </a:r>
          </a:p>
        </p:txBody>
      </p:sp>
      <p:sp>
        <p:nvSpPr>
          <p:cNvPr id="26" name="Freeform 25"/>
          <p:cNvSpPr/>
          <p:nvPr/>
        </p:nvSpPr>
        <p:spPr bwMode="gray">
          <a:xfrm>
            <a:off x="568470" y="284777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Increase Speed and Agility</a:t>
            </a:r>
          </a:p>
        </p:txBody>
      </p:sp>
      <p:sp>
        <p:nvSpPr>
          <p:cNvPr id="27" name="Freeform 26"/>
          <p:cNvSpPr/>
          <p:nvPr/>
        </p:nvSpPr>
        <p:spPr bwMode="gray">
          <a:xfrm>
            <a:off x="3095855" y="3850654"/>
            <a:ext cx="8150214" cy="434532"/>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Improve alignment of IT initiatives with strategic business needs.</a:t>
            </a:r>
          </a:p>
          <a:p>
            <a:pPr marL="84535" lvl="1" indent="-84535" algn="l" defTabSz="366713">
              <a:spcBef>
                <a:spcPct val="0"/>
              </a:spcBef>
              <a:spcAft>
                <a:spcPct val="15000"/>
              </a:spcAft>
              <a:buClr>
                <a:srgbClr val="00529B"/>
              </a:buClr>
              <a:buChar char="••"/>
            </a:pPr>
            <a:r>
              <a:rPr lang="en-US" sz="1200" dirty="0"/>
              <a:t>Reduce chance of "dead-end" technology investments.</a:t>
            </a:r>
          </a:p>
        </p:txBody>
      </p:sp>
      <p:sp>
        <p:nvSpPr>
          <p:cNvPr id="28" name="Freeform 27"/>
          <p:cNvSpPr/>
          <p:nvPr/>
        </p:nvSpPr>
        <p:spPr bwMode="gray">
          <a:xfrm>
            <a:off x="568470" y="3808123"/>
            <a:ext cx="2527385" cy="507102"/>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Reduce Risk</a:t>
            </a:r>
          </a:p>
        </p:txBody>
      </p:sp>
      <p:sp>
        <p:nvSpPr>
          <p:cNvPr id="29" name="Freeform 28"/>
          <p:cNvSpPr/>
          <p:nvPr/>
        </p:nvSpPr>
        <p:spPr bwMode="gray">
          <a:xfrm>
            <a:off x="3095855" y="438788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Increase economies of scale through standards.</a:t>
            </a:r>
          </a:p>
          <a:p>
            <a:pPr marL="84535" lvl="1" indent="-84535" algn="l" defTabSz="366713">
              <a:spcBef>
                <a:spcPct val="0"/>
              </a:spcBef>
              <a:spcAft>
                <a:spcPct val="15000"/>
              </a:spcAft>
              <a:buClr>
                <a:srgbClr val="00529B"/>
              </a:buClr>
              <a:buChar char="••"/>
            </a:pPr>
            <a:r>
              <a:rPr lang="en-US" sz="1200" dirty="0"/>
              <a:t>Eliminate unused solutions, applications and technologies.</a:t>
            </a:r>
          </a:p>
          <a:p>
            <a:pPr marL="84535" lvl="1" indent="-84535" algn="l" defTabSz="366713">
              <a:spcBef>
                <a:spcPct val="0"/>
              </a:spcBef>
              <a:spcAft>
                <a:spcPct val="15000"/>
              </a:spcAft>
              <a:buClr>
                <a:srgbClr val="00529B"/>
              </a:buClr>
              <a:buChar char="••"/>
            </a:pPr>
            <a:r>
              <a:rPr lang="en-US" sz="1200" dirty="0"/>
              <a:t>Deliver a manageable IT environment.</a:t>
            </a:r>
          </a:p>
        </p:txBody>
      </p:sp>
      <p:sp>
        <p:nvSpPr>
          <p:cNvPr id="30" name="Freeform 29"/>
          <p:cNvSpPr/>
          <p:nvPr/>
        </p:nvSpPr>
        <p:spPr bwMode="gray">
          <a:xfrm>
            <a:off x="568470" y="434412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Operational Efficiency</a:t>
            </a:r>
          </a:p>
        </p:txBody>
      </p:sp>
      <p:sp>
        <p:nvSpPr>
          <p:cNvPr id="31" name="Freeform 30"/>
          <p:cNvSpPr/>
          <p:nvPr/>
        </p:nvSpPr>
        <p:spPr bwMode="gray">
          <a:xfrm>
            <a:off x="3095855" y="5344558"/>
            <a:ext cx="8150214" cy="53462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Focus investment where it produces the most business value.</a:t>
            </a:r>
          </a:p>
          <a:p>
            <a:pPr marL="84535" lvl="1" indent="-84535" algn="l" defTabSz="366713">
              <a:spcBef>
                <a:spcPct val="0"/>
              </a:spcBef>
              <a:spcAft>
                <a:spcPct val="15000"/>
              </a:spcAft>
              <a:buClr>
                <a:srgbClr val="00529B"/>
              </a:buClr>
              <a:buChar char="••"/>
            </a:pPr>
            <a:r>
              <a:rPr lang="en-US" sz="1200" dirty="0"/>
              <a:t>Improve user experience by reducing complexity.</a:t>
            </a:r>
          </a:p>
        </p:txBody>
      </p:sp>
      <p:sp>
        <p:nvSpPr>
          <p:cNvPr id="32" name="Freeform 31"/>
          <p:cNvSpPr/>
          <p:nvPr/>
        </p:nvSpPr>
        <p:spPr bwMode="gray">
          <a:xfrm>
            <a:off x="568470" y="5296779"/>
            <a:ext cx="2527385" cy="623916"/>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Effectiveness</a:t>
            </a:r>
          </a:p>
        </p:txBody>
      </p:sp>
      <p:sp>
        <p:nvSpPr>
          <p:cNvPr id="33" name="Freeform 32"/>
          <p:cNvSpPr/>
          <p:nvPr/>
        </p:nvSpPr>
        <p:spPr bwMode="gray">
          <a:xfrm>
            <a:off x="3095855" y="1065790"/>
            <a:ext cx="8150214" cy="820795"/>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Use ecosystem modeling to identify new business models</a:t>
            </a:r>
          </a:p>
          <a:p>
            <a:pPr marL="84535" lvl="1" indent="-84535" algn="l" defTabSz="366713">
              <a:spcBef>
                <a:spcPct val="0"/>
              </a:spcBef>
              <a:spcAft>
                <a:spcPct val="15000"/>
              </a:spcAft>
              <a:buClr>
                <a:srgbClr val="00529B"/>
              </a:buClr>
              <a:buChar char="••"/>
            </a:pPr>
            <a:r>
              <a:rPr lang="en-US" sz="1200" dirty="0"/>
              <a:t>Explore how disruptive technologies will impact current business model</a:t>
            </a:r>
          </a:p>
          <a:p>
            <a:pPr marL="84535" lvl="1" indent="-84535" algn="l" defTabSz="366713">
              <a:spcBef>
                <a:spcPct val="0"/>
              </a:spcBef>
              <a:spcAft>
                <a:spcPct val="15000"/>
              </a:spcAft>
              <a:buClr>
                <a:srgbClr val="00529B"/>
              </a:buClr>
              <a:buChar char="••"/>
            </a:pPr>
            <a:r>
              <a:rPr lang="en-US" sz="1200" dirty="0"/>
              <a:t>Evolve business capabilities to accommodate right blend of agility, reliability, security and scalability    </a:t>
            </a:r>
          </a:p>
        </p:txBody>
      </p:sp>
      <p:sp>
        <p:nvSpPr>
          <p:cNvPr id="34" name="Freeform 33"/>
          <p:cNvSpPr/>
          <p:nvPr/>
        </p:nvSpPr>
        <p:spPr bwMode="gray">
          <a:xfrm>
            <a:off x="568470" y="1003705"/>
            <a:ext cx="2527385" cy="957875"/>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Enable Digital Business</a:t>
            </a:r>
          </a:p>
        </p:txBody>
      </p:sp>
    </p:spTree>
    <p:extLst>
      <p:ext uri="{BB962C8B-B14F-4D97-AF65-F5344CB8AC3E}">
        <p14:creationId xmlns:p14="http://schemas.microsoft.com/office/powerpoint/2010/main" val="33179396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27652" y="132859"/>
            <a:ext cx="10515600" cy="1325563"/>
          </a:xfrm>
        </p:spPr>
        <p:txBody>
          <a:bodyPr/>
          <a:lstStyle/>
          <a:p>
            <a:r>
              <a:rPr lang="en-US" dirty="0" smtClean="0"/>
              <a:t>How can we leverage opportunities to rebalance EA?</a:t>
            </a:r>
            <a:endParaRPr lang="en-US" dirty="0"/>
          </a:p>
        </p:txBody>
      </p:sp>
      <p:grpSp>
        <p:nvGrpSpPr>
          <p:cNvPr id="42" name="Group 41"/>
          <p:cNvGrpSpPr/>
          <p:nvPr/>
        </p:nvGrpSpPr>
        <p:grpSpPr bwMode="gray">
          <a:xfrm>
            <a:off x="2112735" y="1141354"/>
            <a:ext cx="8195058" cy="5234766"/>
            <a:chOff x="1602770" y="1532358"/>
            <a:chExt cx="6390247" cy="4333024"/>
          </a:xfrm>
        </p:grpSpPr>
        <p:sp>
          <p:nvSpPr>
            <p:cNvPr id="43" name="Rectangle 5"/>
            <p:cNvSpPr>
              <a:spLocks noChangeArrowheads="1"/>
            </p:cNvSpPr>
            <p:nvPr/>
          </p:nvSpPr>
          <p:spPr bwMode="gray">
            <a:xfrm>
              <a:off x="2411427" y="1853077"/>
              <a:ext cx="4588183" cy="3689967"/>
            </a:xfrm>
            <a:prstGeom prst="rect">
              <a:avLst/>
            </a:prstGeom>
            <a:solidFill>
              <a:schemeClr val="bg1">
                <a:lumMod val="95000"/>
              </a:schemeClr>
            </a:solidFill>
            <a:ln w="12700" algn="ctr">
              <a:solidFill>
                <a:schemeClr val="accent1"/>
              </a:solidFill>
              <a:miter lim="800000"/>
              <a:headEnd type="none" w="lg" len="lg"/>
              <a:tailEnd type="none" w="lg" len="lg"/>
            </a:ln>
          </p:spPr>
          <p:txBody>
            <a:bodyPr anchor="ctr"/>
            <a:lstStyle/>
            <a:p>
              <a:pPr algn="ctr" eaLnBrk="0" hangingPunct="0">
                <a:lnSpc>
                  <a:spcPct val="90000"/>
                </a:lnSpc>
                <a:spcBef>
                  <a:spcPct val="50000"/>
                </a:spcBef>
                <a:spcAft>
                  <a:spcPct val="10000"/>
                </a:spcAft>
              </a:pPr>
              <a:endParaRPr lang="en-US" sz="2000" b="1" dirty="0"/>
            </a:p>
          </p:txBody>
        </p:sp>
        <p:sp>
          <p:nvSpPr>
            <p:cNvPr id="44" name="Line 8"/>
            <p:cNvSpPr>
              <a:spLocks noChangeShapeType="1"/>
            </p:cNvSpPr>
            <p:nvPr/>
          </p:nvSpPr>
          <p:spPr bwMode="gray">
            <a:xfrm>
              <a:off x="4705518" y="3839909"/>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5" name="Line 9"/>
            <p:cNvSpPr>
              <a:spLocks noChangeShapeType="1"/>
            </p:cNvSpPr>
            <p:nvPr/>
          </p:nvSpPr>
          <p:spPr bwMode="gray">
            <a:xfrm flipV="1">
              <a:off x="2475819"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6" name="Line 10"/>
            <p:cNvSpPr>
              <a:spLocks noChangeShapeType="1"/>
            </p:cNvSpPr>
            <p:nvPr/>
          </p:nvSpPr>
          <p:spPr bwMode="gray">
            <a:xfrm flipH="1">
              <a:off x="4885085"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7" name="Line 11"/>
            <p:cNvSpPr>
              <a:spLocks noChangeShapeType="1"/>
            </p:cNvSpPr>
            <p:nvPr/>
          </p:nvSpPr>
          <p:spPr bwMode="gray">
            <a:xfrm flipV="1">
              <a:off x="4705518" y="1913354"/>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8" name="Text Box 12"/>
            <p:cNvSpPr txBox="1">
              <a:spLocks noChangeArrowheads="1"/>
            </p:cNvSpPr>
            <p:nvPr/>
          </p:nvSpPr>
          <p:spPr bwMode="gray">
            <a:xfrm>
              <a:off x="3825823" y="1532358"/>
              <a:ext cx="1759393"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Enterprise Scope</a:t>
              </a:r>
            </a:p>
          </p:txBody>
        </p:sp>
        <p:sp>
          <p:nvSpPr>
            <p:cNvPr id="49" name="Text Box 13"/>
            <p:cNvSpPr txBox="1">
              <a:spLocks noChangeArrowheads="1"/>
            </p:cNvSpPr>
            <p:nvPr/>
          </p:nvSpPr>
          <p:spPr bwMode="gray">
            <a:xfrm>
              <a:off x="4033785" y="5571117"/>
              <a:ext cx="1358321"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Local Scope</a:t>
              </a:r>
            </a:p>
          </p:txBody>
        </p:sp>
        <p:sp>
          <p:nvSpPr>
            <p:cNvPr id="50" name="Text Box 14"/>
            <p:cNvSpPr txBox="1">
              <a:spLocks noChangeArrowheads="1"/>
            </p:cNvSpPr>
            <p:nvPr/>
          </p:nvSpPr>
          <p:spPr bwMode="gray">
            <a:xfrm>
              <a:off x="1602770" y="3457995"/>
              <a:ext cx="800632"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50000"/>
                </a:spcBef>
                <a:spcAft>
                  <a:spcPct val="10000"/>
                </a:spcAft>
              </a:pPr>
              <a:r>
                <a:rPr lang="en-US" sz="1800" b="1" dirty="0">
                  <a:solidFill>
                    <a:srgbClr val="00529B"/>
                  </a:solidFill>
                </a:rPr>
                <a:t>Tactical</a:t>
              </a:r>
              <a:br>
                <a:rPr lang="en-US" sz="1800" b="1" dirty="0">
                  <a:solidFill>
                    <a:srgbClr val="00529B"/>
                  </a:solidFill>
                </a:rPr>
              </a:br>
              <a:r>
                <a:rPr lang="en-US" sz="1800" b="1" dirty="0">
                  <a:solidFill>
                    <a:srgbClr val="00529B"/>
                  </a:solidFill>
                </a:rPr>
                <a:t>Focus</a:t>
              </a:r>
            </a:p>
          </p:txBody>
        </p:sp>
        <p:sp>
          <p:nvSpPr>
            <p:cNvPr id="51" name="Text Box 15"/>
            <p:cNvSpPr txBox="1">
              <a:spLocks noChangeArrowheads="1"/>
            </p:cNvSpPr>
            <p:nvPr/>
          </p:nvSpPr>
          <p:spPr bwMode="gray">
            <a:xfrm>
              <a:off x="7029039" y="3457995"/>
              <a:ext cx="963978"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30000"/>
                </a:spcBef>
                <a:spcAft>
                  <a:spcPct val="10000"/>
                </a:spcAft>
              </a:pPr>
              <a:r>
                <a:rPr lang="en-US" sz="1800" b="1" dirty="0">
                  <a:solidFill>
                    <a:srgbClr val="00529B"/>
                  </a:solidFill>
                </a:rPr>
                <a:t>Strategic </a:t>
              </a:r>
              <a:br>
                <a:rPr lang="en-US" sz="1800" b="1" dirty="0">
                  <a:solidFill>
                    <a:srgbClr val="00529B"/>
                  </a:solidFill>
                </a:rPr>
              </a:br>
              <a:r>
                <a:rPr lang="en-US" sz="1800" b="1" dirty="0">
                  <a:solidFill>
                    <a:srgbClr val="00529B"/>
                  </a:solidFill>
                </a:rPr>
                <a:t>Focus</a:t>
              </a:r>
            </a:p>
          </p:txBody>
        </p:sp>
      </p:grpSp>
      <p:sp>
        <p:nvSpPr>
          <p:cNvPr id="56" name="Rectangle 55"/>
          <p:cNvSpPr/>
          <p:nvPr/>
        </p:nvSpPr>
        <p:spPr bwMode="gray">
          <a:xfrm>
            <a:off x="3362326" y="1519513"/>
            <a:ext cx="2630750" cy="360099"/>
          </a:xfrm>
          <a:prstGeom prst="rect">
            <a:avLst/>
          </a:prstGeom>
        </p:spPr>
        <p:txBody>
          <a:bodyPr wrap="square" tIns="91440">
            <a:spAutoFit/>
          </a:bodyPr>
          <a:lstStyle/>
          <a:p>
            <a:r>
              <a:rPr lang="en-US" sz="1600" dirty="0"/>
              <a:t>Operations Architecture:</a:t>
            </a:r>
          </a:p>
        </p:txBody>
      </p:sp>
      <p:sp>
        <p:nvSpPr>
          <p:cNvPr id="57" name="Rectangle 56"/>
          <p:cNvSpPr/>
          <p:nvPr/>
        </p:nvSpPr>
        <p:spPr bwMode="gray">
          <a:xfrm>
            <a:off x="3516704" y="3768234"/>
            <a:ext cx="2344965" cy="360099"/>
          </a:xfrm>
          <a:prstGeom prst="rect">
            <a:avLst/>
          </a:prstGeom>
        </p:spPr>
        <p:txBody>
          <a:bodyPr wrap="square" tIns="91440">
            <a:spAutoFit/>
          </a:bodyPr>
          <a:lstStyle/>
          <a:p>
            <a:r>
              <a:rPr lang="en-US" sz="1600" dirty="0"/>
              <a:t>Project Architecture:</a:t>
            </a:r>
          </a:p>
        </p:txBody>
      </p:sp>
      <p:sp>
        <p:nvSpPr>
          <p:cNvPr id="58" name="Rectangle 57"/>
          <p:cNvSpPr/>
          <p:nvPr/>
        </p:nvSpPr>
        <p:spPr bwMode="gray">
          <a:xfrm>
            <a:off x="6312832" y="1519513"/>
            <a:ext cx="2547769" cy="360099"/>
          </a:xfrm>
          <a:prstGeom prst="rect">
            <a:avLst/>
          </a:prstGeom>
        </p:spPr>
        <p:txBody>
          <a:bodyPr wrap="square" tIns="91440">
            <a:spAutoFit/>
          </a:bodyPr>
          <a:lstStyle/>
          <a:p>
            <a:r>
              <a:rPr lang="en-US" sz="1600" dirty="0"/>
              <a:t>Enterprise Architecture:</a:t>
            </a:r>
          </a:p>
        </p:txBody>
      </p:sp>
      <p:sp>
        <p:nvSpPr>
          <p:cNvPr id="59" name="Rectangle 58"/>
          <p:cNvSpPr/>
          <p:nvPr/>
        </p:nvSpPr>
        <p:spPr bwMode="gray">
          <a:xfrm>
            <a:off x="6312833" y="3768234"/>
            <a:ext cx="2547768" cy="360099"/>
          </a:xfrm>
          <a:prstGeom prst="rect">
            <a:avLst/>
          </a:prstGeom>
        </p:spPr>
        <p:txBody>
          <a:bodyPr wrap="square" tIns="91440">
            <a:spAutoFit/>
          </a:bodyPr>
          <a:lstStyle/>
          <a:p>
            <a:r>
              <a:rPr lang="en-US" sz="1600" dirty="0"/>
              <a:t>Program Architecture:</a:t>
            </a:r>
          </a:p>
        </p:txBody>
      </p:sp>
      <p:sp>
        <p:nvSpPr>
          <p:cNvPr id="60" name="Rectangle 59"/>
          <p:cNvSpPr/>
          <p:nvPr/>
        </p:nvSpPr>
        <p:spPr bwMode="gray">
          <a:xfrm>
            <a:off x="6188651" y="1876306"/>
            <a:ext cx="2762158" cy="1460913"/>
          </a:xfrm>
          <a:prstGeom prst="rect">
            <a:avLst/>
          </a:prstGeom>
        </p:spPr>
        <p:txBody>
          <a:bodyPr wrap="square">
            <a:spAutoFit/>
          </a:bodyPr>
          <a:lstStyle/>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Address risks &amp; opportunities from disruptive technologies?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Improve investment management?</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Support budget cuts?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Identify services that can be shared?</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Help M&amp;A or divestitures?</a:t>
            </a:r>
          </a:p>
        </p:txBody>
      </p:sp>
      <p:sp>
        <p:nvSpPr>
          <p:cNvPr id="61" name="Rectangle 60"/>
          <p:cNvSpPr/>
          <p:nvPr/>
        </p:nvSpPr>
        <p:spPr bwMode="gray">
          <a:xfrm>
            <a:off x="6188651" y="4163660"/>
            <a:ext cx="2762157" cy="1477328"/>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Support major business unit planning?</a:t>
            </a:r>
          </a:p>
          <a:p>
            <a:pPr marL="182880" indent="-182880" algn="l">
              <a:buClr>
                <a:srgbClr val="46A33F"/>
              </a:buClr>
              <a:buFont typeface="Wingdings" panose="05000000000000000000" pitchFamily="2" charset="2"/>
              <a:buChar char="§"/>
            </a:pPr>
            <a:r>
              <a:rPr lang="en-US" sz="1200" dirty="0">
                <a:solidFill>
                  <a:srgbClr val="388232"/>
                </a:solidFill>
              </a:rPr>
              <a:t>Ensure that major systems upgrades build new holistic and integrated capabilities? </a:t>
            </a:r>
          </a:p>
          <a:p>
            <a:pPr marL="182880" indent="-182880" algn="l">
              <a:buClr>
                <a:srgbClr val="46A33F"/>
              </a:buClr>
              <a:buFont typeface="Wingdings" panose="05000000000000000000" pitchFamily="2" charset="2"/>
              <a:buChar char="§"/>
            </a:pPr>
            <a:r>
              <a:rPr lang="en-US" sz="1200" dirty="0">
                <a:solidFill>
                  <a:srgbClr val="388232"/>
                </a:solidFill>
              </a:rPr>
              <a:t>Enable pace layering?</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2" name="Rectangle 61"/>
          <p:cNvSpPr/>
          <p:nvPr/>
        </p:nvSpPr>
        <p:spPr bwMode="gray">
          <a:xfrm>
            <a:off x="3223692" y="4163661"/>
            <a:ext cx="2762157" cy="1717393"/>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Reduce project risk?</a:t>
            </a:r>
          </a:p>
          <a:p>
            <a:pPr marL="182880" indent="-182880" algn="l">
              <a:buClr>
                <a:srgbClr val="46A33F"/>
              </a:buClr>
              <a:buFont typeface="Wingdings" panose="05000000000000000000" pitchFamily="2" charset="2"/>
              <a:buChar char="§"/>
            </a:pPr>
            <a:r>
              <a:rPr lang="en-US" sz="1200" dirty="0">
                <a:solidFill>
                  <a:srgbClr val="388232"/>
                </a:solidFill>
              </a:rPr>
              <a:t>Support reuse of existing enterprise services?</a:t>
            </a:r>
          </a:p>
          <a:p>
            <a:pPr marL="182880" indent="-182880" algn="l">
              <a:buClr>
                <a:srgbClr val="46A33F"/>
              </a:buClr>
              <a:buFont typeface="Wingdings" panose="05000000000000000000" pitchFamily="2" charset="2"/>
              <a:buChar char="§"/>
            </a:pPr>
            <a:r>
              <a:rPr lang="en-US" sz="1200" dirty="0">
                <a:solidFill>
                  <a:srgbClr val="388232"/>
                </a:solidFill>
              </a:rPr>
              <a:t>Ensure development of new services that other solutions can leverage?</a:t>
            </a:r>
          </a:p>
          <a:p>
            <a:pPr marL="225425" indent="-225425" algn="l">
              <a:buClr>
                <a:srgbClr val="46A33F"/>
              </a:buClr>
              <a:buFont typeface="Wingdings" panose="05000000000000000000" pitchFamily="2" charset="2"/>
              <a:buChar char="§"/>
            </a:pPr>
            <a:endParaRPr lang="en-US" sz="1200" dirty="0">
              <a:solidFill>
                <a:srgbClr val="388232"/>
              </a:solidFill>
            </a:endParaRP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3" name="Rectangle 62"/>
          <p:cNvSpPr/>
          <p:nvPr/>
        </p:nvSpPr>
        <p:spPr bwMode="gray">
          <a:xfrm>
            <a:off x="3230919" y="1876306"/>
            <a:ext cx="2762157" cy="1643527"/>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Identify enterprise infrastructure services that can be shared or upgraded?</a:t>
            </a:r>
          </a:p>
          <a:p>
            <a:pPr marL="182880" indent="-182880" algn="l">
              <a:buClr>
                <a:srgbClr val="46A33F"/>
              </a:buClr>
              <a:buFont typeface="Wingdings" panose="05000000000000000000" pitchFamily="2" charset="2"/>
              <a:buChar char="§"/>
            </a:pPr>
            <a:r>
              <a:rPr lang="en-US" sz="1200" dirty="0">
                <a:solidFill>
                  <a:srgbClr val="388232"/>
                </a:solidFill>
              </a:rPr>
              <a:t>Identify cost savings?</a:t>
            </a:r>
          </a:p>
          <a:p>
            <a:pPr marL="182880" indent="-182880" algn="l">
              <a:buClr>
                <a:srgbClr val="46A33F"/>
              </a:buClr>
              <a:buFont typeface="Wingdings" panose="05000000000000000000" pitchFamily="2" charset="2"/>
              <a:buChar char="§"/>
            </a:pPr>
            <a:r>
              <a:rPr lang="en-US" sz="1200" dirty="0">
                <a:solidFill>
                  <a:srgbClr val="388232"/>
                </a:solidFill>
              </a:rPr>
              <a:t>Implement enterprisewide strategic capabilities such as collaboration, app integration or mobility?</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3" name="ZoneTexte 2"/>
          <p:cNvSpPr txBox="1"/>
          <p:nvPr/>
        </p:nvSpPr>
        <p:spPr>
          <a:xfrm>
            <a:off x="10349610" y="6504252"/>
            <a:ext cx="1694844" cy="246221"/>
          </a:xfrm>
          <a:prstGeom prst="rect">
            <a:avLst/>
          </a:prstGeom>
          <a:noFill/>
        </p:spPr>
        <p:txBody>
          <a:bodyPr wrap="square" rtlCol="0">
            <a:spAutoFit/>
          </a:bodyPr>
          <a:lstStyle/>
          <a:p>
            <a:r>
              <a:rPr lang="fr-CA" sz="1000" dirty="0" err="1" smtClean="0">
                <a:latin typeface="Segoe UI Emoji" panose="020B0502040204020203" pitchFamily="34" charset="0"/>
                <a:ea typeface="Segoe UI Emoji" panose="020B0502040204020203" pitchFamily="34" charset="0"/>
              </a:rPr>
              <a:t>Graphic</a:t>
            </a:r>
            <a:r>
              <a:rPr lang="fr-CA" sz="1000" dirty="0" smtClean="0">
                <a:latin typeface="Segoe UI Emoji" panose="020B0502040204020203" pitchFamily="34" charset="0"/>
                <a:ea typeface="Segoe UI Emoji" panose="020B0502040204020203" pitchFamily="34" charset="0"/>
              </a:rPr>
              <a:t> </a:t>
            </a:r>
            <a:r>
              <a:rPr lang="fr-CA" sz="1000" dirty="0" err="1" smtClean="0">
                <a:latin typeface="Segoe UI Emoji" panose="020B0502040204020203" pitchFamily="34" charset="0"/>
                <a:ea typeface="Segoe UI Emoji" panose="020B0502040204020203" pitchFamily="34" charset="0"/>
              </a:rPr>
              <a:t>from</a:t>
            </a:r>
            <a:r>
              <a:rPr lang="fr-CA" sz="1000" dirty="0" smtClean="0">
                <a:latin typeface="Segoe UI Emoji" panose="020B0502040204020203" pitchFamily="34" charset="0"/>
                <a:ea typeface="Segoe UI Emoji" panose="020B0502040204020203" pitchFamily="34" charset="0"/>
              </a:rPr>
              <a:t> </a:t>
            </a:r>
            <a:r>
              <a:rPr lang="fr-CA" sz="1000" dirty="0" smtClean="0"/>
              <a:t>Gartner</a:t>
            </a:r>
            <a:endParaRPr lang="en-CA" sz="1000" dirty="0"/>
          </a:p>
        </p:txBody>
      </p:sp>
    </p:spTree>
    <p:extLst>
      <p:ext uri="{BB962C8B-B14F-4D97-AF65-F5344CB8AC3E}">
        <p14:creationId xmlns:p14="http://schemas.microsoft.com/office/powerpoint/2010/main" val="38761419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BMO EBA </a:t>
            </a:r>
            <a:r>
              <a:rPr lang="fr-CA" dirty="0" err="1" smtClean="0"/>
              <a:t>Lifecycle</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70" y="1110618"/>
            <a:ext cx="7416197" cy="441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925088" y="5417535"/>
            <a:ext cx="1008112" cy="46019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lnSpc>
                <a:spcPct val="85000"/>
              </a:lnSpc>
            </a:pPr>
            <a:r>
              <a:rPr lang="fr-CA" sz="1400" b="1" cap="small" dirty="0" err="1" smtClean="0">
                <a:solidFill>
                  <a:schemeClr val="accent2">
                    <a:lumMod val="25000"/>
                  </a:schemeClr>
                </a:solidFill>
              </a:rPr>
              <a:t>Core</a:t>
            </a:r>
            <a:r>
              <a:rPr lang="fr-CA" sz="1400" b="1" cap="small" dirty="0" smtClean="0">
                <a:solidFill>
                  <a:schemeClr val="accent2">
                    <a:lumMod val="25000"/>
                  </a:schemeClr>
                </a:solidFill>
              </a:rPr>
              <a:t> BA </a:t>
            </a:r>
            <a:br>
              <a:rPr lang="fr-CA" sz="1400" b="1" cap="small" dirty="0" smtClean="0">
                <a:solidFill>
                  <a:schemeClr val="accent2">
                    <a:lumMod val="25000"/>
                  </a:schemeClr>
                </a:solidFill>
              </a:rPr>
            </a:br>
            <a:r>
              <a:rPr lang="fr-CA" sz="1400" b="1" cap="small" dirty="0" smtClean="0">
                <a:solidFill>
                  <a:schemeClr val="accent2">
                    <a:lumMod val="25000"/>
                  </a:schemeClr>
                </a:solidFill>
              </a:rPr>
              <a:t>focus</a:t>
            </a:r>
            <a:endParaRPr lang="fr-CA" sz="1400" b="1" cap="small" dirty="0">
              <a:solidFill>
                <a:schemeClr val="accent2">
                  <a:lumMod val="25000"/>
                </a:schemeClr>
              </a:solidFill>
            </a:endParaRPr>
          </a:p>
        </p:txBody>
      </p:sp>
      <p:sp>
        <p:nvSpPr>
          <p:cNvPr id="6" name="ZoneTexte 5"/>
          <p:cNvSpPr txBox="1"/>
          <p:nvPr/>
        </p:nvSpPr>
        <p:spPr>
          <a:xfrm>
            <a:off x="3900273" y="5353614"/>
            <a:ext cx="3612728" cy="625812"/>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Guide and direct initiative planning and solution design</a:t>
            </a:r>
          </a:p>
          <a:p>
            <a:pPr marL="182563" indent="-182563">
              <a:spcAft>
                <a:spcPts val="200"/>
              </a:spcAft>
              <a:buFont typeface="Arial" panose="020B0604020202020204" pitchFamily="34" charset="0"/>
              <a:buChar char="•"/>
            </a:pPr>
            <a:r>
              <a:rPr lang="en-CA" sz="1100" dirty="0" smtClean="0">
                <a:solidFill>
                  <a:schemeClr val="accent2">
                    <a:lumMod val="25000"/>
                  </a:schemeClr>
                </a:solidFill>
              </a:rPr>
              <a:t>Provide alignment and traceability between strategy and execution; and between business and technology</a:t>
            </a:r>
            <a:endParaRPr lang="en-CA" sz="1100" dirty="0">
              <a:solidFill>
                <a:schemeClr val="accent2">
                  <a:lumMod val="25000"/>
                </a:schemeClr>
              </a:solidFill>
            </a:endParaRPr>
          </a:p>
        </p:txBody>
      </p:sp>
      <p:sp>
        <p:nvSpPr>
          <p:cNvPr id="7" name="ZoneTexte 6"/>
          <p:cNvSpPr txBox="1"/>
          <p:nvPr/>
        </p:nvSpPr>
        <p:spPr>
          <a:xfrm>
            <a:off x="1268904" y="5353614"/>
            <a:ext cx="1646912" cy="600164"/>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Support and enable strategy development and strategic planning</a:t>
            </a:r>
            <a:endParaRPr lang="en-CA" sz="1100" dirty="0">
              <a:solidFill>
                <a:schemeClr val="accent2">
                  <a:lumMod val="25000"/>
                </a:schemeClr>
              </a:solidFill>
            </a:endParaRPr>
          </a:p>
        </p:txBody>
      </p:sp>
      <p:sp>
        <p:nvSpPr>
          <p:cNvPr id="9" name="Accolade fermante 8"/>
          <p:cNvSpPr/>
          <p:nvPr/>
        </p:nvSpPr>
        <p:spPr>
          <a:xfrm>
            <a:off x="3771125"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0" name="Accolade fermante 9"/>
          <p:cNvSpPr/>
          <p:nvPr/>
        </p:nvSpPr>
        <p:spPr>
          <a:xfrm rot="10800000">
            <a:off x="2925088"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1" name="ZoneTexte 10"/>
          <p:cNvSpPr txBox="1"/>
          <p:nvPr/>
        </p:nvSpPr>
        <p:spPr>
          <a:xfrm>
            <a:off x="8901404" y="2071396"/>
            <a:ext cx="2332653" cy="1384995"/>
          </a:xfrm>
          <a:prstGeom prst="rect">
            <a:avLst/>
          </a:prstGeom>
          <a:noFill/>
        </p:spPr>
        <p:txBody>
          <a:bodyPr wrap="square" rtlCol="0">
            <a:spAutoFit/>
          </a:bodyPr>
          <a:lstStyle/>
          <a:p>
            <a:r>
              <a:rPr lang="fr-CA" dirty="0" smtClean="0"/>
              <a:t>‘Architecture’ stage:</a:t>
            </a:r>
          </a:p>
          <a:p>
            <a:pPr marL="285750" indent="-285750">
              <a:spcBef>
                <a:spcPts val="600"/>
              </a:spcBef>
              <a:buFont typeface="Arial" panose="020B0604020202020204" pitchFamily="34" charset="0"/>
              <a:buChar char="•"/>
            </a:pPr>
            <a:r>
              <a:rPr lang="fr-CA" sz="1400" dirty="0" smtClean="0"/>
              <a:t>Future state architecture and standards</a:t>
            </a:r>
          </a:p>
          <a:p>
            <a:pPr marL="285750" indent="-285750">
              <a:spcBef>
                <a:spcPts val="600"/>
              </a:spcBef>
              <a:buFont typeface="Arial" panose="020B0604020202020204" pitchFamily="34" charset="0"/>
              <a:buChar char="•"/>
            </a:pPr>
            <a:r>
              <a:rPr lang="fr-CA" sz="1400" dirty="0" err="1" smtClean="0"/>
              <a:t>Alignment</a:t>
            </a:r>
            <a:r>
              <a:rPr lang="fr-CA" sz="1400" dirty="0" smtClean="0"/>
              <a:t> with IT </a:t>
            </a:r>
            <a:r>
              <a:rPr lang="fr-CA" sz="1400" dirty="0" err="1" smtClean="0"/>
              <a:t>Strategy</a:t>
            </a:r>
            <a:r>
              <a:rPr lang="fr-CA" sz="1400" dirty="0" smtClean="0"/>
              <a:t>?</a:t>
            </a:r>
            <a:endParaRPr lang="en-CA" sz="1400" dirty="0"/>
          </a:p>
        </p:txBody>
      </p:sp>
    </p:spTree>
    <p:extLst>
      <p:ext uri="{BB962C8B-B14F-4D97-AF65-F5344CB8AC3E}">
        <p14:creationId xmlns:p14="http://schemas.microsoft.com/office/powerpoint/2010/main" val="706083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 </a:t>
            </a:r>
            <a:r>
              <a:rPr lang="fr-CA" dirty="0" err="1" smtClean="0"/>
              <a:t>enabling</a:t>
            </a:r>
            <a:r>
              <a:rPr lang="fr-CA" dirty="0" smtClean="0"/>
              <a:t> </a:t>
            </a:r>
            <a:r>
              <a:rPr lang="fr-CA" dirty="0" err="1" smtClean="0"/>
              <a:t>Strategy</a:t>
            </a:r>
            <a:r>
              <a:rPr lang="fr-CA" dirty="0" smtClean="0"/>
              <a:t> </a:t>
            </a:r>
            <a:r>
              <a:rPr lang="fr-CA" dirty="0" err="1" smtClean="0"/>
              <a:t>Execution</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62" y="1157125"/>
            <a:ext cx="89789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280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Business Architecture </a:t>
            </a:r>
            <a:r>
              <a:rPr lang="fr-CA" dirty="0" err="1" smtClean="0"/>
              <a:t>enabling</a:t>
            </a:r>
            <a:r>
              <a:rPr lang="fr-CA" dirty="0" smtClean="0"/>
              <a:t> Solution Design &amp; </a:t>
            </a:r>
            <a:r>
              <a:rPr lang="fr-CA" dirty="0" err="1" smtClean="0"/>
              <a:t>Deployment</a:t>
            </a:r>
            <a:r>
              <a:rPr lang="fr-CA" dirty="0" smtClean="0"/>
              <a:t> </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45" y="1103928"/>
            <a:ext cx="9017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449116" y="6098511"/>
            <a:ext cx="4577825" cy="215444"/>
          </a:xfrm>
          <a:prstGeom prst="rect">
            <a:avLst/>
          </a:prstGeom>
          <a:noFill/>
        </p:spPr>
        <p:txBody>
          <a:bodyPr wrap="square" rtlCol="0">
            <a:spAutoFit/>
          </a:bodyPr>
          <a:lstStyle/>
          <a:p>
            <a:pPr algn="r"/>
            <a:r>
              <a:rPr lang="fr-CA" sz="800" i="1" dirty="0" smtClean="0">
                <a:latin typeface="Segoe UI Emoji" panose="020B0502040204020203" pitchFamily="34" charset="0"/>
                <a:ea typeface="Segoe UI Emoji" panose="020B0502040204020203" pitchFamily="34" charset="0"/>
              </a:rPr>
              <a:t>Source: A Guide to the Business Architecture Body of </a:t>
            </a:r>
            <a:r>
              <a:rPr lang="fr-CA" sz="800" i="1" dirty="0" err="1" smtClean="0">
                <a:latin typeface="Segoe UI Emoji" panose="020B0502040204020203" pitchFamily="34" charset="0"/>
                <a:ea typeface="Segoe UI Emoji" panose="020B0502040204020203" pitchFamily="34" charset="0"/>
              </a:rPr>
              <a:t>Knowledge</a:t>
            </a:r>
            <a:r>
              <a:rPr lang="fr-CA" sz="800" i="1" baseline="30000" dirty="0" smtClean="0">
                <a:latin typeface="Segoe UI Emoji" panose="020B0502040204020203" pitchFamily="34" charset="0"/>
                <a:ea typeface="Segoe UI Emoji" panose="020B0502040204020203" pitchFamily="34" charset="0"/>
              </a:rPr>
              <a:t>®</a:t>
            </a:r>
            <a:r>
              <a:rPr lang="fr-CA" sz="800" i="1" dirty="0" smtClean="0">
                <a:latin typeface="Segoe UI Emoji" panose="020B0502040204020203" pitchFamily="34" charset="0"/>
                <a:ea typeface="Segoe UI Emoji" panose="020B0502040204020203" pitchFamily="34" charset="0"/>
              </a:rPr>
              <a:t> (BIZBOK</a:t>
            </a:r>
            <a:r>
              <a:rPr lang="fr-CA" sz="800" i="1" baseline="30000" dirty="0">
                <a:latin typeface="Segoe UI Emoji" panose="020B0502040204020203" pitchFamily="34" charset="0"/>
                <a:ea typeface="Segoe UI Emoji" panose="020B0502040204020203" pitchFamily="34" charset="0"/>
              </a:rPr>
              <a:t> ®</a:t>
            </a:r>
            <a:r>
              <a:rPr lang="fr-CA" sz="800" i="1" dirty="0" smtClean="0">
                <a:latin typeface="Segoe UI Emoji" panose="020B0502040204020203" pitchFamily="34" charset="0"/>
                <a:ea typeface="Segoe UI Emoji" panose="020B0502040204020203" pitchFamily="34" charset="0"/>
              </a:rPr>
              <a:t> Guide)</a:t>
            </a:r>
            <a:endParaRPr lang="en-CA" sz="800" i="1" dirty="0"/>
          </a:p>
        </p:txBody>
      </p:sp>
    </p:spTree>
    <p:extLst>
      <p:ext uri="{BB962C8B-B14F-4D97-AF65-F5344CB8AC3E}">
        <p14:creationId xmlns:p14="http://schemas.microsoft.com/office/powerpoint/2010/main" val="351708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1. Purpose</a:t>
            </a:r>
            <a:endParaRPr lang="en-CA" dirty="0"/>
          </a:p>
        </p:txBody>
      </p:sp>
      <p:sp>
        <p:nvSpPr>
          <p:cNvPr id="3" name="Espace réservé du contenu 2"/>
          <p:cNvSpPr>
            <a:spLocks noGrp="1"/>
          </p:cNvSpPr>
          <p:nvPr>
            <p:ph idx="1"/>
          </p:nvPr>
        </p:nvSpPr>
        <p:spPr>
          <a:xfrm>
            <a:off x="379826" y="1169324"/>
            <a:ext cx="11431175" cy="5207569"/>
          </a:xfrm>
        </p:spPr>
        <p:txBody>
          <a:bodyPr>
            <a:noAutofit/>
          </a:bodyPr>
          <a:lstStyle/>
          <a:p>
            <a:pPr marL="0" indent="0">
              <a:lnSpc>
                <a:spcPct val="108000"/>
              </a:lnSpc>
              <a:spcBef>
                <a:spcPts val="1800"/>
              </a:spcBef>
              <a:buNone/>
            </a:pPr>
            <a:r>
              <a:rPr lang="en-CA" dirty="0" smtClean="0"/>
              <a:t>Purpose of this work and subgroup is to co-develop a </a:t>
            </a:r>
            <a:r>
              <a:rPr lang="en-CA" b="1" i="1" dirty="0" smtClean="0"/>
              <a:t>Minimum Viable Business Architecture Practice </a:t>
            </a:r>
            <a:r>
              <a:rPr lang="en-CA" dirty="0" smtClean="0"/>
              <a:t>across the GC, </a:t>
            </a:r>
            <a:br>
              <a:rPr lang="en-CA" dirty="0" smtClean="0"/>
            </a:br>
            <a:r>
              <a:rPr lang="en-CA" dirty="0" smtClean="0"/>
              <a:t>which would:</a:t>
            </a:r>
          </a:p>
          <a:p>
            <a:pPr lvl="1">
              <a:lnSpc>
                <a:spcPct val="108000"/>
              </a:lnSpc>
              <a:spcBef>
                <a:spcPts val="600"/>
              </a:spcBef>
            </a:pPr>
            <a:r>
              <a:rPr lang="en-CA" sz="1800" dirty="0" smtClean="0">
                <a:latin typeface="Arial" panose="020B0604020202020204" pitchFamily="34" charset="0"/>
                <a:cs typeface="Arial" panose="020B0604020202020204" pitchFamily="34" charset="0"/>
              </a:rPr>
              <a:t>Support lower maturity/complexity </a:t>
            </a:r>
            <a:r>
              <a:rPr lang="en-CA" sz="1800" dirty="0" smtClean="0">
                <a:solidFill>
                  <a:srgbClr val="C00000"/>
                </a:solidFill>
                <a:latin typeface="Arial" panose="020B0604020202020204" pitchFamily="34" charset="0"/>
                <a:cs typeface="Arial" panose="020B0604020202020204" pitchFamily="34" charset="0"/>
              </a:rPr>
              <a:t>smaller</a:t>
            </a:r>
            <a:r>
              <a:rPr lang="en-CA" sz="1800" dirty="0" smtClean="0">
                <a:latin typeface="Arial" panose="020B0604020202020204" pitchFamily="34" charset="0"/>
                <a:cs typeface="Arial" panose="020B0604020202020204" pitchFamily="34" charset="0"/>
              </a:rPr>
              <a:t> departments and agencies in establishing a viable and sustainable BA practice </a:t>
            </a:r>
            <a:r>
              <a:rPr lang="en-CA" sz="1800" b="1" dirty="0" smtClean="0">
                <a:latin typeface="Arial" panose="020B0604020202020204" pitchFamily="34" charset="0"/>
                <a:cs typeface="Arial" panose="020B0604020202020204" pitchFamily="34" charset="0"/>
              </a:rPr>
              <a:t>(accelerator)</a:t>
            </a:r>
          </a:p>
          <a:p>
            <a:pPr lvl="1">
              <a:lnSpc>
                <a:spcPct val="108000"/>
              </a:lnSpc>
              <a:spcBef>
                <a:spcPts val="600"/>
              </a:spcBef>
            </a:pPr>
            <a:r>
              <a:rPr lang="en-CA" sz="1800" dirty="0" smtClean="0">
                <a:latin typeface="Arial" panose="020B0604020202020204" pitchFamily="34" charset="0"/>
                <a:cs typeface="Arial" panose="020B0604020202020204" pitchFamily="34" charset="0"/>
              </a:rPr>
              <a:t>Serve as a formal baseline / lowest common denominator for a GC E/BA practice </a:t>
            </a:r>
            <a:r>
              <a:rPr lang="en-CA" sz="1800" b="1" dirty="0" smtClean="0">
                <a:latin typeface="Arial" panose="020B0604020202020204" pitchFamily="34" charset="0"/>
                <a:cs typeface="Arial" panose="020B0604020202020204" pitchFamily="34" charset="0"/>
              </a:rPr>
              <a:t>(consistency)</a:t>
            </a:r>
          </a:p>
          <a:p>
            <a:pPr marL="0" indent="0">
              <a:lnSpc>
                <a:spcPct val="108000"/>
              </a:lnSpc>
              <a:spcBef>
                <a:spcPts val="0"/>
              </a:spcBef>
              <a:buNone/>
            </a:pPr>
            <a:endParaRPr lang="en-CA" sz="1800" dirty="0" smtClean="0"/>
          </a:p>
          <a:p>
            <a:pPr marL="0" indent="0">
              <a:lnSpc>
                <a:spcPct val="108000"/>
              </a:lnSpc>
              <a:spcBef>
                <a:spcPts val="0"/>
              </a:spcBef>
              <a:buNone/>
            </a:pPr>
            <a:r>
              <a:rPr lang="en-CA" sz="1800" dirty="0" smtClean="0"/>
              <a:t>From there, departments could add whatever suits their specific architecture needs, as long as we would share common foundations:</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A common vision of BA </a:t>
            </a:r>
            <a:r>
              <a:rPr lang="en-CA" sz="1800" dirty="0" smtClean="0">
                <a:latin typeface="Arial" panose="020B0604020202020204" pitchFamily="34" charset="0"/>
                <a:cs typeface="Arial" panose="020B0604020202020204" pitchFamily="34" charset="0"/>
              </a:rPr>
              <a:t>with a minimal value proposition</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Minimal Stakeholders and Roles</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Minimal Services with Key Activities with their outputs / artefacts/ </a:t>
            </a:r>
            <a:r>
              <a:rPr lang="en-CA" sz="1800" b="1" dirty="0" err="1" smtClean="0">
                <a:latin typeface="Arial" panose="020B0604020202020204" pitchFamily="34" charset="0"/>
                <a:cs typeface="Arial" panose="020B0604020202020204" pitchFamily="34" charset="0"/>
              </a:rPr>
              <a:t>del;ioverables</a:t>
            </a:r>
            <a:r>
              <a:rPr lang="en-CA" sz="1800" b="1" dirty="0" smtClean="0">
                <a:latin typeface="Arial" panose="020B0604020202020204" pitchFamily="34" charset="0"/>
                <a:cs typeface="Arial" panose="020B0604020202020204" pitchFamily="34" charset="0"/>
              </a:rPr>
              <a:t> / …</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Minimal </a:t>
            </a:r>
            <a:r>
              <a:rPr lang="en-CA" sz="1800" b="1" dirty="0" err="1" smtClean="0">
                <a:latin typeface="Arial" panose="020B0604020202020204" pitchFamily="34" charset="0"/>
                <a:cs typeface="Arial" panose="020B0604020202020204" pitchFamily="34" charset="0"/>
              </a:rPr>
              <a:t>Metamodel</a:t>
            </a:r>
            <a:r>
              <a:rPr lang="en-CA" sz="1800" b="1" dirty="0" smtClean="0">
                <a:latin typeface="Arial" panose="020B0604020202020204" pitchFamily="34" charset="0"/>
                <a:cs typeface="Arial" panose="020B0604020202020204" pitchFamily="34" charset="0"/>
              </a:rPr>
              <a:t> and Knowledgebase </a:t>
            </a:r>
            <a:r>
              <a:rPr lang="en-CA" sz="1800" dirty="0" smtClean="0">
                <a:latin typeface="Arial" panose="020B0604020202020204" pitchFamily="34" charset="0"/>
                <a:cs typeface="Arial" panose="020B0604020202020204" pitchFamily="34" charset="0"/>
              </a:rPr>
              <a:t>(BA Repository)</a:t>
            </a:r>
          </a:p>
          <a:p>
            <a:pPr lvl="1">
              <a:lnSpc>
                <a:spcPct val="108000"/>
              </a:lnSpc>
              <a:spcBef>
                <a:spcPts val="600"/>
              </a:spcBef>
            </a:pPr>
            <a:r>
              <a:rPr lang="en-CA" sz="1800" dirty="0" smtClean="0">
                <a:latin typeface="Arial" panose="020B0604020202020204" pitchFamily="34" charset="0"/>
                <a:cs typeface="Arial" panose="020B0604020202020204" pitchFamily="34" charset="0"/>
              </a:rPr>
              <a:t>Skillset and competencies etc.. and additional resources</a:t>
            </a:r>
          </a:p>
          <a:p>
            <a:pPr marL="0" indent="0">
              <a:lnSpc>
                <a:spcPct val="108000"/>
              </a:lnSpc>
              <a:spcBef>
                <a:spcPts val="600"/>
              </a:spcBef>
              <a:buNone/>
            </a:pPr>
            <a:endParaRPr lang="en-CA" sz="1800" dirty="0"/>
          </a:p>
        </p:txBody>
      </p:sp>
    </p:spTree>
    <p:extLst>
      <p:ext uri="{BB962C8B-B14F-4D97-AF65-F5344CB8AC3E}">
        <p14:creationId xmlns:p14="http://schemas.microsoft.com/office/powerpoint/2010/main" val="95037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1. Purpose</a:t>
            </a:r>
            <a:endParaRPr lang="en-CA" dirty="0"/>
          </a:p>
        </p:txBody>
      </p:sp>
      <p:sp>
        <p:nvSpPr>
          <p:cNvPr id="3" name="Espace réservé du contenu 2"/>
          <p:cNvSpPr>
            <a:spLocks noGrp="1"/>
          </p:cNvSpPr>
          <p:nvPr>
            <p:ph idx="1"/>
          </p:nvPr>
        </p:nvSpPr>
        <p:spPr>
          <a:xfrm>
            <a:off x="379826" y="1169324"/>
            <a:ext cx="11149155" cy="4081405"/>
          </a:xfrm>
        </p:spPr>
        <p:txBody>
          <a:bodyPr>
            <a:noAutofit/>
          </a:bodyPr>
          <a:lstStyle/>
          <a:p>
            <a:pPr marL="0" indent="0">
              <a:buNone/>
            </a:pPr>
            <a:r>
              <a:rPr lang="en-CA" b="1" dirty="0"/>
              <a:t>Key principles</a:t>
            </a:r>
            <a:r>
              <a:rPr lang="en-CA" dirty="0"/>
              <a:t> framing the MVBA WG work and deliverables:</a:t>
            </a:r>
          </a:p>
          <a:p>
            <a:pPr lvl="0">
              <a:spcBef>
                <a:spcPts val="1800"/>
              </a:spcBef>
            </a:pPr>
            <a:r>
              <a:rPr lang="en-CA" sz="1800" dirty="0" smtClean="0">
                <a:solidFill>
                  <a:schemeClr val="accent5">
                    <a:lumMod val="50000"/>
                  </a:schemeClr>
                </a:solidFill>
              </a:rPr>
              <a:t>Minimal Viable BA Framework</a:t>
            </a:r>
            <a:r>
              <a:rPr lang="en-CA" sz="1800" dirty="0">
                <a:solidFill>
                  <a:schemeClr val="accent5">
                    <a:lumMod val="50000"/>
                  </a:schemeClr>
                </a:solidFill>
              </a:rPr>
              <a:t>, can’t be too specific and </a:t>
            </a:r>
            <a:r>
              <a:rPr lang="en-CA" sz="1800" dirty="0" smtClean="0">
                <a:solidFill>
                  <a:schemeClr val="accent5">
                    <a:lumMod val="50000"/>
                  </a:schemeClr>
                </a:solidFill>
              </a:rPr>
              <a:t>prescriptive; if any HOW must be very high-level</a:t>
            </a:r>
            <a:endParaRPr lang="en-CA" sz="1800" dirty="0">
              <a:solidFill>
                <a:schemeClr val="accent5">
                  <a:lumMod val="50000"/>
                </a:schemeClr>
              </a:solidFill>
            </a:endParaRPr>
          </a:p>
          <a:p>
            <a:pPr lvl="0">
              <a:spcBef>
                <a:spcPts val="1800"/>
              </a:spcBef>
            </a:pPr>
            <a:r>
              <a:rPr lang="en-CA" sz="1800" dirty="0">
                <a:solidFill>
                  <a:schemeClr val="accent5">
                    <a:lumMod val="50000"/>
                  </a:schemeClr>
                </a:solidFill>
              </a:rPr>
              <a:t>Allow for a flexible application: offers a “menu” / options that would fit the particular context and size of the Organization</a:t>
            </a:r>
            <a:r>
              <a:rPr lang="en-CA" sz="1800" dirty="0" smtClean="0">
                <a:solidFill>
                  <a:schemeClr val="accent5">
                    <a:lumMod val="50000"/>
                  </a:schemeClr>
                </a:solidFill>
              </a:rPr>
              <a:t>; “3 Tiered-approach/Artefacts” (+  a Tier 0?) serving as a Menu and/or a Practice Roadmap </a:t>
            </a:r>
            <a:endParaRPr lang="en-CA" sz="1800" dirty="0">
              <a:solidFill>
                <a:schemeClr val="accent5">
                  <a:lumMod val="50000"/>
                </a:schemeClr>
              </a:solidFill>
            </a:endParaRPr>
          </a:p>
          <a:p>
            <a:pPr lvl="0">
              <a:spcBef>
                <a:spcPts val="1800"/>
              </a:spcBef>
            </a:pPr>
            <a:r>
              <a:rPr lang="en-CA" sz="1800" dirty="0" smtClean="0">
                <a:solidFill>
                  <a:schemeClr val="accent5">
                    <a:lumMod val="50000"/>
                  </a:schemeClr>
                </a:solidFill>
              </a:rPr>
              <a:t>Keeps the Architecture lingo &amp; “complexity” hidden from users – focuses on VALUE©</a:t>
            </a:r>
          </a:p>
          <a:p>
            <a:pPr lvl="0">
              <a:spcBef>
                <a:spcPts val="1800"/>
              </a:spcBef>
            </a:pPr>
            <a:r>
              <a:rPr lang="en-CA" sz="1800" dirty="0" smtClean="0">
                <a:solidFill>
                  <a:schemeClr val="accent5">
                    <a:lumMod val="50000"/>
                  </a:schemeClr>
                </a:solidFill>
              </a:rPr>
              <a:t>Focused </a:t>
            </a:r>
            <a:r>
              <a:rPr lang="en-CA" sz="1800" dirty="0">
                <a:solidFill>
                  <a:schemeClr val="accent5">
                    <a:lumMod val="50000"/>
                  </a:schemeClr>
                </a:solidFill>
              </a:rPr>
              <a:t>on the </a:t>
            </a:r>
            <a:r>
              <a:rPr lang="en-CA" sz="1800" dirty="0" smtClean="0">
                <a:solidFill>
                  <a:schemeClr val="accent5">
                    <a:lumMod val="50000"/>
                  </a:schemeClr>
                </a:solidFill>
              </a:rPr>
              <a:t>WHY/WHAT/WHERE/WHEN/WHO </a:t>
            </a:r>
            <a:r>
              <a:rPr lang="en-CA" sz="1800" dirty="0">
                <a:solidFill>
                  <a:schemeClr val="accent5">
                    <a:lumMod val="50000"/>
                  </a:schemeClr>
                </a:solidFill>
              </a:rPr>
              <a:t>before the HOW – value proposition and purpose before models &amp; artefacts;</a:t>
            </a:r>
          </a:p>
          <a:p>
            <a:pPr lvl="0">
              <a:spcBef>
                <a:spcPts val="1800"/>
              </a:spcBef>
            </a:pPr>
            <a:r>
              <a:rPr lang="en-CA" sz="1800" dirty="0">
                <a:solidFill>
                  <a:schemeClr val="accent5">
                    <a:lumMod val="50000"/>
                  </a:schemeClr>
                </a:solidFill>
              </a:rPr>
              <a:t>Anchored in the GC EA </a:t>
            </a:r>
            <a:r>
              <a:rPr lang="en-CA" sz="1800" dirty="0" smtClean="0">
                <a:solidFill>
                  <a:schemeClr val="accent5">
                    <a:lumMod val="50000"/>
                  </a:schemeClr>
                </a:solidFill>
              </a:rPr>
              <a:t>Framework and Practice; </a:t>
            </a:r>
            <a:r>
              <a:rPr lang="en-CA" sz="1800" dirty="0" smtClean="0">
                <a:solidFill>
                  <a:srgbClr val="C00000"/>
                </a:solidFill>
              </a:rPr>
              <a:t>GC EA </a:t>
            </a:r>
            <a:r>
              <a:rPr lang="en-CA" sz="1800" dirty="0" err="1" smtClean="0">
                <a:solidFill>
                  <a:srgbClr val="C00000"/>
                </a:solidFill>
              </a:rPr>
              <a:t>BizArch</a:t>
            </a:r>
            <a:r>
              <a:rPr lang="en-CA" sz="1800" dirty="0" smtClean="0">
                <a:solidFill>
                  <a:srgbClr val="C00000"/>
                </a:solidFill>
              </a:rPr>
              <a:t> ‘Guide’ vs our work here</a:t>
            </a:r>
          </a:p>
          <a:p>
            <a:pPr>
              <a:spcBef>
                <a:spcPts val="1800"/>
              </a:spcBef>
            </a:pPr>
            <a:r>
              <a:rPr lang="en-CA" sz="1800" dirty="0">
                <a:solidFill>
                  <a:schemeClr val="accent5">
                    <a:lumMod val="50000"/>
                  </a:schemeClr>
                </a:solidFill>
              </a:rPr>
              <a:t>Pragmatic (what has been proven to work); realistic (what CAN be; not SHOULD be); lucid (“</a:t>
            </a:r>
            <a:r>
              <a:rPr lang="en-CA" sz="1800" i="1" dirty="0">
                <a:solidFill>
                  <a:schemeClr val="accent5">
                    <a:lumMod val="50000"/>
                  </a:schemeClr>
                </a:solidFill>
              </a:rPr>
              <a:t>culture eats strategy for breakfast</a:t>
            </a:r>
            <a:r>
              <a:rPr lang="en-CA" sz="1800" dirty="0">
                <a:solidFill>
                  <a:schemeClr val="accent5">
                    <a:lumMod val="50000"/>
                  </a:schemeClr>
                </a:solidFill>
              </a:rPr>
              <a:t>”); Simple (easy to implement</a:t>
            </a:r>
            <a:r>
              <a:rPr lang="en-CA" sz="1800" dirty="0" smtClean="0">
                <a:solidFill>
                  <a:schemeClr val="accent5">
                    <a:lumMod val="50000"/>
                  </a:schemeClr>
                </a:solidFill>
              </a:rPr>
              <a:t>). “Implementable / Usable”</a:t>
            </a:r>
            <a:endParaRPr lang="en-CA" sz="1800" dirty="0">
              <a:solidFill>
                <a:schemeClr val="accent5">
                  <a:lumMod val="50000"/>
                </a:schemeClr>
              </a:solidFill>
            </a:endParaRPr>
          </a:p>
          <a:p>
            <a:pPr marL="0" indent="0">
              <a:lnSpc>
                <a:spcPct val="108000"/>
              </a:lnSpc>
              <a:spcBef>
                <a:spcPts val="600"/>
              </a:spcBef>
              <a:buNone/>
            </a:pPr>
            <a:endParaRPr lang="en-CA" sz="1800" dirty="0"/>
          </a:p>
        </p:txBody>
      </p:sp>
    </p:spTree>
    <p:extLst>
      <p:ext uri="{BB962C8B-B14F-4D97-AF65-F5344CB8AC3E}">
        <p14:creationId xmlns:p14="http://schemas.microsoft.com/office/powerpoint/2010/main" val="254326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r>
              <a:rPr lang="en-CA" dirty="0" smtClean="0"/>
              <a:t>2. Vision for EA and BA</a:t>
            </a:r>
            <a:endParaRPr lang="en-CA" dirty="0"/>
          </a:p>
        </p:txBody>
      </p:sp>
    </p:spTree>
    <p:extLst>
      <p:ext uri="{BB962C8B-B14F-4D97-AF65-F5344CB8AC3E}">
        <p14:creationId xmlns:p14="http://schemas.microsoft.com/office/powerpoint/2010/main" val="2075244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 EA vision… </a:t>
            </a:r>
            <a:r>
              <a:rPr lang="en-US" sz="3200" dirty="0" smtClean="0"/>
              <a:t>(1 of 3)</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99" y="2340341"/>
            <a:ext cx="5911884" cy="23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72671" y="2523220"/>
            <a:ext cx="4051302" cy="954107"/>
          </a:xfrm>
          <a:prstGeom prst="rect">
            <a:avLst/>
          </a:prstGeom>
          <a:solidFill>
            <a:schemeClr val="bg1">
              <a:alpha val="85000"/>
            </a:schemeClr>
          </a:solidFill>
          <a:ln w="38100" cmpd="thinThick">
            <a:solidFill>
              <a:srgbClr val="FFC000">
                <a:alpha val="65000"/>
              </a:srgbClr>
            </a:solidFill>
          </a:ln>
        </p:spPr>
        <p:txBody>
          <a:bodyPr wrap="square">
            <a:spAutoFit/>
          </a:bodyPr>
          <a:lstStyle/>
          <a:p>
            <a:pPr algn="just"/>
            <a:r>
              <a:rPr lang="en-CA" sz="1400" dirty="0" smtClean="0">
                <a:latin typeface="Arial" panose="020B0604020202020204" pitchFamily="34" charset="0"/>
                <a:cs typeface="Arial" panose="020B0604020202020204" pitchFamily="34" charset="0"/>
              </a:rPr>
              <a:t>“Architects </a:t>
            </a:r>
            <a:r>
              <a:rPr lang="en-CA" sz="1400" dirty="0">
                <a:latin typeface="Arial" panose="020B0604020202020204" pitchFamily="34" charset="0"/>
                <a:cs typeface="Arial" panose="020B0604020202020204" pitchFamily="34" charset="0"/>
              </a:rPr>
              <a:t>are largely on the wrong track. </a:t>
            </a:r>
            <a:r>
              <a:rPr lang="en-CA" sz="1400" dirty="0" smtClean="0">
                <a:latin typeface="Arial" panose="020B0604020202020204" pitchFamily="34" charset="0"/>
                <a:cs typeface="Arial" panose="020B0604020202020204" pitchFamily="34" charset="0"/>
              </a:rPr>
              <a:t>They </a:t>
            </a:r>
            <a:r>
              <a:rPr lang="en-CA" sz="1400" dirty="0">
                <a:latin typeface="Arial" panose="020B0604020202020204" pitchFamily="34" charset="0"/>
                <a:cs typeface="Arial" panose="020B0604020202020204" pitchFamily="34" charset="0"/>
              </a:rPr>
              <a:t>are focused on how to create a well-structured enterprise architecture instead of how to create a </a:t>
            </a:r>
            <a:r>
              <a:rPr lang="en-CA" sz="1400" b="1" dirty="0">
                <a:latin typeface="Arial" panose="020B0604020202020204" pitchFamily="34" charset="0"/>
                <a:cs typeface="Arial" panose="020B0604020202020204" pitchFamily="34" charset="0"/>
              </a:rPr>
              <a:t>well-architected organization</a:t>
            </a:r>
            <a:r>
              <a:rPr lang="en-CA" sz="1400" dirty="0" smtClean="0">
                <a:latin typeface="Arial" panose="020B0604020202020204" pitchFamily="34" charset="0"/>
                <a:cs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sp>
        <p:nvSpPr>
          <p:cNvPr id="7" name="Rectangle 6"/>
          <p:cNvSpPr/>
          <p:nvPr/>
        </p:nvSpPr>
        <p:spPr>
          <a:xfrm>
            <a:off x="838199" y="1498286"/>
            <a:ext cx="10515601" cy="685059"/>
          </a:xfrm>
          <a:prstGeom prst="rect">
            <a:avLst/>
          </a:prstGeom>
        </p:spPr>
        <p:txBody>
          <a:bodyPr wrap="square">
            <a:spAutoFit/>
          </a:bodyPr>
          <a:lstStyle/>
          <a:p>
            <a:pPr>
              <a:lnSpc>
                <a:spcPct val="107000"/>
              </a:lnSpc>
              <a:spcAft>
                <a:spcPts val="800"/>
              </a:spcAft>
            </a:pPr>
            <a:r>
              <a:rPr lang="en-CA" b="1" i="1" dirty="0" smtClean="0">
                <a:latin typeface="Arial" panose="020B0604020202020204" pitchFamily="34" charset="0"/>
                <a:ea typeface="Calibri" panose="020F0502020204030204" pitchFamily="34" charset="0"/>
                <a:cs typeface="Times New Roman" panose="02020603050405020304" pitchFamily="18" charset="0"/>
              </a:rPr>
              <a:t>What is EA? </a:t>
            </a:r>
            <a:r>
              <a:rPr lang="en-CA" i="1" dirty="0" smtClean="0">
                <a:latin typeface="Arial" panose="020B0604020202020204" pitchFamily="34" charset="0"/>
                <a:ea typeface="Calibri" panose="020F0502020204030204" pitchFamily="34" charset="0"/>
                <a:cs typeface="Times New Roman" panose="02020603050405020304" pitchFamily="18" charset="0"/>
              </a:rPr>
              <a:t>“Enterprise </a:t>
            </a:r>
            <a:r>
              <a:rPr lang="en-CA" i="1" dirty="0">
                <a:latin typeface="Arial" panose="020B0604020202020204" pitchFamily="34" charset="0"/>
                <a:ea typeface="Calibri" panose="020F0502020204030204" pitchFamily="34" charset="0"/>
                <a:cs typeface="Times New Roman" panose="02020603050405020304" pitchFamily="18" charset="0"/>
              </a:rPr>
              <a:t>Architecture is the design, improvement and optimisation </a:t>
            </a:r>
            <a:r>
              <a:rPr lang="en-CA" i="1" dirty="0" smtClean="0">
                <a:latin typeface="Arial" panose="020B0604020202020204" pitchFamily="34" charset="0"/>
                <a:ea typeface="Calibri" panose="020F0502020204030204" pitchFamily="34" charset="0"/>
                <a:cs typeface="Times New Roman" panose="02020603050405020304" pitchFamily="18" charset="0"/>
              </a:rPr>
              <a:t>of </a:t>
            </a:r>
            <a:br>
              <a:rPr lang="en-CA" i="1" dirty="0" smtClean="0">
                <a:latin typeface="Arial" panose="020B0604020202020204" pitchFamily="34" charset="0"/>
                <a:ea typeface="Calibri" panose="020F0502020204030204" pitchFamily="34" charset="0"/>
                <a:cs typeface="Times New Roman" panose="02020603050405020304" pitchFamily="18" charset="0"/>
              </a:rPr>
            </a:br>
            <a:r>
              <a:rPr lang="en-CA" i="1" dirty="0" smtClean="0">
                <a:latin typeface="Arial" panose="020B0604020202020204" pitchFamily="34" charset="0"/>
                <a:ea typeface="Calibri" panose="020F0502020204030204" pitchFamily="34" charset="0"/>
                <a:cs typeface="Times New Roman" panose="02020603050405020304" pitchFamily="18" charset="0"/>
              </a:rPr>
              <a:t>information-intensive </a:t>
            </a:r>
            <a:r>
              <a:rPr lang="en-CA" i="1" dirty="0">
                <a:latin typeface="Arial" panose="020B0604020202020204" pitchFamily="34" charset="0"/>
                <a:ea typeface="Calibri" panose="020F0502020204030204" pitchFamily="34" charset="0"/>
                <a:cs typeface="Times New Roman" panose="02020603050405020304" pitchFamily="18" charset="0"/>
              </a:rPr>
              <a:t>business </a:t>
            </a:r>
            <a:r>
              <a:rPr lang="en-CA" i="1" dirty="0" smtClean="0">
                <a:latin typeface="Arial" panose="020B0604020202020204" pitchFamily="34" charset="0"/>
                <a:ea typeface="Calibri" panose="020F0502020204030204" pitchFamily="34" charset="0"/>
                <a:cs typeface="Times New Roman" panose="02020603050405020304" pitchFamily="18" charset="0"/>
              </a:rPr>
              <a:t>systems”</a:t>
            </a:r>
            <a:r>
              <a:rPr lang="en-CA" dirty="0" smtClean="0">
                <a:latin typeface="Arial" panose="020B0604020202020204" pitchFamily="34" charset="0"/>
                <a:ea typeface="Calibri" panose="020F0502020204030204" pitchFamily="34" charset="0"/>
                <a:cs typeface="Times New Roman" panose="02020603050405020304" pitchFamily="18" charset="0"/>
              </a:rPr>
              <a:t> </a:t>
            </a:r>
            <a:r>
              <a:rPr lang="en-CA" sz="1000" dirty="0" smtClean="0">
                <a:latin typeface="Arial" panose="020B0604020202020204" pitchFamily="34" charset="0"/>
                <a:ea typeface="Calibri" panose="020F0502020204030204" pitchFamily="34" charset="0"/>
                <a:cs typeface="Times New Roman" panose="02020603050405020304" pitchFamily="18" charset="0"/>
              </a:rPr>
              <a:t>– Graham </a:t>
            </a:r>
            <a:r>
              <a:rPr lang="en-CA" sz="1000" dirty="0" err="1" smtClean="0">
                <a:latin typeface="Arial" panose="020B0604020202020204" pitchFamily="34" charset="0"/>
                <a:ea typeface="Calibri" panose="020F0502020204030204" pitchFamily="34" charset="0"/>
                <a:cs typeface="Times New Roman" panose="02020603050405020304" pitchFamily="18" charset="0"/>
              </a:rPr>
              <a:t>Berrisford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3"/>
          <p:cNvSpPr txBox="1">
            <a:spLocks/>
          </p:cNvSpPr>
          <p:nvPr/>
        </p:nvSpPr>
        <p:spPr>
          <a:xfrm>
            <a:off x="2615291" y="4914935"/>
            <a:ext cx="6961416" cy="43468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CA" sz="1600" dirty="0">
                <a:latin typeface="Arial" panose="020B0604020202020204" pitchFamily="34" charset="0"/>
                <a:cs typeface="Arial" panose="020B0604020202020204" pitchFamily="34" charset="0"/>
              </a:rPr>
              <a:t>Enterprise Architects are the </a:t>
            </a:r>
            <a:r>
              <a:rPr lang="en-CA" sz="1600" i="1" dirty="0" smtClean="0">
                <a:latin typeface="Arial" panose="020B0604020202020204" pitchFamily="34" charset="0"/>
                <a:cs typeface="Arial" panose="020B0604020202020204" pitchFamily="34" charset="0"/>
              </a:rPr>
              <a:t>urban planners </a:t>
            </a:r>
            <a:r>
              <a:rPr lang="en-CA" sz="1600" dirty="0">
                <a:latin typeface="Arial" panose="020B0604020202020204" pitchFamily="34" charset="0"/>
                <a:cs typeface="Arial" panose="020B0604020202020204" pitchFamily="34" charset="0"/>
              </a:rPr>
              <a:t>of </a:t>
            </a:r>
            <a:r>
              <a:rPr lang="en-CA" sz="1600" dirty="0" smtClean="0">
                <a:latin typeface="Arial" panose="020B0604020202020204" pitchFamily="34" charset="0"/>
                <a:cs typeface="Arial" panose="020B0604020202020204" pitchFamily="34" charset="0"/>
              </a:rPr>
              <a:t>digital organizations.</a:t>
            </a:r>
            <a:br>
              <a:rPr lang="en-CA" sz="1600" dirty="0" smtClean="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They </a:t>
            </a:r>
            <a:r>
              <a:rPr lang="en-CA" sz="1600" dirty="0" smtClean="0">
                <a:latin typeface="Arial" panose="020B0604020202020204" pitchFamily="34" charset="0"/>
                <a:cs typeface="Arial" panose="020B0604020202020204" pitchFamily="34" charset="0"/>
              </a:rPr>
              <a:t>provide </a:t>
            </a:r>
            <a:r>
              <a:rPr lang="en-CA" sz="1600" dirty="0">
                <a:latin typeface="Arial" panose="020B0604020202020204" pitchFamily="34" charset="0"/>
                <a:cs typeface="Arial" panose="020B0604020202020204" pitchFamily="34" charset="0"/>
              </a:rPr>
              <a:t>a </a:t>
            </a: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framework </a:t>
            </a:r>
            <a:r>
              <a:rPr lang="en-CA" sz="1600" i="1" dirty="0">
                <a:latin typeface="Arial" panose="020B0604020202020204" pitchFamily="34" charset="0"/>
                <a:cs typeface="Arial" panose="020B0604020202020204" pitchFamily="34" charset="0"/>
              </a:rPr>
              <a:t>to digital transformation</a:t>
            </a:r>
            <a:r>
              <a:rPr lang="en-CA" sz="1600" dirty="0">
                <a:latin typeface="Arial" panose="020B0604020202020204" pitchFamily="34" charset="0"/>
                <a:cs typeface="Arial" panose="020B0604020202020204" pitchFamily="34" charset="0"/>
              </a:rPr>
              <a:t>”</a:t>
            </a:r>
          </a:p>
          <a:p>
            <a:pPr marL="0" indent="0" algn="ctr">
              <a:buNone/>
            </a:pPr>
            <a:endParaRPr lang="en-CA" sz="1600" dirty="0">
              <a:latin typeface="Arial" panose="020B0604020202020204" pitchFamily="34" charset="0"/>
              <a:cs typeface="Arial" panose="020B0604020202020204" pitchFamily="34" charset="0"/>
            </a:endParaRPr>
          </a:p>
          <a:p>
            <a:pPr marL="0" indent="0" algn="ctr">
              <a:buNone/>
            </a:pPr>
            <a:r>
              <a:rPr lang="en-CA" sz="1600" dirty="0">
                <a:latin typeface="Arial" panose="020B0604020202020204" pitchFamily="34" charset="0"/>
                <a:cs typeface="Arial" panose="020B0604020202020204" pitchFamily="34" charset="0"/>
              </a:rPr>
              <a:t> </a:t>
            </a:r>
          </a:p>
        </p:txBody>
      </p:sp>
      <p:sp>
        <p:nvSpPr>
          <p:cNvPr id="10" name="Rectangle 9"/>
          <p:cNvSpPr/>
          <p:nvPr/>
        </p:nvSpPr>
        <p:spPr>
          <a:xfrm>
            <a:off x="838199" y="5640078"/>
            <a:ext cx="5398828"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“The </a:t>
            </a:r>
            <a:r>
              <a:rPr lang="en-CA" sz="1200" i="1" dirty="0">
                <a:latin typeface="Arial" panose="020B0604020202020204" pitchFamily="34" charset="0"/>
                <a:cs typeface="Arial" panose="020B0604020202020204" pitchFamily="34" charset="0"/>
              </a:rPr>
              <a:t>urban planner looks at how all the individual buildings fit together, considers how the structure and layout of a city affect the lives of its inhabitants, and helps to realize the overall vision of the </a:t>
            </a:r>
            <a:r>
              <a:rPr lang="en-CA" sz="1200" i="1" dirty="0" smtClean="0">
                <a:latin typeface="Arial" panose="020B0604020202020204" pitchFamily="34" charset="0"/>
                <a:cs typeface="Arial" panose="020B0604020202020204" pitchFamily="34" charset="0"/>
              </a:rPr>
              <a:t>city”</a:t>
            </a:r>
            <a:endParaRPr lang="en-CA" sz="1200" i="1" dirty="0">
              <a:latin typeface="Arial" panose="020B0604020202020204" pitchFamily="34" charset="0"/>
              <a:cs typeface="Arial" panose="020B0604020202020204" pitchFamily="34" charset="0"/>
            </a:endParaRPr>
          </a:p>
        </p:txBody>
      </p:sp>
      <p:sp>
        <p:nvSpPr>
          <p:cNvPr id="11" name="Rectangle 10"/>
          <p:cNvSpPr/>
          <p:nvPr/>
        </p:nvSpPr>
        <p:spPr>
          <a:xfrm>
            <a:off x="6342113" y="5645814"/>
            <a:ext cx="4460090"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“Urban planners </a:t>
            </a:r>
            <a:r>
              <a:rPr lang="en-CA" sz="1200" i="1" dirty="0">
                <a:latin typeface="Arial" panose="020B0604020202020204" pitchFamily="34" charset="0"/>
                <a:cs typeface="Arial" panose="020B0604020202020204" pitchFamily="34" charset="0"/>
              </a:rPr>
              <a:t>not only </a:t>
            </a:r>
            <a:r>
              <a:rPr lang="en-CA" sz="1200" i="1" dirty="0" smtClean="0">
                <a:latin typeface="Arial" panose="020B0604020202020204" pitchFamily="34" charset="0"/>
                <a:cs typeface="Arial" panose="020B0604020202020204" pitchFamily="34" charset="0"/>
              </a:rPr>
              <a:t>set </a:t>
            </a:r>
            <a:r>
              <a:rPr lang="en-CA" sz="1200" i="1" dirty="0">
                <a:latin typeface="Arial" panose="020B0604020202020204" pitchFamily="34" charset="0"/>
                <a:cs typeface="Arial" panose="020B0604020202020204" pitchFamily="34" charset="0"/>
              </a:rPr>
              <a:t>building codes and plans common services such as roads and water, they actively participate in making </a:t>
            </a:r>
            <a:r>
              <a:rPr lang="en-CA" sz="1200" i="1" dirty="0" smtClean="0">
                <a:latin typeface="Arial" panose="020B0604020202020204" pitchFamily="34" charset="0"/>
                <a:cs typeface="Arial" panose="020B0604020202020204" pitchFamily="34" charset="0"/>
              </a:rPr>
              <a:t>those plans </a:t>
            </a:r>
            <a:r>
              <a:rPr lang="en-CA" sz="1200" i="1" dirty="0">
                <a:latin typeface="Arial" panose="020B0604020202020204" pitchFamily="34" charset="0"/>
                <a:cs typeface="Arial" panose="020B0604020202020204" pitchFamily="34" charset="0"/>
              </a:rPr>
              <a:t>a reality</a:t>
            </a:r>
            <a:r>
              <a:rPr lang="en-CA" sz="1200" i="1" dirty="0" smtClean="0">
                <a:latin typeface="Arial" panose="020B0604020202020204" pitchFamily="34" charset="0"/>
                <a:cs typeface="Arial" panose="020B0604020202020204" pitchFamily="34" charset="0"/>
              </a:rPr>
              <a:t>.”</a:t>
            </a:r>
            <a:endParaRPr lang="en-CA"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89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(2 </a:t>
            </a:r>
            <a:r>
              <a:rPr lang="en-US" sz="3200" dirty="0"/>
              <a:t>of 3)</a:t>
            </a:r>
          </a:p>
        </p:txBody>
      </p:sp>
      <p:sp>
        <p:nvSpPr>
          <p:cNvPr id="3" name="Rectangle 2"/>
          <p:cNvSpPr/>
          <p:nvPr/>
        </p:nvSpPr>
        <p:spPr>
          <a:xfrm>
            <a:off x="6232368" y="3312396"/>
            <a:ext cx="5370523" cy="3066993"/>
          </a:xfrm>
          <a:prstGeom prst="rect">
            <a:avLst/>
          </a:prstGeom>
          <a:noFill/>
        </p:spPr>
        <p:txBody>
          <a:bodyPr wrap="square">
            <a:spAutoFit/>
          </a:bodyPr>
          <a:lstStyle/>
          <a:p>
            <a:pPr marL="0" lvl="1">
              <a:lnSpc>
                <a:spcPct val="105000"/>
              </a:lnSpc>
              <a:spcBef>
                <a:spcPts val="1000"/>
              </a:spcBef>
              <a:spcAft>
                <a:spcPts val="600"/>
              </a:spcAft>
            </a:pPr>
            <a:r>
              <a:rPr lang="en-CA" dirty="0" smtClean="0">
                <a:latin typeface="Arial" panose="020B0604020202020204" pitchFamily="34" charset="0"/>
                <a:cs typeface="Arial" panose="020B0604020202020204" pitchFamily="34" charset="0"/>
              </a:rPr>
              <a:t>Additional Value Items (not an exhaustive list):</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the Department/Agency to develop more </a:t>
            </a:r>
            <a:r>
              <a:rPr lang="en-CA" sz="1600" b="1" dirty="0" smtClean="0">
                <a:latin typeface="Arial" panose="020B0604020202020204" pitchFamily="34" charset="0"/>
                <a:cs typeface="Arial" panose="020B0604020202020204" pitchFamily="34" charset="0"/>
              </a:rPr>
              <a:t>strategic Investment plans</a:t>
            </a:r>
          </a:p>
          <a:p>
            <a:pPr marL="342900" lvl="1" indent="-342900">
              <a:lnSpc>
                <a:spcPct val="105000"/>
              </a:lnSpc>
              <a:spcBef>
                <a:spcPts val="1000"/>
              </a:spcBef>
              <a:spcAft>
                <a:spcPts val="600"/>
              </a:spcAft>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Reduces overall complexity </a:t>
            </a:r>
            <a:r>
              <a:rPr lang="en-CA" sz="1600" dirty="0" smtClean="0">
                <a:latin typeface="Arial" panose="020B0604020202020204" pitchFamily="34" charset="0"/>
                <a:cs typeface="Arial" panose="020B0604020202020204" pitchFamily="34" charset="0"/>
              </a:rPr>
              <a:t>and improves operational </a:t>
            </a:r>
            <a:r>
              <a:rPr lang="en-CA" sz="1600" b="1" dirty="0" smtClean="0">
                <a:latin typeface="Arial" panose="020B0604020202020204" pitchFamily="34" charset="0"/>
                <a:cs typeface="Arial" panose="020B0604020202020204" pitchFamily="34" charset="0"/>
              </a:rPr>
              <a:t>sustainability</a:t>
            </a:r>
            <a:r>
              <a:rPr lang="en-CA" sz="1600" dirty="0" smtClean="0">
                <a:latin typeface="Arial" panose="020B0604020202020204" pitchFamily="34" charset="0"/>
                <a:cs typeface="Arial" panose="020B0604020202020204" pitchFamily="34" charset="0"/>
              </a:rPr>
              <a:t>; foster longer-term operating model transformation</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employees at all levels to embrace a </a:t>
            </a:r>
            <a:r>
              <a:rPr lang="en-CA" sz="1600" b="1" dirty="0" smtClean="0">
                <a:latin typeface="Arial" panose="020B0604020202020204" pitchFamily="34" charset="0"/>
                <a:cs typeface="Arial" panose="020B0604020202020204" pitchFamily="34" charset="0"/>
              </a:rPr>
              <a:t>culture of continuous innovation </a:t>
            </a:r>
            <a:r>
              <a:rPr lang="en-CA" sz="1600" dirty="0" smtClean="0">
                <a:latin typeface="Arial" panose="020B0604020202020204" pitchFamily="34" charset="0"/>
                <a:cs typeface="Arial" panose="020B0604020202020204" pitchFamily="34" charset="0"/>
              </a:rPr>
              <a:t>and adopt a horizontal approach in furthering government business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920268" y="3323386"/>
            <a:ext cx="5180855" cy="3066993"/>
          </a:xfrm>
          <a:prstGeom prst="rect">
            <a:avLst/>
          </a:prstGeom>
          <a:noFill/>
        </p:spPr>
        <p:txBody>
          <a:bodyPr wrap="square">
            <a:spAutoFit/>
          </a:bodyPr>
          <a:lstStyle/>
          <a:p>
            <a:pPr marL="0" lvl="1">
              <a:lnSpc>
                <a:spcPct val="105000"/>
              </a:lnSpc>
              <a:spcBef>
                <a:spcPts val="1000"/>
              </a:spcBef>
              <a:spcAft>
                <a:spcPts val="600"/>
              </a:spcAft>
            </a:pPr>
            <a:r>
              <a:rPr lang="fr-CA" dirty="0" smtClean="0">
                <a:latin typeface="Arial" panose="020B0604020202020204" pitchFamily="34" charset="0"/>
                <a:cs typeface="Arial" panose="020B0604020202020204" pitchFamily="34" charset="0"/>
              </a:rPr>
              <a:t>Minimal Value Items:</a:t>
            </a:r>
            <a:endParaRPr lang="en-CA" dirty="0" smtClean="0">
              <a:latin typeface="Arial" panose="020B0604020202020204" pitchFamily="34" charset="0"/>
              <a:cs typeface="Arial" panose="020B0604020202020204" pitchFamily="34" charset="0"/>
            </a:endParaRP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Brings </a:t>
            </a:r>
            <a:r>
              <a:rPr lang="en-CA" sz="1600" dirty="0">
                <a:latin typeface="Arial" panose="020B0604020202020204" pitchFamily="34" charset="0"/>
                <a:cs typeface="Arial" panose="020B0604020202020204" pitchFamily="34" charset="0"/>
              </a:rPr>
              <a:t>a broad view to investment decisions; </a:t>
            </a:r>
            <a:r>
              <a:rPr lang="en-CA" sz="1600" b="1" dirty="0">
                <a:latin typeface="Arial" panose="020B0604020202020204" pitchFamily="34" charset="0"/>
                <a:cs typeface="Arial" panose="020B0604020202020204" pitchFamily="34" charset="0"/>
              </a:rPr>
              <a:t>maximizes investment returns</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aligning </a:t>
            </a:r>
            <a:r>
              <a:rPr lang="en-CA" sz="1600" dirty="0">
                <a:latin typeface="Arial" panose="020B0604020202020204" pitchFamily="34" charset="0"/>
                <a:cs typeface="Arial" panose="020B0604020202020204" pitchFamily="34" charset="0"/>
              </a:rPr>
              <a:t>short-term &amp; local needs with long-term &amp; strategic </a:t>
            </a:r>
            <a:r>
              <a:rPr lang="en-CA" sz="1600" dirty="0" smtClean="0">
                <a:latin typeface="Arial" panose="020B0604020202020204" pitchFamily="34" charset="0"/>
                <a:cs typeface="Arial" panose="020B0604020202020204" pitchFamily="34" charset="0"/>
              </a:rPr>
              <a:t>direction</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Guide </a:t>
            </a:r>
            <a:r>
              <a:rPr lang="en-CA" sz="1600" b="1" dirty="0">
                <a:latin typeface="Arial" panose="020B0604020202020204" pitchFamily="34" charset="0"/>
                <a:cs typeface="Arial" panose="020B0604020202020204" pitchFamily="34" charset="0"/>
              </a:rPr>
              <a:t>investments to reusable solutions</a:t>
            </a:r>
            <a:r>
              <a:rPr lang="en-CA" sz="1600" dirty="0">
                <a:latin typeface="Arial" panose="020B0604020202020204" pitchFamily="34" charset="0"/>
                <a:cs typeface="Arial" panose="020B0604020202020204" pitchFamily="34" charset="0"/>
              </a:rPr>
              <a:t>, solution components and solution </a:t>
            </a:r>
            <a:r>
              <a:rPr lang="en-CA" sz="1600" dirty="0" smtClean="0">
                <a:latin typeface="Arial" panose="020B0604020202020204" pitchFamily="34" charset="0"/>
                <a:cs typeface="Arial" panose="020B0604020202020204" pitchFamily="34" charset="0"/>
              </a:rPr>
              <a:t>designs</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Ensures that </a:t>
            </a:r>
            <a:r>
              <a:rPr lang="en-CA" sz="1600" b="1" dirty="0">
                <a:latin typeface="Arial" panose="020B0604020202020204" pitchFamily="34" charset="0"/>
                <a:cs typeface="Arial" panose="020B0604020202020204" pitchFamily="34" charset="0"/>
              </a:rPr>
              <a:t>decisions are deliberate </a:t>
            </a:r>
            <a:r>
              <a:rPr lang="en-CA" sz="1600" dirty="0">
                <a:latin typeface="Arial" panose="020B0604020202020204" pitchFamily="34" charset="0"/>
                <a:cs typeface="Arial" panose="020B0604020202020204" pitchFamily="34" charset="0"/>
              </a:rPr>
              <a:t>in cases where a program will not use an enterprise </a:t>
            </a:r>
            <a:r>
              <a:rPr lang="en-CA" sz="1600" dirty="0" smtClean="0">
                <a:latin typeface="Arial" panose="020B0604020202020204" pitchFamily="34" charset="0"/>
                <a:cs typeface="Arial" panose="020B0604020202020204" pitchFamily="34" charset="0"/>
              </a:rPr>
              <a:t>solution</a:t>
            </a:r>
            <a:endParaRPr lang="en-CA" sz="1600" dirty="0">
              <a:latin typeface="Arial" panose="020B0604020202020204" pitchFamily="34" charset="0"/>
              <a:cs typeface="Arial" panose="020B0604020202020204" pitchFamily="34" charset="0"/>
            </a:endParaRPr>
          </a:p>
        </p:txBody>
      </p:sp>
      <p:sp>
        <p:nvSpPr>
          <p:cNvPr id="10" name="Rectangle 9"/>
          <p:cNvSpPr/>
          <p:nvPr/>
        </p:nvSpPr>
        <p:spPr>
          <a:xfrm>
            <a:off x="838199" y="1501633"/>
            <a:ext cx="10467109" cy="646331"/>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What is EA’s purpose</a:t>
            </a:r>
            <a:r>
              <a:rPr lang="en-CA" i="1" dirty="0" smtClean="0">
                <a:latin typeface="Arial" panose="020B0604020202020204" pitchFamily="34" charset="0"/>
                <a:cs typeface="Arial" panose="020B0604020202020204" pitchFamily="34" charset="0"/>
              </a:rPr>
              <a:t>? “The </a:t>
            </a:r>
            <a:r>
              <a:rPr lang="en-CA" i="1" dirty="0">
                <a:latin typeface="Arial" panose="020B0604020202020204" pitchFamily="34" charset="0"/>
                <a:cs typeface="Arial" panose="020B0604020202020204" pitchFamily="34" charset="0"/>
              </a:rPr>
              <a:t>primary purpose of Enterprise Architecture is to inform, </a:t>
            </a:r>
            <a:r>
              <a:rPr lang="en-CA" i="1" dirty="0" smtClean="0">
                <a:latin typeface="Arial" panose="020B0604020202020204" pitchFamily="34" charset="0"/>
                <a:cs typeface="Arial" panose="020B0604020202020204" pitchFamily="34" charset="0"/>
              </a:rPr>
              <a:t>guide </a:t>
            </a:r>
            <a:r>
              <a:rPr lang="en-CA" i="1" dirty="0">
                <a:latin typeface="Arial" panose="020B0604020202020204" pitchFamily="34" charset="0"/>
                <a:cs typeface="Arial" panose="020B0604020202020204" pitchFamily="34" charset="0"/>
              </a:rPr>
              <a:t>and constrain </a:t>
            </a:r>
            <a:r>
              <a:rPr lang="en-CA" i="1" dirty="0" smtClean="0">
                <a:latin typeface="Arial" panose="020B0604020202020204" pitchFamily="34" charset="0"/>
                <a:cs typeface="Arial" panose="020B0604020202020204" pitchFamily="34" charset="0"/>
              </a:rPr>
              <a:t>the </a:t>
            </a:r>
            <a:r>
              <a:rPr lang="en-CA" i="1" dirty="0">
                <a:latin typeface="Arial" panose="020B0604020202020204" pitchFamily="34" charset="0"/>
                <a:cs typeface="Arial" panose="020B0604020202020204" pitchFamily="34" charset="0"/>
              </a:rPr>
              <a:t>decisions made by an enterprise, especially those related to investments.” </a:t>
            </a:r>
            <a:r>
              <a:rPr lang="en-CA" sz="1200" dirty="0" smtClean="0">
                <a:latin typeface="Arial" panose="020B0604020202020204" pitchFamily="34" charset="0"/>
                <a:cs typeface="Arial" panose="020B0604020202020204" pitchFamily="34" charset="0"/>
              </a:rPr>
              <a:t>- DNDAF</a:t>
            </a:r>
            <a:endParaRPr lang="en-CA" sz="12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stretch>
            <a:fillRect/>
          </a:stretch>
        </p:blipFill>
        <p:spPr>
          <a:xfrm>
            <a:off x="934180" y="2372653"/>
            <a:ext cx="10296000" cy="687913"/>
          </a:xfrm>
          <a:prstGeom prst="rect">
            <a:avLst/>
          </a:prstGeom>
        </p:spPr>
      </p:pic>
      <p:sp>
        <p:nvSpPr>
          <p:cNvPr id="4" name="ZoneTexte 3"/>
          <p:cNvSpPr txBox="1"/>
          <p:nvPr/>
        </p:nvSpPr>
        <p:spPr>
          <a:xfrm>
            <a:off x="2912883" y="267591"/>
            <a:ext cx="7663991" cy="646331"/>
          </a:xfrm>
          <a:prstGeom prst="rect">
            <a:avLst/>
          </a:prstGeom>
          <a:noFill/>
        </p:spPr>
        <p:txBody>
          <a:bodyPr wrap="square" rtlCol="0">
            <a:spAutoFit/>
          </a:bodyPr>
          <a:lstStyle/>
          <a:p>
            <a:r>
              <a:rPr lang="en-CA" dirty="0" smtClean="0">
                <a:solidFill>
                  <a:srgbClr val="C00000"/>
                </a:solidFill>
              </a:rPr>
              <a:t>How should this evolve in a growing ‘Product Management’ approach? Does it impact the HOW only or also the </a:t>
            </a:r>
            <a:r>
              <a:rPr lang="en-CA" dirty="0" err="1" smtClean="0">
                <a:solidFill>
                  <a:srgbClr val="C00000"/>
                </a:solidFill>
              </a:rPr>
              <a:t>WHAt</a:t>
            </a:r>
            <a:r>
              <a:rPr lang="en-CA" dirty="0" smtClean="0">
                <a:solidFill>
                  <a:srgbClr val="C00000"/>
                </a:solidFill>
              </a:rPr>
              <a:t>; WHERE; WHEN; WHO</a:t>
            </a:r>
            <a:endParaRPr lang="en-CA" dirty="0">
              <a:solidFill>
                <a:srgbClr val="C00000"/>
              </a:solidFill>
            </a:endParaRPr>
          </a:p>
        </p:txBody>
      </p:sp>
    </p:spTree>
    <p:extLst>
      <p:ext uri="{BB962C8B-B14F-4D97-AF65-F5344CB8AC3E}">
        <p14:creationId xmlns:p14="http://schemas.microsoft.com/office/powerpoint/2010/main" val="379373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(3 of 3)</a:t>
            </a:r>
            <a:endParaRPr lang="en-US" sz="3200" dirty="0"/>
          </a:p>
        </p:txBody>
      </p:sp>
      <p:pic>
        <p:nvPicPr>
          <p:cNvPr id="44" name="Picture 2" descr="EA con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76" y="2010325"/>
            <a:ext cx="4862954" cy="430979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812487" y="6340811"/>
            <a:ext cx="3795656" cy="215444"/>
          </a:xfrm>
          <a:prstGeom prst="rect">
            <a:avLst/>
          </a:prstGeom>
        </p:spPr>
        <p:txBody>
          <a:bodyPr wrap="square">
            <a:spAutoFit/>
          </a:bodyPr>
          <a:lstStyle/>
          <a:p>
            <a:pPr algn="ctr"/>
            <a:r>
              <a:rPr lang="en-CA" sz="800" dirty="0">
                <a:solidFill>
                  <a:schemeClr val="tx1">
                    <a:lumMod val="65000"/>
                    <a:lumOff val="35000"/>
                  </a:schemeClr>
                </a:solidFill>
              </a:rPr>
              <a:t>https://pubs.opengroup.org/dpbok/standard/chap-arch-portfolio.html#defining-ea</a:t>
            </a:r>
          </a:p>
        </p:txBody>
      </p:sp>
      <p:sp>
        <p:nvSpPr>
          <p:cNvPr id="23" name="Rectangle 22"/>
          <p:cNvSpPr/>
          <p:nvPr/>
        </p:nvSpPr>
        <p:spPr>
          <a:xfrm>
            <a:off x="838199" y="1501633"/>
            <a:ext cx="10768782" cy="369332"/>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How does EA work</a:t>
            </a:r>
            <a:r>
              <a:rPr lang="en-CA" i="1" dirty="0" smtClean="0">
                <a:latin typeface="Arial" panose="020B0604020202020204" pitchFamily="34" charset="0"/>
                <a:cs typeface="Arial" panose="020B0604020202020204" pitchFamily="34" charset="0"/>
              </a:rPr>
              <a:t>? “An </a:t>
            </a:r>
            <a:r>
              <a:rPr lang="en-CA" i="1" dirty="0">
                <a:latin typeface="Arial" panose="020B0604020202020204" pitchFamily="34" charset="0"/>
                <a:cs typeface="Arial" panose="020B0604020202020204" pitchFamily="34" charset="0"/>
              </a:rPr>
              <a:t>enterprise architecture </a:t>
            </a:r>
            <a:r>
              <a:rPr lang="en-CA" i="1" dirty="0" smtClean="0">
                <a:latin typeface="Arial" panose="020B0604020202020204" pitchFamily="34" charset="0"/>
                <a:cs typeface="Arial" panose="020B0604020202020204" pitchFamily="34" charset="0"/>
              </a:rPr>
              <a:t>is </a:t>
            </a:r>
            <a:r>
              <a:rPr lang="en-CA" i="1" dirty="0">
                <a:latin typeface="Arial" panose="020B0604020202020204" pitchFamily="34" charset="0"/>
                <a:cs typeface="Arial" panose="020B0604020202020204" pitchFamily="34" charset="0"/>
              </a:rPr>
              <a:t>a </a:t>
            </a:r>
            <a:r>
              <a:rPr lang="en-CA" i="1" dirty="0" smtClean="0">
                <a:latin typeface="Arial" panose="020B0604020202020204" pitchFamily="34" charset="0"/>
                <a:cs typeface="Arial" panose="020B0604020202020204" pitchFamily="34" charset="0"/>
              </a:rPr>
              <a:t>corporate asset that </a:t>
            </a:r>
            <a:r>
              <a:rPr lang="en-CA" i="1" dirty="0">
                <a:latin typeface="Arial" panose="020B0604020202020204" pitchFamily="34" charset="0"/>
                <a:cs typeface="Arial" panose="020B0604020202020204" pitchFamily="34" charset="0"/>
              </a:rPr>
              <a:t>is both a practice and a tool</a:t>
            </a:r>
            <a:r>
              <a:rPr lang="en-CA" i="1"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
        <p:nvSpPr>
          <p:cNvPr id="8" name="Rectangle 7"/>
          <p:cNvSpPr/>
          <p:nvPr/>
        </p:nvSpPr>
        <p:spPr>
          <a:xfrm>
            <a:off x="6166698" y="2057950"/>
            <a:ext cx="5493395" cy="4485843"/>
          </a:xfrm>
          <a:prstGeom prst="rect">
            <a:avLst/>
          </a:prstGeom>
        </p:spPr>
        <p:txBody>
          <a:bodyPr wrap="square">
            <a:spAutoFit/>
          </a:bodyPr>
          <a:lstStyle/>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as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the means to deliver and maintain the enterprise information required for enterprise decision-making</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to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align and manage the development of capabilities with established business priorities</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8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that is…</a:t>
            </a:r>
          </a:p>
          <a:p>
            <a:pPr marL="800100" lvl="2" indent="-342900">
              <a:lnSpc>
                <a:spcPct val="105000"/>
              </a:lnSpc>
              <a:spcAft>
                <a:spcPts val="8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Business outcome-driven</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8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EA supporting the delivery of business value and business priorities; EA can’t simply be a “compliance stick” in this fast-evolving digital era</a:t>
            </a:r>
          </a:p>
          <a:p>
            <a:pPr marL="800100" lvl="2" indent="-342900">
              <a:lnSpc>
                <a:spcPct val="105000"/>
              </a:lnSpc>
              <a:spcAft>
                <a:spcPts val="2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Actionable and Just-Enough, Just-in-Time</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providing actionable guidance to initiatives and services through </a:t>
            </a:r>
            <a:r>
              <a:rPr lang="en-CA" sz="1400" dirty="0">
                <a:solidFill>
                  <a:schemeClr val="tx1">
                    <a:lumMod val="85000"/>
                    <a:lumOff val="15000"/>
                  </a:schemeClr>
                </a:solidFill>
                <a:latin typeface="Arial" panose="020B0604020202020204" pitchFamily="34" charset="0"/>
                <a:cs typeface="Arial" panose="020B0604020202020204" pitchFamily="34" charset="0"/>
              </a:rPr>
              <a:t>“signature-ready recommendations</a:t>
            </a:r>
            <a:r>
              <a:rPr lang="en-CA" sz="14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As per Gary Doucet: “</a:t>
            </a:r>
            <a:r>
              <a:rPr lang="en-CA" sz="1400" i="1" dirty="0" smtClean="0">
                <a:solidFill>
                  <a:schemeClr val="tx1">
                    <a:lumMod val="85000"/>
                    <a:lumOff val="15000"/>
                  </a:schemeClr>
                </a:solidFill>
                <a:latin typeface="Arial" panose="020B0604020202020204" pitchFamily="34" charset="0"/>
                <a:cs typeface="Arial" panose="020B0604020202020204" pitchFamily="34" charset="0"/>
              </a:rPr>
              <a:t>Think global, Act local</a:t>
            </a:r>
            <a:r>
              <a:rPr lang="en-CA" sz="1400" dirty="0" smtClean="0">
                <a:solidFill>
                  <a:schemeClr val="tx1">
                    <a:lumMod val="85000"/>
                    <a:lumOff val="1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62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0945305" cy="1325563"/>
          </a:xfrm>
        </p:spPr>
        <p:txBody>
          <a:bodyPr/>
          <a:lstStyle/>
          <a:p>
            <a:r>
              <a:rPr lang="en-US" dirty="0" smtClean="0"/>
              <a:t>What is Business Architecture, in this context?</a:t>
            </a:r>
            <a:endParaRPr lang="en-US" sz="3200" dirty="0"/>
          </a:p>
        </p:txBody>
      </p:sp>
      <p:sp>
        <p:nvSpPr>
          <p:cNvPr id="7" name="TextBox 15"/>
          <p:cNvSpPr txBox="1"/>
          <p:nvPr/>
        </p:nvSpPr>
        <p:spPr>
          <a:xfrm>
            <a:off x="5689402" y="3356024"/>
            <a:ext cx="5842395" cy="1569660"/>
          </a:xfrm>
          <a:prstGeom prst="rect">
            <a:avLst/>
          </a:prstGeom>
          <a:noFill/>
        </p:spPr>
        <p:txBody>
          <a:bodyPr wrap="square" rtlCol="0">
            <a:spAutoFit/>
          </a:bodyPr>
          <a:lstStyle/>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a clear understanding of the business problem </a:t>
            </a:r>
            <a:r>
              <a:rPr lang="en-CA" sz="1200" b="1" dirty="0">
                <a:solidFill>
                  <a:schemeClr val="tx2"/>
                </a:solidFill>
                <a:latin typeface="Arial" panose="020B0604020202020204" pitchFamily="34" charset="0"/>
                <a:cs typeface="Arial" panose="020B0604020202020204" pitchFamily="34" charset="0"/>
              </a:rPr>
              <a:t>before</a:t>
            </a:r>
            <a:r>
              <a:rPr lang="en-CA" sz="1200" dirty="0">
                <a:solidFill>
                  <a:schemeClr val="tx2"/>
                </a:solidFill>
                <a:latin typeface="Arial" panose="020B0604020202020204" pitchFamily="34" charset="0"/>
                <a:cs typeface="Arial" panose="020B0604020202020204" pitchFamily="34" charset="0"/>
              </a:rPr>
              <a:t> discussing solutions.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Early engagement with TBS to ensure alignment prior to proceeding with the investment planning process.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that investments are conceived in a manner that aligns with the Government of Canada’s Digital Standards.</a:t>
            </a:r>
          </a:p>
        </p:txBody>
      </p:sp>
      <p:pic>
        <p:nvPicPr>
          <p:cNvPr id="9"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809" y="1611893"/>
            <a:ext cx="1579235" cy="800786"/>
          </a:xfrm>
          <a:prstGeom prst="rect">
            <a:avLst/>
          </a:prstGeom>
        </p:spPr>
      </p:pic>
      <p:sp>
        <p:nvSpPr>
          <p:cNvPr id="10" name="Rectangle 9"/>
          <p:cNvSpPr/>
          <p:nvPr/>
        </p:nvSpPr>
        <p:spPr>
          <a:xfrm>
            <a:off x="2027548" y="1545517"/>
            <a:ext cx="8183252" cy="1087477"/>
          </a:xfrm>
          <a:prstGeom prst="rect">
            <a:avLst/>
          </a:prstGeom>
        </p:spPr>
        <p:txBody>
          <a:bodyPr wrap="square">
            <a:spAutoFit/>
          </a:bodyPr>
          <a:lstStyle/>
          <a:p>
            <a:pPr algn="ctr"/>
            <a:r>
              <a:rPr lang="en-CA" sz="2400" b="1" dirty="0">
                <a:solidFill>
                  <a:prstClr val="black"/>
                </a:solidFill>
              </a:rPr>
              <a:t>“Let’s work the problem, people. </a:t>
            </a:r>
          </a:p>
          <a:p>
            <a:pPr algn="ctr">
              <a:spcAft>
                <a:spcPts val="800"/>
              </a:spcAft>
            </a:pPr>
            <a:r>
              <a:rPr lang="en-CA" sz="2400" b="1" dirty="0">
                <a:solidFill>
                  <a:prstClr val="black"/>
                </a:solidFill>
              </a:rPr>
              <a:t>Let’s not make things worse by guessing.” </a:t>
            </a:r>
          </a:p>
          <a:p>
            <a:pPr algn="ctr"/>
            <a:r>
              <a:rPr lang="en-CA" sz="1000" dirty="0">
                <a:solidFill>
                  <a:prstClr val="black"/>
                </a:solidFill>
              </a:rPr>
              <a:t>Gene </a:t>
            </a:r>
            <a:r>
              <a:rPr lang="en-CA" sz="1000" dirty="0" err="1">
                <a:solidFill>
                  <a:prstClr val="black"/>
                </a:solidFill>
              </a:rPr>
              <a:t>Kranz</a:t>
            </a:r>
            <a:r>
              <a:rPr lang="en-CA" sz="1000" dirty="0">
                <a:solidFill>
                  <a:prstClr val="black"/>
                </a:solidFill>
              </a:rPr>
              <a:t>, Flight Director Apollo 13</a:t>
            </a:r>
          </a:p>
        </p:txBody>
      </p:sp>
      <p:sp>
        <p:nvSpPr>
          <p:cNvPr id="11" name="TextBox 14"/>
          <p:cNvSpPr txBox="1"/>
          <p:nvPr/>
        </p:nvSpPr>
        <p:spPr>
          <a:xfrm>
            <a:off x="5689402" y="2928222"/>
            <a:ext cx="5359113" cy="369332"/>
          </a:xfrm>
          <a:prstGeom prst="rect">
            <a:avLst/>
          </a:prstGeom>
          <a:noFill/>
        </p:spPr>
        <p:txBody>
          <a:bodyPr wrap="square" rtlCol="0">
            <a:spAutoFit/>
          </a:bodyPr>
          <a:lstStyle/>
          <a:p>
            <a:r>
              <a:rPr lang="en-CA" b="1" dirty="0" smtClean="0">
                <a:solidFill>
                  <a:schemeClr val="tx2"/>
                </a:solidFill>
                <a:latin typeface="Arial" panose="020B0604020202020204" pitchFamily="34" charset="0"/>
                <a:cs typeface="Arial" panose="020B0604020202020204" pitchFamily="34" charset="0"/>
              </a:rPr>
              <a:t>Explore </a:t>
            </a:r>
            <a:r>
              <a:rPr lang="en-CA" b="1" dirty="0">
                <a:solidFill>
                  <a:schemeClr val="tx2"/>
                </a:solidFill>
                <a:latin typeface="Arial" panose="020B0604020202020204" pitchFamily="34" charset="0"/>
                <a:cs typeface="Arial" panose="020B0604020202020204" pitchFamily="34" charset="0"/>
              </a:rPr>
              <a:t>and Refine the Business Problem</a:t>
            </a:r>
            <a:endParaRPr lang="en-CA" sz="2800" b="1" dirty="0">
              <a:solidFill>
                <a:schemeClr val="tx2"/>
              </a:solidFill>
              <a:latin typeface="Arial" panose="020B0604020202020204" pitchFamily="34" charset="0"/>
              <a:cs typeface="Arial" panose="020B0604020202020204" pitchFamily="34" charset="0"/>
            </a:endParaRPr>
          </a:p>
        </p:txBody>
      </p:sp>
      <p:sp>
        <p:nvSpPr>
          <p:cNvPr id="12" name="Rounded Rectangle 2"/>
          <p:cNvSpPr/>
          <p:nvPr/>
        </p:nvSpPr>
        <p:spPr>
          <a:xfrm>
            <a:off x="2027548" y="1427131"/>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2"/>
          <p:cNvGrpSpPr/>
          <p:nvPr/>
        </p:nvGrpSpPr>
        <p:grpSpPr>
          <a:xfrm>
            <a:off x="3718929" y="3356025"/>
            <a:ext cx="1687037" cy="1603866"/>
            <a:chOff x="3599892" y="2339082"/>
            <a:chExt cx="1687037" cy="1603866"/>
          </a:xfrm>
        </p:grpSpPr>
        <p:sp>
          <p:nvSpPr>
            <p:cNvPr id="14"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prstClr val="white"/>
                </a:solidFill>
                <a:latin typeface="Arial" panose="020B0604020202020204" pitchFamily="34" charset="0"/>
                <a:cs typeface="Arial" panose="020B0604020202020204" pitchFamily="34" charset="0"/>
              </a:endParaRPr>
            </a:p>
          </p:txBody>
        </p:sp>
        <p:sp>
          <p:nvSpPr>
            <p:cNvPr id="15" name="TextBox 21"/>
            <p:cNvSpPr txBox="1"/>
            <p:nvPr/>
          </p:nvSpPr>
          <p:spPr>
            <a:xfrm>
              <a:off x="3879794" y="2451435"/>
              <a:ext cx="1048685" cy="1446550"/>
            </a:xfrm>
            <a:prstGeom prst="rect">
              <a:avLst/>
            </a:prstGeom>
            <a:noFill/>
          </p:spPr>
          <p:txBody>
            <a:bodyPr wrap="none" rtlCol="0">
              <a:spAutoFit/>
            </a:bodyPr>
            <a:lstStyle/>
            <a:p>
              <a:r>
                <a:rPr lang="en-US" sz="8800" b="1" dirty="0">
                  <a:solidFill>
                    <a:srgbClr val="009900"/>
                  </a:solidFill>
                  <a:latin typeface="Arial" panose="020B0604020202020204" pitchFamily="34" charset="0"/>
                  <a:cs typeface="Arial" panose="020B0604020202020204" pitchFamily="34" charset="0"/>
                  <a:sym typeface="Wingdings 2" panose="05020102010507070707" pitchFamily="18" charset="2"/>
                </a:rPr>
                <a:t></a:t>
              </a:r>
              <a:endParaRPr lang="en-US" sz="8800" b="1" dirty="0">
                <a:solidFill>
                  <a:srgbClr val="009900"/>
                </a:solidFill>
                <a:latin typeface="Arial" panose="020B0604020202020204" pitchFamily="34" charset="0"/>
                <a:cs typeface="Arial" panose="020B0604020202020204" pitchFamily="34" charset="0"/>
              </a:endParaRPr>
            </a:p>
          </p:txBody>
        </p:sp>
      </p:grpSp>
      <p:sp>
        <p:nvSpPr>
          <p:cNvPr id="16" name="TextBox 27"/>
          <p:cNvSpPr txBox="1"/>
          <p:nvPr/>
        </p:nvSpPr>
        <p:spPr>
          <a:xfrm>
            <a:off x="5689401" y="5340893"/>
            <a:ext cx="3762568" cy="369332"/>
          </a:xfrm>
          <a:prstGeom prst="rect">
            <a:avLst/>
          </a:prstGeom>
          <a:noFill/>
        </p:spPr>
        <p:txBody>
          <a:bodyPr wrap="none" rtlCol="0">
            <a:spAutoFit/>
          </a:bodyPr>
          <a:lstStyle/>
          <a:p>
            <a:r>
              <a:rPr lang="en-CA" b="1" dirty="0">
                <a:solidFill>
                  <a:schemeClr val="tx2"/>
                </a:solidFill>
                <a:latin typeface="Arial" panose="020B0604020202020204" pitchFamily="34" charset="0"/>
                <a:cs typeface="Arial" panose="020B0604020202020204" pitchFamily="34" charset="0"/>
              </a:rPr>
              <a:t>Don’t Jump Directly to Solutions</a:t>
            </a:r>
          </a:p>
        </p:txBody>
      </p:sp>
      <p:sp>
        <p:nvSpPr>
          <p:cNvPr id="17" name="ZoneTexte 16"/>
          <p:cNvSpPr txBox="1"/>
          <p:nvPr/>
        </p:nvSpPr>
        <p:spPr>
          <a:xfrm>
            <a:off x="717860" y="2928222"/>
            <a:ext cx="2619375" cy="2092881"/>
          </a:xfrm>
          <a:prstGeom prst="rect">
            <a:avLst/>
          </a:prstGeom>
          <a:noFill/>
        </p:spPr>
        <p:txBody>
          <a:bodyPr wrap="square" rtlCol="0">
            <a:spAutoFit/>
          </a:bodyPr>
          <a:lstStyle/>
          <a:p>
            <a:pPr>
              <a:spcAft>
                <a:spcPts val="1200"/>
              </a:spcAft>
            </a:pPr>
            <a:r>
              <a:rPr lang="en-CA" sz="2000" b="1" dirty="0" smtClean="0">
                <a:latin typeface="Arial" panose="020B0604020202020204" pitchFamily="34" charset="0"/>
                <a:cs typeface="Arial" panose="020B0604020202020204" pitchFamily="34" charset="0"/>
              </a:rPr>
              <a:t>About:</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focus</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problems and opportunities focus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0507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4710106|-16091469|-9996495|-16756834|-11447983|Santé Canada&quot;,&quot;Id&quot;:&quot;6271520f4131313fe8c2dc5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Digital Transformation Branch">
      <a:dk1>
        <a:srgbClr val="000000"/>
      </a:dk1>
      <a:lt1>
        <a:srgbClr val="FFFFFF"/>
      </a:lt1>
      <a:dk2>
        <a:srgbClr val="262F3C"/>
      </a:dk2>
      <a:lt2>
        <a:srgbClr val="EDEDED"/>
      </a:lt2>
      <a:accent1>
        <a:srgbClr val="FEC306"/>
      </a:accent1>
      <a:accent2>
        <a:srgbClr val="E8DFD2"/>
      </a:accent2>
      <a:accent3>
        <a:srgbClr val="EDEDED"/>
      </a:accent3>
      <a:accent4>
        <a:srgbClr val="8EA4A6"/>
      </a:accent4>
      <a:accent5>
        <a:srgbClr val="3A5258"/>
      </a:accent5>
      <a:accent6>
        <a:srgbClr val="262F3C"/>
      </a:accent6>
      <a:hlink>
        <a:srgbClr val="264674"/>
      </a:hlink>
      <a:folHlink>
        <a:srgbClr val="2646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 PHAC SC AG Dec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y Sunset 6-Colors">
      <a:dk1>
        <a:srgbClr val="192B3F"/>
      </a:dk1>
      <a:lt1>
        <a:sysClr val="window" lastClr="FFFFFF"/>
      </a:lt1>
      <a:dk2>
        <a:srgbClr val="5D93AF"/>
      </a:dk2>
      <a:lt2>
        <a:srgbClr val="E7E6E6"/>
      </a:lt2>
      <a:accent1>
        <a:srgbClr val="192B3F"/>
      </a:accent1>
      <a:accent2>
        <a:srgbClr val="5D93AF"/>
      </a:accent2>
      <a:accent3>
        <a:srgbClr val="6BB9A3"/>
      </a:accent3>
      <a:accent4>
        <a:srgbClr val="F63E24"/>
      </a:accent4>
      <a:accent5>
        <a:srgbClr val="802125"/>
      </a:accent5>
      <a:accent6>
        <a:srgbClr val="421319"/>
      </a:accent6>
      <a:hlink>
        <a:srgbClr val="0563C1"/>
      </a:hlink>
      <a:folHlink>
        <a:srgbClr val="954F72"/>
      </a:folHlink>
    </a:clrScheme>
    <a:fontScheme name="My Readable Fonts">
      <a:majorFont>
        <a:latin typeface="Arial"/>
        <a:ea typeface=""/>
        <a:cs typeface=""/>
      </a:majorFont>
      <a:minorFont>
        <a:latin typeface="Calibri Light"/>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S_ExecutivePresentation_v1.potx" id="{05A9E5CA-6A3C-468B-9820-FDF99BAC6AF7}" vid="{A6CC823C-684F-4842-ADA4-AEDDD8C409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7612</TotalTime>
  <Words>3002</Words>
  <Application>Microsoft Office PowerPoint</Application>
  <PresentationFormat>Grand écran</PresentationFormat>
  <Paragraphs>419</Paragraphs>
  <Slides>27</Slides>
  <Notes>18</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27</vt:i4>
      </vt:variant>
    </vt:vector>
  </HeadingPairs>
  <TitlesOfParts>
    <vt:vector size="43" baseType="lpstr">
      <vt:lpstr>MS PGothic</vt:lpstr>
      <vt:lpstr>Arial</vt:lpstr>
      <vt:lpstr>Arial Black</vt:lpstr>
      <vt:lpstr>Calibri</vt:lpstr>
      <vt:lpstr>Calibri Light</vt:lpstr>
      <vt:lpstr>Courier New</vt:lpstr>
      <vt:lpstr>Graphik</vt:lpstr>
      <vt:lpstr>Graphik Black</vt:lpstr>
      <vt:lpstr>Segoe UI Emoji</vt:lpstr>
      <vt:lpstr>Symbol</vt:lpstr>
      <vt:lpstr>Times New Roman</vt:lpstr>
      <vt:lpstr>Wingdings</vt:lpstr>
      <vt:lpstr>Wingdings 2</vt:lpstr>
      <vt:lpstr>Office Theme</vt:lpstr>
      <vt:lpstr>HC PHAC SC AG Deck1</vt:lpstr>
      <vt:lpstr>1_Office Theme</vt:lpstr>
      <vt:lpstr>An Introduction to the GC   Minimum Viable  Business Architecture Playbook</vt:lpstr>
      <vt:lpstr>Outline</vt:lpstr>
      <vt:lpstr>1. Purpose</vt:lpstr>
      <vt:lpstr>1. Purpose</vt:lpstr>
      <vt:lpstr>2. Vision for EA and BA</vt:lpstr>
      <vt:lpstr>Let’s first agree on a EA vision… (1 of 3)</vt:lpstr>
      <vt:lpstr>Let’s first agree on an EA vision… (2 of 3)</vt:lpstr>
      <vt:lpstr>Let’s first agree on an EA vision… (3 of 3)</vt:lpstr>
      <vt:lpstr>What is Business Architecture, in this context?</vt:lpstr>
      <vt:lpstr>What is Business Architecture, in this context?</vt:lpstr>
      <vt:lpstr>3. MVEBA practice elements</vt:lpstr>
      <vt:lpstr>MVBA Table of Content</vt:lpstr>
      <vt:lpstr>EA Operating Model Patterns</vt:lpstr>
      <vt:lpstr>BA Operating Model Patterns</vt:lpstr>
      <vt:lpstr>Scope</vt:lpstr>
      <vt:lpstr>Key Stakeholders</vt:lpstr>
      <vt:lpstr>Key Services and Activities</vt:lpstr>
      <vt:lpstr>Knowledgebase + Key Artefacts/Deliverables</vt:lpstr>
      <vt:lpstr>Proposed Key questions</vt:lpstr>
      <vt:lpstr>Appendix</vt:lpstr>
      <vt:lpstr>Architecture Guidance &amp; Assurance across HC-PHAC investment lifecycle</vt:lpstr>
      <vt:lpstr>Architecture Guidance &amp; Assurance across HC-PHAC investment lifecycle</vt:lpstr>
      <vt:lpstr>What Value is Needed and Expected From EA?</vt:lpstr>
      <vt:lpstr>How can we leverage opportunities to rebalance EA?</vt:lpstr>
      <vt:lpstr>BMO EBA Lifecycle</vt:lpstr>
      <vt:lpstr>Business Architecture enabling Strategy Execution</vt:lpstr>
      <vt:lpstr>Business Architecture enabling Solution Design &amp; Deployment </vt:lpstr>
    </vt:vector>
  </TitlesOfParts>
  <Company>Health Canada - Santé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steven.bednikoff@hc-sc.gc.ca</dc:creator>
  <cp:lastModifiedBy>Bednikoff.S</cp:lastModifiedBy>
  <cp:revision>357</cp:revision>
  <dcterms:created xsi:type="dcterms:W3CDTF">2022-01-13T19:53:20Z</dcterms:created>
  <dcterms:modified xsi:type="dcterms:W3CDTF">2022-09-28T21:05:31Z</dcterms:modified>
</cp:coreProperties>
</file>