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3" r:id="rId1"/>
    <p:sldMasterId id="2147483903" r:id="rId2"/>
  </p:sldMasterIdLst>
  <p:notesMasterIdLst>
    <p:notesMasterId r:id="rId16"/>
  </p:notesMasterIdLst>
  <p:handoutMasterIdLst>
    <p:handoutMasterId r:id="rId17"/>
  </p:handoutMasterIdLst>
  <p:sldIdLst>
    <p:sldId id="25896" r:id="rId3"/>
    <p:sldId id="25898" r:id="rId4"/>
    <p:sldId id="25888" r:id="rId5"/>
    <p:sldId id="25889" r:id="rId6"/>
    <p:sldId id="25897" r:id="rId7"/>
    <p:sldId id="25899" r:id="rId8"/>
    <p:sldId id="25890" r:id="rId9"/>
    <p:sldId id="25891" r:id="rId10"/>
    <p:sldId id="25892" r:id="rId11"/>
    <p:sldId id="25893" r:id="rId12"/>
    <p:sldId id="25900" r:id="rId13"/>
    <p:sldId id="25894" r:id="rId14"/>
    <p:sldId id="25895" r:id="rId15"/>
  </p:sldIdLst>
  <p:sldSz cx="12192000" cy="6858000"/>
  <p:notesSz cx="7010400" cy="92964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4D0F5BAC-6983-405B-B82D-E48B9349B777}">
          <p14:sldIdLst>
            <p14:sldId id="25896"/>
            <p14:sldId id="25898"/>
            <p14:sldId id="25888"/>
            <p14:sldId id="25889"/>
            <p14:sldId id="25897"/>
            <p14:sldId id="25899"/>
            <p14:sldId id="25890"/>
            <p14:sldId id="25891"/>
            <p14:sldId id="25892"/>
            <p14:sldId id="25893"/>
            <p14:sldId id="25900"/>
            <p14:sldId id="25894"/>
            <p14:sldId id="25895"/>
          </p14:sldIdLst>
        </p14:section>
      </p14:sectionLst>
    </p:ex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6C9B"/>
    <a:srgbClr val="B52775"/>
    <a:srgbClr val="7F3F98"/>
    <a:srgbClr val="F9FCD2"/>
    <a:srgbClr val="F6FDD1"/>
    <a:srgbClr val="DFD1E7"/>
    <a:srgbClr val="9999FF"/>
    <a:srgbClr val="CCCCFF"/>
    <a:srgbClr val="FF66FF"/>
    <a:srgbClr val="9E24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5535" autoAdjust="0"/>
  </p:normalViewPr>
  <p:slideViewPr>
    <p:cSldViewPr showGuides="1">
      <p:cViewPr varScale="1">
        <p:scale>
          <a:sx n="71" d="100"/>
          <a:sy n="71" d="100"/>
        </p:scale>
        <p:origin x="84" y="750"/>
      </p:cViewPr>
      <p:guideLst>
        <p:guide orient="horz" pos="2160"/>
        <p:guide orient="horz" pos="482"/>
        <p:guide orient="horz" pos="300"/>
        <p:guide orient="horz" pos="572"/>
        <p:guide pos="3840"/>
        <p:guide pos="665"/>
      </p:guideLst>
    </p:cSldViewPr>
  </p:slideViewPr>
  <p:outlineViewPr>
    <p:cViewPr>
      <p:scale>
        <a:sx n="33" d="100"/>
        <a:sy n="33" d="100"/>
      </p:scale>
      <p:origin x="0" y="-1326"/>
    </p:cViewPr>
  </p:outlineViewPr>
  <p:notesTextViewPr>
    <p:cViewPr>
      <p:scale>
        <a:sx n="1" d="1"/>
        <a:sy n="1" d="1"/>
      </p:scale>
      <p:origin x="0" y="0"/>
    </p:cViewPr>
  </p:notesTextViewPr>
  <p:sorterViewPr>
    <p:cViewPr varScale="1">
      <p:scale>
        <a:sx n="100" d="100"/>
        <a:sy n="100" d="100"/>
      </p:scale>
      <p:origin x="0" y="-1008"/>
    </p:cViewPr>
  </p:sorterViewPr>
  <p:notesViewPr>
    <p:cSldViewPr>
      <p:cViewPr varScale="1">
        <p:scale>
          <a:sx n="69" d="100"/>
          <a:sy n="69" d="100"/>
        </p:scale>
        <p:origin x="2535" y="5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2023-06-08</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dirty="0"/>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2023-06-08</a:t>
            </a:fld>
            <a:endParaRPr lang="en-CA"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dirty="0"/>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BF76D344-3FA6-4057-8040-8B0031F1765A}" type="slidenum">
              <a:rPr lang="en-CA" smtClean="0"/>
              <a:t>1</a:t>
            </a:fld>
            <a:endParaRPr lang="en-CA" dirty="0"/>
          </a:p>
        </p:txBody>
      </p:sp>
    </p:spTree>
    <p:extLst>
      <p:ext uri="{BB962C8B-B14F-4D97-AF65-F5344CB8AC3E}">
        <p14:creationId xmlns:p14="http://schemas.microsoft.com/office/powerpoint/2010/main" val="25704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68676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11</a:t>
            </a:fld>
            <a:endParaRPr lang="en-CA" dirty="0"/>
          </a:p>
        </p:txBody>
      </p:sp>
    </p:spTree>
    <p:extLst>
      <p:ext uri="{BB962C8B-B14F-4D97-AF65-F5344CB8AC3E}">
        <p14:creationId xmlns:p14="http://schemas.microsoft.com/office/powerpoint/2010/main" val="3314787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12</a:t>
            </a:fld>
            <a:endParaRPr lang="en-CA" dirty="0"/>
          </a:p>
        </p:txBody>
      </p:sp>
    </p:spTree>
    <p:extLst>
      <p:ext uri="{BB962C8B-B14F-4D97-AF65-F5344CB8AC3E}">
        <p14:creationId xmlns:p14="http://schemas.microsoft.com/office/powerpoint/2010/main" val="2966771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426892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2</a:t>
            </a:fld>
            <a:endParaRPr lang="en-CA" dirty="0"/>
          </a:p>
        </p:txBody>
      </p:sp>
    </p:spTree>
    <p:extLst>
      <p:ext uri="{BB962C8B-B14F-4D97-AF65-F5344CB8AC3E}">
        <p14:creationId xmlns:p14="http://schemas.microsoft.com/office/powerpoint/2010/main" val="3724408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3</a:t>
            </a:fld>
            <a:endParaRPr lang="en-CA" dirty="0"/>
          </a:p>
        </p:txBody>
      </p:sp>
    </p:spTree>
    <p:extLst>
      <p:ext uri="{BB962C8B-B14F-4D97-AF65-F5344CB8AC3E}">
        <p14:creationId xmlns:p14="http://schemas.microsoft.com/office/powerpoint/2010/main" val="1979801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chemeClr val="bg1"/>
              </a:solidFill>
            </a:endParaRPr>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dirty="0"/>
          </a:p>
        </p:txBody>
      </p:sp>
    </p:spTree>
    <p:extLst>
      <p:ext uri="{BB962C8B-B14F-4D97-AF65-F5344CB8AC3E}">
        <p14:creationId xmlns:p14="http://schemas.microsoft.com/office/powerpoint/2010/main" val="69207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172461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2683136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4074604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403960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9</a:t>
            </a:fld>
            <a:endParaRPr lang="en-CA"/>
          </a:p>
        </p:txBody>
      </p:sp>
    </p:spTree>
    <p:extLst>
      <p:ext uri="{BB962C8B-B14F-4D97-AF65-F5344CB8AC3E}">
        <p14:creationId xmlns:p14="http://schemas.microsoft.com/office/powerpoint/2010/main" val="2893864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BFA2D-8FA7-4C09-B1B0-8039F2B8A79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5C65AAD-BF73-4053-88BB-D6BB99468D2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4EDBB58-AC85-4FE3-BA7C-C747C0EA5D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870B5F1-3EA0-4789-915A-79896D8517D1}"/>
              </a:ext>
            </a:extLst>
          </p:cNvPr>
          <p:cNvSpPr>
            <a:spLocks noGrp="1"/>
          </p:cNvSpPr>
          <p:nvPr>
            <p:ph type="sldNum" sz="quarter" idx="12"/>
          </p:nvPr>
        </p:nvSpPr>
        <p:spPr/>
        <p:txBody>
          <a:bodyPr/>
          <a:lstStyle/>
          <a:p>
            <a:fld id="{32D4B517-E49B-41B6-9DBC-23634E0F1CDC}" type="slidenum">
              <a:rPr lang="en-CA" smtClean="0"/>
              <a:pPr/>
              <a:t>‹#›</a:t>
            </a:fld>
            <a:endParaRPr lang="en-CA" dirty="0"/>
          </a:p>
        </p:txBody>
      </p:sp>
      <p:sp>
        <p:nvSpPr>
          <p:cNvPr id="7" name="Oval 6">
            <a:extLst>
              <a:ext uri="{FF2B5EF4-FFF2-40B4-BE49-F238E27FC236}">
                <a16:creationId xmlns:a16="http://schemas.microsoft.com/office/drawing/2014/main" id="{2A72FA9F-8476-454A-84B2-019D0492B38E}"/>
              </a:ext>
            </a:extLst>
          </p:cNvPr>
          <p:cNvSpPr/>
          <p:nvPr userDrawn="1"/>
        </p:nvSpPr>
        <p:spPr>
          <a:xfrm>
            <a:off x="2585610" y="727026"/>
            <a:ext cx="6516724" cy="5960125"/>
          </a:xfrm>
          <a:prstGeom prst="ellipse">
            <a:avLst/>
          </a:prstGeom>
          <a:solidFill>
            <a:srgbClr val="086C9B">
              <a:alpha val="7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2D2866F7-F6B5-40D5-8C60-7282DF4A9D09}"/>
              </a:ext>
            </a:extLst>
          </p:cNvPr>
          <p:cNvSpPr/>
          <p:nvPr userDrawn="1"/>
        </p:nvSpPr>
        <p:spPr>
          <a:xfrm>
            <a:off x="3611724" y="1915300"/>
            <a:ext cx="4428492" cy="4284476"/>
          </a:xfrm>
          <a:prstGeom prst="ellipse">
            <a:avLst/>
          </a:prstGeom>
          <a:solidFill>
            <a:srgbClr val="C02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CCFF"/>
              </a:solidFill>
            </a:endParaRPr>
          </a:p>
        </p:txBody>
      </p:sp>
      <p:sp>
        <p:nvSpPr>
          <p:cNvPr id="9" name="Oval 8">
            <a:extLst>
              <a:ext uri="{FF2B5EF4-FFF2-40B4-BE49-F238E27FC236}">
                <a16:creationId xmlns:a16="http://schemas.microsoft.com/office/drawing/2014/main" id="{41B5C837-5661-4610-BA95-74D2C8346A24}"/>
              </a:ext>
            </a:extLst>
          </p:cNvPr>
          <p:cNvSpPr/>
          <p:nvPr userDrawn="1"/>
        </p:nvSpPr>
        <p:spPr>
          <a:xfrm>
            <a:off x="4583832" y="3240985"/>
            <a:ext cx="2340260" cy="2232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2594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2816"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0872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8661" y="5919731"/>
            <a:ext cx="911939" cy="365125"/>
          </a:xfrm>
        </p:spPr>
        <p:txBody>
          <a:bodyPr/>
          <a:lstStyle/>
          <a:p>
            <a:fld id="{AAB41121-569D-4E72-BF43-D2191D58990F}" type="datetime1">
              <a:rPr lang="en-CA" smtClean="0"/>
              <a:t>2023-06-08</a:t>
            </a:fld>
            <a:endParaRPr lang="en-CA" dirty="0"/>
          </a:p>
        </p:txBody>
      </p:sp>
      <p:sp>
        <p:nvSpPr>
          <p:cNvPr id="6" name="Footer Placeholder 5"/>
          <p:cNvSpPr>
            <a:spLocks noGrp="1"/>
          </p:cNvSpPr>
          <p:nvPr>
            <p:ph type="ftr" sz="quarter" idx="11"/>
          </p:nvPr>
        </p:nvSpPr>
        <p:spPr>
          <a:xfrm>
            <a:off x="452532" y="6052207"/>
            <a:ext cx="6297612" cy="365125"/>
          </a:xfrm>
        </p:spPr>
        <p:txBody>
          <a:bodyPr/>
          <a:lstStyle/>
          <a:p>
            <a:endParaRPr lang="en-CA" dirty="0"/>
          </a:p>
        </p:txBody>
      </p:sp>
      <p:sp>
        <p:nvSpPr>
          <p:cNvPr id="7" name="Slide Number Placeholder 6"/>
          <p:cNvSpPr>
            <a:spLocks noGrp="1"/>
          </p:cNvSpPr>
          <p:nvPr>
            <p:ph type="sldNum" sz="quarter" idx="12"/>
          </p:nvPr>
        </p:nvSpPr>
        <p:spPr/>
        <p:txBody>
          <a:bodyPr/>
          <a:lstStyle/>
          <a:p>
            <a:fld id="{18693F59-BE33-456A-A9F8-F650109EA3E9}" type="slidenum">
              <a:rPr lang="en-CA" smtClean="0"/>
              <a:t>‹#›</a:t>
            </a:fld>
            <a:endParaRPr lang="en-CA" dirty="0"/>
          </a:p>
        </p:txBody>
      </p:sp>
    </p:spTree>
    <p:extLst>
      <p:ext uri="{BB962C8B-B14F-4D97-AF65-F5344CB8AC3E}">
        <p14:creationId xmlns:p14="http://schemas.microsoft.com/office/powerpoint/2010/main" val="1019290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fld id="{B20188BE-1698-4DA0-806D-88D5E970FB30}" type="datetimeFigureOut">
              <a:rPr lang="en-CA" smtClean="0"/>
              <a:t>2023-06-08</a:t>
            </a:fld>
            <a:endParaRPr lang="en-CA"/>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282049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fld id="{B20188BE-1698-4DA0-806D-88D5E970FB30}" type="datetimeFigureOut">
              <a:rPr lang="en-CA" smtClean="0"/>
              <a:t>2023-06-08</a:t>
            </a:fld>
            <a:endParaRPr lang="en-CA"/>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77803"/>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948395"/>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62568" y="3204462"/>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1742118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fld id="{B20188BE-1698-4DA0-806D-88D5E970FB30}" type="datetimeFigureOut">
              <a:rPr lang="en-CA" smtClean="0"/>
              <a:t>2023-06-08</a:t>
            </a:fld>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282049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tx1"/>
                </a:solidFill>
              </a:defRPr>
            </a:lvl1pPr>
          </a:lstStyle>
          <a:p>
            <a:r>
              <a:rPr lang="en-US" dirty="0"/>
              <a:t>Title</a:t>
            </a:r>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lvl1pPr>
              <a:defRPr>
                <a:solidFill>
                  <a:schemeClr val="tx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47426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714180" y="6041362"/>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29690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solidFill>
                  <a:srgbClr val="000000"/>
                </a:solidFill>
              </a:defRPr>
            </a:lvl1pPr>
          </a:lstStyle>
          <a:p>
            <a:r>
              <a:rPr lang="en-US" dirty="0"/>
              <a:t>Title</a:t>
            </a:r>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text</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74196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a:t>
            </a:r>
          </a:p>
        </p:txBody>
      </p:sp>
      <p:sp>
        <p:nvSpPr>
          <p:cNvPr id="3" name="Content Placeholder 2"/>
          <p:cNvSpPr>
            <a:spLocks noGrp="1"/>
          </p:cNvSpPr>
          <p:nvPr>
            <p:ph sz="half" idx="1" hasCustomPrompt="1"/>
          </p:nvPr>
        </p:nvSpPr>
        <p:spPr>
          <a:xfrm>
            <a:off x="677334" y="2160589"/>
            <a:ext cx="4184035" cy="3880772"/>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089970" y="2160589"/>
            <a:ext cx="4184034" cy="388077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rgbClr val="000000"/>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000000"/>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10495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 </a:t>
            </a:r>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1 - Edit text</a:t>
            </a:r>
          </a:p>
        </p:txBody>
      </p:sp>
      <p:sp>
        <p:nvSpPr>
          <p:cNvPr id="4" name="Content Placeholder 3"/>
          <p:cNvSpPr>
            <a:spLocks noGrp="1"/>
          </p:cNvSpPr>
          <p:nvPr>
            <p:ph sz="half" idx="2" hasCustomPrompt="1"/>
          </p:nvPr>
        </p:nvSpPr>
        <p:spPr>
          <a:xfrm>
            <a:off x="675745" y="2737245"/>
            <a:ext cx="4185623"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2 – Edit text </a:t>
            </a:r>
          </a:p>
        </p:txBody>
      </p:sp>
      <p:sp>
        <p:nvSpPr>
          <p:cNvPr id="6" name="Content Placeholder 5"/>
          <p:cNvSpPr>
            <a:spLocks noGrp="1"/>
          </p:cNvSpPr>
          <p:nvPr>
            <p:ph sz="quarter" idx="4"/>
          </p:nvPr>
        </p:nvSpPr>
        <p:spPr>
          <a:xfrm>
            <a:off x="5088384" y="2737245"/>
            <a:ext cx="4185617"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000000"/>
                </a:solidFill>
              </a:defRPr>
            </a:lvl1pPr>
          </a:lstStyle>
          <a:p>
            <a:endParaRPr lang="en-US" dirty="0"/>
          </a:p>
        </p:txBody>
      </p:sp>
      <p:sp>
        <p:nvSpPr>
          <p:cNvPr id="8" name="Footer Placeholder 7"/>
          <p:cNvSpPr>
            <a:spLocks noGrp="1"/>
          </p:cNvSpPr>
          <p:nvPr>
            <p:ph type="ftr" sz="quarter" idx="11"/>
          </p:nvPr>
        </p:nvSpPr>
        <p:spPr/>
        <p:txBody>
          <a:bodyPr/>
          <a:lstStyle>
            <a:lvl1pPr>
              <a:defRPr>
                <a:solidFill>
                  <a:srgbClr val="000000"/>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910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fld id="{B20188BE-1698-4DA0-806D-88D5E970FB30}" type="datetimeFigureOut">
              <a:rPr lang="en-CA" smtClean="0"/>
              <a:t>2023-06-08</a:t>
            </a:fld>
            <a:endParaRPr lang="en-CA"/>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77803"/>
            <a:ext cx="3573517" cy="3529319"/>
          </a:xfrm>
          <a:prstGeom prst="ellipse">
            <a:avLst/>
          </a:prstGeom>
          <a:solidFill>
            <a:schemeClr val="accent1">
              <a:lumMod val="40000"/>
              <a:lumOff val="60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7" name="Oval 6">
            <a:extLst>
              <a:ext uri="{FF2B5EF4-FFF2-40B4-BE49-F238E27FC236}">
                <a16:creationId xmlns:a16="http://schemas.microsoft.com/office/drawing/2014/main" id="{F859CD65-B2A7-448A-B907-EE4234CC8644}"/>
              </a:ext>
            </a:extLst>
          </p:cNvPr>
          <p:cNvSpPr/>
          <p:nvPr userDrawn="1"/>
        </p:nvSpPr>
        <p:spPr>
          <a:xfrm>
            <a:off x="5476208" y="948395"/>
            <a:ext cx="3497523" cy="3388136"/>
          </a:xfrm>
          <a:prstGeom prst="ellipse">
            <a:avLst/>
          </a:prstGeom>
          <a:solidFill>
            <a:srgbClr val="F9FCD2">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8" name="Oval 7">
            <a:extLst>
              <a:ext uri="{FF2B5EF4-FFF2-40B4-BE49-F238E27FC236}">
                <a16:creationId xmlns:a16="http://schemas.microsoft.com/office/drawing/2014/main" id="{A6B6BD9B-4DCD-4F2C-882E-C4DC4D5BF894}"/>
              </a:ext>
            </a:extLst>
          </p:cNvPr>
          <p:cNvSpPr/>
          <p:nvPr userDrawn="1"/>
        </p:nvSpPr>
        <p:spPr>
          <a:xfrm>
            <a:off x="4062568" y="3204462"/>
            <a:ext cx="3497522" cy="3487989"/>
          </a:xfrm>
          <a:prstGeom prst="ellipse">
            <a:avLst/>
          </a:prstGeom>
          <a:solidFill>
            <a:srgbClr val="7030A0">
              <a:alpha val="28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1742118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760267022"/>
      </p:ext>
    </p:extLst>
  </p:cSld>
  <p:clrMap bg1="lt1" tx1="dk1" bg2="lt2" tx2="dk2" accent1="accent1" accent2="accent2" accent3="accent3" accent4="accent4" accent5="accent5" accent6="accent6" hlink="hlink" folHlink="folHlink"/>
  <p:sldLayoutIdLst>
    <p:sldLayoutId id="2147483935" r:id="rId1"/>
    <p:sldLayoutId id="2147483933" r:id="rId2"/>
    <p:sldLayoutId id="2147483931" r:id="rId3"/>
    <p:sldLayoutId id="2147483894" r:id="rId4"/>
    <p:sldLayoutId id="2147483895" r:id="rId5"/>
    <p:sldLayoutId id="2147483896" r:id="rId6"/>
    <p:sldLayoutId id="2147483897" r:id="rId7"/>
    <p:sldLayoutId id="2147483898" r:id="rId8"/>
    <p:sldLayoutId id="2147483902" r:id="rId9"/>
    <p:sldLayoutId id="2147483930" r:id="rId10"/>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2332012785"/>
      </p:ext>
    </p:extLst>
  </p:cSld>
  <p:clrMap bg1="lt1" tx1="dk1" bg2="lt2" tx2="dk2" accent1="accent1" accent2="accent2" accent3="accent3" accent4="accent4" accent5="accent5" accent6="accent6" hlink="hlink" folHlink="folHlink"/>
  <p:sldLayoutIdLst>
    <p:sldLayoutId id="2147483904" r:id="rId1"/>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can01.safelinks.protection.outlook.com/?url=https%3A%2F%2Fcsps-efpc.gc.ca%2Fvideo%2Fworkplace-accessibility%2Ffacilitating-conversations-fra.aspx&amp;data=05%7C01%7CAdiki.Puplampu%40tbs-sct.gc.ca%7C8f668ffbb0444847f4eb08dae296c097%7C6397df10459540479c4f03311282152b%7C0%7C0%7C638071434341349563%7CUnknown%7CTWFpbGZsb3d8eyJWIjoiMC4wLjAwMDAiLCJQIjoiV2luMzIiLCJBTiI6Ik1haWwiLCJXVCI6Mn0%3D%7C3000%7C%7C%7C&amp;sdata=u0dW8hOpZopJ8QVBZp7oRVozjvo4h4vdJoCSn5KDVaY%3D&amp;reserved=0" TargetMode="External"/><Relationship Id="rId3" Type="http://schemas.openxmlformats.org/officeDocument/2006/relationships/hyperlink" Target="https://www.canada.ca/fr/gouvernement/fonctionpublique/mieux-etre-inclusion-diversite-fonction-publique/diversite-equite-matiere-emploi/accessibilite-fonction-publique/passeport-accessibilite-milieu-travail-gouvernement-canada.html" TargetMode="External"/><Relationship Id="rId7" Type="http://schemas.openxmlformats.org/officeDocument/2006/relationships/hyperlink" Target="https://can01.safelinks.protection.outlook.com/?url=https%3A%2F%2Fcsps-efpc.gc.ca%2Fvideo%2Fworkplace-accessibility%2Fneed-passport-fra.aspx&amp;data=05%7C01%7CAdiki.Puplampu%40tbs-sct.gc.ca%7C8f668ffbb0444847f4eb08dae296c097%7C6397df10459540479c4f03311282152b%7C0%7C0%7C638071434341349563%7CUnknown%7CTWFpbGZsb3d8eyJWIjoiMC4wLjAwMDAiLCJQIjoiV2luMzIiLCJBTiI6Ik1haWwiLCJXVCI6Mn0%3D%7C3000%7C%7C%7C&amp;sdata=qiqHYZbXc517%2Fn94FuejMJYlQ%2FXB7ZV4VRuF4Acjs1k%3D&amp;reserved=0"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hyperlink" Target="https://www.canada.ca/fr/gouvernement/fonctionpublique/mieux-etre-inclusion-diversite-fonction-publique/diversite-equite-matiere-emploi/accessibilite-fonction-publique/passeport-accessibilite-milieu-travail-gouvernement-canada/orientation-gestionnaires-passeport-accessibilite-milieu-travail-gc.html" TargetMode="External"/><Relationship Id="rId5" Type="http://schemas.openxmlformats.org/officeDocument/2006/relationships/hyperlink" Target="https://www.canada.ca/fr/gouvernement/fonctionpublique/mieux-etre-inclusion-diversite-fonction-publique/diversite-equite-matiere-emploi/travailler-gouvernement-canada-obligation-prendre-mesures-adaptation-votre-droit-non-discrimination/obligation-prendre-mesures-adaptation-demarche-generale-intention-gestionnaires.html" TargetMode="External"/><Relationship Id="rId10" Type="http://schemas.openxmlformats.org/officeDocument/2006/relationships/hyperlink" Target="mailto:AccessibilityPassport.Passeportdaccessibilite@tbs-sct.gc.ca" TargetMode="External"/><Relationship Id="rId4" Type="http://schemas.openxmlformats.org/officeDocument/2006/relationships/hyperlink" Target="https://www.gcpedia.gc.ca/wiki/GC_Workplace_Accessibility_Passport/_Passeport_d%E2%80%99accessibilit%C3%A9_au_lieu_de_travail_du_GC?setlang=fr&amp;uselang=fr" TargetMode="External"/><Relationship Id="rId9" Type="http://schemas.openxmlformats.org/officeDocument/2006/relationships/hyperlink" Target="https://can01.safelinks.protection.outlook.com/?url=https%3A%2F%2Fcsps-efpc.gc.ca%2Fvideo%2Fworkplace-accessibility%2Fpersonal-information-fra.aspx&amp;data=05%7C01%7CAdiki.Puplampu%40tbs-sct.gc.ca%7C8f668ffbb0444847f4eb08dae296c097%7C6397df10459540479c4f03311282152b%7C0%7C0%7C638071434341349563%7CUnknown%7CTWFpbGZsb3d8eyJWIjoiMC4wLjAwMDAiLCJQIjoiV2luMzIiLCJBTiI6Ik1haWwiLCJXVCI6Mn0%3D%7C3000%7C%7C%7C&amp;sdata=OaXhTfxadJLHWZjiH3tdPbOe%2FQTrHyCRM7nPGHDPix8%3D&amp;reserved=0"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canada.ca/fr/emploi-developpement-social/programmes/accessible-personnes-handicapees/loi-resume.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s://www.canada.ca/fr/gouvernement/fonctionpublique/mieux-etre-inclusion-diversite-fonction-publique/diversite-equite-matiere-emploi/travailler-gouvernement-canada-obligation-prendre-mesures-adaptation-votre-droit-non-discrimination.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5.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B713-31B0-405F-9A46-3718120894E7}"/>
              </a:ext>
            </a:extLst>
          </p:cNvPr>
          <p:cNvSpPr>
            <a:spLocks noGrp="1"/>
          </p:cNvSpPr>
          <p:nvPr>
            <p:ph type="title"/>
          </p:nvPr>
        </p:nvSpPr>
        <p:spPr>
          <a:xfrm>
            <a:off x="677335" y="2600908"/>
            <a:ext cx="10099185" cy="1385828"/>
          </a:xfrm>
        </p:spPr>
        <p:txBody>
          <a:bodyPr>
            <a:normAutofit/>
          </a:bodyPr>
          <a:lstStyle/>
          <a:p>
            <a:r>
              <a:rPr lang="fr-FR" sz="3800" b="1" dirty="0"/>
              <a:t>Le Passeport pour l’accessibilité en milieu de travail du gouvernement du Canada</a:t>
            </a:r>
            <a:endParaRPr lang="en-CA" sz="3800" b="1" dirty="0">
              <a:solidFill>
                <a:srgbClr val="000000"/>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C5A5A805-36D4-443C-B568-761327A59F18}"/>
              </a:ext>
            </a:extLst>
          </p:cNvPr>
          <p:cNvSpPr>
            <a:spLocks noGrp="1"/>
          </p:cNvSpPr>
          <p:nvPr>
            <p:ph type="body" idx="1"/>
          </p:nvPr>
        </p:nvSpPr>
        <p:spPr>
          <a:xfrm>
            <a:off x="677335" y="4154139"/>
            <a:ext cx="8406997" cy="1759137"/>
          </a:xfrm>
        </p:spPr>
        <p:txBody>
          <a:bodyPr>
            <a:noAutofit/>
          </a:bodyPr>
          <a:lstStyle/>
          <a:p>
            <a:pPr>
              <a:spcBef>
                <a:spcPts val="0"/>
              </a:spcBef>
            </a:pPr>
            <a:r>
              <a:rPr lang="fr-CA" sz="2500" b="1" dirty="0"/>
              <a:t>Un outil pour appuyer un milieu de travail inclusif dans la fonction publique fédérale</a:t>
            </a:r>
          </a:p>
          <a:p>
            <a:pPr>
              <a:spcBef>
                <a:spcPts val="0"/>
              </a:spcBef>
            </a:pPr>
            <a:r>
              <a:rPr lang="fr-CA" sz="2500" dirty="0"/>
              <a:t>Bureau de l’accessibilité au sein de la fonction publique</a:t>
            </a:r>
          </a:p>
        </p:txBody>
      </p:sp>
      <p:pic>
        <p:nvPicPr>
          <p:cNvPr id="7" name="Picture 6" descr="Bannières&#10;Quatre pictogrammes représentant l’accessibilité : 1. Personne en fauteuil roulant. 2. Personne utilisant le langage des signes. 3. Personne marchant avec une canne blanche. 4. Pictogramme d’un cerveau représentant un handicap cognitif.">
            <a:extLst>
              <a:ext uri="{FF2B5EF4-FFF2-40B4-BE49-F238E27FC236}">
                <a16:creationId xmlns:a16="http://schemas.microsoft.com/office/drawing/2014/main" id="{9E4301C4-7CD4-4DF9-B764-9A9D004FCFDA}"/>
              </a:ext>
            </a:extLst>
          </p:cNvPr>
          <p:cNvPicPr>
            <a:picLocks noChangeAspect="1"/>
          </p:cNvPicPr>
          <p:nvPr/>
        </p:nvPicPr>
        <p:blipFill>
          <a:blip r:embed="rId3"/>
          <a:stretch>
            <a:fillRect/>
          </a:stretch>
        </p:blipFill>
        <p:spPr>
          <a:xfrm>
            <a:off x="838200" y="439569"/>
            <a:ext cx="10662954" cy="1300927"/>
          </a:xfrm>
          <a:prstGeom prst="rect">
            <a:avLst/>
          </a:prstGeom>
        </p:spPr>
      </p:pic>
      <p:sp>
        <p:nvSpPr>
          <p:cNvPr id="6" name="TextBox 5">
            <a:extLst>
              <a:ext uri="{FF2B5EF4-FFF2-40B4-BE49-F238E27FC236}">
                <a16:creationId xmlns:a16="http://schemas.microsoft.com/office/drawing/2014/main" id="{ED654704-9B34-4FA1-9514-5ED2D6C3FC46}"/>
              </a:ext>
            </a:extLst>
          </p:cNvPr>
          <p:cNvSpPr txBox="1"/>
          <p:nvPr/>
        </p:nvSpPr>
        <p:spPr>
          <a:xfrm>
            <a:off x="9300356" y="1802563"/>
            <a:ext cx="2124236" cy="1077218"/>
          </a:xfrm>
          <a:prstGeom prst="rect">
            <a:avLst/>
          </a:prstGeom>
          <a:noFill/>
        </p:spPr>
        <p:txBody>
          <a:bodyPr wrap="square" rtlCol="0">
            <a:spAutoFit/>
          </a:bodyPr>
          <a:lstStyle/>
          <a:p>
            <a:r>
              <a:rPr lang="fr-CA" sz="800" dirty="0">
                <a:solidFill>
                  <a:schemeClr val="bg1"/>
                </a:solidFill>
                <a:latin typeface="Calibri" panose="020F0502020204030204" pitchFamily="34" charset="0"/>
                <a:cs typeface="Calibri" panose="020F0502020204030204" pitchFamily="34" charset="0"/>
              </a:rPr>
              <a:t>Palette de couleurs PowerPoint : Lignes verticales superposées sur le côté droit, aux couleurs du BAFP  (rose, bleu et vert). </a:t>
            </a:r>
          </a:p>
          <a:p>
            <a:endParaRPr lang="en-CA" sz="800" dirty="0">
              <a:solidFill>
                <a:schemeClr val="bg1"/>
              </a:solidFill>
              <a:latin typeface="Calibri" panose="020F0502020204030204" pitchFamily="34" charset="0"/>
              <a:cs typeface="Calibri" panose="020F0502020204030204" pitchFamily="34" charset="0"/>
            </a:endParaRPr>
          </a:p>
          <a:p>
            <a:r>
              <a:rPr lang="fr-CA" sz="800" dirty="0">
                <a:solidFill>
                  <a:schemeClr val="bg1"/>
                </a:solidFill>
                <a:latin typeface="Calibri" panose="020F0502020204030204" pitchFamily="34" charset="0"/>
                <a:cs typeface="Calibri" panose="020F0502020204030204" pitchFamily="34" charset="0"/>
              </a:rPr>
              <a:t>Les textes et les icônes sont noirs sur fond blanc, à l’exception de quelques diapositives, où le texte et les icônes sont blancs sur fond noir. </a:t>
            </a:r>
          </a:p>
        </p:txBody>
      </p:sp>
    </p:spTree>
    <p:extLst>
      <p:ext uri="{BB962C8B-B14F-4D97-AF65-F5344CB8AC3E}">
        <p14:creationId xmlns:p14="http://schemas.microsoft.com/office/powerpoint/2010/main" val="339897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2718E-EE8E-4A0E-B3B1-F2BB18F8AAE3}"/>
              </a:ext>
            </a:extLst>
          </p:cNvPr>
          <p:cNvSpPr>
            <a:spLocks noGrp="1"/>
          </p:cNvSpPr>
          <p:nvPr>
            <p:ph type="title"/>
          </p:nvPr>
        </p:nvSpPr>
        <p:spPr>
          <a:xfrm>
            <a:off x="200312" y="224644"/>
            <a:ext cx="10531234" cy="803176"/>
          </a:xfrm>
        </p:spPr>
        <p:txBody>
          <a:bodyPr>
            <a:normAutofit/>
          </a:bodyPr>
          <a:lstStyle/>
          <a:p>
            <a:r>
              <a:rPr lang="fr-CA" b="1"/>
              <a:t>À propos de la documentation d’appui </a:t>
            </a:r>
          </a:p>
        </p:txBody>
      </p:sp>
      <p:sp>
        <p:nvSpPr>
          <p:cNvPr id="3" name="Content Placeholder 2">
            <a:extLst>
              <a:ext uri="{FF2B5EF4-FFF2-40B4-BE49-F238E27FC236}">
                <a16:creationId xmlns:a16="http://schemas.microsoft.com/office/drawing/2014/main" id="{FCF38DFD-3B4A-4D6A-A1DE-DCF9F1892C75}"/>
              </a:ext>
            </a:extLst>
          </p:cNvPr>
          <p:cNvSpPr>
            <a:spLocks noGrp="1"/>
          </p:cNvSpPr>
          <p:nvPr>
            <p:ph idx="1"/>
          </p:nvPr>
        </p:nvSpPr>
        <p:spPr>
          <a:xfrm>
            <a:off x="1091444" y="1236200"/>
            <a:ext cx="8748971" cy="5494068"/>
          </a:xfrm>
        </p:spPr>
        <p:txBody>
          <a:bodyPr>
            <a:noAutofit/>
          </a:bodyPr>
          <a:lstStyle/>
          <a:p>
            <a:pPr>
              <a:buFont typeface="Wingdings" panose="05000000000000000000" pitchFamily="2" charset="2"/>
              <a:buChar char="§"/>
            </a:pPr>
            <a:r>
              <a:rPr lang="fr-CA" sz="2600"/>
              <a:t>Aucun renseignement médical, tels qu’un diagnostic, la description d’une condition, des médicaments ou des traitements, n’est collecté ou reflété dans le Passeport </a:t>
            </a:r>
          </a:p>
          <a:p>
            <a:pPr>
              <a:buFont typeface="Wingdings" panose="05000000000000000000" pitchFamily="2" charset="2"/>
              <a:buChar char="§"/>
            </a:pPr>
            <a:r>
              <a:rPr lang="fr-CA" sz="2600"/>
              <a:t>Les évaluations professionnelles par des experts internes ou externes ne sont requises que si l’employé(e) ou son gestionnaire ne peut pas identifier les solutions les plus appropriées pour surmonter les obstacles énumérés dans le Passeport</a:t>
            </a:r>
          </a:p>
          <a:p>
            <a:pPr>
              <a:buFont typeface="Wingdings" panose="05000000000000000000" pitchFamily="2" charset="2"/>
              <a:buChar char="§"/>
            </a:pPr>
            <a:r>
              <a:rPr lang="fr-CA" sz="2600"/>
              <a:t>Seules les parties de l’évaluation professionnelle qui se rapportent aux fonctions spécifiques de l’employé(e) ou à ses conditions de travail, aux obstacles et aux solutions potentielles doivent être incluses dans le Passeport</a:t>
            </a:r>
          </a:p>
        </p:txBody>
      </p:sp>
      <p:sp>
        <p:nvSpPr>
          <p:cNvPr id="4" name="Slide Number Placeholder 3">
            <a:extLst>
              <a:ext uri="{FF2B5EF4-FFF2-40B4-BE49-F238E27FC236}">
                <a16:creationId xmlns:a16="http://schemas.microsoft.com/office/drawing/2014/main" id="{137A90CA-783C-4178-9CB8-3C0F87DE2594}"/>
              </a:ext>
            </a:extLst>
          </p:cNvPr>
          <p:cNvSpPr>
            <a:spLocks noGrp="1"/>
          </p:cNvSpPr>
          <p:nvPr>
            <p:ph type="sldNum" sz="quarter" idx="12"/>
          </p:nvPr>
        </p:nvSpPr>
        <p:spPr>
          <a:xfrm>
            <a:off x="8796300" y="6365143"/>
            <a:ext cx="683339" cy="365125"/>
          </a:xfrm>
        </p:spPr>
        <p:txBody>
          <a:bodyPr/>
          <a:lstStyle/>
          <a:p>
            <a:fld id="{32D4B517-E49B-41B6-9DBC-23634E0F1CDC}" type="slidenum">
              <a:rPr lang="en-CA" smtClean="0"/>
              <a:pPr/>
              <a:t>10</a:t>
            </a:fld>
            <a:endParaRPr lang="en-CA"/>
          </a:p>
        </p:txBody>
      </p:sp>
    </p:spTree>
    <p:extLst>
      <p:ext uri="{BB962C8B-B14F-4D97-AF65-F5344CB8AC3E}">
        <p14:creationId xmlns:p14="http://schemas.microsoft.com/office/powerpoint/2010/main" val="1050341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83C60-8422-E7F8-4F46-B8560BB9B5EB}"/>
              </a:ext>
            </a:extLst>
          </p:cNvPr>
          <p:cNvSpPr>
            <a:spLocks noGrp="1"/>
          </p:cNvSpPr>
          <p:nvPr>
            <p:ph type="title"/>
          </p:nvPr>
        </p:nvSpPr>
        <p:spPr>
          <a:xfrm>
            <a:off x="371364" y="260648"/>
            <a:ext cx="8413421" cy="803176"/>
          </a:xfrm>
        </p:spPr>
        <p:txBody>
          <a:bodyPr>
            <a:normAutofit fontScale="90000"/>
          </a:bodyPr>
          <a:lstStyle/>
          <a:p>
            <a:r>
              <a:rPr lang="fr-CA" b="1" dirty="0">
                <a:latin typeface="Arial" panose="020B0604020202020204" pitchFamily="34" charset="0"/>
                <a:cs typeface="Arial" panose="020B0604020202020204" pitchFamily="34" charset="0"/>
              </a:rPr>
              <a:t>Rôles et responsabilités des gestionnaires</a:t>
            </a:r>
          </a:p>
        </p:txBody>
      </p:sp>
      <p:sp>
        <p:nvSpPr>
          <p:cNvPr id="3" name="Content Placeholder 2">
            <a:extLst>
              <a:ext uri="{FF2B5EF4-FFF2-40B4-BE49-F238E27FC236}">
                <a16:creationId xmlns:a16="http://schemas.microsoft.com/office/drawing/2014/main" id="{008E71A4-D1E5-8514-AB75-A6C1520AC98D}"/>
              </a:ext>
            </a:extLst>
          </p:cNvPr>
          <p:cNvSpPr>
            <a:spLocks noGrp="1"/>
          </p:cNvSpPr>
          <p:nvPr>
            <p:ph idx="1"/>
          </p:nvPr>
        </p:nvSpPr>
        <p:spPr>
          <a:xfrm>
            <a:off x="515380" y="944724"/>
            <a:ext cx="9918324" cy="5580620"/>
          </a:xfrm>
        </p:spPr>
        <p:txBody>
          <a:bodyPr vert="horz" lIns="91440" tIns="45720" rIns="91440" bIns="45720" rtlCol="0" anchor="t">
            <a:noAutofit/>
          </a:bodyPr>
          <a:lstStyle/>
          <a:p>
            <a:pPr marL="342900" lvl="0" indent="-342900">
              <a:lnSpc>
                <a:spcPct val="115000"/>
              </a:lnSpc>
              <a:spcAft>
                <a:spcPts val="800"/>
              </a:spcAft>
              <a:buFont typeface="Symbol" panose="05050102010706020507" pitchFamily="18" charset="2"/>
              <a:buChar char=""/>
            </a:pPr>
            <a:r>
              <a:rPr lang="fr-CA" sz="2000" dirty="0">
                <a:latin typeface="Arial" panose="020B0604020202020204" pitchFamily="34" charset="0"/>
                <a:ea typeface="Calibri" panose="020F0502020204030204" pitchFamily="34" charset="0"/>
                <a:cs typeface="Arial" panose="020B0604020202020204" pitchFamily="34" charset="0"/>
              </a:rPr>
              <a:t>Faire preuve de patience</a:t>
            </a:r>
            <a:r>
              <a:rPr lang="fr-C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d’empathie, de soutien et d’humanité</a:t>
            </a:r>
          </a:p>
          <a:p>
            <a:pPr marL="342900" lvl="0" indent="-342900">
              <a:lnSpc>
                <a:spcPct val="115000"/>
              </a:lnSpc>
              <a:spcAft>
                <a:spcPts val="800"/>
              </a:spcAft>
              <a:buFont typeface="Symbol" panose="05050102010706020507" pitchFamily="18" charset="2"/>
              <a:buChar char=""/>
            </a:pPr>
            <a:r>
              <a:rPr lang="fr-CA" sz="2000" dirty="0">
                <a:latin typeface="Arial" panose="020B0604020202020204" pitchFamily="34" charset="0"/>
                <a:ea typeface="Calibri" panose="020F0502020204030204" pitchFamily="34" charset="0"/>
                <a:cs typeface="Arial" panose="020B0604020202020204" pitchFamily="34" charset="0"/>
              </a:rPr>
              <a:t>Suivre des formations et s’impliquer activement dans des actions visant à</a:t>
            </a:r>
            <a:r>
              <a:rPr lang="fr-C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améliorer la compréhension de l’accessibilité afin de mieux soutenir des équipes diversifiées</a:t>
            </a:r>
          </a:p>
          <a:p>
            <a:pPr>
              <a:lnSpc>
                <a:spcPct val="115000"/>
              </a:lnSpc>
              <a:spcAft>
                <a:spcPts val="800"/>
              </a:spcAft>
              <a:buFont typeface="Symbol" panose="05050102010706020507" pitchFamily="18" charset="2"/>
              <a:buChar char=""/>
            </a:pPr>
            <a:r>
              <a:rPr lang="fr-C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Créer un lieu de travail inclusif en demandant aux membres de votre équipe : « Comment puis-je vous aider au mieux à réussir dans votre travail? »</a:t>
            </a:r>
          </a:p>
          <a:p>
            <a:pPr>
              <a:lnSpc>
                <a:spcPct val="115000"/>
              </a:lnSpc>
              <a:spcAft>
                <a:spcPts val="800"/>
              </a:spcAft>
              <a:buFont typeface="Symbol" panose="05050102010706020507" pitchFamily="18" charset="2"/>
              <a:buChar char=""/>
            </a:pPr>
            <a:r>
              <a:rPr lang="fr-FR" sz="2000" dirty="0">
                <a:effectLst/>
                <a:latin typeface="Arial" panose="020B0604020202020204" pitchFamily="34" charset="0"/>
                <a:ea typeface="Calibri" panose="020F0502020204030204" pitchFamily="34" charset="0"/>
                <a:cs typeface="Arial" panose="020B0604020202020204" pitchFamily="34" charset="0"/>
              </a:rPr>
              <a:t>Discuter des mesures de soutien au cours du processus d'intégration, lors des ententes de rendement et du plan d'apprentissage, en utilisant le passeport pour faciliter ces conversations</a:t>
            </a:r>
          </a:p>
          <a:p>
            <a:pPr>
              <a:lnSpc>
                <a:spcPct val="115000"/>
              </a:lnSpc>
              <a:spcAft>
                <a:spcPts val="800"/>
              </a:spcAft>
              <a:buFont typeface="Symbol" panose="05050102010706020507" pitchFamily="18" charset="2"/>
              <a:buChar char=""/>
            </a:pPr>
            <a:r>
              <a:rPr lang="fr-FR" sz="2000" dirty="0">
                <a:effectLst/>
                <a:latin typeface="Arial" panose="020B0604020202020204" pitchFamily="34" charset="0"/>
                <a:ea typeface="Calibri" panose="020F0502020204030204" pitchFamily="34" charset="0"/>
                <a:cs typeface="Arial" panose="020B0604020202020204" pitchFamily="34" charset="0"/>
              </a:rPr>
              <a:t>Veiller à ce que les mesures de soutien demandées soient mis en œuvre rapidement et communiquer régulièrement avec l'employée ou l’employé sur leur utilité</a:t>
            </a:r>
            <a:endParaRPr lang="fr-FR" sz="2000" dirty="0">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800"/>
              </a:spcAft>
              <a:buFont typeface="Symbol" panose="05050102010706020507" pitchFamily="18" charset="2"/>
              <a:buChar char=""/>
            </a:pPr>
            <a:r>
              <a:rPr lang="fr-FR" sz="2000" dirty="0">
                <a:effectLst/>
                <a:latin typeface="Arial" panose="020B0604020202020204" pitchFamily="34" charset="0"/>
                <a:ea typeface="Calibri" panose="020F0502020204030204" pitchFamily="34" charset="0"/>
                <a:cs typeface="Arial" panose="020B0604020202020204" pitchFamily="34" charset="0"/>
              </a:rPr>
              <a:t>Protéger le droit à la vie privée de l'employée ou l’employé</a:t>
            </a:r>
            <a:endParaRPr lang="fr-CA"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Slide Number Placeholder 4">
            <a:extLst>
              <a:ext uri="{FF2B5EF4-FFF2-40B4-BE49-F238E27FC236}">
                <a16:creationId xmlns:a16="http://schemas.microsoft.com/office/drawing/2014/main" id="{F58456E4-A07C-EFCE-6D62-9AC566653017}"/>
              </a:ext>
            </a:extLst>
          </p:cNvPr>
          <p:cNvSpPr>
            <a:spLocks noGrp="1"/>
          </p:cNvSpPr>
          <p:nvPr>
            <p:ph type="sldNum" sz="quarter" idx="12"/>
          </p:nvPr>
        </p:nvSpPr>
        <p:spPr>
          <a:xfrm>
            <a:off x="11136560" y="6201308"/>
            <a:ext cx="683339" cy="365125"/>
          </a:xfrm>
        </p:spPr>
        <p:txBody>
          <a:bodyPr/>
          <a:lstStyle/>
          <a:p>
            <a:fld id="{F562AA85-4E4F-431F-85F1-E516FDC6E530}" type="slidenum">
              <a:rPr lang="en-CA" sz="1800" b="1" smtClean="0">
                <a:solidFill>
                  <a:schemeClr val="bg1"/>
                </a:solidFill>
                <a:latin typeface="Arial" panose="020B0604020202020204" pitchFamily="34" charset="0"/>
                <a:cs typeface="Arial" panose="020B0604020202020204" pitchFamily="34" charset="0"/>
              </a:rPr>
              <a:t>11</a:t>
            </a:fld>
            <a:endParaRPr lang="en-CA" sz="18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7738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0E57-11C2-4AEC-959F-16987940FD3E}"/>
              </a:ext>
            </a:extLst>
          </p:cNvPr>
          <p:cNvSpPr>
            <a:spLocks noGrp="1"/>
          </p:cNvSpPr>
          <p:nvPr>
            <p:ph type="title"/>
          </p:nvPr>
        </p:nvSpPr>
        <p:spPr/>
        <p:txBody>
          <a:bodyPr>
            <a:normAutofit/>
          </a:bodyPr>
          <a:lstStyle/>
          <a:p>
            <a:r>
              <a:rPr lang="fr-FR" b="1" dirty="0"/>
              <a:t>Ressources en matière de passeport</a:t>
            </a:r>
            <a:endParaRPr lang="fr-CA" b="1" dirty="0"/>
          </a:p>
        </p:txBody>
      </p:sp>
      <p:sp>
        <p:nvSpPr>
          <p:cNvPr id="27" name="Content Placeholder 26">
            <a:extLst>
              <a:ext uri="{FF2B5EF4-FFF2-40B4-BE49-F238E27FC236}">
                <a16:creationId xmlns:a16="http://schemas.microsoft.com/office/drawing/2014/main" id="{F3EA4781-61A1-4698-8569-C8C8F970ADA4}"/>
              </a:ext>
            </a:extLst>
          </p:cNvPr>
          <p:cNvSpPr>
            <a:spLocks noGrp="1"/>
          </p:cNvSpPr>
          <p:nvPr>
            <p:ph idx="1"/>
          </p:nvPr>
        </p:nvSpPr>
        <p:spPr>
          <a:xfrm>
            <a:off x="672646" y="1124744"/>
            <a:ext cx="10485594" cy="5552956"/>
          </a:xfrm>
        </p:spPr>
        <p:txBody>
          <a:bodyPr vert="horz" lIns="91440" tIns="45720" rIns="91440" bIns="45720" rtlCol="0" anchor="t">
            <a:noAutofit/>
          </a:bodyPr>
          <a:lstStyle/>
          <a:p>
            <a:r>
              <a:rPr lang="fr-CA" sz="1400" b="1" dirty="0">
                <a:latin typeface="Calibri"/>
                <a:cs typeface="Calibri"/>
              </a:rPr>
              <a:t>Page Canada.ca :</a:t>
            </a:r>
            <a:br>
              <a:rPr lang="fr-CA" sz="1250" b="1" dirty="0"/>
            </a:br>
            <a:r>
              <a:rPr lang="fr-CA" sz="1250" dirty="0">
                <a:latin typeface="Calibri"/>
                <a:cs typeface="Calibri"/>
                <a:hlinkClick r:id="rId3"/>
              </a:rPr>
              <a:t>Passeport pour l’accessibilité en milieu de travail du gouvernement du Canada - Canada.ca</a:t>
            </a:r>
            <a:endParaRPr lang="fr-CA" sz="1250" dirty="0">
              <a:latin typeface="Calibri"/>
              <a:cs typeface="Calibri"/>
            </a:endParaRPr>
          </a:p>
          <a:p>
            <a:r>
              <a:rPr lang="fr-CA" sz="1400" b="1" dirty="0">
                <a:latin typeface="Calibri"/>
                <a:cs typeface="Calibri"/>
              </a:rPr>
              <a:t>Page </a:t>
            </a:r>
            <a:r>
              <a:rPr lang="fr-CA" sz="1400" b="1" dirty="0" err="1">
                <a:latin typeface="Calibri"/>
                <a:cs typeface="Calibri"/>
              </a:rPr>
              <a:t>GCpedia</a:t>
            </a:r>
            <a:r>
              <a:rPr lang="fr-CA" sz="1400" b="1" dirty="0">
                <a:latin typeface="Calibri"/>
                <a:cs typeface="Calibri"/>
              </a:rPr>
              <a:t> du passeport : </a:t>
            </a:r>
            <a:br>
              <a:rPr lang="fr-CA" sz="1250" b="1" dirty="0"/>
            </a:br>
            <a:r>
              <a:rPr lang="fr-FR" sz="1250" dirty="0">
                <a:latin typeface="Calibri"/>
                <a:cs typeface="Calibri"/>
                <a:hlinkClick r:id="rId4"/>
              </a:rPr>
              <a:t>GC Workplace Accessibility Passport/ Passeport d’accessibilité au lieu de travail du GC — Gcpedia</a:t>
            </a:r>
            <a:endParaRPr lang="fr-FR" sz="1250">
              <a:latin typeface="Calibri"/>
              <a:cs typeface="Calibri"/>
            </a:endParaRPr>
          </a:p>
          <a:p>
            <a:pPr lvl="1">
              <a:spcBef>
                <a:spcPts val="0"/>
              </a:spcBef>
              <a:buFont typeface="Wingdings" panose="05000000000000000000" pitchFamily="2" charset="2"/>
              <a:buChar char="§"/>
            </a:pPr>
            <a:r>
              <a:rPr lang="fr-CA" sz="1250" dirty="0">
                <a:latin typeface="Calibri"/>
                <a:cs typeface="Calibri"/>
              </a:rPr>
              <a:t>Guide d’orientation</a:t>
            </a:r>
          </a:p>
          <a:p>
            <a:pPr lvl="1">
              <a:spcBef>
                <a:spcPts val="0"/>
              </a:spcBef>
              <a:buFont typeface="Wingdings" panose="05000000000000000000" pitchFamily="2" charset="2"/>
              <a:buChar char="§"/>
            </a:pPr>
            <a:r>
              <a:rPr lang="fr-CA" sz="1250" dirty="0">
                <a:latin typeface="Calibri"/>
                <a:cs typeface="Calibri"/>
              </a:rPr>
              <a:t>Guide de mise en œuvre </a:t>
            </a:r>
          </a:p>
          <a:p>
            <a:pPr lvl="1">
              <a:spcBef>
                <a:spcPts val="0"/>
              </a:spcBef>
              <a:buFont typeface="Wingdings" panose="05000000000000000000" pitchFamily="2" charset="2"/>
              <a:buChar char="§"/>
            </a:pPr>
            <a:r>
              <a:rPr lang="fr-CA" sz="1250" dirty="0">
                <a:latin typeface="Calibri"/>
                <a:cs typeface="Calibri"/>
              </a:rPr>
              <a:t>FAQ </a:t>
            </a:r>
            <a:endParaRPr lang="fr-CA" sz="1250"/>
          </a:p>
          <a:p>
            <a:pPr lvl="1">
              <a:spcBef>
                <a:spcPts val="0"/>
              </a:spcBef>
              <a:buFont typeface="Wingdings" panose="05000000000000000000" pitchFamily="2" charset="2"/>
              <a:buChar char="§"/>
            </a:pPr>
            <a:r>
              <a:rPr lang="fr-CA" sz="1250" dirty="0">
                <a:latin typeface="Calibri"/>
                <a:cs typeface="Calibri"/>
              </a:rPr>
              <a:t>Guides de conversation pour les employés et les gestionnaires </a:t>
            </a:r>
            <a:endParaRPr lang="fr-CA" sz="1250"/>
          </a:p>
          <a:p>
            <a:pPr lvl="1">
              <a:spcBef>
                <a:spcPts val="0"/>
              </a:spcBef>
              <a:buFont typeface="Wingdings" panose="05000000000000000000" pitchFamily="2" charset="2"/>
              <a:buChar char="§"/>
            </a:pPr>
            <a:r>
              <a:rPr lang="fr-CA" sz="1250" dirty="0">
                <a:latin typeface="Calibri"/>
                <a:cs typeface="Calibri"/>
              </a:rPr>
              <a:t>Éditions du Bulletin </a:t>
            </a:r>
            <a:endParaRPr lang="fr-FR" sz="1250"/>
          </a:p>
          <a:p>
            <a:r>
              <a:rPr lang="fr-FR" sz="1400" b="1" dirty="0">
                <a:latin typeface="Calibri"/>
                <a:cs typeface="Calibri"/>
              </a:rPr>
              <a:t>Informations pour les gestionnaires </a:t>
            </a:r>
            <a:endParaRPr lang="fr-FR" sz="1400" b="1"/>
          </a:p>
          <a:p>
            <a:pPr lvl="1"/>
            <a:r>
              <a:rPr lang="fr-FR" sz="1250" dirty="0">
                <a:latin typeface="Calibri"/>
                <a:cs typeface="Calibri"/>
                <a:hlinkClick r:id="rId5"/>
              </a:rPr>
              <a:t>Obligation de prendre des mesures d'adaptation : Démarche générale à l'intention des gestionnaires - Canada.ca</a:t>
            </a:r>
            <a:endParaRPr lang="fr-CA" sz="1250" b="1"/>
          </a:p>
          <a:p>
            <a:pPr lvl="1"/>
            <a:r>
              <a:rPr lang="fr-FR" sz="1250" dirty="0">
                <a:latin typeface="Calibri"/>
                <a:cs typeface="Calibri"/>
                <a:hlinkClick r:id="rId6"/>
              </a:rPr>
              <a:t>Orientation pour les gestionnaires sur le Passeport pour l’accessibilité en milieu de travail du gouvernement du Canada  - Canada.ca</a:t>
            </a:r>
            <a:br>
              <a:rPr lang="fr-CA" sz="1250" dirty="0"/>
            </a:br>
            <a:endParaRPr lang="fr-CA" sz="1250" b="1"/>
          </a:p>
          <a:p>
            <a:r>
              <a:rPr lang="fr-CA" sz="1400" b="1" dirty="0">
                <a:latin typeface="Calibri"/>
                <a:cs typeface="Calibri"/>
              </a:rPr>
              <a:t>Vidéos sur le passeport : </a:t>
            </a:r>
            <a:r>
              <a:rPr lang="fr-CA" sz="1250" b="1" dirty="0">
                <a:latin typeface="Calibri"/>
                <a:cs typeface="Calibri"/>
              </a:rPr>
              <a:t> </a:t>
            </a:r>
            <a:endParaRPr lang="fr-CA" sz="1250" b="1"/>
          </a:p>
          <a:p>
            <a:pPr lvl="1"/>
            <a:r>
              <a:rPr lang="fr-FR" sz="1250" i="0" u="sng" dirty="0">
                <a:solidFill>
                  <a:srgbClr val="0563C1"/>
                </a:solidFill>
                <a:effectLst/>
                <a:latin typeface="Calibri"/>
                <a:cs typeface="Calibri"/>
                <a:hlinkClick r:id="rId7" tooltip="Original URL: https://csps-efpc.gc.ca/video/workplace-accessibility/need-passport-fra.aspx. Click or tap if you trust this link."/>
              </a:rPr>
              <a:t>Vidéo : Passeport pour l'accessibilité en milieu de travail du GC : Les raisons d'avoir un Passeport - EFPC (csps-efpc.gc.ca)</a:t>
            </a:r>
            <a:endParaRPr lang="fr-FR" sz="1250" i="0">
              <a:solidFill>
                <a:srgbClr val="242424"/>
              </a:solidFill>
              <a:effectLst/>
              <a:latin typeface="Calibri"/>
              <a:cs typeface="Calibri"/>
            </a:endParaRPr>
          </a:p>
          <a:p>
            <a:pPr lvl="1"/>
            <a:r>
              <a:rPr lang="fr-FR" sz="1250" i="0" u="sng" dirty="0">
                <a:solidFill>
                  <a:srgbClr val="0563C1"/>
                </a:solidFill>
                <a:effectLst/>
                <a:latin typeface="Calibri"/>
                <a:cs typeface="Calibri"/>
                <a:hlinkClick r:id="rId8" tooltip="Original URL: https://csps-efpc.gc.ca/video/workplace-accessibility/facilitating-conversations-fra.aspx. Click or tap if you trust this link."/>
              </a:rPr>
              <a:t>Vidéo : Passeport pour l'accessibilité en milieu de travail du GC : Favoriser les discussions entre les employés et les gestionnaires - EFPC (csps-efpc.gc.ca)</a:t>
            </a:r>
            <a:endParaRPr lang="fr-FR" sz="1250" i="0" u="sng">
              <a:solidFill>
                <a:srgbClr val="0563C1"/>
              </a:solidFill>
              <a:effectLst/>
              <a:latin typeface="Calibri"/>
              <a:cs typeface="Calibri"/>
            </a:endParaRPr>
          </a:p>
          <a:p>
            <a:pPr lvl="1"/>
            <a:r>
              <a:rPr lang="fr-FR" sz="1250" i="0" u="sng" dirty="0">
                <a:solidFill>
                  <a:srgbClr val="0563C1"/>
                </a:solidFill>
                <a:effectLst/>
                <a:latin typeface="Calibri"/>
                <a:cs typeface="Calibri"/>
                <a:hlinkClick r:id="rId9" tooltip="Original URL: https://csps-efpc.gc.ca/video/workplace-accessibility/personal-information-fra.aspx. Click or tap if you trust this link."/>
              </a:rPr>
              <a:t>Vidéo : Passeport pour l'accessibilité en milieu de travail du GC : Protéger vos renseignements personnels - EFPC (csps-efpc.gc.ca)</a:t>
            </a:r>
            <a:br>
              <a:rPr lang="fr-CA" sz="1250" u="sng" dirty="0"/>
            </a:br>
            <a:endParaRPr lang="fr-CA" sz="1250" b="1"/>
          </a:p>
          <a:p>
            <a:r>
              <a:rPr lang="fr-CA" sz="1250" b="1" dirty="0">
                <a:latin typeface="Calibri"/>
                <a:cs typeface="Calibri"/>
              </a:rPr>
              <a:t>Communiquez avec nous : </a:t>
            </a:r>
            <a:r>
              <a:rPr lang="fr-CA" sz="1250" dirty="0">
                <a:solidFill>
                  <a:srgbClr val="9E246B"/>
                </a:solidFill>
                <a:latin typeface="Calibri"/>
                <a:cs typeface="Calibri"/>
                <a:hlinkClick r:id="rId10"/>
              </a:rPr>
              <a:t>AccessibilityPassport.Passeportdaccessibilite@tbs-sct.gc.ca</a:t>
            </a:r>
            <a:r>
              <a:rPr lang="fr-CA" sz="1250" dirty="0">
                <a:solidFill>
                  <a:srgbClr val="9E246B"/>
                </a:solidFill>
                <a:latin typeface="Calibri"/>
                <a:cs typeface="Calibri"/>
              </a:rPr>
              <a:t> </a:t>
            </a:r>
            <a:endParaRPr lang="fr-CA" sz="1250" dirty="0">
              <a:solidFill>
                <a:srgbClr val="9E246B"/>
              </a:solidFill>
            </a:endParaRPr>
          </a:p>
        </p:txBody>
      </p:sp>
      <p:sp>
        <p:nvSpPr>
          <p:cNvPr id="5" name="Freeform 37" descr="Pictogramme représentant une enveloppe.">
            <a:extLst>
              <a:ext uri="{FF2B5EF4-FFF2-40B4-BE49-F238E27FC236}">
                <a16:creationId xmlns:a16="http://schemas.microsoft.com/office/drawing/2014/main" id="{1C3270C8-6AFA-402A-BAFC-B3399C2A18EE}"/>
              </a:ext>
            </a:extLst>
          </p:cNvPr>
          <p:cNvSpPr>
            <a:spLocks noEditPoints="1"/>
          </p:cNvSpPr>
          <p:nvPr/>
        </p:nvSpPr>
        <p:spPr bwMode="auto">
          <a:xfrm>
            <a:off x="10884532" y="451513"/>
            <a:ext cx="1044115" cy="803177"/>
          </a:xfrm>
          <a:custGeom>
            <a:avLst/>
            <a:gdLst>
              <a:gd name="T0" fmla="*/ 139 w 143"/>
              <a:gd name="T1" fmla="*/ 4 h 112"/>
              <a:gd name="T2" fmla="*/ 130 w 143"/>
              <a:gd name="T3" fmla="*/ 0 h 112"/>
              <a:gd name="T4" fmla="*/ 13 w 143"/>
              <a:gd name="T5" fmla="*/ 0 h 112"/>
              <a:gd name="T6" fmla="*/ 3 w 143"/>
              <a:gd name="T7" fmla="*/ 4 h 112"/>
              <a:gd name="T8" fmla="*/ 0 w 143"/>
              <a:gd name="T9" fmla="*/ 14 h 112"/>
              <a:gd name="T10" fmla="*/ 4 w 143"/>
              <a:gd name="T11" fmla="*/ 25 h 112"/>
              <a:gd name="T12" fmla="*/ 14 w 143"/>
              <a:gd name="T13" fmla="*/ 34 h 112"/>
              <a:gd name="T14" fmla="*/ 30 w 143"/>
              <a:gd name="T15" fmla="*/ 46 h 112"/>
              <a:gd name="T16" fmla="*/ 51 w 143"/>
              <a:gd name="T17" fmla="*/ 60 h 112"/>
              <a:gd name="T18" fmla="*/ 54 w 143"/>
              <a:gd name="T19" fmla="*/ 63 h 112"/>
              <a:gd name="T20" fmla="*/ 59 w 143"/>
              <a:gd name="T21" fmla="*/ 66 h 112"/>
              <a:gd name="T22" fmla="*/ 63 w 143"/>
              <a:gd name="T23" fmla="*/ 68 h 112"/>
              <a:gd name="T24" fmla="*/ 67 w 143"/>
              <a:gd name="T25" fmla="*/ 70 h 112"/>
              <a:gd name="T26" fmla="*/ 71 w 143"/>
              <a:gd name="T27" fmla="*/ 71 h 112"/>
              <a:gd name="T28" fmla="*/ 71 w 143"/>
              <a:gd name="T29" fmla="*/ 71 h 112"/>
              <a:gd name="T30" fmla="*/ 71 w 143"/>
              <a:gd name="T31" fmla="*/ 71 h 112"/>
              <a:gd name="T32" fmla="*/ 75 w 143"/>
              <a:gd name="T33" fmla="*/ 70 h 112"/>
              <a:gd name="T34" fmla="*/ 80 w 143"/>
              <a:gd name="T35" fmla="*/ 68 h 112"/>
              <a:gd name="T36" fmla="*/ 84 w 143"/>
              <a:gd name="T37" fmla="*/ 66 h 112"/>
              <a:gd name="T38" fmla="*/ 88 w 143"/>
              <a:gd name="T39" fmla="*/ 63 h 112"/>
              <a:gd name="T40" fmla="*/ 92 w 143"/>
              <a:gd name="T41" fmla="*/ 60 h 112"/>
              <a:gd name="T42" fmla="*/ 129 w 143"/>
              <a:gd name="T43" fmla="*/ 34 h 112"/>
              <a:gd name="T44" fmla="*/ 139 w 143"/>
              <a:gd name="T45" fmla="*/ 25 h 112"/>
              <a:gd name="T46" fmla="*/ 143 w 143"/>
              <a:gd name="T47" fmla="*/ 13 h 112"/>
              <a:gd name="T48" fmla="*/ 139 w 143"/>
              <a:gd name="T49" fmla="*/ 4 h 112"/>
              <a:gd name="T50" fmla="*/ 135 w 143"/>
              <a:gd name="T51" fmla="*/ 43 h 112"/>
              <a:gd name="T52" fmla="*/ 95 w 143"/>
              <a:gd name="T53" fmla="*/ 70 h 112"/>
              <a:gd name="T54" fmla="*/ 88 w 143"/>
              <a:gd name="T55" fmla="*/ 76 h 112"/>
              <a:gd name="T56" fmla="*/ 80 w 143"/>
              <a:gd name="T57" fmla="*/ 79 h 112"/>
              <a:gd name="T58" fmla="*/ 71 w 143"/>
              <a:gd name="T59" fmla="*/ 81 h 112"/>
              <a:gd name="T60" fmla="*/ 71 w 143"/>
              <a:gd name="T61" fmla="*/ 81 h 112"/>
              <a:gd name="T62" fmla="*/ 71 w 143"/>
              <a:gd name="T63" fmla="*/ 81 h 112"/>
              <a:gd name="T64" fmla="*/ 63 w 143"/>
              <a:gd name="T65" fmla="*/ 79 h 112"/>
              <a:gd name="T66" fmla="*/ 55 w 143"/>
              <a:gd name="T67" fmla="*/ 76 h 112"/>
              <a:gd name="T68" fmla="*/ 48 w 143"/>
              <a:gd name="T69" fmla="*/ 70 h 112"/>
              <a:gd name="T70" fmla="*/ 8 w 143"/>
              <a:gd name="T71" fmla="*/ 43 h 112"/>
              <a:gd name="T72" fmla="*/ 0 w 143"/>
              <a:gd name="T73" fmla="*/ 36 h 112"/>
              <a:gd name="T74" fmla="*/ 0 w 143"/>
              <a:gd name="T75" fmla="*/ 99 h 112"/>
              <a:gd name="T76" fmla="*/ 4 w 143"/>
              <a:gd name="T77" fmla="*/ 108 h 112"/>
              <a:gd name="T78" fmla="*/ 13 w 143"/>
              <a:gd name="T79" fmla="*/ 112 h 112"/>
              <a:gd name="T80" fmla="*/ 130 w 143"/>
              <a:gd name="T81" fmla="*/ 112 h 112"/>
              <a:gd name="T82" fmla="*/ 139 w 143"/>
              <a:gd name="T83" fmla="*/ 108 h 112"/>
              <a:gd name="T84" fmla="*/ 143 w 143"/>
              <a:gd name="T85" fmla="*/ 99 h 112"/>
              <a:gd name="T86" fmla="*/ 143 w 143"/>
              <a:gd name="T87" fmla="*/ 36 h 112"/>
              <a:gd name="T88" fmla="*/ 135 w 143"/>
              <a:gd name="T89" fmla="*/ 4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12">
                <a:moveTo>
                  <a:pt x="139" y="4"/>
                </a:moveTo>
                <a:cubicBezTo>
                  <a:pt x="136" y="1"/>
                  <a:pt x="133" y="0"/>
                  <a:pt x="130" y="0"/>
                </a:cubicBezTo>
                <a:cubicBezTo>
                  <a:pt x="13" y="0"/>
                  <a:pt x="13" y="0"/>
                  <a:pt x="13" y="0"/>
                </a:cubicBezTo>
                <a:cubicBezTo>
                  <a:pt x="9" y="0"/>
                  <a:pt x="6" y="1"/>
                  <a:pt x="3" y="4"/>
                </a:cubicBezTo>
                <a:cubicBezTo>
                  <a:pt x="1" y="7"/>
                  <a:pt x="0" y="10"/>
                  <a:pt x="0" y="14"/>
                </a:cubicBezTo>
                <a:cubicBezTo>
                  <a:pt x="0" y="18"/>
                  <a:pt x="2" y="21"/>
                  <a:pt x="4" y="25"/>
                </a:cubicBezTo>
                <a:cubicBezTo>
                  <a:pt x="7" y="29"/>
                  <a:pt x="10" y="32"/>
                  <a:pt x="14" y="34"/>
                </a:cubicBezTo>
                <a:cubicBezTo>
                  <a:pt x="16" y="36"/>
                  <a:pt x="21" y="39"/>
                  <a:pt x="30" y="46"/>
                </a:cubicBezTo>
                <a:cubicBezTo>
                  <a:pt x="39" y="52"/>
                  <a:pt x="46" y="57"/>
                  <a:pt x="51" y="60"/>
                </a:cubicBezTo>
                <a:cubicBezTo>
                  <a:pt x="51" y="61"/>
                  <a:pt x="53" y="61"/>
                  <a:pt x="54" y="63"/>
                </a:cubicBezTo>
                <a:cubicBezTo>
                  <a:pt x="56" y="64"/>
                  <a:pt x="57" y="65"/>
                  <a:pt x="59" y="66"/>
                </a:cubicBezTo>
                <a:cubicBezTo>
                  <a:pt x="60" y="66"/>
                  <a:pt x="61" y="67"/>
                  <a:pt x="63" y="68"/>
                </a:cubicBezTo>
                <a:cubicBezTo>
                  <a:pt x="64" y="69"/>
                  <a:pt x="66" y="70"/>
                  <a:pt x="67" y="70"/>
                </a:cubicBezTo>
                <a:cubicBezTo>
                  <a:pt x="69" y="71"/>
                  <a:pt x="70" y="71"/>
                  <a:pt x="71" y="71"/>
                </a:cubicBezTo>
                <a:cubicBezTo>
                  <a:pt x="71" y="71"/>
                  <a:pt x="71" y="71"/>
                  <a:pt x="71" y="71"/>
                </a:cubicBezTo>
                <a:cubicBezTo>
                  <a:pt x="71" y="71"/>
                  <a:pt x="71" y="71"/>
                  <a:pt x="71" y="71"/>
                </a:cubicBezTo>
                <a:cubicBezTo>
                  <a:pt x="73" y="71"/>
                  <a:pt x="74" y="71"/>
                  <a:pt x="75" y="70"/>
                </a:cubicBezTo>
                <a:cubicBezTo>
                  <a:pt x="77" y="70"/>
                  <a:pt x="78" y="69"/>
                  <a:pt x="80" y="68"/>
                </a:cubicBezTo>
                <a:cubicBezTo>
                  <a:pt x="82" y="67"/>
                  <a:pt x="83" y="66"/>
                  <a:pt x="84" y="66"/>
                </a:cubicBezTo>
                <a:cubicBezTo>
                  <a:pt x="85" y="65"/>
                  <a:pt x="87" y="64"/>
                  <a:pt x="88" y="63"/>
                </a:cubicBezTo>
                <a:cubicBezTo>
                  <a:pt x="90" y="61"/>
                  <a:pt x="91" y="61"/>
                  <a:pt x="92" y="60"/>
                </a:cubicBezTo>
                <a:cubicBezTo>
                  <a:pt x="97" y="57"/>
                  <a:pt x="109" y="48"/>
                  <a:pt x="129" y="34"/>
                </a:cubicBezTo>
                <a:cubicBezTo>
                  <a:pt x="133" y="32"/>
                  <a:pt x="136" y="28"/>
                  <a:pt x="139" y="25"/>
                </a:cubicBezTo>
                <a:cubicBezTo>
                  <a:pt x="141" y="21"/>
                  <a:pt x="143" y="17"/>
                  <a:pt x="143" y="13"/>
                </a:cubicBezTo>
                <a:cubicBezTo>
                  <a:pt x="143" y="9"/>
                  <a:pt x="141" y="6"/>
                  <a:pt x="139" y="4"/>
                </a:cubicBezTo>
                <a:close/>
                <a:moveTo>
                  <a:pt x="135" y="43"/>
                </a:moveTo>
                <a:cubicBezTo>
                  <a:pt x="117" y="55"/>
                  <a:pt x="104" y="64"/>
                  <a:pt x="95" y="70"/>
                </a:cubicBezTo>
                <a:cubicBezTo>
                  <a:pt x="92" y="73"/>
                  <a:pt x="90" y="74"/>
                  <a:pt x="88" y="76"/>
                </a:cubicBezTo>
                <a:cubicBezTo>
                  <a:pt x="86" y="77"/>
                  <a:pt x="83" y="78"/>
                  <a:pt x="80" y="79"/>
                </a:cubicBezTo>
                <a:cubicBezTo>
                  <a:pt x="77" y="81"/>
                  <a:pt x="74" y="81"/>
                  <a:pt x="71" y="81"/>
                </a:cubicBezTo>
                <a:cubicBezTo>
                  <a:pt x="71" y="81"/>
                  <a:pt x="71" y="81"/>
                  <a:pt x="71" y="81"/>
                </a:cubicBezTo>
                <a:cubicBezTo>
                  <a:pt x="71" y="81"/>
                  <a:pt x="71" y="81"/>
                  <a:pt x="71" y="81"/>
                </a:cubicBezTo>
                <a:cubicBezTo>
                  <a:pt x="69" y="81"/>
                  <a:pt x="66" y="81"/>
                  <a:pt x="63" y="79"/>
                </a:cubicBezTo>
                <a:cubicBezTo>
                  <a:pt x="59" y="78"/>
                  <a:pt x="57" y="77"/>
                  <a:pt x="55" y="76"/>
                </a:cubicBezTo>
                <a:cubicBezTo>
                  <a:pt x="53" y="74"/>
                  <a:pt x="51" y="73"/>
                  <a:pt x="48" y="70"/>
                </a:cubicBezTo>
                <a:cubicBezTo>
                  <a:pt x="40" y="65"/>
                  <a:pt x="27" y="56"/>
                  <a:pt x="8" y="43"/>
                </a:cubicBezTo>
                <a:cubicBezTo>
                  <a:pt x="5" y="41"/>
                  <a:pt x="2" y="39"/>
                  <a:pt x="0" y="36"/>
                </a:cubicBezTo>
                <a:cubicBezTo>
                  <a:pt x="0" y="99"/>
                  <a:pt x="0" y="99"/>
                  <a:pt x="0" y="99"/>
                </a:cubicBezTo>
                <a:cubicBezTo>
                  <a:pt x="0" y="103"/>
                  <a:pt x="1" y="106"/>
                  <a:pt x="4" y="108"/>
                </a:cubicBezTo>
                <a:cubicBezTo>
                  <a:pt x="6" y="111"/>
                  <a:pt x="9" y="112"/>
                  <a:pt x="13" y="112"/>
                </a:cubicBezTo>
                <a:cubicBezTo>
                  <a:pt x="130" y="112"/>
                  <a:pt x="130" y="112"/>
                  <a:pt x="130" y="112"/>
                </a:cubicBezTo>
                <a:cubicBezTo>
                  <a:pt x="133" y="112"/>
                  <a:pt x="136" y="111"/>
                  <a:pt x="139" y="108"/>
                </a:cubicBezTo>
                <a:cubicBezTo>
                  <a:pt x="141" y="106"/>
                  <a:pt x="143" y="103"/>
                  <a:pt x="143" y="99"/>
                </a:cubicBezTo>
                <a:cubicBezTo>
                  <a:pt x="143" y="36"/>
                  <a:pt x="143" y="36"/>
                  <a:pt x="143" y="36"/>
                </a:cubicBezTo>
                <a:cubicBezTo>
                  <a:pt x="140" y="38"/>
                  <a:pt x="138" y="41"/>
                  <a:pt x="135" y="43"/>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spTree>
    <p:extLst>
      <p:ext uri="{BB962C8B-B14F-4D97-AF65-F5344CB8AC3E}">
        <p14:creationId xmlns:p14="http://schemas.microsoft.com/office/powerpoint/2010/main" val="1679840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A617-6465-494A-9D3B-E9B97BCD7792}"/>
              </a:ext>
            </a:extLst>
          </p:cNvPr>
          <p:cNvSpPr>
            <a:spLocks noGrp="1"/>
          </p:cNvSpPr>
          <p:nvPr>
            <p:ph type="title"/>
          </p:nvPr>
        </p:nvSpPr>
        <p:spPr>
          <a:xfrm>
            <a:off x="233521" y="456249"/>
            <a:ext cx="11724957" cy="803176"/>
          </a:xfrm>
        </p:spPr>
        <p:txBody>
          <a:bodyPr>
            <a:noAutofit/>
          </a:bodyPr>
          <a:lstStyle/>
          <a:p>
            <a:r>
              <a:rPr lang="fr-CA" sz="2600" b="1" dirty="0"/>
              <a:t>Annexe A – Loi sur l’accessibilité du Canada - Définition d’une situation de handicap</a:t>
            </a:r>
          </a:p>
        </p:txBody>
      </p:sp>
      <p:sp>
        <p:nvSpPr>
          <p:cNvPr id="3" name="Content Placeholder 2">
            <a:extLst>
              <a:ext uri="{FF2B5EF4-FFF2-40B4-BE49-F238E27FC236}">
                <a16:creationId xmlns:a16="http://schemas.microsoft.com/office/drawing/2014/main" id="{73044E36-DF06-47CD-A197-E542ADA52A4D}"/>
              </a:ext>
            </a:extLst>
          </p:cNvPr>
          <p:cNvSpPr>
            <a:spLocks noGrp="1"/>
          </p:cNvSpPr>
          <p:nvPr>
            <p:ph idx="1"/>
          </p:nvPr>
        </p:nvSpPr>
        <p:spPr>
          <a:xfrm>
            <a:off x="1919536" y="1268760"/>
            <a:ext cx="8532948" cy="3050835"/>
          </a:xfrm>
        </p:spPr>
        <p:txBody>
          <a:bodyPr>
            <a:normAutofit/>
          </a:bodyPr>
          <a:lstStyle/>
          <a:p>
            <a:pPr marL="0" indent="0">
              <a:buNone/>
            </a:pPr>
            <a:r>
              <a:rPr lang="fr-CA" sz="2400" b="1" dirty="0">
                <a:ea typeface="Calibri" panose="020F0502020204030204" pitchFamily="34" charset="0"/>
                <a:cs typeface="Times New Roman" panose="02020603050405020304" pitchFamily="18" charset="0"/>
              </a:rPr>
              <a:t>Situation de handicap </a:t>
            </a:r>
            <a:r>
              <a:rPr lang="fr-CA" sz="2400" dirty="0">
                <a:ea typeface="Calibri" panose="020F0502020204030204" pitchFamily="34" charset="0"/>
                <a:cs typeface="Times New Roman" panose="02020603050405020304" pitchFamily="18" charset="0"/>
              </a:rPr>
              <a:t>: toute déficience, y compris une déficience physique, mentale, intellectuelle, cognitive, d’apprentissage, de communication ou sensorielle, ou une limitation fonctionnelle, qu’elle soit de nature permanente, temporaire ou épisodique, évidente ou non, qui, en interaction avec un obstacle, entrave la pleine et égale participation d’une personne à la société.</a:t>
            </a:r>
          </a:p>
          <a:p>
            <a:endParaRPr lang="en-CA" dirty="0">
              <a:cs typeface="Times New Roman" panose="02020603050405020304" pitchFamily="18" charset="0"/>
            </a:endParaRPr>
          </a:p>
        </p:txBody>
      </p:sp>
      <p:sp>
        <p:nvSpPr>
          <p:cNvPr id="7" name="TextBox 6">
            <a:extLst>
              <a:ext uri="{FF2B5EF4-FFF2-40B4-BE49-F238E27FC236}">
                <a16:creationId xmlns:a16="http://schemas.microsoft.com/office/drawing/2014/main" id="{8F3FEE25-0057-4AFA-996F-42B1D97725B9}"/>
              </a:ext>
            </a:extLst>
          </p:cNvPr>
          <p:cNvSpPr txBox="1"/>
          <p:nvPr/>
        </p:nvSpPr>
        <p:spPr>
          <a:xfrm>
            <a:off x="2351584" y="3825044"/>
            <a:ext cx="6768752" cy="1938992"/>
          </a:xfrm>
          <a:prstGeom prst="rect">
            <a:avLst/>
          </a:prstGeom>
          <a:noFill/>
        </p:spPr>
        <p:txBody>
          <a:bodyPr wrap="square" rtlCol="0">
            <a:spAutoFit/>
          </a:bodyPr>
          <a:lstStyle/>
          <a:p>
            <a:r>
              <a:rPr lang="fr-CA" sz="2000" dirty="0">
                <a:latin typeface="Calibri" panose="020F0502020204030204" pitchFamily="34" charset="0"/>
                <a:cs typeface="Calibri" panose="020F0502020204030204" pitchFamily="34" charset="0"/>
              </a:rPr>
              <a:t>Les personnes en situation de handicap sont diverses et se heurtent à des obstacles multiples et croisés en raison de leur handicap ou de leurs handicaps multiples, de leur race, de leur origine nationale ou ethnique, de leur couleur de peau, de leur religion, de leur âge, de leur sexe, de leur orientation sexuelle, de leur identité ou expression sexuelle, de leur état matrimonial, de leur situation familiale, de leurs caractéristiques génétiques ou de leur condamnation pour une infraction pour laquelle un pardon a été accordé.</a:t>
            </a:r>
          </a:p>
        </p:txBody>
      </p:sp>
      <p:sp>
        <p:nvSpPr>
          <p:cNvPr id="4" name="Slide Number Placeholder 3">
            <a:extLst>
              <a:ext uri="{FF2B5EF4-FFF2-40B4-BE49-F238E27FC236}">
                <a16:creationId xmlns:a16="http://schemas.microsoft.com/office/drawing/2014/main" id="{570ED415-7868-4FD7-A7B3-6D9DA883220C}"/>
              </a:ext>
            </a:extLst>
          </p:cNvPr>
          <p:cNvSpPr>
            <a:spLocks noGrp="1"/>
          </p:cNvSpPr>
          <p:nvPr>
            <p:ph type="sldNum" sz="quarter" idx="12"/>
          </p:nvPr>
        </p:nvSpPr>
        <p:spPr/>
        <p:txBody>
          <a:bodyPr/>
          <a:lstStyle/>
          <a:p>
            <a:fld id="{32D4B517-E49B-41B6-9DBC-23634E0F1CDC}" type="slidenum">
              <a:rPr lang="en-CA" smtClean="0"/>
              <a:pPr/>
              <a:t>13</a:t>
            </a:fld>
            <a:endParaRPr lang="en-CA"/>
          </a:p>
        </p:txBody>
      </p:sp>
    </p:spTree>
    <p:extLst>
      <p:ext uri="{BB962C8B-B14F-4D97-AF65-F5344CB8AC3E}">
        <p14:creationId xmlns:p14="http://schemas.microsoft.com/office/powerpoint/2010/main" val="3364143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3">
            <a:extLst>
              <a:ext uri="{FF2B5EF4-FFF2-40B4-BE49-F238E27FC236}">
                <a16:creationId xmlns:a16="http://schemas.microsoft.com/office/drawing/2014/main" id="{A77FE18F-EF93-0087-0DEA-74A4457CC9BC}"/>
              </a:ext>
            </a:extLst>
          </p:cNvPr>
          <p:cNvSpPr txBox="1">
            <a:spLocks noGrp="1"/>
          </p:cNvSpPr>
          <p:nvPr>
            <p:ph type="title" idx="4294967295"/>
          </p:nvPr>
        </p:nvSpPr>
        <p:spPr>
          <a:xfrm>
            <a:off x="227348" y="227809"/>
            <a:ext cx="10225136" cy="76678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457200" rtl="0" eaLnBrk="1" latinLnBrk="0" hangingPunct="1">
              <a:spcBef>
                <a:spcPct val="0"/>
              </a:spcBef>
              <a:buNone/>
              <a:defRPr sz="4000" b="0" kern="1200" cap="none">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CA" sz="4000" b="1" i="0" u="none" strike="noStrike" kern="1200" cap="none" spc="0" normalizeH="0" baseline="0" noProof="0" dirty="0">
                <a:ln>
                  <a:noFill/>
                </a:ln>
                <a:solidFill>
                  <a:srgbClr val="000000"/>
                </a:solidFill>
                <a:effectLst/>
                <a:uLnTx/>
                <a:uFillTx/>
                <a:latin typeface="Arial" panose="020B0604020202020204" pitchFamily="34" charset="0"/>
                <a:ea typeface="+mj-ea"/>
                <a:cs typeface="Arial" panose="020B0604020202020204" pitchFamily="34" charset="0"/>
              </a:rPr>
              <a:t>Cadre législatif</a:t>
            </a:r>
            <a:endParaRPr kumimoji="0" lang="en-US" sz="4000" b="1" i="0" u="none" strike="noStrike" kern="1200" cap="none" spc="0" normalizeH="0" baseline="0" noProof="0" dirty="0">
              <a:ln>
                <a:noFill/>
              </a:ln>
              <a:solidFill>
                <a:srgbClr val="000000"/>
              </a:solidFill>
              <a:effectLst/>
              <a:uLnTx/>
              <a:uFillTx/>
              <a:latin typeface="Arial" panose="020B0604020202020204" pitchFamily="34" charset="0"/>
              <a:ea typeface="+mj-ea"/>
              <a:cs typeface="Arial" panose="020B0604020202020204" pitchFamily="34" charset="0"/>
            </a:endParaRPr>
          </a:p>
        </p:txBody>
      </p:sp>
      <p:sp>
        <p:nvSpPr>
          <p:cNvPr id="3" name="Text Placeholder 2">
            <a:extLst>
              <a:ext uri="{FF2B5EF4-FFF2-40B4-BE49-F238E27FC236}">
                <a16:creationId xmlns:a16="http://schemas.microsoft.com/office/drawing/2014/main" id="{CD904839-7BF6-9550-9EE5-EC04BA90DED2}"/>
              </a:ext>
            </a:extLst>
          </p:cNvPr>
          <p:cNvSpPr>
            <a:spLocks noGrp="1"/>
          </p:cNvSpPr>
          <p:nvPr>
            <p:ph type="body" idx="1"/>
          </p:nvPr>
        </p:nvSpPr>
        <p:spPr>
          <a:xfrm>
            <a:off x="587388" y="1340768"/>
            <a:ext cx="10153128" cy="4212468"/>
          </a:xfrm>
        </p:spPr>
        <p:txBody>
          <a:bodyPr>
            <a:noAutofit/>
          </a:bodyPr>
          <a:lstStyle/>
          <a:p>
            <a:pPr marL="457200" indent="-457200">
              <a:buFont typeface="Wingdings" panose="05000000000000000000" pitchFamily="2" charset="2"/>
              <a:buChar char="q"/>
            </a:pPr>
            <a:r>
              <a:rPr lang="fr-CA" sz="2600" b="1" dirty="0">
                <a:latin typeface="Arial" panose="020B0604020202020204" pitchFamily="34" charset="0"/>
                <a:cs typeface="Arial" panose="020B0604020202020204" pitchFamily="34" charset="0"/>
                <a:hlinkClick r:id="rId3"/>
              </a:rPr>
              <a:t>Loi canadienne sur l’accessibilité</a:t>
            </a:r>
            <a:r>
              <a:rPr lang="fr-CA" sz="2600" b="1" dirty="0">
                <a:latin typeface="Arial" panose="020B0604020202020204" pitchFamily="34" charset="0"/>
                <a:cs typeface="Arial" panose="020B0604020202020204" pitchFamily="34" charset="0"/>
              </a:rPr>
              <a:t> :</a:t>
            </a:r>
          </a:p>
          <a:p>
            <a:pPr lvl="1"/>
            <a:r>
              <a:rPr lang="fr-CA" sz="2000" dirty="0">
                <a:solidFill>
                  <a:schemeClr val="tx1">
                    <a:lumMod val="95000"/>
                    <a:lumOff val="5000"/>
                  </a:schemeClr>
                </a:solidFill>
                <a:latin typeface="Arial" panose="020B0604020202020204" pitchFamily="34" charset="0"/>
                <a:cs typeface="Arial" panose="020B0604020202020204" pitchFamily="34" charset="0"/>
              </a:rPr>
              <a:t>Les organisations doivent éliminer de manière proactive les obstacles à la pleine participation des personnes en situation de handicap ou éviter d'en créer.</a:t>
            </a:r>
          </a:p>
          <a:p>
            <a:pPr marL="457200" indent="-457200">
              <a:buFont typeface="Wingdings" panose="05000000000000000000" pitchFamily="2" charset="2"/>
              <a:buChar char="q"/>
            </a:pPr>
            <a:r>
              <a:rPr lang="fr-CA" sz="2600" b="1" dirty="0">
                <a:latin typeface="Arial" panose="020B0604020202020204" pitchFamily="34" charset="0"/>
                <a:cs typeface="Arial" panose="020B0604020202020204" pitchFamily="34" charset="0"/>
                <a:hlinkClick r:id="rId4"/>
              </a:rPr>
              <a:t>Obligation de prendre des mesures d'adaptation</a:t>
            </a:r>
            <a:r>
              <a:rPr lang="fr-CA" sz="2600" b="1" dirty="0">
                <a:latin typeface="Arial" panose="020B0604020202020204" pitchFamily="34" charset="0"/>
                <a:cs typeface="Arial" panose="020B0604020202020204" pitchFamily="34" charset="0"/>
              </a:rPr>
              <a:t> : </a:t>
            </a:r>
          </a:p>
          <a:p>
            <a:pPr lvl="1"/>
            <a:r>
              <a:rPr lang="fr-CA" sz="2000" dirty="0">
                <a:solidFill>
                  <a:schemeClr val="tx1">
                    <a:lumMod val="95000"/>
                    <a:lumOff val="5000"/>
                  </a:schemeClr>
                </a:solidFill>
                <a:latin typeface="Arial" panose="020B0604020202020204" pitchFamily="34" charset="0"/>
                <a:cs typeface="Arial" panose="020B0604020202020204" pitchFamily="34" charset="0"/>
              </a:rPr>
              <a:t>Les gestionnaires sont responsables :</a:t>
            </a:r>
          </a:p>
          <a:p>
            <a:pPr marL="914400" lvl="1" indent="-457200">
              <a:buFont typeface="Arial" panose="020B0604020202020204" pitchFamily="34" charset="0"/>
              <a:buChar char="•"/>
            </a:pPr>
            <a:r>
              <a:rPr lang="fr-CA" sz="2000" dirty="0">
                <a:solidFill>
                  <a:schemeClr val="tx1">
                    <a:lumMod val="95000"/>
                    <a:lumOff val="5000"/>
                  </a:schemeClr>
                </a:solidFill>
                <a:latin typeface="Arial" panose="020B0604020202020204" pitchFamily="34" charset="0"/>
                <a:cs typeface="Arial" panose="020B0604020202020204" pitchFamily="34" charset="0"/>
              </a:rPr>
              <a:t>De s'acquitter de l'obligation de l'employeur de prendre des mesures d'adaptation à l'égard des personnes en situation de handicap, jusqu'à ce qu'il y ait contrainte excessive et en temps opportun. </a:t>
            </a:r>
          </a:p>
          <a:p>
            <a:pPr marL="914400" lvl="1" indent="-457200">
              <a:buFont typeface="Arial" panose="020B0604020202020204" pitchFamily="34" charset="0"/>
              <a:buChar char="•"/>
            </a:pPr>
            <a:r>
              <a:rPr lang="fr-CA" sz="2000" dirty="0">
                <a:solidFill>
                  <a:schemeClr val="tx1">
                    <a:lumMod val="95000"/>
                    <a:lumOff val="5000"/>
                  </a:schemeClr>
                </a:solidFill>
                <a:latin typeface="Arial" panose="020B0604020202020204" pitchFamily="34" charset="0"/>
                <a:cs typeface="Arial" panose="020B0604020202020204" pitchFamily="34" charset="0"/>
              </a:rPr>
              <a:t>De préserver la dignité et la vie privée des employées et employés qui demandent des mesures d’adaptation sur leur lieu de travail.</a:t>
            </a:r>
          </a:p>
        </p:txBody>
      </p:sp>
      <p:sp>
        <p:nvSpPr>
          <p:cNvPr id="2" name="Slide Number Placeholder 1">
            <a:extLst>
              <a:ext uri="{FF2B5EF4-FFF2-40B4-BE49-F238E27FC236}">
                <a16:creationId xmlns:a16="http://schemas.microsoft.com/office/drawing/2014/main" id="{069FEF7B-64A7-7151-5881-66B418E36937}"/>
              </a:ext>
            </a:extLst>
          </p:cNvPr>
          <p:cNvSpPr>
            <a:spLocks noGrp="1"/>
          </p:cNvSpPr>
          <p:nvPr>
            <p:ph type="sldNum" sz="quarter" idx="12"/>
          </p:nvPr>
        </p:nvSpPr>
        <p:spPr>
          <a:xfrm>
            <a:off x="11136560" y="6273316"/>
            <a:ext cx="683339" cy="365125"/>
          </a:xfrm>
        </p:spPr>
        <p:txBody>
          <a:bodyPr/>
          <a:lstStyle/>
          <a:p>
            <a:fld id="{32D4B517-E49B-41B6-9DBC-23634E0F1CDC}" type="slidenum">
              <a:rPr lang="en-CA" sz="2000" b="1" smtClean="0">
                <a:solidFill>
                  <a:schemeClr val="bg1"/>
                </a:solidFill>
                <a:latin typeface="Arial" panose="020B0604020202020204" pitchFamily="34" charset="0"/>
                <a:cs typeface="Arial" panose="020B0604020202020204" pitchFamily="34" charset="0"/>
              </a:rPr>
              <a:pPr/>
              <a:t>2</a:t>
            </a:fld>
            <a:endParaRPr lang="en-CA" sz="2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87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EE6FA-03B6-4C39-842E-FC924612D8E3}"/>
              </a:ext>
            </a:extLst>
          </p:cNvPr>
          <p:cNvSpPr>
            <a:spLocks noGrp="1"/>
          </p:cNvSpPr>
          <p:nvPr>
            <p:ph type="title"/>
          </p:nvPr>
        </p:nvSpPr>
        <p:spPr>
          <a:xfrm>
            <a:off x="66040" y="169828"/>
            <a:ext cx="10170420" cy="965162"/>
          </a:xfrm>
        </p:spPr>
        <p:txBody>
          <a:bodyPr>
            <a:normAutofit fontScale="90000"/>
          </a:bodyPr>
          <a:lstStyle/>
          <a:p>
            <a:r>
              <a:rPr lang="fr-CA" b="1" dirty="0"/>
              <a:t>Vers l’inclusion des personnes en situation de handicap</a:t>
            </a:r>
          </a:p>
        </p:txBody>
      </p:sp>
      <p:sp>
        <p:nvSpPr>
          <p:cNvPr id="9" name="TextBox 8">
            <a:extLst>
              <a:ext uri="{FF2B5EF4-FFF2-40B4-BE49-F238E27FC236}">
                <a16:creationId xmlns:a16="http://schemas.microsoft.com/office/drawing/2014/main" id="{3266F34C-409F-4DE7-97FB-A6B42879F605}"/>
              </a:ext>
            </a:extLst>
          </p:cNvPr>
          <p:cNvSpPr txBox="1"/>
          <p:nvPr/>
        </p:nvSpPr>
        <p:spPr>
          <a:xfrm>
            <a:off x="9059115" y="887487"/>
            <a:ext cx="2768886" cy="1015663"/>
          </a:xfrm>
          <a:prstGeom prst="rect">
            <a:avLst/>
          </a:prstGeom>
          <a:noFill/>
        </p:spPr>
        <p:txBody>
          <a:bodyPr wrap="square" rtlCol="0">
            <a:spAutoFit/>
          </a:bodyPr>
          <a:lstStyle/>
          <a:p>
            <a:r>
              <a:rPr lang="fr-CA" sz="1000" dirty="0">
                <a:solidFill>
                  <a:schemeClr val="bg1"/>
                </a:solidFill>
              </a:rPr>
              <a:t>Il s’agit d’un modèle d’inclusion des personnes en situation de handicap représenté par trois cercles qui se chevauchent de différentes couleurs : Environnement (bleu), culture (jaune) et ajustements individuels (violet).</a:t>
            </a:r>
          </a:p>
        </p:txBody>
      </p:sp>
      <p:sp>
        <p:nvSpPr>
          <p:cNvPr id="4" name="TextBox 3">
            <a:extLst>
              <a:ext uri="{FF2B5EF4-FFF2-40B4-BE49-F238E27FC236}">
                <a16:creationId xmlns:a16="http://schemas.microsoft.com/office/drawing/2014/main" id="{0678F950-8AE5-4663-ABDF-F4F9CD8E4751}"/>
              </a:ext>
            </a:extLst>
          </p:cNvPr>
          <p:cNvSpPr txBox="1"/>
          <p:nvPr/>
        </p:nvSpPr>
        <p:spPr>
          <a:xfrm>
            <a:off x="2868868" y="1695966"/>
            <a:ext cx="2740929" cy="1667282"/>
          </a:xfrm>
          <a:prstGeom prst="rect">
            <a:avLst/>
          </a:prstGeom>
          <a:noFill/>
        </p:spPr>
        <p:txBody>
          <a:bodyPr wrap="square">
            <a:spAutoFit/>
          </a:bodyPr>
          <a:lstStyle/>
          <a:p>
            <a:pPr marL="0" lvl="0" indent="0" algn="ctr" defTabSz="1111250">
              <a:lnSpc>
                <a:spcPct val="90000"/>
              </a:lnSpc>
              <a:spcBef>
                <a:spcPct val="0"/>
              </a:spcBef>
              <a:spcAft>
                <a:spcPct val="35000"/>
              </a:spcAft>
              <a:buFont typeface="Wingdings" panose="05000000000000000000" pitchFamily="2" charset="2"/>
              <a:buNone/>
            </a:pPr>
            <a:r>
              <a:rPr lang="fr-CA" sz="2800" b="1" dirty="0">
                <a:solidFill>
                  <a:schemeClr val="tx1"/>
                </a:solidFill>
              </a:rPr>
              <a:t>Environnement</a:t>
            </a:r>
          </a:p>
          <a:p>
            <a:pPr marL="0" lvl="0" indent="0" algn="ctr" defTabSz="1111250">
              <a:lnSpc>
                <a:spcPct val="90000"/>
              </a:lnSpc>
              <a:spcBef>
                <a:spcPct val="0"/>
              </a:spcBef>
              <a:spcAft>
                <a:spcPct val="35000"/>
              </a:spcAft>
              <a:buFont typeface="Wingdings" panose="05000000000000000000" pitchFamily="2" charset="2"/>
              <a:buNone/>
            </a:pPr>
            <a:endParaRPr lang="en-CA" sz="1800" b="1" kern="1200" dirty="0">
              <a:solidFill>
                <a:schemeClr val="tx1"/>
              </a:solidFill>
            </a:endParaRPr>
          </a:p>
          <a:p>
            <a:pPr marL="0" lvl="0" indent="0" algn="ctr" defTabSz="1111250">
              <a:lnSpc>
                <a:spcPct val="90000"/>
              </a:lnSpc>
              <a:spcBef>
                <a:spcPct val="0"/>
              </a:spcBef>
              <a:spcAft>
                <a:spcPct val="35000"/>
              </a:spcAft>
              <a:buFont typeface="Wingdings" panose="05000000000000000000" pitchFamily="2" charset="2"/>
              <a:buNone/>
            </a:pPr>
            <a:r>
              <a:rPr lang="fr-CA" sz="2000" dirty="0">
                <a:solidFill>
                  <a:schemeClr val="tx1"/>
                </a:solidFill>
              </a:rPr>
              <a:t>Exempt d’obstacles</a:t>
            </a:r>
          </a:p>
          <a:p>
            <a:pPr marL="0" lvl="0" indent="0" algn="ctr" defTabSz="1111250">
              <a:lnSpc>
                <a:spcPct val="90000"/>
              </a:lnSpc>
              <a:spcBef>
                <a:spcPct val="0"/>
              </a:spcBef>
              <a:spcAft>
                <a:spcPct val="35000"/>
              </a:spcAft>
              <a:buFont typeface="Wingdings" panose="05000000000000000000" pitchFamily="2" charset="2"/>
              <a:buNone/>
            </a:pPr>
            <a:r>
              <a:rPr lang="fr-CA" sz="2000" dirty="0">
                <a:solidFill>
                  <a:schemeClr val="tx1"/>
                </a:solidFill>
              </a:rPr>
              <a:t>Accueillant</a:t>
            </a:r>
          </a:p>
        </p:txBody>
      </p:sp>
      <p:sp>
        <p:nvSpPr>
          <p:cNvPr id="6" name="TextBox 5">
            <a:extLst>
              <a:ext uri="{FF2B5EF4-FFF2-40B4-BE49-F238E27FC236}">
                <a16:creationId xmlns:a16="http://schemas.microsoft.com/office/drawing/2014/main" id="{8A374BBC-E343-4CB7-B75E-9ED9AD84CC6F}"/>
              </a:ext>
            </a:extLst>
          </p:cNvPr>
          <p:cNvSpPr txBox="1"/>
          <p:nvPr/>
        </p:nvSpPr>
        <p:spPr>
          <a:xfrm>
            <a:off x="6023992" y="1395319"/>
            <a:ext cx="2844657" cy="2023631"/>
          </a:xfrm>
          <a:prstGeom prst="rect">
            <a:avLst/>
          </a:prstGeom>
          <a:noFill/>
        </p:spPr>
        <p:txBody>
          <a:bodyPr wrap="square">
            <a:spAutoFit/>
          </a:bodyPr>
          <a:lstStyle/>
          <a:p>
            <a:pPr marL="0" lvl="0" indent="0" algn="ctr" defTabSz="1111250">
              <a:lnSpc>
                <a:spcPct val="90000"/>
              </a:lnSpc>
              <a:spcBef>
                <a:spcPct val="0"/>
              </a:spcBef>
              <a:spcAft>
                <a:spcPct val="35000"/>
              </a:spcAft>
              <a:buFont typeface="Wingdings" panose="05000000000000000000" pitchFamily="2" charset="2"/>
              <a:buNone/>
            </a:pPr>
            <a:r>
              <a:rPr lang="fr-CA" sz="2800" b="1" dirty="0">
                <a:solidFill>
                  <a:schemeClr val="tx1"/>
                </a:solidFill>
              </a:rPr>
              <a:t>Culture</a:t>
            </a:r>
          </a:p>
          <a:p>
            <a:pPr marL="0" lvl="0" indent="0" algn="ctr" defTabSz="1111250">
              <a:lnSpc>
                <a:spcPct val="90000"/>
              </a:lnSpc>
              <a:spcBef>
                <a:spcPct val="0"/>
              </a:spcBef>
              <a:spcAft>
                <a:spcPct val="35000"/>
              </a:spcAft>
              <a:buFont typeface="Wingdings" panose="05000000000000000000" pitchFamily="2" charset="2"/>
              <a:buNone/>
            </a:pPr>
            <a:r>
              <a:rPr lang="fr-CA" sz="2000" dirty="0">
                <a:solidFill>
                  <a:schemeClr val="tx1"/>
                </a:solidFill>
              </a:rPr>
              <a:t>Exempt de discrimination</a:t>
            </a:r>
          </a:p>
          <a:p>
            <a:pPr marL="0" lvl="0" indent="0" algn="ctr" defTabSz="1111250">
              <a:lnSpc>
                <a:spcPct val="90000"/>
              </a:lnSpc>
              <a:spcBef>
                <a:spcPct val="0"/>
              </a:spcBef>
              <a:spcAft>
                <a:spcPct val="35000"/>
              </a:spcAft>
              <a:buFont typeface="Wingdings" panose="05000000000000000000" pitchFamily="2" charset="2"/>
              <a:buNone/>
            </a:pPr>
            <a:r>
              <a:rPr lang="fr-CA" sz="2000" dirty="0">
                <a:solidFill>
                  <a:schemeClr val="tx1"/>
                </a:solidFill>
              </a:rPr>
              <a:t>Respectueuse</a:t>
            </a:r>
          </a:p>
          <a:p>
            <a:pPr marL="0" lvl="0" indent="0" algn="ctr" defTabSz="1111250">
              <a:lnSpc>
                <a:spcPct val="90000"/>
              </a:lnSpc>
              <a:spcBef>
                <a:spcPct val="0"/>
              </a:spcBef>
              <a:spcAft>
                <a:spcPct val="35000"/>
              </a:spcAft>
              <a:buFont typeface="Wingdings" panose="05000000000000000000" pitchFamily="2" charset="2"/>
              <a:buNone/>
            </a:pPr>
            <a:r>
              <a:rPr lang="fr-CA" sz="2000" dirty="0">
                <a:solidFill>
                  <a:schemeClr val="tx1"/>
                </a:solidFill>
              </a:rPr>
              <a:t>Valorise les différences</a:t>
            </a:r>
          </a:p>
        </p:txBody>
      </p:sp>
      <p:sp>
        <p:nvSpPr>
          <p:cNvPr id="8" name="TextBox 7">
            <a:extLst>
              <a:ext uri="{FF2B5EF4-FFF2-40B4-BE49-F238E27FC236}">
                <a16:creationId xmlns:a16="http://schemas.microsoft.com/office/drawing/2014/main" id="{240254D9-3EC5-4D2D-87D4-E6F0F2C73CD6}"/>
              </a:ext>
            </a:extLst>
          </p:cNvPr>
          <p:cNvSpPr txBox="1"/>
          <p:nvPr/>
        </p:nvSpPr>
        <p:spPr>
          <a:xfrm>
            <a:off x="4367808" y="4329100"/>
            <a:ext cx="2983358" cy="1957459"/>
          </a:xfrm>
          <a:prstGeom prst="rect">
            <a:avLst/>
          </a:prstGeom>
          <a:noFill/>
        </p:spPr>
        <p:txBody>
          <a:bodyPr wrap="square">
            <a:spAutoFit/>
          </a:bodyPr>
          <a:lstStyle/>
          <a:p>
            <a:pPr marL="0" lvl="0" indent="0" algn="ctr" defTabSz="1111250">
              <a:lnSpc>
                <a:spcPct val="90000"/>
              </a:lnSpc>
              <a:spcBef>
                <a:spcPct val="0"/>
              </a:spcBef>
              <a:spcAft>
                <a:spcPct val="35000"/>
              </a:spcAft>
              <a:buFont typeface="Wingdings" panose="05000000000000000000" pitchFamily="2" charset="2"/>
              <a:buNone/>
            </a:pPr>
            <a:r>
              <a:rPr lang="fr-CA" sz="2800" b="1" dirty="0">
                <a:solidFill>
                  <a:schemeClr val="tx1"/>
                </a:solidFill>
              </a:rPr>
              <a:t>Ajustements individuels</a:t>
            </a:r>
            <a:endParaRPr lang="en-CA" sz="1800" b="1" kern="1200" dirty="0">
              <a:solidFill>
                <a:schemeClr val="tx1"/>
              </a:solidFill>
            </a:endParaRPr>
          </a:p>
          <a:p>
            <a:pPr marL="0" lvl="0" indent="0" algn="ctr" defTabSz="1111250">
              <a:lnSpc>
                <a:spcPct val="90000"/>
              </a:lnSpc>
              <a:spcBef>
                <a:spcPct val="0"/>
              </a:spcBef>
              <a:spcAft>
                <a:spcPct val="35000"/>
              </a:spcAft>
              <a:buFont typeface="Wingdings" panose="05000000000000000000" pitchFamily="2" charset="2"/>
              <a:buNone/>
            </a:pPr>
            <a:r>
              <a:rPr lang="fr-CA" sz="2000" dirty="0">
                <a:solidFill>
                  <a:schemeClr val="tx1"/>
                </a:solidFill>
              </a:rPr>
              <a:t>Équipement et outils adaptés</a:t>
            </a:r>
          </a:p>
          <a:p>
            <a:pPr marL="0" lvl="0" indent="0" algn="ctr" defTabSz="1111250">
              <a:lnSpc>
                <a:spcPct val="90000"/>
              </a:lnSpc>
              <a:spcBef>
                <a:spcPct val="0"/>
              </a:spcBef>
              <a:spcAft>
                <a:spcPct val="35000"/>
              </a:spcAft>
              <a:buFont typeface="Wingdings" panose="05000000000000000000" pitchFamily="2" charset="2"/>
              <a:buNone/>
            </a:pPr>
            <a:r>
              <a:rPr lang="fr-CA" sz="2000" dirty="0">
                <a:solidFill>
                  <a:schemeClr val="tx1"/>
                </a:solidFill>
              </a:rPr>
              <a:t>Mesures de soutien</a:t>
            </a:r>
          </a:p>
        </p:txBody>
      </p:sp>
    </p:spTree>
    <p:extLst>
      <p:ext uri="{BB962C8B-B14F-4D97-AF65-F5344CB8AC3E}">
        <p14:creationId xmlns:p14="http://schemas.microsoft.com/office/powerpoint/2010/main" val="285253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27348" y="227809"/>
            <a:ext cx="10225136" cy="766789"/>
          </a:xfrm>
        </p:spPr>
        <p:txBody>
          <a:bodyPr>
            <a:normAutofit/>
          </a:bodyPr>
          <a:lstStyle/>
          <a:p>
            <a:r>
              <a:rPr lang="fr-CA" b="1" dirty="0">
                <a:latin typeface="Arial" panose="020B0604020202020204" pitchFamily="34" charset="0"/>
                <a:cs typeface="Arial" panose="020B0604020202020204" pitchFamily="34" charset="0"/>
              </a:rPr>
              <a:t>Créer de bonnes conditions</a:t>
            </a:r>
            <a:endParaRPr lang="en-US" b="1" dirty="0">
              <a:latin typeface="Arial" panose="020B0604020202020204" pitchFamily="34" charset="0"/>
              <a:cs typeface="Arial" panose="020B0604020202020204" pitchFamily="34" charset="0"/>
            </a:endParaRPr>
          </a:p>
        </p:txBody>
      </p:sp>
      <p:sp>
        <p:nvSpPr>
          <p:cNvPr id="15" name="Rectangle 14"/>
          <p:cNvSpPr/>
          <p:nvPr>
            <p:custDataLst>
              <p:tags r:id="rId1"/>
            </p:custDataLst>
          </p:nvPr>
        </p:nvSpPr>
        <p:spPr>
          <a:xfrm>
            <a:off x="2450" y="1475169"/>
            <a:ext cx="4113330" cy="836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solidFill>
                  <a:schemeClr val="tx1"/>
                </a:solidFill>
                <a:latin typeface="Arial" panose="020B0604020202020204" pitchFamily="34" charset="0"/>
                <a:cs typeface="Arial" panose="020B0604020202020204" pitchFamily="34" charset="0"/>
              </a:rPr>
              <a:t>1. Milieu de travail inclusif</a:t>
            </a:r>
          </a:p>
        </p:txBody>
      </p:sp>
      <p:sp>
        <p:nvSpPr>
          <p:cNvPr id="18" name="Rectangle 17"/>
          <p:cNvSpPr/>
          <p:nvPr>
            <p:custDataLst>
              <p:tags r:id="rId2"/>
            </p:custDataLst>
          </p:nvPr>
        </p:nvSpPr>
        <p:spPr>
          <a:xfrm>
            <a:off x="-5136" y="2226015"/>
            <a:ext cx="4065651" cy="1238250"/>
          </a:xfrm>
          <a:prstGeom prst="rect">
            <a:avLst/>
          </a:prstGeom>
          <a:solidFill>
            <a:schemeClr val="tx1"/>
          </a:solidFill>
          <a:ln w="5715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dirty="0">
                <a:solidFill>
                  <a:schemeClr val="bg1"/>
                </a:solidFill>
                <a:latin typeface="Arial" panose="020B0604020202020204" pitchFamily="34" charset="0"/>
                <a:cs typeface="Arial" panose="020B0604020202020204" pitchFamily="34" charset="0"/>
              </a:rPr>
              <a:t>Les politiques, règles, pratiques et méthodes de travail devraient contribuer à la création d’un milieu de travail exempt d’obstacles et qui valorise les différences.</a:t>
            </a:r>
          </a:p>
        </p:txBody>
      </p:sp>
      <p:sp>
        <p:nvSpPr>
          <p:cNvPr id="16" name="Rectangle 15"/>
          <p:cNvSpPr/>
          <p:nvPr>
            <p:custDataLst>
              <p:tags r:id="rId3"/>
            </p:custDataLst>
          </p:nvPr>
        </p:nvSpPr>
        <p:spPr>
          <a:xfrm>
            <a:off x="4039335" y="1381469"/>
            <a:ext cx="4113330" cy="844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solidFill>
                  <a:schemeClr val="tx1"/>
                </a:solidFill>
                <a:latin typeface="Arial" panose="020B0604020202020204" pitchFamily="34" charset="0"/>
                <a:cs typeface="Arial" panose="020B0604020202020204" pitchFamily="34" charset="0"/>
              </a:rPr>
              <a:t>2. Oui par défaut</a:t>
            </a:r>
          </a:p>
        </p:txBody>
      </p:sp>
      <p:sp>
        <p:nvSpPr>
          <p:cNvPr id="19" name="Rectangle 18"/>
          <p:cNvSpPr/>
          <p:nvPr>
            <p:custDataLst>
              <p:tags r:id="rId4"/>
            </p:custDataLst>
          </p:nvPr>
        </p:nvSpPr>
        <p:spPr>
          <a:xfrm>
            <a:off x="4060515" y="2226015"/>
            <a:ext cx="4057651" cy="1238250"/>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dirty="0">
                <a:solidFill>
                  <a:schemeClr val="bg1"/>
                </a:solidFill>
                <a:latin typeface="Arial" panose="020B0604020202020204" pitchFamily="34" charset="0"/>
                <a:cs typeface="Arial" panose="020B0604020202020204" pitchFamily="34" charset="0"/>
              </a:rPr>
              <a:t>Chaque employée ou employé a le droit de demander et de recevoir le soutien de son gestionnaire et de son organisation dans les meilleurs délais. </a:t>
            </a:r>
          </a:p>
        </p:txBody>
      </p:sp>
      <p:sp>
        <p:nvSpPr>
          <p:cNvPr id="17" name="Rectangle 16"/>
          <p:cNvSpPr/>
          <p:nvPr>
            <p:custDataLst>
              <p:tags r:id="rId5"/>
            </p:custDataLst>
          </p:nvPr>
        </p:nvSpPr>
        <p:spPr>
          <a:xfrm>
            <a:off x="8124825" y="1431867"/>
            <a:ext cx="4113330" cy="836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solidFill>
                  <a:schemeClr val="tx1"/>
                </a:solidFill>
                <a:latin typeface="Arial" panose="020B0604020202020204" pitchFamily="34" charset="0"/>
                <a:cs typeface="Arial" panose="020B0604020202020204" pitchFamily="34" charset="0"/>
              </a:rPr>
              <a:t>3. Aspirer au succès</a:t>
            </a:r>
          </a:p>
        </p:txBody>
      </p:sp>
      <p:sp>
        <p:nvSpPr>
          <p:cNvPr id="20" name="Rectangle 19"/>
          <p:cNvSpPr/>
          <p:nvPr>
            <p:custDataLst>
              <p:tags r:id="rId6"/>
            </p:custDataLst>
          </p:nvPr>
        </p:nvSpPr>
        <p:spPr>
          <a:xfrm>
            <a:off x="8118167" y="2226015"/>
            <a:ext cx="4067175" cy="1238250"/>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dirty="0">
                <a:solidFill>
                  <a:schemeClr val="bg1"/>
                </a:solidFill>
                <a:latin typeface="Arial" panose="020B0604020202020204" pitchFamily="34" charset="0"/>
                <a:cs typeface="Arial" panose="020B0604020202020204" pitchFamily="34" charset="0"/>
              </a:rPr>
              <a:t>Les décisions relatives aux dispositifs d’adaptation et aux mesures de soutien devraient tirer parti des forces et des capacités des employées et employés, éliminer les obstacles et leur permettre d’exprimer leur plein potentiel.  </a:t>
            </a:r>
          </a:p>
        </p:txBody>
      </p:sp>
      <p:sp>
        <p:nvSpPr>
          <p:cNvPr id="21" name="Rectangle 20"/>
          <p:cNvSpPr/>
          <p:nvPr>
            <p:custDataLst>
              <p:tags r:id="rId7"/>
            </p:custDataLst>
          </p:nvPr>
        </p:nvSpPr>
        <p:spPr>
          <a:xfrm>
            <a:off x="8920" y="3756115"/>
            <a:ext cx="4087854"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800" b="1" dirty="0">
                <a:solidFill>
                  <a:schemeClr val="tx1"/>
                </a:solidFill>
                <a:latin typeface="Arial" panose="020B0604020202020204" pitchFamily="34" charset="0"/>
                <a:cs typeface="Arial" panose="020B0604020202020204" pitchFamily="34" charset="0"/>
              </a:rPr>
              <a:t>4. Simplifier le processus</a:t>
            </a:r>
          </a:p>
        </p:txBody>
      </p:sp>
      <p:sp>
        <p:nvSpPr>
          <p:cNvPr id="24" name="Rectangle 23"/>
          <p:cNvSpPr/>
          <p:nvPr>
            <p:custDataLst>
              <p:tags r:id="rId8"/>
            </p:custDataLst>
          </p:nvPr>
        </p:nvSpPr>
        <p:spPr>
          <a:xfrm>
            <a:off x="31123" y="4518115"/>
            <a:ext cx="4065651" cy="1432559"/>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dirty="0">
                <a:solidFill>
                  <a:schemeClr val="bg1"/>
                </a:solidFill>
                <a:latin typeface="Arial" panose="020B0604020202020204" pitchFamily="34" charset="0"/>
                <a:cs typeface="Arial" panose="020B0604020202020204" pitchFamily="34" charset="0"/>
              </a:rPr>
              <a:t>Les preuves à l’appui des demandes d’adaptation devraient uniquement décrire la façon dont l’employée ou l’employé interagit avec le milieu de travail et dont les obstacles peuvent être éliminés. </a:t>
            </a:r>
          </a:p>
        </p:txBody>
      </p:sp>
      <p:sp>
        <p:nvSpPr>
          <p:cNvPr id="22" name="Rectangle 21"/>
          <p:cNvSpPr/>
          <p:nvPr>
            <p:custDataLst>
              <p:tags r:id="rId9"/>
            </p:custDataLst>
          </p:nvPr>
        </p:nvSpPr>
        <p:spPr>
          <a:xfrm>
            <a:off x="4067174" y="3756115"/>
            <a:ext cx="4067175"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solidFill>
                  <a:schemeClr val="tx1"/>
                </a:solidFill>
                <a:latin typeface="Arial" panose="020B0604020202020204" pitchFamily="34" charset="0"/>
                <a:cs typeface="Arial" panose="020B0604020202020204" pitchFamily="34" charset="0"/>
              </a:rPr>
              <a:t>5. Communication ouverte</a:t>
            </a:r>
          </a:p>
        </p:txBody>
      </p:sp>
      <p:sp>
        <p:nvSpPr>
          <p:cNvPr id="25" name="Rectangle 24"/>
          <p:cNvSpPr/>
          <p:nvPr>
            <p:custDataLst>
              <p:tags r:id="rId10"/>
            </p:custDataLst>
          </p:nvPr>
        </p:nvSpPr>
        <p:spPr>
          <a:xfrm>
            <a:off x="4096983" y="4518115"/>
            <a:ext cx="4057651" cy="1442465"/>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dirty="0">
                <a:solidFill>
                  <a:schemeClr val="bg1"/>
                </a:solidFill>
                <a:latin typeface="Arial" panose="020B0604020202020204" pitchFamily="34" charset="0"/>
                <a:cs typeface="Arial" panose="020B0604020202020204" pitchFamily="34" charset="0"/>
              </a:rPr>
              <a:t>Les gestionnaires peuvent préparer le terrain en posant la question suivante : « Comment puis-je mieux vous soutenir pour que vous puissiez réussir dans ce poste? »</a:t>
            </a:r>
          </a:p>
        </p:txBody>
      </p:sp>
      <p:sp>
        <p:nvSpPr>
          <p:cNvPr id="23" name="Rectangle 22"/>
          <p:cNvSpPr/>
          <p:nvPr>
            <p:custDataLst>
              <p:tags r:id="rId11"/>
            </p:custDataLst>
          </p:nvPr>
        </p:nvSpPr>
        <p:spPr>
          <a:xfrm>
            <a:off x="8124824" y="3756115"/>
            <a:ext cx="4067175"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b="1" dirty="0">
                <a:solidFill>
                  <a:schemeClr val="tx1"/>
                </a:solidFill>
                <a:latin typeface="Arial" panose="020B0604020202020204" pitchFamily="34" charset="0"/>
                <a:cs typeface="Arial" panose="020B0604020202020204" pitchFamily="34" charset="0"/>
              </a:rPr>
              <a:t>6. Mobilisation</a:t>
            </a:r>
          </a:p>
        </p:txBody>
      </p:sp>
      <p:sp>
        <p:nvSpPr>
          <p:cNvPr id="26" name="Rectangle 25"/>
          <p:cNvSpPr/>
          <p:nvPr>
            <p:custDataLst>
              <p:tags r:id="rId12"/>
            </p:custDataLst>
          </p:nvPr>
        </p:nvSpPr>
        <p:spPr>
          <a:xfrm>
            <a:off x="8154634" y="4518115"/>
            <a:ext cx="4057650" cy="1432559"/>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dirty="0">
                <a:solidFill>
                  <a:schemeClr val="bg1"/>
                </a:solidFill>
                <a:latin typeface="Arial" panose="020B0604020202020204" pitchFamily="34" charset="0"/>
                <a:cs typeface="Arial" panose="020B0604020202020204" pitchFamily="34" charset="0"/>
              </a:rPr>
              <a:t>Il faudra peut-être faire appel à d’autres intervenants pour fournir de l’expertise et du soutien. </a:t>
            </a:r>
          </a:p>
        </p:txBody>
      </p:sp>
      <p:sp>
        <p:nvSpPr>
          <p:cNvPr id="4" name="Slide Number Placeholder 4">
            <a:extLst>
              <a:ext uri="{FF2B5EF4-FFF2-40B4-BE49-F238E27FC236}">
                <a16:creationId xmlns:a16="http://schemas.microsoft.com/office/drawing/2014/main" id="{2920DE06-20EA-27EE-9385-6178C03AF1F8}"/>
              </a:ext>
            </a:extLst>
          </p:cNvPr>
          <p:cNvSpPr txBox="1">
            <a:spLocks/>
          </p:cNvSpPr>
          <p:nvPr/>
        </p:nvSpPr>
        <p:spPr>
          <a:xfrm>
            <a:off x="11136560" y="6201308"/>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rgbClr val="000000"/>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562AA85-4E4F-431F-85F1-E516FDC6E530}" type="slidenum">
              <a:rPr lang="en-CA" sz="1800" b="1" smtClean="0">
                <a:solidFill>
                  <a:schemeClr val="bg1"/>
                </a:solidFill>
                <a:latin typeface="Arial" panose="020B0604020202020204" pitchFamily="34" charset="0"/>
                <a:cs typeface="Arial" panose="020B0604020202020204" pitchFamily="34" charset="0"/>
              </a:rPr>
              <a:pPr/>
              <a:t>4</a:t>
            </a:fld>
            <a:endParaRPr lang="en-CA" sz="1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773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0E499E-EB05-BCA7-DE53-E477B83FF519}"/>
              </a:ext>
            </a:extLst>
          </p:cNvPr>
          <p:cNvSpPr>
            <a:spLocks noGrp="1"/>
          </p:cNvSpPr>
          <p:nvPr>
            <p:ph type="ctrTitle"/>
          </p:nvPr>
        </p:nvSpPr>
        <p:spPr>
          <a:xfrm>
            <a:off x="924534" y="351612"/>
            <a:ext cx="10860097" cy="854214"/>
          </a:xfrm>
        </p:spPr>
        <p:txBody>
          <a:bodyPr/>
          <a:lstStyle/>
          <a:p>
            <a:pPr algn="l"/>
            <a:r>
              <a:rPr lang="fr-CA" sz="3600" b="1" dirty="0"/>
              <a:t>À propos des mesures d’adaptation sur le lieu de travail </a:t>
            </a:r>
          </a:p>
        </p:txBody>
      </p:sp>
      <p:sp>
        <p:nvSpPr>
          <p:cNvPr id="5" name="TextBox 4">
            <a:extLst>
              <a:ext uri="{FF2B5EF4-FFF2-40B4-BE49-F238E27FC236}">
                <a16:creationId xmlns:a16="http://schemas.microsoft.com/office/drawing/2014/main" id="{5A117C0B-3D41-E07E-E3C8-97560A6902B4}"/>
              </a:ext>
            </a:extLst>
          </p:cNvPr>
          <p:cNvSpPr txBox="1"/>
          <p:nvPr/>
        </p:nvSpPr>
        <p:spPr>
          <a:xfrm>
            <a:off x="1487488" y="1671518"/>
            <a:ext cx="7704856" cy="3939540"/>
          </a:xfrm>
          <a:prstGeom prst="rect">
            <a:avLst/>
          </a:prstGeom>
          <a:noFill/>
        </p:spPr>
        <p:txBody>
          <a:bodyPr wrap="square" rtlCol="0">
            <a:spAutoFit/>
          </a:bodyPr>
          <a:lstStyle/>
          <a:p>
            <a:r>
              <a:rPr lang="fr-CA" sz="3000" dirty="0">
                <a:latin typeface="Calibri" panose="020F0502020204030204" pitchFamily="34" charset="0"/>
                <a:cs typeface="Calibri" panose="020F0502020204030204" pitchFamily="34" charset="0"/>
              </a:rPr>
              <a:t>Les mesures d’adaptation sur le lieu de travail sont des ajustements apportés à n’importe quelle étape du parcours d’emploi qui permettent à une personne en situation de handicap de postuler à un emploi, de passer une entrevue et de s’acquitter pleinement des fonctions de son poste </a:t>
            </a:r>
          </a:p>
          <a:p>
            <a:endParaRPr lang="en-US" sz="2200" dirty="0">
              <a:latin typeface="Calibri" panose="020F0502020204030204" pitchFamily="34" charset="0"/>
              <a:cs typeface="Calibri" panose="020F0502020204030204" pitchFamily="34" charset="0"/>
            </a:endParaRPr>
          </a:p>
          <a:p>
            <a:endParaRPr lang="en-US" dirty="0"/>
          </a:p>
        </p:txBody>
      </p:sp>
      <p:sp>
        <p:nvSpPr>
          <p:cNvPr id="2" name="Slide Number Placeholder 1">
            <a:extLst>
              <a:ext uri="{FF2B5EF4-FFF2-40B4-BE49-F238E27FC236}">
                <a16:creationId xmlns:a16="http://schemas.microsoft.com/office/drawing/2014/main" id="{897C1FA5-2761-2CAB-6EB1-EA310E4763CF}"/>
              </a:ext>
            </a:extLst>
          </p:cNvPr>
          <p:cNvSpPr>
            <a:spLocks noGrp="1"/>
          </p:cNvSpPr>
          <p:nvPr>
            <p:ph type="sldNum" sz="quarter" idx="12"/>
          </p:nvPr>
        </p:nvSpPr>
        <p:spPr/>
        <p:txBody>
          <a:bodyPr/>
          <a:lstStyle/>
          <a:p>
            <a:fld id="{32D4B517-E49B-41B6-9DBC-23634E0F1CDC}" type="slidenum">
              <a:rPr lang="en-CA" smtClean="0"/>
              <a:t>5</a:t>
            </a:fld>
            <a:endParaRPr lang="en-CA"/>
          </a:p>
        </p:txBody>
      </p:sp>
    </p:spTree>
    <p:extLst>
      <p:ext uri="{BB962C8B-B14F-4D97-AF65-F5344CB8AC3E}">
        <p14:creationId xmlns:p14="http://schemas.microsoft.com/office/powerpoint/2010/main" val="3482454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0E499E-EB05-BCA7-DE53-E477B83FF519}"/>
              </a:ext>
            </a:extLst>
          </p:cNvPr>
          <p:cNvSpPr>
            <a:spLocks noGrp="1"/>
          </p:cNvSpPr>
          <p:nvPr>
            <p:ph type="ctrTitle"/>
          </p:nvPr>
        </p:nvSpPr>
        <p:spPr>
          <a:xfrm>
            <a:off x="911424" y="125050"/>
            <a:ext cx="8146554" cy="854214"/>
          </a:xfrm>
        </p:spPr>
        <p:txBody>
          <a:bodyPr/>
          <a:lstStyle/>
          <a:p>
            <a:pPr algn="l"/>
            <a:r>
              <a:rPr lang="fr-CA" sz="3000" b="1">
                <a:ea typeface="Open Sans" panose="020B0606030504020204" pitchFamily="34" charset="0"/>
              </a:rPr>
              <a:t>Une approche « Oui par défaut" » signifie…</a:t>
            </a:r>
          </a:p>
        </p:txBody>
      </p:sp>
      <p:sp>
        <p:nvSpPr>
          <p:cNvPr id="5" name="TextBox 4">
            <a:extLst>
              <a:ext uri="{FF2B5EF4-FFF2-40B4-BE49-F238E27FC236}">
                <a16:creationId xmlns:a16="http://schemas.microsoft.com/office/drawing/2014/main" id="{5A117C0B-3D41-E07E-E3C8-97560A6902B4}"/>
              </a:ext>
            </a:extLst>
          </p:cNvPr>
          <p:cNvSpPr txBox="1"/>
          <p:nvPr/>
        </p:nvSpPr>
        <p:spPr>
          <a:xfrm>
            <a:off x="1019436" y="1198908"/>
            <a:ext cx="6912768" cy="52075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ct val="20000"/>
              </a:spcBef>
              <a:spcAft>
                <a:spcPts val="1200"/>
              </a:spcAft>
              <a:buClr>
                <a:srgbClr val="004D85"/>
              </a:buClr>
              <a:buSzPct val="100000"/>
              <a:buFont typeface="Wingdings" panose="05000000000000000000" pitchFamily="2" charset="2"/>
              <a:buChar char="§"/>
              <a:tabLst/>
              <a:defRPr/>
            </a:pPr>
            <a:r>
              <a:rPr kumimoji="0" lang="fr-CA" sz="2400" b="0" i="0" u="none" strike="noStrike" cap="none" normalizeH="0" baseline="0" noProof="0">
                <a:ln>
                  <a:noFill/>
                </a:ln>
                <a:solidFill>
                  <a:prstClr val="black"/>
                </a:solidFill>
                <a:uLnTx/>
                <a:uFillTx/>
                <a:latin typeface="Calibri" panose="020F0502020204030204" pitchFamily="34" charset="0"/>
                <a:ea typeface="Open Sans" panose="020B0606030504020204" pitchFamily="34" charset="0"/>
                <a:cs typeface="Calibri" panose="020F0502020204030204" pitchFamily="34" charset="0"/>
              </a:rPr>
              <a:t>Chaque employé(e) a le droit de demander et de recevoir un soutien de la part de son gestionnaire et de l’organisation dès que possible</a:t>
            </a:r>
          </a:p>
          <a:p>
            <a:pPr marL="342900" marR="0" lvl="0" indent="-342900" algn="l" defTabSz="457200" rtl="0" eaLnBrk="1" fontAlgn="auto" latinLnBrk="0" hangingPunct="1">
              <a:lnSpc>
                <a:spcPct val="100000"/>
              </a:lnSpc>
              <a:spcBef>
                <a:spcPct val="20000"/>
              </a:spcBef>
              <a:spcAft>
                <a:spcPts val="1200"/>
              </a:spcAft>
              <a:buClr>
                <a:srgbClr val="004D85"/>
              </a:buClr>
              <a:buSzPct val="100000"/>
              <a:buFont typeface="Wingdings" panose="05000000000000000000" pitchFamily="2" charset="2"/>
              <a:buChar char="§"/>
              <a:tabLst/>
              <a:defRPr/>
            </a:pPr>
            <a:r>
              <a:rPr kumimoji="0" lang="fr-CA" sz="2400" b="0" i="0" u="none" strike="noStrike" cap="none" normalizeH="0" baseline="0" noProof="0">
                <a:ln>
                  <a:noFill/>
                </a:ln>
                <a:solidFill>
                  <a:prstClr val="black"/>
                </a:solidFill>
                <a:uLnTx/>
                <a:uFillTx/>
                <a:latin typeface="Calibri" panose="020F0502020204030204" pitchFamily="34" charset="0"/>
                <a:ea typeface="Open Sans" panose="020B0606030504020204" pitchFamily="34" charset="0"/>
                <a:cs typeface="Calibri" panose="020F0502020204030204" pitchFamily="34" charset="0"/>
              </a:rPr>
              <a:t>L’objectif de l’adaptation du lieu de travail est de fournir à chaque employé(e) les outils et les mesures de soutien nécessaires pour qu’il/elle puisse contribuer à son plein potentiel</a:t>
            </a:r>
          </a:p>
          <a:p>
            <a:pPr marL="342900" marR="0" lvl="0" indent="-342900" algn="l" defTabSz="457200" rtl="0" eaLnBrk="1" fontAlgn="auto" latinLnBrk="0" hangingPunct="1">
              <a:lnSpc>
                <a:spcPct val="100000"/>
              </a:lnSpc>
              <a:spcBef>
                <a:spcPct val="20000"/>
              </a:spcBef>
              <a:spcAft>
                <a:spcPts val="1200"/>
              </a:spcAft>
              <a:buClr>
                <a:srgbClr val="004D85"/>
              </a:buClr>
              <a:buSzPct val="100000"/>
              <a:buFont typeface="Wingdings" panose="05000000000000000000" pitchFamily="2" charset="2"/>
              <a:buChar char="§"/>
              <a:tabLst/>
              <a:defRPr/>
            </a:pPr>
            <a:r>
              <a:rPr kumimoji="0" lang="fr-CA" sz="2400" b="0" i="0" u="none" strike="noStrike" cap="none" normalizeH="0" baseline="0" noProof="0">
                <a:ln>
                  <a:noFill/>
                </a:ln>
                <a:solidFill>
                  <a:prstClr val="black"/>
                </a:solidFill>
                <a:uLnTx/>
                <a:uFillTx/>
                <a:latin typeface="Calibri" panose="020F0502020204030204" pitchFamily="34" charset="0"/>
                <a:ea typeface="Open Sans" panose="020B0606030504020204" pitchFamily="34" charset="0"/>
                <a:cs typeface="Calibri" panose="020F0502020204030204" pitchFamily="34" charset="0"/>
              </a:rPr>
              <a:t>Chaque demande d’adaptation du lieu de travail doit être examinée </a:t>
            </a:r>
          </a:p>
          <a:p>
            <a:pPr marL="342900" marR="0" lvl="0" indent="-342900" algn="l" defTabSz="457200" rtl="0" eaLnBrk="1" fontAlgn="auto" latinLnBrk="0" hangingPunct="1">
              <a:lnSpc>
                <a:spcPct val="100000"/>
              </a:lnSpc>
              <a:spcBef>
                <a:spcPct val="20000"/>
              </a:spcBef>
              <a:spcAft>
                <a:spcPts val="1200"/>
              </a:spcAft>
              <a:buClr>
                <a:srgbClr val="004D85"/>
              </a:buClr>
              <a:buSzPct val="100000"/>
              <a:buFont typeface="Wingdings" panose="05000000000000000000" pitchFamily="2" charset="2"/>
              <a:buChar char="§"/>
              <a:tabLst/>
              <a:defRPr/>
            </a:pPr>
            <a:r>
              <a:rPr kumimoji="0" lang="fr-CA" sz="2400" b="0" i="0" u="none" strike="noStrike" cap="none" normalizeH="0" baseline="0" noProof="0">
                <a:ln>
                  <a:noFill/>
                </a:ln>
                <a:solidFill>
                  <a:prstClr val="black"/>
                </a:solidFill>
                <a:uLnTx/>
                <a:uFillTx/>
                <a:latin typeface="Calibri" panose="020F0502020204030204" pitchFamily="34" charset="0"/>
                <a:ea typeface="Open Sans" panose="020B0606030504020204" pitchFamily="34" charset="0"/>
                <a:cs typeface="Calibri" panose="020F0502020204030204" pitchFamily="34" charset="0"/>
              </a:rPr>
              <a:t>En tant que représentant de l’employeur, les gestionnaires ne peuvent pas refuser les demandes d’adaptation raisonnables</a:t>
            </a:r>
          </a:p>
        </p:txBody>
      </p:sp>
      <p:sp>
        <p:nvSpPr>
          <p:cNvPr id="6" name="TextBox 5">
            <a:extLst>
              <a:ext uri="{FF2B5EF4-FFF2-40B4-BE49-F238E27FC236}">
                <a16:creationId xmlns:a16="http://schemas.microsoft.com/office/drawing/2014/main" id="{58A4921B-9D54-B76F-809E-F32263474258}"/>
              </a:ext>
            </a:extLst>
          </p:cNvPr>
          <p:cNvSpPr txBox="1"/>
          <p:nvPr/>
        </p:nvSpPr>
        <p:spPr>
          <a:xfrm>
            <a:off x="8576974" y="2276872"/>
            <a:ext cx="3132348" cy="1723549"/>
          </a:xfrm>
          <a:prstGeom prst="rect">
            <a:avLst/>
          </a:prstGeom>
          <a:noFill/>
        </p:spPr>
        <p:txBody>
          <a:bodyPr wrap="square" rtlCol="0">
            <a:spAutoFit/>
          </a:bodyPr>
          <a:lstStyle/>
          <a:p>
            <a:r>
              <a:rPr lang="fr-CA" sz="2200" b="1">
                <a:latin typeface="Arial" panose="020B0604020202020204" pitchFamily="34" charset="0"/>
                <a:ea typeface="Calibri" panose="020F0502020204030204" pitchFamily="34" charset="0"/>
                <a:cs typeface="Times New Roman" panose="02020603050405020304" pitchFamily="18" charset="0"/>
              </a:rPr>
              <a:t>« Oui » ne signifie pas nécessairement « Oui » à tout ce que l’employé(e) demande</a:t>
            </a:r>
          </a:p>
          <a:p>
            <a:endParaRPr lang="en-CA" dirty="0"/>
          </a:p>
        </p:txBody>
      </p:sp>
      <p:sp>
        <p:nvSpPr>
          <p:cNvPr id="2" name="Slide Number Placeholder 1">
            <a:extLst>
              <a:ext uri="{FF2B5EF4-FFF2-40B4-BE49-F238E27FC236}">
                <a16:creationId xmlns:a16="http://schemas.microsoft.com/office/drawing/2014/main" id="{897C1FA5-2761-2CAB-6EB1-EA310E4763CF}"/>
              </a:ext>
            </a:extLst>
          </p:cNvPr>
          <p:cNvSpPr>
            <a:spLocks noGrp="1"/>
          </p:cNvSpPr>
          <p:nvPr>
            <p:ph type="sldNum" sz="quarter" idx="12"/>
          </p:nvPr>
        </p:nvSpPr>
        <p:spPr/>
        <p:txBody>
          <a:bodyPr/>
          <a:lstStyle/>
          <a:p>
            <a:fld id="{32D4B517-E49B-41B6-9DBC-23634E0F1CDC}" type="slidenum">
              <a:rPr lang="en-CA" smtClean="0"/>
              <a:t>6</a:t>
            </a:fld>
            <a:endParaRPr lang="en-CA"/>
          </a:p>
        </p:txBody>
      </p:sp>
    </p:spTree>
    <p:extLst>
      <p:ext uri="{BB962C8B-B14F-4D97-AF65-F5344CB8AC3E}">
        <p14:creationId xmlns:p14="http://schemas.microsoft.com/office/powerpoint/2010/main" val="697001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D422B-C1DE-4FFB-89FD-DE067E835BD0}"/>
              </a:ext>
            </a:extLst>
          </p:cNvPr>
          <p:cNvSpPr>
            <a:spLocks noGrp="1"/>
          </p:cNvSpPr>
          <p:nvPr>
            <p:ph type="title"/>
          </p:nvPr>
        </p:nvSpPr>
        <p:spPr>
          <a:xfrm>
            <a:off x="443372" y="332656"/>
            <a:ext cx="11413268" cy="803176"/>
          </a:xfrm>
        </p:spPr>
        <p:txBody>
          <a:bodyPr>
            <a:normAutofit fontScale="90000"/>
          </a:bodyPr>
          <a:lstStyle/>
          <a:p>
            <a:r>
              <a:rPr lang="fr-CA" b="1"/>
              <a:t>Qu’est-ce que le Passeport pour l’accessibilité en milieu de travail du GdC?</a:t>
            </a:r>
          </a:p>
        </p:txBody>
      </p:sp>
      <p:sp>
        <p:nvSpPr>
          <p:cNvPr id="4" name="Slide Number Placeholder 3">
            <a:extLst>
              <a:ext uri="{FF2B5EF4-FFF2-40B4-BE49-F238E27FC236}">
                <a16:creationId xmlns:a16="http://schemas.microsoft.com/office/drawing/2014/main" id="{8C9A7410-8849-48CA-ABCD-DF944243D542}"/>
              </a:ext>
            </a:extLst>
          </p:cNvPr>
          <p:cNvSpPr>
            <a:spLocks noGrp="1"/>
          </p:cNvSpPr>
          <p:nvPr>
            <p:ph type="sldNum" sz="quarter" idx="12"/>
          </p:nvPr>
        </p:nvSpPr>
        <p:spPr>
          <a:xfrm>
            <a:off x="8796300" y="6317865"/>
            <a:ext cx="683339" cy="365125"/>
          </a:xfrm>
        </p:spPr>
        <p:txBody>
          <a:bodyPr/>
          <a:lstStyle/>
          <a:p>
            <a:fld id="{32D4B517-E49B-41B6-9DBC-23634E0F1CDC}" type="slidenum">
              <a:rPr lang="en-CA" smtClean="0"/>
              <a:pPr/>
              <a:t>7</a:t>
            </a:fld>
            <a:endParaRPr lang="en-CA"/>
          </a:p>
        </p:txBody>
      </p:sp>
      <p:sp>
        <p:nvSpPr>
          <p:cNvPr id="7" name="Content Placeholder 6">
            <a:extLst>
              <a:ext uri="{FF2B5EF4-FFF2-40B4-BE49-F238E27FC236}">
                <a16:creationId xmlns:a16="http://schemas.microsoft.com/office/drawing/2014/main" id="{589677CC-076E-5213-C3B1-7C736266846B}"/>
              </a:ext>
            </a:extLst>
          </p:cNvPr>
          <p:cNvSpPr>
            <a:spLocks noGrp="1"/>
          </p:cNvSpPr>
          <p:nvPr>
            <p:ph idx="1"/>
          </p:nvPr>
        </p:nvSpPr>
        <p:spPr>
          <a:xfrm>
            <a:off x="1595500" y="1808820"/>
            <a:ext cx="8928992" cy="3740972"/>
          </a:xfrm>
        </p:spPr>
        <p:txBody>
          <a:bodyPr>
            <a:normAutofit lnSpcReduction="10000"/>
          </a:bodyPr>
          <a:lstStyle/>
          <a:p>
            <a:pPr algn="l">
              <a:buFont typeface="Wingdings" panose="05000000000000000000" pitchFamily="2" charset="2"/>
              <a:buChar char="§"/>
            </a:pPr>
            <a:r>
              <a:rPr lang="fr-CA" sz="2800" b="0" i="0" dirty="0">
                <a:solidFill>
                  <a:srgbClr val="000000"/>
                </a:solidFill>
              </a:rPr>
              <a:t>Un moyen d’expliquer au gestionnaire comment je fonctionne et pourquoi</a:t>
            </a:r>
          </a:p>
          <a:p>
            <a:pPr algn="l">
              <a:buFont typeface="Wingdings" panose="05000000000000000000" pitchFamily="2" charset="2"/>
              <a:buChar char="§"/>
            </a:pPr>
            <a:r>
              <a:rPr lang="fr-CA" sz="2800" b="0" i="0" dirty="0">
                <a:solidFill>
                  <a:srgbClr val="000000"/>
                </a:solidFill>
              </a:rPr>
              <a:t>Une base pour un dialogue continu et ouvert entre l’employé(e) et son gestionnaire</a:t>
            </a:r>
          </a:p>
          <a:p>
            <a:pPr algn="l">
              <a:buFont typeface="Wingdings" panose="05000000000000000000" pitchFamily="2" charset="2"/>
              <a:buChar char="§"/>
            </a:pPr>
            <a:r>
              <a:rPr lang="fr-CA" sz="2800" b="0" i="0" dirty="0">
                <a:solidFill>
                  <a:srgbClr val="000000"/>
                </a:solidFill>
              </a:rPr>
              <a:t> Le processus pour « arriver à un oui », c’est-à-dire pour se mettre d’accord sur les outils et les mesures de soutien qui permettront d’éliminer les obstacles auxquels l’employé(e) est confronté(e) sur son lieu de travail</a:t>
            </a:r>
          </a:p>
          <a:p>
            <a:endParaRPr lang="en-CA" dirty="0"/>
          </a:p>
        </p:txBody>
      </p:sp>
    </p:spTree>
    <p:extLst>
      <p:ext uri="{BB962C8B-B14F-4D97-AF65-F5344CB8AC3E}">
        <p14:creationId xmlns:p14="http://schemas.microsoft.com/office/powerpoint/2010/main" val="148927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40DFF-26CB-4F97-B077-CF97A5D4BBF6}"/>
              </a:ext>
            </a:extLst>
          </p:cNvPr>
          <p:cNvSpPr>
            <a:spLocks noGrp="1"/>
          </p:cNvSpPr>
          <p:nvPr>
            <p:ph type="title"/>
          </p:nvPr>
        </p:nvSpPr>
        <p:spPr>
          <a:xfrm>
            <a:off x="227348" y="44624"/>
            <a:ext cx="8596668" cy="647143"/>
          </a:xfrm>
        </p:spPr>
        <p:txBody>
          <a:bodyPr/>
          <a:lstStyle/>
          <a:p>
            <a:r>
              <a:rPr lang="fr-CA" sz="3600" b="1"/>
              <a:t>La vision du Passeport</a:t>
            </a:r>
          </a:p>
        </p:txBody>
      </p:sp>
      <p:sp>
        <p:nvSpPr>
          <p:cNvPr id="8" name="TextBox 7">
            <a:extLst>
              <a:ext uri="{FF2B5EF4-FFF2-40B4-BE49-F238E27FC236}">
                <a16:creationId xmlns:a16="http://schemas.microsoft.com/office/drawing/2014/main" id="{5819A2B9-33B8-4C7A-A38F-7508DD2A27EB}"/>
              </a:ext>
            </a:extLst>
          </p:cNvPr>
          <p:cNvSpPr txBox="1"/>
          <p:nvPr/>
        </p:nvSpPr>
        <p:spPr>
          <a:xfrm>
            <a:off x="443372" y="949389"/>
            <a:ext cx="2124236" cy="2462213"/>
          </a:xfrm>
          <a:prstGeom prst="rect">
            <a:avLst/>
          </a:prstGeom>
          <a:noFill/>
        </p:spPr>
        <p:txBody>
          <a:bodyPr wrap="square">
            <a:spAutoFit/>
          </a:bodyPr>
          <a:lstStyle/>
          <a:p>
            <a:pPr marL="0" marR="0">
              <a:spcBef>
                <a:spcPts val="0"/>
              </a:spcBef>
              <a:spcAft>
                <a:spcPts val="0"/>
              </a:spcAft>
            </a:pPr>
            <a:r>
              <a:rPr lang="fr-CA" sz="2200">
                <a:latin typeface="Calibri" panose="020F0502020204030204" pitchFamily="34" charset="0"/>
                <a:ea typeface="Calibri" panose="020F0502020204030204" pitchFamily="34" charset="0"/>
              </a:rPr>
              <a:t>Le Passeport simplifie le processus d’adaptation du lieu de travail en se concentrant sur 3 éléments fondamentaux</a:t>
            </a:r>
          </a:p>
        </p:txBody>
      </p:sp>
      <p:sp>
        <p:nvSpPr>
          <p:cNvPr id="10" name="TextBox 9">
            <a:extLst>
              <a:ext uri="{FF2B5EF4-FFF2-40B4-BE49-F238E27FC236}">
                <a16:creationId xmlns:a16="http://schemas.microsoft.com/office/drawing/2014/main" id="{8FD099E0-9595-468D-9E77-DAC81958A0FA}"/>
              </a:ext>
            </a:extLst>
          </p:cNvPr>
          <p:cNvSpPr txBox="1"/>
          <p:nvPr/>
        </p:nvSpPr>
        <p:spPr>
          <a:xfrm>
            <a:off x="612240" y="4007530"/>
            <a:ext cx="1786499" cy="1938992"/>
          </a:xfrm>
          <a:prstGeom prst="rect">
            <a:avLst/>
          </a:prstGeom>
          <a:noFill/>
        </p:spPr>
        <p:txBody>
          <a:bodyPr wrap="square">
            <a:spAutoFit/>
          </a:bodyPr>
          <a:lstStyle/>
          <a:p>
            <a:r>
              <a:rPr lang="fr-CA" sz="1200">
                <a:solidFill>
                  <a:schemeClr val="bg1"/>
                </a:solidFill>
              </a:rPr>
              <a:t>Représentation de la vision du Passeport sous la forme de trois cercles concentriques : le cercle bleu, le plus à l’extérieur, représente la situation, le cercle rose, au milieu, représente l’obstacle et le cercle noir, le plus à l’intérieur, représente la solution</a:t>
            </a:r>
          </a:p>
        </p:txBody>
      </p:sp>
      <p:sp>
        <p:nvSpPr>
          <p:cNvPr id="7" name="TextBox 6">
            <a:extLst>
              <a:ext uri="{FF2B5EF4-FFF2-40B4-BE49-F238E27FC236}">
                <a16:creationId xmlns:a16="http://schemas.microsoft.com/office/drawing/2014/main" id="{C55DE0B7-CCA9-40C9-8BC5-0AF62C39630D}"/>
              </a:ext>
            </a:extLst>
          </p:cNvPr>
          <p:cNvSpPr txBox="1"/>
          <p:nvPr/>
        </p:nvSpPr>
        <p:spPr>
          <a:xfrm>
            <a:off x="4587872" y="949389"/>
            <a:ext cx="2525520" cy="707886"/>
          </a:xfrm>
          <a:prstGeom prst="rect">
            <a:avLst/>
          </a:prstGeom>
          <a:noFill/>
        </p:spPr>
        <p:txBody>
          <a:bodyPr wrap="square" rtlCol="0">
            <a:spAutoFit/>
          </a:bodyPr>
          <a:lstStyle/>
          <a:p>
            <a:r>
              <a:rPr lang="fr-CA" sz="4000" b="1" dirty="0">
                <a:solidFill>
                  <a:schemeClr val="bg1">
                    <a:lumMod val="95000"/>
                  </a:schemeClr>
                </a:solidFill>
              </a:rPr>
              <a:t>Situation</a:t>
            </a:r>
          </a:p>
        </p:txBody>
      </p:sp>
      <p:sp>
        <p:nvSpPr>
          <p:cNvPr id="5" name="TextBox 4">
            <a:extLst>
              <a:ext uri="{FF2B5EF4-FFF2-40B4-BE49-F238E27FC236}">
                <a16:creationId xmlns:a16="http://schemas.microsoft.com/office/drawing/2014/main" id="{40C0E71A-5E30-4CA8-AB00-710BEE12D538}"/>
              </a:ext>
            </a:extLst>
          </p:cNvPr>
          <p:cNvSpPr txBox="1"/>
          <p:nvPr/>
        </p:nvSpPr>
        <p:spPr>
          <a:xfrm>
            <a:off x="4734508" y="2361074"/>
            <a:ext cx="2232248" cy="707886"/>
          </a:xfrm>
          <a:prstGeom prst="rect">
            <a:avLst/>
          </a:prstGeom>
          <a:noFill/>
        </p:spPr>
        <p:txBody>
          <a:bodyPr wrap="square" rtlCol="0">
            <a:spAutoFit/>
          </a:bodyPr>
          <a:lstStyle/>
          <a:p>
            <a:r>
              <a:rPr lang="fr-CA" sz="4000" b="1" dirty="0">
                <a:solidFill>
                  <a:schemeClr val="bg1">
                    <a:lumMod val="95000"/>
                  </a:schemeClr>
                </a:solidFill>
              </a:rPr>
              <a:t>Obstacle</a:t>
            </a:r>
          </a:p>
        </p:txBody>
      </p:sp>
      <p:sp>
        <p:nvSpPr>
          <p:cNvPr id="4" name="TextBox 3">
            <a:extLst>
              <a:ext uri="{FF2B5EF4-FFF2-40B4-BE49-F238E27FC236}">
                <a16:creationId xmlns:a16="http://schemas.microsoft.com/office/drawing/2014/main" id="{5DE399E6-7017-4706-B6EB-5B61CFF14F82}"/>
              </a:ext>
            </a:extLst>
          </p:cNvPr>
          <p:cNvSpPr txBox="1"/>
          <p:nvPr/>
        </p:nvSpPr>
        <p:spPr>
          <a:xfrm>
            <a:off x="4788514" y="3772759"/>
            <a:ext cx="2124236" cy="707886"/>
          </a:xfrm>
          <a:prstGeom prst="rect">
            <a:avLst/>
          </a:prstGeom>
          <a:noFill/>
        </p:spPr>
        <p:txBody>
          <a:bodyPr wrap="square">
            <a:spAutoFit/>
          </a:bodyPr>
          <a:lstStyle/>
          <a:p>
            <a:r>
              <a:rPr lang="fr-CA" sz="4000" b="1" dirty="0">
                <a:solidFill>
                  <a:schemeClr val="bg1">
                    <a:lumMod val="95000"/>
                  </a:schemeClr>
                </a:solidFill>
              </a:rPr>
              <a:t>Solution</a:t>
            </a:r>
          </a:p>
        </p:txBody>
      </p:sp>
      <p:sp>
        <p:nvSpPr>
          <p:cNvPr id="3" name="Slide Number Placeholder 2">
            <a:extLst>
              <a:ext uri="{FF2B5EF4-FFF2-40B4-BE49-F238E27FC236}">
                <a16:creationId xmlns:a16="http://schemas.microsoft.com/office/drawing/2014/main" id="{13E81CA3-14B6-43BA-86D7-3024E9FEE936}"/>
              </a:ext>
            </a:extLst>
          </p:cNvPr>
          <p:cNvSpPr>
            <a:spLocks noGrp="1"/>
          </p:cNvSpPr>
          <p:nvPr>
            <p:ph type="sldNum" sz="quarter" idx="12"/>
          </p:nvPr>
        </p:nvSpPr>
        <p:spPr/>
        <p:txBody>
          <a:bodyPr/>
          <a:lstStyle/>
          <a:p>
            <a:fld id="{32D4B517-E49B-41B6-9DBC-23634E0F1CDC}" type="slidenum">
              <a:rPr lang="en-CA" smtClean="0"/>
              <a:pPr/>
              <a:t>8</a:t>
            </a:fld>
            <a:endParaRPr lang="en-CA"/>
          </a:p>
        </p:txBody>
      </p:sp>
    </p:spTree>
    <p:extLst>
      <p:ext uri="{BB962C8B-B14F-4D97-AF65-F5344CB8AC3E}">
        <p14:creationId xmlns:p14="http://schemas.microsoft.com/office/powerpoint/2010/main" val="61913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31388-EED3-0FE2-A5A4-9ED5E7F2C943}"/>
              </a:ext>
            </a:extLst>
          </p:cNvPr>
          <p:cNvSpPr>
            <a:spLocks noGrp="1"/>
          </p:cNvSpPr>
          <p:nvPr>
            <p:ph type="title"/>
          </p:nvPr>
        </p:nvSpPr>
        <p:spPr>
          <a:xfrm>
            <a:off x="230116" y="99449"/>
            <a:ext cx="8494176" cy="500608"/>
          </a:xfrm>
          <a:noFill/>
        </p:spPr>
        <p:txBody>
          <a:bodyPr>
            <a:normAutofit fontScale="90000"/>
          </a:bodyPr>
          <a:lstStyle/>
          <a:p>
            <a:r>
              <a:rPr lang="fr-CA" b="1" dirty="0">
                <a:solidFill>
                  <a:schemeClr val="tx1"/>
                </a:solidFill>
              </a:rPr>
              <a:t>Situations, obstacles et solutions sur le lieu de travail </a:t>
            </a:r>
          </a:p>
        </p:txBody>
      </p:sp>
      <p:sp>
        <p:nvSpPr>
          <p:cNvPr id="7" name="TextBox 6">
            <a:extLst>
              <a:ext uri="{FF2B5EF4-FFF2-40B4-BE49-F238E27FC236}">
                <a16:creationId xmlns:a16="http://schemas.microsoft.com/office/drawing/2014/main" id="{9BD09D0B-C599-99B1-1632-2E98685EBE14}"/>
              </a:ext>
            </a:extLst>
          </p:cNvPr>
          <p:cNvSpPr txBox="1"/>
          <p:nvPr/>
        </p:nvSpPr>
        <p:spPr>
          <a:xfrm>
            <a:off x="299356" y="631805"/>
            <a:ext cx="4752528" cy="538609"/>
          </a:xfrm>
          <a:prstGeom prst="rect">
            <a:avLst/>
          </a:prstGeom>
          <a:solidFill>
            <a:srgbClr val="086C9B"/>
          </a:solidFill>
        </p:spPr>
        <p:txBody>
          <a:bodyPr wrap="square">
            <a:spAutoFit/>
          </a:bodyPr>
          <a:lstStyle/>
          <a:p>
            <a:r>
              <a:rPr lang="fr-CA" sz="2900">
                <a:solidFill>
                  <a:schemeClr val="bg1"/>
                </a:solidFill>
                <a:latin typeface="Calibri" panose="020F0502020204030204" pitchFamily="34" charset="0"/>
                <a:cs typeface="Calibri" panose="020F0502020204030204" pitchFamily="34" charset="0"/>
              </a:rPr>
              <a:t>Situations sur le lieu de travail </a:t>
            </a:r>
          </a:p>
        </p:txBody>
      </p:sp>
      <p:sp>
        <p:nvSpPr>
          <p:cNvPr id="4" name="Text Placeholder 3">
            <a:extLst>
              <a:ext uri="{FF2B5EF4-FFF2-40B4-BE49-F238E27FC236}">
                <a16:creationId xmlns:a16="http://schemas.microsoft.com/office/drawing/2014/main" id="{C9C02FA9-F71B-BDF6-53DA-ADDD7C9C9CB9}"/>
              </a:ext>
            </a:extLst>
          </p:cNvPr>
          <p:cNvSpPr>
            <a:spLocks noGrp="1"/>
          </p:cNvSpPr>
          <p:nvPr>
            <p:ph type="body" sz="half" idx="2"/>
          </p:nvPr>
        </p:nvSpPr>
        <p:spPr>
          <a:xfrm>
            <a:off x="485711" y="1170414"/>
            <a:ext cx="11190909" cy="1519352"/>
          </a:xfrm>
        </p:spPr>
        <p:txBody>
          <a:bodyPr>
            <a:normAutofit/>
          </a:bodyPr>
          <a:lstStyle/>
          <a:p>
            <a:r>
              <a:rPr lang="fr-CA" sz="1800" dirty="0"/>
              <a:t>Les besoins d’</a:t>
            </a:r>
            <a:r>
              <a:rPr lang="fr-CA" sz="1800" b="1" dirty="0"/>
              <a:t>adaptation du lieu de travail </a:t>
            </a:r>
            <a:r>
              <a:rPr lang="fr-CA" sz="1800" dirty="0"/>
              <a:t>dépendent des facteurs suivants : </a:t>
            </a:r>
          </a:p>
          <a:p>
            <a:pPr marL="285750" indent="-285750">
              <a:spcBef>
                <a:spcPts val="0"/>
              </a:spcBef>
              <a:buFont typeface="Arial" panose="020B0604020202020204" pitchFamily="34" charset="0"/>
              <a:buChar char="•"/>
            </a:pPr>
            <a:r>
              <a:rPr lang="fr-CA" sz="1800" dirty="0"/>
              <a:t>Responsabilités du poste </a:t>
            </a:r>
          </a:p>
          <a:p>
            <a:pPr marL="285750" indent="-285750">
              <a:spcBef>
                <a:spcPts val="0"/>
              </a:spcBef>
              <a:buFont typeface="Arial" panose="020B0604020202020204" pitchFamily="34" charset="0"/>
              <a:buChar char="•"/>
            </a:pPr>
            <a:r>
              <a:rPr lang="fr-CA" sz="1800" dirty="0"/>
              <a:t>Conditions de travail, telles que le travail hybride et les interactions directes avec les clients </a:t>
            </a:r>
          </a:p>
          <a:p>
            <a:pPr marL="285750" indent="-285750">
              <a:spcBef>
                <a:spcPts val="0"/>
              </a:spcBef>
              <a:buFont typeface="Arial" panose="020B0604020202020204" pitchFamily="34" charset="0"/>
              <a:buChar char="•"/>
            </a:pPr>
            <a:r>
              <a:rPr lang="fr-CA" sz="1800" dirty="0"/>
              <a:t>Les situations de travail, telles que les tâches habituelles, le processus de sélection, les activités d’apprentissage et les réunions </a:t>
            </a:r>
          </a:p>
        </p:txBody>
      </p:sp>
      <p:sp>
        <p:nvSpPr>
          <p:cNvPr id="3" name="Title 1">
            <a:extLst>
              <a:ext uri="{FF2B5EF4-FFF2-40B4-BE49-F238E27FC236}">
                <a16:creationId xmlns:a16="http://schemas.microsoft.com/office/drawing/2014/main" id="{DC7B8DBD-E778-A46E-89BD-33673761EF89}"/>
              </a:ext>
            </a:extLst>
          </p:cNvPr>
          <p:cNvSpPr txBox="1">
            <a:spLocks/>
          </p:cNvSpPr>
          <p:nvPr/>
        </p:nvSpPr>
        <p:spPr>
          <a:xfrm>
            <a:off x="229920" y="2692378"/>
            <a:ext cx="4826477" cy="500608"/>
          </a:xfrm>
          <a:prstGeom prst="rect">
            <a:avLst/>
          </a:prstGeom>
          <a:solidFill>
            <a:srgbClr val="B52775"/>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CA" dirty="0">
                <a:solidFill>
                  <a:schemeClr val="bg1"/>
                </a:solidFill>
              </a:rPr>
              <a:t>Obstacles</a:t>
            </a:r>
            <a:r>
              <a:rPr lang="fr-CA" dirty="0"/>
              <a:t> </a:t>
            </a:r>
          </a:p>
        </p:txBody>
      </p:sp>
      <p:sp>
        <p:nvSpPr>
          <p:cNvPr id="9" name="Text Placeholder 3">
            <a:extLst>
              <a:ext uri="{FF2B5EF4-FFF2-40B4-BE49-F238E27FC236}">
                <a16:creationId xmlns:a16="http://schemas.microsoft.com/office/drawing/2014/main" id="{06BF82A5-45BC-08AF-55AA-4B44BFB2BFF2}"/>
              </a:ext>
            </a:extLst>
          </p:cNvPr>
          <p:cNvSpPr txBox="1">
            <a:spLocks/>
          </p:cNvSpPr>
          <p:nvPr/>
        </p:nvSpPr>
        <p:spPr>
          <a:xfrm>
            <a:off x="411882" y="3186298"/>
            <a:ext cx="11190908" cy="1147805"/>
          </a:xfrm>
          <a:prstGeom prst="rect">
            <a:avLst/>
          </a:prstGeom>
        </p:spPr>
        <p:txBody>
          <a:bodyPr vert="horz" lIns="91440" tIns="45720" rIns="91440" bIns="45720" rtlCol="0">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600" kern="1200">
                <a:solidFill>
                  <a:srgbClr val="00000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 typeface="Wingdings 3" charset="2"/>
              <a:buNone/>
              <a:defRPr sz="1400" kern="1200">
                <a:solidFill>
                  <a:srgbClr val="000000"/>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 typeface="Wingdings 3" charset="2"/>
              <a:buNone/>
              <a:defRPr sz="1200" kern="1200">
                <a:solidFill>
                  <a:srgbClr val="000000"/>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5pPr>
            <a:lvl6pPr marL="22860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fr-CA" sz="1800" dirty="0"/>
              <a:t>Un </a:t>
            </a:r>
            <a:r>
              <a:rPr lang="fr-CA" sz="1800" b="1" dirty="0"/>
              <a:t>obstacle en milieu de travail </a:t>
            </a:r>
            <a:r>
              <a:rPr lang="fr-CA" sz="1800" dirty="0"/>
              <a:t>désigne tout élément physique, architectural, technologique ou comportemental, tout élément fondé sur l’information ou les communications ou tout élément qui résulte d’une politique ou d’une pratique qui entrave la pleine et égale participation des personnes en situation de handicap sur le lieu de travail </a:t>
            </a:r>
          </a:p>
        </p:txBody>
      </p:sp>
      <p:sp>
        <p:nvSpPr>
          <p:cNvPr id="13" name="Title 1">
            <a:extLst>
              <a:ext uri="{FF2B5EF4-FFF2-40B4-BE49-F238E27FC236}">
                <a16:creationId xmlns:a16="http://schemas.microsoft.com/office/drawing/2014/main" id="{5C8FBA1D-C687-9C54-4F25-001BBB6902CA}"/>
              </a:ext>
            </a:extLst>
          </p:cNvPr>
          <p:cNvSpPr txBox="1">
            <a:spLocks/>
          </p:cNvSpPr>
          <p:nvPr/>
        </p:nvSpPr>
        <p:spPr>
          <a:xfrm>
            <a:off x="303869" y="4216766"/>
            <a:ext cx="4752527" cy="500608"/>
          </a:xfrm>
          <a:prstGeom prst="rect">
            <a:avLst/>
          </a:prstGeom>
          <a:solidFill>
            <a:schemeClr val="tx1"/>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CA">
                <a:solidFill>
                  <a:schemeClr val="bg1"/>
                </a:solidFill>
              </a:rPr>
              <a:t>Solutions  </a:t>
            </a:r>
          </a:p>
        </p:txBody>
      </p:sp>
      <p:sp>
        <p:nvSpPr>
          <p:cNvPr id="14" name="Text Placeholder 3">
            <a:extLst>
              <a:ext uri="{FF2B5EF4-FFF2-40B4-BE49-F238E27FC236}">
                <a16:creationId xmlns:a16="http://schemas.microsoft.com/office/drawing/2014/main" id="{55EEFC33-1AE9-DEC6-DB59-DF288D86F9D3}"/>
              </a:ext>
            </a:extLst>
          </p:cNvPr>
          <p:cNvSpPr txBox="1">
            <a:spLocks/>
          </p:cNvSpPr>
          <p:nvPr/>
        </p:nvSpPr>
        <p:spPr>
          <a:xfrm>
            <a:off x="519894" y="4793153"/>
            <a:ext cx="10014746" cy="2128235"/>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600" kern="1200">
                <a:solidFill>
                  <a:srgbClr val="00000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 typeface="Wingdings 3" charset="2"/>
              <a:buNone/>
              <a:defRPr sz="1400" kern="1200">
                <a:solidFill>
                  <a:srgbClr val="000000"/>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 typeface="Wingdings 3" charset="2"/>
              <a:buNone/>
              <a:defRPr sz="1200" kern="1200">
                <a:solidFill>
                  <a:srgbClr val="000000"/>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5pPr>
            <a:lvl6pPr marL="22860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pPr algn="l">
              <a:lnSpc>
                <a:spcPct val="110000"/>
              </a:lnSpc>
              <a:spcBef>
                <a:spcPts val="0"/>
              </a:spcBef>
            </a:pPr>
            <a:r>
              <a:rPr lang="fr-CA" sz="1900" dirty="0"/>
              <a:t>Les </a:t>
            </a:r>
            <a:r>
              <a:rPr lang="fr-CA" sz="1900" b="1" dirty="0"/>
              <a:t>solutions</a:t>
            </a:r>
            <a:r>
              <a:rPr lang="fr-CA" sz="1900" dirty="0"/>
              <a:t> sont des dispositifs, des logiciels, des mesures ou des services qui éliminent les obstacles auxquels sont confrontées les personnes en situation de handicap dans les situations de travail</a:t>
            </a:r>
          </a:p>
          <a:p>
            <a:pPr marL="285750" indent="-285750" algn="l">
              <a:lnSpc>
                <a:spcPct val="110000"/>
              </a:lnSpc>
              <a:spcBef>
                <a:spcPts val="0"/>
              </a:spcBef>
              <a:buFont typeface="Arial" panose="020B0604020202020204" pitchFamily="34" charset="0"/>
              <a:buChar char="•"/>
            </a:pPr>
            <a:r>
              <a:rPr lang="fr-CA" sz="1900" dirty="0"/>
              <a:t>Donner aux employés les moyens de réussir dans leur travail</a:t>
            </a:r>
          </a:p>
          <a:p>
            <a:pPr marL="285750" indent="-285750" algn="l">
              <a:lnSpc>
                <a:spcPct val="110000"/>
              </a:lnSpc>
              <a:spcBef>
                <a:spcPts val="0"/>
              </a:spcBef>
              <a:buFont typeface="Arial" panose="020B0604020202020204" pitchFamily="34" charset="0"/>
              <a:buChar char="•"/>
            </a:pPr>
            <a:r>
              <a:rPr lang="fr-CA" sz="1900" dirty="0"/>
              <a:t>Tenir compte des besoins et des compétences uniques de l’individu et des exigences de l’organisation</a:t>
            </a:r>
          </a:p>
          <a:p>
            <a:pPr marL="285750" indent="-285750" algn="l">
              <a:lnSpc>
                <a:spcPct val="110000"/>
              </a:lnSpc>
              <a:spcBef>
                <a:spcPts val="0"/>
              </a:spcBef>
              <a:buFont typeface="Arial" panose="020B0604020202020204" pitchFamily="34" charset="0"/>
              <a:buChar char="•"/>
            </a:pPr>
            <a:r>
              <a:rPr lang="fr-CA" sz="1900" dirty="0"/>
              <a:t>Sont souvent des outils ou des mesures courants</a:t>
            </a:r>
          </a:p>
          <a:p>
            <a:pPr marL="285750" indent="-285750" algn="l">
              <a:lnSpc>
                <a:spcPct val="110000"/>
              </a:lnSpc>
              <a:spcBef>
                <a:spcPts val="0"/>
              </a:spcBef>
              <a:buFont typeface="Arial" panose="020B0604020202020204" pitchFamily="34" charset="0"/>
              <a:buChar char="•"/>
            </a:pPr>
            <a:r>
              <a:rPr lang="fr-CA" sz="1900" dirty="0"/>
              <a:t>Adapter ou remplacer les outils mis à la disposition des employés, afin de « niveler le terrain »</a:t>
            </a:r>
          </a:p>
          <a:p>
            <a:pPr marL="285750" indent="-285750" algn="l">
              <a:lnSpc>
                <a:spcPct val="110000"/>
              </a:lnSpc>
              <a:spcBef>
                <a:spcPts val="0"/>
              </a:spcBef>
              <a:buFont typeface="Arial" panose="020B0604020202020204" pitchFamily="34" charset="0"/>
              <a:buChar char="•"/>
            </a:pPr>
            <a:r>
              <a:rPr lang="fr-CA" sz="1900" dirty="0"/>
              <a:t>Peut inclure la formation</a:t>
            </a:r>
          </a:p>
          <a:p>
            <a:endParaRPr lang="en-US" sz="1700" dirty="0"/>
          </a:p>
        </p:txBody>
      </p:sp>
      <p:sp>
        <p:nvSpPr>
          <p:cNvPr id="5" name="Slide Number Placeholder 4">
            <a:extLst>
              <a:ext uri="{FF2B5EF4-FFF2-40B4-BE49-F238E27FC236}">
                <a16:creationId xmlns:a16="http://schemas.microsoft.com/office/drawing/2014/main" id="{D0F3F0F1-FCFA-5218-0971-922F3B259EC1}"/>
              </a:ext>
            </a:extLst>
          </p:cNvPr>
          <p:cNvSpPr>
            <a:spLocks noGrp="1"/>
          </p:cNvSpPr>
          <p:nvPr>
            <p:ph type="sldNum" sz="quarter" idx="12"/>
          </p:nvPr>
        </p:nvSpPr>
        <p:spPr>
          <a:xfrm>
            <a:off x="8976320" y="6332619"/>
            <a:ext cx="683339" cy="365125"/>
          </a:xfrm>
        </p:spPr>
        <p:txBody>
          <a:bodyPr/>
          <a:lstStyle/>
          <a:p>
            <a:fld id="{18693F59-BE33-456A-A9F8-F650109EA3E9}" type="slidenum">
              <a:rPr lang="en-CA" smtClean="0"/>
              <a:t>9</a:t>
            </a:fld>
            <a:endParaRPr lang="en-CA"/>
          </a:p>
        </p:txBody>
      </p:sp>
    </p:spTree>
    <p:extLst>
      <p:ext uri="{BB962C8B-B14F-4D97-AF65-F5344CB8AC3E}">
        <p14:creationId xmlns:p14="http://schemas.microsoft.com/office/powerpoint/2010/main" val="4997845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470ef954333381e90bfd2f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heme/theme1.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1632</Words>
  <Application>Microsoft Office PowerPoint</Application>
  <PresentationFormat>Widescreen</PresentationFormat>
  <Paragraphs>125</Paragraphs>
  <Slides>13</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Symbol</vt:lpstr>
      <vt:lpstr>Trebuchet MS</vt:lpstr>
      <vt:lpstr>Wingdings</vt:lpstr>
      <vt:lpstr>Wingdings 3</vt:lpstr>
      <vt:lpstr>Facet</vt:lpstr>
      <vt:lpstr>1_Facet</vt:lpstr>
      <vt:lpstr>Le Passeport pour l’accessibilité en milieu de travail du gouvernement du Canada</vt:lpstr>
      <vt:lpstr>Cadre législatif</vt:lpstr>
      <vt:lpstr>Vers l’inclusion des personnes en situation de handicap</vt:lpstr>
      <vt:lpstr>Créer de bonnes conditions</vt:lpstr>
      <vt:lpstr>À propos des mesures d’adaptation sur le lieu de travail </vt:lpstr>
      <vt:lpstr>Une approche « Oui par défaut" » signifie…</vt:lpstr>
      <vt:lpstr>Qu’est-ce que le Passeport pour l’accessibilité en milieu de travail du GdC?</vt:lpstr>
      <vt:lpstr>La vision du Passeport</vt:lpstr>
      <vt:lpstr>Situations, obstacles et solutions sur le lieu de travail </vt:lpstr>
      <vt:lpstr>À propos de la documentation d’appui </vt:lpstr>
      <vt:lpstr>Rôles et responsabilités des gestionnaires</vt:lpstr>
      <vt:lpstr>Ressources en matière de passeport</vt:lpstr>
      <vt:lpstr>Annexe A – Loi sur l’accessibilité du Canada - Définition d’une situation de handicap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GC Workplace Accessibility Passport</dc:title>
  <dc:creator/>
  <cp:lastModifiedBy/>
  <cp:revision>59</cp:revision>
  <dcterms:created xsi:type="dcterms:W3CDTF">2021-03-10T13:51:12Z</dcterms:created>
  <dcterms:modified xsi:type="dcterms:W3CDTF">2023-06-08T11:37:09Z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3d0ca00b-3f0e-465a-aac7-1a6a22fcea40_Enabled">
    <vt:lpwstr>true</vt:lpwstr>
  </property>
  <property fmtid="{D5CDD505-2E9C-101B-9397-08002B2CF9AE}" pid="4" name="MSIP_Label_3d0ca00b-3f0e-465a-aac7-1a6a22fcea40_SetDate">
    <vt:lpwstr>2023-02-07T17:43:34Z</vt:lpwstr>
  </property>
  <property fmtid="{D5CDD505-2E9C-101B-9397-08002B2CF9AE}" pid="5" name="MSIP_Label_3d0ca00b-3f0e-465a-aac7-1a6a22fcea40_Method">
    <vt:lpwstr>Privileged</vt:lpwstr>
  </property>
  <property fmtid="{D5CDD505-2E9C-101B-9397-08002B2CF9AE}" pid="6" name="MSIP_Label_3d0ca00b-3f0e-465a-aac7-1a6a22fcea40_Name">
    <vt:lpwstr>3d0ca00b-3f0e-465a-aac7-1a6a22fcea40</vt:lpwstr>
  </property>
  <property fmtid="{D5CDD505-2E9C-101B-9397-08002B2CF9AE}" pid="7" name="MSIP_Label_3d0ca00b-3f0e-465a-aac7-1a6a22fcea40_SiteId">
    <vt:lpwstr>6397df10-4595-4047-9c4f-03311282152b</vt:lpwstr>
  </property>
  <property fmtid="{D5CDD505-2E9C-101B-9397-08002B2CF9AE}" pid="8" name="MSIP_Label_3d0ca00b-3f0e-465a-aac7-1a6a22fcea40_ActionId">
    <vt:lpwstr>33644cc1-aaad-4b2e-a579-4dbbd4e4d812</vt:lpwstr>
  </property>
  <property fmtid="{D5CDD505-2E9C-101B-9397-08002B2CF9AE}" pid="9" name="MSIP_Label_3d0ca00b-3f0e-465a-aac7-1a6a22fcea40_ContentBits">
    <vt:lpwstr>1</vt:lpwstr>
  </property>
</Properties>
</file>