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9"/>
  </p:notesMasterIdLst>
  <p:handoutMasterIdLst>
    <p:handoutMasterId r:id="rId20"/>
  </p:handoutMasterIdLst>
  <p:sldIdLst>
    <p:sldId id="299" r:id="rId2"/>
    <p:sldId id="325" r:id="rId3"/>
    <p:sldId id="333" r:id="rId4"/>
    <p:sldId id="358" r:id="rId5"/>
    <p:sldId id="278" r:id="rId6"/>
    <p:sldId id="335" r:id="rId7"/>
    <p:sldId id="352" r:id="rId8"/>
    <p:sldId id="346" r:id="rId9"/>
    <p:sldId id="351" r:id="rId10"/>
    <p:sldId id="349" r:id="rId11"/>
    <p:sldId id="343" r:id="rId12"/>
    <p:sldId id="345" r:id="rId13"/>
    <p:sldId id="347" r:id="rId14"/>
    <p:sldId id="356" r:id="rId15"/>
    <p:sldId id="355" r:id="rId16"/>
    <p:sldId id="337" r:id="rId17"/>
    <p:sldId id="359"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5029" autoAdjust="0"/>
  </p:normalViewPr>
  <p:slideViewPr>
    <p:cSldViewPr snapToObjects="1" showGuides="1">
      <p:cViewPr varScale="1">
        <p:scale>
          <a:sx n="71" d="100"/>
          <a:sy n="71" d="100"/>
        </p:scale>
        <p:origin x="2298" y="54"/>
      </p:cViewPr>
      <p:guideLst>
        <p:guide orient="horz" pos="2160"/>
        <p:guide pos="2880"/>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6/7/2021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6/7/2021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telegraph.co.uk/connect/better-business/leadership/self-aware-leaders-more-productive-and-effectiv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ell.blogs.nytimes.com/2015/01/19/writing-your-way-to-happiness/?ref=health&amp;_r=1"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orbes.com/sites/hennainam/2017/04/02/to-be-an-effective-leader-keep-a-leadership-journal/#5b82f9e03b4d"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greatergood.berkeley.edu/article/item/why_you_should_take_a_relaxing_lunch_break"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knowledge.wharton.upenn.edu/article/making-big-small-decision-meditation-can-help/"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mazon.ca/Eleven-Rings-Success-Phil-Jackson/dp/1594205116/" TargetMode="External"/><Relationship Id="rId7" Type="http://schemas.openxmlformats.org/officeDocument/2006/relationships/hyperlink" Target="https://www.amazon.ca/Seven-Practices-Mindful-Leader-Monastery/dp/1608685195/"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amazon.ca/Creating-Mindful-Leaders-Power-Forward/dp/1119484782/" TargetMode="External"/><Relationship Id="rId5" Type="http://schemas.openxmlformats.org/officeDocument/2006/relationships/hyperlink" Target="https://www.amazon.ca/Mindful-Leader-Embodying-Christian-wisdom-ebook/dp/B07KJGHXDW/" TargetMode="External"/><Relationship Id="rId4" Type="http://schemas.openxmlformats.org/officeDocument/2006/relationships/hyperlink" Target="https://www.amazon.ca/Dare-Lead-Brave-Conversations-Hearts/dp/039959252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Motivation#Intrinsic_and_extrinsic_motivation" TargetMode="External"/><Relationship Id="rId13" Type="http://schemas.openxmlformats.org/officeDocument/2006/relationships/hyperlink" Target="http://en.wikipedia.org/wiki/Social_skills" TargetMode="External"/><Relationship Id="rId3" Type="http://schemas.openxmlformats.org/officeDocument/2006/relationships/hyperlink" Target="https://www.sonoma.edu/users/s/swijtink/teaching/philosophy_101/paper1/goleman.htm" TargetMode="External"/><Relationship Id="rId7" Type="http://schemas.openxmlformats.org/officeDocument/2006/relationships/hyperlink" Target="http://en.wikipedia.org/wiki/Motivation" TargetMode="External"/><Relationship Id="rId12" Type="http://schemas.openxmlformats.org/officeDocument/2006/relationships/hyperlink" Target="http://en.wikipedia.org/wiki/Mirror_neuro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en.wikipedia.org/wiki/Self-control" TargetMode="External"/><Relationship Id="rId11" Type="http://schemas.openxmlformats.org/officeDocument/2006/relationships/hyperlink" Target="http://en.wikipedia.org/wiki/Empathy" TargetMode="External"/><Relationship Id="rId5" Type="http://schemas.openxmlformats.org/officeDocument/2006/relationships/hyperlink" Target="http://en.wikipedia.org/wiki/Necessary_condition" TargetMode="External"/><Relationship Id="rId10" Type="http://schemas.openxmlformats.org/officeDocument/2006/relationships/hyperlink" Target="https://www.sonoma.edu/users/s/swijtink/teaching/philosophy_101/paper1/optimism.htm" TargetMode="External"/><Relationship Id="rId4" Type="http://schemas.openxmlformats.org/officeDocument/2006/relationships/hyperlink" Target="https://www.sonoma.edu/users/s/swijtink/teaching/philosophy_101/paper1/listemotions.htm" TargetMode="External"/><Relationship Id="rId9" Type="http://schemas.openxmlformats.org/officeDocument/2006/relationships/hyperlink" Target="http://en.wikipedia.org/wiki/Flow_(psychology)"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Slide for when</a:t>
            </a:r>
            <a:r>
              <a:rPr lang="en-CA" baseline="0" dirty="0" smtClean="0"/>
              <a:t> people wait to start the WebEx</a:t>
            </a:r>
          </a:p>
          <a:p>
            <a:endParaRPr lang="en-CA" baseline="0" dirty="0" smtClean="0"/>
          </a:p>
          <a:p>
            <a:r>
              <a:rPr lang="en-CA" baseline="0" dirty="0" smtClean="0"/>
              <a:t>REMEMBER:</a:t>
            </a:r>
          </a:p>
          <a:p>
            <a:r>
              <a:rPr lang="en-CA" baseline="0" dirty="0" smtClean="0"/>
              <a:t>Give participants the privilege to chat to “all participants” (by </a:t>
            </a:r>
            <a:r>
              <a:rPr lang="en-CA" baseline="0" dirty="0" err="1" smtClean="0"/>
              <a:t>Ctl</a:t>
            </a:r>
            <a:r>
              <a:rPr lang="en-CA" baseline="0" dirty="0" smtClean="0"/>
              <a:t>-K, checking the chat for “all participants” box)</a:t>
            </a:r>
          </a:p>
          <a:p>
            <a:r>
              <a:rPr lang="en-CA" baseline="0" dirty="0" smtClean="0"/>
              <a:t>Start the recording, and pause it while waiting for the participants to join.</a:t>
            </a:r>
          </a:p>
          <a:p>
            <a:r>
              <a:rPr lang="en-CA" baseline="0" dirty="0" smtClean="0"/>
              <a:t>Continue recording for starting the session, just before removing this slide.</a:t>
            </a:r>
          </a:p>
          <a:p>
            <a:r>
              <a:rPr lang="en-CA" baseline="0" dirty="0" smtClean="0"/>
              <a:t>Ask participants to use the check for yes and cross for no, so they warm up to the idea of interacting.</a:t>
            </a:r>
          </a:p>
          <a:p>
            <a:r>
              <a:rPr lang="en-CA" baseline="0" dirty="0" smtClean="0"/>
              <a:t>---</a:t>
            </a:r>
          </a:p>
          <a:p>
            <a:pPr defTabSz="912937">
              <a:defRPr/>
            </a:pPr>
            <a:r>
              <a:rPr lang="en-CA" b="0" dirty="0" smtClean="0"/>
              <a:t>Please, via </a:t>
            </a:r>
            <a:r>
              <a:rPr lang="en-CA" dirty="0"/>
              <a:t>the chat box, introduce yourself with </a:t>
            </a:r>
          </a:p>
          <a:p>
            <a:pPr>
              <a:buFont typeface="Arial" pitchFamily="34" charset="0"/>
              <a:buChar char="•"/>
            </a:pPr>
            <a:r>
              <a:rPr lang="en-CA" dirty="0" smtClean="0"/>
              <a:t> Name</a:t>
            </a:r>
          </a:p>
          <a:p>
            <a:pPr>
              <a:buFont typeface="Arial" pitchFamily="34" charset="0"/>
              <a:buChar char="•"/>
            </a:pPr>
            <a:r>
              <a:rPr lang="en-CA" dirty="0" smtClean="0"/>
              <a:t> Department or Agency</a:t>
            </a:r>
          </a:p>
          <a:p>
            <a:pPr>
              <a:buFont typeface="Arial" pitchFamily="34" charset="0"/>
              <a:buChar char="•"/>
            </a:pPr>
            <a:r>
              <a:rPr lang="en-CA" baseline="0" dirty="0" smtClean="0"/>
              <a:t> Where you’re located</a:t>
            </a:r>
            <a:endParaRPr lang="en-CA" dirty="0" smtClean="0"/>
          </a:p>
          <a:p>
            <a:pPr defTabSz="912937">
              <a:buFont typeface="Arial" pitchFamily="34" charset="0"/>
              <a:buChar char="•"/>
              <a:defRPr/>
            </a:pPr>
            <a:r>
              <a:rPr lang="en-CA" baseline="0" dirty="0" smtClean="0"/>
              <a:t> Your expectations for this session</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http://www.telegraph.co.uk/connect/better-business/leadership/self-aware-leaders-more-productive-and-effective/</a:t>
            </a:r>
            <a:r>
              <a:rPr lang="en-US" dirty="0" smtClean="0"/>
              <a:t> </a:t>
            </a:r>
          </a:p>
          <a:p>
            <a:endParaRPr lang="en-US" dirty="0" smtClean="0"/>
          </a:p>
          <a:p>
            <a:r>
              <a:rPr lang="en-CA" dirty="0" smtClean="0"/>
              <a:t>https://siyli.org/resources/search-inside-yourself-book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lang="en-US" sz="1200" b="0" i="0" kern="1200" dirty="0" smtClean="0">
                <a:solidFill>
                  <a:schemeClr val="tx1"/>
                </a:solidFill>
                <a:effectLst/>
                <a:latin typeface="+mn-lt"/>
                <a:ea typeface="+mn-ea"/>
                <a:cs typeface="+mn-cs"/>
              </a:rPr>
              <a:t>Writing Your Way to Happiness – Article </a:t>
            </a:r>
            <a:r>
              <a:rPr lang="en-CA" sz="1200" dirty="0" smtClean="0">
                <a:hlinkClick r:id="rId3"/>
              </a:rPr>
              <a:t>http://well.blogs.nytimes.com/2015/01/19/writing-your-way-to-happiness/?ref=health&amp;_r=1</a:t>
            </a:r>
            <a:r>
              <a:rPr lang="en-US" sz="1200" dirty="0" smtClean="0"/>
              <a:t> </a:t>
            </a:r>
            <a:endParaRPr lang="en-CA"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300"/>
              </a:spcAft>
              <a:buClrTx/>
              <a:buSzTx/>
              <a:buFontTx/>
              <a:buNone/>
              <a:tabLst/>
              <a:defRPr/>
            </a:pPr>
            <a:endParaRPr lang="en-US" sz="1400" dirty="0" smtClean="0"/>
          </a:p>
          <a:p>
            <a:pPr marL="0" marR="0" lvl="0" indent="0" algn="l" defTabSz="914400" rtl="0" eaLnBrk="1" fontAlgn="auto" latinLnBrk="0" hangingPunct="1">
              <a:lnSpc>
                <a:spcPct val="100000"/>
              </a:lnSpc>
              <a:spcBef>
                <a:spcPts val="600"/>
              </a:spcBef>
              <a:spcAft>
                <a:spcPts val="300"/>
              </a:spcAft>
              <a:buClrTx/>
              <a:buSzTx/>
              <a:buFontTx/>
              <a:buNone/>
              <a:tabLst/>
              <a:defRPr/>
            </a:pPr>
            <a:r>
              <a:rPr lang="en-US" sz="1400" dirty="0" smtClean="0"/>
              <a:t>To Be An Effective Leader Keep A </a:t>
            </a:r>
            <a:r>
              <a:rPr lang="en-US" sz="1300" dirty="0" smtClean="0"/>
              <a:t>Leadership</a:t>
            </a:r>
            <a:r>
              <a:rPr lang="en-US" sz="1300" baseline="0" dirty="0" smtClean="0"/>
              <a:t> Journal – Article </a:t>
            </a:r>
            <a:r>
              <a:rPr lang="en-US" sz="1400" dirty="0" smtClean="0">
                <a:hlinkClick r:id="rId4"/>
              </a:rPr>
              <a:t>https://www.forbes.com/sites/hennainam/2017/04/02/to-be-an-effective-leader-keep-a-leadership-journal/#5b82f9e03b4d</a:t>
            </a:r>
            <a:r>
              <a:rPr lang="en-US" sz="1400" dirty="0" smtClean="0"/>
              <a:t> </a:t>
            </a:r>
          </a:p>
          <a:p>
            <a:pPr>
              <a:spcBef>
                <a:spcPts val="600"/>
              </a:spcBef>
              <a:spcAft>
                <a:spcPts val="300"/>
              </a:spcAft>
            </a:pPr>
            <a:r>
              <a:rPr lang="en-US" sz="1300" dirty="0" smtClean="0"/>
              <a:t>Picture of Ann</a:t>
            </a:r>
            <a:r>
              <a:rPr lang="en-US" sz="1300" baseline="0" dirty="0" smtClean="0"/>
              <a:t> Frank’s diary</a:t>
            </a:r>
            <a:endParaRPr lang="en-US" sz="1300" dirty="0" smtClean="0"/>
          </a:p>
          <a:p>
            <a:pPr fontAlgn="base"/>
            <a:r>
              <a:rPr lang="en-US" sz="1200" b="1" i="0" kern="1200" dirty="0" smtClean="0">
                <a:solidFill>
                  <a:schemeClr val="tx1"/>
                </a:solidFill>
                <a:effectLst/>
                <a:latin typeface="+mn-lt"/>
                <a:ea typeface="+mn-ea"/>
                <a:cs typeface="+mn-cs"/>
              </a:rPr>
              <a:t>What’s present for me now</a:t>
            </a:r>
            <a:r>
              <a:rPr lang="en-US" sz="1200" b="0" i="0" kern="1200" dirty="0" smtClean="0">
                <a:solidFill>
                  <a:schemeClr val="tx1"/>
                </a:solidFill>
                <a:effectLst/>
                <a:latin typeface="+mn-lt"/>
                <a:ea typeface="+mn-ea"/>
                <a:cs typeface="+mn-cs"/>
              </a:rPr>
              <a:t>? This may feel like an esoteric question to start with but it’s a useful one to get present to what’s going on in </a:t>
            </a:r>
            <a:r>
              <a:rPr lang="en-US" sz="1200" b="0" i="1" kern="1200" dirty="0" smtClean="0">
                <a:solidFill>
                  <a:schemeClr val="tx1"/>
                </a:solidFill>
                <a:effectLst/>
                <a:latin typeface="+mn-lt"/>
                <a:ea typeface="+mn-ea"/>
                <a:cs typeface="+mn-cs"/>
              </a:rPr>
              <a:t>this</a:t>
            </a:r>
            <a:r>
              <a:rPr lang="en-US" sz="1200" b="0" i="0" kern="1200" dirty="0" smtClean="0">
                <a:solidFill>
                  <a:schemeClr val="tx1"/>
                </a:solidFill>
                <a:effectLst/>
                <a:latin typeface="+mn-lt"/>
                <a:ea typeface="+mn-ea"/>
                <a:cs typeface="+mn-cs"/>
              </a:rPr>
              <a:t> moment for you. Take a few deep breaths, close your eyes, and bring awareness to your body. Stretch and release any tension you’re feeling. Look inside yourself. Notice what emotions are present. Often, we rush through our day without checking in with ourselves. This is an opportunity to greet an old friend and see how they are. It will set you up for rich learning in the questions that follow.</a:t>
            </a:r>
          </a:p>
          <a:p>
            <a:pPr fontAlgn="base"/>
            <a:r>
              <a:rPr lang="en-US" sz="1200" b="1" i="0" kern="1200" dirty="0" smtClean="0">
                <a:solidFill>
                  <a:schemeClr val="tx1"/>
                </a:solidFill>
                <a:effectLst/>
                <a:latin typeface="+mn-lt"/>
                <a:ea typeface="+mn-ea"/>
                <a:cs typeface="+mn-cs"/>
              </a:rPr>
              <a:t>What’s going well</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What’s creating that</a:t>
            </a:r>
            <a:r>
              <a:rPr lang="en-US" sz="1200" b="0" i="0" kern="1200" dirty="0" smtClean="0">
                <a:solidFill>
                  <a:schemeClr val="tx1"/>
                </a:solidFill>
                <a:effectLst/>
                <a:latin typeface="+mn-lt"/>
                <a:ea typeface="+mn-ea"/>
                <a:cs typeface="+mn-cs"/>
              </a:rPr>
              <a:t>? Acknowledging what's good helps you take a step back from what may have been a very stressful day. It helps you acknowledge yourself and others for the good that’s happening. It helps you learn what’s positive and what's helping you achieve goals.</a:t>
            </a:r>
          </a:p>
          <a:p>
            <a:pPr fontAlgn="base"/>
            <a:r>
              <a:rPr lang="en-US" sz="1200" b="1" i="0" kern="1200" dirty="0" smtClean="0">
                <a:solidFill>
                  <a:schemeClr val="tx1"/>
                </a:solidFill>
                <a:effectLst/>
                <a:latin typeface="+mn-lt"/>
                <a:ea typeface="+mn-ea"/>
                <a:cs typeface="+mn-cs"/>
              </a:rPr>
              <a:t>What's challenging</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What's creating that</a:t>
            </a:r>
            <a:r>
              <a:rPr lang="en-US" sz="1200" b="0" i="0" kern="1200" dirty="0" smtClean="0">
                <a:solidFill>
                  <a:schemeClr val="tx1"/>
                </a:solidFill>
                <a:effectLst/>
                <a:latin typeface="+mn-lt"/>
                <a:ea typeface="+mn-ea"/>
                <a:cs typeface="+mn-cs"/>
              </a:rPr>
              <a:t>? Acknowledging what's challenging focuses you on what needs your attention for learning and growth. Often, we start off by blaming others, ourselves, or circumstances for what is challenging. That’s fine and a perfectly human response. You can start there. And I urge you to look deeper within yourself. What beliefs, attitudes, or actions by you contribute to what is challenging for you? This process of taking responsibility (without judgment) is a key driver to feeling empowered as a leader rather than a victim of circumstances. It opens you up to experimenting with other ways of leading that may be more effective.</a:t>
            </a:r>
          </a:p>
          <a:p>
            <a:pPr fontAlgn="base"/>
            <a:r>
              <a:rPr lang="en-US" sz="1200" b="1" i="0" kern="1200" dirty="0" smtClean="0">
                <a:solidFill>
                  <a:schemeClr val="tx1"/>
                </a:solidFill>
                <a:effectLst/>
                <a:latin typeface="+mn-lt"/>
                <a:ea typeface="+mn-ea"/>
                <a:cs typeface="+mn-cs"/>
              </a:rPr>
              <a:t>What needs my attention</a:t>
            </a:r>
            <a:r>
              <a:rPr lang="en-US" sz="1200" b="0" i="0" kern="1200" dirty="0" smtClean="0">
                <a:solidFill>
                  <a:schemeClr val="tx1"/>
                </a:solidFill>
                <a:effectLst/>
                <a:latin typeface="+mn-lt"/>
                <a:ea typeface="+mn-ea"/>
                <a:cs typeface="+mn-cs"/>
              </a:rPr>
              <a:t>? This is a great question for scanning your environment, both work and personal. Your quality attention is your most precious asset. This helps you become mindful and choose where you invest it.</a:t>
            </a:r>
          </a:p>
          <a:p>
            <a:pPr fontAlgn="base"/>
            <a:r>
              <a:rPr lang="en-US" sz="1200" b="1" i="0" kern="1200" dirty="0" smtClean="0">
                <a:solidFill>
                  <a:schemeClr val="tx1"/>
                </a:solidFill>
                <a:effectLst/>
                <a:latin typeface="+mn-lt"/>
                <a:ea typeface="+mn-ea"/>
                <a:cs typeface="+mn-cs"/>
              </a:rPr>
              <a:t>What’s meaningful</a:t>
            </a:r>
            <a:r>
              <a:rPr lang="en-US" sz="1200" b="0" i="0" kern="1200" dirty="0" smtClean="0">
                <a:solidFill>
                  <a:schemeClr val="tx1"/>
                </a:solidFill>
                <a:effectLst/>
                <a:latin typeface="+mn-lt"/>
                <a:ea typeface="+mn-ea"/>
                <a:cs typeface="+mn-cs"/>
              </a:rPr>
              <a:t>? Finding meaning in each day keeps you fueled. It helps you learn about what values are important to you and then lead from these values. It helps you discover purpose and lead from purpose, inspiring and engaging yourself and those around you. Another question in this same vein is "what am I grateful for"? This helps you focus on what’s going right overall which helps to reduce stress, and improve overall well-being. Keeping a gratitude journal has been shown to clinically improve your immune system. It also increases resilience.</a:t>
            </a:r>
          </a:p>
          <a:p>
            <a:pPr fontAlgn="base"/>
            <a:r>
              <a:rPr lang="en-US" sz="1200" b="1" i="0" kern="1200" dirty="0" smtClean="0">
                <a:solidFill>
                  <a:schemeClr val="tx1"/>
                </a:solidFill>
                <a:effectLst/>
                <a:latin typeface="+mn-lt"/>
                <a:ea typeface="+mn-ea"/>
                <a:cs typeface="+mn-cs"/>
              </a:rPr>
              <a:t>What strengths do I notice in myself</a:t>
            </a:r>
            <a:r>
              <a:rPr lang="en-US" sz="1200" b="0" i="0" kern="1200" dirty="0" smtClean="0">
                <a:solidFill>
                  <a:schemeClr val="tx1"/>
                </a:solidFill>
                <a:effectLst/>
                <a:latin typeface="+mn-lt"/>
                <a:ea typeface="+mn-ea"/>
                <a:cs typeface="+mn-cs"/>
              </a:rPr>
              <a:t>? This helps you become aware of your strengths and put them into action. You may also want to journal about values you exercised. It builds confidence, trust in yourself, and resilience.</a:t>
            </a:r>
          </a:p>
          <a:p>
            <a:pPr fontAlgn="base"/>
            <a:r>
              <a:rPr lang="en-US" sz="1200" b="1" i="0" kern="1200" dirty="0" smtClean="0">
                <a:solidFill>
                  <a:schemeClr val="tx1"/>
                </a:solidFill>
                <a:effectLst/>
                <a:latin typeface="+mn-lt"/>
                <a:ea typeface="+mn-ea"/>
                <a:cs typeface="+mn-cs"/>
              </a:rPr>
              <a:t>What strengths and contributions do I notice in others</a:t>
            </a:r>
            <a:r>
              <a:rPr lang="en-US" sz="1200" b="0" i="0" kern="1200" dirty="0" smtClean="0">
                <a:solidFill>
                  <a:schemeClr val="tx1"/>
                </a:solidFill>
                <a:effectLst/>
                <a:latin typeface="+mn-lt"/>
                <a:ea typeface="+mn-ea"/>
                <a:cs typeface="+mn-cs"/>
              </a:rPr>
              <a:t>? This helps you appreciate and see what others are contributing. You can then powerfully acknowledge and appreciate them. It helps build productive and trusting work relationships.</a:t>
            </a:r>
          </a:p>
          <a:p>
            <a:pPr fontAlgn="base"/>
            <a:r>
              <a:rPr lang="en-US" sz="1200" b="1" i="0" kern="1200" dirty="0" smtClean="0">
                <a:solidFill>
                  <a:schemeClr val="tx1"/>
                </a:solidFill>
                <a:effectLst/>
                <a:latin typeface="+mn-lt"/>
                <a:ea typeface="+mn-ea"/>
                <a:cs typeface="+mn-cs"/>
              </a:rPr>
              <a:t>What am I learning</a:t>
            </a:r>
            <a:r>
              <a:rPr lang="en-US" sz="1200" b="0" i="0" kern="1200" dirty="0" smtClean="0">
                <a:solidFill>
                  <a:schemeClr val="tx1"/>
                </a:solidFill>
                <a:effectLst/>
                <a:latin typeface="+mn-lt"/>
                <a:ea typeface="+mn-ea"/>
                <a:cs typeface="+mn-cs"/>
              </a:rPr>
              <a:t>? Scan your writing. Capture any learning that feels most important.</a:t>
            </a:r>
          </a:p>
          <a:p>
            <a:pPr fontAlgn="base"/>
            <a:r>
              <a:rPr lang="en-US" sz="1200" b="1" i="0" kern="1200" dirty="0" smtClean="0">
                <a:solidFill>
                  <a:schemeClr val="tx1"/>
                </a:solidFill>
                <a:effectLst/>
                <a:latin typeface="+mn-lt"/>
                <a:ea typeface="+mn-ea"/>
                <a:cs typeface="+mn-cs"/>
              </a:rPr>
              <a:t>What is an action I am committing to</a:t>
            </a:r>
            <a:r>
              <a:rPr lang="en-US" sz="1200" b="0" i="0" kern="1200" dirty="0" smtClean="0">
                <a:solidFill>
                  <a:schemeClr val="tx1"/>
                </a:solidFill>
                <a:effectLst/>
                <a:latin typeface="+mn-lt"/>
                <a:ea typeface="+mn-ea"/>
                <a:cs typeface="+mn-cs"/>
              </a:rPr>
              <a:t>? This helps you move the learning forward into action.</a:t>
            </a:r>
          </a:p>
          <a:p>
            <a:pPr fontAlgn="base"/>
            <a:r>
              <a:rPr lang="en-US" sz="1200" b="0" i="0" kern="1200" dirty="0" smtClean="0">
                <a:solidFill>
                  <a:schemeClr val="tx1"/>
                </a:solidFill>
                <a:effectLst/>
                <a:latin typeface="+mn-lt"/>
                <a:ea typeface="+mn-ea"/>
                <a:cs typeface="+mn-cs"/>
              </a:rPr>
              <a:t>Try this exercise out. Bullet-point answers are fine. I challenge you to try it as a gift to yourself for the next seven days. My hope is that it will help you to become a more inspired, authentic and agile leader.</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271955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Making a Big (or Small) Decision? How Meditation Can Help -  Article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Resisting the Negative</a:t>
            </a:r>
            <a:r>
              <a:rPr lang="en-CA" baseline="0" dirty="0" smtClean="0"/>
              <a:t> - </a:t>
            </a:r>
            <a:r>
              <a:rPr lang="en-US" sz="1200" b="0" i="0" kern="1200" dirty="0" smtClean="0">
                <a:solidFill>
                  <a:schemeClr val="tx1"/>
                </a:solidFill>
                <a:effectLst/>
                <a:latin typeface="+mn-lt"/>
                <a:ea typeface="+mn-ea"/>
                <a:cs typeface="+mn-cs"/>
              </a:rPr>
              <a:t>“People who mediated focused less on the past and future, which led to them experiencing less negative emotion,” </a:t>
            </a:r>
            <a:r>
              <a:rPr lang="en-US" sz="1200" b="0" i="0" kern="1200" dirty="0" err="1" smtClean="0">
                <a:solidFill>
                  <a:schemeClr val="tx1"/>
                </a:solidFill>
                <a:effectLst/>
                <a:latin typeface="+mn-lt"/>
                <a:ea typeface="+mn-ea"/>
                <a:cs typeface="+mn-cs"/>
              </a:rPr>
              <a:t>Hafenbrack</a:t>
            </a:r>
            <a:r>
              <a:rPr lang="en-US" sz="1200" b="0" i="0" kern="1200" dirty="0" smtClean="0">
                <a:solidFill>
                  <a:schemeClr val="tx1"/>
                </a:solidFill>
                <a:effectLst/>
                <a:latin typeface="+mn-lt"/>
                <a:ea typeface="+mn-ea"/>
                <a:cs typeface="+mn-cs"/>
              </a:rPr>
              <a:t> says. “That helped them reduce the sunk-cost bias.”</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Short-term or Long-term?</a:t>
            </a:r>
            <a:r>
              <a:rPr lang="en-CA" baseline="0" dirty="0" smtClean="0"/>
              <a:t> - </a:t>
            </a:r>
            <a:r>
              <a:rPr lang="en-US" sz="1200" b="0" i="0" kern="1200" dirty="0" smtClean="0">
                <a:solidFill>
                  <a:schemeClr val="tx1"/>
                </a:solidFill>
                <a:effectLst/>
                <a:latin typeface="+mn-lt"/>
                <a:ea typeface="+mn-ea"/>
                <a:cs typeface="+mn-cs"/>
              </a:rPr>
              <a:t>“[The research doesn’t] undermine the idea that [meditating] as a long-term practice could be effective,” </a:t>
            </a:r>
            <a:r>
              <a:rPr lang="en-US" sz="1200" b="0" i="0" kern="1200" dirty="0" err="1" smtClean="0">
                <a:solidFill>
                  <a:schemeClr val="tx1"/>
                </a:solidFill>
                <a:effectLst/>
                <a:latin typeface="+mn-lt"/>
                <a:ea typeface="+mn-ea"/>
                <a:cs typeface="+mn-cs"/>
              </a:rPr>
              <a:t>Barsade</a:t>
            </a:r>
            <a:r>
              <a:rPr lang="en-US" sz="1200" b="0" i="0" kern="1200" dirty="0" smtClean="0">
                <a:solidFill>
                  <a:schemeClr val="tx1"/>
                </a:solidFill>
                <a:effectLst/>
                <a:latin typeface="+mn-lt"/>
                <a:ea typeface="+mn-ea"/>
                <a:cs typeface="+mn-cs"/>
              </a:rPr>
              <a:t> says. “However, one of the novel and important things [about the research] is that you can take a brief time out and get a result.”</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u="sng" kern="1200" dirty="0" smtClean="0">
              <a:solidFill>
                <a:schemeClr val="tx1"/>
              </a:solidFill>
              <a:effectLst/>
              <a:latin typeface="+mn-lt"/>
              <a:ea typeface="+mn-ea"/>
              <a:cs typeface="+mn-cs"/>
              <a:hlinkClick r:id="rId3"/>
            </a:endParaRPr>
          </a:p>
          <a:p>
            <a:r>
              <a:rPr lang="en-CA" sz="1200" dirty="0" smtClean="0">
                <a:hlinkClick r:id="rId4"/>
              </a:rPr>
              <a:t>http://knowledge.wharton.upenn.edu/article/making-big-small-decision-meditation-can-help/</a:t>
            </a:r>
            <a:r>
              <a:rPr lang="en-CA" sz="1200" dirty="0" smtClean="0"/>
              <a:t> </a:t>
            </a:r>
          </a:p>
          <a:p>
            <a:endParaRPr lang="en-CA" sz="1200" dirty="0" smtClean="0"/>
          </a:p>
          <a:p>
            <a:r>
              <a:rPr lang="en-CA" sz="1200" dirty="0" smtClean="0"/>
              <a:t>Mindful Decision</a:t>
            </a:r>
            <a:r>
              <a:rPr lang="en-CA" sz="1200" baseline="0" dirty="0" smtClean="0"/>
              <a:t> Making – Article</a:t>
            </a:r>
          </a:p>
          <a:p>
            <a:r>
              <a:rPr lang="en-CA" sz="1200" dirty="0" smtClean="0"/>
              <a:t>http://dharmawisdom.org/teachings/articles/decision-time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Meditation for Better Decision Making Ability - </a:t>
            </a:r>
            <a:r>
              <a:rPr lang="en-CA" sz="1200" dirty="0" smtClean="0">
                <a:hlinkClick r:id="rId3"/>
              </a:rPr>
              <a:t>https://www.artofliving.org/meditation/meditation-for-you/meditation-for-better-decision-making</a:t>
            </a:r>
            <a:r>
              <a:rPr lang="en-CA"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r>
              <a:rPr lang="en-US" sz="1200" dirty="0" smtClean="0">
                <a:hlinkClick r:id="rId4"/>
              </a:rPr>
              <a:t>https://www.artofliving.org/us-en/meditation/meditation-for-you/meditation-for-better-decision-making</a:t>
            </a:r>
            <a:endParaRPr lang="en-US" sz="1200" dirty="0" smtClean="0"/>
          </a:p>
          <a:p>
            <a:pPr lvl="0"/>
            <a:r>
              <a:rPr lang="en-CA" sz="1200" dirty="0" smtClean="0">
                <a:hlinkClick r:id="rId3"/>
              </a:rPr>
              <a:t>https://www.artofliving.org/meditation/meditation-for-you/meditation-for-better-decision-making</a:t>
            </a:r>
            <a:r>
              <a:rPr lang="en-CA" sz="1200" dirty="0" smtClean="0"/>
              <a:t> </a:t>
            </a:r>
          </a:p>
          <a:p>
            <a:endParaRPr lang="en-US" sz="120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216610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spcBef>
                <a:spcPts val="600"/>
              </a:spcBef>
              <a:spcAft>
                <a:spcPts val="300"/>
              </a:spcAft>
            </a:pPr>
            <a:r>
              <a:rPr lang="en-US" sz="1300" dirty="0"/>
              <a:t>Iterations, as follow…</a:t>
            </a:r>
          </a:p>
          <a:p>
            <a:pPr marL="285721" indent="-285721">
              <a:spcBef>
                <a:spcPts val="600"/>
              </a:spcBef>
              <a:spcAft>
                <a:spcPts val="300"/>
              </a:spcAft>
              <a:buFont typeface="Arial" panose="020B0604020202020204" pitchFamily="34" charset="0"/>
              <a:buChar char="•"/>
            </a:pPr>
            <a:r>
              <a:rPr lang="en-US" sz="1300" dirty="0"/>
              <a:t>I</a:t>
            </a:r>
          </a:p>
          <a:p>
            <a:pPr marL="285721" indent="-285721">
              <a:spcBef>
                <a:spcPts val="600"/>
              </a:spcBef>
              <a:spcAft>
                <a:spcPts val="300"/>
              </a:spcAft>
              <a:buFont typeface="Arial" panose="020B0604020202020204" pitchFamily="34" charset="0"/>
              <a:buChar char="•"/>
            </a:pPr>
            <a:r>
              <a:rPr lang="en-US" sz="1300" dirty="0"/>
              <a:t>Somebody you care so much, someone you admire, bring their image of their face in your mind, their eyes, their smile. And see if you could wish them these well thoughts</a:t>
            </a:r>
          </a:p>
          <a:p>
            <a:pPr marL="285721" indent="-285721">
              <a:spcBef>
                <a:spcPts val="600"/>
              </a:spcBef>
              <a:spcAft>
                <a:spcPts val="300"/>
              </a:spcAft>
              <a:buFont typeface="Arial" panose="020B0604020202020204" pitchFamily="34" charset="0"/>
              <a:buChar char="•"/>
            </a:pPr>
            <a:r>
              <a:rPr lang="en-US" sz="1300" dirty="0"/>
              <a:t>Repeat the sentences, if your mind is struggling, just gently come back to the sensation of your breath, and keep repeating your sentences</a:t>
            </a:r>
          </a:p>
          <a:p>
            <a:pPr marL="285721" indent="-285721">
              <a:spcBef>
                <a:spcPts val="600"/>
              </a:spcBef>
              <a:spcAft>
                <a:spcPts val="300"/>
              </a:spcAft>
              <a:buFont typeface="Arial" panose="020B0604020202020204" pitchFamily="34" charset="0"/>
              <a:buChar char="•"/>
            </a:pPr>
            <a:r>
              <a:rPr lang="en-US" sz="1300" dirty="0"/>
              <a:t>Next, bring to mind somebody you’re familiar with and who is going through a hard time, someone you know would benefit from this well wishes</a:t>
            </a:r>
          </a:p>
          <a:p>
            <a:pPr marL="285721" indent="-285721">
              <a:spcBef>
                <a:spcPts val="600"/>
              </a:spcBef>
              <a:spcAft>
                <a:spcPts val="300"/>
              </a:spcAft>
              <a:buFont typeface="Arial" panose="020B0604020202020204" pitchFamily="34" charset="0"/>
              <a:buChar char="•"/>
            </a:pPr>
            <a:r>
              <a:rPr lang="en-US" sz="1300" dirty="0"/>
              <a:t>Bring to mind someone who plays a function in your life, someone who you don’t know very well; it could be the commissionaire in your way in, perhaps the person who serves you coffee in the shop, the bus driver, or even someone in your office you don’t know that well.</a:t>
            </a:r>
            <a:br>
              <a:rPr lang="en-US" sz="1300" dirty="0"/>
            </a:br>
            <a:r>
              <a:rPr lang="en-US" sz="1300" dirty="0"/>
              <a:t>Get a feeling of their presence, what they look like, see how you can wish them these well thoughts.</a:t>
            </a:r>
          </a:p>
          <a:p>
            <a:pPr marL="285721" indent="-285721">
              <a:spcBef>
                <a:spcPts val="600"/>
              </a:spcBef>
              <a:spcAft>
                <a:spcPts val="300"/>
              </a:spcAft>
              <a:buFont typeface="Arial" panose="020B0604020202020204" pitchFamily="34" charset="0"/>
              <a:buChar char="•"/>
            </a:pPr>
            <a:r>
              <a:rPr lang="en-US" sz="1300" dirty="0"/>
              <a:t>Next, see if you can wish these well thoughts to everyone listening today, see if you can wish these well thoughts to everyone in your team work, everyone in your building, everyone in your city.</a:t>
            </a:r>
            <a:br>
              <a:rPr lang="en-US" sz="1300" dirty="0"/>
            </a:br>
            <a:r>
              <a:rPr lang="en-US" sz="1300" dirty="0"/>
              <a:t>See if you can wish these well thoughts to every single living human being in this planet.</a:t>
            </a:r>
          </a:p>
          <a:p>
            <a:pPr marL="285721" indent="-285721">
              <a:spcBef>
                <a:spcPts val="600"/>
              </a:spcBef>
              <a:spcAft>
                <a:spcPts val="300"/>
              </a:spcAft>
              <a:buFont typeface="Arial" panose="020B0604020202020204" pitchFamily="34" charset="0"/>
              <a:buChar char="•"/>
            </a:pPr>
            <a:endParaRPr lang="en-US" sz="1300" dirty="0"/>
          </a:p>
          <a:p>
            <a:pPr marL="285721" indent="-285721">
              <a:spcBef>
                <a:spcPts val="600"/>
              </a:spcBef>
              <a:spcAft>
                <a:spcPts val="300"/>
              </a:spcAft>
              <a:buFont typeface="Arial" panose="020B0604020202020204" pitchFamily="34" charset="0"/>
              <a:buChar char="•"/>
            </a:pPr>
            <a:r>
              <a:rPr lang="en-US" sz="1300" dirty="0"/>
              <a:t>Keep your eyes closed for a few moments</a:t>
            </a:r>
          </a:p>
          <a:p>
            <a:pPr marL="285721" indent="-285721">
              <a:spcBef>
                <a:spcPts val="600"/>
              </a:spcBef>
              <a:spcAft>
                <a:spcPts val="300"/>
              </a:spcAft>
              <a:buFont typeface="Arial" panose="020B0604020202020204" pitchFamily="34" charset="0"/>
              <a:buChar char="•"/>
            </a:pPr>
            <a:r>
              <a:rPr lang="en-US" sz="1300" dirty="0"/>
              <a:t>Taking a moment to show yourself gratitude for taking the opportunity out of your busy day to slow down, for reconnecting</a:t>
            </a:r>
          </a:p>
          <a:p>
            <a:pPr marL="285721" indent="-285721">
              <a:spcBef>
                <a:spcPts val="600"/>
              </a:spcBef>
              <a:spcAft>
                <a:spcPts val="300"/>
              </a:spcAft>
              <a:buFont typeface="Arial" panose="020B0604020202020204" pitchFamily="34" charset="0"/>
              <a:buChar char="•"/>
            </a:pPr>
            <a:r>
              <a:rPr lang="en-US" sz="1300" dirty="0"/>
              <a:t>The more we practice, the more we’re able to create this gaps between our habitual thoughts and habitual patterns</a:t>
            </a:r>
          </a:p>
          <a:p>
            <a:pPr marL="285721" indent="-285721">
              <a:spcBef>
                <a:spcPts val="600"/>
              </a:spcBef>
              <a:spcAft>
                <a:spcPts val="300"/>
              </a:spcAft>
              <a:buFont typeface="Arial" panose="020B0604020202020204" pitchFamily="34" charset="0"/>
              <a:buChar char="•"/>
            </a:pPr>
            <a:r>
              <a:rPr lang="en-US" sz="1300" dirty="0"/>
              <a:t>When you’re ready, you can rub your hands, creating a bit of heat; and you can put your hands over your eyes; and slowly open your eyes</a:t>
            </a:r>
          </a:p>
          <a:p>
            <a:pPr marL="285721" indent="-285721">
              <a:spcBef>
                <a:spcPts val="600"/>
              </a:spcBef>
              <a:spcAft>
                <a:spcPts val="300"/>
              </a:spcAft>
              <a:buFont typeface="Arial" panose="020B0604020202020204" pitchFamily="34" charset="0"/>
              <a:buChar char="•"/>
            </a:pPr>
            <a:r>
              <a:rPr lang="en-US" sz="1300" dirty="0"/>
              <a:t>And comeback.</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12660538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383003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dirty="0" smtClean="0"/>
              <a:t>References to the books:</a:t>
            </a:r>
          </a:p>
          <a:p>
            <a:r>
              <a:rPr lang="en-CA" dirty="0" smtClean="0"/>
              <a:t>First</a:t>
            </a:r>
            <a:r>
              <a:rPr lang="en-CA" baseline="0" dirty="0" smtClean="0"/>
              <a:t> row</a:t>
            </a:r>
            <a:endParaRPr lang="en-CA" dirty="0" smtClean="0"/>
          </a:p>
          <a:p>
            <a:pPr marL="167970" indent="-167970">
              <a:buFont typeface="Arial" panose="020B0604020202020204" pitchFamily="34" charset="0"/>
              <a:buChar char="•"/>
            </a:pPr>
            <a:r>
              <a:rPr lang="en-CA" dirty="0" smtClean="0"/>
              <a:t>https://www.amazon.ca/Search-Inside-Yourself-Productivity-Creativity/dp/0062116924</a:t>
            </a:r>
          </a:p>
          <a:p>
            <a:pPr marL="167970" indent="-167970">
              <a:buFont typeface="Arial" panose="020B0604020202020204" pitchFamily="34" charset="0"/>
              <a:buChar char="•"/>
            </a:pPr>
            <a:r>
              <a:rPr lang="en-CA" dirty="0" smtClean="0"/>
              <a:t>https://www.amazon.ca/Presence-Human-Purpose-Field-Future/dp/0385516304/</a:t>
            </a:r>
          </a:p>
          <a:p>
            <a:pPr marL="167970" indent="-167970">
              <a:buFont typeface="Arial" panose="020B0604020202020204" pitchFamily="34" charset="0"/>
              <a:buChar char="•"/>
            </a:pPr>
            <a:r>
              <a:rPr lang="en-CA" dirty="0" smtClean="0"/>
              <a:t>https://www.amazon.ca/Leading-Emerging-Future-Ego-System-Eco-System/dp/1605099260/</a:t>
            </a:r>
          </a:p>
          <a:p>
            <a:pPr marL="167970" indent="-167970">
              <a:buFont typeface="Arial" panose="020B0604020202020204" pitchFamily="34" charset="0"/>
              <a:buChar char="•"/>
            </a:pPr>
            <a:r>
              <a:rPr lang="en-CA" dirty="0" smtClean="0"/>
              <a:t>https://www.amazon.ca/Finding-Space-Lead-Practical-Leadership/dp/1620402475/</a:t>
            </a:r>
          </a:p>
          <a:p>
            <a:pPr marL="167970" indent="-167970">
              <a:buFont typeface="Arial" panose="020B0604020202020204" pitchFamily="34" charset="0"/>
              <a:buChar char="•"/>
            </a:pPr>
            <a:r>
              <a:rPr lang="en-CA" dirty="0" smtClean="0"/>
              <a:t>https://www.amazon.ca/Mindful-Leadership-Self-Awareness-Transforming-Inspiring/dp/1118127110/</a:t>
            </a:r>
          </a:p>
          <a:p>
            <a:pPr marL="167970" indent="-167970">
              <a:buFont typeface="Arial" panose="020B0604020202020204" pitchFamily="34" charset="0"/>
              <a:buChar char="•"/>
            </a:pPr>
            <a:r>
              <a:rPr lang="en-CA" dirty="0" smtClean="0"/>
              <a:t>https://www.amazon.ca/Joy-Demand-Discovering-Happiness-Within/dp/0062378872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smtClean="0"/>
              <a:t>Second</a:t>
            </a:r>
            <a:r>
              <a:rPr lang="en-CA" baseline="0" dirty="0" smtClean="0"/>
              <a:t> row</a:t>
            </a:r>
            <a:endParaRPr lang="en-CA" dirty="0" smtClean="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t>https://www.amazon.ca/Self-Compassion-Proven-Power-Being-Yourself/dp/0061733520</a:t>
            </a:r>
          </a:p>
          <a:p>
            <a:pPr marL="167970" indent="-167970">
              <a:buFont typeface="Arial" panose="020B0604020202020204" pitchFamily="34" charset="0"/>
              <a:buChar char="•"/>
            </a:pPr>
            <a:r>
              <a:rPr lang="en-CA" dirty="0" smtClean="0"/>
              <a:t>https://www.amazon.ca/Mindful-Leader-Management-Mindfulness-Meditation/dp/1590306201/</a:t>
            </a:r>
          </a:p>
          <a:p>
            <a:pPr marL="167970" indent="-167970">
              <a:buFont typeface="Arial" panose="020B0604020202020204" pitchFamily="34" charset="0"/>
              <a:buChar char="•"/>
            </a:pPr>
            <a:r>
              <a:rPr lang="en-CA" dirty="0" smtClean="0"/>
              <a:t>https://www.amazon.ca/Mindfulness-Merloyd-Lawrence-Langer-Reprinted/dp/B00C6OOLR6/</a:t>
            </a:r>
          </a:p>
          <a:p>
            <a:pPr marL="167970" indent="-167970">
              <a:buFont typeface="Arial" panose="020B0604020202020204" pitchFamily="34" charset="0"/>
              <a:buChar char="•"/>
            </a:pPr>
            <a:r>
              <a:rPr lang="en-CA" dirty="0" smtClean="0">
                <a:hlinkClick r:id="rId3"/>
              </a:rPr>
              <a:t>https://www.amazon.ca/Eleven-Rings-Success-Phil-Jackson/dp/1594205116/</a:t>
            </a:r>
            <a:endParaRPr lang="en-CA" dirty="0" smtClean="0"/>
          </a:p>
          <a:p>
            <a:pPr marL="167970" indent="-167970">
              <a:buFont typeface="Arial" panose="020B0604020202020204" pitchFamily="34" charset="0"/>
              <a:buChar char="•"/>
            </a:pPr>
            <a:r>
              <a:rPr lang="en-CA" dirty="0" smtClean="0">
                <a:hlinkClick r:id="rId4"/>
              </a:rPr>
              <a:t>https://www.amazon.ca/Dare-Lead-Brave-Conversations-Hearts/dp/0399592520</a:t>
            </a:r>
            <a:r>
              <a:rPr lang="en-CA" dirty="0" smtClean="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smtClean="0"/>
              <a:t>Third </a:t>
            </a:r>
            <a:r>
              <a:rPr lang="en-CA" baseline="0" dirty="0" smtClean="0"/>
              <a:t>row</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hlinkClick r:id="rId5"/>
              </a:rPr>
              <a:t>https://www.amazon.ca/Mindful-Leader-Embodying-Christian-wisdom-ebook/dp/B07KJGHXDW/</a:t>
            </a:r>
            <a:endParaRPr lang="en-CA"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smtClean="0">
                <a:hlinkClick r:id="rId6"/>
              </a:rPr>
              <a:t>https://www.amazon.ca/Creating-Mindful-Leaders-Power-Forward/dp/1119484782/</a:t>
            </a:r>
            <a:endParaRPr lang="en-CA" dirty="0" smtClean="0"/>
          </a:p>
          <a:p>
            <a:pPr marL="167970" indent="-167970">
              <a:buFont typeface="Arial" panose="020B0604020202020204" pitchFamily="34" charset="0"/>
              <a:buChar char="•"/>
            </a:pPr>
            <a:r>
              <a:rPr lang="en-CA" dirty="0" smtClean="0">
                <a:hlinkClick r:id="rId7"/>
              </a:rPr>
              <a:t>https://www.amazon.ca/Seven-Practices-Mindful-Leader-Monastery/dp/1608685195/</a:t>
            </a:r>
            <a:endParaRPr lang="en-CA" dirty="0" smtClean="0"/>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https://www.amazon.ca/Art-Mindfulness-HarperOne-Select-Selects-ebook/dp/B005HG4H24/</a:t>
            </a:r>
          </a:p>
          <a:p>
            <a:pPr marL="167970" marR="0" indent="-1679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https://www.amazon.ca/Mindful-Coach-Facilitating-Leader-Development-ebook/dp/B00362XL64/</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2561132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FR" dirty="0" smtClean="0"/>
              <a:t>To mention the </a:t>
            </a:r>
            <a:r>
              <a:rPr lang="fr-FR" dirty="0" err="1" smtClean="0"/>
              <a:t>following</a:t>
            </a:r>
            <a:r>
              <a:rPr lang="fr-FR" dirty="0" smtClean="0"/>
              <a:t> in </a:t>
            </a:r>
            <a:r>
              <a:rPr lang="fr-FR" b="1" dirty="0" smtClean="0"/>
              <a:t>French</a:t>
            </a:r>
            <a:r>
              <a:rPr lang="fr-FR" dirty="0" smtClean="0"/>
              <a:t>:</a:t>
            </a:r>
          </a:p>
          <a:p>
            <a:pPr defTabSz="912937">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err="1" smtClean="0"/>
              <a:t>Plenary</a:t>
            </a:r>
            <a:r>
              <a:rPr lang="fr-CA" dirty="0" smtClean="0"/>
              <a:t>:</a:t>
            </a:r>
            <a:r>
              <a:rPr lang="fr-CA" baseline="0" dirty="0" smtClean="0"/>
              <a:t> </a:t>
            </a:r>
            <a:r>
              <a:rPr lang="en-US" dirty="0" smtClean="0"/>
              <a:t>Open mic to have your comments, challenges, surprises… particularly would</a:t>
            </a:r>
            <a:r>
              <a:rPr lang="en-US" baseline="0" dirty="0" smtClean="0"/>
              <a:t> like to hear from someone who hasn’t spoke</a:t>
            </a:r>
            <a:endParaRPr lang="en-US" dirty="0" smtClean="0"/>
          </a:p>
          <a:p>
            <a:endParaRPr lang="en-US" dirty="0" smtClean="0"/>
          </a:p>
          <a:p>
            <a:r>
              <a:rPr lang="fr-CA" dirty="0" err="1" smtClean="0"/>
              <a:t>Raise</a:t>
            </a:r>
            <a:r>
              <a:rPr lang="fr-CA" dirty="0" smtClean="0"/>
              <a:t> </a:t>
            </a:r>
            <a:r>
              <a:rPr lang="fr-CA" dirty="0" err="1" smtClean="0"/>
              <a:t>your</a:t>
            </a:r>
            <a:r>
              <a:rPr lang="fr-CA" dirty="0" smtClean="0"/>
              <a:t> hand to </a:t>
            </a:r>
            <a:r>
              <a:rPr lang="fr-CA" dirty="0" err="1" smtClean="0"/>
              <a:t>speak</a:t>
            </a:r>
            <a:r>
              <a:rPr lang="fr-CA" dirty="0" smtClean="0"/>
              <a:t>, type in</a:t>
            </a:r>
            <a:r>
              <a:rPr lang="fr-CA" baseline="0" dirty="0" smtClean="0"/>
              <a:t> the chat… </a:t>
            </a:r>
            <a:r>
              <a:rPr lang="fr-CA" baseline="0" dirty="0" err="1" smtClean="0"/>
              <a:t>be</a:t>
            </a:r>
            <a:r>
              <a:rPr lang="fr-CA" baseline="0" dirty="0" smtClean="0"/>
              <a:t> </a:t>
            </a:r>
            <a:r>
              <a:rPr lang="fr-CA" baseline="0" dirty="0" err="1" smtClean="0"/>
              <a:t>mindful</a:t>
            </a:r>
            <a:r>
              <a:rPr lang="fr-CA" baseline="0" dirty="0" smtClean="0"/>
              <a:t> about the time, </a:t>
            </a:r>
            <a:r>
              <a:rPr lang="fr-CA" baseline="0" dirty="0" err="1" smtClean="0"/>
              <a:t>let’s</a:t>
            </a:r>
            <a:r>
              <a:rPr lang="fr-CA" baseline="0" dirty="0" smtClean="0"/>
              <a:t> </a:t>
            </a:r>
            <a:r>
              <a:rPr lang="fr-CA" baseline="0" dirty="0" err="1" smtClean="0"/>
              <a:t>take</a:t>
            </a:r>
            <a:r>
              <a:rPr lang="fr-CA" baseline="0" dirty="0" smtClean="0"/>
              <a:t> as </a:t>
            </a:r>
            <a:r>
              <a:rPr lang="fr-CA" baseline="0" dirty="0" err="1" smtClean="0"/>
              <a:t>many</a:t>
            </a:r>
            <a:r>
              <a:rPr lang="fr-CA" baseline="0" dirty="0" smtClean="0"/>
              <a:t> as </a:t>
            </a:r>
            <a:r>
              <a:rPr lang="fr-CA" baseline="0" dirty="0" err="1" smtClean="0"/>
              <a:t>we</a:t>
            </a:r>
            <a:r>
              <a:rPr lang="fr-CA" baseline="0" dirty="0" smtClean="0"/>
              <a:t> </a:t>
            </a:r>
            <a:r>
              <a:rPr lang="fr-CA" baseline="0" dirty="0" err="1" smtClean="0"/>
              <a:t>can</a:t>
            </a:r>
            <a:r>
              <a:rPr lang="fr-CA" baseline="0" dirty="0" smtClean="0"/>
              <a:t> in 10 </a:t>
            </a:r>
            <a:r>
              <a:rPr lang="fr-CA" baseline="0" dirty="0" err="1" smtClean="0"/>
              <a:t>mins</a:t>
            </a:r>
            <a:r>
              <a:rPr lang="fr-CA" baseline="0" dirty="0" smtClean="0"/>
              <a:t>.</a:t>
            </a:r>
          </a:p>
          <a:p>
            <a:endParaRPr lang="fr-CA" baseline="0" dirty="0" smtClean="0"/>
          </a:p>
          <a:p>
            <a:endParaRPr lang="en-CA" dirty="0" smtClean="0"/>
          </a:p>
          <a:p>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856791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Let’s take 10 minutes… starting now</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296724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Emotional intelligence: a core leadership skill - Article</a:t>
            </a:r>
          </a:p>
          <a:p>
            <a:endParaRPr lang="en-CA" b="0" dirty="0" smtClean="0"/>
          </a:p>
          <a:p>
            <a:pPr fontAlgn="base"/>
            <a:r>
              <a:rPr lang="en-US" sz="2000" dirty="0" smtClean="0"/>
              <a:t>According to </a:t>
            </a:r>
            <a:r>
              <a:rPr lang="en-US" sz="2000" dirty="0" err="1" smtClean="0"/>
              <a:t>Salovey</a:t>
            </a:r>
            <a:r>
              <a:rPr lang="en-US" sz="2000" dirty="0" smtClean="0"/>
              <a:t> and Mayer there are </a:t>
            </a:r>
            <a:r>
              <a:rPr lang="en-US" sz="2000" b="1" dirty="0" smtClean="0">
                <a:hlinkClick r:id="rId3"/>
              </a:rPr>
              <a:t>five categories</a:t>
            </a:r>
            <a:r>
              <a:rPr lang="en-US" sz="2000" dirty="0" smtClean="0"/>
              <a:t> of emotional intelligence.</a:t>
            </a:r>
          </a:p>
          <a:p>
            <a:r>
              <a:rPr lang="en-US" sz="1200" b="1" dirty="0" smtClean="0"/>
              <a:t>Self-awareness</a:t>
            </a:r>
            <a:r>
              <a:rPr lang="en-US" sz="1200" dirty="0" smtClean="0"/>
              <a:t>. The ability to recognize and understand personal moods and emotions and drives, as well as their effect on others. Hallmarks* of self-awareness include self-confidence, realistic self-assessment, and a self-deprecating sense of humor. Self-awareness depend on one's ability to monitor one's own emotion state and to correctly identify and </a:t>
            </a:r>
            <a:r>
              <a:rPr lang="en-US" sz="1200" dirty="0" smtClean="0">
                <a:hlinkClick r:id="rId4"/>
              </a:rPr>
              <a:t>name one's emotions</a:t>
            </a:r>
            <a:r>
              <a:rPr lang="en-US" sz="1200" dirty="0" smtClean="0"/>
              <a:t>.</a:t>
            </a:r>
          </a:p>
          <a:p>
            <a:r>
              <a:rPr lang="en-US" sz="1200" dirty="0" smtClean="0"/>
              <a:t>[*A hallmark is a sure sign: since self-awareness is </a:t>
            </a:r>
            <a:r>
              <a:rPr lang="en-US" sz="1200" dirty="0" smtClean="0">
                <a:hlinkClick r:id="rId5"/>
              </a:rPr>
              <a:t>necessary</a:t>
            </a:r>
            <a:r>
              <a:rPr lang="en-US" sz="1200" dirty="0" smtClean="0"/>
              <a:t> for, say, realistic self-assessment, that is, without self-awareness no realistic self-assessment, the presence of </a:t>
            </a:r>
            <a:r>
              <a:rPr lang="en-US" sz="1200" dirty="0" err="1" smtClean="0"/>
              <a:t>of</a:t>
            </a:r>
            <a:r>
              <a:rPr lang="en-US" sz="1200" dirty="0" smtClean="0"/>
              <a:t> realistic self-assessment is a sure sign (sufficient to conclude that there is) self-awareness.]</a:t>
            </a:r>
          </a:p>
          <a:p>
            <a:r>
              <a:rPr lang="en-US" sz="1200" b="1" dirty="0" smtClean="0">
                <a:hlinkClick r:id="rId6"/>
              </a:rPr>
              <a:t>Self-</a:t>
            </a:r>
            <a:r>
              <a:rPr lang="en-US" sz="1200" b="1" dirty="0" err="1" smtClean="0">
                <a:hlinkClick r:id="rId6"/>
              </a:rPr>
              <a:t>regulation</a:t>
            </a:r>
            <a:r>
              <a:rPr lang="en-US" sz="1200" dirty="0" err="1" smtClean="0"/>
              <a:t>.The</a:t>
            </a:r>
            <a:r>
              <a:rPr lang="en-US" sz="1200" dirty="0" smtClean="0"/>
              <a:t> ability to control or redirect disruptive impulses and moods, and the propensity to suspend judgment and to think before acting. Hallmarks include trustworthiness and integrity; comfort with ambiguity; and openness to change.</a:t>
            </a:r>
          </a:p>
          <a:p>
            <a:r>
              <a:rPr lang="en-US" sz="1200" b="1" dirty="0" smtClean="0">
                <a:hlinkClick r:id="rId7"/>
              </a:rPr>
              <a:t>Internal motivation</a:t>
            </a:r>
            <a:r>
              <a:rPr lang="en-US" sz="1200" dirty="0" smtClean="0"/>
              <a:t>. A passion to work for internal reasons that go beyond money and status -which are </a:t>
            </a:r>
            <a:r>
              <a:rPr lang="en-US" sz="1200" dirty="0" smtClean="0">
                <a:hlinkClick r:id="rId8"/>
              </a:rPr>
              <a:t>external rewards</a:t>
            </a:r>
            <a:r>
              <a:rPr lang="en-US" sz="1200" dirty="0" smtClean="0"/>
              <a:t>, - such as an inner vision of what is important in life, a joy in doing something, curiosity in learning, a </a:t>
            </a:r>
            <a:r>
              <a:rPr lang="en-US" sz="1200" dirty="0" smtClean="0">
                <a:hlinkClick r:id="rId9"/>
              </a:rPr>
              <a:t>flow that comes with being immersed in an activity</a:t>
            </a:r>
            <a:r>
              <a:rPr lang="en-US" sz="1200" dirty="0" smtClean="0"/>
              <a:t>. A propensity to pursue goals with energy and persistence. Hallmarks include a strong drive to achieve, </a:t>
            </a:r>
            <a:r>
              <a:rPr lang="en-US" sz="1200" dirty="0" smtClean="0">
                <a:hlinkClick r:id="rId10"/>
              </a:rPr>
              <a:t>optimism</a:t>
            </a:r>
            <a:r>
              <a:rPr lang="en-US" sz="1200" dirty="0" smtClean="0"/>
              <a:t> even in the face of failure, and organizational commitment.</a:t>
            </a:r>
          </a:p>
          <a:p>
            <a:r>
              <a:rPr lang="en-US" sz="1200" b="1" dirty="0" smtClean="0">
                <a:hlinkClick r:id="rId11"/>
              </a:rPr>
              <a:t>Empathy</a:t>
            </a:r>
            <a:r>
              <a:rPr lang="en-US" sz="1200" dirty="0" smtClean="0"/>
              <a:t>. The ability to understand the emotional makeup of other people. A skill in treating people according to their emotional reactions. Hallmarks include expertise in building and retaining talent, cross-cultural sensitivity, and service to clients and customers. (In an educational context, empathy is often thought to include, or lead to, sympathy, which implies concern, or care or a wish to soften negative emotions or experiences in others.) See also </a:t>
            </a:r>
            <a:r>
              <a:rPr lang="en-US" sz="1200" dirty="0" smtClean="0">
                <a:hlinkClick r:id="rId12"/>
              </a:rPr>
              <a:t>Mirror Neurons</a:t>
            </a:r>
            <a:r>
              <a:rPr lang="en-US" sz="1200" dirty="0" smtClean="0"/>
              <a:t>. </a:t>
            </a:r>
            <a:br>
              <a:rPr lang="en-US" sz="1200" dirty="0" smtClean="0"/>
            </a:br>
            <a:r>
              <a:rPr lang="en-US" sz="1200" dirty="0" smtClean="0"/>
              <a:t>It is important to note that empathy does not necessarily imply compassion. Empathy can be 'used' for compassionate or cruel behavior. Serial killers who marry and kill many partners in a row tend to have great emphatic skills!</a:t>
            </a:r>
          </a:p>
          <a:p>
            <a:r>
              <a:rPr lang="en-US" sz="1200" b="1" dirty="0" smtClean="0">
                <a:hlinkClick r:id="rId13"/>
              </a:rPr>
              <a:t>Social skills</a:t>
            </a:r>
            <a:r>
              <a:rPr lang="en-US" sz="1200" dirty="0" smtClean="0"/>
              <a:t>. Proficiency in managing relationships and building networks, and an ability to find common ground and build rapport. Hallmarks of social skills include effectiveness in leading change, persuasiveness, and expertise building and leading teams.</a:t>
            </a:r>
          </a:p>
          <a:p>
            <a:endParaRPr lang="en-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94235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leadership principle my grandfather shared with me as a child is the same one I now teach Fortune 500 execs – Article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hlinkClick r:id="rId3"/>
              </a:rPr>
              <a:t>http://www.businessinsider.com/why-empathy-is-key-to-effective-leadership-2017-4</a:t>
            </a:r>
            <a:r>
              <a:rPr lang="en-CA" sz="1200" dirty="0" smtClean="0"/>
              <a:t> </a:t>
            </a:r>
          </a:p>
          <a:p>
            <a:endParaRPr lang="en-CA" dirty="0" smtClean="0"/>
          </a:p>
          <a:p>
            <a:r>
              <a:rPr lang="en-CA" dirty="0" smtClean="0"/>
              <a:t>Empathy Vs Compassion -</a:t>
            </a:r>
            <a:r>
              <a:rPr lang="en-CA" baseline="0" dirty="0" smtClean="0"/>
              <a:t> https://ascentleader.org/difference-between-empathy-and-compassion/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677768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2021-06-07</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83934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2021-06-07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2021-06-07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076718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2534520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2021-06-07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2021-06-07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2021-06-07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2021-06-07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2021-06-07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2021-06-07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2021-06-07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2021-06-07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2021-06-07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siyli.org/resources/search-inside-yourself-book" TargetMode="External"/><Relationship Id="rId4" Type="http://schemas.openxmlformats.org/officeDocument/2006/relationships/hyperlink" Target="http://www.telegraph.co.uk/connect/better-business/leadership/self-aware-leaders-more-productive-and-effectiv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forbes.com/sites/hennainam/2017/04/02/to-be-an-effective-leader-keep-a-leadership-journal/#5b82f9e03b4d"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npr.org/sections/ed/2017/06/23/534056727/75-years-later-anne-franks-diary-still-has-much-to-teach" TargetMode="External"/><Relationship Id="rId5" Type="http://schemas.openxmlformats.org/officeDocument/2006/relationships/image" Target="../media/image41.jpeg"/><Relationship Id="rId4" Type="http://schemas.openxmlformats.org/officeDocument/2006/relationships/hyperlink" Target="http://well.blogs.nytimes.com/2015/01/19/writing-your-way-to-happiness/?ref=health&amp;_r=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dharmawisdom.org/teachings/articles/decision-time#sthash.ns79B76t.dpu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artofliving.org/meditation/meditation-for-you/meditation-for-better-decision-making" TargetMode="External"/><Relationship Id="rId4" Type="http://schemas.openxmlformats.org/officeDocument/2006/relationships/hyperlink" Target="https://www.artofliving.org/us-en/meditation/meditation-for-you/meditation-for-better-decision-mak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archive.org/download/LovingKindness15Minsb/Loving%20Kindness%2015%20minsb.mp3" TargetMode="External"/><Relationship Id="rId4" Type="http://schemas.openxmlformats.org/officeDocument/2006/relationships/hyperlink" Target="https://archive.org/details/LovingKindness15Minsb"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oundcloud.com/mindfullivingcoach/self-compassion-meditation" TargetMode="External"/><Relationship Id="rId7"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archive.org/details/LovingKindness15Minsb"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gcconnex.gc.ca/profile/alejgonz" TargetMode="Externa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3.jpeg"/><Relationship Id="rId13" Type="http://schemas.openxmlformats.org/officeDocument/2006/relationships/image" Target="../media/image58.jpeg"/><Relationship Id="rId18" Type="http://schemas.openxmlformats.org/officeDocument/2006/relationships/image" Target="../media/image63.jpeg"/><Relationship Id="rId3" Type="http://schemas.openxmlformats.org/officeDocument/2006/relationships/image" Target="../media/image48.png"/><Relationship Id="rId7" Type="http://schemas.openxmlformats.org/officeDocument/2006/relationships/image" Target="../media/image52.jpeg"/><Relationship Id="rId12" Type="http://schemas.openxmlformats.org/officeDocument/2006/relationships/image" Target="../media/image57.jpeg"/><Relationship Id="rId17" Type="http://schemas.openxmlformats.org/officeDocument/2006/relationships/image" Target="../media/image62.jpeg"/><Relationship Id="rId2" Type="http://schemas.openxmlformats.org/officeDocument/2006/relationships/notesSlide" Target="../notesSlides/notesSlide17.xml"/><Relationship Id="rId16" Type="http://schemas.openxmlformats.org/officeDocument/2006/relationships/image" Target="../media/image61.jpeg"/><Relationship Id="rId1" Type="http://schemas.openxmlformats.org/officeDocument/2006/relationships/slideLayout" Target="../slideLayouts/slideLayout2.xml"/><Relationship Id="rId6" Type="http://schemas.openxmlformats.org/officeDocument/2006/relationships/image" Target="../media/image51.jpeg"/><Relationship Id="rId11" Type="http://schemas.openxmlformats.org/officeDocument/2006/relationships/image" Target="../media/image56.jpeg"/><Relationship Id="rId5" Type="http://schemas.openxmlformats.org/officeDocument/2006/relationships/image" Target="../media/image50.jpeg"/><Relationship Id="rId15" Type="http://schemas.openxmlformats.org/officeDocument/2006/relationships/image" Target="../media/image60.jpeg"/><Relationship Id="rId10" Type="http://schemas.openxmlformats.org/officeDocument/2006/relationships/image" Target="../media/image55.jpeg"/><Relationship Id="rId4" Type="http://schemas.openxmlformats.org/officeDocument/2006/relationships/image" Target="../media/image49.jpeg"/><Relationship Id="rId9" Type="http://schemas.openxmlformats.org/officeDocument/2006/relationships/image" Target="../media/image54.png"/><Relationship Id="rId14" Type="http://schemas.openxmlformats.org/officeDocument/2006/relationships/image" Target="../media/image5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eg"/><Relationship Id="rId18" Type="http://schemas.openxmlformats.org/officeDocument/2006/relationships/image" Target="../media/image24.png"/><Relationship Id="rId26" Type="http://schemas.openxmlformats.org/officeDocument/2006/relationships/image" Target="../media/image32.jpg"/><Relationship Id="rId3" Type="http://schemas.openxmlformats.org/officeDocument/2006/relationships/image" Target="../media/image11.png"/><Relationship Id="rId21" Type="http://schemas.openxmlformats.org/officeDocument/2006/relationships/image" Target="../media/image27.wmf"/><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jpeg"/><Relationship Id="rId25"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22.jpg"/><Relationship Id="rId20"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2.png"/><Relationship Id="rId15" Type="http://schemas.openxmlformats.org/officeDocument/2006/relationships/image" Target="../media/image21.jpg"/><Relationship Id="rId23" Type="http://schemas.openxmlformats.org/officeDocument/2006/relationships/image" Target="../media/image29.png"/><Relationship Id="rId10" Type="http://schemas.openxmlformats.org/officeDocument/2006/relationships/image" Target="../media/image16.jpeg"/><Relationship Id="rId19" Type="http://schemas.openxmlformats.org/officeDocument/2006/relationships/image" Target="../media/image25.wmf"/><Relationship Id="rId4" Type="http://schemas.microsoft.com/office/2007/relationships/hdphoto" Target="../media/hdphoto2.wdp"/><Relationship Id="rId9" Type="http://schemas.openxmlformats.org/officeDocument/2006/relationships/image" Target="../media/image15.png"/><Relationship Id="rId14" Type="http://schemas.openxmlformats.org/officeDocument/2006/relationships/image" Target="../media/image20.jpg"/><Relationship Id="rId22" Type="http://schemas.openxmlformats.org/officeDocument/2006/relationships/image" Target="../media/image28.wmf"/></Relationships>
</file>

<file path=ppt/slides/_rels/slide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iyli.org/mindful-walk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3" Type="http://schemas.openxmlformats.org/officeDocument/2006/relationships/hyperlink" Target="https://bluenotes.anz.com/posts/2017/04/emotional-intelligence-a-core-leadership-skil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r>
              <a:rPr lang="en-CA" sz="2800" dirty="0" smtClean="0">
                <a:solidFill>
                  <a:schemeClr val="bg1"/>
                </a:solidFill>
              </a:rPr>
              <a:t/>
            </a:r>
            <a:br>
              <a:rPr lang="en-CA" sz="2800" dirty="0" smtClean="0">
                <a:solidFill>
                  <a:schemeClr val="bg1"/>
                </a:solidFill>
              </a:rPr>
            </a:br>
            <a:r>
              <a:rPr lang="en-CA" sz="2800" dirty="0" smtClean="0">
                <a:solidFill>
                  <a:schemeClr val="bg1"/>
                </a:solidFill>
              </a:rPr>
              <a:t>Welcome</a:t>
            </a:r>
            <a:endParaRPr lang="en-US" sz="2800" dirty="0">
              <a:solidFill>
                <a:schemeClr val="bg1"/>
              </a:solidFill>
            </a:endParaRPr>
          </a:p>
        </p:txBody>
      </p:sp>
      <p:sp>
        <p:nvSpPr>
          <p:cNvPr id="3" name="Rectangle 2"/>
          <p:cNvSpPr/>
          <p:nvPr/>
        </p:nvSpPr>
        <p:spPr>
          <a:xfrm>
            <a:off x="971600" y="5301208"/>
            <a:ext cx="7416824" cy="646331"/>
          </a:xfrm>
          <a:prstGeom prst="rect">
            <a:avLst/>
          </a:prstGeom>
        </p:spPr>
        <p:txBody>
          <a:bodyPr wrap="square">
            <a:spAutoFit/>
          </a:bodyPr>
          <a:lstStyle/>
          <a:p>
            <a:pPr marL="174625" indent="-174625">
              <a:buFont typeface="Arial" pitchFamily="34" charset="0"/>
              <a:buChar char="•"/>
            </a:pPr>
            <a:r>
              <a:rPr lang="en-CA" dirty="0" smtClean="0"/>
              <a:t>Thanks for joining un in week 6, we’ll start soon</a:t>
            </a:r>
          </a:p>
          <a:p>
            <a:pPr marL="174625" indent="-174625">
              <a:buFont typeface="Arial" pitchFamily="34" charset="0"/>
              <a:buChar char="•"/>
            </a:pPr>
            <a:r>
              <a:rPr lang="en-CA" dirty="0" smtClean="0"/>
              <a:t>As with previous webinars, this webinar will be recorded for sharing further</a:t>
            </a:r>
          </a:p>
        </p:txBody>
      </p:sp>
      <p:pic>
        <p:nvPicPr>
          <p:cNvPr id="4" name="Picture 2" descr="https://ci3.googleusercontent.com/proxy/H5w54P0nL0_IR4ogD8PcmHOfJ_9orXxSA8FEfxdlSzrBo9CRDMMMv3RzFuGMi28B4zJ9W4-Ppn_xpkszBwbC_tX6ec4ZmLijjfvhoyUI0smiAavz7LZUQTDd22ydvN7RdAGd2UTvZVFF8JOB5cUw2hnFHY5Dv_vvxQhGyNI=s0-d-e1-ft#https://gallery.mailchimp.com/2e45f17d3d4a1ef72e24e6d3f/images/b89a7a3b-614c-4ced-84c8-9127cba7ab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094" y="299417"/>
            <a:ext cx="4580170" cy="4580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5990" t="11729" b="8255"/>
          <a:stretch/>
        </p:blipFill>
        <p:spPr bwMode="auto">
          <a:xfrm>
            <a:off x="6784514" y="-27384"/>
            <a:ext cx="2540014" cy="16890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4000" dirty="0"/>
              <a:t>Why self-aware leaders are more productive and effective</a:t>
            </a:r>
          </a:p>
        </p:txBody>
      </p:sp>
      <p:sp>
        <p:nvSpPr>
          <p:cNvPr id="3" name="Content Placeholder 2"/>
          <p:cNvSpPr>
            <a:spLocks noGrp="1"/>
          </p:cNvSpPr>
          <p:nvPr>
            <p:ph idx="1"/>
          </p:nvPr>
        </p:nvSpPr>
        <p:spPr>
          <a:xfrm>
            <a:off x="457200" y="1616931"/>
            <a:ext cx="3898776" cy="4349080"/>
          </a:xfrm>
        </p:spPr>
        <p:txBody>
          <a:bodyPr>
            <a:normAutofit/>
          </a:bodyPr>
          <a:lstStyle/>
          <a:p>
            <a:r>
              <a:rPr lang="en-US" sz="2400" dirty="0"/>
              <a:t>Self-awareness is the least visible emotion, but is an incredible predictor of the level of emotional intelligence. </a:t>
            </a:r>
            <a:endParaRPr lang="en-US" sz="2400" dirty="0" smtClean="0"/>
          </a:p>
          <a:p>
            <a:r>
              <a:rPr lang="en-US" sz="2400" dirty="0" smtClean="0"/>
              <a:t>Those </a:t>
            </a:r>
            <a:r>
              <a:rPr lang="en-US" sz="2400" dirty="0"/>
              <a:t>who have high self-awareness tend to have at least 10 or 12 competencies, </a:t>
            </a:r>
            <a:r>
              <a:rPr lang="en-US" sz="2400" dirty="0" smtClean="0"/>
              <a:t>while those </a:t>
            </a:r>
            <a:r>
              <a:rPr lang="en-US" sz="2400" dirty="0"/>
              <a:t>who are low have one or </a:t>
            </a:r>
            <a:r>
              <a:rPr lang="en-US" sz="2400" dirty="0" smtClean="0"/>
              <a:t>two</a:t>
            </a:r>
            <a:endParaRPr lang="en-CA" sz="2400" dirty="0" smtClean="0"/>
          </a:p>
        </p:txBody>
      </p:sp>
      <p:sp>
        <p:nvSpPr>
          <p:cNvPr id="4" name="Rectangle 3"/>
          <p:cNvSpPr/>
          <p:nvPr/>
        </p:nvSpPr>
        <p:spPr>
          <a:xfrm>
            <a:off x="882352" y="6309320"/>
            <a:ext cx="7074024" cy="430887"/>
          </a:xfrm>
          <a:prstGeom prst="rect">
            <a:avLst/>
          </a:prstGeom>
        </p:spPr>
        <p:txBody>
          <a:bodyPr wrap="square">
            <a:spAutoFit/>
          </a:bodyPr>
          <a:lstStyle/>
          <a:p>
            <a:r>
              <a:rPr lang="en-US" sz="1100" dirty="0">
                <a:hlinkClick r:id="rId4"/>
              </a:rPr>
              <a:t>http://www.telegraph.co.uk/connect/better-business/leadership/self-aware-leaders-more-productive-and-effective/</a:t>
            </a:r>
            <a:r>
              <a:rPr lang="en-US" sz="1100" dirty="0"/>
              <a:t> </a:t>
            </a:r>
            <a:endParaRPr lang="en-US" sz="1100" dirty="0" smtClean="0"/>
          </a:p>
          <a:p>
            <a:r>
              <a:rPr lang="en-CA" sz="1100" dirty="0">
                <a:hlinkClick r:id="rId5"/>
              </a:rPr>
              <a:t>https://</a:t>
            </a:r>
            <a:r>
              <a:rPr lang="en-CA" sz="1100" dirty="0" smtClean="0">
                <a:hlinkClick r:id="rId5"/>
              </a:rPr>
              <a:t>siyli.org/resources/search-inside-yourself-book</a:t>
            </a:r>
            <a:r>
              <a:rPr lang="en-CA" sz="1100" dirty="0" smtClean="0"/>
              <a:t> </a:t>
            </a:r>
            <a:endParaRPr lang="en-CA" sz="1100" dirty="0"/>
          </a:p>
        </p:txBody>
      </p:sp>
      <p:sp>
        <p:nvSpPr>
          <p:cNvPr id="5" name="Content Placeholder 2"/>
          <p:cNvSpPr txBox="1">
            <a:spLocks/>
          </p:cNvSpPr>
          <p:nvPr/>
        </p:nvSpPr>
        <p:spPr>
          <a:xfrm>
            <a:off x="4644008" y="1616931"/>
            <a:ext cx="4176464" cy="4493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Distinguish star performers:</a:t>
            </a:r>
          </a:p>
          <a:p>
            <a:pPr marL="514350" indent="-514350">
              <a:buAutoNum type="arabicPeriod"/>
            </a:pPr>
            <a:r>
              <a:rPr lang="en-US" sz="2400" dirty="0" smtClean="0"/>
              <a:t>Strong achievement drive and high achievement standards</a:t>
            </a:r>
          </a:p>
          <a:p>
            <a:pPr marL="514350" indent="-514350">
              <a:buAutoNum type="arabicPeriod"/>
            </a:pPr>
            <a:r>
              <a:rPr lang="en-US" sz="2400" dirty="0" smtClean="0"/>
              <a:t>Ability to influence</a:t>
            </a:r>
          </a:p>
          <a:p>
            <a:pPr marL="514350" indent="-514350">
              <a:buAutoNum type="arabicPeriod"/>
            </a:pPr>
            <a:r>
              <a:rPr lang="en-US" sz="2400" dirty="0" smtClean="0"/>
              <a:t>Conceptual thinking</a:t>
            </a:r>
          </a:p>
          <a:p>
            <a:pPr marL="514350" indent="-514350">
              <a:buAutoNum type="arabicPeriod"/>
            </a:pPr>
            <a:r>
              <a:rPr lang="en-US" sz="2400" dirty="0" smtClean="0"/>
              <a:t>Analytical ability</a:t>
            </a:r>
          </a:p>
          <a:p>
            <a:pPr marL="514350" indent="-514350">
              <a:buAutoNum type="arabicPeriod"/>
            </a:pPr>
            <a:r>
              <a:rPr lang="en-US" sz="2400" dirty="0" smtClean="0"/>
              <a:t>Initiative in taking on challenges</a:t>
            </a:r>
          </a:p>
          <a:p>
            <a:pPr marL="514350" indent="-514350">
              <a:buAutoNum type="arabicPeriod"/>
            </a:pPr>
            <a:r>
              <a:rPr lang="en-US" sz="2400" dirty="0" smtClean="0"/>
              <a:t>Self-confidence</a:t>
            </a:r>
          </a:p>
        </p:txBody>
      </p:sp>
      <p:sp>
        <p:nvSpPr>
          <p:cNvPr id="6" name="Rectangle 5"/>
          <p:cNvSpPr/>
          <p:nvPr/>
        </p:nvSpPr>
        <p:spPr>
          <a:xfrm rot="20562892">
            <a:off x="4772203" y="2025382"/>
            <a:ext cx="564771" cy="461665"/>
          </a:xfrm>
          <a:prstGeom prst="rect">
            <a:avLst/>
          </a:prstGeom>
          <a:noFill/>
        </p:spPr>
        <p:txBody>
          <a:bodyPr wrap="square" lIns="91440" tIns="45720" rIns="91440" bIns="45720">
            <a:spAutoFit/>
          </a:bodyPr>
          <a:lstStyle/>
          <a:p>
            <a:pPr algn="ctr"/>
            <a:r>
              <a:rPr lang="en-U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EQ</a:t>
            </a:r>
            <a:endPar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7" name="Rectangle 6"/>
          <p:cNvSpPr/>
          <p:nvPr/>
        </p:nvSpPr>
        <p:spPr>
          <a:xfrm rot="20562892">
            <a:off x="4755676" y="3214216"/>
            <a:ext cx="564771" cy="461665"/>
          </a:xfrm>
          <a:prstGeom prst="rect">
            <a:avLst/>
          </a:prstGeom>
          <a:noFill/>
        </p:spPr>
        <p:txBody>
          <a:bodyPr wrap="square" lIns="91440" tIns="45720" rIns="91440" bIns="45720">
            <a:spAutoFit/>
          </a:bodyPr>
          <a:lstStyle/>
          <a:p>
            <a:pPr algn="ctr"/>
            <a:r>
              <a:rPr lang="en-U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EQ</a:t>
            </a:r>
            <a:endPar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Rectangle 7"/>
          <p:cNvSpPr/>
          <p:nvPr/>
        </p:nvSpPr>
        <p:spPr>
          <a:xfrm rot="20562892">
            <a:off x="4773601" y="4547476"/>
            <a:ext cx="564771" cy="461665"/>
          </a:xfrm>
          <a:prstGeom prst="rect">
            <a:avLst/>
          </a:prstGeom>
          <a:noFill/>
        </p:spPr>
        <p:txBody>
          <a:bodyPr wrap="square" lIns="91440" tIns="45720" rIns="91440" bIns="45720">
            <a:spAutoFit/>
          </a:bodyPr>
          <a:lstStyle/>
          <a:p>
            <a:pPr algn="ctr"/>
            <a:r>
              <a:rPr lang="en-U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EQ</a:t>
            </a:r>
            <a:endPar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Rectangle 8"/>
          <p:cNvSpPr/>
          <p:nvPr/>
        </p:nvSpPr>
        <p:spPr>
          <a:xfrm rot="20562892">
            <a:off x="4773601" y="5306073"/>
            <a:ext cx="564771" cy="461665"/>
          </a:xfrm>
          <a:prstGeom prst="rect">
            <a:avLst/>
          </a:prstGeom>
          <a:noFill/>
        </p:spPr>
        <p:txBody>
          <a:bodyPr wrap="square" lIns="91440" tIns="45720" rIns="91440" bIns="45720">
            <a:spAutoFit/>
          </a:bodyPr>
          <a:lstStyle/>
          <a:p>
            <a:pPr algn="ctr"/>
            <a:r>
              <a:rPr lang="en-US" sz="2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EQ</a:t>
            </a:r>
            <a:endPar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 name="Rectangle 9"/>
          <p:cNvSpPr/>
          <p:nvPr/>
        </p:nvSpPr>
        <p:spPr>
          <a:xfrm>
            <a:off x="4644008" y="5770711"/>
            <a:ext cx="4627833" cy="538609"/>
          </a:xfrm>
          <a:prstGeom prst="rect">
            <a:avLst/>
          </a:prstGeom>
        </p:spPr>
        <p:txBody>
          <a:bodyPr wrap="square">
            <a:spAutoFit/>
          </a:bodyPr>
          <a:lstStyle/>
          <a:p>
            <a:r>
              <a:rPr lang="en-US" dirty="0" smtClean="0"/>
              <a:t>Four are emotional competencies</a:t>
            </a:r>
          </a:p>
          <a:p>
            <a:r>
              <a:rPr lang="en-US" sz="1100" dirty="0" smtClean="0"/>
              <a:t>* SIYLI – book, page 13</a:t>
            </a:r>
            <a:endParaRPr lang="en-CA" sz="1100" dirty="0"/>
          </a:p>
        </p:txBody>
      </p:sp>
      <p:sp>
        <p:nvSpPr>
          <p:cNvPr id="1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10" presetClass="entr" presetSubtype="0" fill="hold" grpId="0" nodeType="afterEffect">
                                  <p:stCondLst>
                                    <p:cond delay="1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4000"/>
                            </p:stCondLst>
                            <p:childTnLst>
                              <p:par>
                                <p:cTn id="17" presetID="10" presetClass="entr" presetSubtype="0" fill="hold" grpId="0" nodeType="afterEffect">
                                  <p:stCondLst>
                                    <p:cond delay="1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64488" cy="1143000"/>
          </a:xfrm>
        </p:spPr>
        <p:txBody>
          <a:bodyPr>
            <a:normAutofit fontScale="90000"/>
          </a:bodyPr>
          <a:lstStyle/>
          <a:p>
            <a:pPr fontAlgn="base"/>
            <a:r>
              <a:rPr lang="en-US" sz="3600" dirty="0"/>
              <a:t>To Be An Effective Leader Keep A Leadership Journal</a:t>
            </a:r>
          </a:p>
        </p:txBody>
      </p:sp>
      <p:sp>
        <p:nvSpPr>
          <p:cNvPr id="3" name="Content Placeholder 2"/>
          <p:cNvSpPr>
            <a:spLocks noGrp="1"/>
          </p:cNvSpPr>
          <p:nvPr>
            <p:ph idx="1"/>
          </p:nvPr>
        </p:nvSpPr>
        <p:spPr>
          <a:xfrm>
            <a:off x="395536" y="1578662"/>
            <a:ext cx="7848871" cy="4421088"/>
          </a:xfrm>
        </p:spPr>
        <p:txBody>
          <a:bodyPr>
            <a:noAutofit/>
          </a:bodyPr>
          <a:lstStyle/>
          <a:p>
            <a:pPr marL="0" indent="0">
              <a:spcBef>
                <a:spcPts val="600"/>
              </a:spcBef>
              <a:buNone/>
            </a:pPr>
            <a:r>
              <a:rPr lang="en-US" sz="2000" dirty="0" smtClean="0"/>
              <a:t>Ten </a:t>
            </a:r>
            <a:r>
              <a:rPr lang="en-US" sz="2000" dirty="0"/>
              <a:t>Questions For Your Leadership </a:t>
            </a:r>
            <a:r>
              <a:rPr lang="en-US" sz="2000" dirty="0" smtClean="0"/>
              <a:t>Journal</a:t>
            </a:r>
          </a:p>
          <a:p>
            <a:pPr>
              <a:spcBef>
                <a:spcPts val="600"/>
              </a:spcBef>
            </a:pPr>
            <a:r>
              <a:rPr lang="en-US" sz="2000" dirty="0"/>
              <a:t>What’s present for me now? </a:t>
            </a:r>
          </a:p>
          <a:p>
            <a:pPr>
              <a:spcBef>
                <a:spcPts val="600"/>
              </a:spcBef>
            </a:pPr>
            <a:r>
              <a:rPr lang="en-US" sz="2000" dirty="0"/>
              <a:t>What’s going well? What’s creating that? </a:t>
            </a:r>
          </a:p>
          <a:p>
            <a:pPr>
              <a:spcBef>
                <a:spcPts val="600"/>
              </a:spcBef>
            </a:pPr>
            <a:r>
              <a:rPr lang="en-US" sz="2000" dirty="0"/>
              <a:t>What's challenging? What's creating that? </a:t>
            </a:r>
          </a:p>
          <a:p>
            <a:pPr>
              <a:spcBef>
                <a:spcPts val="600"/>
              </a:spcBef>
            </a:pPr>
            <a:r>
              <a:rPr lang="en-US" sz="2000" dirty="0"/>
              <a:t>What needs my attention? </a:t>
            </a:r>
          </a:p>
          <a:p>
            <a:pPr>
              <a:spcBef>
                <a:spcPts val="600"/>
              </a:spcBef>
            </a:pPr>
            <a:r>
              <a:rPr lang="en-US" sz="2000" dirty="0"/>
              <a:t>What’s meaningful? </a:t>
            </a:r>
          </a:p>
          <a:p>
            <a:pPr>
              <a:spcBef>
                <a:spcPts val="600"/>
              </a:spcBef>
            </a:pPr>
            <a:r>
              <a:rPr lang="en-US" sz="2000" dirty="0"/>
              <a:t>What strengths do I notice in myself? </a:t>
            </a:r>
          </a:p>
          <a:p>
            <a:pPr>
              <a:spcBef>
                <a:spcPts val="600"/>
              </a:spcBef>
            </a:pPr>
            <a:r>
              <a:rPr lang="en-US" sz="2000" dirty="0"/>
              <a:t>What strengths and contributions do I notice in others? </a:t>
            </a:r>
          </a:p>
          <a:p>
            <a:pPr>
              <a:spcBef>
                <a:spcPts val="600"/>
              </a:spcBef>
            </a:pPr>
            <a:r>
              <a:rPr lang="en-US" sz="2000" dirty="0"/>
              <a:t>What am I learning? </a:t>
            </a:r>
          </a:p>
          <a:p>
            <a:pPr>
              <a:spcBef>
                <a:spcPts val="600"/>
              </a:spcBef>
            </a:pPr>
            <a:r>
              <a:rPr lang="en-US" sz="2000" dirty="0"/>
              <a:t>What is an action I am committing to? </a:t>
            </a:r>
            <a:endParaRPr lang="en-US" sz="2400" dirty="0"/>
          </a:p>
        </p:txBody>
      </p:sp>
      <p:sp>
        <p:nvSpPr>
          <p:cNvPr id="4" name="Rectangle 3"/>
          <p:cNvSpPr/>
          <p:nvPr/>
        </p:nvSpPr>
        <p:spPr>
          <a:xfrm>
            <a:off x="360016" y="5999750"/>
            <a:ext cx="8003232" cy="461665"/>
          </a:xfrm>
          <a:prstGeom prst="rect">
            <a:avLst/>
          </a:prstGeom>
        </p:spPr>
        <p:txBody>
          <a:bodyPr wrap="square">
            <a:spAutoFit/>
          </a:bodyPr>
          <a:lstStyle/>
          <a:p>
            <a:r>
              <a:rPr lang="en-US" sz="1200" dirty="0">
                <a:hlinkClick r:id="rId3"/>
              </a:rPr>
              <a:t>https://www.forbes.com/sites/hennainam/2017/04/02/to-be-an-effective-leader-keep-a-leadership-journal/#</a:t>
            </a:r>
            <a:r>
              <a:rPr lang="en-US" sz="1200" dirty="0" smtClean="0">
                <a:hlinkClick r:id="rId3"/>
              </a:rPr>
              <a:t>5b82f9e03b4d</a:t>
            </a:r>
            <a:r>
              <a:rPr lang="en-US" sz="1200" dirty="0" smtClean="0"/>
              <a:t> </a:t>
            </a:r>
          </a:p>
          <a:p>
            <a:r>
              <a:rPr lang="en-CA" sz="1200" dirty="0">
                <a:hlinkClick r:id="rId4"/>
              </a:rPr>
              <a:t>http://well.blogs.nytimes.com/2015/01/19/writing-your-way-to-happiness/?ref=health&amp;_</a:t>
            </a:r>
            <a:r>
              <a:rPr lang="en-CA" sz="1200" dirty="0" smtClean="0">
                <a:hlinkClick r:id="rId4"/>
              </a:rPr>
              <a:t>r=1</a:t>
            </a:r>
            <a:r>
              <a:rPr lang="en-US" sz="1200" dirty="0"/>
              <a:t> </a:t>
            </a:r>
            <a:endParaRPr lang="en-CA" sz="1200" dirty="0"/>
          </a:p>
        </p:txBody>
      </p:sp>
      <p:pic>
        <p:nvPicPr>
          <p:cNvPr id="6146"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5250" t="12961" r="8125" b="4961"/>
          <a:stretch/>
        </p:blipFill>
        <p:spPr bwMode="auto">
          <a:xfrm>
            <a:off x="5395268" y="1164913"/>
            <a:ext cx="3748732" cy="21583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54192" y="3847998"/>
            <a:ext cx="3630884" cy="430887"/>
          </a:xfrm>
          <a:prstGeom prst="rect">
            <a:avLst/>
          </a:prstGeom>
        </p:spPr>
        <p:txBody>
          <a:bodyPr wrap="square">
            <a:spAutoFit/>
          </a:bodyPr>
          <a:lstStyle/>
          <a:p>
            <a:r>
              <a:rPr lang="en-US" sz="1100" dirty="0">
                <a:hlinkClick r:id="rId6"/>
              </a:rPr>
              <a:t>https://</a:t>
            </a:r>
            <a:r>
              <a:rPr lang="en-US" sz="1100" dirty="0" smtClean="0">
                <a:hlinkClick r:id="rId6"/>
              </a:rPr>
              <a:t>www.npr.org/sections/ed/2017/06/23/534056727/75-years-later-anne-franks-diary-still-has-much-to-teach</a:t>
            </a:r>
            <a:r>
              <a:rPr lang="en-US" sz="1100" dirty="0" smtClean="0"/>
              <a:t> </a:t>
            </a:r>
            <a:endParaRPr lang="en-US" sz="1100" dirty="0"/>
          </a:p>
        </p:txBody>
      </p:sp>
      <p:sp>
        <p:nvSpPr>
          <p:cNvPr id="6" name="TextBox 5"/>
          <p:cNvSpPr txBox="1"/>
          <p:nvPr/>
        </p:nvSpPr>
        <p:spPr>
          <a:xfrm>
            <a:off x="6099250" y="3462473"/>
            <a:ext cx="2340768" cy="369332"/>
          </a:xfrm>
          <a:prstGeom prst="rect">
            <a:avLst/>
          </a:prstGeom>
          <a:noFill/>
        </p:spPr>
        <p:txBody>
          <a:bodyPr wrap="square" rtlCol="0">
            <a:spAutoFit/>
          </a:bodyPr>
          <a:lstStyle/>
          <a:p>
            <a:pPr algn="ctr"/>
            <a:r>
              <a:rPr lang="fr-CA" dirty="0" smtClean="0"/>
              <a:t>Anne </a:t>
            </a:r>
            <a:r>
              <a:rPr lang="fr-CA" dirty="0" err="1" smtClean="0"/>
              <a:t>Frank’s</a:t>
            </a:r>
            <a:r>
              <a:rPr lang="fr-CA" dirty="0" smtClean="0"/>
              <a:t> journal</a:t>
            </a:r>
            <a:endParaRPr lang="en-US" dirty="0"/>
          </a:p>
        </p:txBody>
      </p:sp>
    </p:spTree>
    <p:extLst>
      <p:ext uri="{BB962C8B-B14F-4D97-AF65-F5344CB8AC3E}">
        <p14:creationId xmlns:p14="http://schemas.microsoft.com/office/powerpoint/2010/main" val="125661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base"/>
            <a:r>
              <a:rPr lang="en-US" sz="4000" dirty="0"/>
              <a:t>Making a Big (or Small) </a:t>
            </a:r>
            <a:r>
              <a:rPr lang="en-US" sz="4000" dirty="0" smtClean="0"/>
              <a:t/>
            </a:r>
            <a:br>
              <a:rPr lang="en-US" sz="4000" dirty="0" smtClean="0"/>
            </a:br>
            <a:r>
              <a:rPr lang="en-US" sz="4000" dirty="0" smtClean="0"/>
              <a:t>Decision</a:t>
            </a:r>
            <a:r>
              <a:rPr lang="en-US" sz="4000" dirty="0"/>
              <a:t>? </a:t>
            </a:r>
            <a:r>
              <a:rPr lang="en-US" sz="4000" dirty="0" smtClean="0"/>
              <a:t>/ </a:t>
            </a:r>
            <a:r>
              <a:rPr lang="en-CA" sz="4000" dirty="0"/>
              <a:t>Decision Time</a:t>
            </a:r>
            <a:endParaRPr lang="en-US" sz="4000" dirty="0"/>
          </a:p>
        </p:txBody>
      </p:sp>
      <p:sp>
        <p:nvSpPr>
          <p:cNvPr id="2" name="Content Placeholder 1"/>
          <p:cNvSpPr>
            <a:spLocks noGrp="1"/>
          </p:cNvSpPr>
          <p:nvPr>
            <p:ph idx="1"/>
          </p:nvPr>
        </p:nvSpPr>
        <p:spPr>
          <a:xfrm>
            <a:off x="457200" y="2132856"/>
            <a:ext cx="8435280" cy="3960440"/>
          </a:xfrm>
        </p:spPr>
        <p:txBody>
          <a:bodyPr>
            <a:normAutofit fontScale="62500" lnSpcReduction="20000"/>
          </a:bodyPr>
          <a:lstStyle/>
          <a:p>
            <a:pPr>
              <a:spcBef>
                <a:spcPts val="600"/>
              </a:spcBef>
            </a:pPr>
            <a:r>
              <a:rPr lang="en-CA" dirty="0"/>
              <a:t>Resisting the </a:t>
            </a:r>
            <a:r>
              <a:rPr lang="en-CA" dirty="0" smtClean="0"/>
              <a:t>Negative</a:t>
            </a:r>
          </a:p>
          <a:p>
            <a:pPr lvl="1">
              <a:spcBef>
                <a:spcPts val="600"/>
              </a:spcBef>
            </a:pPr>
            <a:r>
              <a:rPr lang="en-US" dirty="0"/>
              <a:t>People who mediated focused less on the past and future, which led to them experiencing less negative emotion,” </a:t>
            </a:r>
            <a:r>
              <a:rPr lang="en-US" dirty="0" err="1"/>
              <a:t>Hafenbrack</a:t>
            </a:r>
            <a:r>
              <a:rPr lang="en-US" dirty="0"/>
              <a:t> says. “That helped them reduce the sunk-cost bias.</a:t>
            </a:r>
            <a:endParaRPr lang="en-CA" dirty="0" smtClean="0"/>
          </a:p>
          <a:p>
            <a:pPr>
              <a:spcBef>
                <a:spcPts val="600"/>
              </a:spcBef>
            </a:pPr>
            <a:r>
              <a:rPr lang="en-CA" dirty="0"/>
              <a:t>Short-term or Long-term</a:t>
            </a:r>
            <a:r>
              <a:rPr lang="en-CA" dirty="0" smtClean="0"/>
              <a:t>?</a:t>
            </a:r>
          </a:p>
          <a:p>
            <a:pPr lvl="1">
              <a:spcBef>
                <a:spcPts val="600"/>
              </a:spcBef>
            </a:pPr>
            <a:r>
              <a:rPr lang="en-US" dirty="0"/>
              <a:t>[The research doesn’t] undermine the idea that [meditating] as a long-term practice could be effective,” </a:t>
            </a:r>
            <a:r>
              <a:rPr lang="en-US" dirty="0" err="1"/>
              <a:t>Barsade</a:t>
            </a:r>
            <a:r>
              <a:rPr lang="en-US" dirty="0"/>
              <a:t> says. “However, one of the novel and important things [about the research] is that you can take a brief time out and get a result.</a:t>
            </a:r>
            <a:endParaRPr lang="en-CA" dirty="0" smtClean="0"/>
          </a:p>
          <a:p>
            <a:pPr lvl="1">
              <a:spcBef>
                <a:spcPts val="600"/>
              </a:spcBef>
            </a:pPr>
            <a:endParaRPr lang="en-CA" dirty="0" smtClean="0"/>
          </a:p>
          <a:p>
            <a:pPr>
              <a:spcBef>
                <a:spcPts val="600"/>
              </a:spcBef>
            </a:pPr>
            <a:r>
              <a:rPr lang="en-CA" dirty="0" smtClean="0"/>
              <a:t>Mindful </a:t>
            </a:r>
            <a:r>
              <a:rPr lang="en-CA" dirty="0"/>
              <a:t>Decision </a:t>
            </a:r>
            <a:r>
              <a:rPr lang="en-CA" dirty="0" smtClean="0"/>
              <a:t>Making</a:t>
            </a:r>
          </a:p>
          <a:p>
            <a:pPr lvl="1">
              <a:spcBef>
                <a:spcPts val="600"/>
              </a:spcBef>
            </a:pPr>
            <a:r>
              <a:rPr lang="en-US" sz="2900" dirty="0"/>
              <a:t>“Applying mindfulness technique to decision making leads to clearer thinking and to staying connected to your core values, which is crucial to your peace of mind.”		– Phillip Moffitt</a:t>
            </a:r>
            <a:endParaRPr lang="en-CA" sz="2900" dirty="0"/>
          </a:p>
        </p:txBody>
      </p:sp>
      <p:sp>
        <p:nvSpPr>
          <p:cNvPr id="6" name="Rectangle 5"/>
          <p:cNvSpPr/>
          <p:nvPr/>
        </p:nvSpPr>
        <p:spPr>
          <a:xfrm>
            <a:off x="860951" y="6351711"/>
            <a:ext cx="6231329" cy="461665"/>
          </a:xfrm>
          <a:prstGeom prst="rect">
            <a:avLst/>
          </a:prstGeom>
        </p:spPr>
        <p:txBody>
          <a:bodyPr wrap="square">
            <a:spAutoFit/>
          </a:bodyPr>
          <a:lstStyle/>
          <a:p>
            <a:r>
              <a:rPr lang="en-CA" sz="1200" dirty="0">
                <a:hlinkClick r:id="rId3"/>
              </a:rPr>
              <a:t>http://knowledge.wharton.upenn.edu/article/making-big-small-decision-meditation-can-help</a:t>
            </a:r>
            <a:r>
              <a:rPr lang="en-CA" sz="1200" dirty="0" smtClean="0">
                <a:hlinkClick r:id="rId3"/>
              </a:rPr>
              <a:t>/</a:t>
            </a:r>
            <a:r>
              <a:rPr lang="en-CA" sz="1200" dirty="0" smtClean="0"/>
              <a:t> </a:t>
            </a:r>
          </a:p>
          <a:p>
            <a:r>
              <a:rPr lang="en-CA" sz="1200" dirty="0">
                <a:hlinkClick r:id="rId4"/>
              </a:rPr>
              <a:t>http://</a:t>
            </a:r>
            <a:r>
              <a:rPr lang="en-CA" sz="1200" dirty="0" smtClean="0">
                <a:hlinkClick r:id="rId4"/>
              </a:rPr>
              <a:t>dharmawisdom.org/teachings/articles/decision-time#sthash.ns79B76t.dpuf</a:t>
            </a:r>
            <a:r>
              <a:rPr lang="en-CA" sz="1200" dirty="0"/>
              <a:t> </a:t>
            </a:r>
          </a:p>
        </p:txBody>
      </p:sp>
      <p:pic>
        <p:nvPicPr>
          <p:cNvPr id="3076" name="Picture 4" descr="http://dharmawisdom.org/files/decision_time.jpeg?14301914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1560" y="1449651"/>
            <a:ext cx="4198714" cy="369332"/>
          </a:xfrm>
          <a:prstGeom prst="rect">
            <a:avLst/>
          </a:prstGeom>
        </p:spPr>
        <p:txBody>
          <a:bodyPr wrap="none">
            <a:spAutoFit/>
          </a:bodyPr>
          <a:lstStyle/>
          <a:p>
            <a:r>
              <a:rPr lang="en-US" dirty="0">
                <a:solidFill>
                  <a:srgbClr val="FF0000"/>
                </a:solidFill>
              </a:rPr>
              <a:t>https://dharmawisdom.org/decision-time/</a:t>
            </a:r>
          </a:p>
        </p:txBody>
      </p:sp>
    </p:spTree>
    <p:extLst>
      <p:ext uri="{BB962C8B-B14F-4D97-AF65-F5344CB8AC3E}">
        <p14:creationId xmlns:p14="http://schemas.microsoft.com/office/powerpoint/2010/main" val="3150106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79296" cy="1143000"/>
          </a:xfrm>
        </p:spPr>
        <p:txBody>
          <a:bodyPr>
            <a:normAutofit fontScale="90000"/>
          </a:bodyPr>
          <a:lstStyle/>
          <a:p>
            <a:r>
              <a:rPr lang="en-US" sz="4000" dirty="0" smtClean="0"/>
              <a:t>Meditate </a:t>
            </a:r>
            <a:r>
              <a:rPr lang="en-US" sz="4000" dirty="0"/>
              <a:t>for Better Decision Making Ability</a:t>
            </a:r>
          </a:p>
        </p:txBody>
      </p:sp>
      <p:sp>
        <p:nvSpPr>
          <p:cNvPr id="3" name="Content Placeholder 2"/>
          <p:cNvSpPr>
            <a:spLocks noGrp="1"/>
          </p:cNvSpPr>
          <p:nvPr>
            <p:ph idx="1"/>
          </p:nvPr>
        </p:nvSpPr>
        <p:spPr>
          <a:xfrm>
            <a:off x="457200" y="1600200"/>
            <a:ext cx="5280521" cy="4997152"/>
          </a:xfrm>
        </p:spPr>
        <p:txBody>
          <a:bodyPr>
            <a:normAutofit/>
          </a:bodyPr>
          <a:lstStyle/>
          <a:p>
            <a:pPr marL="0" indent="0">
              <a:buNone/>
            </a:pPr>
            <a:r>
              <a:rPr lang="en-US" sz="2400" dirty="0" smtClean="0"/>
              <a:t>A </a:t>
            </a:r>
            <a:r>
              <a:rPr lang="en-US" sz="2400" dirty="0"/>
              <a:t>good decision is the reflection </a:t>
            </a:r>
            <a:r>
              <a:rPr lang="en-US" sz="2400" dirty="0" smtClean="0"/>
              <a:t/>
            </a:r>
            <a:br>
              <a:rPr lang="en-US" sz="2400" dirty="0" smtClean="0"/>
            </a:br>
            <a:r>
              <a:rPr lang="en-US" sz="2400" dirty="0" smtClean="0"/>
              <a:t>of </a:t>
            </a:r>
            <a:r>
              <a:rPr lang="en-US" sz="2400" dirty="0"/>
              <a:t>your thoughts and experiences, </a:t>
            </a:r>
            <a:r>
              <a:rPr lang="en-US" sz="2400" dirty="0" smtClean="0"/>
              <a:t/>
            </a:r>
            <a:br>
              <a:rPr lang="en-US" sz="2400" dirty="0" smtClean="0"/>
            </a:br>
            <a:r>
              <a:rPr lang="en-US" sz="2400" dirty="0" smtClean="0"/>
              <a:t>and </a:t>
            </a:r>
            <a:r>
              <a:rPr lang="en-US" sz="2400" dirty="0"/>
              <a:t>this can be augmented through </a:t>
            </a:r>
            <a:r>
              <a:rPr lang="en-US" sz="2400" dirty="0" smtClean="0"/>
              <a:t/>
            </a:r>
            <a:br>
              <a:rPr lang="en-US" sz="2400" dirty="0" smtClean="0"/>
            </a:br>
            <a:r>
              <a:rPr lang="en-US" sz="2400" dirty="0" smtClean="0"/>
              <a:t>meditation.</a:t>
            </a:r>
            <a:endParaRPr lang="en-CA" sz="2400" dirty="0" smtClean="0"/>
          </a:p>
          <a:p>
            <a:r>
              <a:rPr lang="en-CA" sz="2400" dirty="0" smtClean="0"/>
              <a:t>#</a:t>
            </a:r>
            <a:r>
              <a:rPr lang="en-CA" sz="2400" dirty="0"/>
              <a:t>1 – Focused </a:t>
            </a:r>
            <a:r>
              <a:rPr lang="en-CA" sz="2400" dirty="0" smtClean="0"/>
              <a:t>mind</a:t>
            </a:r>
          </a:p>
          <a:p>
            <a:r>
              <a:rPr lang="en-CA" sz="2400" dirty="0"/>
              <a:t>#2 – The right balance</a:t>
            </a:r>
          </a:p>
          <a:p>
            <a:r>
              <a:rPr lang="en-CA" sz="2400" dirty="0"/>
              <a:t>#3 – Rational thinking</a:t>
            </a:r>
          </a:p>
          <a:p>
            <a:r>
              <a:rPr lang="en-CA" sz="2400" dirty="0"/>
              <a:t>#4 – A strong mind</a:t>
            </a:r>
          </a:p>
          <a:p>
            <a:r>
              <a:rPr lang="en-CA" sz="2400" dirty="0"/>
              <a:t>#5 – Intuition, perception and observation</a:t>
            </a:r>
          </a:p>
          <a:p>
            <a:r>
              <a:rPr lang="en-US" sz="2400" dirty="0"/>
              <a:t>#6 – Focus on the </a:t>
            </a:r>
            <a:r>
              <a:rPr lang="en-US" sz="2400" dirty="0" smtClean="0"/>
              <a:t>present</a:t>
            </a:r>
            <a:r>
              <a:rPr lang="en-CA" sz="2400" dirty="0"/>
              <a:t> </a:t>
            </a:r>
            <a:endParaRPr lang="en-US" sz="2400" dirty="0"/>
          </a:p>
        </p:txBody>
      </p:sp>
      <p:pic>
        <p:nvPicPr>
          <p:cNvPr id="2050" name="Picture 2" descr="https://cdn.artofliving.org/sites/www.artofliving.org/files/styles/inner_page_image/public/article_image/decision-making.jpg?itok=vDur5W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35212"/>
            <a:ext cx="3552329" cy="16331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5881" y="3571725"/>
            <a:ext cx="2740750" cy="1569660"/>
          </a:xfrm>
          <a:prstGeom prst="rect">
            <a:avLst/>
          </a:prstGeom>
        </p:spPr>
        <p:txBody>
          <a:bodyPr wrap="none">
            <a:spAutoFit/>
          </a:bodyPr>
          <a:lstStyle/>
          <a:p>
            <a:pPr marL="342900" indent="-342900" fontAlgn="base">
              <a:buFont typeface="+mj-lt"/>
              <a:buAutoNum type="arabicPeriod"/>
            </a:pPr>
            <a:r>
              <a:rPr lang="en-US" sz="2400" dirty="0"/>
              <a:t>Calmer </a:t>
            </a:r>
            <a:r>
              <a:rPr lang="en-US" sz="2400" dirty="0"/>
              <a:t>mind</a:t>
            </a:r>
          </a:p>
          <a:p>
            <a:pPr marL="342900" indent="-342900" fontAlgn="base">
              <a:buFont typeface="+mj-lt"/>
              <a:buAutoNum type="arabicPeriod"/>
            </a:pPr>
            <a:r>
              <a:rPr lang="en-US" sz="2400" dirty="0"/>
              <a:t>Drop the baggage</a:t>
            </a:r>
          </a:p>
          <a:p>
            <a:pPr marL="342900" indent="-342900" fontAlgn="base">
              <a:buFont typeface="+mj-lt"/>
              <a:buAutoNum type="arabicPeriod"/>
            </a:pPr>
            <a:r>
              <a:rPr lang="en-US" sz="2400" dirty="0"/>
              <a:t>A strong mind</a:t>
            </a:r>
          </a:p>
          <a:p>
            <a:pPr marL="342900" indent="-342900" fontAlgn="base">
              <a:buFont typeface="+mj-lt"/>
              <a:buAutoNum type="arabicPeriod"/>
            </a:pPr>
            <a:r>
              <a:rPr lang="en-US" sz="2400" dirty="0"/>
              <a:t>Strong </a:t>
            </a:r>
            <a:r>
              <a:rPr lang="en-US" sz="2400" dirty="0"/>
              <a:t>intuition</a:t>
            </a:r>
            <a:endParaRPr lang="en-US" sz="2400" dirty="0"/>
          </a:p>
        </p:txBody>
      </p:sp>
      <p:sp>
        <p:nvSpPr>
          <p:cNvPr id="6" name="Rectangle 5"/>
          <p:cNvSpPr/>
          <p:nvPr/>
        </p:nvSpPr>
        <p:spPr>
          <a:xfrm>
            <a:off x="457200" y="6255215"/>
            <a:ext cx="7937004" cy="523220"/>
          </a:xfrm>
          <a:prstGeom prst="rect">
            <a:avLst/>
          </a:prstGeom>
        </p:spPr>
        <p:txBody>
          <a:bodyPr wrap="square">
            <a:spAutoFit/>
          </a:bodyPr>
          <a:lstStyle/>
          <a:p>
            <a:r>
              <a:rPr lang="en-US" sz="1400" dirty="0">
                <a:hlinkClick r:id="rId4"/>
              </a:rPr>
              <a:t>https://</a:t>
            </a:r>
            <a:r>
              <a:rPr lang="en-US" sz="1400" dirty="0" smtClean="0">
                <a:hlinkClick r:id="rId4"/>
              </a:rPr>
              <a:t>www.artofliving.org/us-en/meditation/meditation-for-you/meditation-for-better-decision-making</a:t>
            </a:r>
            <a:endParaRPr lang="en-US" sz="1400" dirty="0" smtClean="0"/>
          </a:p>
          <a:p>
            <a:pPr lvl="0"/>
            <a:r>
              <a:rPr lang="en-CA" sz="1400" dirty="0">
                <a:hlinkClick r:id="rId5"/>
              </a:rPr>
              <a:t>https://www.artofliving.org/meditation/meditation-for-you/meditation-for-better-decision-making</a:t>
            </a:r>
            <a:r>
              <a:rPr lang="en-CA" sz="1400" dirty="0"/>
              <a:t> </a:t>
            </a:r>
          </a:p>
        </p:txBody>
      </p:sp>
    </p:spTree>
    <p:extLst>
      <p:ext uri="{BB962C8B-B14F-4D97-AF65-F5344CB8AC3E}">
        <p14:creationId xmlns:p14="http://schemas.microsoft.com/office/powerpoint/2010/main" val="1534241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Mindful – Loving Kindness exercise</a:t>
            </a:r>
            <a:endParaRPr lang="en-CA" sz="4000" dirty="0"/>
          </a:p>
        </p:txBody>
      </p:sp>
      <p:sp>
        <p:nvSpPr>
          <p:cNvPr id="3" name="Content Placeholder 2"/>
          <p:cNvSpPr>
            <a:spLocks noGrp="1"/>
          </p:cNvSpPr>
          <p:nvPr>
            <p:ph idx="1"/>
          </p:nvPr>
        </p:nvSpPr>
        <p:spPr>
          <a:xfrm>
            <a:off x="457200" y="1412776"/>
            <a:ext cx="8507288" cy="4853136"/>
          </a:xfrm>
        </p:spPr>
        <p:txBody>
          <a:bodyPr>
            <a:noAutofit/>
          </a:bodyPr>
          <a:lstStyle/>
          <a:p>
            <a:pPr>
              <a:spcBef>
                <a:spcPts val="600"/>
              </a:spcBef>
            </a:pPr>
            <a:r>
              <a:rPr lang="en-US" sz="2000" dirty="0" smtClean="0"/>
              <a:t>Time required – 15 minutes</a:t>
            </a:r>
          </a:p>
          <a:p>
            <a:pPr>
              <a:spcBef>
                <a:spcPts val="600"/>
              </a:spcBef>
            </a:pPr>
            <a:r>
              <a:rPr lang="en-US" sz="2000" dirty="0" smtClean="0"/>
              <a:t>First, do a Mindfulness Body Scan – Relaxation exercise</a:t>
            </a:r>
            <a:endParaRPr lang="en-CA" sz="2000" dirty="0"/>
          </a:p>
          <a:p>
            <a:pPr>
              <a:spcBef>
                <a:spcPts val="600"/>
              </a:spcBef>
            </a:pPr>
            <a:r>
              <a:rPr lang="en-US" sz="2000" dirty="0" smtClean="0"/>
              <a:t>Then, follow my voice</a:t>
            </a:r>
          </a:p>
          <a:p>
            <a:pPr>
              <a:spcBef>
                <a:spcPts val="600"/>
              </a:spcBef>
            </a:pPr>
            <a:r>
              <a:rPr lang="en-US" sz="2000" dirty="0" smtClean="0"/>
              <a:t>During this exercise, I’ll say a few sentences</a:t>
            </a:r>
          </a:p>
          <a:p>
            <a:pPr>
              <a:spcBef>
                <a:spcPts val="600"/>
              </a:spcBef>
            </a:pPr>
            <a:r>
              <a:rPr lang="en-US" sz="2000" dirty="0" smtClean="0"/>
              <a:t>I invite you to repeat the ones that resonate with you the most, the ones that are true to yourself</a:t>
            </a:r>
          </a:p>
          <a:p>
            <a:pPr marL="2155825" lvl="1">
              <a:spcBef>
                <a:spcPts val="600"/>
              </a:spcBef>
            </a:pPr>
            <a:r>
              <a:rPr lang="en-US" sz="1600" dirty="0" smtClean="0"/>
              <a:t>May I be happy</a:t>
            </a:r>
          </a:p>
          <a:p>
            <a:pPr marL="2155825" lvl="1">
              <a:spcBef>
                <a:spcPts val="600"/>
              </a:spcBef>
            </a:pPr>
            <a:r>
              <a:rPr lang="en-US" sz="1600" dirty="0" smtClean="0"/>
              <a:t>May I be healthy</a:t>
            </a:r>
          </a:p>
          <a:p>
            <a:pPr marL="2155825" lvl="1">
              <a:spcBef>
                <a:spcPts val="600"/>
              </a:spcBef>
            </a:pPr>
            <a:r>
              <a:rPr lang="en-US" sz="1600" dirty="0" smtClean="0"/>
              <a:t>May I live with ease</a:t>
            </a:r>
          </a:p>
          <a:p>
            <a:pPr marL="2155825" lvl="1">
              <a:spcBef>
                <a:spcPts val="600"/>
              </a:spcBef>
            </a:pPr>
            <a:r>
              <a:rPr lang="en-US" sz="1600" dirty="0" smtClean="0"/>
              <a:t>May I be free from pain and suffering</a:t>
            </a:r>
          </a:p>
          <a:p>
            <a:pPr marL="2155825" lvl="1">
              <a:spcBef>
                <a:spcPts val="600"/>
              </a:spcBef>
            </a:pPr>
            <a:r>
              <a:rPr lang="en-US" sz="1600" dirty="0" smtClean="0"/>
              <a:t>May I be able to let go of everything </a:t>
            </a:r>
            <a:br>
              <a:rPr lang="en-US" sz="1600" dirty="0" smtClean="0"/>
            </a:br>
            <a:r>
              <a:rPr lang="en-US" sz="1600" dirty="0" smtClean="0"/>
              <a:t>for which I have no control over</a:t>
            </a:r>
          </a:p>
          <a:p>
            <a:pPr marL="2155825" lvl="1">
              <a:spcBef>
                <a:spcPts val="600"/>
              </a:spcBef>
            </a:pPr>
            <a:r>
              <a:rPr lang="en-US" sz="1600" dirty="0" smtClean="0"/>
              <a:t>May I find success in all areas for which </a:t>
            </a:r>
            <a:br>
              <a:rPr lang="en-US" sz="1600" dirty="0" smtClean="0"/>
            </a:br>
            <a:r>
              <a:rPr lang="en-US" sz="1600" dirty="0" smtClean="0"/>
              <a:t>I’m passionate about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1612"/>
          <a:stretch/>
        </p:blipFill>
        <p:spPr>
          <a:xfrm>
            <a:off x="7174041" y="1199561"/>
            <a:ext cx="1718439" cy="1906094"/>
          </a:xfrm>
          <a:prstGeom prst="ellipse">
            <a:avLst/>
          </a:prstGeom>
          <a:ln>
            <a:noFill/>
          </a:ln>
          <a:effectLst>
            <a:softEdge rad="112500"/>
          </a:effectLst>
        </p:spPr>
      </p:pic>
      <p:sp>
        <p:nvSpPr>
          <p:cNvPr id="4" name="Rectangle 3"/>
          <p:cNvSpPr/>
          <p:nvPr/>
        </p:nvSpPr>
        <p:spPr>
          <a:xfrm>
            <a:off x="570384" y="6331449"/>
            <a:ext cx="8003232" cy="523220"/>
          </a:xfrm>
          <a:prstGeom prst="rect">
            <a:avLst/>
          </a:prstGeom>
        </p:spPr>
        <p:txBody>
          <a:bodyPr wrap="square">
            <a:spAutoFit/>
          </a:bodyPr>
          <a:lstStyle/>
          <a:p>
            <a:r>
              <a:rPr lang="en-US" sz="1400" dirty="0"/>
              <a:t>Mindfulness exercise – Loving Kindness – 15 </a:t>
            </a:r>
            <a:r>
              <a:rPr lang="en-US" sz="1400" dirty="0" err="1"/>
              <a:t>mins</a:t>
            </a:r>
            <a:r>
              <a:rPr lang="en-US" sz="1400" dirty="0"/>
              <a:t> (</a:t>
            </a:r>
            <a:r>
              <a:rPr lang="en-US" sz="1400" dirty="0">
                <a:hlinkClick r:id="rId4"/>
              </a:rPr>
              <a:t>https://archive.org/details/LovingKindness15Minsb</a:t>
            </a:r>
            <a:r>
              <a:rPr lang="en-US" sz="1400" dirty="0"/>
              <a:t>) </a:t>
            </a:r>
          </a:p>
          <a:p>
            <a:pPr lvl="1"/>
            <a:r>
              <a:rPr lang="en-US" sz="1400" dirty="0"/>
              <a:t>Download link: </a:t>
            </a:r>
            <a:r>
              <a:rPr lang="en-US" sz="1200" dirty="0">
                <a:hlinkClick r:id="rId5"/>
              </a:rPr>
              <a:t>https://archive.org/download/LovingKindness15Minsb/Loving%20Kindness%2015%20minsb.mp3</a:t>
            </a:r>
            <a:r>
              <a:rPr lang="en-US" sz="1200" dirty="0"/>
              <a:t> </a:t>
            </a:r>
            <a:endParaRPr lang="en-US" sz="1400" dirty="0"/>
          </a:p>
        </p:txBody>
      </p:sp>
    </p:spTree>
    <p:extLst>
      <p:ext uri="{BB962C8B-B14F-4D97-AF65-F5344CB8AC3E}">
        <p14:creationId xmlns:p14="http://schemas.microsoft.com/office/powerpoint/2010/main" val="1425348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 away practice for week 7</a:t>
            </a:r>
            <a:endParaRPr lang="en-US" sz="3600" dirty="0"/>
          </a:p>
        </p:txBody>
      </p:sp>
      <p:sp>
        <p:nvSpPr>
          <p:cNvPr id="3" name="Content Placeholder 2"/>
          <p:cNvSpPr>
            <a:spLocks noGrp="1"/>
          </p:cNvSpPr>
          <p:nvPr>
            <p:ph idx="1"/>
          </p:nvPr>
        </p:nvSpPr>
        <p:spPr>
          <a:xfrm>
            <a:off x="457200" y="1417638"/>
            <a:ext cx="8570710" cy="5467746"/>
          </a:xfrm>
        </p:spPr>
        <p:txBody>
          <a:bodyPr>
            <a:noAutofit/>
          </a:bodyPr>
          <a:lstStyle/>
          <a:p>
            <a:pPr>
              <a:spcBef>
                <a:spcPts val="900"/>
              </a:spcBef>
            </a:pPr>
            <a:r>
              <a:rPr lang="en-CA" sz="2400" dirty="0" smtClean="0"/>
              <a:t>Connecting </a:t>
            </a:r>
            <a:r>
              <a:rPr lang="en-CA" sz="2400" dirty="0"/>
              <a:t>– once a week with you </a:t>
            </a:r>
            <a:r>
              <a:rPr lang="en-CA" sz="2400" dirty="0" smtClean="0"/>
              <a:t>buddy</a:t>
            </a:r>
          </a:p>
          <a:p>
            <a:pPr>
              <a:spcBef>
                <a:spcPts val="900"/>
              </a:spcBef>
            </a:pPr>
            <a:r>
              <a:rPr lang="en-CA" sz="2400" dirty="0" smtClean="0"/>
              <a:t>Gratitude </a:t>
            </a:r>
            <a:r>
              <a:rPr lang="en-CA" sz="2400" dirty="0"/>
              <a:t>Journaling – daily</a:t>
            </a:r>
          </a:p>
          <a:p>
            <a:pPr>
              <a:spcBef>
                <a:spcPts val="900"/>
              </a:spcBef>
            </a:pPr>
            <a:r>
              <a:rPr lang="en-CA" sz="2400" dirty="0" smtClean="0"/>
              <a:t>Practice, chose one of the following and keep doing it for the whole week - daily</a:t>
            </a:r>
          </a:p>
          <a:p>
            <a:pPr lvl="1">
              <a:spcBef>
                <a:spcPts val="900"/>
              </a:spcBef>
            </a:pPr>
            <a:r>
              <a:rPr lang="en-CA" sz="2000" dirty="0" smtClean="0"/>
              <a:t>Self-compassion</a:t>
            </a:r>
            <a:br>
              <a:rPr lang="en-CA" sz="2000" dirty="0" smtClean="0"/>
            </a:br>
            <a:r>
              <a:rPr lang="en-CA" sz="1200" dirty="0" smtClean="0"/>
              <a:t>15 </a:t>
            </a:r>
            <a:r>
              <a:rPr lang="en-CA" sz="1200" dirty="0"/>
              <a:t>mins – </a:t>
            </a:r>
            <a:r>
              <a:rPr lang="en-CA" sz="1200" dirty="0">
                <a:hlinkClick r:id="rId3"/>
              </a:rPr>
              <a:t>https://</a:t>
            </a:r>
            <a:r>
              <a:rPr lang="en-CA" sz="1200" dirty="0" smtClean="0">
                <a:hlinkClick r:id="rId3"/>
              </a:rPr>
              <a:t>soundcloud.com/mindfullivingcoach/self-compassion-meditation</a:t>
            </a:r>
            <a:r>
              <a:rPr lang="en-CA" sz="1200" dirty="0" smtClean="0"/>
              <a:t/>
            </a:r>
            <a:br>
              <a:rPr lang="en-CA" sz="1200" dirty="0" smtClean="0"/>
            </a:br>
            <a:r>
              <a:rPr lang="en-CA" sz="1200" dirty="0" smtClean="0"/>
              <a:t>15 mins</a:t>
            </a:r>
            <a:r>
              <a:rPr lang="en-CA" sz="1200" dirty="0"/>
              <a:t> – </a:t>
            </a:r>
            <a:r>
              <a:rPr lang="en-CA" sz="1200" dirty="0">
                <a:hlinkClick r:id="rId4"/>
              </a:rPr>
              <a:t>https://</a:t>
            </a:r>
            <a:r>
              <a:rPr lang="en-CA" sz="1200" dirty="0" smtClean="0">
                <a:hlinkClick r:id="rId4"/>
              </a:rPr>
              <a:t>soundcloud.com/awakeningcompassion/awakening-compassion-class-4</a:t>
            </a:r>
            <a:r>
              <a:rPr lang="en-CA" sz="1200" dirty="0" smtClean="0"/>
              <a:t>   </a:t>
            </a:r>
            <a:br>
              <a:rPr lang="en-CA" sz="1200" dirty="0" smtClean="0"/>
            </a:br>
            <a:r>
              <a:rPr lang="en-CA" sz="1200" dirty="0"/>
              <a:t>20 mins </a:t>
            </a:r>
            <a:r>
              <a:rPr lang="en-CA" sz="1200" dirty="0" smtClean="0"/>
              <a:t>– </a:t>
            </a:r>
            <a:r>
              <a:rPr lang="en-CA" sz="1200" dirty="0" smtClean="0">
                <a:hlinkClick r:id="rId5"/>
              </a:rPr>
              <a:t>http</a:t>
            </a:r>
            <a:r>
              <a:rPr lang="en-CA" sz="1200" dirty="0">
                <a:hlinkClick r:id="rId5"/>
              </a:rPr>
              <a:t>://self-compassion.org/wp-content/uploads/meditations/LKM.self-compassion.MP3 </a:t>
            </a:r>
            <a:endParaRPr lang="en-CA" sz="1200" dirty="0" smtClean="0"/>
          </a:p>
          <a:p>
            <a:pPr lvl="1">
              <a:spcBef>
                <a:spcPts val="900"/>
              </a:spcBef>
            </a:pPr>
            <a:r>
              <a:rPr lang="en-CA" sz="2000" dirty="0"/>
              <a:t>Mindful – Loving Kindness </a:t>
            </a:r>
            <a:r>
              <a:rPr lang="en-CA" sz="2000" dirty="0" smtClean="0"/>
              <a:t>exercise</a:t>
            </a:r>
            <a:br>
              <a:rPr lang="en-CA" sz="2000" dirty="0" smtClean="0"/>
            </a:br>
            <a:r>
              <a:rPr lang="en-CA" sz="1200" dirty="0" smtClean="0"/>
              <a:t>15 </a:t>
            </a:r>
            <a:r>
              <a:rPr lang="en-CA" sz="1200" dirty="0"/>
              <a:t>mins </a:t>
            </a:r>
            <a:r>
              <a:rPr lang="en-CA" sz="1200" dirty="0" smtClean="0"/>
              <a:t>– </a:t>
            </a:r>
            <a:r>
              <a:rPr lang="en-CA" sz="1200" dirty="0" smtClean="0">
                <a:hlinkClick r:id="rId6"/>
              </a:rPr>
              <a:t>https</a:t>
            </a:r>
            <a:r>
              <a:rPr lang="en-CA" sz="1200" dirty="0">
                <a:hlinkClick r:id="rId6"/>
              </a:rPr>
              <a:t>://</a:t>
            </a:r>
            <a:r>
              <a:rPr lang="en-CA" sz="1200" dirty="0" smtClean="0">
                <a:hlinkClick r:id="rId6"/>
              </a:rPr>
              <a:t>archive.org/details/LovingKindness15Minsb</a:t>
            </a:r>
            <a:r>
              <a:rPr lang="en-CA" sz="1200" dirty="0" smtClean="0"/>
              <a:t>  </a:t>
            </a:r>
          </a:p>
          <a:p>
            <a:pPr>
              <a:spcBef>
                <a:spcPts val="900"/>
              </a:spcBef>
            </a:pPr>
            <a:r>
              <a:rPr lang="en-CA" sz="2400" dirty="0" smtClean="0"/>
              <a:t>Apply Mindful Centering – as </a:t>
            </a:r>
            <a:r>
              <a:rPr lang="en-CA" sz="2400" dirty="0" smtClean="0"/>
              <a:t>needed</a:t>
            </a:r>
          </a:p>
          <a:p>
            <a:pPr>
              <a:spcBef>
                <a:spcPts val="900"/>
              </a:spcBef>
            </a:pPr>
            <a:r>
              <a:rPr lang="en-CA" sz="2400" dirty="0" smtClean="0"/>
              <a:t>Apply Mindful Walking – as needed</a:t>
            </a:r>
            <a:endParaRPr lang="en-CA" sz="2400" dirty="0" smtClean="0"/>
          </a:p>
          <a:p>
            <a:pPr>
              <a:spcBef>
                <a:spcPts val="900"/>
              </a:spcBef>
            </a:pPr>
            <a:r>
              <a:rPr lang="en-CA" sz="2400" dirty="0" smtClean="0"/>
              <a:t>For next and last </a:t>
            </a:r>
            <a:r>
              <a:rPr lang="en-CA" sz="2400" dirty="0"/>
              <a:t>session : Bring all the questions you have</a:t>
            </a:r>
            <a:endParaRPr lang="en-CA" sz="2400" dirty="0"/>
          </a:p>
        </p:txBody>
      </p:sp>
      <p:pic>
        <p:nvPicPr>
          <p:cNvPr id="1026" name="Picture 2"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208" y="36048"/>
            <a:ext cx="2689520" cy="201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80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43608" y="6381328"/>
            <a:ext cx="7272808" cy="369332"/>
          </a:xfrm>
          <a:prstGeom prst="rect">
            <a:avLst/>
          </a:prstGeom>
        </p:spPr>
        <p:txBody>
          <a:bodyPr wrap="square">
            <a:spAutoFit/>
          </a:bodyPr>
          <a:lstStyle/>
          <a:p>
            <a:pPr defTabSz="492125">
              <a:buNone/>
              <a:tabLst>
                <a:tab pos="3317875" algn="ctr"/>
                <a:tab pos="7267575" algn="r"/>
              </a:tabLst>
            </a:pPr>
            <a:r>
              <a:rPr lang="en-CA" dirty="0"/>
              <a:t>Alejandro </a:t>
            </a:r>
            <a:r>
              <a:rPr lang="en-CA" dirty="0" smtClean="0"/>
              <a:t>Gonzalez 		</a:t>
            </a:r>
            <a:r>
              <a:rPr lang="en-CA" dirty="0" smtClean="0">
                <a:hlinkClick r:id="rId5"/>
              </a:rPr>
              <a:t>https</a:t>
            </a:r>
            <a:r>
              <a:rPr lang="en-CA" dirty="0">
                <a:hlinkClick r:id="rId5"/>
              </a:rPr>
              <a:t>://</a:t>
            </a:r>
            <a:r>
              <a:rPr lang="en-CA" dirty="0" smtClean="0">
                <a:hlinkClick r:id="rId5"/>
              </a:rPr>
              <a:t>gcconnex.gc.ca/profile/alejgonz</a:t>
            </a:r>
            <a:r>
              <a:rPr lang="en-CA" dirty="0" smtClean="0"/>
              <a:t> </a:t>
            </a:r>
            <a:endParaRPr lang="en-CA" sz="1600" dirty="0"/>
          </a:p>
        </p:txBody>
      </p:sp>
    </p:spTree>
    <p:extLst>
      <p:ext uri="{BB962C8B-B14F-4D97-AF65-F5344CB8AC3E}">
        <p14:creationId xmlns:p14="http://schemas.microsoft.com/office/powerpoint/2010/main" val="3602735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smtClean="0"/>
              <a:t>Some Book references</a:t>
            </a:r>
            <a:endParaRPr lang="en-US" dirty="0"/>
          </a:p>
        </p:txBody>
      </p:sp>
      <p:pic>
        <p:nvPicPr>
          <p:cNvPr id="1027" name="Picture 3" descr="\\Homedir1\Data4\NH-HR\Alejandro.Gonzalez\Documents\SIYLI\images and books\book-cover-shadow-interior.png"/>
          <p:cNvPicPr>
            <a:picLocks noChangeAspect="1" noChangeArrowheads="1"/>
          </p:cNvPicPr>
          <p:nvPr/>
        </p:nvPicPr>
        <p:blipFill>
          <a:blip r:embed="rId3"/>
          <a:srcRect/>
          <a:stretch>
            <a:fillRect/>
          </a:stretch>
        </p:blipFill>
        <p:spPr bwMode="auto">
          <a:xfrm>
            <a:off x="323587" y="1086987"/>
            <a:ext cx="1356390" cy="1620000"/>
          </a:xfrm>
          <a:prstGeom prst="rect">
            <a:avLst/>
          </a:prstGeom>
          <a:noFill/>
        </p:spPr>
      </p:pic>
      <p:pic>
        <p:nvPicPr>
          <p:cNvPr id="1031" name="Picture 7" descr="http://ecx.images-amazon.com/images/I/51RQqXy-RtL._SX331_BO1,204,203,200_.jpg"/>
          <p:cNvPicPr>
            <a:picLocks noChangeAspect="1" noChangeArrowheads="1"/>
          </p:cNvPicPr>
          <p:nvPr/>
        </p:nvPicPr>
        <p:blipFill>
          <a:blip r:embed="rId4"/>
          <a:srcRect/>
          <a:stretch>
            <a:fillRect/>
          </a:stretch>
        </p:blipFill>
        <p:spPr bwMode="auto">
          <a:xfrm>
            <a:off x="2003735" y="1086987"/>
            <a:ext cx="1081080" cy="1620000"/>
          </a:xfrm>
          <a:prstGeom prst="rect">
            <a:avLst/>
          </a:prstGeom>
          <a:noFill/>
        </p:spPr>
      </p:pic>
      <p:pic>
        <p:nvPicPr>
          <p:cNvPr id="1033" name="Picture 9" descr="http://ecx.images-amazon.com/images/I/51aGyRaAEuL._SX332_BO1,204,203,200_.jpg"/>
          <p:cNvPicPr>
            <a:picLocks noChangeAspect="1" noChangeArrowheads="1"/>
          </p:cNvPicPr>
          <p:nvPr/>
        </p:nvPicPr>
        <p:blipFill>
          <a:blip r:embed="rId5"/>
          <a:srcRect/>
          <a:stretch>
            <a:fillRect/>
          </a:stretch>
        </p:blipFill>
        <p:spPr bwMode="auto">
          <a:xfrm>
            <a:off x="3408573" y="1086987"/>
            <a:ext cx="1084320" cy="1620000"/>
          </a:xfrm>
          <a:prstGeom prst="rect">
            <a:avLst/>
          </a:prstGeom>
          <a:noFill/>
        </p:spPr>
      </p:pic>
      <p:pic>
        <p:nvPicPr>
          <p:cNvPr id="1035" name="Picture 11" descr="http://ecx.images-amazon.com/images/I/417DT56KnzL._SX327_BO1,204,203,200_.jpg"/>
          <p:cNvPicPr>
            <a:picLocks noChangeAspect="1" noChangeArrowheads="1"/>
          </p:cNvPicPr>
          <p:nvPr/>
        </p:nvPicPr>
        <p:blipFill>
          <a:blip r:embed="rId6"/>
          <a:srcRect/>
          <a:stretch>
            <a:fillRect/>
          </a:stretch>
        </p:blipFill>
        <p:spPr bwMode="auto">
          <a:xfrm>
            <a:off x="4816651" y="1086987"/>
            <a:ext cx="1068075" cy="1620000"/>
          </a:xfrm>
          <a:prstGeom prst="rect">
            <a:avLst/>
          </a:prstGeom>
          <a:noFill/>
        </p:spPr>
      </p:pic>
      <p:pic>
        <p:nvPicPr>
          <p:cNvPr id="1026" name="Picture 2" descr="https://images-na.ssl-images-amazon.com/images/I/41YeZ4Zv-kL._SX352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676" y="1086987"/>
            <a:ext cx="114925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v2VH81NKL._SX322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5717" y="3026290"/>
            <a:ext cx="10518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828" y="3021343"/>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41ALga4mxUL._SX328_BO1,204,203,200_.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596" y="3025163"/>
            <a:ext cx="1071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DucJX5ENL._SX321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9597" y="4855325"/>
            <a:ext cx="104863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ndful Leader: Embodying Christian wisdom by [Peter Sha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722" y="4943700"/>
            <a:ext cx="101412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41rP4VRYxUL._SX336_BO1,204,203,200_.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72992" y="4855325"/>
            <a:ext cx="109732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1eVr8DWiL._SX317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5403" y="3025163"/>
            <a:ext cx="103563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ages-na.ssl-images-amazon.com/images/I/519-gujmWcL._SX337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1596" y="4855325"/>
            <a:ext cx="110056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rt of Mindfulness: A HarperOne Select (HarperOne Selects) by [Hanh, Thich Nha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22308" y="4873457"/>
            <a:ext cx="112104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41W1FVvIGwL._SX326_BO1,204,203,200_.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2504" y="3020210"/>
            <a:ext cx="1066338" cy="16222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images-na.ssl-images-amazon.com/images/I/41i+BDPpGdL._SX330_BO1,204,203,200_.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579355" y="1005879"/>
            <a:ext cx="1185763" cy="1782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366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2130425"/>
            <a:ext cx="7772400" cy="1470025"/>
          </a:xfrm>
        </p:spPr>
        <p:txBody>
          <a:bodyPr>
            <a:normAutofit/>
          </a:bodyPr>
          <a:lstStyle/>
          <a:p>
            <a:r>
              <a:rPr lang="en-US" dirty="0" smtClean="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a:xfrm>
            <a:off x="1371600" y="3886200"/>
            <a:ext cx="6400800" cy="1752600"/>
          </a:xfrm>
        </p:spPr>
        <p:txBody>
          <a:bodyPr>
            <a:normAutofit/>
          </a:bodyPr>
          <a:lstStyle/>
          <a:p>
            <a:r>
              <a:rPr lang="en-US" dirty="0" smtClean="0"/>
              <a:t>Week 7 (of 8)</a:t>
            </a:r>
          </a:p>
          <a:p>
            <a:r>
              <a:rPr lang="en-US" dirty="0" smtClean="0"/>
              <a:t>27 May 2021</a:t>
            </a:r>
          </a:p>
        </p:txBody>
      </p:sp>
    </p:spTree>
    <p:extLst>
      <p:ext uri="{BB962C8B-B14F-4D97-AF65-F5344CB8AC3E}">
        <p14:creationId xmlns:p14="http://schemas.microsoft.com/office/powerpoint/2010/main" val="922397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a:t>
            </a:r>
            <a:r>
              <a:rPr lang="en-CA" sz="2800" dirty="0" smtClean="0"/>
              <a:t>Centering Exercise</a:t>
            </a:r>
            <a:endParaRPr lang="en-US" sz="2800" dirty="0"/>
          </a:p>
        </p:txBody>
      </p:sp>
      <p:sp>
        <p:nvSpPr>
          <p:cNvPr id="3" name="Content Placeholder 2"/>
          <p:cNvSpPr>
            <a:spLocks noGrp="1"/>
          </p:cNvSpPr>
          <p:nvPr>
            <p:ph idx="1"/>
          </p:nvPr>
        </p:nvSpPr>
        <p:spPr>
          <a:xfrm>
            <a:off x="457200" y="1916832"/>
            <a:ext cx="8440756" cy="4209331"/>
          </a:xfrm>
        </p:spPr>
        <p:txBody>
          <a:bodyPr>
            <a:normAutofit/>
          </a:bodyPr>
          <a:lstStyle/>
          <a:p>
            <a:r>
              <a:rPr lang="en-CA" dirty="0" smtClean="0"/>
              <a:t>Time required: 2 minutes</a:t>
            </a:r>
          </a:p>
          <a:p>
            <a:r>
              <a:rPr lang="en-CA" dirty="0" smtClean="0"/>
              <a:t>Repeat the following phrases, aloud if possible and whispering is good too</a:t>
            </a:r>
          </a:p>
          <a:p>
            <a:pPr lvl="1">
              <a:tabLst>
                <a:tab pos="4572000" algn="l"/>
              </a:tabLst>
            </a:pPr>
            <a:r>
              <a:rPr lang="en-CA" dirty="0" smtClean="0"/>
              <a:t>I am a kind person</a:t>
            </a:r>
            <a:r>
              <a:rPr lang="en-CA" dirty="0"/>
              <a:t>	</a:t>
            </a:r>
            <a:r>
              <a:rPr lang="en-CA" dirty="0" smtClean="0">
                <a:solidFill>
                  <a:schemeClr val="accent1">
                    <a:lumMod val="75000"/>
                  </a:schemeClr>
                </a:solidFill>
              </a:rPr>
              <a:t>(Je </a:t>
            </a:r>
            <a:r>
              <a:rPr lang="en-CA" dirty="0" err="1">
                <a:solidFill>
                  <a:schemeClr val="accent1">
                    <a:lumMod val="75000"/>
                  </a:schemeClr>
                </a:solidFill>
              </a:rPr>
              <a:t>suis</a:t>
            </a:r>
            <a:r>
              <a:rPr lang="en-CA" dirty="0">
                <a:solidFill>
                  <a:schemeClr val="accent1">
                    <a:lumMod val="75000"/>
                  </a:schemeClr>
                </a:solidFill>
              </a:rPr>
              <a:t> </a:t>
            </a:r>
            <a:r>
              <a:rPr lang="en-CA" dirty="0" smtClean="0">
                <a:solidFill>
                  <a:schemeClr val="accent1">
                    <a:lumMod val="75000"/>
                  </a:schemeClr>
                </a:solidFill>
              </a:rPr>
              <a:t>amiable)</a:t>
            </a:r>
          </a:p>
          <a:p>
            <a:pPr lvl="1">
              <a:tabLst>
                <a:tab pos="4572000" algn="l"/>
              </a:tabLst>
            </a:pPr>
            <a:r>
              <a:rPr lang="en-CA" dirty="0" smtClean="0"/>
              <a:t>I love myself	</a:t>
            </a:r>
            <a:r>
              <a:rPr lang="en-CA" dirty="0" smtClean="0">
                <a:solidFill>
                  <a:schemeClr val="accent1">
                    <a:lumMod val="75000"/>
                  </a:schemeClr>
                </a:solidFill>
              </a:rPr>
              <a:t>(Je </a:t>
            </a:r>
            <a:r>
              <a:rPr lang="en-CA" dirty="0" err="1" smtClean="0">
                <a:solidFill>
                  <a:schemeClr val="accent1">
                    <a:lumMod val="75000"/>
                  </a:schemeClr>
                </a:solidFill>
              </a:rPr>
              <a:t>m’aime</a:t>
            </a:r>
            <a:r>
              <a:rPr lang="en-CA" dirty="0" smtClean="0">
                <a:solidFill>
                  <a:schemeClr val="accent1">
                    <a:lumMod val="75000"/>
                  </a:schemeClr>
                </a:solidFill>
              </a:rPr>
              <a:t>)</a:t>
            </a:r>
          </a:p>
          <a:p>
            <a:pPr lvl="1">
              <a:tabLst>
                <a:tab pos="4572000" algn="l"/>
              </a:tabLst>
            </a:pPr>
            <a:r>
              <a:rPr lang="en-CA" dirty="0" smtClean="0"/>
              <a:t>I do my best	</a:t>
            </a:r>
            <a:r>
              <a:rPr lang="en-CA" dirty="0" smtClean="0">
                <a:solidFill>
                  <a:schemeClr val="accent1">
                    <a:lumMod val="75000"/>
                  </a:schemeClr>
                </a:solidFill>
              </a:rPr>
              <a:t>(Je </a:t>
            </a:r>
            <a:r>
              <a:rPr lang="en-CA" dirty="0" err="1" smtClean="0">
                <a:solidFill>
                  <a:schemeClr val="accent1">
                    <a:lumMod val="75000"/>
                  </a:schemeClr>
                </a:solidFill>
              </a:rPr>
              <a:t>fais</a:t>
            </a:r>
            <a:r>
              <a:rPr lang="en-CA" dirty="0" smtClean="0">
                <a:solidFill>
                  <a:schemeClr val="accent1">
                    <a:lumMod val="75000"/>
                  </a:schemeClr>
                </a:solidFill>
              </a:rPr>
              <a:t> de mon </a:t>
            </a:r>
            <a:r>
              <a:rPr lang="en-CA" dirty="0" err="1" smtClean="0">
                <a:solidFill>
                  <a:schemeClr val="accent1">
                    <a:lumMod val="75000"/>
                  </a:schemeClr>
                </a:solidFill>
              </a:rPr>
              <a:t>mieux</a:t>
            </a:r>
            <a:r>
              <a:rPr lang="en-CA" dirty="0" smtClean="0">
                <a:solidFill>
                  <a:schemeClr val="accent1">
                    <a:lumMod val="75000"/>
                  </a:schemeClr>
                </a:solidFill>
              </a:rPr>
              <a:t>)</a:t>
            </a:r>
          </a:p>
          <a:p>
            <a:pPr lvl="1">
              <a:tabLst>
                <a:tab pos="4572000" algn="l"/>
              </a:tabLst>
            </a:pPr>
            <a:r>
              <a:rPr lang="en-CA" dirty="0"/>
              <a:t>I am </a:t>
            </a:r>
            <a:r>
              <a:rPr lang="en-CA" dirty="0" smtClean="0"/>
              <a:t>enough	</a:t>
            </a:r>
            <a:r>
              <a:rPr lang="fr-FR" dirty="0" smtClean="0">
                <a:solidFill>
                  <a:schemeClr val="accent1">
                    <a:lumMod val="75000"/>
                  </a:schemeClr>
                </a:solidFill>
              </a:rPr>
              <a:t>(je </a:t>
            </a:r>
            <a:r>
              <a:rPr lang="fr-FR" dirty="0">
                <a:solidFill>
                  <a:schemeClr val="accent1">
                    <a:lumMod val="75000"/>
                  </a:schemeClr>
                </a:solidFill>
              </a:rPr>
              <a:t>suis assez </a:t>
            </a:r>
            <a:r>
              <a:rPr lang="fr-FR" dirty="0" smtClean="0">
                <a:solidFill>
                  <a:schemeClr val="accent1">
                    <a:lumMod val="75000"/>
                  </a:schemeClr>
                </a:solidFill>
              </a:rPr>
              <a:t>moi-même)</a:t>
            </a:r>
            <a:endParaRPr lang="en-CA" dirty="0">
              <a:solidFill>
                <a:schemeClr val="accent1">
                  <a:lumMod val="75000"/>
                </a:schemeClr>
              </a:solidFill>
            </a:endParaRPr>
          </a:p>
        </p:txBody>
      </p:sp>
      <p:pic>
        <p:nvPicPr>
          <p:cNvPr id="3078" name="Picture 6" descr="C:\Users\GonzalA1\AppData\Local\Microsoft\Windows\Temporary Internet Files\Content.IE5\NVPVLCXB\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164288" y="144167"/>
            <a:ext cx="1478046" cy="1655201"/>
            <a:chOff x="6732240" y="3667"/>
            <a:chExt cx="2229228"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46776" y="127676"/>
            <a:ext cx="2205664" cy="1785640"/>
          </a:xfrm>
          <a:prstGeom prst="rect">
            <a:avLst/>
          </a:prstGeom>
        </p:spPr>
      </p:pic>
    </p:spTree>
    <p:extLst>
      <p:ext uri="{BB962C8B-B14F-4D97-AF65-F5344CB8AC3E}">
        <p14:creationId xmlns:p14="http://schemas.microsoft.com/office/powerpoint/2010/main" val="183157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Questions/Insights </a:t>
            </a:r>
            <a:r>
              <a:rPr lang="en-US" dirty="0"/>
              <a:t>from last </a:t>
            </a:r>
            <a:r>
              <a:rPr lang="en-US" dirty="0" smtClean="0"/>
              <a:t>week</a:t>
            </a:r>
            <a:r>
              <a:rPr lang="en-US" sz="3600" dirty="0" smtClean="0"/>
              <a:t> (6)</a:t>
            </a:r>
            <a:endParaRPr lang="en-US" dirty="0"/>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rot="2745437">
            <a:off x="713019" y="1498665"/>
            <a:ext cx="1172680" cy="1209033"/>
          </a:xfrm>
          <a:prstGeom prst="rect">
            <a:avLst/>
          </a:prstGeom>
        </p:spPr>
      </p:pic>
      <p:pic>
        <p:nvPicPr>
          <p:cNvPr id="21" name="Picture 20"/>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047700" y="1600550"/>
            <a:ext cx="1092677" cy="1005263"/>
          </a:xfrm>
          <a:prstGeom prst="rect">
            <a:avLst/>
          </a:prstGeom>
        </p:spPr>
      </p:pic>
      <p:pic>
        <p:nvPicPr>
          <p:cNvPr id="22" name="Picture 21"/>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84202" y="1500621"/>
            <a:ext cx="1488592" cy="1205120"/>
          </a:xfrm>
          <a:prstGeom prst="rect">
            <a:avLst/>
          </a:prstGeom>
        </p:spPr>
      </p:pic>
      <p:pic>
        <p:nvPicPr>
          <p:cNvPr id="27" name="Picture 26"/>
          <p:cNvPicPr>
            <a:picLocks noChangeAspect="1"/>
          </p:cNvPicPr>
          <p:nvPr/>
        </p:nvPicPr>
        <p:blipFill>
          <a:blip r:embed="rId7">
            <a:duotone>
              <a:schemeClr val="accent1">
                <a:shade val="45000"/>
                <a:satMod val="135000"/>
              </a:schemeClr>
              <a:prstClr val="white"/>
            </a:duotone>
          </a:blip>
          <a:stretch>
            <a:fillRect/>
          </a:stretch>
        </p:blipFill>
        <p:spPr>
          <a:xfrm>
            <a:off x="7128642" y="1668742"/>
            <a:ext cx="1148379" cy="868879"/>
          </a:xfrm>
          <a:prstGeom prst="rect">
            <a:avLst/>
          </a:prstGeom>
        </p:spPr>
      </p:pic>
      <p:grpSp>
        <p:nvGrpSpPr>
          <p:cNvPr id="28" name="Group 27"/>
          <p:cNvGrpSpPr/>
          <p:nvPr/>
        </p:nvGrpSpPr>
        <p:grpSpPr>
          <a:xfrm>
            <a:off x="702922" y="3251513"/>
            <a:ext cx="1149374" cy="1152628"/>
            <a:chOff x="1115917" y="2424130"/>
            <a:chExt cx="2481406" cy="2481406"/>
          </a:xfrm>
        </p:grpSpPr>
        <p:pic>
          <p:nvPicPr>
            <p:cNvPr id="29" name="Picture 28"/>
            <p:cNvPicPr>
              <a:picLocks noChangeAspect="1"/>
            </p:cNvPicPr>
            <p:nvPr/>
          </p:nvPicPr>
          <p:blipFill>
            <a:blip r:embed="rId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9">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3970349" y="5125835"/>
            <a:ext cx="1459145" cy="815119"/>
            <a:chOff x="467072" y="3117498"/>
            <a:chExt cx="2940769" cy="1287762"/>
          </a:xfrm>
        </p:grpSpPr>
        <p:pic>
          <p:nvPicPr>
            <p:cNvPr id="24" name="Picture 3" descr="C:\Users\Alejandro.Gonzalez\AppData\Local\Microsoft\Windows\Temporary Internet Files\Content.IE5\L1HBLIV8\pictures-that-look-like-letters-1409145976cmj[1].jpg"/>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a:off x="467072" y="3117498"/>
              <a:ext cx="1416769" cy="1287762"/>
            </a:xfrm>
            <a:prstGeom prst="rect">
              <a:avLst/>
            </a:prstGeom>
            <a:noFill/>
          </p:spPr>
        </p:pic>
        <p:pic>
          <p:nvPicPr>
            <p:cNvPr id="25" name="Picture 5" descr="C:\Users\Alejandro.Gonzalez\AppData\Local\Microsoft\Windows\Temporary Internet Files\Content.IE5\1BVHMIKZ\amtrak-295512_640[1].png"/>
            <p:cNvPicPr>
              <a:picLocks noChangeAspect="1" noChangeArrowheads="1"/>
            </p:cNvPicPr>
            <p:nvPr/>
          </p:nvPicPr>
          <p:blipFill>
            <a:blip r:embed="rId11">
              <a:duotone>
                <a:schemeClr val="accent1">
                  <a:shade val="45000"/>
                  <a:satMod val="135000"/>
                </a:schemeClr>
                <a:prstClr val="white"/>
              </a:duotone>
            </a:blip>
            <a:srcRect/>
            <a:stretch>
              <a:fillRect/>
            </a:stretch>
          </p:blipFill>
          <p:spPr bwMode="auto">
            <a:xfrm>
              <a:off x="1655985" y="3232170"/>
              <a:ext cx="1751856" cy="875928"/>
            </a:xfrm>
            <a:prstGeom prst="rect">
              <a:avLst/>
            </a:prstGeom>
            <a:noFill/>
          </p:spPr>
        </p:pic>
      </p:grpSp>
      <p:grpSp>
        <p:nvGrpSpPr>
          <p:cNvPr id="31" name="Group 30"/>
          <p:cNvGrpSpPr/>
          <p:nvPr/>
        </p:nvGrpSpPr>
        <p:grpSpPr>
          <a:xfrm>
            <a:off x="2147083" y="5069855"/>
            <a:ext cx="1617323" cy="927079"/>
            <a:chOff x="1126261" y="1342299"/>
            <a:chExt cx="2900521" cy="1625441"/>
          </a:xfrm>
        </p:grpSpPr>
        <p:pic>
          <p:nvPicPr>
            <p:cNvPr id="32" name="Picture 31"/>
            <p:cNvPicPr>
              <a:picLocks noChangeAspect="1"/>
            </p:cNvPicPr>
            <p:nvPr/>
          </p:nvPicPr>
          <p:blipFill>
            <a:blip r:embed="rId12">
              <a:duotone>
                <a:schemeClr val="accent1">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p:cNvPicPr>
            <a:picLocks noChangeAspect="1"/>
          </p:cNvPicPr>
          <p:nvPr/>
        </p:nvPicPr>
        <p:blipFill>
          <a:blip r:embed="rId1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840370" y="3356038"/>
            <a:ext cx="1184491" cy="943578"/>
          </a:xfrm>
          <a:prstGeom prst="rect">
            <a:avLst/>
          </a:prstGeom>
        </p:spPr>
      </p:pic>
      <p:pic>
        <p:nvPicPr>
          <p:cNvPr id="34" name="Picture 33"/>
          <p:cNvPicPr>
            <a:picLocks noChangeAspect="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386270" y="3155896"/>
            <a:ext cx="1343862" cy="1343862"/>
          </a:xfrm>
          <a:prstGeom prst="rect">
            <a:avLst/>
          </a:prstGeom>
        </p:spPr>
      </p:pic>
      <p:pic>
        <p:nvPicPr>
          <p:cNvPr id="35" name="Picture 34"/>
          <p:cNvPicPr>
            <a:picLocks noChangeAspect="1"/>
          </p:cNvPicPr>
          <p:nvPr/>
        </p:nvPicPr>
        <p:blipFill>
          <a:blip r:embed="rId1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13705" y="3215759"/>
            <a:ext cx="1265256" cy="1224136"/>
          </a:xfrm>
          <a:prstGeom prst="ellipse">
            <a:avLst/>
          </a:prstGeom>
          <a:ln>
            <a:noFill/>
          </a:ln>
          <a:effectLst>
            <a:softEdge rad="63500"/>
          </a:effectLst>
        </p:spPr>
      </p:pic>
      <p:pic>
        <p:nvPicPr>
          <p:cNvPr id="36" name="Picture 6" descr="C:\Users\GonzalA1\AppData\Local\Microsoft\Windows\Temporary Internet Files\Content.IE5\H7G048II\촉촉한피부1[1].jpg"/>
          <p:cNvPicPr>
            <a:picLocks noChangeAspect="1" noChangeArrowheads="1"/>
          </p:cNvPicPr>
          <p:nvPr/>
        </p:nvPicPr>
        <p:blipFill>
          <a:blip r:embed="rId17">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16619" y="1459723"/>
            <a:ext cx="862875" cy="12869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8">
            <a:duotone>
              <a:schemeClr val="accent1">
                <a:shade val="45000"/>
                <a:satMod val="135000"/>
              </a:schemeClr>
              <a:prstClr val="white"/>
            </a:duotone>
          </a:blip>
          <a:stretch>
            <a:fillRect/>
          </a:stretch>
        </p:blipFill>
        <p:spPr>
          <a:xfrm flipH="1">
            <a:off x="5923319" y="1768401"/>
            <a:ext cx="1061499" cy="669561"/>
          </a:xfrm>
          <a:prstGeom prst="rect">
            <a:avLst/>
          </a:prstGeom>
        </p:spPr>
      </p:pic>
      <p:grpSp>
        <p:nvGrpSpPr>
          <p:cNvPr id="38" name="Group 37"/>
          <p:cNvGrpSpPr/>
          <p:nvPr/>
        </p:nvGrpSpPr>
        <p:grpSpPr>
          <a:xfrm>
            <a:off x="599952" y="4949158"/>
            <a:ext cx="1188086" cy="1040193"/>
            <a:chOff x="6660232" y="1988840"/>
            <a:chExt cx="1582909" cy="1296144"/>
          </a:xfrm>
        </p:grpSpPr>
        <p:pic>
          <p:nvPicPr>
            <p:cNvPr id="39" name="Picture 4" descr="C:\Users\alejandro.gonzalez\AppData\Local\Microsoft\Windows\Temporary Internet Files\Content.IE5\0OAHSMHX\MC900232711[1].wmf"/>
            <p:cNvPicPr>
              <a:picLocks noChangeAspect="1" noChangeArrowheads="1"/>
            </p:cNvPicPr>
            <p:nvPr/>
          </p:nvPicPr>
          <p:blipFill>
            <a:blip r:embed="rId19" cstate="print">
              <a:duotone>
                <a:schemeClr val="accent1">
                  <a:shade val="45000"/>
                  <a:satMod val="135000"/>
                </a:schemeClr>
                <a:prstClr val="white"/>
              </a:duotone>
            </a:blip>
            <a:srcRect/>
            <a:stretch>
              <a:fillRect/>
            </a:stretch>
          </p:blipFill>
          <p:spPr bwMode="auto">
            <a:xfrm>
              <a:off x="7452320" y="1988840"/>
              <a:ext cx="603655" cy="731564"/>
            </a:xfrm>
            <a:prstGeom prst="rect">
              <a:avLst/>
            </a:prstGeom>
            <a:noFill/>
          </p:spPr>
        </p:pic>
        <p:pic>
          <p:nvPicPr>
            <p:cNvPr id="40" name="Picture 5" descr="C:\Users\alejandro.gonzalez\AppData\Local\Microsoft\Windows\Temporary Internet Files\Content.IE5\3IXNHQQP\MC900250834[1].wmf"/>
            <p:cNvPicPr>
              <a:picLocks noChangeAspect="1" noChangeArrowheads="1"/>
            </p:cNvPicPr>
            <p:nvPr/>
          </p:nvPicPr>
          <p:blipFill>
            <a:blip r:embed="rId20" cstate="print">
              <a:duotone>
                <a:schemeClr val="accent1">
                  <a:shade val="45000"/>
                  <a:satMod val="135000"/>
                </a:schemeClr>
                <a:prstClr val="white"/>
              </a:duotone>
            </a:blip>
            <a:srcRect/>
            <a:stretch>
              <a:fillRect/>
            </a:stretch>
          </p:blipFill>
          <p:spPr bwMode="auto">
            <a:xfrm>
              <a:off x="7596336" y="2204864"/>
              <a:ext cx="646805" cy="1080120"/>
            </a:xfrm>
            <a:prstGeom prst="rect">
              <a:avLst/>
            </a:prstGeom>
            <a:noFill/>
          </p:spPr>
        </p:pic>
        <p:pic>
          <p:nvPicPr>
            <p:cNvPr id="41" name="Picture 17" descr="C:\Users\alejandro.gonzalez\AppData\Local\Microsoft\Windows\Temporary Internet Files\Content.IE5\0OAHSMHX\MC900311128[1].wmf"/>
            <p:cNvPicPr>
              <a:picLocks noChangeAspect="1" noChangeArrowheads="1"/>
            </p:cNvPicPr>
            <p:nvPr/>
          </p:nvPicPr>
          <p:blipFill>
            <a:blip r:embed="rId21" cstate="print">
              <a:duotone>
                <a:schemeClr val="accent1">
                  <a:shade val="45000"/>
                  <a:satMod val="135000"/>
                </a:schemeClr>
                <a:prstClr val="white"/>
              </a:duotone>
            </a:blip>
            <a:srcRect/>
            <a:stretch>
              <a:fillRect/>
            </a:stretch>
          </p:blipFill>
          <p:spPr bwMode="auto">
            <a:xfrm>
              <a:off x="6660232" y="1988840"/>
              <a:ext cx="1047171" cy="976132"/>
            </a:xfrm>
            <a:prstGeom prst="rect">
              <a:avLst/>
            </a:prstGeom>
            <a:noFill/>
          </p:spPr>
        </p:pic>
        <p:pic>
          <p:nvPicPr>
            <p:cNvPr id="42" name="Picture 3" descr="C:\Users\alejandro.gonzalez\AppData\Local\Microsoft\Windows\Temporary Internet Files\Content.IE5\6SEU5BG6\MC900359571[1].wmf"/>
            <p:cNvPicPr>
              <a:picLocks noChangeAspect="1" noChangeArrowheads="1"/>
            </p:cNvPicPr>
            <p:nvPr/>
          </p:nvPicPr>
          <p:blipFill>
            <a:blip r:embed="rId22" cstate="print">
              <a:duotone>
                <a:schemeClr val="accent1">
                  <a:shade val="45000"/>
                  <a:satMod val="135000"/>
                </a:schemeClr>
                <a:prstClr val="white"/>
              </a:duotone>
            </a:blip>
            <a:srcRect/>
            <a:stretch>
              <a:fillRect/>
            </a:stretch>
          </p:blipFill>
          <p:spPr bwMode="auto">
            <a:xfrm>
              <a:off x="7164288" y="2348880"/>
              <a:ext cx="797598" cy="869534"/>
            </a:xfrm>
            <a:prstGeom prst="rect">
              <a:avLst/>
            </a:prstGeom>
            <a:noFill/>
          </p:spPr>
        </p:pic>
      </p:grpSp>
      <p:pic>
        <p:nvPicPr>
          <p:cNvPr id="43" name="Picture 42"/>
          <p:cNvPicPr>
            <a:picLocks noChangeAspect="1"/>
          </p:cNvPicPr>
          <p:nvPr/>
        </p:nvPicPr>
        <p:blipFill rotWithShape="1">
          <a:blip r:embed="rId23">
            <a:clrChange>
              <a:clrFrom>
                <a:srgbClr val="FFFFFF"/>
              </a:clrFrom>
              <a:clrTo>
                <a:srgbClr val="FFFFFF">
                  <a:alpha val="0"/>
                </a:srgbClr>
              </a:clrTo>
            </a:clrChange>
            <a:duotone>
              <a:schemeClr val="accent1">
                <a:shade val="45000"/>
                <a:satMod val="135000"/>
              </a:schemeClr>
              <a:prstClr val="white"/>
            </a:duotone>
          </a:blip>
          <a:srcRect b="10852"/>
          <a:stretch/>
        </p:blipFill>
        <p:spPr>
          <a:xfrm>
            <a:off x="6668654" y="5038615"/>
            <a:ext cx="2068354" cy="989558"/>
          </a:xfrm>
          <a:prstGeom prst="rect">
            <a:avLst/>
          </a:prstGeom>
        </p:spPr>
      </p:pic>
      <p:grpSp>
        <p:nvGrpSpPr>
          <p:cNvPr id="44" name="Group 43"/>
          <p:cNvGrpSpPr/>
          <p:nvPr/>
        </p:nvGrpSpPr>
        <p:grpSpPr>
          <a:xfrm>
            <a:off x="5635437" y="4997644"/>
            <a:ext cx="827272" cy="1071501"/>
            <a:chOff x="7495448" y="1124744"/>
            <a:chExt cx="3006535" cy="3631337"/>
          </a:xfrm>
        </p:grpSpPr>
        <p:pic>
          <p:nvPicPr>
            <p:cNvPr id="45" name="Picture 44"/>
            <p:cNvPicPr>
              <a:picLocks noChangeAspect="1"/>
            </p:cNvPicPr>
            <p:nvPr/>
          </p:nvPicPr>
          <p:blipFill>
            <a:blip r:embed="rId24">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2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47" name="Picture 46"/>
          <p:cNvPicPr>
            <a:picLocks noChangeAspect="1"/>
          </p:cNvPicPr>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91542" y="3219208"/>
            <a:ext cx="1222577" cy="1217238"/>
          </a:xfrm>
          <a:prstGeom prst="rect">
            <a:avLst/>
          </a:prstGeom>
        </p:spPr>
      </p:pic>
    </p:spTree>
    <p:extLst>
      <p:ext uri="{BB962C8B-B14F-4D97-AF65-F5344CB8AC3E}">
        <p14:creationId xmlns:p14="http://schemas.microsoft.com/office/powerpoint/2010/main" val="2483731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smtClean="0"/>
              <a:t>Agenda – </a:t>
            </a:r>
            <a:r>
              <a:rPr lang="en-US" dirty="0" smtClean="0"/>
              <a:t>week 7</a:t>
            </a:r>
            <a:endParaRPr lang="en-US" dirty="0"/>
          </a:p>
        </p:txBody>
      </p:sp>
      <p:sp>
        <p:nvSpPr>
          <p:cNvPr id="3" name="Content Placeholder 2"/>
          <p:cNvSpPr>
            <a:spLocks noGrp="1"/>
          </p:cNvSpPr>
          <p:nvPr>
            <p:ph idx="1"/>
          </p:nvPr>
        </p:nvSpPr>
        <p:spPr/>
        <p:txBody>
          <a:bodyPr>
            <a:normAutofit/>
          </a:bodyPr>
          <a:lstStyle/>
          <a:p>
            <a:pPr lvl="0">
              <a:spcBef>
                <a:spcPts val="600"/>
              </a:spcBef>
            </a:pPr>
            <a:r>
              <a:rPr lang="en-US" dirty="0">
                <a:solidFill>
                  <a:schemeClr val="bg1">
                    <a:lumMod val="50000"/>
                  </a:schemeClr>
                </a:solidFill>
              </a:rPr>
              <a:t>Centering </a:t>
            </a:r>
            <a:r>
              <a:rPr lang="en-US" dirty="0" smtClean="0">
                <a:solidFill>
                  <a:schemeClr val="bg1">
                    <a:lumMod val="50000"/>
                  </a:schemeClr>
                </a:solidFill>
              </a:rPr>
              <a:t>exercise</a:t>
            </a:r>
            <a:endParaRPr lang="en-US" dirty="0">
              <a:solidFill>
                <a:schemeClr val="bg1">
                  <a:lumMod val="50000"/>
                </a:schemeClr>
              </a:solidFill>
            </a:endParaRPr>
          </a:p>
          <a:p>
            <a:pPr lvl="0">
              <a:spcBef>
                <a:spcPts val="600"/>
              </a:spcBef>
            </a:pPr>
            <a:r>
              <a:rPr lang="en-US" dirty="0">
                <a:solidFill>
                  <a:schemeClr val="bg1">
                    <a:lumMod val="50000"/>
                  </a:schemeClr>
                </a:solidFill>
              </a:rPr>
              <a:t>Debrief from last week </a:t>
            </a:r>
            <a:r>
              <a:rPr lang="en-US" dirty="0" smtClean="0">
                <a:solidFill>
                  <a:schemeClr val="bg1">
                    <a:lumMod val="50000"/>
                  </a:schemeClr>
                </a:solidFill>
              </a:rPr>
              <a:t>6</a:t>
            </a:r>
            <a:endParaRPr lang="en-US" dirty="0">
              <a:solidFill>
                <a:schemeClr val="bg1">
                  <a:lumMod val="50000"/>
                </a:schemeClr>
              </a:solidFill>
            </a:endParaRPr>
          </a:p>
          <a:p>
            <a:r>
              <a:rPr lang="en-US" dirty="0" smtClean="0"/>
              <a:t>Today’s intentions</a:t>
            </a:r>
          </a:p>
          <a:p>
            <a:pPr lvl="1"/>
            <a:r>
              <a:rPr lang="en-CA" dirty="0"/>
              <a:t>Mindful Walking Exercise</a:t>
            </a:r>
          </a:p>
          <a:p>
            <a:pPr lvl="1"/>
            <a:r>
              <a:rPr lang="en-US" dirty="0"/>
              <a:t>Mindful Loving </a:t>
            </a:r>
            <a:r>
              <a:rPr lang="en-US" dirty="0" smtClean="0"/>
              <a:t>Kindness</a:t>
            </a:r>
          </a:p>
          <a:p>
            <a:r>
              <a:rPr lang="en-US" dirty="0" smtClean="0"/>
              <a:t>Some articles regarding, EQ, Leadership</a:t>
            </a:r>
          </a:p>
          <a:p>
            <a:r>
              <a:rPr lang="en-US" dirty="0" smtClean="0"/>
              <a:t>Your take away assignment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5444112" y="1758860"/>
            <a:ext cx="2438400" cy="2105025"/>
          </a:xfrm>
          <a:prstGeom prst="rect">
            <a:avLst/>
          </a:prstGeom>
        </p:spPr>
      </p:pic>
      <p:sp>
        <p:nvSpPr>
          <p:cNvPr id="2" name="Title 1"/>
          <p:cNvSpPr>
            <a:spLocks noGrp="1"/>
          </p:cNvSpPr>
          <p:nvPr>
            <p:ph type="title"/>
          </p:nvPr>
        </p:nvSpPr>
        <p:spPr>
          <a:xfrm>
            <a:off x="323528" y="274638"/>
            <a:ext cx="8795320" cy="1143000"/>
          </a:xfrm>
        </p:spPr>
        <p:txBody>
          <a:bodyPr>
            <a:noAutofit/>
          </a:bodyPr>
          <a:lstStyle/>
          <a:p>
            <a:r>
              <a:rPr lang="en-CA" sz="3200" dirty="0" smtClean="0"/>
              <a:t>Today’s Goals: Focus, Compassion, Clarity, Creativity</a:t>
            </a:r>
            <a:endParaRPr lang="en-US" sz="3200" dirty="0"/>
          </a:p>
        </p:txBody>
      </p:sp>
      <p:sp>
        <p:nvSpPr>
          <p:cNvPr id="3" name="Content Placeholder 2"/>
          <p:cNvSpPr>
            <a:spLocks noGrp="1"/>
          </p:cNvSpPr>
          <p:nvPr>
            <p:ph idx="1"/>
          </p:nvPr>
        </p:nvSpPr>
        <p:spPr>
          <a:xfrm>
            <a:off x="457199" y="1600200"/>
            <a:ext cx="7787209" cy="4525963"/>
          </a:xfrm>
        </p:spPr>
        <p:txBody>
          <a:bodyPr>
            <a:normAutofit/>
          </a:bodyPr>
          <a:lstStyle/>
          <a:p>
            <a:pPr lvl="1"/>
            <a:r>
              <a:rPr lang="en-CA" dirty="0"/>
              <a:t>Mindful Walking Exercise</a:t>
            </a:r>
            <a:endParaRPr lang="en-CA" dirty="0" smtClean="0"/>
          </a:p>
          <a:p>
            <a:pPr lvl="1"/>
            <a:r>
              <a:rPr lang="en-US" dirty="0" smtClean="0"/>
              <a:t>Mindful Loving Kindness</a:t>
            </a:r>
            <a:endParaRPr lang="en-CA" dirty="0" smtClean="0"/>
          </a:p>
        </p:txBody>
      </p:sp>
    </p:spTree>
    <p:extLst>
      <p:ext uri="{BB962C8B-B14F-4D97-AF65-F5344CB8AC3E}">
        <p14:creationId xmlns:p14="http://schemas.microsoft.com/office/powerpoint/2010/main" val="1675975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smtClean="0"/>
              <a:t>Mindful Walking Exercise</a:t>
            </a:r>
            <a:endParaRPr lang="en-CA" sz="4000" dirty="0"/>
          </a:p>
        </p:txBody>
      </p:sp>
      <p:sp>
        <p:nvSpPr>
          <p:cNvPr id="2" name="Content Placeholder 1"/>
          <p:cNvSpPr>
            <a:spLocks noGrp="1"/>
          </p:cNvSpPr>
          <p:nvPr>
            <p:ph idx="1"/>
          </p:nvPr>
        </p:nvSpPr>
        <p:spPr>
          <a:xfrm>
            <a:off x="457200" y="1600200"/>
            <a:ext cx="7427168" cy="4525963"/>
          </a:xfrm>
        </p:spPr>
        <p:txBody>
          <a:bodyPr>
            <a:normAutofit/>
          </a:bodyPr>
          <a:lstStyle/>
          <a:p>
            <a:r>
              <a:rPr lang="en-US" sz="2400" dirty="0" smtClean="0"/>
              <a:t>“</a:t>
            </a:r>
            <a:r>
              <a:rPr lang="en-US" sz="2400" dirty="0"/>
              <a:t>Where can you take a mindful walk during your day?</a:t>
            </a:r>
            <a:r>
              <a:rPr lang="en-US" sz="2400" dirty="0" smtClean="0"/>
              <a:t>”</a:t>
            </a:r>
          </a:p>
          <a:p>
            <a:r>
              <a:rPr lang="en-US" sz="2400" dirty="0" smtClean="0"/>
              <a:t>“If </a:t>
            </a:r>
            <a:r>
              <a:rPr lang="en-US" sz="2400" dirty="0"/>
              <a:t>you can, go outside and into nature when you walk. Researchers in Finland found that city dwellers reported significantly more stress relief when they took a walk through a park or woodland than those who strolled through a city center</a:t>
            </a:r>
            <a:r>
              <a:rPr lang="en-US" sz="2400" dirty="0" smtClean="0"/>
              <a:t>.”</a:t>
            </a:r>
            <a:r>
              <a:rPr lang="en-US" sz="1200" dirty="0" smtClean="0"/>
              <a:t> - </a:t>
            </a:r>
            <a:r>
              <a:rPr lang="en-US" sz="1200" u="sng" dirty="0">
                <a:hlinkClick r:id="rId3"/>
              </a:rPr>
              <a:t>https://siyli.org/mindful-walking</a:t>
            </a:r>
            <a:r>
              <a:rPr lang="en-US" sz="1200" u="sng" dirty="0" smtClean="0">
                <a:hlinkClick r:id="rId3"/>
              </a:rPr>
              <a:t>/</a:t>
            </a:r>
            <a:endParaRPr lang="en-US" sz="1200" u="sng" dirty="0" smtClean="0"/>
          </a:p>
          <a:p>
            <a:r>
              <a:rPr lang="en-US" sz="2400" dirty="0" smtClean="0"/>
              <a:t>For us, let’s go for a mindful walk on the stairs, just one floor (up or down), and come back.</a:t>
            </a:r>
          </a:p>
          <a:p>
            <a:r>
              <a:rPr lang="en-US" sz="2400" dirty="0" smtClean="0"/>
              <a:t>Pay attention to your pace, your breathing, your </a:t>
            </a:r>
            <a:br>
              <a:rPr lang="en-US" sz="2400" dirty="0" smtClean="0"/>
            </a:br>
            <a:r>
              <a:rPr lang="en-US" sz="2400" dirty="0" smtClean="0"/>
              <a:t>steps, your motion, your effort, your balance, </a:t>
            </a:r>
            <a:br>
              <a:rPr lang="en-US" sz="2400" dirty="0" smtClean="0"/>
            </a:br>
            <a:r>
              <a:rPr lang="en-US" sz="2400" dirty="0" smtClean="0"/>
              <a:t>your heart.</a:t>
            </a:r>
            <a:endParaRPr lang="en-US" sz="2400" u="sng"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89A285D8-B1CC-4D45-993F-C26C8FD8DEF7}" type="slidenum">
              <a:rPr lang="en-US" smtClean="0"/>
              <a:pPr/>
              <a:t>7</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351" y="44450"/>
            <a:ext cx="2697830" cy="1555749"/>
          </a:xfrm>
          <a:prstGeom prst="rect">
            <a:avLst/>
          </a:prstGeom>
        </p:spPr>
      </p:pic>
      <p:pic>
        <p:nvPicPr>
          <p:cNvPr id="8" name="Picture 7"/>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00862" y="4006949"/>
            <a:ext cx="2230363" cy="2230363"/>
          </a:xfrm>
          <a:prstGeom prst="rect">
            <a:avLst/>
          </a:prstGeom>
        </p:spPr>
      </p:pic>
      <p:pic>
        <p:nvPicPr>
          <p:cNvPr id="9" name="Picture 3"/>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4008" y="6148497"/>
            <a:ext cx="415705" cy="41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528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base"/>
            <a:r>
              <a:rPr lang="en-US" sz="4000" dirty="0" smtClean="0"/>
              <a:t>EQ: </a:t>
            </a:r>
            <a:r>
              <a:rPr lang="en-US" sz="4000" dirty="0"/>
              <a:t>a core leadership skill</a:t>
            </a:r>
          </a:p>
        </p:txBody>
      </p:sp>
      <p:sp>
        <p:nvSpPr>
          <p:cNvPr id="2" name="Content Placeholder 1"/>
          <p:cNvSpPr>
            <a:spLocks noGrp="1"/>
          </p:cNvSpPr>
          <p:nvPr>
            <p:ph idx="1"/>
          </p:nvPr>
        </p:nvSpPr>
        <p:spPr>
          <a:xfrm>
            <a:off x="457200" y="1600200"/>
            <a:ext cx="8147248" cy="4525963"/>
          </a:xfrm>
        </p:spPr>
        <p:txBody>
          <a:bodyPr>
            <a:normAutofit fontScale="92500" lnSpcReduction="20000"/>
          </a:bodyPr>
          <a:lstStyle/>
          <a:p>
            <a:pPr fontAlgn="base"/>
            <a:r>
              <a:rPr lang="en-US" sz="2400" b="1" dirty="0" smtClean="0"/>
              <a:t>Self-awareness</a:t>
            </a:r>
            <a:r>
              <a:rPr lang="en-US" sz="2400" dirty="0" smtClean="0"/>
              <a:t>… allows </a:t>
            </a:r>
            <a:r>
              <a:rPr lang="en-US" sz="2400" dirty="0"/>
              <a:t>people to tune into their </a:t>
            </a:r>
            <a:r>
              <a:rPr lang="en-US" sz="2400" dirty="0" smtClean="0"/>
              <a:t>feelings… involves </a:t>
            </a:r>
            <a:r>
              <a:rPr lang="en-US" sz="2400" dirty="0" err="1"/>
              <a:t>recognising</a:t>
            </a:r>
            <a:r>
              <a:rPr lang="en-US" sz="2400" dirty="0"/>
              <a:t> one’s own emotions and their effects, and also having the self-confidence about one’s self-worth and capabilities.</a:t>
            </a:r>
          </a:p>
          <a:p>
            <a:pPr fontAlgn="base"/>
            <a:r>
              <a:rPr lang="en-US" sz="2400" b="1" dirty="0" smtClean="0"/>
              <a:t>Self-control</a:t>
            </a:r>
            <a:r>
              <a:rPr lang="en-US" sz="2400" dirty="0" smtClean="0"/>
              <a:t>… maintaining </a:t>
            </a:r>
            <a:r>
              <a:rPr lang="en-US" sz="2400" dirty="0"/>
              <a:t>standards of honesty and integrity, taking responsibility for one’s </a:t>
            </a:r>
            <a:r>
              <a:rPr lang="en-US" sz="2400" dirty="0" err="1"/>
              <a:t>behaviour</a:t>
            </a:r>
            <a:r>
              <a:rPr lang="en-US" sz="2400" dirty="0"/>
              <a:t>, being adaptable in the face of change and being innovative and open to new ideas. </a:t>
            </a:r>
          </a:p>
          <a:p>
            <a:pPr fontAlgn="base"/>
            <a:r>
              <a:rPr lang="en-US" sz="2400" b="1" dirty="0" smtClean="0"/>
              <a:t>Motivation</a:t>
            </a:r>
            <a:r>
              <a:rPr lang="en-US" sz="2400" dirty="0" smtClean="0"/>
              <a:t>… passion </a:t>
            </a:r>
            <a:r>
              <a:rPr lang="en-US" sz="2400" dirty="0"/>
              <a:t>for work </a:t>
            </a:r>
            <a:r>
              <a:rPr lang="en-US" sz="2400" dirty="0" smtClean="0"/>
              <a:t>… not </a:t>
            </a:r>
            <a:r>
              <a:rPr lang="en-US" sz="2400" dirty="0"/>
              <a:t>just be about money and status.</a:t>
            </a:r>
          </a:p>
          <a:p>
            <a:pPr fontAlgn="base"/>
            <a:r>
              <a:rPr lang="en-US" sz="2400" b="1" dirty="0" err="1" smtClean="0"/>
              <a:t>Empathise</a:t>
            </a:r>
            <a:r>
              <a:rPr lang="en-US" sz="2400" dirty="0" smtClean="0"/>
              <a:t>…probably </a:t>
            </a:r>
            <a:r>
              <a:rPr lang="en-US" sz="2400" dirty="0"/>
              <a:t>one of the most </a:t>
            </a:r>
            <a:r>
              <a:rPr lang="en-US" sz="2400" dirty="0" smtClean="0"/>
              <a:t>important … can </a:t>
            </a:r>
            <a:r>
              <a:rPr lang="en-US" sz="2400" dirty="0"/>
              <a:t>read an </a:t>
            </a:r>
            <a:r>
              <a:rPr lang="en-US" sz="2400" dirty="0" err="1"/>
              <a:t>organisation’s</a:t>
            </a:r>
            <a:r>
              <a:rPr lang="en-US" sz="2400" dirty="0"/>
              <a:t> power dynamics, emotional currents and power relationships, while sensing what people working for </a:t>
            </a:r>
            <a:r>
              <a:rPr lang="en-US" sz="2400" dirty="0" smtClean="0"/>
              <a:t>… what </a:t>
            </a:r>
            <a:r>
              <a:rPr lang="en-US" sz="2400" dirty="0"/>
              <a:t>they are looking out for.</a:t>
            </a:r>
          </a:p>
          <a:p>
            <a:pPr fontAlgn="base"/>
            <a:r>
              <a:rPr lang="en-US" sz="2400" b="1" dirty="0" smtClean="0"/>
              <a:t>Interpersonal skills</a:t>
            </a:r>
            <a:r>
              <a:rPr lang="en-US" sz="2400" dirty="0" smtClean="0"/>
              <a:t>… to </a:t>
            </a:r>
            <a:r>
              <a:rPr lang="en-US" sz="2400" dirty="0"/>
              <a:t>guide and influence people, they should know how to negotiate and resolve conflicts, </a:t>
            </a:r>
            <a:r>
              <a:rPr lang="en-US" sz="2400" dirty="0" smtClean="0"/>
              <a:t>collaborate, co-operate, to </a:t>
            </a:r>
            <a:r>
              <a:rPr lang="en-US" sz="2400" dirty="0"/>
              <a:t>create group synergy in pursuing collective goals</a:t>
            </a:r>
            <a:r>
              <a:rPr lang="en-US" sz="2400" dirty="0" smtClean="0"/>
              <a:t>.  </a:t>
            </a:r>
            <a:endParaRPr lang="en-US" sz="2400" dirty="0"/>
          </a:p>
        </p:txBody>
      </p:sp>
      <p:sp>
        <p:nvSpPr>
          <p:cNvPr id="5" name="Rectangle 4"/>
          <p:cNvSpPr/>
          <p:nvPr/>
        </p:nvSpPr>
        <p:spPr>
          <a:xfrm>
            <a:off x="827584" y="6237312"/>
            <a:ext cx="5929262" cy="276999"/>
          </a:xfrm>
          <a:prstGeom prst="rect">
            <a:avLst/>
          </a:prstGeom>
        </p:spPr>
        <p:txBody>
          <a:bodyPr wrap="square">
            <a:spAutoFit/>
          </a:bodyPr>
          <a:lstStyle/>
          <a:p>
            <a:r>
              <a:rPr lang="en-CA" sz="1200" dirty="0">
                <a:hlinkClick r:id="rId3"/>
              </a:rPr>
              <a:t>https://bluenotes.anz.com/posts/2017/04/emotional-intelligence-a-core-leadership-skill</a:t>
            </a:r>
            <a:r>
              <a:rPr lang="en-CA" sz="1200" dirty="0" smtClean="0">
                <a:hlinkClick r:id="rId3"/>
              </a:rPr>
              <a:t>/</a:t>
            </a:r>
            <a:r>
              <a:rPr lang="en-CA" sz="1200" dirty="0" smtClean="0"/>
              <a:t> </a:t>
            </a:r>
            <a:endParaRPr lang="en-CA" sz="1200" dirty="0"/>
          </a:p>
        </p:txBody>
      </p:sp>
      <p:pic>
        <p:nvPicPr>
          <p:cNvPr id="4098" name="Picture 2" descr="Image result for Emotional intelligence: a core leadership sk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373" y="53442"/>
            <a:ext cx="2536627" cy="1585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solidFill>
                  <a:srgbClr val="000000"/>
                </a:solidFill>
                <a:latin typeface="Calibri" panose="020F0502020204030204" pitchFamily="34" charset="0"/>
                <a:ea typeface="+mn-ea"/>
                <a:cs typeface="+mn-cs"/>
              </a:rPr>
              <a:t>Empathy-is-key-to-effective-leadership</a:t>
            </a:r>
            <a:endParaRPr lang="en-CA" dirty="0"/>
          </a:p>
        </p:txBody>
      </p:sp>
      <p:sp>
        <p:nvSpPr>
          <p:cNvPr id="3" name="Content Placeholder 2"/>
          <p:cNvSpPr>
            <a:spLocks noGrp="1"/>
          </p:cNvSpPr>
          <p:nvPr>
            <p:ph idx="1"/>
          </p:nvPr>
        </p:nvSpPr>
        <p:spPr>
          <a:xfrm>
            <a:off x="457199" y="1600200"/>
            <a:ext cx="8003233" cy="4903175"/>
          </a:xfrm>
        </p:spPr>
        <p:txBody>
          <a:bodyPr>
            <a:normAutofit fontScale="92500" lnSpcReduction="10000"/>
          </a:bodyPr>
          <a:lstStyle/>
          <a:p>
            <a:r>
              <a:rPr lang="en-US" dirty="0"/>
              <a:t>The leadership principle my grandfather shared with me as a child is the same one I now teach Fortune 500 </a:t>
            </a:r>
            <a:r>
              <a:rPr lang="en-US" dirty="0" smtClean="0"/>
              <a:t>execs : Empathy</a:t>
            </a:r>
          </a:p>
          <a:p>
            <a:r>
              <a:rPr lang="en-US" dirty="0"/>
              <a:t>Without empathy, you will </a:t>
            </a:r>
            <a:r>
              <a:rPr lang="en-US" dirty="0" smtClean="0"/>
              <a:t/>
            </a:r>
            <a:br>
              <a:rPr lang="en-US" dirty="0" smtClean="0"/>
            </a:br>
            <a:r>
              <a:rPr lang="en-US" dirty="0" smtClean="0"/>
              <a:t>never </a:t>
            </a:r>
            <a:r>
              <a:rPr lang="en-US" dirty="0"/>
              <a:t>move past zero. </a:t>
            </a:r>
            <a:r>
              <a:rPr lang="en-US" dirty="0" smtClean="0"/>
              <a:t/>
            </a:r>
            <a:br>
              <a:rPr lang="en-US" dirty="0" smtClean="0"/>
            </a:br>
            <a:r>
              <a:rPr lang="en-US" dirty="0" smtClean="0"/>
              <a:t>Empathy </a:t>
            </a:r>
            <a:r>
              <a:rPr lang="en-US" dirty="0"/>
              <a:t>means </a:t>
            </a:r>
            <a:r>
              <a:rPr lang="en-US" dirty="0" smtClean="0"/>
              <a:t/>
            </a:r>
            <a:br>
              <a:rPr lang="en-US" dirty="0" smtClean="0"/>
            </a:br>
            <a:r>
              <a:rPr lang="en-US" dirty="0" smtClean="0"/>
              <a:t>understanding that </a:t>
            </a:r>
            <a:r>
              <a:rPr lang="en-US" dirty="0"/>
              <a:t>the </a:t>
            </a:r>
            <a:r>
              <a:rPr lang="en-US" dirty="0" smtClean="0"/>
              <a:t/>
            </a:r>
            <a:br>
              <a:rPr lang="en-US" dirty="0" smtClean="0"/>
            </a:br>
            <a:r>
              <a:rPr lang="en-US" dirty="0" smtClean="0"/>
              <a:t>decisions </a:t>
            </a:r>
            <a:r>
              <a:rPr lang="en-US" dirty="0"/>
              <a:t>you make </a:t>
            </a:r>
            <a:r>
              <a:rPr lang="en-US" dirty="0" smtClean="0"/>
              <a:t/>
            </a:r>
            <a:br>
              <a:rPr lang="en-US" dirty="0" smtClean="0"/>
            </a:br>
            <a:r>
              <a:rPr lang="en-US" dirty="0" smtClean="0"/>
              <a:t>every </a:t>
            </a:r>
            <a:r>
              <a:rPr lang="en-US" dirty="0"/>
              <a:t>single day impact </a:t>
            </a:r>
            <a:r>
              <a:rPr lang="en-US" dirty="0" smtClean="0"/>
              <a:t/>
            </a:r>
            <a:br>
              <a:rPr lang="en-US" dirty="0" smtClean="0"/>
            </a:br>
            <a:r>
              <a:rPr lang="en-US" dirty="0" smtClean="0"/>
              <a:t>not </a:t>
            </a:r>
            <a:r>
              <a:rPr lang="en-US" dirty="0"/>
              <a:t>just you — when you </a:t>
            </a:r>
            <a:r>
              <a:rPr lang="en-US" dirty="0" smtClean="0"/>
              <a:t/>
            </a:r>
            <a:br>
              <a:rPr lang="en-US" dirty="0" smtClean="0"/>
            </a:br>
            <a:r>
              <a:rPr lang="en-US" dirty="0" smtClean="0"/>
              <a:t>understand </a:t>
            </a:r>
            <a:r>
              <a:rPr lang="en-US" dirty="0"/>
              <a:t>that, you move from “me” to “we.” </a:t>
            </a:r>
            <a:endParaRPr lang="en-US" dirty="0" smtClean="0"/>
          </a:p>
          <a:p>
            <a:endParaRPr lang="en-CA" dirty="0"/>
          </a:p>
        </p:txBody>
      </p:sp>
      <p:sp>
        <p:nvSpPr>
          <p:cNvPr id="5" name="Rectangle 4"/>
          <p:cNvSpPr/>
          <p:nvPr/>
        </p:nvSpPr>
        <p:spPr>
          <a:xfrm>
            <a:off x="971600" y="6381328"/>
            <a:ext cx="5581600" cy="276999"/>
          </a:xfrm>
          <a:prstGeom prst="rect">
            <a:avLst/>
          </a:prstGeom>
        </p:spPr>
        <p:txBody>
          <a:bodyPr wrap="square">
            <a:spAutoFit/>
          </a:bodyPr>
          <a:lstStyle/>
          <a:p>
            <a:r>
              <a:rPr lang="en-CA" sz="1200" dirty="0">
                <a:hlinkClick r:id="rId3"/>
              </a:rPr>
              <a:t>http://</a:t>
            </a:r>
            <a:r>
              <a:rPr lang="en-CA" sz="1200" dirty="0" smtClean="0">
                <a:hlinkClick r:id="rId3"/>
              </a:rPr>
              <a:t>www.businessinsider.com/why-empathy-is-key-to-effective-leadership-2017-4</a:t>
            </a:r>
            <a:r>
              <a:rPr lang="en-CA" sz="1200" dirty="0" smtClean="0"/>
              <a:t> </a:t>
            </a:r>
            <a:endParaRPr lang="en-CA" sz="1200" dirty="0"/>
          </a:p>
        </p:txBody>
      </p:sp>
      <p:pic>
        <p:nvPicPr>
          <p:cNvPr id="7170" name="Picture 2" descr="Image result for Empathy-is-key-to-effective-lead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852" y="3387377"/>
            <a:ext cx="4174148" cy="22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65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3273</TotalTime>
  <Words>3169</Words>
  <Application>Microsoft Office PowerPoint</Application>
  <PresentationFormat>On-screen Show (4:3)</PresentationFormat>
  <Paragraphs>251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1_Office Theme</vt:lpstr>
      <vt:lpstr> Welcome</vt:lpstr>
      <vt:lpstr>Mindful Change Leadership Development Program</vt:lpstr>
      <vt:lpstr>Mindful Centering Exercise</vt:lpstr>
      <vt:lpstr>Questions/Insights from last week (6)</vt:lpstr>
      <vt:lpstr>Agenda – week 7</vt:lpstr>
      <vt:lpstr>Today’s Goals: Focus, Compassion, Clarity, Creativity</vt:lpstr>
      <vt:lpstr>Mindful Walking Exercise</vt:lpstr>
      <vt:lpstr>EQ: a core leadership skill</vt:lpstr>
      <vt:lpstr>Empathy-is-key-to-effective-leadership</vt:lpstr>
      <vt:lpstr>Why self-aware leaders are more productive and effective</vt:lpstr>
      <vt:lpstr>To Be An Effective Leader Keep A Leadership Journal</vt:lpstr>
      <vt:lpstr>Making a Big (or Small)  Decision? / Decision Time</vt:lpstr>
      <vt:lpstr>Meditate for Better Decision Making Ability</vt:lpstr>
      <vt:lpstr>Mindful – Loving Kindness exercise</vt:lpstr>
      <vt:lpstr>Your take away practice for week 7</vt:lpstr>
      <vt:lpstr>PowerPoint Presentation</vt:lpstr>
      <vt:lpstr>Some Book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Alejandro Gonzalez</cp:lastModifiedBy>
  <cp:revision>371</cp:revision>
  <cp:lastPrinted>2016-05-02T17:15:08Z</cp:lastPrinted>
  <dcterms:created xsi:type="dcterms:W3CDTF">2015-04-14T20:39:51Z</dcterms:created>
  <dcterms:modified xsi:type="dcterms:W3CDTF">2021-06-07T14:52:09Z</dcterms:modified>
</cp:coreProperties>
</file>