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2"/>
  </p:notesMasterIdLst>
  <p:handoutMasterIdLst>
    <p:handoutMasterId r:id="rId33"/>
  </p:handoutMasterIdLst>
  <p:sldIdLst>
    <p:sldId id="256" r:id="rId2"/>
    <p:sldId id="299" r:id="rId3"/>
    <p:sldId id="523" r:id="rId4"/>
    <p:sldId id="361" r:id="rId5"/>
    <p:sldId id="524" r:id="rId6"/>
    <p:sldId id="342" r:id="rId7"/>
    <p:sldId id="307" r:id="rId8"/>
    <p:sldId id="331" r:id="rId9"/>
    <p:sldId id="366" r:id="rId10"/>
    <p:sldId id="318" r:id="rId11"/>
    <p:sldId id="304" r:id="rId12"/>
    <p:sldId id="312" r:id="rId13"/>
    <p:sldId id="329" r:id="rId14"/>
    <p:sldId id="335" r:id="rId15"/>
    <p:sldId id="520" r:id="rId16"/>
    <p:sldId id="521" r:id="rId17"/>
    <p:sldId id="338" r:id="rId18"/>
    <p:sldId id="336" r:id="rId19"/>
    <p:sldId id="328" r:id="rId20"/>
    <p:sldId id="525" r:id="rId21"/>
    <p:sldId id="324" r:id="rId22"/>
    <p:sldId id="305" r:id="rId23"/>
    <p:sldId id="339" r:id="rId24"/>
    <p:sldId id="522" r:id="rId25"/>
    <p:sldId id="327" r:id="rId26"/>
    <p:sldId id="322" r:id="rId27"/>
    <p:sldId id="306" r:id="rId28"/>
    <p:sldId id="319" r:id="rId29"/>
    <p:sldId id="315" r:id="rId30"/>
    <p:sldId id="367" r:id="rId31"/>
  </p:sldIdLst>
  <p:sldSz cx="9144000" cy="6858000" type="screen4x3"/>
  <p:notesSz cx="7023100" cy="93091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65111" autoAdjust="0"/>
  </p:normalViewPr>
  <p:slideViewPr>
    <p:cSldViewPr snapToObjects="1" showGuides="1">
      <p:cViewPr varScale="1">
        <p:scale>
          <a:sx n="54" d="100"/>
          <a:sy n="54" d="100"/>
        </p:scale>
        <p:origin x="2040"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2102"/>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10/6/2023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10/6/2023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gccollab.ca/images/a/a1/DLCP_programme_franc%C3%A7ais_2022_-_System_jumelage.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r>
              <a:rPr lang="fr-CA" u="none" dirty="0" smtClean="0"/>
              <a:t>:</a:t>
            </a:r>
          </a:p>
          <a:p>
            <a:pPr marL="0" marR="0" indent="0" algn="l" defTabSz="914400" rtl="0" eaLnBrk="1" fontAlgn="auto" latinLnBrk="0" hangingPunct="1">
              <a:lnSpc>
                <a:spcPct val="100000"/>
              </a:lnSpc>
              <a:spcBef>
                <a:spcPct val="0"/>
              </a:spcBef>
              <a:spcAft>
                <a:spcPct val="0"/>
              </a:spcAft>
              <a:buClrTx/>
              <a:buSzTx/>
              <a:buFontTx/>
              <a:buNone/>
              <a:defRPr/>
            </a:pPr>
            <a:r>
              <a:rPr lang="fr-FR" u="none" dirty="0" smtClean="0"/>
              <a:t>Comme vous le savez, le programme est hébergé par le Centre canadien d'innovation pour la santé mentale en milieu de travail – ou « le Centre » comme nous l'appelons-, et en collaboration avec le Réseau interministériel sur le changement organisationnel -IOCN en abrégé-, </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Les séances hebdomadaires sont plus ou moins… (Reportez-vous à la diapositive.)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(Cliquez pour afficher les puces, et commentez à la fin.)</a:t>
            </a:r>
          </a:p>
          <a:p>
            <a:pPr marL="228600" indent="-228600">
              <a:buAutoNum type="arabicPeriod"/>
            </a:pPr>
            <a:r>
              <a:rPr lang="fr-CA" u="none" dirty="0"/>
              <a:t>Nous ferons de notre mieux pour la traiter comme une seule.</a:t>
            </a:r>
            <a:endParaRPr lang="fr-CA" dirty="0"/>
          </a:p>
          <a:p>
            <a:pPr marL="228600" indent="-228600">
              <a:buAutoNum type="arabicPeriod"/>
            </a:pPr>
            <a:r>
              <a:rPr lang="fr-CA" u="none" dirty="0"/>
              <a:t>Nous l’utilisons…</a:t>
            </a:r>
          </a:p>
          <a:p>
            <a:pPr marL="228600" indent="-228600">
              <a:buAutoNum type="arabicPeriod"/>
            </a:pPr>
            <a:endParaRPr lang="fr-CA" u="none" dirty="0"/>
          </a:p>
          <a:p>
            <a:pPr marL="0" indent="0">
              <a:buNone/>
            </a:pPr>
            <a:r>
              <a:rPr lang="fr-CA" u="none" dirty="0"/>
              <a:t>https://gccollab.ca/groups/profile/7978973/mcld-program-cohort-cop-coi-program-dlpc-cohorte-cdp-et-cdi</a:t>
            </a:r>
          </a:p>
          <a:p>
            <a:pPr marL="0" indent="0">
              <a:buNone/>
            </a:pPr>
            <a:endParaRPr lang="fr-CA" u="none" dirty="0"/>
          </a:p>
          <a:p>
            <a:pPr marL="0" indent="0">
              <a:buNone/>
            </a:pPr>
            <a:r>
              <a:rPr lang="fr-CA" u="none" dirty="0" err="1"/>
              <a:t>Ressuorces</a:t>
            </a:r>
            <a:r>
              <a:rPr lang="fr-CA" u="none" dirty="0"/>
              <a: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1" u="none" strike="noStrike" kern="1200" dirty="0">
                <a:solidFill>
                  <a:schemeClr val="tx1"/>
                </a:solidFill>
                <a:latin typeface="+mn-lt"/>
                <a:ea typeface="+mn-ea"/>
                <a:cs typeface="+mn-cs"/>
                <a:hlinkClick r:id="rId3"/>
              </a:rPr>
              <a:t>Massive Open Online Course </a:t>
            </a:r>
            <a:r>
              <a:rPr lang="fr-CA" sz="1200" b="0" i="0" u="none" strike="noStrike" kern="1200" dirty="0">
                <a:solidFill>
                  <a:schemeClr val="tx1"/>
                </a:solidFill>
                <a:latin typeface="+mn-lt"/>
                <a:ea typeface="+mn-ea"/>
                <a:cs typeface="+mn-cs"/>
                <a:hlinkClick r:id="rId3"/>
              </a:rPr>
              <a:t>– Wikipédia – https://fr.wikipedia.org/wiki/Massive_Open_Online_Course</a:t>
            </a:r>
            <a:r>
              <a:rPr lang="fr-CA" sz="1200" b="0" i="0" u="none" strike="noStrike" kern="1200" dirty="0">
                <a:solidFill>
                  <a:schemeClr val="tx1"/>
                </a:solidFill>
                <a:latin typeface="+mn-lt"/>
                <a:ea typeface="+mn-ea"/>
                <a:cs typeface="+mn-cs"/>
              </a:rPr>
              <a:t/>
            </a:r>
            <a:br>
              <a:rPr lang="fr-CA" sz="1200" b="0" i="0" u="none" strike="noStrike" kern="1200" dirty="0">
                <a:solidFill>
                  <a:schemeClr val="tx1"/>
                </a:solidFill>
                <a:latin typeface="+mn-lt"/>
                <a:ea typeface="+mn-ea"/>
                <a:cs typeface="+mn-cs"/>
              </a:rPr>
            </a:br>
            <a:r>
              <a:rPr lang="fr-CA" b="0" u="none" dirty="0"/>
              <a:t>Le lien a été modifié de façon à ce que la page en français s’affiche.</a:t>
            </a:r>
            <a:r>
              <a:rPr lang="fr-CA" b="0" dirty="0"/>
              <a:t> </a:t>
            </a:r>
            <a:r>
              <a:rPr lang="fr-CA" b="0" u="none" dirty="0"/>
              <a:t>Le titre en français est le même : « Massive Open Online Course » </a:t>
            </a:r>
            <a:r>
              <a:rPr lang="en-CA" sz="1200" b="0" dirty="0"/>
              <a:t>[formation en </a:t>
            </a:r>
            <a:r>
              <a:rPr lang="en-CA" sz="1200" b="0" dirty="0" err="1"/>
              <a:t>ligne</a:t>
            </a:r>
            <a:r>
              <a:rPr lang="en-CA" sz="1200" b="0" dirty="0"/>
              <a:t> ouverte à </a:t>
            </a:r>
            <a:r>
              <a:rPr lang="en-CA" sz="1200" b="0" dirty="0" err="1"/>
              <a:t>tous</a:t>
            </a:r>
            <a:r>
              <a:rPr lang="en-CA" sz="1200" b="0" dirty="0"/>
              <a:t>] (MOOC)</a:t>
            </a:r>
            <a:r>
              <a:rPr lang="fr-CA" b="0" u="none" dirty="0"/>
              <a:t>.</a:t>
            </a:r>
          </a:p>
          <a:p>
            <a:pPr marL="0" indent="0">
              <a:buNone/>
            </a:pP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Ginette</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Olivia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buFont typeface="Arial" pitchFamily="34" charset="0"/>
              <a:buNone/>
            </a:pPr>
            <a:r>
              <a:rPr lang="fr-CA" u="none" noProof="0" dirty="0"/>
              <a:t>Olivia</a:t>
            </a:r>
          </a:p>
          <a:p>
            <a:pPr>
              <a:buFont typeface="Arial" pitchFamily="34" charset="0"/>
              <a:buNone/>
            </a:pPr>
            <a:r>
              <a:rPr lang="fr-CA" u="none" noProof="0" dirty="0"/>
              <a:t>Il s’agit de l’expérience personnelle </a:t>
            </a:r>
            <a:r>
              <a:rPr lang="fr-CA" b="1" u="none" noProof="0" dirty="0"/>
              <a:t>d’Alejandro</a:t>
            </a:r>
            <a:r>
              <a:rPr lang="fr-CA" u="none" noProof="0" dirty="0"/>
              <a:t>...</a:t>
            </a:r>
          </a:p>
          <a:p>
            <a:pPr>
              <a:buFont typeface="Arial" pitchFamily="34" charset="0"/>
              <a:buNone/>
            </a:pPr>
            <a:endParaRPr lang="fr-CA" noProof="0" dirty="0"/>
          </a:p>
          <a:p>
            <a:pPr>
              <a:buFont typeface="Arial" pitchFamily="34" charset="0"/>
              <a:buNone/>
            </a:pPr>
            <a:r>
              <a:rPr lang="fr-CA" u="none" noProof="0" dirty="0"/>
              <a:t>Les deux sont essentiellement la même chose : attention à la respiration.</a:t>
            </a:r>
            <a:r>
              <a:rPr lang="fr-CA" noProof="0" dirty="0"/>
              <a:t> </a:t>
            </a:r>
            <a:r>
              <a:rPr lang="fr-CA" u="none" noProof="0" dirty="0"/>
              <a:t>Voici une façon de les comparer :</a:t>
            </a:r>
          </a:p>
          <a:p>
            <a:pPr>
              <a:buFont typeface="Arial" pitchFamily="34" charset="0"/>
              <a:buChar char="•"/>
            </a:pPr>
            <a:r>
              <a:rPr lang="fr-CA" noProof="0" dirty="0"/>
              <a:t> </a:t>
            </a:r>
            <a:r>
              <a:rPr lang="fr-CA" u="none" noProof="0" dirty="0"/>
              <a:t>le temps que vous prenez habituellement pour faire un exercice;</a:t>
            </a:r>
          </a:p>
          <a:p>
            <a:pPr>
              <a:buFont typeface="Arial" pitchFamily="34" charset="0"/>
              <a:buChar char="•"/>
            </a:pPr>
            <a:r>
              <a:rPr lang="fr-CA" noProof="0" dirty="0"/>
              <a:t> </a:t>
            </a:r>
            <a:r>
              <a:rPr lang="fr-CA" u="none" noProof="0" dirty="0"/>
              <a:t>l’objectif que vous visez ou atteignez en faisant un exercice;</a:t>
            </a:r>
          </a:p>
          <a:p>
            <a:pPr>
              <a:buFont typeface="Arial" pitchFamily="34" charset="0"/>
              <a:buChar char="•"/>
            </a:pPr>
            <a:r>
              <a:rPr lang="fr-CA" noProof="0" dirty="0"/>
              <a:t> </a:t>
            </a:r>
            <a:r>
              <a:rPr lang="fr-CA" u="none" noProof="0" dirty="0"/>
              <a:t>l’expérience que vous percevez pendant l’exercice.</a:t>
            </a:r>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fontAlgn="base"/>
            <a:r>
              <a:rPr lang="fr-CA" u="none" noProof="0" dirty="0"/>
              <a:t>Pleine conscience : Un exemple est la prise de conscience de son corps que nous venons de faire.</a:t>
            </a:r>
            <a:r>
              <a:rPr lang="fr-CA" noProof="0" dirty="0"/>
              <a:t> </a:t>
            </a:r>
          </a:p>
          <a:p>
            <a:pPr fontAlgn="base">
              <a:buFont typeface="Arial" pitchFamily="34" charset="0"/>
              <a:buChar char="•"/>
            </a:pPr>
            <a:r>
              <a:rPr lang="fr-CA" noProof="0" dirty="0"/>
              <a:t> </a:t>
            </a:r>
            <a:r>
              <a:rPr lang="fr-CA" u="none" noProof="0" dirty="0"/>
              <a:t>Prend environ 5 minutes.</a:t>
            </a:r>
          </a:p>
          <a:p>
            <a:pPr fontAlgn="base">
              <a:buFont typeface="Arial" charset="0"/>
              <a:buChar char="•"/>
            </a:pPr>
            <a:r>
              <a:rPr lang="fr-CA" noProof="0" dirty="0"/>
              <a:t> </a:t>
            </a:r>
            <a:r>
              <a:rPr lang="fr-CA" u="none" noProof="0" dirty="0"/>
              <a:t>L’objectif est de se détendre et de se rendre compte de ce qui se passe dans son esprit.</a:t>
            </a:r>
          </a:p>
          <a:p>
            <a:pPr fontAlgn="base">
              <a:buFont typeface="Arial" charset="0"/>
              <a:buChar char="•"/>
            </a:pPr>
            <a:r>
              <a:rPr lang="fr-CA" noProof="0" dirty="0"/>
              <a:t> </a:t>
            </a:r>
            <a:r>
              <a:rPr lang="fr-CA" u="none" noProof="0" dirty="0"/>
              <a:t>L’expérience peut varier d’une personne à une autre, mais il s’agit essentiellement d’une expérience de conscience de soi.</a:t>
            </a:r>
          </a:p>
          <a:p>
            <a:pPr fontAlgn="base">
              <a:buFont typeface="Arial" charset="0"/>
              <a:buChar char="•"/>
            </a:pPr>
            <a:endParaRPr lang="fr-CA" noProof="0" dirty="0"/>
          </a:p>
          <a:p>
            <a:pPr fontAlgn="base"/>
            <a:r>
              <a:rPr lang="fr-CA" u="none" noProof="0" dirty="0"/>
              <a:t>Méditation : Pratique consistant à rester assis et à observer sa respiration.</a:t>
            </a:r>
          </a:p>
          <a:p>
            <a:pPr fontAlgn="base">
              <a:buFont typeface="Arial" charset="0"/>
              <a:buChar char="•"/>
            </a:pPr>
            <a:r>
              <a:rPr lang="fr-CA" noProof="0" dirty="0"/>
              <a:t> </a:t>
            </a:r>
            <a:r>
              <a:rPr lang="fr-CA" u="none" noProof="0" dirty="0"/>
              <a:t>Les débutants peuvent commencer par s’asseoir pendant 5 minutes.</a:t>
            </a:r>
          </a:p>
          <a:p>
            <a:pPr fontAlgn="base">
              <a:buFont typeface="Arial" charset="0"/>
              <a:buChar char="•"/>
            </a:pPr>
            <a:r>
              <a:rPr lang="fr-CA" noProof="0" dirty="0"/>
              <a:t> </a:t>
            </a:r>
            <a:r>
              <a:rPr lang="fr-CA" u="none" noProof="0" dirty="0"/>
              <a:t>Les personnes qui ont établi une pratique peuvent méditer pendant une bonne vingtaine de minutes ou, lors de certaines journées de réflexion, jusqu’à huit heures par jour.</a:t>
            </a:r>
          </a:p>
          <a:p>
            <a:pPr fontAlgn="base">
              <a:buFont typeface="Arial" charset="0"/>
              <a:buChar char="•"/>
            </a:pPr>
            <a:r>
              <a:rPr lang="fr-CA" noProof="0" dirty="0"/>
              <a:t> </a:t>
            </a:r>
            <a:r>
              <a:rPr lang="fr-CA" u="none" noProof="0" dirty="0"/>
              <a:t>L’objectif est de plonger dans la contemplation ou la réflexion.</a:t>
            </a:r>
            <a:r>
              <a:rPr lang="fr-CA" noProof="0" dirty="0"/>
              <a:t> </a:t>
            </a:r>
          </a:p>
          <a:p>
            <a:pPr fontAlgn="base">
              <a:buFont typeface="Arial" charset="0"/>
              <a:buChar char="•"/>
            </a:pPr>
            <a:r>
              <a:rPr lang="fr-CA" noProof="0" dirty="0"/>
              <a:t> </a:t>
            </a:r>
            <a:r>
              <a:rPr lang="fr-CA" u="none" noProof="0" dirty="0"/>
              <a:t>L’expérience peut entraîner un changement d’état d’esprit.</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fr-CA" u="none" noProof="0" dirty="0"/>
              <a:t>N’oubliez pas que la pleine conscience est simple, mais pas facile.</a:t>
            </a:r>
          </a:p>
          <a:p>
            <a:pPr>
              <a:buFont typeface="Arial" pitchFamily="34" charset="0"/>
              <a:buNone/>
            </a:pPr>
            <a:endParaRPr lang="fr-CA" noProof="0" dirty="0"/>
          </a:p>
          <a:p>
            <a:pPr>
              <a:buFont typeface="Arial" pitchFamily="34" charset="0"/>
              <a:buNone/>
            </a:pPr>
            <a:r>
              <a:rPr lang="fr-CA" b="1" u="none" noProof="0" dirty="0"/>
              <a:t>[[ Remarque à l’intention des traducteurs : Ne pas traduire ce qui suit, qui n’est pas mentionné durant la présentation.</a:t>
            </a:r>
            <a:r>
              <a:rPr lang="fr-CA" b="1" noProof="0" dirty="0"/>
              <a:t> </a:t>
            </a:r>
          </a:p>
          <a:p>
            <a:pPr fontAlgn="base">
              <a:spcBef>
                <a:spcPts val="1225"/>
              </a:spcBef>
              <a:buFont typeface="Arial" pitchFamily="34" charset="0"/>
              <a:buChar char="•"/>
            </a:pPr>
            <a:r>
              <a:rPr lang="fr-CA" noProof="0" dirty="0"/>
              <a:t> </a:t>
            </a:r>
            <a:r>
              <a:rPr lang="fr-CA" baseline="0" noProof="0" dirty="0"/>
              <a:t> </a:t>
            </a:r>
            <a:r>
              <a:rPr lang="fr-CA" sz="1200" b="0" i="0" kern="1200" noProof="0" dirty="0">
                <a:solidFill>
                  <a:schemeClr val="tx1"/>
                </a:solidFill>
                <a:effectLst/>
                <a:latin typeface="+mn-lt"/>
                <a:ea typeface="+mn-ea"/>
                <a:cs typeface="+mn-cs"/>
              </a:rPr>
              <a:t>La </a:t>
            </a:r>
            <a:r>
              <a:rPr lang="fr-CA" sz="1200" b="1" i="0" kern="1200" noProof="0" dirty="0">
                <a:solidFill>
                  <a:schemeClr val="tx1"/>
                </a:solidFill>
                <a:effectLst/>
                <a:latin typeface="+mn-lt"/>
                <a:ea typeface="+mn-ea"/>
                <a:cs typeface="+mn-cs"/>
              </a:rPr>
              <a:t>pleine conscience</a:t>
            </a:r>
            <a:r>
              <a:rPr lang="fr-CA" sz="1200" b="0" i="0" kern="1200" noProof="0" dirty="0">
                <a:solidFill>
                  <a:schemeClr val="tx1"/>
                </a:solidFill>
                <a:effectLst/>
                <a:latin typeface="+mn-lt"/>
                <a:ea typeface="+mn-ea"/>
                <a:cs typeface="+mn-cs"/>
              </a:rPr>
              <a:t> est une expression désignant une </a:t>
            </a:r>
            <a:r>
              <a:rPr lang="fr-CA" sz="1200" b="0" i="0" u="none" strike="noStrike" kern="1200" noProof="0" dirty="0">
                <a:solidFill>
                  <a:schemeClr val="tx1"/>
                </a:solidFill>
                <a:effectLst/>
                <a:latin typeface="+mn-lt"/>
                <a:ea typeface="+mn-ea"/>
                <a:cs typeface="+mn-cs"/>
                <a:hlinkClick r:id="rId3" tooltip="Attitude (psychologie)"/>
              </a:rPr>
              <a:t>attitude</a:t>
            </a:r>
            <a:r>
              <a:rPr lang="fr-CA" sz="1200" b="0" i="0" kern="1200" noProof="0" dirty="0">
                <a:solidFill>
                  <a:schemeClr val="tx1"/>
                </a:solidFill>
                <a:effectLst/>
                <a:latin typeface="+mn-lt"/>
                <a:ea typeface="+mn-ea"/>
                <a:cs typeface="+mn-cs"/>
              </a:rPr>
              <a:t> d’</a:t>
            </a:r>
            <a:r>
              <a:rPr lang="fr-CA" sz="1200" b="0" i="0" u="none" strike="noStrike" kern="1200" noProof="0" dirty="0">
                <a:solidFill>
                  <a:schemeClr val="tx1"/>
                </a:solidFill>
                <a:effectLst/>
                <a:latin typeface="+mn-lt"/>
                <a:ea typeface="+mn-ea"/>
                <a:cs typeface="+mn-cs"/>
                <a:hlinkClick r:id="rId4" tooltip="Attention"/>
              </a:rPr>
              <a:t>attention</a:t>
            </a:r>
            <a:r>
              <a:rPr lang="fr-CA" sz="1200" b="0" i="0" kern="1200" noProof="0" dirty="0">
                <a:solidFill>
                  <a:schemeClr val="tx1"/>
                </a:solidFill>
                <a:effectLst/>
                <a:latin typeface="+mn-lt"/>
                <a:ea typeface="+mn-ea"/>
                <a:cs typeface="+mn-cs"/>
              </a:rPr>
              <a:t>, de présence et de </a:t>
            </a:r>
            <a:r>
              <a:rPr lang="fr-CA" sz="1200" b="0" i="0" u="none" strike="noStrike" kern="1200" noProof="0" dirty="0">
                <a:solidFill>
                  <a:schemeClr val="tx1"/>
                </a:solidFill>
                <a:effectLst/>
                <a:latin typeface="+mn-lt"/>
                <a:ea typeface="+mn-ea"/>
                <a:cs typeface="+mn-cs"/>
                <a:hlinkClick r:id="rId5" tooltip="Conscience"/>
              </a:rPr>
              <a:t>conscience</a:t>
            </a:r>
            <a:r>
              <a:rPr lang="fr-CA" sz="1200" b="0" i="0" kern="1200" noProof="0" dirty="0">
                <a:solidFill>
                  <a:schemeClr val="tx1"/>
                </a:solidFill>
                <a:effectLst/>
                <a:latin typeface="+mn-lt"/>
                <a:ea typeface="+mn-ea"/>
                <a:cs typeface="+mn-cs"/>
              </a:rPr>
              <a:t> vigilante, qui peut être interne (sensations, pensées, émotions, actions, motivations, </a:t>
            </a:r>
            <a:r>
              <a:rPr lang="fr-CA" noProof="0" dirty="0"/>
              <a:t>etc.</a:t>
            </a:r>
            <a:r>
              <a:rPr lang="fr-CA" sz="1200" b="0" i="0" kern="1200" noProof="0" dirty="0">
                <a:solidFill>
                  <a:schemeClr val="tx1"/>
                </a:solidFill>
                <a:effectLst/>
                <a:latin typeface="+mn-lt"/>
                <a:ea typeface="+mn-ea"/>
                <a:cs typeface="+mn-cs"/>
              </a:rPr>
              <a:t>) ou externe (au monde environnant, bruits, objets, événements, </a:t>
            </a:r>
            <a:r>
              <a:rPr lang="fr-CA" noProof="0" dirty="0"/>
              <a:t>etc.</a:t>
            </a:r>
            <a:r>
              <a:rPr lang="fr-CA" sz="1200" b="0" i="0" kern="1200" noProof="0" dirty="0">
                <a:solidFill>
                  <a:schemeClr val="tx1"/>
                </a:solidFill>
                <a:effectLst/>
                <a:latin typeface="+mn-lt"/>
                <a:ea typeface="+mn-ea"/>
                <a:cs typeface="+mn-cs"/>
              </a:rPr>
              <a:t>).</a:t>
            </a:r>
            <a:r>
              <a:rPr lang="fr-CA" noProof="0" dirty="0"/>
              <a:t>- Wikipédia</a:t>
            </a:r>
          </a:p>
          <a:p>
            <a:pPr fontAlgn="base">
              <a:spcBef>
                <a:spcPts val="1225"/>
              </a:spcBef>
              <a:buFont typeface="Arial" pitchFamily="34" charset="0"/>
              <a:buNone/>
            </a:pPr>
            <a:r>
              <a:rPr lang="fr-CA" noProof="0" dirty="0"/>
              <a:t>  </a:t>
            </a:r>
            <a:r>
              <a:rPr lang="fr-CA" sz="800" noProof="0" dirty="0">
                <a:hlinkClick r:id="rId6"/>
              </a:rPr>
              <a:t>Pleine conscience — Wikipédia (wikipedia.org)</a:t>
            </a:r>
            <a:r>
              <a:rPr lang="fr-CA" sz="800" noProof="0" dirty="0"/>
              <a:t> </a:t>
            </a:r>
            <a:r>
              <a:rPr lang="fr-CA" sz="800" b="1" noProof="0" dirty="0"/>
              <a:t>– *Définition modifiée en français</a:t>
            </a:r>
            <a:endParaRPr lang="fr-CA" b="1" noProof="0" dirty="0"/>
          </a:p>
          <a:p>
            <a:pPr defTabSz="914292">
              <a:defRPr/>
            </a:pPr>
            <a:r>
              <a:rPr lang="fr-CA" noProof="0" dirty="0"/>
              <a:t> « La pleine conscience signifie la </a:t>
            </a:r>
            <a:r>
              <a:rPr lang="fr-CA" b="1" noProof="0" dirty="0"/>
              <a:t>présence du cœur</a:t>
            </a:r>
            <a:r>
              <a:rPr lang="fr-CA" noProof="0" dirty="0"/>
              <a:t>. » - John Kabbat Zinn </a:t>
            </a:r>
            <a:r>
              <a:rPr lang="fr-CA" sz="1600" noProof="0" dirty="0">
                <a:hlinkClick r:id="rId7"/>
              </a:rPr>
              <a:t>https://www.youtube.com/watch?v=xoLQ3qkh0w0</a:t>
            </a:r>
            <a:endParaRPr lang="fr-CA" noProof="0" dirty="0"/>
          </a:p>
          <a:p>
            <a:pPr>
              <a:buFont typeface="Arial" pitchFamily="34" charset="0"/>
              <a:buChar char="•"/>
            </a:pPr>
            <a:r>
              <a:rPr lang="fr-CA" baseline="0" noProof="0" dirty="0"/>
              <a:t> « </a:t>
            </a:r>
            <a:r>
              <a:rPr lang="fr-CA" b="1" baseline="0" noProof="0" dirty="0"/>
              <a:t>Méditation »</a:t>
            </a:r>
            <a:r>
              <a:rPr lang="fr-CA" baseline="0" noProof="0" dirty="0"/>
              <a:t> désigne</a:t>
            </a:r>
            <a:r>
              <a:rPr lang="fr-CA" noProof="0" dirty="0"/>
              <a:t> l’action ou la pratique de la méditation.</a:t>
            </a:r>
          </a:p>
          <a:p>
            <a:pPr>
              <a:buFont typeface="Arial" pitchFamily="34" charset="0"/>
              <a:buChar char="•"/>
            </a:pPr>
            <a:r>
              <a:rPr lang="fr-CA" noProof="0" dirty="0"/>
              <a:t> « </a:t>
            </a:r>
            <a:r>
              <a:rPr lang="fr-CA" b="1" noProof="0" dirty="0"/>
              <a:t>Méditation » </a:t>
            </a:r>
            <a:r>
              <a:rPr lang="fr-CA" noProof="0" dirty="0"/>
              <a:t>est la pratique dans laquelle la personne entraîne son </a:t>
            </a:r>
            <a:r>
              <a:rPr lang="fr-CA" noProof="0" dirty="0">
                <a:hlinkClick r:id="rId8" tooltip="Mind"/>
              </a:rPr>
              <a:t>esprit</a:t>
            </a:r>
            <a:r>
              <a:rPr lang="fr-CA" noProof="0" dirty="0"/>
              <a:t> ou qui induit un </a:t>
            </a:r>
            <a:r>
              <a:rPr lang="fr-CA" noProof="0" dirty="0">
                <a:hlinkClick r:id="rId9" tooltip="Consciousness"/>
              </a:rPr>
              <a:t>mode de conscience</a:t>
            </a:r>
            <a:r>
              <a:rPr lang="fr-CA" noProof="0" dirty="0"/>
              <a:t>.</a:t>
            </a:r>
          </a:p>
          <a:p>
            <a:pPr lvl="1"/>
            <a:r>
              <a:rPr lang="fr-CA" noProof="0" dirty="0"/>
              <a:t>Formes : </a:t>
            </a:r>
            <a:r>
              <a:rPr lang="fr-CA" noProof="0" dirty="0">
                <a:hlinkClick r:id="rId10" tooltip="Buddhist meditation"/>
              </a:rPr>
              <a:t>méditation bouddhiste</a:t>
            </a:r>
            <a:r>
              <a:rPr lang="fr-CA" noProof="0" dirty="0"/>
              <a:t>, </a:t>
            </a:r>
            <a:r>
              <a:rPr lang="fr-CA" noProof="0" dirty="0">
                <a:hlinkClick r:id="rId11" tooltip="Christian meditation"/>
              </a:rPr>
              <a:t>méditation chrétienne</a:t>
            </a:r>
            <a:r>
              <a:rPr lang="fr-CA" noProof="0" dirty="0"/>
              <a:t>, </a:t>
            </a:r>
            <a:r>
              <a:rPr lang="fr-CA" noProof="0" dirty="0">
                <a:hlinkClick r:id="rId12" tooltip="Daoist meditation"/>
              </a:rPr>
              <a:t>méditation daoïste</a:t>
            </a:r>
            <a:r>
              <a:rPr lang="fr-CA" noProof="0" dirty="0"/>
              <a:t>, </a:t>
            </a:r>
            <a:r>
              <a:rPr lang="fr-CA" noProof="0" dirty="0">
                <a:hlinkClick r:id="rId13" tooltip="Jain meditation"/>
              </a:rPr>
              <a:t>méditation jaïniste</a:t>
            </a:r>
            <a:r>
              <a:rPr lang="fr-CA" noProof="0" dirty="0"/>
              <a:t>, </a:t>
            </a:r>
            <a:r>
              <a:rPr lang="fr-CA" noProof="0" dirty="0">
                <a:hlinkClick r:id="rId14" tooltip="Jewish meditation"/>
              </a:rPr>
              <a:t>méditation juive</a:t>
            </a:r>
            <a:r>
              <a:rPr lang="fr-CA" noProof="0" dirty="0"/>
              <a:t>, </a:t>
            </a:r>
            <a:r>
              <a:rPr lang="fr-CA" noProof="0" dirty="0">
                <a:hlinkClick r:id="rId15" tooltip="Meditation in the Ravidasi Faith"/>
              </a:rPr>
              <a:t>méditation dans la foi Ravidasi</a:t>
            </a:r>
            <a:r>
              <a:rPr lang="fr-CA" noProof="0" dirty="0"/>
              <a:t>, </a:t>
            </a:r>
            <a:r>
              <a:rPr lang="fr-CA" noProof="0" dirty="0">
                <a:hlinkClick r:id="rId16" tooltip="Transcendental Meditation"/>
              </a:rPr>
              <a:t>méditation transcendantale</a:t>
            </a:r>
            <a:r>
              <a:rPr lang="fr-CA" noProof="0" dirty="0"/>
              <a:t> – Wikipedia</a:t>
            </a:r>
          </a:p>
          <a:p>
            <a:pPr fontAlgn="base">
              <a:spcBef>
                <a:spcPts val="1225"/>
              </a:spcBef>
              <a:buFont typeface="Arial" pitchFamily="34" charset="0"/>
              <a:buChar char="•"/>
            </a:pPr>
            <a:endParaRPr lang="fr-CA" noProof="0" dirty="0"/>
          </a:p>
          <a:p>
            <a:pPr fontAlgn="base">
              <a:spcBef>
                <a:spcPts val="1225"/>
              </a:spcBef>
              <a:buFont typeface="Arial" pitchFamily="34" charset="0"/>
              <a:buChar char="•"/>
            </a:pPr>
            <a:r>
              <a:rPr lang="fr-CA" noProof="0" dirty="0"/>
              <a:t> « </a:t>
            </a:r>
            <a:r>
              <a:rPr lang="fr-CA" b="1" noProof="0" dirty="0"/>
              <a:t>Méditation de la pleine conscience </a:t>
            </a:r>
            <a:r>
              <a:rPr lang="fr-CA" noProof="0" dirty="0"/>
              <a:t>: Entraînement du cerveau sur l’attention et la méta-attention dans le but de développer l’intelligence émotionnelle. »</a:t>
            </a:r>
          </a:p>
          <a:p>
            <a:pPr fontAlgn="base">
              <a:spcBef>
                <a:spcPts val="1225"/>
              </a:spcBef>
              <a:buFont typeface="Arial" pitchFamily="34" charset="0"/>
              <a:buChar char="•"/>
            </a:pPr>
            <a:r>
              <a:rPr lang="fr-CA" noProof="0" dirty="0"/>
              <a:t> « </a:t>
            </a:r>
            <a:r>
              <a:rPr lang="fr-CA" b="1" noProof="0" dirty="0"/>
              <a:t>Méta-attention </a:t>
            </a:r>
            <a:r>
              <a:rPr lang="fr-CA" noProof="0" dirty="0"/>
              <a:t>: Attention à l’attention; capacité de savoir que son attention s’est éloignée. »</a:t>
            </a:r>
          </a:p>
          <a:p>
            <a:pPr lvl="1" fontAlgn="base">
              <a:spcBef>
                <a:spcPts val="1225"/>
              </a:spcBef>
              <a:buFont typeface="Arial" pitchFamily="34" charset="0"/>
              <a:buChar char="•"/>
            </a:pPr>
            <a:r>
              <a:rPr lang="fr-CA" noProof="0" dirty="0"/>
              <a:t>Tan, C (2013). Search Inside Yourself. NY; page 30. </a:t>
            </a:r>
          </a:p>
          <a:p>
            <a:pPr fontAlgn="base">
              <a:spcBef>
                <a:spcPts val="1225"/>
              </a:spcBef>
            </a:pPr>
            <a:r>
              <a:rPr lang="fr-CA" b="1" noProof="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a:t>Olivia</a:t>
            </a:r>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Olivia</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Lien a ouvrir:</a:t>
            </a:r>
          </a:p>
          <a:p>
            <a:pPr marL="171450" indent="-171450">
              <a:buFont typeface="Arial" panose="020B0604020202020204" pitchFamily="34" charset="0"/>
              <a:buChar char="•"/>
            </a:pPr>
            <a:r>
              <a:rPr lang="fr-CA" u="none"/>
              <a:t>https</a:t>
            </a:r>
            <a:r>
              <a:rPr lang="fr-CA" u="none" dirty="0"/>
              <a:t>://wiki.gccollab.ca/</a:t>
            </a:r>
            <a:r>
              <a:rPr lang="fr-CA" u="none"/>
              <a:t>MCLD-DLCP </a:t>
            </a:r>
          </a:p>
          <a:p>
            <a:pPr marL="171450" indent="-171450">
              <a:buFont typeface="Arial" panose="020B0604020202020204" pitchFamily="34" charset="0"/>
              <a:buChar char="•"/>
            </a:pPr>
            <a:r>
              <a:rPr lang="fr-CA" u="none"/>
              <a:t>https</a:t>
            </a:r>
            <a:r>
              <a:rPr lang="fr-CA" u="none" dirty="0"/>
              <a:t>://gccollab.ca/groups/profile/7978973/mcld-program-cohort-cop-coi-program-dlpc-cohorte-cdp-et-cdi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i="1" u="none" noProof="0" dirty="0">
                <a:solidFill>
                  <a:srgbClr val="0070C0"/>
                </a:solidFill>
              </a:rPr>
              <a:t>https://wiki.gccollab.ca/images/a/a1/DLCP_programme_franc%C3%A7ais_2022_-_System_jumelage.xlsx</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r>
              <a:rPr lang="fr-CA" b="1" u="none" noProof="0" dirty="0"/>
              <a:t>15 minutes avant le début</a:t>
            </a:r>
            <a:r>
              <a:rPr lang="fr-CA" u="none" noProof="0" dirty="0"/>
              <a:t>, l’Aîné et les principaux responsables se rendent dans une pièce privée et ont une conversation privée.</a:t>
            </a:r>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200" dirty="0">
                <a:solidFill>
                  <a:srgbClr val="FFFFFF"/>
                </a:solidFill>
                <a:effectLst/>
                <a:latin typeface="-apple-system"/>
              </a:rPr>
              <a:t>ville de Kingsville (Ontario), sur le territoire traditionnel des peuples Caldwell, </a:t>
            </a:r>
            <a:r>
              <a:rPr lang="fr-FR" sz="1200" dirty="0" err="1">
                <a:solidFill>
                  <a:srgbClr val="FFFFFF"/>
                </a:solidFill>
                <a:effectLst/>
                <a:latin typeface="-apple-system"/>
              </a:rPr>
              <a:t>Anishinabewaki</a:t>
            </a:r>
            <a:r>
              <a:rPr lang="fr-FR" sz="1200" dirty="0">
                <a:solidFill>
                  <a:srgbClr val="FFFFFF"/>
                </a:solidFill>
                <a:effectLst/>
                <a:latin typeface="-apple-system"/>
              </a:rPr>
              <a:t>, </a:t>
            </a:r>
            <a:r>
              <a:rPr lang="fr-FR" sz="1200" dirty="0" err="1">
                <a:solidFill>
                  <a:srgbClr val="FFFFFF"/>
                </a:solidFill>
                <a:effectLst/>
                <a:latin typeface="-apple-system"/>
              </a:rPr>
              <a:t>Attiwonderonk</a:t>
            </a:r>
            <a:r>
              <a:rPr lang="fr-FR" sz="1200" dirty="0">
                <a:solidFill>
                  <a:srgbClr val="FFFFFF"/>
                </a:solidFill>
                <a:effectLst/>
                <a:latin typeface="-apple-system"/>
              </a:rPr>
              <a:t>, </a:t>
            </a:r>
            <a:r>
              <a:rPr lang="fr-FR" sz="1200" dirty="0" err="1">
                <a:solidFill>
                  <a:srgbClr val="FFFFFF"/>
                </a:solidFill>
                <a:effectLst/>
                <a:latin typeface="-apple-system"/>
              </a:rPr>
              <a:t>Myaamia</a:t>
            </a:r>
            <a:r>
              <a:rPr lang="fr-FR" sz="1200" dirty="0">
                <a:solidFill>
                  <a:srgbClr val="FFFFFF"/>
                </a:solidFill>
                <a:effectLst/>
                <a:latin typeface="-apple-system"/>
              </a:rPr>
              <a:t> et Mississauga. Je vous encourage à réfléchir sur le territoire traditionnel depuis lequel vous vous connectez.</a:t>
            </a:r>
            <a:endParaRPr lang="fr-CA" b="1"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endParaRPr lang="fr-CA" b="0" u="none" noProof="0" dirty="0"/>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L'aîné Gros-Louis fait partie du Cercle des sages de la nation Huronne-Wendat et vit à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Wendake</a:t>
            </a:r>
            <a:r>
              <a:rPr lang="fr-CA" sz="1800" dirty="0">
                <a:effectLst/>
                <a:latin typeface="Calibri" panose="020F0502020204030204" pitchFamily="34" charset="0"/>
                <a:ea typeface="Calibri" panose="020F0502020204030204" pitchFamily="34" charset="0"/>
                <a:cs typeface="Times New Roman" panose="02020603050405020304" pitchFamily="18" charset="0"/>
              </a:rPr>
              <a:t>. Après avoir été mécanicien pendant plusieurs années, il décide de faire le grand saut et de vivre sa culture et ce, depuis 30 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Aujourd'hui, il est reconnu comme un aîné par différentes nations à travers le Canada ainsi que comme un homme sage dans sa communauté. Les connaissances et l'expertise de l'Aîné Gros-Louis sont sollicitées pour des séances de sensibilisation culturelle des Premières Nations auprès de divers organismes, qu'il s'agisse d'entreprises, d'écoles ou du gouvernement. Sa contribution à la Fondation autochtone de guérison est importante.</a:t>
            </a: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En 2010, l’Aîné Gros-Louis a reçu un certificat de reconnaissance pour le remercier de sa mise-en-œuvre des principes de la justice réparatrice alors qu’il dédie plusieurs décennies à aider des pairs autochtones dans leur chemin de guérison au sein d’établissements correctionnels fédéraux.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Je passe maintenant avec humilité la parole à l'aîné Gros-Louis et je vous remercie pour votre présence parmi nous aujourd’hui</a:t>
            </a:r>
          </a:p>
          <a:p>
            <a:endParaRPr lang="fr-CA" b="0" u="none"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FR" u="none" noProof="0" dirty="0"/>
              <a:t>Les webcams sont les bienvenues, mais svp a</a:t>
            </a:r>
            <a:r>
              <a:rPr lang="fr-CA" u="none" noProof="0" dirty="0" err="1"/>
              <a:t>bstenez</a:t>
            </a:r>
            <a:r>
              <a:rPr lang="fr-CA" u="none" noProof="0" dirty="0"/>
              <a:t>-vous de manger pendant que votre caméra Web est allumée.</a:t>
            </a:r>
          </a:p>
          <a:p>
            <a:r>
              <a:rPr lang="fr-CA" u="none" noProof="0" dirty="0"/>
              <a:t>N’oubliez pas de vous déconnecter du RPV (« VPN » en anglais)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 et</a:t>
            </a:r>
          </a:p>
          <a:p>
            <a:pPr marL="171450" lvl="0" indent="-171450">
              <a:buFont typeface="Arial" panose="020B0604020202020204" pitchFamily="34" charset="0"/>
              <a:buChar char="•"/>
            </a:pPr>
            <a:r>
              <a:rPr lang="fr-FR" u="none" noProof="0" dirty="0"/>
              <a:t>La responsabilité de participer à ce programme repose sur l'individu et le système de jumelage</a:t>
            </a:r>
            <a:endParaRPr lang="fr-CA" u="none" noProof="0" dirty="0"/>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r>
              <a:rPr lang="fr-CA" b="0" dirty="0"/>
              <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18216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Ginette</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r>
              <a:rPr lang="fr-CA" b="0" dirty="0"/>
              <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21</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a:t>Ginette</a:t>
            </a:r>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Ginette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Nous allons maintenant ouvrir les salles de sous-groupe. Vous devrez vous rendre dans la salle de sous-groupe correspondant à votre jumelage.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Pour vous joindre à votre salle de sous-groupe, dans le menu du haut, cliquez sur « Sessions scindées », puis sur « Rejoindre la séance scindée ». Faites défiler la page vers le bas, puis cliquez sur le numéro de salle de sous-groupe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23</a:t>
            </a:fld>
            <a:endParaRPr lang="fr-CA" dirty="0"/>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Olivia</a:t>
            </a:r>
          </a:p>
        </p:txBody>
      </p:sp>
      <p:sp>
        <p:nvSpPr>
          <p:cNvPr id="4" name="Slide Number Placeholder 3"/>
          <p:cNvSpPr>
            <a:spLocks noGrp="1"/>
          </p:cNvSpPr>
          <p:nvPr>
            <p:ph type="sldNum" sz="quarter" idx="10"/>
          </p:nvPr>
        </p:nvSpPr>
        <p:spPr/>
        <p:txBody>
          <a:bodyPr/>
          <a:lstStyle/>
          <a:p>
            <a:fld id="{C6C9EB95-B0B3-48AB-917D-E5E386E0913A}" type="slidenum">
              <a:rPr lang="en-US" smtClean="0"/>
              <a:t>24</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u="none" noProof="0" dirty="0"/>
              <a:t>Olivia</a:t>
            </a:r>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25</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Olivia</a:t>
            </a:r>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err="1"/>
              <a:t>Ginette</a:t>
            </a: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27</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28</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r>
              <a:rPr lang="fr-CA" u="none" noProof="0" dirty="0"/>
              <a:t>Ginette</a:t>
            </a:r>
          </a:p>
          <a:p>
            <a:r>
              <a:rPr lang="fr-CA" u="none" noProof="0" dirty="0"/>
              <a:t>(Avant de cliquer)</a:t>
            </a:r>
          </a:p>
          <a:p>
            <a:r>
              <a:rPr lang="fr-CA" u="none" noProof="0" dirty="0"/>
              <a:t>Selon l’heure, vous pourriez choisir de commencer par une période de questions.</a:t>
            </a:r>
            <a:r>
              <a:rPr lang="fr-CA" noProof="0" dirty="0"/>
              <a:t> </a:t>
            </a:r>
            <a:r>
              <a:rPr lang="fr-CA" u="none" noProof="0" dirty="0"/>
              <a:t>Dans le cas contraire, les personnes qui ont des questions peuvent communiquer avec vous après le retour sur l’exercice.</a:t>
            </a:r>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29</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0000" lnSpcReduction="20000"/>
          </a:bodyPr>
          <a:lstStyle/>
          <a:p>
            <a:pPr defTabSz="933126">
              <a:defRPr/>
            </a:pPr>
            <a:r>
              <a:rPr lang="fr-CA" dirty="0"/>
              <a:t>Olivia</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pPr marL="628650" lvl="1" indent="-171450">
              <a:buFont typeface="Arial" panose="020B0604020202020204" pitchFamily="34" charset="0"/>
              <a:buChar char="•"/>
            </a:pPr>
            <a:r>
              <a:rPr lang="fr-CA" dirty="0" smtClean="0"/>
              <a:t>S’asseoir </a:t>
            </a:r>
            <a:r>
              <a:rPr lang="fr-CA" u="none" dirty="0" smtClean="0"/>
              <a:t>le plus confortablement possible dans une position droite.</a:t>
            </a:r>
          </a:p>
          <a:p>
            <a:pPr marL="628650" lvl="1" indent="-171450">
              <a:buFont typeface="Arial" panose="020B0604020202020204" pitchFamily="34" charset="0"/>
              <a:buChar char="•"/>
            </a:pPr>
            <a:r>
              <a:rPr lang="fr-CA" u="none" dirty="0" smtClean="0"/>
              <a:t>Fermer les yeux ou les fermer à moitié vous aidera à faire l’exercice.</a:t>
            </a:r>
          </a:p>
          <a:p>
            <a:pPr marL="628650" lvl="1" indent="-171450">
              <a:buFont typeface="Arial" panose="020B0604020202020204" pitchFamily="34" charset="0"/>
              <a:buChar char="•"/>
            </a:pPr>
            <a:r>
              <a:rPr lang="fr-CA" u="none" dirty="0" smtClean="0"/>
              <a:t>Ne pas se préoccuper du temps.</a:t>
            </a:r>
          </a:p>
          <a:p>
            <a:pPr marL="628650" lvl="1" indent="-171450">
              <a:buFont typeface="Arial" panose="020B0604020202020204" pitchFamily="34" charset="0"/>
              <a:buChar char="•"/>
            </a:pPr>
            <a:r>
              <a:rPr lang="fr-CA" u="none" dirty="0" smtClean="0"/>
              <a:t>Prendre une minute, seulement une minute…</a:t>
            </a:r>
          </a:p>
          <a:p>
            <a:pPr marL="628650" lvl="1" indent="-171450">
              <a:buFont typeface="Arial" panose="020B0604020202020204" pitchFamily="34" charset="0"/>
              <a:buChar char="•"/>
            </a:pPr>
            <a:r>
              <a:rPr lang="fr-CA" dirty="0" smtClean="0"/>
              <a:t>… p</a:t>
            </a:r>
            <a:r>
              <a:rPr lang="fr-CA" u="none" dirty="0" smtClean="0"/>
              <a:t>our respirer, juste pour respirer.</a:t>
            </a:r>
          </a:p>
          <a:p>
            <a:pPr marL="628650" lvl="1" indent="-171450">
              <a:buFont typeface="Arial" panose="020B0604020202020204" pitchFamily="34" charset="0"/>
              <a:buChar char="•"/>
            </a:pPr>
            <a:r>
              <a:rPr lang="fr-CA" u="none" dirty="0" smtClean="0"/>
              <a:t>C’est simple.</a:t>
            </a:r>
          </a:p>
          <a:p>
            <a:pPr marL="628650" lvl="1" indent="-171450">
              <a:buFont typeface="Arial" panose="020B0604020202020204" pitchFamily="34" charset="0"/>
              <a:buChar char="•"/>
            </a:pPr>
            <a:r>
              <a:rPr lang="fr-CA" u="none" dirty="0" smtClean="0"/>
              <a:t>Je vous ferai signe lorsque la minute se sera écoulée.</a:t>
            </a:r>
          </a:p>
          <a:p>
            <a:pPr marL="628650" lvl="1" indent="-171450">
              <a:buFont typeface="Arial" panose="020B0604020202020204" pitchFamily="34" charset="0"/>
              <a:buChar char="•"/>
            </a:pPr>
            <a:r>
              <a:rPr lang="fr-CA" u="none" dirty="0" smtClean="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a:t>Ginette</a:t>
            </a:r>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30</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lvl="0" indent="0">
              <a:spcAft>
                <a:spcPts val="600"/>
              </a:spcAft>
              <a:buFont typeface="Arial" panose="020B0604020202020204" pitchFamily="34" charset="0"/>
              <a:buNone/>
            </a:pPr>
            <a:r>
              <a:rPr lang="fr-CA" sz="1200" dirty="0"/>
              <a:t>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dirty="0"/>
          </a:p>
          <a:p>
            <a:pPr marL="0" lvl="0" indent="0">
              <a:spcAft>
                <a:spcPts val="600"/>
              </a:spcAft>
              <a:buFont typeface="Arial" panose="020B0604020202020204" pitchFamily="34" charset="0"/>
              <a:buNone/>
            </a:pPr>
            <a:endParaRPr lang="fr-CA" sz="1200" dirty="0" smtClean="0"/>
          </a:p>
          <a:p>
            <a:pPr marL="171450" lvl="0" indent="-171450">
              <a:spcAft>
                <a:spcPts val="600"/>
              </a:spcAft>
              <a:buFont typeface="Arial" panose="020B0604020202020204" pitchFamily="34" charset="0"/>
              <a:buChar char="•"/>
            </a:pPr>
            <a:r>
              <a:rPr lang="fr-FR" u="none" dirty="0" smtClean="0"/>
              <a:t>Ce programme est livré avec le soutien d’animateurs de divers ministères/organismes gouvernementaux, notamment :</a:t>
            </a:r>
            <a:endParaRPr lang="fr-CA" sz="1200" b="0" u="none" dirty="0"/>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88049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Carmen</a:t>
            </a:r>
          </a:p>
          <a:p>
            <a:r>
              <a:rPr lang="fr-CA" u="none" dirty="0"/>
              <a:t>Prenons le temps de nous exercer à utiliser le marqueur.</a:t>
            </a:r>
          </a:p>
          <a:p>
            <a:endParaRPr lang="fr-CA" dirty="0"/>
          </a:p>
          <a:p>
            <a:r>
              <a:rPr lang="fr-CA" u="none" dirty="0"/>
              <a:t>Le marqueur se trouve dans le menu supérieur de votre écran WebEx.</a:t>
            </a:r>
            <a:r>
              <a:rPr lang="fr-CA" dirty="0"/>
              <a:t> </a:t>
            </a:r>
          </a:p>
          <a:p>
            <a:r>
              <a:rPr lang="fr-CA" u="none" dirty="0"/>
              <a:t>(Trouvez l’option, et permettez à tout le monde d’utiliser le marqueur.)</a:t>
            </a:r>
          </a:p>
          <a:p>
            <a:endParaRPr lang="fr-CA" dirty="0"/>
          </a:p>
          <a:p>
            <a:r>
              <a:rPr lang="fr-CA" u="none" dirty="0"/>
              <a:t>Notez qu’une marque apparaît lorsque vous relâchez le clic de la souris.</a:t>
            </a:r>
          </a:p>
          <a:p>
            <a:r>
              <a:rPr lang="fr-CA" u="none" dirty="0"/>
              <a:t>Essayez ensuite de faire une petite marque et une longue marque.</a:t>
            </a:r>
          </a:p>
          <a:p>
            <a:endParaRPr lang="fr-CA" dirty="0"/>
          </a:p>
          <a:p>
            <a:r>
              <a:rPr lang="fr-CA" u="none" dirty="0"/>
              <a:t>Dans les prochaines diapositives, nous allons utiliser le même outil pour indiquer d’où vous vous joignez à la séance.</a:t>
            </a:r>
          </a:p>
          <a:p>
            <a:pPr marL="171450" indent="-171450">
              <a:buFont typeface="Arial" panose="020B0604020202020204" pitchFamily="34" charset="0"/>
              <a:buChar char="•"/>
            </a:pPr>
            <a:r>
              <a:rPr lang="fr-CA" u="none" dirty="0"/>
              <a:t>La première diapositive s’adresse aux gens au Canada.</a:t>
            </a:r>
          </a:p>
          <a:p>
            <a:pPr marL="171450" indent="-171450">
              <a:buFont typeface="Arial" panose="020B0604020202020204" pitchFamily="34" charset="0"/>
              <a:buChar char="•"/>
            </a:pPr>
            <a:r>
              <a:rPr lang="fr-CA" u="none" dirty="0"/>
              <a:t>La diapositive suivante s’adresse aux gens de la RCN.</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(Effacez toutes les marques. Vous pourriez devoir retirer à tout le monde l’utilisation du marqueur.)</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Dans le cadre d’une activité d’accueil au programme, prenons quelques minutes pour créer une petite marque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u="none" dirty="0"/>
              <a:t> je le répète : « une petite marque »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u="none" dirty="0"/>
              <a:t>qui représente l’endroit d’où vous vous joignez à nous.</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(Cliquez pour que l’animation s’affiche.)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Si vous vous joignez à la séance de la RCN, veuillez attendre la diapositive suivante, car nous avons habituellement beaucoup plus de gens de cette région.</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Pour tous les autres, à l’aide du marqueur, placez une petite marque pour indiquer d’où vous vous joignez à la séance.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(Vous pourriez devoir accorder de nouveau à tout le monde l’autorisation d’utiliser le marqueur.)</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 -</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a:t>
            </a:r>
          </a:p>
          <a:p>
            <a:pPr lvl="0"/>
            <a:r>
              <a:rPr lang="fr-CA" u="none" noProof="0" dirty="0"/>
              <a:t>Nouveau-Brunswick, Nouvelle-Écosse, Île-du-Prince-Édouard, Terre-Neuve-et-Labrador</a:t>
            </a: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Laissez-moi seulement effacer les marques. Maintenant, pour les gens de la RCN, veuillez faire votre marque.</a:t>
            </a:r>
            <a:r>
              <a:rPr lang="fr-CA" dirty="0"/>
              <a:t>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(Donnez aux gens quelques secondes pour inscrire leur marque.)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(Arrêtez l’utilisation du marqueur.)</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Merci d’avoir fait une marque. Cela nous aidera dans notre rapport à la direction.</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(Retirez l’utilisation du marqueur à tout le monde.)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a:t>Ginette</a:t>
            </a:r>
          </a:p>
          <a:p>
            <a:pPr>
              <a:spcBef>
                <a:spcPts val="1800"/>
              </a:spcBef>
            </a:pPr>
            <a:r>
              <a:rPr lang="fr-CA" u="none" dirty="0"/>
              <a:t>Une 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u="none" noProof="0" dirty="0"/>
              <a:t>La responsabilité de participer à ce programme repose sur l'individu et le système de jumelage</a:t>
            </a:r>
            <a:endParaRPr lang="fr-CA" u="none" noProof="0" dirty="0"/>
          </a:p>
          <a:p>
            <a:pPr marL="628650" lvl="1" indent="-171450">
              <a:buFont typeface="Arial" panose="020B0604020202020204" pitchFamily="34" charset="0"/>
              <a:buChar char="•"/>
            </a:pPr>
            <a:r>
              <a:rPr lang="fr-CA" sz="1200" b="1" u="none" dirty="0"/>
              <a:t>[</a:t>
            </a:r>
            <a:r>
              <a:rPr lang="fr-FR" sz="1200" b="1" u="none" dirty="0"/>
              <a:t>Ayez le lien ici, et communiquez-le PLUS TARD par clavardage: </a:t>
            </a:r>
            <a:r>
              <a:rPr lang="fr-CA" sz="1800" u="none" strike="noStrike" dirty="0">
                <a:solidFill>
                  <a:srgbClr val="0645AD"/>
                </a:solidFill>
                <a:effectLst/>
                <a:latin typeface="Calibri" panose="020F0502020204030204" pitchFamily="34" charset="0"/>
                <a:ea typeface="Calibri" panose="020F0502020204030204" pitchFamily="34" charset="0"/>
                <a:hlinkClick r:id="rId3" tooltip="DLCP programme francçais 2022 - System jumelage.xlsx"/>
              </a:rPr>
              <a:t>DLCP_programme_francçais_2022_-_System_jumelage.xlsx</a:t>
            </a:r>
            <a:r>
              <a:rPr lang="fr-CA" sz="1800" dirty="0">
                <a:effectLst/>
                <a:latin typeface="Calibri" panose="020F0502020204030204" pitchFamily="34" charset="0"/>
                <a:ea typeface="Calibri" panose="020F0502020204030204" pitchFamily="34" charset="0"/>
              </a:rPr>
              <a:t>. (https://wiki.gccollab.ca/images/a/a1/DLCP_programme_franc%C3%A7ais_2022_-_System_jumelage.xlsx)</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b="1" u="none" dirty="0"/>
              <a:t>[Ayez le lien ici, et c</a:t>
            </a:r>
            <a:r>
              <a:rPr lang="fr-FR" sz="2800" b="1" u="none" dirty="0"/>
              <a:t>ommuniquez-le</a:t>
            </a:r>
            <a:r>
              <a:rPr lang="fr-CA" sz="2800" b="1" u="none" dirty="0"/>
              <a:t> PLUS TARD par clavardage: </a:t>
            </a:r>
            <a:r>
              <a:rPr lang="fr-CA" sz="2800" u="none" dirty="0"/>
              <a:t>https://gccollab.ca/groups/profile/7978973/mcld-program-cohort-cop-coi-program-dlpc-cohorte-cdp-et-cdi</a:t>
            </a:r>
            <a:r>
              <a:rPr lang="fr-CA" sz="2800" b="1" u="none" dirty="0"/>
              <a:t>]</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2023-10-06</a:t>
            </a:fld>
            <a:endParaRPr lang="en-CA" dirty="0"/>
          </a:p>
        </p:txBody>
      </p:sp>
      <p:sp>
        <p:nvSpPr>
          <p:cNvPr id="14" name="Footer Placeholder 4"/>
          <p:cNvSpPr>
            <a:spLocks noGrp="1"/>
          </p:cNvSpPr>
          <p:nvPr>
            <p:ph type="ftr" sz="quarter" idx="11"/>
          </p:nvPr>
        </p:nvSpPr>
        <p:spPr>
          <a:xfrm>
            <a:off x="3124200" y="6356350"/>
            <a:ext cx="2895600" cy="365125"/>
          </a:xfrm>
        </p:spPr>
        <p:txBody>
          <a:bodyPr/>
          <a:lstStyle/>
          <a:p>
            <a:endParaRPr lang="en-CA" dirty="0"/>
          </a:p>
        </p:txBody>
      </p:sp>
      <p:pic>
        <p:nvPicPr>
          <p:cNvPr id="15" name="Picture 14"/>
          <p:cNvPicPr>
            <a:picLocks noChangeAspect="1"/>
          </p:cNvPicPr>
          <p:nvPr userDrawn="1"/>
        </p:nvPicPr>
        <p:blipFill>
          <a:blip r:embed="rId2"/>
          <a:stretch>
            <a:fillRect/>
          </a:stretch>
        </p:blipFill>
        <p:spPr>
          <a:xfrm>
            <a:off x="2555776" y="680662"/>
            <a:ext cx="4248472" cy="756525"/>
          </a:xfrm>
          <a:prstGeom prst="rect">
            <a:avLst/>
          </a:prstGeom>
        </p:spPr>
      </p:pic>
      <p:pic>
        <p:nvPicPr>
          <p:cNvPr id="16"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2023-10-06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2023-10-06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2023-10-06</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2023-10-06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2023-10-06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2023-10-06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2023-10-06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2023-10-06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2023-10-06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2023-10-06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2023-10-06</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42.xml"/><Relationship Id="rId1" Type="http://schemas.openxmlformats.org/officeDocument/2006/relationships/tags" Target="../tags/tag41.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hyperlink" Target="https://www.tbs-sct.canada.ca/pol/doc-fra.aspx?id=25049" TargetMode="Externa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0.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Layout" Target="../slideLayouts/slideLayout4.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6" Type="http://schemas.openxmlformats.org/officeDocument/2006/relationships/image" Target="../media/image35.jpe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41.png"/><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https://fr.wikipedia.org/wiki/Massive_Open_Online_Course"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3.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66.xml"/><Relationship Id="rId7" Type="http://schemas.openxmlformats.org/officeDocument/2006/relationships/image" Target="../media/image44.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3.png"/><Relationship Id="rId5" Type="http://schemas.openxmlformats.org/officeDocument/2006/relationships/image" Target="../media/image4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49.png"/><Relationship Id="rId5" Type="http://schemas.openxmlformats.org/officeDocument/2006/relationships/tags" Target="../tags/tag74.xml"/><Relationship Id="rId10" Type="http://schemas.openxmlformats.org/officeDocument/2006/relationships/image" Target="../media/image48.png"/><Relationship Id="rId4" Type="http://schemas.openxmlformats.org/officeDocument/2006/relationships/tags" Target="../tags/tag73.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3" Type="http://schemas.openxmlformats.org/officeDocument/2006/relationships/tags" Target="../tags/tag79.xml"/><Relationship Id="rId21" Type="http://schemas.openxmlformats.org/officeDocument/2006/relationships/image" Target="../media/image50.pn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image" Target="../media/image54.png"/><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notesSlide" Target="../notesSlides/notesSlide1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image" Target="../media/image53.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image" Target="../media/image52.png"/><Relationship Id="rId10" Type="http://schemas.openxmlformats.org/officeDocument/2006/relationships/tags" Target="../tags/tag86.xml"/><Relationship Id="rId19" Type="http://schemas.openxmlformats.org/officeDocument/2006/relationships/slideLayout" Target="../slideLayouts/slideLayout2.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55.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4.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7.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notesSlide" Target="../notesSlides/notesSlide21.xml"/><Relationship Id="rId3" Type="http://schemas.openxmlformats.org/officeDocument/2006/relationships/tags" Target="../tags/tag100.xml"/><Relationship Id="rId21" Type="http://schemas.openxmlformats.org/officeDocument/2006/relationships/image" Target="../media/image22.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slideLayout" Target="../slideLayouts/slideLayout2.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image" Target="../media/image25.jp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24.png"/><Relationship Id="rId10" Type="http://schemas.openxmlformats.org/officeDocument/2006/relationships/tags" Target="../tags/tag107.xml"/><Relationship Id="rId19" Type="http://schemas.openxmlformats.org/officeDocument/2006/relationships/image" Target="../media/image21.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1.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21.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22.xml"/><Relationship Id="rId7" Type="http://schemas.openxmlformats.org/officeDocument/2006/relationships/notesSlide" Target="../notesSlides/notesSlide25.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10" Type="http://schemas.openxmlformats.org/officeDocument/2006/relationships/image" Target="../media/image25.jpg"/><Relationship Id="rId4" Type="http://schemas.openxmlformats.org/officeDocument/2006/relationships/tags" Target="../tags/tag123.xml"/><Relationship Id="rId9" Type="http://schemas.openxmlformats.org/officeDocument/2006/relationships/hyperlink" Target="https://luminosante.sunlife.ca/s/article/Les-bienfaits-d-un-journal-de-gratitude-et-comment-s-y-mettre?language=fr" TargetMode="Externa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18" Type="http://schemas.openxmlformats.org/officeDocument/2006/relationships/image" Target="../media/image19.jpeg"/><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21.png"/><Relationship Id="rId17"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2" Type="http://schemas.openxmlformats.org/officeDocument/2006/relationships/tags" Target="../tags/tag126.xml"/><Relationship Id="rId16" Type="http://schemas.openxmlformats.org/officeDocument/2006/relationships/image" Target="../media/image34.jpeg"/><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hyperlink" Target="https://www.youtube.com/watch?v=KKC_xj1US20" TargetMode="External"/><Relationship Id="rId5" Type="http://schemas.openxmlformats.org/officeDocument/2006/relationships/tags" Target="../tags/tag129.xml"/><Relationship Id="rId15" Type="http://schemas.openxmlformats.org/officeDocument/2006/relationships/image" Target="../media/image38.png"/><Relationship Id="rId10" Type="http://schemas.openxmlformats.org/officeDocument/2006/relationships/hyperlink" Target="https://www.youtube.com/watch?v=axLwfzvroNc" TargetMode="External"/><Relationship Id="rId4" Type="http://schemas.openxmlformats.org/officeDocument/2006/relationships/tags" Target="../tags/tag128.xml"/><Relationship Id="rId9" Type="http://schemas.openxmlformats.org/officeDocument/2006/relationships/notesSlide" Target="../notesSlides/notesSlide26.xml"/><Relationship Id="rId1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37.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137.xml"/><Relationship Id="rId7" Type="http://schemas.openxmlformats.org/officeDocument/2006/relationships/image" Target="../media/image57.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2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25.jp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9.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58.pn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1.jp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0.xml"/><Relationship Id="rId7" Type="http://schemas.openxmlformats.org/officeDocument/2006/relationships/image" Target="../media/image2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21.xml"/><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24.xml"/><Relationship Id="rId7" Type="http://schemas.openxmlformats.org/officeDocument/2006/relationships/notesSlide" Target="../notesSlides/notesSlide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10" Type="http://schemas.openxmlformats.org/officeDocument/2006/relationships/image" Target="../media/image31.png"/><Relationship Id="rId4" Type="http://schemas.openxmlformats.org/officeDocument/2006/relationships/tags" Target="../tags/tag25.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9.xml"/><Relationship Id="rId7" Type="http://schemas.openxmlformats.org/officeDocument/2006/relationships/image" Target="../media/image30.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0.xml"/><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33.xml"/><Relationship Id="rId21" Type="http://schemas.openxmlformats.org/officeDocument/2006/relationships/image" Target="../media/image37.jpeg"/><Relationship Id="rId7" Type="http://schemas.openxmlformats.org/officeDocument/2006/relationships/tags" Target="../tags/tag37.xml"/><Relationship Id="rId12" Type="http://schemas.openxmlformats.org/officeDocument/2006/relationships/notesSlide" Target="../notesSlides/notesSlide9.xml"/><Relationship Id="rId17" Type="http://schemas.openxmlformats.org/officeDocument/2006/relationships/image" Target="../media/image34.jpeg"/><Relationship Id="rId2" Type="http://schemas.openxmlformats.org/officeDocument/2006/relationships/tags" Target="../tags/tag32.xml"/><Relationship Id="rId16" Type="http://schemas.openxmlformats.org/officeDocument/2006/relationships/image" Target="../media/image33.png"/><Relationship Id="rId20" Type="http://schemas.openxmlformats.org/officeDocument/2006/relationships/image" Target="../media/image36.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7.xml"/><Relationship Id="rId5" Type="http://schemas.openxmlformats.org/officeDocument/2006/relationships/tags" Target="../tags/tag35.xml"/><Relationship Id="rId15" Type="http://schemas.openxmlformats.org/officeDocument/2006/relationships/image" Target="../media/image24.png"/><Relationship Id="rId23" Type="http://schemas.openxmlformats.org/officeDocument/2006/relationships/image" Target="../media/image38.png"/><Relationship Id="rId10" Type="http://schemas.openxmlformats.org/officeDocument/2006/relationships/tags" Target="../tags/tag40.xml"/><Relationship Id="rId19" Type="http://schemas.openxmlformats.org/officeDocument/2006/relationships/image" Target="../media/image35.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23.png"/><Relationship Id="rId22"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Autofit/>
          </a:bodyPr>
          <a:lstStyle/>
          <a:p>
            <a:r>
              <a:rPr lang="fr-FR" sz="3200" u="none" dirty="0">
                <a:solidFill>
                  <a:schemeClr val="accent1">
                    <a:lumMod val="75000"/>
                  </a:schemeClr>
                </a:solidFill>
              </a:rPr>
              <a:t>Programme de développement du leadership de changement en pleine-conscience (DLCP)</a:t>
            </a:r>
          </a:p>
        </p:txBody>
      </p:sp>
      <p:sp>
        <p:nvSpPr>
          <p:cNvPr id="3" name="Subtitle 2"/>
          <p:cNvSpPr>
            <a:spLocks noGrp="1"/>
          </p:cNvSpPr>
          <p:nvPr>
            <p:ph type="subTitle" idx="1"/>
            <p:custDataLst>
              <p:tags r:id="rId2"/>
            </p:custDataLst>
          </p:nvPr>
        </p:nvSpPr>
        <p:spPr/>
        <p:txBody>
          <a:bodyPr>
            <a:normAutofit/>
          </a:bodyPr>
          <a:lstStyle/>
          <a:p>
            <a:r>
              <a:rPr lang="fr-CA" sz="2800" u="none" dirty="0"/>
              <a:t>Séance 1 de 8</a:t>
            </a:r>
          </a:p>
          <a:p>
            <a:r>
              <a:rPr lang="fr-CA" sz="2800" dirty="0" smtClean="0"/>
              <a:t>16 </a:t>
            </a:r>
            <a:r>
              <a:rPr lang="fr-CA" sz="2800" dirty="0"/>
              <a:t>octobre </a:t>
            </a:r>
            <a:r>
              <a:rPr lang="fr-CA" sz="2800" dirty="0" smtClean="0"/>
              <a:t>2023</a:t>
            </a:r>
            <a:endParaRPr lang="fr-CA"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 xmlns:a1611="http://schemas.microsoft.com/office/drawing/2016/11/main"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72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a:t>Étiquette, structure, Cohorte et enregistrements</a:t>
            </a:r>
          </a:p>
          <a:p>
            <a:r>
              <a:rPr lang="fr-CA" u="none" dirty="0"/>
              <a:t>Objectif principal du programme et public cible</a:t>
            </a:r>
          </a:p>
          <a:p>
            <a:r>
              <a:rPr lang="fr-CA" u="none" dirty="0"/>
              <a:t>Objectif du jour</a:t>
            </a:r>
          </a:p>
          <a:p>
            <a:r>
              <a:rPr lang="fr-CA" u="none" dirty="0"/>
              <a:t>Modèle 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Prise de conscience de son corps pendant 5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a:r>
              <a:rPr kumimoji="0" lang="fr-CA" sz="3600" b="0" i="0" strike="noStrike" kern="1200" cap="none" spc="0" normalizeH="0" baseline="0" noProof="0" dirty="0">
                <a:ln>
                  <a:noFill/>
                </a:ln>
                <a:solidFill>
                  <a:schemeClr val="bg1"/>
                </a:solidFill>
                <a:effectLst/>
                <a:uLnTx/>
                <a:uFillTx/>
                <a:latin typeface="Calibri"/>
                <a:ea typeface="+mj-ea"/>
                <a:cs typeface="+mj-cs"/>
              </a:rPr>
              <a:t> </a:t>
            </a:r>
            <a:r>
              <a:rPr kumimoji="0" lang="en-CA" sz="3600" b="0" i="0" u="none" strike="noStrike" kern="1200" cap="none" spc="0" normalizeH="0" baseline="0" noProof="0" dirty="0">
                <a:ln>
                  <a:noFill/>
                </a:ln>
                <a:solidFill>
                  <a:prstClr val="black"/>
                </a:solidFill>
                <a:effectLst/>
                <a:uLnTx/>
                <a:uFillTx/>
                <a:ea typeface="+mj-ea"/>
                <a:cs typeface="+mj-cs"/>
              </a:rPr>
              <a:t>Structure des</a:t>
            </a:r>
            <a:endParaRPr lang="fr-CA" sz="3600" u="none" dirty="0">
              <a:solidFill>
                <a:schemeClr val="bg1"/>
              </a:solidFill>
            </a:endParaRPr>
          </a:p>
        </p:txBody>
      </p:sp>
      <p:sp>
        <p:nvSpPr>
          <p:cNvPr id="3" name="Content Placeholder 2"/>
          <p:cNvSpPr>
            <a:spLocks noGrp="1"/>
          </p:cNvSpPr>
          <p:nvPr>
            <p:ph sz="half" idx="1"/>
            <p:custDataLst>
              <p:tags r:id="rId2"/>
            </p:custDataLst>
          </p:nvPr>
        </p:nvSpPr>
        <p:spPr>
          <a:xfrm>
            <a:off x="457200" y="1600200"/>
            <a:ext cx="5972272" cy="4525963"/>
          </a:xfrm>
        </p:spPr>
        <p:txBody>
          <a:bodyPr>
            <a:normAutofit fontScale="85000" lnSpcReduction="10000"/>
          </a:bodyPr>
          <a:lstStyle/>
          <a:p>
            <a:r>
              <a:rPr lang="fr-CA" u="none" dirty="0"/>
              <a:t>Exercice de conscience de soi et de vérification</a:t>
            </a:r>
          </a:p>
          <a:p>
            <a:r>
              <a:rPr lang="fr-CA" u="none" dirty="0"/>
              <a:t>Revue de l’objectif et du programme</a:t>
            </a:r>
          </a:p>
          <a:p>
            <a:r>
              <a:rPr lang="fr-CA" dirty="0"/>
              <a:t>Enseignement des</a:t>
            </a:r>
            <a:r>
              <a:rPr lang="fr-CA" u="none" dirty="0"/>
              <a:t> techniques et</a:t>
            </a:r>
          </a:p>
          <a:p>
            <a:pPr marL="0" indent="0">
              <a:buNone/>
            </a:pPr>
            <a:r>
              <a:rPr lang="fr-CA" dirty="0"/>
              <a:t>     brève</a:t>
            </a:r>
            <a:r>
              <a:rPr lang="fr-CA" u="none" dirty="0"/>
              <a:t> discussion sur les connaissances</a:t>
            </a:r>
          </a:p>
          <a:p>
            <a:pPr marL="0" indent="0">
              <a:buNone/>
            </a:pPr>
            <a:r>
              <a:rPr lang="fr-CA" u="none" dirty="0"/>
              <a:t>     scientifiques</a:t>
            </a:r>
          </a:p>
          <a:p>
            <a:r>
              <a:rPr lang="fr-CA" u="none" dirty="0"/>
              <a:t>Exercices de pleine conscience et</a:t>
            </a:r>
          </a:p>
          <a:p>
            <a:pPr marL="0" indent="0">
              <a:buNone/>
            </a:pPr>
            <a:r>
              <a:rPr lang="fr-CA" dirty="0"/>
              <a:t>     </a:t>
            </a:r>
            <a:r>
              <a:rPr lang="fr-CA" u="none" dirty="0"/>
              <a:t>retour sur l’exercice</a:t>
            </a:r>
          </a:p>
          <a:p>
            <a:r>
              <a:rPr lang="fr-CA" u="none" dirty="0"/>
              <a:t>Votre pratique pour la semaine</a:t>
            </a:r>
          </a:p>
          <a:p>
            <a:r>
              <a:rPr lang="fr-CA" u="none" dirty="0"/>
              <a:t>Retours sur les exercices en plénière</a:t>
            </a:r>
          </a:p>
          <a:p>
            <a:r>
              <a:rPr lang="fr-CA" dirty="0"/>
              <a:t>Retours sur les exercices </a:t>
            </a:r>
            <a:r>
              <a:rPr lang="fr-CA" u="none" dirty="0"/>
              <a:t>en petits groupes</a:t>
            </a:r>
          </a:p>
          <a:p>
            <a:endParaRPr lang="fr-CA" dirty="0"/>
          </a:p>
        </p:txBody>
      </p:sp>
      <p:sp>
        <p:nvSpPr>
          <p:cNvPr id="14" name="Content Placeholder 13"/>
          <p:cNvSpPr>
            <a:spLocks noGrp="1"/>
          </p:cNvSpPr>
          <p:nvPr>
            <p:ph sz="half" idx="2"/>
            <p:custDataLst>
              <p:tags r:id="rId3"/>
            </p:custDataLst>
          </p:nvPr>
        </p:nvSpPr>
        <p:spPr>
          <a:xfrm>
            <a:off x="6398995" y="1665169"/>
            <a:ext cx="2376264" cy="4525963"/>
          </a:xfrm>
        </p:spPr>
        <p:txBody>
          <a:bodyPr>
            <a:normAutofit fontScale="85000" lnSpcReduction="10000"/>
          </a:bodyPr>
          <a:lstStyle/>
          <a:p>
            <a:pPr marL="0" indent="0">
              <a:buNone/>
            </a:pPr>
            <a:r>
              <a:rPr lang="fr-CA" u="none" dirty="0"/>
              <a:t>2 minutes</a:t>
            </a:r>
          </a:p>
          <a:p>
            <a:pPr marL="0" indent="0">
              <a:buNone/>
            </a:pPr>
            <a:endParaRPr lang="fr-CA" u="none" dirty="0"/>
          </a:p>
          <a:p>
            <a:pPr marL="0" indent="0">
              <a:buNone/>
            </a:pPr>
            <a:r>
              <a:rPr lang="fr-CA" u="none" dirty="0"/>
              <a:t>2 minutes</a:t>
            </a:r>
          </a:p>
          <a:p>
            <a:pPr marL="0" indent="0">
              <a:buNone/>
            </a:pPr>
            <a:endParaRPr lang="fr-CA" u="none" dirty="0"/>
          </a:p>
          <a:p>
            <a:pPr marL="0" indent="0">
              <a:buNone/>
            </a:pPr>
            <a:r>
              <a:rPr lang="fr-CA" u="none" dirty="0"/>
              <a:t>5 à 25 minutes</a:t>
            </a:r>
            <a:r>
              <a:rPr lang="fr-CA" dirty="0"/>
              <a:t/>
            </a:r>
            <a:br>
              <a:rPr lang="fr-CA" dirty="0"/>
            </a:br>
            <a:endParaRPr lang="fr-CA" dirty="0"/>
          </a:p>
          <a:p>
            <a:pPr marL="0" indent="0">
              <a:buNone/>
            </a:pPr>
            <a:r>
              <a:rPr lang="fr-CA" u="none" dirty="0"/>
              <a:t>5 à 25 minutes</a:t>
            </a:r>
          </a:p>
          <a:p>
            <a:pPr marL="0" indent="0">
              <a:buNone/>
            </a:pPr>
            <a:endParaRPr lang="fr-CA" dirty="0"/>
          </a:p>
          <a:p>
            <a:pPr marL="0" indent="0">
              <a:buNone/>
            </a:pPr>
            <a:r>
              <a:rPr lang="fr-CA" u="none" dirty="0"/>
              <a:t>5 minutes</a:t>
            </a:r>
          </a:p>
          <a:p>
            <a:pPr marL="0" indent="0">
              <a:buNone/>
            </a:pPr>
            <a:r>
              <a:rPr lang="fr-CA" dirty="0"/>
              <a:t>3 </a:t>
            </a:r>
            <a:r>
              <a:rPr lang="fr-CA" u="none" dirty="0"/>
              <a:t>minutes</a:t>
            </a:r>
          </a:p>
          <a:p>
            <a:pPr marL="0" indent="0">
              <a:buNone/>
            </a:pPr>
            <a:r>
              <a:rPr lang="fr-CA" u="none" dirty="0"/>
              <a:t>5 à 20 minutes</a:t>
            </a:r>
          </a:p>
          <a:p>
            <a:endParaRPr lang="fr-CA" dirty="0"/>
          </a:p>
        </p:txBody>
      </p:sp>
      <p:sp>
        <p:nvSpPr>
          <p:cNvPr id="4" name="Left Brace 3"/>
          <p:cNvSpPr/>
          <p:nvPr>
            <p:custDataLst>
              <p:tags r:id="rId4"/>
            </p:custDataLst>
          </p:nvPr>
        </p:nvSpPr>
        <p:spPr>
          <a:xfrm flipH="1">
            <a:off x="6198038" y="166516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6" name="Left Brace 15"/>
          <p:cNvSpPr/>
          <p:nvPr>
            <p:custDataLst>
              <p:tags r:id="rId5"/>
            </p:custDataLst>
          </p:nvPr>
        </p:nvSpPr>
        <p:spPr>
          <a:xfrm flipH="1">
            <a:off x="6198038" y="233968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Left Brace 16"/>
          <p:cNvSpPr/>
          <p:nvPr>
            <p:custDataLst>
              <p:tags r:id="rId6"/>
            </p:custDataLst>
          </p:nvPr>
        </p:nvSpPr>
        <p:spPr>
          <a:xfrm flipH="1">
            <a:off x="6198038" y="2891983"/>
            <a:ext cx="74880" cy="860302"/>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8" name="Left Brace 17"/>
          <p:cNvSpPr/>
          <p:nvPr>
            <p:custDataLst>
              <p:tags r:id="rId7"/>
            </p:custDataLst>
          </p:nvPr>
        </p:nvSpPr>
        <p:spPr>
          <a:xfrm flipH="1">
            <a:off x="6205893" y="3983058"/>
            <a:ext cx="56751" cy="461546"/>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9" name="Left Brace 18"/>
          <p:cNvSpPr/>
          <p:nvPr>
            <p:custDataLst>
              <p:tags r:id="rId8"/>
            </p:custDataLst>
          </p:nvPr>
        </p:nvSpPr>
        <p:spPr>
          <a:xfrm flipH="1">
            <a:off x="6190636" y="4631322"/>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10" name="Picture 2" descr="green, black, digital, wallpaper, brain, biology, anatomy, think, CC0,  public domain, royalty free | Piqsels"/>
          <p:cNvPicPr>
            <a:picLocks noChangeAspect="1" noChangeArrowheads="1"/>
          </p:cNvPicPr>
          <p:nvPr>
            <p:custDataLst>
              <p:tags r:id="rId9"/>
            </p:custDataLst>
          </p:nvPr>
        </p:nvPicPr>
        <p:blipFill>
          <a:blip r:embed="rId15">
            <a:duotone>
              <a:schemeClr val="accent5">
                <a:shade val="45000"/>
                <a:satMod val="135000"/>
              </a:schemeClr>
              <a:prstClr val="white"/>
            </a:duotone>
          </a:blip>
          <a:srcRect/>
          <a:stretch>
            <a:fillRect/>
          </a:stretch>
        </p:blipFill>
        <p:spPr>
          <a:xfrm>
            <a:off x="6683940" y="124337"/>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custDataLst>
              <p:tags r:id="rId10"/>
            </p:custDataLst>
          </p:nvPr>
        </p:nvGrpSpPr>
        <p:grpSpPr>
          <a:xfrm>
            <a:off x="3782846" y="124337"/>
            <a:ext cx="2187330" cy="1095643"/>
            <a:chOff x="5635283" y="4683910"/>
            <a:chExt cx="3119769" cy="1667790"/>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5635283" y="5836352"/>
              <a:ext cx="3119769"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custDataLst>
              <p:tags r:id="rId11"/>
            </p:custDataLst>
          </p:nvPr>
        </p:nvSpPr>
        <p:spPr>
          <a:xfrm flipH="1">
            <a:off x="6193508" y="5136471"/>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0" name="Left Brace 19">
            <a:extLst>
              <a:ext uri="{FF2B5EF4-FFF2-40B4-BE49-F238E27FC236}">
                <a16:creationId xmlns:a16="http://schemas.microsoft.com/office/drawing/2014/main" id="{55D85800-FF8D-DF3D-E4B8-6D9FA3D24394}"/>
              </a:ext>
            </a:extLst>
          </p:cNvPr>
          <p:cNvSpPr/>
          <p:nvPr>
            <p:custDataLst>
              <p:tags r:id="rId12"/>
            </p:custDataLst>
          </p:nvPr>
        </p:nvSpPr>
        <p:spPr>
          <a:xfrm flipH="1">
            <a:off x="6160858" y="560647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7835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 C</a:t>
            </a:r>
            <a:r>
              <a:rPr lang="fr-CA" u="none" dirty="0"/>
              <a:t>ohorte</a:t>
            </a:r>
          </a:p>
        </p:txBody>
      </p:sp>
      <p:sp>
        <p:nvSpPr>
          <p:cNvPr id="3" name="Content Placeholder 2"/>
          <p:cNvSpPr>
            <a:spLocks noGrp="1"/>
          </p:cNvSpPr>
          <p:nvPr>
            <p:ph idx="1"/>
            <p:custDataLst>
              <p:tags r:id="rId2"/>
            </p:custDataLst>
          </p:nvPr>
        </p:nvSpPr>
        <p:spPr>
          <a:xfrm>
            <a:off x="251520" y="1600200"/>
            <a:ext cx="8784976" cy="3268960"/>
          </a:xfrm>
        </p:spPr>
        <p:txBody>
          <a:bodyPr>
            <a:noAutofit/>
          </a:bodyPr>
          <a:lstStyle/>
          <a:p>
            <a:r>
              <a:rPr lang="fr-CA" sz="2400" u="none" dirty="0"/>
              <a:t>De nombreuses personnes se sont inscrites au programme, qui peut donc être considéré comme un </a:t>
            </a:r>
            <a:r>
              <a:rPr lang="en-CA" sz="2400" i="1" dirty="0">
                <a:hlinkClick r:id="rId6"/>
              </a:rPr>
              <a:t>Massive Open Online Course </a:t>
            </a:r>
            <a:r>
              <a:rPr lang="en-CA" sz="2400" dirty="0">
                <a:hlinkClick r:id="rId6"/>
              </a:rPr>
              <a:t>(Wikipedia)</a:t>
            </a:r>
            <a:r>
              <a:rPr lang="en-CA" sz="2400" dirty="0"/>
              <a:t> [formation en ligne ouverte à tous] (MOOC).</a:t>
            </a:r>
            <a:endParaRPr lang="fr-CA" sz="2400" dirty="0"/>
          </a:p>
          <a:p>
            <a:r>
              <a:rPr lang="fr-CA" sz="2400" u="none" dirty="0"/>
              <a:t>Pour favoriser votre expérience d’apprentissage, nous utiliserons la « Cohorte de DLCP », un groupe dans GCcollab qui est également une CdP et une CdI.</a:t>
            </a:r>
          </a:p>
        </p:txBody>
      </p:sp>
      <p:sp>
        <p:nvSpPr>
          <p:cNvPr id="6" name="Rectangle 5"/>
          <p:cNvSpPr/>
          <p:nvPr>
            <p:custDataLst>
              <p:tags r:id="rId3"/>
            </p:custDataLst>
          </p:nvPr>
        </p:nvSpPr>
        <p:spPr>
          <a:xfrm>
            <a:off x="1079612" y="3992896"/>
            <a:ext cx="6984776" cy="2677656"/>
          </a:xfrm>
          <a:prstGeom prst="rect">
            <a:avLst/>
          </a:prstGeom>
        </p:spPr>
        <p:txBody>
          <a:bodyPr wrap="square">
            <a:spAutoFit/>
          </a:bodyPr>
          <a:lstStyle/>
          <a:p>
            <a:pPr marL="285750" indent="-285750">
              <a:buFont typeface="Wingdings" panose="05000000000000000000" pitchFamily="2" charset="2"/>
              <a:buChar char="ü"/>
            </a:pPr>
            <a:r>
              <a:rPr lang="fr-CA" sz="2400" dirty="0"/>
              <a:t>Pour t</a:t>
            </a:r>
            <a:r>
              <a:rPr lang="fr-CA" sz="2400" u="none" dirty="0"/>
              <a:t>irer parti du savoir collectif</a:t>
            </a:r>
          </a:p>
          <a:p>
            <a:pPr marL="285750" indent="-285750">
              <a:buFont typeface="Wingdings" panose="05000000000000000000" pitchFamily="2" charset="2"/>
              <a:buChar char="ü"/>
            </a:pPr>
            <a:r>
              <a:rPr lang="fr-CA" sz="2400" dirty="0"/>
              <a:t>Comme </a:t>
            </a:r>
            <a:r>
              <a:rPr lang="fr-CA" sz="2400" u="none" dirty="0"/>
              <a:t>endroit où vous pouvez poser des questions</a:t>
            </a:r>
          </a:p>
          <a:p>
            <a:pPr marL="285750" indent="-285750">
              <a:buFont typeface="Wingdings" panose="05000000000000000000" pitchFamily="2" charset="2"/>
              <a:buChar char="ü"/>
            </a:pPr>
            <a:r>
              <a:rPr lang="fr-CA" sz="2400" u="none" dirty="0"/>
              <a:t>En tant que communauté de pratique et communauté d’intérêts</a:t>
            </a:r>
          </a:p>
          <a:p>
            <a:pPr marL="285750" indent="-285750">
              <a:buFont typeface="Wingdings" panose="05000000000000000000" pitchFamily="2" charset="2"/>
              <a:buChar char="ü"/>
            </a:pPr>
            <a:r>
              <a:rPr lang="fr-CA" sz="2400" dirty="0"/>
              <a:t>Comme endroit pour parler de</a:t>
            </a:r>
            <a:r>
              <a:rPr lang="fr-CA" sz="2400" u="none" dirty="0"/>
              <a:t> votre expérience</a:t>
            </a:r>
          </a:p>
          <a:p>
            <a:pPr marL="285750" lvl="0" indent="-285750">
              <a:buFont typeface="Wingdings" panose="05000000000000000000" pitchFamily="2" charset="2"/>
              <a:buChar char="ü"/>
            </a:pPr>
            <a:r>
              <a:rPr lang="fr-CA" sz="2400" dirty="0">
                <a:solidFill>
                  <a:prstClr val="black"/>
                </a:solidFill>
              </a:rPr>
              <a:t>Comme endroit où déposer</a:t>
            </a:r>
            <a:r>
              <a:rPr lang="fr-CA" sz="2400" u="none" dirty="0">
                <a:solidFill>
                  <a:prstClr val="black"/>
                </a:solidFill>
              </a:rPr>
              <a:t> l’enregistrement et les diapositives des séances</a:t>
            </a:r>
          </a:p>
        </p:txBody>
      </p:sp>
      <p:pic>
        <p:nvPicPr>
          <p:cNvPr id="9" name="Picture 8">
            <a:extLst>
              <a:ext uri="{FF2B5EF4-FFF2-40B4-BE49-F238E27FC236}">
                <a16:creationId xmlns:a16="http://schemas.microsoft.com/office/drawing/2014/main" id="{A1D39213-EE5F-C66C-22C2-25EE4C28B1E5}"/>
              </a:ext>
            </a:extLst>
          </p:cNvPr>
          <p:cNvPicPr>
            <a:picLocks noChangeAspect="1"/>
          </p:cNvPicPr>
          <p:nvPr/>
        </p:nvPicPr>
        <p:blipFill>
          <a:blip r:embed="rId7"/>
          <a:stretch>
            <a:fillRect/>
          </a:stretch>
        </p:blipFill>
        <p:spPr>
          <a:xfrm>
            <a:off x="3895506" y="203200"/>
            <a:ext cx="4914900"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1"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1"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1"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fontScale="90000"/>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a:t>
            </a: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Développement du leadership de changement en pleine-conscience »</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a:tabLst>
                <a:tab pos="542925" algn="l"/>
                <a:tab pos="3948113" algn="l"/>
                <a:tab pos="6096000" algn="l"/>
              </a:tabLst>
            </a:pPr>
            <a:r>
              <a:rPr lang="fr-CA" sz="2400" u="none" dirty="0"/>
              <a:t>Quelle est la différence entre</a:t>
            </a:r>
            <a:br>
              <a:rPr lang="fr-CA" sz="2400" u="none" dirty="0"/>
            </a:br>
            <a:r>
              <a:rPr lang="fr-CA" sz="2400" u="none" dirty="0"/>
              <a:t>la pleine conscience</a:t>
            </a:r>
            <a:r>
              <a:rPr lang="fr-CA" sz="2400" dirty="0"/>
              <a:t>	 </a:t>
            </a:r>
            <a:r>
              <a:rPr lang="fr-CA" sz="2400" u="none" dirty="0"/>
              <a:t>et</a:t>
            </a:r>
            <a:r>
              <a:rPr lang="fr-CA" sz="2400" dirty="0"/>
              <a:t>	la m</a:t>
            </a:r>
            <a:r>
              <a:rPr lang="fr-CA" sz="2400" u="none" dirty="0"/>
              <a:t>éditation?</a:t>
            </a:r>
            <a:endParaRPr lang="fr-CA" sz="2400" dirty="0">
              <a:solidFill>
                <a:schemeClr val="accent3"/>
              </a:solidFill>
            </a:endParaRPr>
          </a:p>
        </p:txBody>
      </p:sp>
      <p:sp>
        <p:nvSpPr>
          <p:cNvPr id="4" name="Left-Right Arrow 3"/>
          <p:cNvSpPr/>
          <p:nvPr>
            <p:custDataLst>
              <p:tags r:id="rId2"/>
            </p:custDataLst>
          </p:nvPr>
        </p:nvSpPr>
        <p:spPr>
          <a:xfrm>
            <a:off x="683568" y="2147377"/>
            <a:ext cx="8003232" cy="2001703"/>
          </a:xfrm>
          <a:prstGeom prst="leftRightArrow">
            <a:avLst>
              <a:gd name="adj1" fmla="val 47100"/>
              <a:gd name="adj2" fmla="val 50000"/>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Times New Roman"/>
                <a:cs typeface="Times New Roman"/>
              </a:rPr>
              <a:t>~</a:t>
            </a:r>
            <a:r>
              <a:rPr lang="fr-CA" sz="2400" dirty="0"/>
              <a:t> </a:t>
            </a:r>
            <a:r>
              <a:rPr lang="fr-CA" sz="2400" u="none" dirty="0"/>
              <a:t>Durée de l’exercice, objectif et expérience</a:t>
            </a:r>
            <a:r>
              <a:rPr lang="fr-CA" sz="2400" dirty="0"/>
              <a:t> </a:t>
            </a:r>
            <a:r>
              <a:rPr lang="fr-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custDataLst>
              <p:tags r:id="rId3"/>
            </p:custDataLst>
          </p:nvPr>
        </p:nvPicPr>
        <p:blipFill>
          <a:blip r:embed="rId10">
            <a:duotone>
              <a:schemeClr val="accent1">
                <a:shade val="45000"/>
                <a:satMod val="135000"/>
              </a:schemeClr>
              <a:prstClr val="white"/>
            </a:duotone>
          </a:blip>
          <a:srcRect/>
          <a:stretch>
            <a:fillRect/>
          </a:stretch>
        </p:blipFill>
        <p:spPr>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custDataLst>
              <p:tags r:id="rId4"/>
            </p:custDataLst>
          </p:nvPr>
        </p:nvPicPr>
        <p:blipFill>
          <a:blip r:embed="rId11">
            <a:duotone>
              <a:schemeClr val="accent3">
                <a:shade val="45000"/>
                <a:satMod val="135000"/>
              </a:schemeClr>
              <a:prstClr val="white"/>
            </a:duotone>
          </a:blip>
          <a:srcRect/>
          <a:stretch>
            <a:fillRect/>
          </a:stretch>
        </p:blipFill>
        <p:spPr>
          <a:xfrm>
            <a:off x="2713257" y="4379624"/>
            <a:ext cx="1065005" cy="1822469"/>
          </a:xfrm>
          <a:prstGeom prst="rect">
            <a:avLst/>
          </a:prstGeom>
          <a:noFill/>
        </p:spPr>
      </p:pic>
      <p:sp>
        <p:nvSpPr>
          <p:cNvPr id="6" name="Rectangle 5"/>
          <p:cNvSpPr/>
          <p:nvPr>
            <p:custDataLst>
              <p:tags r:id="rId5"/>
            </p:custDataLst>
          </p:nvPr>
        </p:nvSpPr>
        <p:spPr>
          <a:xfrm>
            <a:off x="395536" y="4235609"/>
            <a:ext cx="2629909" cy="1891287"/>
          </a:xfrm>
          <a:prstGeom prst="rect">
            <a:avLst/>
          </a:prstGeom>
        </p:spPr>
        <p:txBody>
          <a:bodyPr wrap="square">
            <a:spAutoFit/>
          </a:bodyPr>
          <a:lstStyle/>
          <a:p>
            <a:pPr marL="173038" indent="-173038">
              <a:lnSpc>
                <a:spcPct val="150000"/>
              </a:lnSpc>
              <a:buFont typeface="Arial" pitchFamily="34" charset="0"/>
              <a:buChar char="•"/>
            </a:pPr>
            <a:r>
              <a:rPr lang="fr-CA" sz="2000" u="none" dirty="0"/>
              <a:t>5 minutes</a:t>
            </a:r>
            <a:endParaRPr lang="fr-CA" sz="2000" dirty="0">
              <a:solidFill>
                <a:schemeClr val="accent3"/>
              </a:solidFill>
            </a:endParaRPr>
          </a:p>
          <a:p>
            <a:pPr marL="173038" indent="-173038">
              <a:lnSpc>
                <a:spcPct val="150000"/>
              </a:lnSpc>
              <a:buFont typeface="Arial" pitchFamily="34" charset="0"/>
              <a:buChar char="•"/>
            </a:pPr>
            <a:r>
              <a:rPr lang="fr-CA" sz="2000" u="none" dirty="0"/>
              <a:t>Détente et </a:t>
            </a:r>
            <a:r>
              <a:rPr lang="fr-CA" sz="2000" dirty="0"/>
              <a:t>prise de conscience</a:t>
            </a:r>
            <a:endParaRPr lang="fr-CA" sz="2000" dirty="0">
              <a:solidFill>
                <a:schemeClr val="accent3"/>
              </a:solidFill>
            </a:endParaRPr>
          </a:p>
          <a:p>
            <a:pPr marL="173038" indent="-173038">
              <a:lnSpc>
                <a:spcPct val="150000"/>
              </a:lnSpc>
              <a:buFont typeface="Arial" pitchFamily="34" charset="0"/>
              <a:buChar char="•"/>
            </a:pPr>
            <a:r>
              <a:rPr lang="fr-CA" sz="2000" u="none" dirty="0"/>
              <a:t>Conscience de soi</a:t>
            </a:r>
            <a:endParaRPr lang="fr-CA" sz="2000" dirty="0">
              <a:solidFill>
                <a:schemeClr val="accent3"/>
              </a:solidFill>
            </a:endParaRPr>
          </a:p>
        </p:txBody>
      </p:sp>
      <p:sp>
        <p:nvSpPr>
          <p:cNvPr id="9" name="Rectangle 8"/>
          <p:cNvSpPr/>
          <p:nvPr>
            <p:custDataLst>
              <p:tags r:id="rId6"/>
            </p:custDataLst>
          </p:nvPr>
        </p:nvSpPr>
        <p:spPr>
          <a:xfrm>
            <a:off x="5940152" y="4149080"/>
            <a:ext cx="3243600" cy="1737399"/>
          </a:xfrm>
          <a:prstGeom prst="rect">
            <a:avLst/>
          </a:prstGeom>
        </p:spPr>
        <p:txBody>
          <a:bodyPr wrap="square">
            <a:spAutoFit/>
          </a:bodyPr>
          <a:lstStyle/>
          <a:p>
            <a:pPr marL="173038" indent="-173038">
              <a:lnSpc>
                <a:spcPct val="150000"/>
              </a:lnSpc>
              <a:buFont typeface="Arial" pitchFamily="34" charset="0"/>
              <a:buChar char="•"/>
            </a:pPr>
            <a:r>
              <a:rPr lang="fr-CA" sz="2000" dirty="0"/>
              <a:t>De 2</a:t>
            </a:r>
            <a:r>
              <a:rPr lang="fr-CA" sz="2000" u="none" dirty="0"/>
              <a:t>0 minutes à </a:t>
            </a:r>
            <a:r>
              <a:rPr lang="fr-CA" sz="2000" dirty="0"/>
              <a:t>1</a:t>
            </a:r>
            <a:r>
              <a:rPr lang="fr-CA" sz="2000" u="none" dirty="0"/>
              <a:t> heure</a:t>
            </a:r>
            <a:endParaRPr lang="fr-CA" sz="2000" dirty="0">
              <a:solidFill>
                <a:schemeClr val="accent3"/>
              </a:solidFill>
              <a:latin typeface="Calibri" pitchFamily="34" charset="0"/>
            </a:endParaRPr>
          </a:p>
          <a:p>
            <a:pPr marL="173038" indent="-173038">
              <a:buFont typeface="Arial" pitchFamily="34" charset="0"/>
              <a:buChar char="•"/>
            </a:pPr>
            <a:r>
              <a:rPr lang="fr-CA" sz="2000" dirty="0"/>
              <a:t>R</a:t>
            </a:r>
            <a:r>
              <a:rPr lang="fr-CA" sz="2000" u="none" dirty="0"/>
              <a:t>éflexion ou contemplation</a:t>
            </a:r>
          </a:p>
          <a:p>
            <a:pPr marL="173038" indent="-173038">
              <a:lnSpc>
                <a:spcPct val="150000"/>
              </a:lnSpc>
              <a:buFont typeface="Arial" pitchFamily="34" charset="0"/>
              <a:buChar char="•"/>
            </a:pPr>
            <a:r>
              <a:rPr lang="fr-CA" sz="2000" u="none" dirty="0"/>
              <a:t>Peut entraîner un changement d’état d’esprit</a:t>
            </a:r>
            <a:endParaRPr lang="fr-CA" sz="2000" dirty="0">
              <a:solidFill>
                <a:schemeClr val="accent3"/>
              </a:solidFill>
            </a:endParaRPr>
          </a:p>
        </p:txBody>
      </p:sp>
      <p:sp>
        <p:nvSpPr>
          <p:cNvPr id="3" name="TextBox 2"/>
          <p:cNvSpPr txBox="1"/>
          <p:nvPr>
            <p:custDataLst>
              <p:tags r:id="rId7"/>
            </p:custDataLst>
          </p:nvPr>
        </p:nvSpPr>
        <p:spPr>
          <a:xfrm>
            <a:off x="3671624" y="2091339"/>
            <a:ext cx="1946437" cy="396636"/>
          </a:xfrm>
          <a:prstGeom prst="rect">
            <a:avLst/>
          </a:prstGeom>
          <a:noFill/>
        </p:spPr>
        <p:txBody>
          <a:bodyPr wrap="square" rtlCol="0">
            <a:spAutoFit/>
          </a:bodyPr>
          <a:lstStyle/>
          <a:p>
            <a:r>
              <a:rPr lang="fr-CA" sz="2000" u="none" dirty="0"/>
              <a:t>*Selon moi</a:t>
            </a:r>
            <a:endParaRPr lang="fr-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Effect transition="in" filter="fade">
                                      <p:cBhvr>
                                        <p:cTn id="7" dur="1000"/>
                                        <p:tgtEl>
                                          <p:spTgt spid="103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bg/>
                                          </p:spTgt>
                                        </p:tgtEl>
                                        <p:attrNameLst>
                                          <p:attrName>style.visibility</p:attrName>
                                        </p:attrNameLst>
                                      </p:cBhvr>
                                      <p:to>
                                        <p:strVal val="visible"/>
                                      </p:to>
                                    </p:set>
                                    <p:animEffect transition="in" filter="fade">
                                      <p:cBhvr>
                                        <p:cTn id="24" dur="2000"/>
                                        <p:tgtEl>
                                          <p:spTgt spid="1029">
                                            <p:bg/>
                                          </p:spTgt>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1"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10934"/>
            <a:ext cx="8992365" cy="734767"/>
          </a:xfrm>
        </p:spPr>
        <p:txBody>
          <a:bodyPr>
            <a:noAutofit/>
          </a:bodyPr>
          <a:lstStyle/>
          <a:p>
            <a:r>
              <a:rPr lang="fr-CA" sz="3100" u="none" dirty="0"/>
              <a:t>Modèle de l’escargot – « </a:t>
            </a:r>
            <a:r>
              <a:rPr lang="fr-FR" sz="3100" u="none" dirty="0"/>
              <a:t>Inconscients et </a:t>
            </a:r>
            <a:br>
              <a:rPr lang="fr-FR" sz="3100" u="none" dirty="0"/>
            </a:br>
            <a:r>
              <a:rPr lang="fr-FR" sz="3100" u="none" dirty="0"/>
              <a:t>indésirés » vers « Inconscients et désirés »</a:t>
            </a:r>
            <a:endParaRPr lang="fr-CA" sz="31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28054" cy="2776025"/>
            <a:chOff x="460184" y="1417638"/>
            <a:chExt cx="3428054" cy="2776025"/>
          </a:xfrm>
        </p:grpSpPr>
        <p:sp>
          <p:nvSpPr>
            <p:cNvPr id="56" name="TextBox 55"/>
            <p:cNvSpPr txBox="1"/>
            <p:nvPr/>
          </p:nvSpPr>
          <p:spPr>
            <a:xfrm>
              <a:off x="460184" y="1417638"/>
              <a:ext cx="3428054" cy="830997"/>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787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les </a:t>
            </a:r>
            <a:r>
              <a:rPr lang="fr-CA" u="none" dirty="0"/>
              <a:t>20 minutes recommandées (5 minutes pour chaque compagnon).</a:t>
            </a:r>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0000" lnSpcReduction="10000"/>
          </a:bodyPr>
          <a:lstStyle/>
          <a:p>
            <a:r>
              <a:rPr lang="fr-CA" u="none" dirty="0"/>
              <a:t>Compte tenu de votre préférence linguistique, vous avez été affecté au préalable à un groupe précis (courriel envoyé la semaine dernière).</a:t>
            </a:r>
          </a:p>
          <a:p>
            <a:r>
              <a:rPr lang="fr-CA" u="none" dirty="0"/>
              <a:t>Au cours des 10 prochaines minutes, vous aurez l’occasion de connaître vos compagnons.</a:t>
            </a:r>
          </a:p>
          <a:p>
            <a:pPr lvl="1"/>
            <a:r>
              <a:rPr lang="fr-CA" u="none" dirty="0"/>
              <a:t>1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a:t>Plus tard, convenez d’une date et d’une heure pour communiquer chaque semaine (les courriels se trouvent dans le dossier de jumelage)</a:t>
            </a:r>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fr-CA" dirty="0"/>
              <a:t>Pour </a:t>
            </a:r>
            <a:r>
              <a:rPr lang="fr-CA" b="0" dirty="0"/>
              <a:t>rejoindre la session scindée (petite salle de sous-commission)</a:t>
            </a:r>
            <a:endParaRPr lang="fr-CA" dirty="0"/>
          </a:p>
        </p:txBody>
      </p:sp>
      <p:grpSp>
        <p:nvGrpSpPr>
          <p:cNvPr id="5" name="Group 4">
            <a:extLst>
              <a:ext uri="{FF2B5EF4-FFF2-40B4-BE49-F238E27FC236}">
                <a16:creationId xmlns:a16="http://schemas.microsoft.com/office/drawing/2014/main" id="{A97F2AA7-EC62-836B-230F-6372D82ED358}"/>
              </a:ext>
            </a:extLst>
          </p:cNvPr>
          <p:cNvGrpSpPr/>
          <p:nvPr/>
        </p:nvGrpSpPr>
        <p:grpSpPr>
          <a:xfrm>
            <a:off x="1448815" y="2126770"/>
            <a:ext cx="5859490" cy="3384376"/>
            <a:chOff x="4407407" y="1157299"/>
            <a:chExt cx="4366245" cy="2029122"/>
          </a:xfrm>
        </p:grpSpPr>
        <p:pic>
          <p:nvPicPr>
            <p:cNvPr id="6" name="Picture 5">
              <a:extLst>
                <a:ext uri="{FF2B5EF4-FFF2-40B4-BE49-F238E27FC236}">
                  <a16:creationId xmlns:a16="http://schemas.microsoft.com/office/drawing/2014/main" id="{FC23B214-FF35-0252-6C85-C0EB052D219D}"/>
                </a:ext>
              </a:extLst>
            </p:cNvPr>
            <p:cNvPicPr>
              <a:picLocks noChangeAspect="1"/>
            </p:cNvPicPr>
            <p:nvPr/>
          </p:nvPicPr>
          <p:blipFill>
            <a:blip r:embed="rId3"/>
            <a:stretch>
              <a:fillRect/>
            </a:stretch>
          </p:blipFill>
          <p:spPr>
            <a:xfrm>
              <a:off x="4407407" y="1326341"/>
              <a:ext cx="4302135" cy="1800104"/>
            </a:xfrm>
            <a:prstGeom prst="rect">
              <a:avLst/>
            </a:prstGeom>
          </p:spPr>
        </p:pic>
        <p:sp>
          <p:nvSpPr>
            <p:cNvPr id="8" name="Oval 7">
              <a:extLst>
                <a:ext uri="{FF2B5EF4-FFF2-40B4-BE49-F238E27FC236}">
                  <a16:creationId xmlns:a16="http://schemas.microsoft.com/office/drawing/2014/main" id="{3D8D2086-166D-B67B-3B7C-D1044EC18551}"/>
                </a:ext>
              </a:extLst>
            </p:cNvPr>
            <p:cNvSpPr/>
            <p:nvPr/>
          </p:nvSpPr>
          <p:spPr bwMode="auto">
            <a:xfrm rot="497782">
              <a:off x="4522915" y="1157299"/>
              <a:ext cx="4250737" cy="202912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pSp>
    </p:spTree>
    <p:extLst>
      <p:ext uri="{BB962C8B-B14F-4D97-AF65-F5344CB8AC3E}">
        <p14:creationId xmlns:p14="http://schemas.microsoft.com/office/powerpoint/2010/main" val="563704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750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20 minutes : 5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r>
              <a:rPr lang="fr-CA" sz="2100" u="none" dirty="0"/>
              <a:t/>
            </a:r>
            <a:br>
              <a:rPr lang="fr-CA" sz="2100" u="none" dirty="0"/>
            </a:br>
            <a:r>
              <a:rPr lang="fr-CA" sz="2100" u="none" dirty="0"/>
              <a:t>4 min - </a:t>
            </a:r>
            <a:r>
              <a:rPr lang="fr-CA" sz="2100" u="none" dirty="0">
                <a:hlinkClick r:id="rId10"/>
              </a:rPr>
              <a:t>https://www.youtube.com/watch?v=axLwfzvroNc</a:t>
            </a:r>
            <a:r>
              <a:rPr lang="fr-CA" sz="2100" u="none" dirty="0"/>
              <a:t/>
            </a:r>
            <a:br>
              <a:rPr lang="fr-CA" sz="2100" u="none" dirty="0"/>
            </a:br>
            <a:r>
              <a:rPr lang="fr-CA" sz="2100" u="none" dirty="0"/>
              <a:t>5 min - </a:t>
            </a:r>
            <a:r>
              <a:rPr lang="fr-CA" sz="2100" u="none" dirty="0">
                <a:hlinkClick r:id="rId11"/>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2"/>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7851142" y="4104200"/>
            <a:ext cx="766043" cy="910869"/>
            <a:chOff x="6542261" y="506769"/>
            <a:chExt cx="523699" cy="570787"/>
          </a:xfrm>
        </p:grpSpPr>
        <p:pic>
          <p:nvPicPr>
            <p:cNvPr id="7" name="Picture 6"/>
            <p:cNvPicPr>
              <a:picLocks noChangeAspect="1"/>
            </p:cNvPicPr>
            <p:nvPr/>
          </p:nvPicPr>
          <p:blipFill>
            <a:blip r:embed="rId13">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5">
            <a:duotone>
              <a:schemeClr val="accent1">
                <a:shade val="45000"/>
                <a:satMod val="135000"/>
              </a:schemeClr>
              <a:prstClr val="white"/>
            </a:duotone>
          </a:blip>
          <a:srcRect/>
          <a:stretch>
            <a:fillRect/>
          </a:stretch>
        </p:blipFill>
        <p:spPr>
          <a:xfrm>
            <a:off x="8028384" y="3212976"/>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6"/>
          <a:srcRect/>
          <a:stretch>
            <a:fillRect/>
          </a:stretch>
        </p:blipFill>
        <p:spPr>
          <a:xfrm>
            <a:off x="7281664" y="511420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7" tooltip="View image details"/>
          </p:cNvPr>
          <p:cNvPicPr>
            <a:picLocks noChangeAspect="1" noChangeArrowheads="1"/>
          </p:cNvPicPr>
          <p:nvPr>
            <p:custDataLst>
              <p:tags r:id="rId7"/>
            </p:custDataLst>
          </p:nvPr>
        </p:nvPicPr>
        <p:blipFill>
          <a:blip r:embed="rId18"/>
          <a:srcRect/>
          <a:stretch>
            <a:fillRect/>
          </a:stretch>
        </p:blipFill>
        <p:spPr>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00888"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75000" lnSpcReduction="2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a:t>Lorsque vous avez terminé, vous n’avez qu’à quitter la séance.</a:t>
            </a:r>
          </a:p>
          <a:p>
            <a:r>
              <a:rPr lang="fr-CA" u="none" dirty="0"/>
              <a:t>Bien qu’il soit suggéré que vous preniez environ 15 minutes pour faire un retour sur l’exercice, n’hésitez pas à prendre tout le temps nécessaire ou voulu.</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smtClean="0"/>
              <a:t>Prendre </a:t>
            </a:r>
            <a:r>
              <a:rPr lang="fr-CA" u="none" dirty="0"/>
              <a:t>une minute, seulement une minute…</a:t>
            </a:r>
          </a:p>
          <a:p>
            <a:r>
              <a:rPr lang="fr-CA" dirty="0"/>
              <a:t>… p</a:t>
            </a:r>
            <a:r>
              <a:rPr lang="fr-CA" u="none" dirty="0"/>
              <a:t>our respirer, juste pour respirer</a:t>
            </a:r>
            <a:r>
              <a:rPr lang="fr-CA" u="none" dirty="0" smtClean="0"/>
              <a:t>.</a:t>
            </a:r>
            <a:endParaRPr lang="fr-CA" u="none" dirty="0"/>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3600" u="none" dirty="0"/>
              <a:t>Exercice de respiration en pleine conscience – Conscience de soi</a:t>
            </a:r>
            <a:endParaRPr lang="fr-CA" sz="36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a:t>
            </a:r>
            <a:r>
              <a:rPr lang="fr-FR" sz="2800" i="0" dirty="0" smtClean="0">
                <a:solidFill>
                  <a:srgbClr val="202122"/>
                </a:solidFill>
                <a:effectLst/>
                <a:latin typeface="Arial" panose="020B0604020202020204" pitchFamily="34" charset="0"/>
              </a:rPr>
              <a:t>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smtClean="0">
                  <a:solidFill>
                    <a:srgbClr val="202122"/>
                  </a:solidFill>
                </a:rPr>
                <a:t>Annie-Claude</a:t>
              </a:r>
              <a:endParaRPr lang="en-US" sz="1600" b="1" i="1" dirty="0">
                <a:solidFill>
                  <a:srgbClr val="202122"/>
                </a:solidFill>
              </a:endParaRP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smtClean="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393626" y="4832470"/>
            <a:ext cx="2780334" cy="665095"/>
            <a:chOff x="118076" y="5171107"/>
            <a:chExt cx="2780334" cy="665095"/>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8076" y="5189871"/>
              <a:ext cx="1557014" cy="646331"/>
            </a:xfrm>
            <a:prstGeom prst="rect">
              <a:avLst/>
            </a:prstGeom>
          </p:spPr>
          <p:txBody>
            <a:bodyPr wrap="square">
              <a:spAutoFit/>
            </a:bodyPr>
            <a:lstStyle/>
            <a:p>
              <a:pPr algn="ctr"/>
              <a:r>
                <a:rPr lang="en-CA" dirty="0" err="1"/>
                <a:t>Sondage</a:t>
              </a:r>
              <a:r>
                <a:rPr lang="en-CA" dirty="0"/>
                <a:t> </a:t>
              </a:r>
              <a:r>
                <a:rPr lang="en-CA" dirty="0" err="1"/>
                <a:t>ou</a:t>
              </a:r>
              <a:r>
                <a:rPr lang="en-CA" dirty="0"/>
                <a:t> </a:t>
              </a:r>
              <a:r>
                <a:rPr lang="en-CA" dirty="0" err="1"/>
                <a:t>évaluation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716816" y="1760684"/>
            <a:ext cx="910635" cy="646331"/>
          </a:xfrm>
          <a:prstGeom prst="rect">
            <a:avLst/>
          </a:prstGeom>
        </p:spPr>
        <p:txBody>
          <a:bodyPr wrap="none">
            <a:spAutoFit/>
          </a:bodyPr>
          <a:lstStyle/>
          <a:p>
            <a:pPr algn="ctr"/>
            <a:r>
              <a:rPr lang="fr-CA" dirty="0">
                <a:sym typeface="Wingdings 2"/>
              </a:rPr>
              <a:t>Lever la</a:t>
            </a:r>
          </a:p>
          <a:p>
            <a:pPr algn="ctr"/>
            <a:r>
              <a:rPr lang="fr-CA" dirty="0">
                <a:sym typeface="Wingdings 2"/>
              </a:rPr>
              <a:t>main</a:t>
            </a:r>
            <a:endParaRPr lang="fr-CA" sz="3600" dirty="0">
              <a:solidFill>
                <a:srgbClr val="FF0000"/>
              </a:solidFill>
            </a:endParaRPr>
          </a:p>
        </p:txBody>
      </p:sp>
      <p:grpSp>
        <p:nvGrpSpPr>
          <p:cNvPr id="30" name="Group 29"/>
          <p:cNvGrpSpPr/>
          <p:nvPr/>
        </p:nvGrpSpPr>
        <p:grpSpPr>
          <a:xfrm>
            <a:off x="4691530" y="4617139"/>
            <a:ext cx="2331089" cy="1027724"/>
            <a:chOff x="6821566" y="5566909"/>
            <a:chExt cx="1794502"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6821566" y="5802428"/>
              <a:ext cx="975437" cy="539062"/>
            </a:xfrm>
            <a:prstGeom prst="rect">
              <a:avLst/>
            </a:prstGeom>
            <a:noFill/>
          </p:spPr>
          <p:txBody>
            <a:bodyPr wrap="square" rtlCol="0">
              <a:spAutoFit/>
            </a:bodyPr>
            <a:lstStyle/>
            <a:p>
              <a:pPr algn="ctr"/>
              <a:r>
                <a:rPr lang="en-CA" sz="1600" dirty="0" err="1"/>
                <a:t>Système</a:t>
              </a:r>
              <a:r>
                <a:rPr lang="en-CA" sz="1600" dirty="0"/>
                <a:t> de </a:t>
              </a:r>
              <a:r>
                <a:rPr lang="en-CA" sz="1600" dirty="0" err="1"/>
                <a:t>jumelage</a:t>
              </a:r>
              <a:endParaRPr lang="en-CA" sz="1600" dirty="0">
                <a:solidFill>
                  <a:schemeClr val="accent3">
                    <a:lumMod val="75000"/>
                  </a:schemeClr>
                </a:solidFill>
              </a:endParaRPr>
            </a:p>
          </p:txBody>
        </p:sp>
      </p:grpSp>
      <p:grpSp>
        <p:nvGrpSpPr>
          <p:cNvPr id="35" name="Group 34"/>
          <p:cNvGrpSpPr/>
          <p:nvPr/>
        </p:nvGrpSpPr>
        <p:grpSpPr>
          <a:xfrm>
            <a:off x="4620086" y="1607214"/>
            <a:ext cx="2105235" cy="837846"/>
            <a:chOff x="31536" y="2444629"/>
            <a:chExt cx="1559052" cy="570787"/>
          </a:xfrm>
        </p:grpSpPr>
        <p:sp>
          <p:nvSpPr>
            <p:cNvPr id="36" name="TextBox 35"/>
            <p:cNvSpPr txBox="1"/>
            <p:nvPr/>
          </p:nvSpPr>
          <p:spPr>
            <a:xfrm>
              <a:off x="31536" y="2642269"/>
              <a:ext cx="970020" cy="230642"/>
            </a:xfrm>
            <a:prstGeom prst="rect">
              <a:avLst/>
            </a:prstGeom>
            <a:noFill/>
          </p:spPr>
          <p:txBody>
            <a:bodyPr wrap="none" rtlCol="0">
              <a:spAutoFit/>
            </a:bodyPr>
            <a:lstStyle/>
            <a:p>
              <a:pPr algn="ctr"/>
              <a:r>
                <a:rPr lang="en-CA" sz="1600" dirty="0"/>
                <a:t>Sous-</a:t>
              </a:r>
              <a:r>
                <a:rPr lang="en-CA" sz="1600" dirty="0" err="1"/>
                <a:t>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482351" y="3147679"/>
            <a:ext cx="2551401" cy="1017036"/>
            <a:chOff x="4316558" y="2633091"/>
            <a:chExt cx="2551401"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316558" y="2726110"/>
              <a:ext cx="1585316" cy="830997"/>
            </a:xfrm>
            <a:prstGeom prst="rect">
              <a:avLst/>
            </a:prstGeom>
            <a:noFill/>
          </p:spPr>
          <p:txBody>
            <a:bodyPr wrap="square" rtlCol="0">
              <a:spAutoFit/>
            </a:bodyPr>
            <a:lstStyle/>
            <a:p>
              <a:pPr algn="ctr"/>
              <a:r>
                <a:rPr lang="fr-CA" sz="1600" dirty="0" smtClean="0"/>
                <a:t>Tisser </a:t>
              </a:r>
              <a:r>
                <a:rPr lang="fr-CA" sz="1600" dirty="0"/>
                <a:t>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err="1" smtClean="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41919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u="none" dirty="0"/>
              <a:t>Commençons par nous exercer un peu</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8"/>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8"/>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a:t>B</a:t>
            </a:r>
            <a:r>
              <a:rPr lang="fr-CA" u="none" dirty="0"/>
              <a:t>ienvenue</a:t>
            </a:r>
            <a:endParaRPr lang="fr-CA" dirty="0">
              <a:solidFill>
                <a:srgbClr val="FF0000"/>
              </a:solidFill>
            </a:endParaRPr>
          </a:p>
        </p:txBody>
      </p:sp>
      <p:sp>
        <p:nvSpPr>
          <p:cNvPr id="4" name="TextBox 3"/>
          <p:cNvSpPr txBox="1"/>
          <p:nvPr>
            <p:custDataLst>
              <p:tags r:id="rId4"/>
            </p:custDataLst>
          </p:nvPr>
        </p:nvSpPr>
        <p:spPr>
          <a:xfrm>
            <a:off x="827584" y="6245926"/>
            <a:ext cx="3096344" cy="646331"/>
          </a:xfrm>
          <a:prstGeom prst="rect">
            <a:avLst/>
          </a:prstGeom>
          <a:noFill/>
        </p:spPr>
        <p:txBody>
          <a:bodyPr wrap="square" rtlCol="0">
            <a:spAutoFit/>
          </a:bodyPr>
          <a:lstStyle/>
          <a:p>
            <a:r>
              <a:rPr lang="fr-CA" u="none" dirty="0"/>
              <a:t>Région de la capitale nationale – </a:t>
            </a:r>
            <a:r>
              <a:rPr lang="fr-CA" dirty="0"/>
              <a:t>D</a:t>
            </a:r>
            <a:r>
              <a:rPr lang="fr-CA" u="none" dirty="0"/>
              <a:t>iapositive suivante</a:t>
            </a:r>
          </a:p>
        </p:txBody>
      </p:sp>
      <p:grpSp>
        <p:nvGrpSpPr>
          <p:cNvPr id="23" name="Group 6">
            <a:extLst>
              <a:ext uri="{FF2B5EF4-FFF2-40B4-BE49-F238E27FC236}">
                <a16:creationId xmlns:a16="http://schemas.microsoft.com/office/drawing/2014/main" id="{1B6E7798-EC94-D48D-3F26-4885A4F0F3BC}"/>
              </a:ext>
            </a:extLst>
          </p:cNvPr>
          <p:cNvGrpSpPr/>
          <p:nvPr>
            <p:custDataLst>
              <p:tags r:id="rId5"/>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31891" y="0"/>
            <a:ext cx="8080218" cy="6858000"/>
          </a:xfrm>
          <a:prstGeom prst="rect">
            <a:avLst/>
          </a:prstGeom>
        </p:spPr>
      </p:pic>
    </p:spTree>
    <p:extLst>
      <p:ext uri="{BB962C8B-B14F-4D97-AF65-F5344CB8AC3E}">
        <p14:creationId xmlns:p14="http://schemas.microsoft.com/office/powerpoint/2010/main" val="1146164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bg/>
                                          </p:spTgt>
                                        </p:tgtEl>
                                      </p:cBhvr>
                                    </p:animEffect>
                                    <p:set>
                                      <p:cBhvr>
                                        <p:cTn id="27" dur="1" fill="hold">
                                          <p:stCondLst>
                                            <p:cond delay="499"/>
                                          </p:stCondLst>
                                        </p:cTn>
                                        <p:tgtEl>
                                          <p:spTgt spid="23">
                                            <p:bg/>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2"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3"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p:bldP spid="4" grpId="2" animBg="1"/>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7"/>
          <a:srcRect/>
          <a:stretch>
            <a:fillRect/>
          </a:stretch>
        </p:blipFill>
        <p:spPr>
          <a:xfrm>
            <a:off x="7048278" y="133818"/>
            <a:ext cx="1203754" cy="1203754"/>
          </a:xfrm>
          <a:prstGeom prst="rect">
            <a:avLst/>
          </a:prstGeom>
        </p:spPr>
      </p:pic>
      <p:sp>
        <p:nvSpPr>
          <p:cNvPr id="2" name="Title 1"/>
          <p:cNvSpPr>
            <a:spLocks noGrp="1"/>
          </p:cNvSpPr>
          <p:nvPr>
            <p:ph type="title"/>
            <p:custDataLst>
              <p:tags r:id="rId2"/>
            </p:custDataLst>
          </p:nvPr>
        </p:nvSpPr>
        <p:spPr/>
        <p:txBody>
          <a:bodyPr/>
          <a:lstStyle/>
          <a:p>
            <a:r>
              <a:rPr lang="fr-CA" u="none" dirty="0"/>
              <a:t>Bienvenue</a:t>
            </a:r>
            <a:endParaRPr lang="fr-CA" dirty="0">
              <a:solidFill>
                <a:srgbClr val="FF0000"/>
              </a:solidFill>
            </a:endParaRPr>
          </a:p>
        </p:txBody>
      </p:sp>
      <p:pic>
        <p:nvPicPr>
          <p:cNvPr id="3" name="Picture 2"/>
          <p:cNvPicPr>
            <a:picLocks noChangeAspect="1"/>
          </p:cNvPicPr>
          <p:nvPr>
            <p:custDataLst>
              <p:tags r:id="rId3"/>
            </p:custDataLst>
          </p:nvPr>
        </p:nvPicPr>
        <p:blipFill>
          <a:blip r:embed="rId8">
            <a:grayscl/>
          </a:blip>
          <a:srcRect/>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custDataLst>
              <p:tags r:id="rId4"/>
            </p:custDataLst>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bg/>
                                          </p:spTgt>
                                        </p:tgtEl>
                                      </p:cBhvr>
                                    </p:animEffect>
                                    <p:set>
                                      <p:cBhvr>
                                        <p:cTn id="7" dur="1" fill="hold">
                                          <p:stCondLst>
                                            <p:cond delay="499"/>
                                          </p:stCondLst>
                                        </p:cTn>
                                        <p:tgtEl>
                                          <p:spTgt spid="14">
                                            <p:bg/>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bg/>
                                          </p:spTgt>
                                        </p:tgtEl>
                                      </p:cBhvr>
                                    </p:animEffect>
                                    <p:set>
                                      <p:cBhvr>
                                        <p:cTn id="15"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4"/>
</p:tagLst>
</file>

<file path=ppt/tags/tag112.xml><?xml version="1.0" encoding="utf-8"?>
<p:tagLst xmlns:a="http://schemas.openxmlformats.org/drawingml/2006/main" xmlns:r="http://schemas.openxmlformats.org/officeDocument/2006/relationships" xmlns:p="http://schemas.openxmlformats.org/presentationml/2006/main">
  <p:tag name="NUM" val="15"/>
</p:tagLst>
</file>

<file path=ppt/tags/tag113.xml><?xml version="1.0" encoding="utf-8"?>
<p:tagLst xmlns:a="http://schemas.openxmlformats.org/drawingml/2006/main" xmlns:r="http://schemas.openxmlformats.org/officeDocument/2006/relationships" xmlns:p="http://schemas.openxmlformats.org/presentationml/2006/main">
  <p:tag name="NUM" val="1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4"/>
</p:tagLst>
</file>

<file path=ppt/tags/tag91.xml><?xml version="1.0" encoding="utf-8"?>
<p:tagLst xmlns:a="http://schemas.openxmlformats.org/drawingml/2006/main" xmlns:r="http://schemas.openxmlformats.org/officeDocument/2006/relationships" xmlns:p="http://schemas.openxmlformats.org/presentationml/2006/main">
  <p:tag name="NUM" val="15"/>
</p:tagLst>
</file>

<file path=ppt/tags/tag92.xml><?xml version="1.0" encoding="utf-8"?>
<p:tagLst xmlns:a="http://schemas.openxmlformats.org/drawingml/2006/main" xmlns:r="http://schemas.openxmlformats.org/officeDocument/2006/relationships" xmlns:p="http://schemas.openxmlformats.org/presentationml/2006/main">
  <p:tag name="NUM" val="16"/>
</p:tagLst>
</file>

<file path=ppt/tags/tag93.xml><?xml version="1.0" encoding="utf-8"?>
<p:tagLst xmlns:a="http://schemas.openxmlformats.org/drawingml/2006/main" xmlns:r="http://schemas.openxmlformats.org/officeDocument/2006/relationships" xmlns:p="http://schemas.openxmlformats.org/presentationml/2006/main">
  <p:tag name="NUM" val="17"/>
</p:tagLst>
</file>

<file path=ppt/tags/tag94.xml><?xml version="1.0" encoding="utf-8"?>
<p:tagLst xmlns:a="http://schemas.openxmlformats.org/drawingml/2006/main" xmlns:r="http://schemas.openxmlformats.org/officeDocument/2006/relationships" xmlns:p="http://schemas.openxmlformats.org/presentationml/2006/main">
  <p:tag name="NUM" val="18"/>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15014</TotalTime>
  <Words>6735</Words>
  <Application>Microsoft Office PowerPoint</Application>
  <PresentationFormat>On-screen Show (4:3)</PresentationFormat>
  <Paragraphs>612</Paragraphs>
  <Slides>30</Slides>
  <Notes>30</Notes>
  <HiddenSlides>5</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-apple-system</vt:lpstr>
      <vt:lpstr>Arial</vt:lpstr>
      <vt:lpstr>Calibri</vt:lpstr>
      <vt:lpstr>Cavolini</vt:lpstr>
      <vt:lpstr>Comic Sans MS</vt:lpstr>
      <vt:lpstr>Freestyle Script</vt:lpstr>
      <vt:lpstr>Lato</vt:lpstr>
      <vt:lpstr>Roboto</vt:lpstr>
      <vt:lpstr>Symbol</vt:lpstr>
      <vt:lpstr>Times New Roman</vt:lpstr>
      <vt:lpstr>Verdana</vt:lpstr>
      <vt:lpstr>Wingdings</vt:lpstr>
      <vt:lpstr>Wingdings 2</vt:lpstr>
      <vt:lpstr>1_Office Theme</vt:lpstr>
      <vt:lpstr>Programme de développement du leadership de changement en pleine-conscience (DLCP)</vt:lpstr>
      <vt:lpstr>PowerPoint Presentation</vt:lpstr>
      <vt:lpstr>Exercice de respiration en pleine conscience – Conscience de soi</vt:lpstr>
      <vt:lpstr>Livré par une équipe d'animateurs  bénévoles</vt:lpstr>
      <vt:lpstr>This is a “hands-on” program</vt:lpstr>
      <vt:lpstr>PowerPoint Presentation</vt:lpstr>
      <vt:lpstr>Bienvenue</vt:lpstr>
      <vt:lpstr>Bienvenue</vt:lpstr>
      <vt:lpstr>PowerPoint Presentation</vt:lpstr>
      <vt:lpstr>Programme – Semaine 1 – (attention et clarté)</vt:lpstr>
      <vt:lpstr>Étiquette</vt:lpstr>
      <vt:lpstr> Structure des</vt:lpstr>
      <vt:lpstr>La Cohorte</vt:lpstr>
      <vt:lpstr>La séance est enregistrée</vt:lpstr>
      <vt:lpstr>Objectif principal du programme de « Développement du leadership de changement en pleine-conscience »</vt:lpstr>
      <vt:lpstr>PowerPoint Presentation</vt:lpstr>
      <vt:lpstr>Quelle est la différence entre la pleine conscience  et la méditation?</vt:lpstr>
      <vt:lpstr>Modèle de l’escargot – « Inconscients et  indésirés » vers « Inconscients et désirés »</vt:lpstr>
      <vt:lpstr>Importance de « tisser des liens »</vt:lpstr>
      <vt:lpstr>Group Activities</vt:lpstr>
      <vt:lpstr>Tout au long du programme</vt:lpstr>
      <vt:lpstr>Système de jumelage</vt:lpstr>
      <vt:lpstr>Connaître vos compagnons de jumelage</vt:lpstr>
      <vt:lpstr>Pour rejoindre la session scindée (petite salle de sous-commission)</vt:lpstr>
      <vt:lpstr>Journal de gratitude</vt:lpstr>
      <vt:lpstr>Semaine 1 : À votre tour</vt:lpstr>
      <vt:lpstr>Exercice : Notions de base (1/2)</vt:lpstr>
      <vt:lpstr>Exercice – Exploration de la pleine conscience – Prise de conscience de son corps</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544</cp:revision>
  <cp:lastPrinted>1969-12-31T19:00:00Z</cp:lastPrinted>
  <dcterms:created xsi:type="dcterms:W3CDTF">2015-04-14T20:39:51Z</dcterms:created>
  <dcterms:modified xsi:type="dcterms:W3CDTF">2023-10-06T17:14:28Z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