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comments/modernComment_176_7AE83B10.xml" ContentType="application/vnd.ms-powerpoint.comment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7.xml" ContentType="application/vnd.openxmlformats-officedocument.presentationml.notesSlide+xml"/>
  <Override PartName="/ppt/comments/modernComment_161_5502AAD7.xml" ContentType="application/vnd.ms-powerpoint.comment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7" r:id="rId5"/>
    <p:sldId id="272" r:id="rId6"/>
    <p:sldId id="381" r:id="rId7"/>
    <p:sldId id="346" r:id="rId8"/>
    <p:sldId id="287" r:id="rId9"/>
    <p:sldId id="288" r:id="rId10"/>
    <p:sldId id="290" r:id="rId11"/>
    <p:sldId id="291" r:id="rId12"/>
    <p:sldId id="376" r:id="rId13"/>
    <p:sldId id="375" r:id="rId14"/>
    <p:sldId id="374" r:id="rId15"/>
    <p:sldId id="295" r:id="rId16"/>
    <p:sldId id="297" r:id="rId17"/>
    <p:sldId id="367" r:id="rId18"/>
    <p:sldId id="299" r:id="rId19"/>
    <p:sldId id="300" r:id="rId20"/>
    <p:sldId id="373" r:id="rId21"/>
    <p:sldId id="302" r:id="rId22"/>
    <p:sldId id="305" r:id="rId23"/>
    <p:sldId id="383" r:id="rId24"/>
    <p:sldId id="369" r:id="rId25"/>
    <p:sldId id="370" r:id="rId26"/>
    <p:sldId id="316" r:id="rId27"/>
    <p:sldId id="351" r:id="rId28"/>
    <p:sldId id="350" r:id="rId29"/>
    <p:sldId id="320" r:id="rId30"/>
    <p:sldId id="322" r:id="rId31"/>
    <p:sldId id="353" r:id="rId32"/>
    <p:sldId id="384" r:id="rId33"/>
  </p:sldIdLst>
  <p:sldSz cx="12192000" cy="6858000"/>
  <p:notesSz cx="6858000" cy="9144000"/>
  <p:custDataLst>
    <p:tags r:id="rId3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Library - EXTERNAL" id="{31E242E4-10BD-43AE-8F26-A425C075A409}">
          <p14:sldIdLst/>
        </p14:section>
        <p14:section name="General" id="{D57F339C-A86B-44E9-8193-F364F6D0C9B3}">
          <p14:sldIdLst>
            <p14:sldId id="257"/>
          </p14:sldIdLst>
        </p14:section>
        <p14:section name="Graduate and Focused Recruitment" id="{3B9E6608-13D0-445D-BF71-5BDCC7942ABC}">
          <p14:sldIdLst>
            <p14:sldId id="272"/>
            <p14:sldId id="381"/>
            <p14:sldId id="346"/>
          </p14:sldIdLst>
        </p14:section>
        <p14:section name="General GC recruitment (GC Jobs)" id="{710F956F-31D9-43D9-A200-0256CC876B37}">
          <p14:sldIdLst>
            <p14:sldId id="287"/>
            <p14:sldId id="288"/>
          </p14:sldIdLst>
        </p14:section>
        <p14:section name="How to apply - In details" id="{33D8A962-DD00-4466-BFE8-440EAF24427B}">
          <p14:sldIdLst>
            <p14:sldId id="290"/>
            <p14:sldId id="291"/>
            <p14:sldId id="376"/>
            <p14:sldId id="375"/>
            <p14:sldId id="374"/>
            <p14:sldId id="295"/>
            <p14:sldId id="297"/>
            <p14:sldId id="367"/>
            <p14:sldId id="299"/>
            <p14:sldId id="300"/>
            <p14:sldId id="373"/>
            <p14:sldId id="302"/>
            <p14:sldId id="305"/>
          </p14:sldIdLst>
        </p14:section>
        <p14:section name="Assessment Accommodations" id="{F97CD6EB-A801-4994-8FCC-6AE64C4F31D4}">
          <p14:sldIdLst>
            <p14:sldId id="383"/>
            <p14:sldId id="369"/>
            <p14:sldId id="370"/>
          </p14:sldIdLst>
        </p14:section>
        <p14:section name="Self-declaration" id="{35A6D5E9-977D-4428-A0A3-75BB274A71D5}">
          <p14:sldIdLst>
            <p14:sldId id="316"/>
            <p14:sldId id="351"/>
            <p14:sldId id="350"/>
            <p14:sldId id="320"/>
            <p14:sldId id="322"/>
            <p14:sldId id="353"/>
            <p14:sldId id="384"/>
          </p14:sldIdLst>
        </p14:section>
      </p14:sectionLst>
    </p:ext>
    <p:ext uri="{EFAFB233-063F-42B5-8137-9DF3F51BA10A}">
      <p15:sldGuideLst xmlns:p15="http://schemas.microsoft.com/office/powerpoint/2012/main">
        <p15:guide id="1" orient="horz" pos="95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CCBE80-8C5E-2841-A7F0-33F035959BEE}" name="Megan Vincent" initials="MV" userId="S::megan.vincent@Cfp-psc.gc.ca::9c91ce99-6c12-483b-a1cc-6a41c3e47db0" providerId="AD"/>
  <p188:author id="{0FE9F08D-D65F-AE54-F43D-D4F757627A66}" name="Michel Bougie" initials="MB" userId="S::michel.bougie@Cfp-psc.gc.ca::fdfb62be-2a3d-4fd0-9101-a872c2853ed5" providerId="AD"/>
  <p188:author id="{5C4F048E-E048-BE98-9A93-FFA22CCC94DC}" name="Claire Gabriot" initials="CG" userId="S::claire.gabriot@Cfp-psc.gc.ca::244b85af-268b-4f33-bb8b-70140c099af4" providerId="AD"/>
  <p188:author id="{BCDE5C9A-242B-0C05-D9B8-94D1832B5D2E}" name="Terry Wiseman" initials="TW" userId="S::terry.wiseman@cfp-psc.gc.ca::ab326897-cbfe-44c0-987b-faf89b21e1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CA1"/>
    <a:srgbClr val="5C6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66040" autoAdjust="0"/>
  </p:normalViewPr>
  <p:slideViewPr>
    <p:cSldViewPr snapToGrid="0">
      <p:cViewPr varScale="1">
        <p:scale>
          <a:sx n="44" d="100"/>
          <a:sy n="44" d="100"/>
        </p:scale>
        <p:origin x="1524" y="32"/>
      </p:cViewPr>
      <p:guideLst>
        <p:guide orient="horz" pos="95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61_5502AAD7.xml><?xml version="1.0" encoding="utf-8"?>
<p188:cmLst xmlns:a="http://schemas.openxmlformats.org/drawingml/2006/main" xmlns:r="http://schemas.openxmlformats.org/officeDocument/2006/relationships" xmlns:p188="http://schemas.microsoft.com/office/powerpoint/2018/8/main">
  <p188:cm id="{02FE5BBE-CC0B-4172-9B3A-EF550FEECB49}" authorId="{F5CCBE80-8C5E-2841-A7F0-33F035959BEE}" created="2024-05-29T16:25:12.512">
    <ac:deMkLst xmlns:ac="http://schemas.microsoft.com/office/drawing/2013/main/command">
      <pc:docMk xmlns:pc="http://schemas.microsoft.com/office/powerpoint/2013/main/command"/>
      <pc:sldMk xmlns:pc="http://schemas.microsoft.com/office/powerpoint/2013/main/command" cId="1426238167" sldId="353"/>
      <ac:spMk id="3" creationId="{89A285BE-A8C1-8305-B231-EBF0A7215827}"/>
    </ac:deMkLst>
    <p188:txBody>
      <a:bodyPr/>
      <a:lstStyle/>
      <a:p>
        <a:r>
          <a:rPr lang="en-CA"/>
          <a:t>Please input an Alt Text for your QR code.</a:t>
        </a:r>
      </a:p>
    </p188:txBody>
  </p188:cm>
</p188:cmLst>
</file>

<file path=ppt/comments/modernComment_176_7AE83B10.xml><?xml version="1.0" encoding="utf-8"?>
<p188:cmLst xmlns:a="http://schemas.openxmlformats.org/drawingml/2006/main" xmlns:r="http://schemas.openxmlformats.org/officeDocument/2006/relationships" xmlns:p188="http://schemas.microsoft.com/office/powerpoint/2018/8/main">
  <p188:cm id="{24B22C2A-08D2-4FF7-8E1D-8F7CCA3C9920}" authorId="{5C4F048E-E048-BE98-9A93-FFA22CCC94DC}" created="2024-05-16T14:37:44.443">
    <pc:sldMkLst xmlns:pc="http://schemas.microsoft.com/office/powerpoint/2013/main/command">
      <pc:docMk/>
      <pc:sldMk cId="2062039824" sldId="374"/>
    </pc:sldMkLst>
    <p188:txBody>
      <a:bodyPr/>
      <a:lstStyle/>
      <a:p>
        <a:r>
          <a:rPr lang="fr-CA"/>
          <a:t>Advisors: Change the screenshot to another job poster open to the public located in your region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21C53-0698-4855-B1E7-78453643065A}" type="datetimeFigureOut">
              <a:rPr lang="en-CA" smtClean="0"/>
              <a:t>2024/08/15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15087-A1B5-4233-A11B-964A1DC53ECD}" type="slidenum">
              <a:rPr lang="en-CA" smtClean="0"/>
              <a:t>‹n°›</a:t>
            </a:fld>
            <a:endParaRPr lang="en-CA"/>
          </a:p>
        </p:txBody>
      </p:sp>
    </p:spTree>
    <p:extLst>
      <p:ext uri="{BB962C8B-B14F-4D97-AF65-F5344CB8AC3E}">
        <p14:creationId xmlns:p14="http://schemas.microsoft.com/office/powerpoint/2010/main" val="198210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ada.ca/en/public-service-commission/services/second-language-testing-public-servic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ada.ca/en/public-service-commission/jobs/services/recruitment/students/federal-student-work-program.html#EOSD"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canada.ca/en/services/jobs/opportunities/government.html" TargetMode="External"/><Relationship Id="rId4" Type="http://schemas.openxmlformats.org/officeDocument/2006/relationships/hyperlink" Target="https://www.canada.ca/en/services/jobs/opportunities/government/self-declaring-government-canada-jobs.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anada.ca/en/services/jobs/opportunities/government/self-declaring-government-canada-job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ada.ca/en/services/jobs/opportunities/government/self-declaring-because-we-care.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mailto:cfp.monprochainemploi-mynextjob.psc@psc-cfp.gc.ca" TargetMode="External"/><Relationship Id="rId5" Type="http://schemas.openxmlformats.org/officeDocument/2006/relationships/hyperlink" Target="https://emploisfp-psjobs.cfp-psc.gc.ca/psrs-srfp/applicant/page1800?poster=1584918&amp;toggleLanguage=en" TargetMode="External"/><Relationship Id="rId4" Type="http://schemas.openxmlformats.org/officeDocument/2006/relationships/hyperlink" Target="https://emploisfp-psjobs.cfp-psc.gc.ca/psrs-srfp/applicant/page1800?poster=1578539&amp;toggleLanguage=e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ada.ca/en/public-service-commission/jobs/services/recruitment/graduate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mploisfp-psjobs.cfp-psc.gc.ca/psrs-srfp/applicant/page2440?fromMenu=true&amp;toggleLanguage=en" TargetMode="External"/><Relationship Id="rId4" Type="http://schemas.openxmlformats.org/officeDocument/2006/relationships/hyperlink" Target="https://www.canada.ca/en/public-service-commission/jobs/services/recruitment/graduates/recruitment-policy-leader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noProof="0" dirty="0">
              <a:latin typeface="Segoe UI" panose="020B0502040204020203" pitchFamily="34" charset="0"/>
              <a:cs typeface="Segoe UI" panose="020B0502040204020203" pitchFamily="34" charset="0"/>
            </a:endParaRPr>
          </a:p>
          <a:p>
            <a:r>
              <a:rPr lang="en-US" sz="1200" b="1" noProof="0" dirty="0">
                <a:solidFill>
                  <a:srgbClr val="FF0000"/>
                </a:solidFill>
                <a:latin typeface="Segoe UI" panose="020B0502040204020203" pitchFamily="34" charset="0"/>
                <a:cs typeface="Segoe UI" panose="020B0502040204020203" pitchFamily="34" charset="0"/>
              </a:rPr>
              <a:t>Live captioning is being provided as a part of this session. You can turn on the captions by clicking on the three dots at the top of your screen and choosing the option for live captions.</a:t>
            </a:r>
          </a:p>
          <a:p>
            <a:r>
              <a:rPr lang="en-US" sz="1200" noProof="0" dirty="0">
                <a:latin typeface="Segoe UI" panose="020B0502040204020203" pitchFamily="34" charset="0"/>
                <a:cs typeface="Segoe UI" panose="020B0502040204020203" pitchFamily="34" charset="0"/>
              </a:rPr>
              <a:t>If you would benefit from ASL interpretation, you can “pin” the window of our ASL interpreter and that way you will be able to see them at all times during our presentation.  </a:t>
            </a:r>
          </a:p>
          <a:p>
            <a:r>
              <a:rPr lang="en-US" sz="1200" noProof="0" dirty="0">
                <a:latin typeface="Segoe UI" panose="020B0502040204020203" pitchFamily="34" charset="0"/>
                <a:cs typeface="Segoe UI" panose="020B0502040204020203" pitchFamily="34" charset="0"/>
              </a:rPr>
              <a:t>For your information, the session today will not be recorded. </a:t>
            </a:r>
          </a:p>
          <a:p>
            <a:endParaRPr lang="en-US" sz="1200" noProof="0" dirty="0">
              <a:latin typeface="Segoe UI" panose="020B0502040204020203" pitchFamily="34" charset="0"/>
              <a:cs typeface="Segoe UI" panose="020B0502040204020203" pitchFamily="34" charset="0"/>
            </a:endParaRPr>
          </a:p>
          <a:p>
            <a:r>
              <a:rPr lang="en-US" sz="1200" noProof="0" dirty="0">
                <a:latin typeface="Segoe UI" panose="020B0502040204020203" pitchFamily="34" charset="0"/>
                <a:cs typeface="Segoe UI" panose="020B0502040204020203" pitchFamily="34" charset="0"/>
              </a:rPr>
              <a:t>For audience interaction, we will be using </a:t>
            </a:r>
            <a:r>
              <a:rPr lang="en-US" sz="1200" noProof="0" dirty="0" err="1">
                <a:latin typeface="Segoe UI" panose="020B0502040204020203" pitchFamily="34" charset="0"/>
                <a:cs typeface="Segoe UI" panose="020B0502040204020203" pitchFamily="34" charset="0"/>
              </a:rPr>
              <a:t>Slido</a:t>
            </a:r>
            <a:r>
              <a:rPr lang="en-US" sz="1200" noProof="0" dirty="0">
                <a:latin typeface="Segoe UI" panose="020B0502040204020203" pitchFamily="34" charset="0"/>
                <a:cs typeface="Segoe UI" panose="020B0502040204020203" pitchFamily="34" charset="0"/>
              </a:rPr>
              <a:t> throughout the session. It is also possible to use emojis. We are going to open up with an ice breaker</a:t>
            </a:r>
          </a:p>
          <a:p>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1</a:t>
            </a:fld>
            <a:endParaRPr lang="en-CA"/>
          </a:p>
        </p:txBody>
      </p:sp>
    </p:spTree>
    <p:extLst>
      <p:ext uri="{BB962C8B-B14F-4D97-AF65-F5344CB8AC3E}">
        <p14:creationId xmlns:p14="http://schemas.microsoft.com/office/powerpoint/2010/main" val="360084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noProof="0" dirty="0">
                <a:latin typeface="Segoe UI" panose="020B0502040204020203" pitchFamily="34" charset="0"/>
                <a:cs typeface="Segoe UI" panose="020B0502040204020203" pitchFamily="34" charset="0"/>
              </a:rPr>
              <a:t>Here you see all the jobs available to the public across</a:t>
            </a:r>
            <a:r>
              <a:rPr lang="en-CA" i="0" baseline="0" noProof="0" dirty="0">
                <a:latin typeface="Segoe UI" panose="020B0502040204020203" pitchFamily="34" charset="0"/>
                <a:cs typeface="Segoe UI" panose="020B0502040204020203" pitchFamily="34" charset="0"/>
              </a:rPr>
              <a:t> the country. </a:t>
            </a:r>
          </a:p>
          <a:p>
            <a:pPr defTabSz="931774">
              <a:defRPr/>
            </a:pPr>
            <a:r>
              <a:rPr lang="en-CA" i="0" dirty="0">
                <a:latin typeface="Segoe UI" panose="020B0502040204020203" pitchFamily="34" charset="0"/>
                <a:cs typeface="Segoe UI" panose="020B0502040204020203" pitchFamily="34" charset="0"/>
              </a:rPr>
              <a:t>You can now browse for job</a:t>
            </a:r>
            <a:r>
              <a:rPr lang="en-CA" i="0" baseline="0" dirty="0">
                <a:latin typeface="Segoe UI" panose="020B0502040204020203" pitchFamily="34" charset="0"/>
                <a:cs typeface="Segoe UI" panose="020B0502040204020203" pitchFamily="34" charset="0"/>
              </a:rPr>
              <a:t> ads</a:t>
            </a:r>
            <a:r>
              <a:rPr lang="en-CA" i="0" dirty="0">
                <a:latin typeface="Segoe UI" panose="020B0502040204020203" pitchFamily="34" charset="0"/>
                <a:cs typeface="Segoe UI" panose="020B0502040204020203" pitchFamily="34" charset="0"/>
              </a:rPr>
              <a:t> and use filters to refine your search. </a:t>
            </a:r>
          </a:p>
          <a:p>
            <a:r>
              <a:rPr lang="en-CA" i="0" baseline="0" noProof="0" dirty="0">
                <a:latin typeface="Segoe UI" panose="020B0502040204020203" pitchFamily="34" charset="0"/>
                <a:cs typeface="Segoe UI" panose="020B0502040204020203" pitchFamily="34" charset="0"/>
              </a:rPr>
              <a:t>To do so, y</a:t>
            </a:r>
            <a:r>
              <a:rPr lang="en-CA" i="0" noProof="0" dirty="0">
                <a:latin typeface="Segoe UI" panose="020B0502040204020203" pitchFamily="34" charset="0"/>
                <a:cs typeface="Segoe UI" panose="020B0502040204020203" pitchFamily="34" charset="0"/>
              </a:rPr>
              <a:t>ou can</a:t>
            </a:r>
            <a:r>
              <a:rPr lang="en-CA" i="0" baseline="0" noProof="0" dirty="0">
                <a:latin typeface="Segoe UI" panose="020B0502040204020203" pitchFamily="34" charset="0"/>
                <a:cs typeface="Segoe UI" panose="020B0502040204020203" pitchFamily="34" charset="0"/>
              </a:rPr>
              <a:t> filter by location (1) or by job type (2).</a:t>
            </a:r>
          </a:p>
          <a:p>
            <a:endParaRPr lang="en-CA" i="0" baseline="0"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Each job offer has different eligibility criteria, be sure to consult the “Who can apply" section.</a:t>
            </a:r>
          </a:p>
          <a:p>
            <a:endParaRPr lang="en-CA" i="0" noProof="0"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10</a:t>
            </a:fld>
            <a:endParaRPr lang="en-CA"/>
          </a:p>
        </p:txBody>
      </p:sp>
    </p:spTree>
    <p:extLst>
      <p:ext uri="{BB962C8B-B14F-4D97-AF65-F5344CB8AC3E}">
        <p14:creationId xmlns:p14="http://schemas.microsoft.com/office/powerpoint/2010/main" val="269991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latin typeface="Segoe UI" panose="020B0502040204020203" pitchFamily="34" charset="0"/>
                <a:cs typeface="Segoe UI" panose="020B0502040204020203" pitchFamily="34" charset="0"/>
              </a:rPr>
              <a:t>By clicking on the</a:t>
            </a:r>
            <a:r>
              <a:rPr lang="en-CA" baseline="0" noProof="0" dirty="0">
                <a:latin typeface="Segoe UI" panose="020B0502040204020203" pitchFamily="34" charset="0"/>
                <a:cs typeface="Segoe UI" panose="020B0502040204020203" pitchFamily="34" charset="0"/>
              </a:rPr>
              <a:t> job advertisement, you will have information related to :</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department / organization</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location</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occupational group</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salary </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The closing date : It is very important to apply before that date</a:t>
            </a:r>
          </a:p>
          <a:p>
            <a:pPr marL="174708" indent="-174708">
              <a:buFont typeface="Arial" panose="020B0604020202020204" pitchFamily="34" charset="0"/>
              <a:buChar char="•"/>
            </a:pPr>
            <a:r>
              <a:rPr lang="en-CA" baseline="0" noProof="0" dirty="0">
                <a:latin typeface="Segoe UI" panose="020B0502040204020203" pitchFamily="34" charset="0"/>
                <a:cs typeface="Segoe UI" panose="020B0502040204020203" pitchFamily="34" charset="0"/>
              </a:rPr>
              <a:t>And who can apply : It c</a:t>
            </a:r>
            <a:r>
              <a:rPr lang="en-CA" altLang="en-US" dirty="0">
                <a:latin typeface="Segoe UI" panose="020B0502040204020203" pitchFamily="34" charset="0"/>
                <a:cs typeface="Segoe UI" panose="020B0502040204020203" pitchFamily="34" charset="0"/>
              </a:rPr>
              <a:t>an be internal to the public service</a:t>
            </a:r>
            <a:r>
              <a:rPr lang="en-CA" altLang="en-US" baseline="0"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or open to the public. It may also be restricted to one or more departments or to a geographic area. If you are not sure, you can ask for more information by emailing the </a:t>
            </a:r>
            <a:r>
              <a:rPr lang="en-CA" altLang="en-US" baseline="0" dirty="0">
                <a:latin typeface="Segoe UI" panose="020B0502040204020203" pitchFamily="34" charset="0"/>
                <a:cs typeface="Segoe UI" panose="020B0502040204020203" pitchFamily="34" charset="0"/>
              </a:rPr>
              <a:t>contact listed at the bottom of the page.</a:t>
            </a:r>
            <a:endParaRPr lang="en-CA" baseline="0" noProof="0" dirty="0">
              <a:latin typeface="Segoe UI" panose="020B0502040204020203" pitchFamily="34" charset="0"/>
              <a:cs typeface="Segoe UI" panose="020B0502040204020203" pitchFamily="34" charset="0"/>
            </a:endParaRPr>
          </a:p>
          <a:p>
            <a:endParaRPr lang="en-CA" baseline="0" noProof="0" dirty="0">
              <a:latin typeface="Segoe UI" panose="020B0502040204020203" pitchFamily="34" charset="0"/>
              <a:cs typeface="Segoe UI" panose="020B0502040204020203" pitchFamily="34" charset="0"/>
            </a:endParaRPr>
          </a:p>
          <a:p>
            <a:r>
              <a:rPr lang="en-CA" baseline="0" noProof="0" dirty="0">
                <a:latin typeface="Segoe UI" panose="020B0502040204020203" pitchFamily="34" charset="0"/>
                <a:cs typeface="Segoe UI" panose="020B0502040204020203" pitchFamily="34" charset="0"/>
              </a:rPr>
              <a:t>You’re now ready to apply! </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11</a:t>
            </a:fld>
            <a:endParaRPr lang="en-CA"/>
          </a:p>
        </p:txBody>
      </p:sp>
    </p:spTree>
    <p:extLst>
      <p:ext uri="{BB962C8B-B14F-4D97-AF65-F5344CB8AC3E}">
        <p14:creationId xmlns:p14="http://schemas.microsoft.com/office/powerpoint/2010/main" val="178751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Tenure: means the period of employment. For example, specified period with specific starting and ending dates or indeterminate where there is no defined end date, acting, etc.</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Intent of the process: means the reason for the process. For example, to create a pool of qualified candidates.</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Essential for the job: the minimum qualifications or criteria that are necessary for the position </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May be needed: the qualifications or criteria that may be required for the position</a:t>
            </a:r>
          </a:p>
          <a:p>
            <a:pPr marL="342900" lvl="0" indent="-342900">
              <a:spcAft>
                <a:spcPts val="0"/>
              </a:spcAft>
              <a:buFont typeface="Symbol" panose="05050102010706020507" pitchFamily="18" charset="2"/>
              <a:buChar char=""/>
            </a:pPr>
            <a:r>
              <a:rPr lang="en-CA" sz="12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Bilingual imperative: means that the language requirements of the position must be met at the time of appointment</a:t>
            </a:r>
            <a:endParaRPr lang="en-CA" sz="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endParaRPr lang="en-CA"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12</a:t>
            </a:fld>
            <a:endParaRPr lang="en-CA"/>
          </a:p>
        </p:txBody>
      </p:sp>
    </p:spTree>
    <p:extLst>
      <p:ext uri="{BB962C8B-B14F-4D97-AF65-F5344CB8AC3E}">
        <p14:creationId xmlns:p14="http://schemas.microsoft.com/office/powerpoint/2010/main" val="333566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Segoe UI" panose="020B0502040204020203" pitchFamily="34" charset="0"/>
                <a:cs typeface="Segoe UI" panose="020B0502040204020203" pitchFamily="34" charset="0"/>
              </a:rPr>
              <a:t>Once you click on </a:t>
            </a:r>
            <a:r>
              <a:rPr lang="en-CA" altLang="en-US" u="sng" dirty="0">
                <a:latin typeface="Segoe UI" panose="020B0502040204020203" pitchFamily="34" charset="0"/>
                <a:cs typeface="Segoe UI" panose="020B0502040204020203" pitchFamily="34" charset="0"/>
              </a:rPr>
              <a:t>Apply</a:t>
            </a:r>
            <a:r>
              <a:rPr lang="en-CA" altLang="en-US" u="sng" baseline="0" dirty="0">
                <a:latin typeface="Segoe UI" panose="020B0502040204020203" pitchFamily="34" charset="0"/>
                <a:cs typeface="Segoe UI" panose="020B0502040204020203" pitchFamily="34" charset="0"/>
              </a:rPr>
              <a:t> Now</a:t>
            </a:r>
            <a:r>
              <a:rPr lang="en-CA" altLang="en-US" baseline="0" dirty="0">
                <a:latin typeface="Segoe UI" panose="020B0502040204020203" pitchFamily="34" charset="0"/>
                <a:cs typeface="Segoe UI" panose="020B0502040204020203" pitchFamily="34" charset="0"/>
              </a:rPr>
              <a:t>, y</a:t>
            </a:r>
            <a:r>
              <a:rPr lang="en-CA" altLang="en-US" dirty="0">
                <a:latin typeface="Segoe UI" panose="020B0502040204020203" pitchFamily="34" charset="0"/>
                <a:cs typeface="Segoe UI" panose="020B0502040204020203" pitchFamily="34" charset="0"/>
              </a:rPr>
              <a:t>ou</a:t>
            </a:r>
            <a:r>
              <a:rPr lang="en-CA" altLang="en-US" baseline="0" dirty="0">
                <a:latin typeface="Segoe UI" panose="020B0502040204020203" pitchFamily="34" charset="0"/>
                <a:cs typeface="Segoe UI" panose="020B0502040204020203" pitchFamily="34" charset="0"/>
              </a:rPr>
              <a:t> will be redirected to this screen which</a:t>
            </a:r>
            <a:r>
              <a:rPr lang="en-CA" altLang="en-US" dirty="0">
                <a:latin typeface="Segoe UI" panose="020B0502040204020203" pitchFamily="34" charset="0"/>
                <a:cs typeface="Segoe UI" panose="020B0502040204020203" pitchFamily="34" charset="0"/>
              </a:rPr>
              <a:t> will allow you to ensure that you have completed all the sections. In</a:t>
            </a:r>
            <a:r>
              <a:rPr lang="en-CA" altLang="en-US" baseline="0" dirty="0">
                <a:latin typeface="Segoe UI" panose="020B0502040204020203" pitchFamily="34" charset="0"/>
                <a:cs typeface="Segoe UI" panose="020B0502040204020203" pitchFamily="34" charset="0"/>
              </a:rPr>
              <a:t> most cases</a:t>
            </a:r>
            <a:r>
              <a:rPr lang="en-CA" altLang="en-US" dirty="0">
                <a:latin typeface="Segoe UI" panose="020B0502040204020203" pitchFamily="34" charset="0"/>
                <a:cs typeface="Segoe UI" panose="020B0502040204020203" pitchFamily="34" charset="0"/>
              </a:rPr>
              <a:t>, you</a:t>
            </a:r>
            <a:r>
              <a:rPr lang="en-CA" altLang="en-US" baseline="0" dirty="0">
                <a:latin typeface="Segoe UI" panose="020B0502040204020203" pitchFamily="34" charset="0"/>
                <a:cs typeface="Segoe UI" panose="020B0502040204020203" pitchFamily="34" charset="0"/>
              </a:rPr>
              <a:t> won’t need a covering letter to submit your application. Instead, you will be asked to fill screening questions that will help employers narrow-down on the right candidate.</a:t>
            </a:r>
            <a:endParaRPr lang="en-CA" altLang="en-US"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13</a:t>
            </a:fld>
            <a:endParaRPr lang="en-CA"/>
          </a:p>
        </p:txBody>
      </p:sp>
    </p:spTree>
    <p:extLst>
      <p:ext uri="{BB962C8B-B14F-4D97-AF65-F5344CB8AC3E}">
        <p14:creationId xmlns:p14="http://schemas.microsoft.com/office/powerpoint/2010/main" val="206922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past tense and action verbs. Give clear examples Highlights of qualifications (e.g. X years of experience, computer skills, languages spoken, linguistic profile)</a:t>
            </a:r>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14</a:t>
            </a:fld>
            <a:endParaRPr lang="en-CA"/>
          </a:p>
        </p:txBody>
      </p:sp>
    </p:spTree>
    <p:extLst>
      <p:ext uri="{BB962C8B-B14F-4D97-AF65-F5344CB8AC3E}">
        <p14:creationId xmlns:p14="http://schemas.microsoft.com/office/powerpoint/2010/main" val="386369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Segoe UI" panose="020B0502040204020203" pitchFamily="34" charset="0"/>
                <a:cs typeface="Segoe UI" panose="020B0502040204020203" pitchFamily="34" charset="0"/>
              </a:rPr>
              <a:t>R</a:t>
            </a:r>
            <a:r>
              <a:rPr lang="en-CA" altLang="en-US" dirty="0" err="1">
                <a:latin typeface="Segoe UI" panose="020B0502040204020203" pitchFamily="34" charset="0"/>
                <a:cs typeface="Segoe UI" panose="020B0502040204020203" pitchFamily="34" charset="0"/>
              </a:rPr>
              <a:t>ead</a:t>
            </a:r>
            <a:r>
              <a:rPr lang="en-CA" altLang="en-US" dirty="0">
                <a:latin typeface="Segoe UI" panose="020B0502040204020203" pitchFamily="34" charset="0"/>
                <a:cs typeface="Segoe UI" panose="020B0502040204020203" pitchFamily="34" charset="0"/>
              </a:rPr>
              <a:t> the </a:t>
            </a:r>
            <a:r>
              <a:rPr lang="en-CA" altLang="en-US" b="1" u="sng" dirty="0">
                <a:latin typeface="Segoe UI" panose="020B0502040204020203" pitchFamily="34" charset="0"/>
                <a:cs typeface="Segoe UI" panose="020B0502040204020203" pitchFamily="34" charset="0"/>
              </a:rPr>
              <a:t>entire</a:t>
            </a:r>
            <a:r>
              <a:rPr lang="en-CA" altLang="en-US" dirty="0">
                <a:latin typeface="Segoe UI" panose="020B0502040204020203" pitchFamily="34" charset="0"/>
                <a:cs typeface="Segoe UI" panose="020B0502040204020203" pitchFamily="34" charset="0"/>
              </a:rPr>
              <a:t> job advertisement including the notes. Be sure your application is in before the deadline! Don’t wait until the last minute to start the application process – certain jobs will ask you to answer specific questions with concrete examples as part of the application process  - allow yourself sufficient time to address all the questions.</a:t>
            </a:r>
          </a:p>
          <a:p>
            <a:pPr eaLnBrk="1" hangingPunct="1">
              <a:spcBef>
                <a:spcPct val="0"/>
              </a:spcBef>
            </a:pPr>
            <a:endParaRPr lang="en-CA" altLang="en-US" b="1" dirty="0">
              <a:latin typeface="Segoe UI" panose="020B0502040204020203" pitchFamily="34" charset="0"/>
              <a:cs typeface="Segoe UI" panose="020B0502040204020203" pitchFamily="34" charset="0"/>
            </a:endParaRPr>
          </a:p>
          <a:p>
            <a:pPr eaLnBrk="1" hangingPunct="1">
              <a:spcBef>
                <a:spcPct val="0"/>
              </a:spcBef>
            </a:pPr>
            <a:r>
              <a:rPr lang="en-CA" altLang="en-US" b="1" dirty="0">
                <a:latin typeface="Segoe UI" panose="020B0502040204020203" pitchFamily="34" charset="0"/>
                <a:cs typeface="Segoe UI" panose="020B0502040204020203" pitchFamily="34" charset="0"/>
              </a:rPr>
              <a:t>Key words are not enough.  </a:t>
            </a:r>
            <a:r>
              <a:rPr lang="en-CA" altLang="en-US" dirty="0">
                <a:latin typeface="Segoe UI" panose="020B0502040204020203" pitchFamily="34" charset="0"/>
                <a:cs typeface="Segoe UI" panose="020B0502040204020203" pitchFamily="34" charset="0"/>
              </a:rPr>
              <a:t>You must</a:t>
            </a:r>
            <a:r>
              <a:rPr lang="en-CA" altLang="en-US" b="1"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provide specific examples in your application to </a:t>
            </a:r>
            <a:r>
              <a:rPr lang="en-CA" altLang="en-US" b="1" u="sng" dirty="0">
                <a:latin typeface="Segoe UI" panose="020B0502040204020203" pitchFamily="34" charset="0"/>
                <a:cs typeface="Segoe UI" panose="020B0502040204020203" pitchFamily="34" charset="0"/>
              </a:rPr>
              <a:t>demonstrate</a:t>
            </a:r>
            <a:r>
              <a:rPr lang="en-CA" altLang="en-US" dirty="0">
                <a:latin typeface="Segoe UI" panose="020B0502040204020203" pitchFamily="34" charset="0"/>
                <a:cs typeface="Segoe UI" panose="020B0502040204020203" pitchFamily="34" charset="0"/>
              </a:rPr>
              <a:t> how you meet the essential qualifications listed</a:t>
            </a:r>
            <a:endParaRPr lang="en-US" altLang="en-US" dirty="0">
              <a:latin typeface="Segoe UI" panose="020B0502040204020203" pitchFamily="34" charset="0"/>
              <a:cs typeface="Segoe UI" panose="020B0502040204020203" pitchFamily="34" charset="0"/>
            </a:endParaRP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Use </a:t>
            </a:r>
            <a:r>
              <a:rPr lang="en-CA" altLang="en-US" b="1" u="sng" dirty="0">
                <a:latin typeface="Segoe UI" panose="020B0502040204020203" pitchFamily="34" charset="0"/>
                <a:cs typeface="Segoe UI" panose="020B0502040204020203" pitchFamily="34" charset="0"/>
              </a:rPr>
              <a:t>specific</a:t>
            </a:r>
            <a:r>
              <a:rPr lang="en-CA" altLang="en-US" dirty="0">
                <a:latin typeface="Segoe UI" panose="020B0502040204020203" pitchFamily="34" charset="0"/>
                <a:cs typeface="Segoe UI" panose="020B0502040204020203" pitchFamily="34" charset="0"/>
              </a:rPr>
              <a:t> and </a:t>
            </a:r>
            <a:r>
              <a:rPr lang="en-CA" altLang="en-US" b="1" u="sng" dirty="0">
                <a:latin typeface="Segoe UI" panose="020B0502040204020203" pitchFamily="34" charset="0"/>
                <a:cs typeface="Segoe UI" panose="020B0502040204020203" pitchFamily="34" charset="0"/>
              </a:rPr>
              <a:t>concrete</a:t>
            </a:r>
            <a:r>
              <a:rPr lang="en-CA" altLang="en-US" dirty="0">
                <a:latin typeface="Segoe UI" panose="020B0502040204020203" pitchFamily="34" charset="0"/>
                <a:cs typeface="Segoe UI" panose="020B0502040204020203" pitchFamily="34" charset="0"/>
              </a:rPr>
              <a:t> examples of your work experience.  </a:t>
            </a: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Dates and where the experience was acquired are also important.</a:t>
            </a:r>
            <a:r>
              <a:rPr lang="en-US" altLang="en-US"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E.g.: “In my role of __ at Employer X, I wrote reports related to the _ system. For example, in January 2012, I wrote a report on the benefits of improving 	the system. In order to do this, I had to conduct research through several academic journal studies in order to determine that...”</a:t>
            </a:r>
          </a:p>
          <a:p>
            <a:pPr marL="171450" indent="-171450" eaLnBrk="1" fontAlgn="t" hangingPunct="1">
              <a:spcBef>
                <a:spcPct val="0"/>
              </a:spcBef>
              <a:buFont typeface="Arial" panose="020B0604020202020204" pitchFamily="34" charset="0"/>
              <a:buChar char="•"/>
            </a:pPr>
            <a:r>
              <a:rPr lang="en-CA" altLang="en-US" dirty="0">
                <a:latin typeface="Segoe UI" panose="020B0502040204020203" pitchFamily="34" charset="0"/>
                <a:cs typeface="Segoe UI" panose="020B0502040204020203" pitchFamily="34" charset="0"/>
              </a:rPr>
              <a:t>Focus on what YOU did, and what results YOU accomplished.</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Submit only what was asked (e.g. sometimes a cover letter is not required)</a:t>
            </a:r>
            <a:endParaRPr lang="en-CA" altLang="en-US" dirty="0">
              <a:latin typeface="Segoe UI" panose="020B0502040204020203" pitchFamily="34" charset="0"/>
              <a:cs typeface="Segoe UI" panose="020B0502040204020203" pitchFamily="34" charset="0"/>
            </a:endParaRP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Ensure information on your cover letter and resume match</a:t>
            </a:r>
          </a:p>
          <a:p>
            <a:pPr eaLnBrk="1" hangingPunct="1">
              <a:spcBef>
                <a:spcPct val="0"/>
              </a:spcBef>
            </a:pPr>
            <a:endParaRPr lang="en-US" altLang="en-US" dirty="0">
              <a:latin typeface="Segoe UI" panose="020B0502040204020203" pitchFamily="34" charset="0"/>
              <a:cs typeface="Segoe UI" panose="020B0502040204020203" pitchFamily="34" charset="0"/>
            </a:endParaRPr>
          </a:p>
          <a:p>
            <a:pPr eaLnBrk="1" hangingPunct="1">
              <a:spcBef>
                <a:spcPct val="0"/>
              </a:spcBef>
            </a:pPr>
            <a:r>
              <a:rPr lang="en-US" altLang="en-US" dirty="0">
                <a:latin typeface="Segoe UI" panose="020B0502040204020203" pitchFamily="34" charset="0"/>
                <a:cs typeface="Segoe UI" panose="020B0502040204020203" pitchFamily="34" charset="0"/>
              </a:rPr>
              <a:t>Be succinct but it is okay to go over the industry standard of a two-page resume and one-page cover letter</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15</a:t>
            </a:fld>
            <a:endParaRPr lang="en-CA"/>
          </a:p>
        </p:txBody>
      </p:sp>
    </p:spTree>
    <p:extLst>
      <p:ext uri="{BB962C8B-B14F-4D97-AF65-F5344CB8AC3E}">
        <p14:creationId xmlns:p14="http://schemas.microsoft.com/office/powerpoint/2010/main" val="145981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t" hangingPunct="1">
              <a:spcBef>
                <a:spcPct val="0"/>
              </a:spcBef>
            </a:pPr>
            <a:r>
              <a:rPr lang="en-CA" altLang="en-US" dirty="0">
                <a:latin typeface="Segoe UI" panose="020B0502040204020203" pitchFamily="34" charset="0"/>
                <a:cs typeface="Segoe UI" panose="020B0502040204020203" pitchFamily="34" charset="0"/>
              </a:rPr>
              <a:t>-</a:t>
            </a:r>
            <a:r>
              <a:rPr lang="en-CA" altLang="en-US" baseline="0" dirty="0">
                <a:latin typeface="Segoe UI" panose="020B0502040204020203" pitchFamily="34" charset="0"/>
                <a:cs typeface="Segoe UI" panose="020B0502040204020203" pitchFamily="34" charset="0"/>
              </a:rPr>
              <a:t> To increase the likelihood of being selected, u</a:t>
            </a:r>
            <a:r>
              <a:rPr lang="en-CA" altLang="en-US" dirty="0">
                <a:latin typeface="Segoe UI" panose="020B0502040204020203" pitchFamily="34" charset="0"/>
                <a:cs typeface="Segoe UI" panose="020B0502040204020203" pitchFamily="34" charset="0"/>
              </a:rPr>
              <a:t>se </a:t>
            </a:r>
            <a:r>
              <a:rPr lang="en-CA" altLang="en-US" b="1" u="sng" dirty="0">
                <a:latin typeface="Segoe UI" panose="020B0502040204020203" pitchFamily="34" charset="0"/>
                <a:cs typeface="Segoe UI" panose="020B0502040204020203" pitchFamily="34" charset="0"/>
              </a:rPr>
              <a:t>specific</a:t>
            </a:r>
            <a:r>
              <a:rPr lang="en-CA" altLang="en-US" dirty="0">
                <a:latin typeface="Segoe UI" panose="020B0502040204020203" pitchFamily="34" charset="0"/>
                <a:cs typeface="Segoe UI" panose="020B0502040204020203" pitchFamily="34" charset="0"/>
              </a:rPr>
              <a:t> and </a:t>
            </a:r>
            <a:r>
              <a:rPr lang="en-CA" altLang="en-US" b="1" u="sng" dirty="0">
                <a:latin typeface="Segoe UI" panose="020B0502040204020203" pitchFamily="34" charset="0"/>
                <a:cs typeface="Segoe UI" panose="020B0502040204020203" pitchFamily="34" charset="0"/>
              </a:rPr>
              <a:t>concrete</a:t>
            </a:r>
            <a:r>
              <a:rPr lang="en-CA" altLang="en-US" dirty="0">
                <a:latin typeface="Segoe UI" panose="020B0502040204020203" pitchFamily="34" charset="0"/>
                <a:cs typeface="Segoe UI" panose="020B0502040204020203" pitchFamily="34" charset="0"/>
              </a:rPr>
              <a:t> examples of your work experience.  </a:t>
            </a:r>
          </a:p>
          <a:p>
            <a:pPr eaLnBrk="1" fontAlgn="t" hangingPunct="1">
              <a:spcBef>
                <a:spcPct val="0"/>
              </a:spcBef>
            </a:pPr>
            <a:r>
              <a:rPr lang="en-CA" altLang="en-US" dirty="0">
                <a:latin typeface="Segoe UI" panose="020B0502040204020203" pitchFamily="34" charset="0"/>
                <a:cs typeface="Segoe UI" panose="020B0502040204020203" pitchFamily="34" charset="0"/>
              </a:rPr>
              <a:t>- Make sure to specify when</a:t>
            </a:r>
            <a:r>
              <a:rPr lang="en-CA" altLang="en-US" baseline="0" dirty="0">
                <a:latin typeface="Segoe UI" panose="020B0502040204020203" pitchFamily="34" charset="0"/>
                <a:cs typeface="Segoe UI" panose="020B0502040204020203" pitchFamily="34" charset="0"/>
              </a:rPr>
              <a:t> </a:t>
            </a:r>
            <a:r>
              <a:rPr lang="en-CA" altLang="en-US" dirty="0">
                <a:latin typeface="Segoe UI" panose="020B0502040204020203" pitchFamily="34" charset="0"/>
                <a:cs typeface="Segoe UI" panose="020B0502040204020203" pitchFamily="34" charset="0"/>
              </a:rPr>
              <a:t>and where you</a:t>
            </a:r>
            <a:r>
              <a:rPr lang="en-CA" altLang="en-US" baseline="0" dirty="0">
                <a:latin typeface="Segoe UI" panose="020B0502040204020203" pitchFamily="34" charset="0"/>
                <a:cs typeface="Segoe UI" panose="020B0502040204020203" pitchFamily="34" charset="0"/>
              </a:rPr>
              <a:t> acquired the experience</a:t>
            </a:r>
            <a:r>
              <a:rPr lang="en-CA" altLang="en-US" dirty="0">
                <a:latin typeface="Segoe UI" panose="020B0502040204020203" pitchFamily="34" charset="0"/>
                <a:cs typeface="Segoe UI" panose="020B0502040204020203" pitchFamily="34" charset="0"/>
              </a:rPr>
              <a:t>.</a:t>
            </a:r>
            <a:r>
              <a:rPr lang="en-US" altLang="en-US" baseline="0" dirty="0">
                <a:latin typeface="Segoe UI" panose="020B0502040204020203" pitchFamily="34" charset="0"/>
                <a:cs typeface="Segoe UI" panose="020B0502040204020203" pitchFamily="34" charset="0"/>
              </a:rPr>
              <a:t> It is also important to </a:t>
            </a:r>
            <a:r>
              <a:rPr lang="en-CA" altLang="en-US" baseline="0" dirty="0">
                <a:latin typeface="Segoe UI" panose="020B0502040204020203" pitchFamily="34" charset="0"/>
                <a:cs typeface="Segoe UI" panose="020B0502040204020203" pitchFamily="34" charset="0"/>
              </a:rPr>
              <a:t>f</a:t>
            </a:r>
            <a:r>
              <a:rPr lang="en-CA" altLang="en-US" dirty="0">
                <a:latin typeface="Segoe UI" panose="020B0502040204020203" pitchFamily="34" charset="0"/>
                <a:cs typeface="Segoe UI" panose="020B0502040204020203" pitchFamily="34" charset="0"/>
              </a:rPr>
              <a:t>ocus on what you</a:t>
            </a:r>
            <a:r>
              <a:rPr lang="en-CA" altLang="en-US" baseline="0" dirty="0">
                <a:latin typeface="Segoe UI" panose="020B0502040204020203" pitchFamily="34" charset="0"/>
                <a:cs typeface="Segoe UI" panose="020B0502040204020203" pitchFamily="34" charset="0"/>
              </a:rPr>
              <a:t> </a:t>
            </a:r>
            <a:r>
              <a:rPr lang="en-CA" altLang="en-US" b="0" baseline="0" dirty="0">
                <a:latin typeface="Segoe UI" panose="020B0502040204020203" pitchFamily="34" charset="0"/>
                <a:cs typeface="Segoe UI" panose="020B0502040204020203" pitchFamily="34" charset="0"/>
              </a:rPr>
              <a:t>accomplished</a:t>
            </a:r>
            <a:r>
              <a:rPr lang="en-CA" altLang="en-US" dirty="0">
                <a:latin typeface="Segoe UI" panose="020B0502040204020203" pitchFamily="34" charset="0"/>
                <a:cs typeface="Segoe UI" panose="020B0502040204020203" pitchFamily="34" charset="0"/>
              </a:rPr>
              <a:t>, and the results you obtained.</a:t>
            </a:r>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16</a:t>
            </a:fld>
            <a:endParaRPr lang="en-CA"/>
          </a:p>
        </p:txBody>
      </p:sp>
    </p:spTree>
    <p:extLst>
      <p:ext uri="{BB962C8B-B14F-4D97-AF65-F5344CB8AC3E}">
        <p14:creationId xmlns:p14="http://schemas.microsoft.com/office/powerpoint/2010/main" val="392801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As a candidate, you can choose to be assessed or to be contacted in either English or French at any time during the selection process (assessments can be done through an exam, an interview).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latin typeface="Segoe UI" panose="020B0502040204020203" pitchFamily="34" charset="0"/>
              <a:cs typeface="Segoe UI" panose="020B0502040204020203" pitchFamily="34" charset="0"/>
            </a:endParaRPr>
          </a:p>
          <a:p>
            <a:pPr lvl="0"/>
            <a:r>
              <a:rPr lang="en-CA" dirty="0">
                <a:latin typeface="Segoe UI" panose="020B0502040204020203" pitchFamily="34" charset="0"/>
                <a:cs typeface="Segoe UI" panose="020B0502040204020203" pitchFamily="34" charset="0"/>
              </a:rPr>
              <a:t>Your job interview, any tests you are required to pass, any email exchanges or phone conversations with human resources or the hiring manager, can be done in either French or English.  </a:t>
            </a:r>
          </a:p>
          <a:p>
            <a:pPr lvl="0"/>
            <a:r>
              <a:rPr lang="en-CA" dirty="0">
                <a:latin typeface="Segoe UI" panose="020B0502040204020203" pitchFamily="34" charset="0"/>
                <a:cs typeface="Segoe UI" panose="020B0502040204020203" pitchFamily="34" charset="0"/>
              </a:rPr>
              <a:t>The exception, of course, is the Second Language Evaluation</a:t>
            </a:r>
            <a:r>
              <a:rPr lang="en-CA" baseline="0" dirty="0">
                <a:latin typeface="Segoe UI" panose="020B0502040204020203" pitchFamily="34" charset="0"/>
                <a:cs typeface="Segoe UI" panose="020B0502040204020203" pitchFamily="34" charset="0"/>
              </a:rPr>
              <a:t> (SLE) exams</a:t>
            </a:r>
            <a:r>
              <a:rPr lang="en-CA" dirty="0">
                <a:latin typeface="Segoe UI" panose="020B0502040204020203"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Second language evaluation in the public service - Canada.ca</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18</a:t>
            </a:fld>
            <a:endParaRPr lang="en-CA"/>
          </a:p>
        </p:txBody>
      </p:sp>
    </p:spTree>
    <p:extLst>
      <p:ext uri="{BB962C8B-B14F-4D97-AF65-F5344CB8AC3E}">
        <p14:creationId xmlns:p14="http://schemas.microsoft.com/office/powerpoint/2010/main" val="373543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90E15087-A1B5-4233-A11B-964A1DC53ECD}" type="slidenum">
              <a:rPr lang="en-CA" smtClean="0"/>
              <a:t>19</a:t>
            </a:fld>
            <a:endParaRPr lang="en-CA"/>
          </a:p>
        </p:txBody>
      </p:sp>
    </p:spTree>
    <p:extLst>
      <p:ext uri="{BB962C8B-B14F-4D97-AF65-F5344CB8AC3E}">
        <p14:creationId xmlns:p14="http://schemas.microsoft.com/office/powerpoint/2010/main" val="315226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latin typeface="Segoe UI" panose="020B0502040204020203" pitchFamily="34" charset="0"/>
                <a:cs typeface="Segoe UI" panose="020B0502040204020203" pitchFamily="34" charset="0"/>
              </a:rPr>
              <a:t>As an applicant, you can request accommodation, if you have a temporary or permanent functional limitation (visible or invisible) that may impact your performance during an assessment, such as an exam or interview.  </a:t>
            </a:r>
          </a:p>
          <a:p>
            <a:endParaRPr lang="en-CA" sz="1200" dirty="0">
              <a:solidFill>
                <a:schemeClr val="tx1"/>
              </a:solidFill>
              <a:latin typeface="Segoe UI" panose="020B0502040204020203" pitchFamily="34" charset="0"/>
              <a:cs typeface="Segoe UI" panose="020B0502040204020203" pitchFamily="34" charset="0"/>
            </a:endParaRPr>
          </a:p>
          <a:p>
            <a:r>
              <a:rPr lang="en-CA" sz="1200" dirty="0">
                <a:solidFill>
                  <a:schemeClr val="tx1"/>
                </a:solidFill>
                <a:latin typeface="Segoe UI" panose="020B0502040204020203" pitchFamily="34" charset="0"/>
                <a:cs typeface="Segoe UI" panose="020B0502040204020203" pitchFamily="34" charset="0"/>
              </a:rPr>
              <a:t>Assessment accommodation is a modification or a change made to an assessment procedure, format or content. They do not alter the qualification being assessed nor the proficiency level required but rather the way a qualification is being assessed or the setting (for ex. in a closed room rather than a common room). It is designed to remove barriers to a fair assessment and allow candidates to fully demonstrate their abilities. </a:t>
            </a:r>
          </a:p>
          <a:p>
            <a:endParaRPr lang="en-CA" sz="120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Applicants MUST provide information related to functional limitations in order to be accommodated. Not the cause or the diagnosis, but how it relates to the assessment. Your request will be treated confidentially. </a:t>
            </a:r>
            <a:r>
              <a:rPr lang="en-CA" sz="1200" dirty="0">
                <a:solidFill>
                  <a:schemeClr val="tx1"/>
                </a:solidFill>
                <a:latin typeface="Segoe UI" panose="020B0502040204020203" pitchFamily="34" charset="0"/>
                <a:cs typeface="Segoe UI" panose="020B0502040204020203" pitchFamily="34" charset="0"/>
              </a:rPr>
              <a:t>Requesting accommodation measures is your right and we invite you to exercise that right if you need accommodation measures at any stage of the assessment process. </a:t>
            </a:r>
          </a:p>
          <a:p>
            <a:endParaRPr lang="en-CA" sz="1200" dirty="0">
              <a:solidFill>
                <a:schemeClr val="tx1"/>
              </a:solidFill>
              <a:latin typeface="Segoe UI" panose="020B0502040204020203" pitchFamily="34" charset="0"/>
              <a:cs typeface="Segoe UI" panose="020B0502040204020203" pitchFamily="34" charset="0"/>
            </a:endParaRPr>
          </a:p>
          <a:p>
            <a:r>
              <a:rPr lang="en-CA" sz="1200" dirty="0">
                <a:solidFill>
                  <a:schemeClr val="tx1"/>
                </a:solidFill>
                <a:latin typeface="Segoe UI" panose="020B0502040204020203" pitchFamily="34" charset="0"/>
                <a:cs typeface="Segoe UI" panose="020B0502040204020203" pitchFamily="34" charset="0"/>
              </a:rPr>
              <a:t>Communicate your needs to the hiring manager!</a:t>
            </a:r>
          </a:p>
          <a:p>
            <a:endParaRPr lang="en-CA" sz="1200" dirty="0">
              <a:solidFill>
                <a:schemeClr val="tx1"/>
              </a:solidFill>
              <a:latin typeface="Segoe UI" panose="020B0502040204020203" pitchFamily="34" charset="0"/>
              <a:cs typeface="Segoe UI" panose="020B0502040204020203" pitchFamily="34" charset="0"/>
            </a:endParaRPr>
          </a:p>
          <a:p>
            <a:pPr marL="0" marR="0">
              <a:lnSpc>
                <a:spcPct val="106000"/>
              </a:lnSpc>
              <a:spcBef>
                <a:spcPts val="0"/>
              </a:spcBef>
              <a:spcAft>
                <a:spcPts val="800"/>
              </a:spcAft>
            </a:pPr>
            <a:r>
              <a:rPr lang="en-CA" sz="12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Keep in mind, the type of accommodation measures can depend on various factors including, the physical work environment, the hours of work required for the position, and the specific job duties. </a:t>
            </a:r>
          </a:p>
          <a:p>
            <a:pPr marL="0" marR="0">
              <a:lnSpc>
                <a:spcPct val="106000"/>
              </a:lnSpc>
              <a:spcBef>
                <a:spcPts val="0"/>
              </a:spcBef>
              <a:spcAft>
                <a:spcPts val="800"/>
              </a:spcAft>
            </a:pPr>
            <a:endParaRPr lang="en-CA" sz="12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marR="0">
              <a:spcBef>
                <a:spcPts val="600"/>
              </a:spcBef>
              <a:spcAft>
                <a:spcPts val="600"/>
              </a:spcAft>
            </a:pPr>
            <a:r>
              <a:rPr lang="en-CA" sz="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If you have a copy of your educational institution’s Learning Intervention Plan, which contains any physical, technological and/or learning accommodation requirements established by your learning institution this can help facilitate your workplace accommodation.</a:t>
            </a:r>
          </a:p>
          <a:p>
            <a:endParaRPr lang="en-CA" sz="1200" dirty="0">
              <a:solidFill>
                <a:schemeClr val="tx1"/>
              </a:solidFill>
              <a:latin typeface="Segoe UI" panose="020B0502040204020203" pitchFamily="34" charset="0"/>
              <a:cs typeface="Segoe UI" panose="020B0502040204020203" pitchFamily="34" charset="0"/>
            </a:endParaRPr>
          </a:p>
          <a:p>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20</a:t>
            </a:fld>
            <a:endParaRPr lang="en-CA"/>
          </a:p>
        </p:txBody>
      </p:sp>
    </p:spTree>
    <p:extLst>
      <p:ext uri="{BB962C8B-B14F-4D97-AF65-F5344CB8AC3E}">
        <p14:creationId xmlns:p14="http://schemas.microsoft.com/office/powerpoint/2010/main" val="337063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latin typeface="Segoe UI" panose="020B0502040204020203" pitchFamily="34" charset="0"/>
                <a:cs typeface="Segoe UI" panose="020B0502040204020203" pitchFamily="34" charset="0"/>
              </a:rPr>
              <a:t>Title</a:t>
            </a:r>
            <a:r>
              <a:rPr lang="fr-CA" dirty="0">
                <a:latin typeface="Segoe UI" panose="020B0502040204020203" pitchFamily="34" charset="0"/>
                <a:cs typeface="Segoe UI" panose="020B0502040204020203" pitchFamily="34" charset="0"/>
              </a:rPr>
              <a:t> </a:t>
            </a:r>
            <a:r>
              <a:rPr lang="fr-CA" dirty="0" err="1">
                <a:latin typeface="Segoe UI" panose="020B0502040204020203" pitchFamily="34" charset="0"/>
                <a:cs typeface="Segoe UI" panose="020B0502040204020203" pitchFamily="34" charset="0"/>
              </a:rPr>
              <a:t>used</a:t>
            </a:r>
            <a:r>
              <a:rPr lang="fr-CA" dirty="0">
                <a:latin typeface="Segoe UI" panose="020B0502040204020203" pitchFamily="34" charset="0"/>
                <a:cs typeface="Segoe UI" panose="020B0502040204020203" pitchFamily="34" charset="0"/>
              </a:rPr>
              <a:t> to </a:t>
            </a:r>
            <a:r>
              <a:rPr lang="fr-CA" dirty="0" err="1">
                <a:latin typeface="Segoe UI" panose="020B0502040204020203" pitchFamily="34" charset="0"/>
                <a:cs typeface="Segoe UI" panose="020B0502040204020203" pitchFamily="34" charset="0"/>
              </a:rPr>
              <a:t>be</a:t>
            </a:r>
            <a:r>
              <a:rPr lang="fr-CA" dirty="0">
                <a:latin typeface="Segoe UI" panose="020B0502040204020203" pitchFamily="34" charset="0"/>
                <a:cs typeface="Segoe UI" panose="020B0502040204020203" pitchFamily="34" charset="0"/>
              </a:rPr>
              <a:t> </a:t>
            </a:r>
            <a:r>
              <a:rPr lang="fr-CA" dirty="0" err="1">
                <a:latin typeface="Segoe UI" panose="020B0502040204020203" pitchFamily="34" charset="0"/>
                <a:cs typeface="Segoe UI" panose="020B0502040204020203" pitchFamily="34" charset="0"/>
              </a:rPr>
              <a:t>Graduate</a:t>
            </a:r>
            <a:r>
              <a:rPr lang="fr-CA" dirty="0">
                <a:latin typeface="Segoe UI" panose="020B0502040204020203" pitchFamily="34" charset="0"/>
                <a:cs typeface="Segoe UI" panose="020B0502040204020203" pitchFamily="34" charset="0"/>
              </a:rPr>
              <a:t> Inventories and Program </a:t>
            </a:r>
            <a:r>
              <a:rPr lang="fr-CA" dirty="0" err="1">
                <a:latin typeface="Segoe UI" panose="020B0502040204020203" pitchFamily="34" charset="0"/>
                <a:cs typeface="Segoe UI" panose="020B0502040204020203" pitchFamily="34" charset="0"/>
              </a:rPr>
              <a:t>changed</a:t>
            </a:r>
            <a:r>
              <a:rPr lang="fr-CA" dirty="0">
                <a:latin typeface="Segoe UI" panose="020B0502040204020203" pitchFamily="34" charset="0"/>
                <a:cs typeface="Segoe UI" panose="020B0502040204020203" pitchFamily="34" charset="0"/>
              </a:rPr>
              <a:t> to … </a:t>
            </a:r>
            <a:r>
              <a:rPr lang="fr-CA" dirty="0" err="1">
                <a:latin typeface="Segoe UI" panose="020B0502040204020203" pitchFamily="34" charset="0"/>
                <a:cs typeface="Segoe UI" panose="020B0502040204020203" pitchFamily="34" charset="0"/>
              </a:rPr>
              <a:t>see</a:t>
            </a:r>
            <a:r>
              <a:rPr lang="fr-CA" dirty="0">
                <a:latin typeface="Segoe UI" panose="020B0502040204020203" pitchFamily="34" charset="0"/>
                <a:cs typeface="Segoe UI" panose="020B0502040204020203" pitchFamily="34" charset="0"/>
              </a:rPr>
              <a:t> slide</a:t>
            </a:r>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2</a:t>
            </a:fld>
            <a:endParaRPr lang="en-CA"/>
          </a:p>
        </p:txBody>
      </p:sp>
    </p:spTree>
    <p:extLst>
      <p:ext uri="{BB962C8B-B14F-4D97-AF65-F5344CB8AC3E}">
        <p14:creationId xmlns:p14="http://schemas.microsoft.com/office/powerpoint/2010/main" val="2665158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latin typeface="Segoe UI" panose="020B0502040204020203" pitchFamily="34" charset="0"/>
                <a:cs typeface="Segoe UI" panose="020B0502040204020203" pitchFamily="34" charset="0"/>
              </a:rPr>
              <a:t>Settings</a:t>
            </a:r>
            <a:r>
              <a:rPr lang="en-CA" sz="1200" dirty="0">
                <a:latin typeface="Segoe UI" panose="020B0502040204020203" pitchFamily="34" charset="0"/>
                <a:cs typeface="Segoe UI" panose="020B0502040204020203" pitchFamily="34" charset="0"/>
              </a:rPr>
              <a:t>:</a:t>
            </a:r>
            <a:r>
              <a:rPr lang="en-CA" sz="1200" baseline="0" dirty="0">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rPr>
              <a:t>To alter the setting of the assessment. For example, changing the test location if it is not wheelchair-accessible, providing a table and a chair that provide greater physical support, or altering the lighting conditions in the assessment room.</a:t>
            </a:r>
          </a:p>
          <a:p>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Segoe UI" panose="020B0502040204020203" pitchFamily="34" charset="0"/>
                <a:cs typeface="Segoe UI" panose="020B0502040204020203" pitchFamily="34" charset="0"/>
              </a:rPr>
              <a:t>Response</a:t>
            </a:r>
            <a:r>
              <a:rPr lang="en-CA" sz="1200" b="1" baseline="0" dirty="0">
                <a:latin typeface="Segoe UI" panose="020B0502040204020203" pitchFamily="34" charset="0"/>
                <a:cs typeface="Segoe UI" panose="020B0502040204020203" pitchFamily="34" charset="0"/>
              </a:rPr>
              <a:t> format</a:t>
            </a:r>
            <a:r>
              <a:rPr lang="en-CA" sz="1200" baseline="0" dirty="0">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rPr>
              <a:t>To allow individuals with disabilities to give responses using their preferred communication modality. For example, having the respondent use a tape recorder, a computer, a Braillewriter, or its own adaptive equipment to answer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Segoe UI" panose="020B0502040204020203" pitchFamily="34" charset="0"/>
                <a:cs typeface="Segoe UI" panose="020B0502040204020203" pitchFamily="34" charset="0"/>
              </a:rPr>
              <a:t>Scheduling and Timing</a:t>
            </a:r>
            <a:r>
              <a:rPr lang="en-CA" sz="1200" dirty="0">
                <a:latin typeface="Segoe UI" panose="020B0502040204020203" pitchFamily="34" charset="0"/>
                <a:cs typeface="Segoe UI" panose="020B0502040204020203" pitchFamily="34" charset="0"/>
              </a:rPr>
              <a:t>: Another accommodation strategy is to alter the timing of the assessment such as extended time to complete a test or an interview and/or more breaks during a longer assessment period. It may also include scheduling an assessment session at the most appropriate time of day for a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Segoe UI" panose="020B0502040204020203" pitchFamily="34" charset="0"/>
                <a:cs typeface="Segoe UI" panose="020B0502040204020203" pitchFamily="34" charset="0"/>
              </a:rPr>
              <a:t>Presentation Format</a:t>
            </a:r>
            <a:r>
              <a:rPr lang="en-CA" sz="1200" dirty="0">
                <a:latin typeface="Segoe UI" panose="020B0502040204020203" pitchFamily="34" charset="0"/>
                <a:cs typeface="Segoe UI" panose="020B0502040204020203" pitchFamily="34" charset="0"/>
              </a:rPr>
              <a:t>: To alter the medium used to present the instructions or questions to the person. For example, a test booklet may be produced in Braille, large print or audio format. A reader could also be appropriate for persons who are blind. Another example would be to provide instructions through the use of sign language or in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latin typeface="Segoe UI" panose="020B0502040204020203" pitchFamily="34" charset="0"/>
              <a:cs typeface="Segoe UI" panose="020B0502040204020203" pitchFamily="34" charset="0"/>
            </a:endParaRPr>
          </a:p>
          <a:p>
            <a:r>
              <a:rPr lang="en-CA" sz="1200" dirty="0">
                <a:solidFill>
                  <a:schemeClr val="tx1"/>
                </a:solidFill>
                <a:latin typeface="Segoe UI" panose="020B0502040204020203" pitchFamily="34" charset="0"/>
                <a:cs typeface="Segoe UI" panose="020B0502040204020203" pitchFamily="34" charset="0"/>
              </a:rPr>
              <a:t>There are many potential factors that may impact your performance during the selection process such as:</a:t>
            </a:r>
            <a:r>
              <a:rPr lang="en-CA" sz="1200" baseline="0" dirty="0">
                <a:solidFill>
                  <a:schemeClr val="tx1"/>
                </a:solidFill>
                <a:latin typeface="Segoe UI" panose="020B0502040204020203" pitchFamily="34" charset="0"/>
                <a:cs typeface="Segoe UI" panose="020B0502040204020203" pitchFamily="34" charset="0"/>
              </a:rPr>
              <a:t> </a:t>
            </a:r>
            <a:endParaRPr lang="en-CA" sz="1200" dirty="0">
              <a:solidFill>
                <a:schemeClr val="tx1"/>
              </a:solidFill>
              <a:latin typeface="Segoe UI" panose="020B0502040204020203" pitchFamily="34" charset="0"/>
              <a:cs typeface="Segoe UI" panose="020B0502040204020203" pitchFamily="34" charset="0"/>
            </a:endParaRPr>
          </a:p>
          <a:p>
            <a:endParaRPr lang="fr-CA" sz="1200"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fr-CA" sz="1200" baseline="0" dirty="0">
                <a:solidFill>
                  <a:schemeClr val="tx1"/>
                </a:solidFill>
                <a:latin typeface="Segoe UI" panose="020B0502040204020203" pitchFamily="34" charset="0"/>
                <a:cs typeface="Segoe UI" panose="020B0502040204020203" pitchFamily="34" charset="0"/>
              </a:rPr>
              <a:t>A visible or invisible </a:t>
            </a:r>
            <a:r>
              <a:rPr lang="fr-CA" sz="1200" baseline="0" dirty="0" err="1">
                <a:solidFill>
                  <a:schemeClr val="tx1"/>
                </a:solidFill>
                <a:latin typeface="Segoe UI" panose="020B0502040204020203" pitchFamily="34" charset="0"/>
                <a:cs typeface="Segoe UI" panose="020B0502040204020203" pitchFamily="34" charset="0"/>
              </a:rPr>
              <a:t>disability</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including</a:t>
            </a:r>
            <a:r>
              <a:rPr lang="fr-CA" sz="1200" baseline="0" dirty="0">
                <a:solidFill>
                  <a:schemeClr val="tx1"/>
                </a:solidFill>
                <a:latin typeface="Segoe UI" panose="020B0502040204020203" pitchFamily="34" charset="0"/>
                <a:cs typeface="Segoe UI" panose="020B0502040204020203" pitchFamily="34" charset="0"/>
              </a:rPr>
              <a:t> the </a:t>
            </a:r>
            <a:r>
              <a:rPr lang="fr-CA" sz="1200" baseline="0" dirty="0" err="1">
                <a:solidFill>
                  <a:schemeClr val="tx1"/>
                </a:solidFill>
                <a:latin typeface="Segoe UI" panose="020B0502040204020203" pitchFamily="34" charset="0"/>
                <a:cs typeface="Segoe UI" panose="020B0502040204020203" pitchFamily="34" charset="0"/>
              </a:rPr>
              <a:t>temporary</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kind</a:t>
            </a:r>
            <a:r>
              <a:rPr lang="fr-CA" sz="1200" baseline="0" dirty="0">
                <a:solidFill>
                  <a:schemeClr val="tx1"/>
                </a:solidFill>
                <a:latin typeface="Segoe UI" panose="020B0502040204020203" pitchFamily="34" charset="0"/>
                <a:cs typeface="Segoe UI" panose="020B0502040204020203" pitchFamily="34" charset="0"/>
              </a:rPr>
              <a:t>) </a:t>
            </a:r>
            <a:r>
              <a:rPr lang="en-CA" baseline="0" dirty="0">
                <a:latin typeface="Segoe UI" panose="020B0502040204020203" pitchFamily="34" charset="0"/>
                <a:cs typeface="Segoe UI" panose="020B0502040204020203" pitchFamily="34" charset="0"/>
              </a:rPr>
              <a:t>from temporary limitations such as recovering from an injury; visible functional limitations such as visual or mobility issues; </a:t>
            </a:r>
            <a:endParaRPr lang="fr-CA" sz="1200" baseline="0"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fr-CA" sz="1200" baseline="0" dirty="0" err="1">
                <a:solidFill>
                  <a:schemeClr val="tx1"/>
                </a:solidFill>
                <a:latin typeface="Segoe UI" panose="020B0502040204020203" pitchFamily="34" charset="0"/>
                <a:cs typeface="Segoe UI" panose="020B0502040204020203" pitchFamily="34" charset="0"/>
              </a:rPr>
              <a:t>Religious</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reasons</a:t>
            </a:r>
            <a:r>
              <a:rPr lang="fr-CA" sz="1200" baseline="0" dirty="0">
                <a:solidFill>
                  <a:schemeClr val="tx1"/>
                </a:solidFill>
                <a:latin typeface="Segoe UI" panose="020B0502040204020203" pitchFamily="34" charset="0"/>
                <a:cs typeface="Segoe UI" panose="020B0502040204020203" pitchFamily="34" charset="0"/>
              </a:rPr>
              <a:t> </a:t>
            </a:r>
          </a:p>
          <a:p>
            <a:pPr marL="0" indent="0">
              <a:buFont typeface="Arial" panose="020B0604020202020204" pitchFamily="34" charset="0"/>
              <a:buNone/>
            </a:pPr>
            <a:r>
              <a:rPr lang="fr-CA" sz="1200" baseline="0" dirty="0" err="1">
                <a:solidFill>
                  <a:schemeClr val="tx1"/>
                </a:solidFill>
                <a:latin typeface="Segoe UI" panose="020B0502040204020203" pitchFamily="34" charset="0"/>
                <a:cs typeface="Segoe UI" panose="020B0502040204020203" pitchFamily="34" charset="0"/>
              </a:rPr>
              <a:t>Personal</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needs</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family</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constraints</a:t>
            </a:r>
            <a:r>
              <a:rPr lang="fr-CA" sz="1200" baseline="0" dirty="0">
                <a:solidFill>
                  <a:schemeClr val="tx1"/>
                </a:solidFill>
                <a:latin typeface="Segoe UI" panose="020B0502040204020203" pitchFamily="34" charset="0"/>
                <a:cs typeface="Segoe UI" panose="020B0502040204020203" pitchFamily="34" charset="0"/>
              </a:rPr>
              <a:t>, time </a:t>
            </a:r>
            <a:r>
              <a:rPr lang="fr-CA" sz="1200" baseline="0" dirty="0" err="1">
                <a:solidFill>
                  <a:schemeClr val="tx1"/>
                </a:solidFill>
                <a:latin typeface="Segoe UI" panose="020B0502040204020203" pitchFamily="34" charset="0"/>
                <a:cs typeface="Segoe UI" panose="020B0502040204020203" pitchFamily="34" charset="0"/>
              </a:rPr>
              <a:t>constraints</a:t>
            </a:r>
            <a:r>
              <a:rPr lang="fr-CA" sz="1200" baseline="0" dirty="0">
                <a:solidFill>
                  <a:schemeClr val="tx1"/>
                </a:solidFill>
                <a:latin typeface="Segoe UI" panose="020B0502040204020203" pitchFamily="34" charset="0"/>
                <a:cs typeface="Segoe UI" panose="020B0502040204020203" pitchFamily="34" charset="0"/>
              </a:rPr>
              <a:t>, </a:t>
            </a:r>
            <a:r>
              <a:rPr lang="fr-CA" sz="1200" baseline="0" dirty="0" err="1">
                <a:solidFill>
                  <a:schemeClr val="tx1"/>
                </a:solidFill>
                <a:latin typeface="Segoe UI" panose="020B0502040204020203" pitchFamily="34" charset="0"/>
                <a:cs typeface="Segoe UI" panose="020B0502040204020203" pitchFamily="34" charset="0"/>
              </a:rPr>
              <a:t>illness</a:t>
            </a:r>
            <a:r>
              <a:rPr lang="fr-CA" sz="1200" baseline="0" dirty="0">
                <a:solidFill>
                  <a:schemeClr val="tx1"/>
                </a:solidFill>
                <a:latin typeface="Segoe UI" panose="020B0502040204020203" pitchFamily="34" charset="0"/>
                <a:cs typeface="Segoe UI" panose="020B0502040204020203" pitchFamily="34" charset="0"/>
              </a:rPr>
              <a:t>)</a:t>
            </a:r>
            <a:endParaRPr lang="en-CA" sz="1200"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CA" sz="1200" dirty="0">
              <a:solidFill>
                <a:schemeClr val="tx1"/>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CA" sz="1200" dirty="0">
                <a:solidFill>
                  <a:schemeClr val="tx1"/>
                </a:solidFill>
                <a:latin typeface="Segoe UI" panose="020B0502040204020203" pitchFamily="34" charset="0"/>
                <a:cs typeface="Segoe UI" panose="020B0502040204020203" pitchFamily="34" charset="0"/>
              </a:rPr>
              <a:t>It is not limited to disabilities – accommodations can also be for:</a:t>
            </a:r>
          </a:p>
          <a:p>
            <a:pPr marL="931774" lvl="1" indent="-465887">
              <a:buFont typeface="Arial" panose="020B0604020202020204" pitchFamily="34" charset="0"/>
              <a:buChar char="•"/>
            </a:pPr>
            <a:r>
              <a:rPr lang="en-CA" sz="1200" dirty="0">
                <a:latin typeface="Segoe UI" panose="020B0502040204020203" pitchFamily="34" charset="0"/>
                <a:cs typeface="Segoe UI" panose="020B0502040204020203" pitchFamily="34" charset="0"/>
              </a:rPr>
              <a:t>Religious reasons</a:t>
            </a:r>
          </a:p>
          <a:p>
            <a:pPr marL="931774" lvl="1" indent="-465887">
              <a:buFont typeface="Arial" panose="020B0604020202020204" pitchFamily="34" charset="0"/>
              <a:buChar char="•"/>
            </a:pPr>
            <a:r>
              <a:rPr lang="en-CA" sz="1200" dirty="0">
                <a:latin typeface="Segoe UI" panose="020B0502040204020203" pitchFamily="34" charset="0"/>
                <a:cs typeface="Segoe UI" panose="020B0502040204020203" pitchFamily="34" charset="0"/>
              </a:rPr>
              <a:t>Personal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Segoe UI" panose="020B0502040204020203" pitchFamily="34" charset="0"/>
              <a:cs typeface="Segoe UI" panose="020B0502040204020203" pitchFamily="34" charset="0"/>
            </a:endParaRPr>
          </a:p>
          <a:p>
            <a:endParaRPr lang="en-CA" sz="1200" dirty="0">
              <a:latin typeface="Segoe UI" panose="020B0502040204020203" pitchFamily="34" charset="0"/>
              <a:cs typeface="Segoe UI" panose="020B0502040204020203" pitchFamily="34" charset="0"/>
            </a:endParaRPr>
          </a:p>
          <a:p>
            <a:endParaRPr lang="en-CA" sz="1200" dirty="0">
              <a:latin typeface="Segoe UI" panose="020B0502040204020203" pitchFamily="34" charset="0"/>
              <a:cs typeface="Segoe UI" panose="020B0502040204020203" pitchFamily="34" charset="0"/>
            </a:endParaRPr>
          </a:p>
          <a:p>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21</a:t>
            </a:fld>
            <a:endParaRPr lang="en-CA"/>
          </a:p>
        </p:txBody>
      </p:sp>
    </p:spTree>
    <p:extLst>
      <p:ext uri="{BB962C8B-B14F-4D97-AF65-F5344CB8AC3E}">
        <p14:creationId xmlns:p14="http://schemas.microsoft.com/office/powerpoint/2010/main" val="2832362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201" indent="-481201">
              <a:spcAft>
                <a:spcPts val="631"/>
              </a:spcAft>
              <a:defRPr/>
            </a:pPr>
            <a:r>
              <a:rPr lang="en-CA" dirty="0">
                <a:latin typeface="Segoe UI" panose="020B0502040204020203" pitchFamily="34" charset="0"/>
                <a:cs typeface="Segoe UI" panose="020B0502040204020203" pitchFamily="34" charset="0"/>
              </a:rPr>
              <a:t>Applicants MUST </a:t>
            </a:r>
            <a:r>
              <a:rPr lang="en-CA" sz="1200" dirty="0">
                <a:latin typeface="Segoe UI" panose="020B0502040204020203" pitchFamily="34" charset="0"/>
                <a:cs typeface="Segoe UI" panose="020B0502040204020203" pitchFamily="34" charset="0"/>
              </a:rPr>
              <a:t>provide information related to functional limitations in order to be accommodated. Not the cause, but how it relates to the assessment.</a:t>
            </a:r>
          </a:p>
          <a:p>
            <a:pPr marL="481201" indent="-481201" defTabSz="942289">
              <a:spcAft>
                <a:spcPts val="631"/>
              </a:spcAft>
              <a:defRPr/>
            </a:pPr>
            <a:endParaRPr lang="en-CA" sz="1200" dirty="0">
              <a:latin typeface="Segoe UI" panose="020B0502040204020203" pitchFamily="34" charset="0"/>
              <a:cs typeface="Segoe UI" panose="020B0502040204020203" pitchFamily="34" charset="0"/>
            </a:endParaRPr>
          </a:p>
          <a:p>
            <a:pPr marL="481201" indent="-481201" defTabSz="942289">
              <a:spcAft>
                <a:spcPts val="631"/>
              </a:spcAft>
              <a:defRPr/>
            </a:pPr>
            <a:r>
              <a:rPr lang="en-CA" sz="1200" dirty="0">
                <a:latin typeface="Segoe UI" panose="020B0502040204020203" pitchFamily="34" charset="0"/>
                <a:cs typeface="Segoe UI" panose="020B0502040204020203" pitchFamily="34" charset="0"/>
              </a:rPr>
              <a:t>As an applicant, you can request accommodation if you think your disability-related functional limitations will not allow you to fully demonstrate your abilities.</a:t>
            </a:r>
          </a:p>
          <a:p>
            <a:pPr marL="481201" indent="-481201">
              <a:spcAft>
                <a:spcPts val="631"/>
              </a:spcAft>
              <a:defRPr/>
            </a:pPr>
            <a:endParaRPr lang="en-CA" sz="1200" dirty="0">
              <a:latin typeface="Segoe UI" panose="020B0502040204020203" pitchFamily="34" charset="0"/>
              <a:cs typeface="Segoe UI" panose="020B0502040204020203" pitchFamily="34" charset="0"/>
            </a:endParaRPr>
          </a:p>
          <a:p>
            <a:pPr>
              <a:defRPr/>
            </a:pPr>
            <a:endParaRPr lang="en-CA" dirty="0">
              <a:latin typeface="Segoe UI" panose="020B0502040204020203" pitchFamily="34" charset="0"/>
              <a:cs typeface="Segoe UI" panose="020B0502040204020203" pitchFamily="34" charset="0"/>
            </a:endParaRPr>
          </a:p>
          <a:p>
            <a:pPr>
              <a:defRPr/>
            </a:pPr>
            <a:r>
              <a:rPr lang="en-CA" dirty="0">
                <a:latin typeface="Segoe UI" panose="020B0502040204020203" pitchFamily="34" charset="0"/>
                <a:cs typeface="Segoe UI" panose="020B0502040204020203" pitchFamily="34" charset="0"/>
              </a:rPr>
              <a:t>Although assessment accommodations </a:t>
            </a:r>
            <a:r>
              <a:rPr lang="en-CA" b="1" u="sng" dirty="0">
                <a:latin typeface="Segoe UI" panose="020B0502040204020203" pitchFamily="34" charset="0"/>
                <a:cs typeface="Segoe UI" panose="020B0502040204020203" pitchFamily="34" charset="0"/>
              </a:rPr>
              <a:t>do not</a:t>
            </a:r>
            <a:r>
              <a:rPr lang="en-CA" b="1" dirty="0">
                <a:latin typeface="Segoe UI" panose="020B0502040204020203" pitchFamily="34" charset="0"/>
                <a:cs typeface="Segoe UI" panose="020B0502040204020203" pitchFamily="34" charset="0"/>
              </a:rPr>
              <a:t> </a:t>
            </a:r>
            <a:r>
              <a:rPr lang="en-CA" dirty="0">
                <a:latin typeface="Segoe UI" panose="020B0502040204020203" pitchFamily="34" charset="0"/>
                <a:cs typeface="Segoe UI" panose="020B0502040204020203" pitchFamily="34" charset="0"/>
              </a:rPr>
              <a:t>alter the qualification being assessed nor the proficiency level required, they may, however, alter the way a qualification is assessed or the setting.</a:t>
            </a:r>
            <a:r>
              <a:rPr lang="en-CA" sz="1800" dirty="0">
                <a:effectLst/>
                <a:latin typeface="Aptos" panose="020B0004020202020204" pitchFamily="34" charset="0"/>
                <a:ea typeface="Aptos" panose="020B0004020202020204" pitchFamily="34" charset="0"/>
                <a:cs typeface="Times New Roman" panose="02020603050405020304" pitchFamily="18" charset="0"/>
              </a:rPr>
              <a:t> Assessment Accommodations don’t change WHAT is being tested or the level required but it may change HOW it is being tested </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22</a:t>
            </a:fld>
            <a:endParaRPr lang="en-CA"/>
          </a:p>
        </p:txBody>
      </p:sp>
    </p:spTree>
    <p:extLst>
      <p:ext uri="{BB962C8B-B14F-4D97-AF65-F5344CB8AC3E}">
        <p14:creationId xmlns:p14="http://schemas.microsoft.com/office/powerpoint/2010/main" val="36649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a:latin typeface="Segoe UI" panose="020B0502040204020203" pitchFamily="34" charset="0"/>
                <a:cs typeface="Segoe UI" panose="020B0502040204020203" pitchFamily="34" charset="0"/>
              </a:rPr>
              <a:t>Some jobs are open specifically to members</a:t>
            </a:r>
            <a:r>
              <a:rPr lang="en-CA" sz="1200" b="1" baseline="0" dirty="0">
                <a:latin typeface="Segoe UI" panose="020B0502040204020203" pitchFamily="34" charset="0"/>
                <a:cs typeface="Segoe UI" panose="020B0502040204020203" pitchFamily="34" charset="0"/>
              </a:rPr>
              <a:t> of an employment equity group.</a:t>
            </a:r>
            <a:br>
              <a:rPr lang="en-CA" sz="1200" b="0" baseline="0" dirty="0">
                <a:latin typeface="Segoe UI" panose="020B0502040204020203" pitchFamily="34" charset="0"/>
                <a:cs typeface="Segoe UI" panose="020B0502040204020203" pitchFamily="34" charset="0"/>
              </a:rPr>
            </a:br>
            <a:endParaRPr lang="en-CA" sz="1200" b="0" baseline="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baseline="0" dirty="0">
                <a:latin typeface="Segoe UI" panose="020B0502040204020203" pitchFamily="34" charset="0"/>
                <a:cs typeface="Segoe UI" panose="020B0502040204020203" pitchFamily="34" charset="0"/>
              </a:rPr>
              <a:t>Example: Jobs only open to person with a </a:t>
            </a:r>
            <a:r>
              <a:rPr lang="en-CA" sz="1200" b="1" dirty="0">
                <a:latin typeface="Segoe UI" panose="020B0502040204020203" pitchFamily="34" charset="0"/>
                <a:cs typeface="Segoe UI" panose="020B0502040204020203" pitchFamily="34" charset="0"/>
              </a:rPr>
              <a:t>disabilities, as with the Employment Opportunity for Students with Disabilities</a:t>
            </a:r>
            <a:r>
              <a:rPr lang="en-US" sz="1200" dirty="0">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rPr>
              <a:t>part of the </a:t>
            </a:r>
            <a:r>
              <a:rPr lang="en-CA" dirty="0">
                <a:hlinkClick r:id="rId3"/>
              </a:rPr>
              <a:t>Federal Student Work Experience Program - Canada.ca</a:t>
            </a:r>
            <a:r>
              <a:rPr lang="en-CA" sz="1200" dirty="0">
                <a:latin typeface="Segoe UI" panose="020B0502040204020203"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latin typeface="Segoe UI" panose="020B0502040204020203" pitchFamily="34" charset="0"/>
                <a:cs typeface="Segoe UI" panose="020B0502040204020203" pitchFamily="34" charset="0"/>
              </a:rPr>
              <a:t>For more information, consult the webpage: </a:t>
            </a:r>
            <a:r>
              <a:rPr lang="en-CA" dirty="0">
                <a:latin typeface="Segoe UI" panose="020B0502040204020203" pitchFamily="34" charset="0"/>
                <a:cs typeface="Segoe UI" panose="020B0502040204020203" pitchFamily="34" charset="0"/>
                <a:hlinkClick r:id="rId4"/>
              </a:rPr>
              <a:t>Self-declaring for Government of Canada jobs - Canada.ca</a:t>
            </a:r>
            <a:r>
              <a:rPr lang="en-CA" dirty="0">
                <a:latin typeface="Segoe UI" panose="020B0502040204020203" pitchFamily="34" charset="0"/>
                <a:cs typeface="Segoe UI" panose="020B0502040204020203" pitchFamily="34" charset="0"/>
              </a:rPr>
              <a:t> (scan QR code)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i="0" dirty="0">
                <a:solidFill>
                  <a:srgbClr val="333333"/>
                </a:solidFill>
                <a:effectLst/>
                <a:latin typeface="Segoe UI" panose="020B0502040204020203" pitchFamily="34" charset="0"/>
                <a:cs typeface="Segoe UI" panose="020B0502040204020203" pitchFamily="34" charset="0"/>
              </a:rPr>
              <a:t>Every time you apply to any </a:t>
            </a:r>
            <a:r>
              <a:rPr lang="en-CA" b="0" i="0" u="sng" dirty="0">
                <a:solidFill>
                  <a:srgbClr val="284162"/>
                </a:solidFill>
                <a:effectLst/>
                <a:latin typeface="Segoe UI" panose="020B0502040204020203" pitchFamily="34" charset="0"/>
                <a:cs typeface="Segoe UI" panose="020B0502040204020203" pitchFamily="34" charset="0"/>
                <a:hlinkClick r:id="rId5"/>
              </a:rPr>
              <a:t>Government of Canada job</a:t>
            </a:r>
            <a:r>
              <a:rPr lang="en-CA" b="0" i="0" dirty="0">
                <a:solidFill>
                  <a:srgbClr val="333333"/>
                </a:solidFill>
                <a:effectLst/>
                <a:latin typeface="Segoe UI" panose="020B0502040204020203" pitchFamily="34" charset="0"/>
                <a:cs typeface="Segoe UI" panose="020B0502040204020203" pitchFamily="34" charset="0"/>
              </a:rPr>
              <a:t>, you’ll have the option to self-declare that you belong to an employment equity group. If you don’t self-declare at the application stage, you can still self-declare at any point during the appointment process.</a:t>
            </a:r>
            <a:endParaRPr lang="en-CA" sz="1200"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23</a:t>
            </a:fld>
            <a:endParaRPr lang="en-CA"/>
          </a:p>
        </p:txBody>
      </p:sp>
    </p:spTree>
    <p:extLst>
      <p:ext uri="{BB962C8B-B14F-4D97-AF65-F5344CB8AC3E}">
        <p14:creationId xmlns:p14="http://schemas.microsoft.com/office/powerpoint/2010/main" val="376978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Segoe UI" panose="020B0502040204020203" pitchFamily="34" charset="0"/>
                <a:cs typeface="Segoe UI" panose="020B0502040204020203" pitchFamily="34" charset="0"/>
              </a:rPr>
              <a:t>SPEAKING NOTES:</a:t>
            </a:r>
          </a:p>
          <a:p>
            <a:endParaRPr lang="en-CA" sz="1200" b="1" i="0" kern="1200" dirty="0">
              <a:solidFill>
                <a:schemeClr val="tx1"/>
              </a:solidFill>
              <a:effectLst/>
              <a:latin typeface="Segoe UI" panose="020B0502040204020203" pitchFamily="34" charset="0"/>
              <a:ea typeface="+mn-ea"/>
              <a:cs typeface="Segoe UI" panose="020B0502040204020203" pitchFamily="34" charset="0"/>
            </a:endParaRPr>
          </a:p>
          <a:p>
            <a:r>
              <a:rPr lang="en-CA" sz="1200" b="1" i="0" kern="1200" dirty="0">
                <a:solidFill>
                  <a:schemeClr val="tx1"/>
                </a:solidFill>
                <a:effectLst/>
                <a:latin typeface="Segoe UI" panose="020B0502040204020203" pitchFamily="34" charset="0"/>
                <a:ea typeface="+mn-ea"/>
                <a:cs typeface="Segoe UI" panose="020B0502040204020203" pitchFamily="34" charset="0"/>
              </a:rPr>
              <a:t>Aboriginal peoples</a:t>
            </a:r>
            <a:r>
              <a:rPr lang="en-CA" sz="1200" b="0" i="0" kern="1200" dirty="0">
                <a:solidFill>
                  <a:schemeClr val="tx1"/>
                </a:solidFill>
                <a:effectLst/>
                <a:latin typeface="Segoe UI" panose="020B0502040204020203" pitchFamily="34" charset="0"/>
                <a:ea typeface="+mn-ea"/>
                <a:cs typeface="Segoe UI" panose="020B0502040204020203" pitchFamily="34" charset="0"/>
              </a:rPr>
              <a:t> in the context of the Employment Equity Act means persons who are Indians, Inuit or Métis</a:t>
            </a:r>
          </a:p>
          <a:p>
            <a:r>
              <a:rPr lang="en-CA" sz="1200" b="1" dirty="0">
                <a:latin typeface="Segoe UI" panose="020B0502040204020203" pitchFamily="34" charset="0"/>
                <a:cs typeface="Segoe UI" panose="020B0502040204020203" pitchFamily="34" charset="0"/>
              </a:rPr>
              <a:t>Persons with disabilities: </a:t>
            </a:r>
            <a:r>
              <a:rPr lang="en-CA" sz="1200" b="0" i="0" kern="1200" dirty="0">
                <a:solidFill>
                  <a:schemeClr val="tx1"/>
                </a:solidFill>
                <a:effectLst/>
                <a:latin typeface="Segoe UI" panose="020B0502040204020203" pitchFamily="34" charset="0"/>
                <a:ea typeface="+mn-ea"/>
                <a:cs typeface="Segoe UI" panose="020B0502040204020203" pitchFamily="34" charset="0"/>
              </a:rPr>
              <a:t>means persons who have a long-term or recurring physical, mental, sensory, psychiatric or learning impairment and who</a:t>
            </a:r>
            <a:br>
              <a:rPr lang="en-CA" sz="1200" b="0" i="0" kern="1200" dirty="0">
                <a:solidFill>
                  <a:schemeClr val="tx1"/>
                </a:solidFill>
                <a:effectLst/>
                <a:latin typeface="Segoe UI" panose="020B0502040204020203" pitchFamily="34" charset="0"/>
                <a:ea typeface="+mn-ea"/>
                <a:cs typeface="Segoe UI" panose="020B0502040204020203" pitchFamily="34" charset="0"/>
              </a:rPr>
            </a:br>
            <a:r>
              <a:rPr lang="en-CA" sz="1200" b="1" i="0" u="none" strike="noStrike" kern="1200" dirty="0">
                <a:solidFill>
                  <a:schemeClr val="tx1"/>
                </a:solidFill>
                <a:effectLst/>
                <a:latin typeface="Segoe UI" panose="020B0502040204020203" pitchFamily="34" charset="0"/>
                <a:ea typeface="+mn-ea"/>
                <a:cs typeface="Segoe UI" panose="020B0502040204020203" pitchFamily="34" charset="0"/>
              </a:rPr>
              <a:t>(a)</a:t>
            </a:r>
            <a:r>
              <a:rPr lang="en-CA" sz="1200" b="0" i="0" kern="1200" dirty="0">
                <a:solidFill>
                  <a:schemeClr val="tx1"/>
                </a:solidFill>
                <a:effectLst/>
                <a:latin typeface="Segoe UI" panose="020B0502040204020203" pitchFamily="34" charset="0"/>
                <a:ea typeface="+mn-ea"/>
                <a:cs typeface="Segoe UI" panose="020B0502040204020203" pitchFamily="34" charset="0"/>
              </a:rPr>
              <a:t> consider themselves to be disadvantaged in employment by reason of that impairment,</a:t>
            </a:r>
            <a:r>
              <a:rPr lang="en-CA" sz="1200" b="0" i="0" kern="1200" baseline="0" dirty="0">
                <a:solidFill>
                  <a:schemeClr val="tx1"/>
                </a:solidFill>
                <a:effectLst/>
                <a:latin typeface="Segoe UI" panose="020B0502040204020203" pitchFamily="34" charset="0"/>
                <a:ea typeface="+mn-ea"/>
                <a:cs typeface="Segoe UI" panose="020B0502040204020203" pitchFamily="34" charset="0"/>
              </a:rPr>
              <a:t> or</a:t>
            </a:r>
            <a:br>
              <a:rPr lang="en-CA" sz="1200" b="0" i="0" kern="1200" dirty="0">
                <a:solidFill>
                  <a:schemeClr val="tx1"/>
                </a:solidFill>
                <a:effectLst/>
                <a:latin typeface="Segoe UI" panose="020B0502040204020203" pitchFamily="34" charset="0"/>
                <a:ea typeface="+mn-ea"/>
                <a:cs typeface="Segoe UI" panose="020B0502040204020203" pitchFamily="34" charset="0"/>
              </a:rPr>
            </a:br>
            <a:r>
              <a:rPr lang="en-CA" sz="1200" b="1" i="0" u="none" strike="noStrike" kern="1200" dirty="0">
                <a:solidFill>
                  <a:schemeClr val="tx1"/>
                </a:solidFill>
                <a:effectLst/>
                <a:latin typeface="Segoe UI" panose="020B0502040204020203" pitchFamily="34" charset="0"/>
                <a:ea typeface="+mn-ea"/>
                <a:cs typeface="Segoe UI" panose="020B0502040204020203" pitchFamily="34" charset="0"/>
              </a:rPr>
              <a:t>(b)</a:t>
            </a:r>
            <a:r>
              <a:rPr lang="en-CA" sz="1200" b="0" i="0" kern="1200" dirty="0">
                <a:solidFill>
                  <a:schemeClr val="tx1"/>
                </a:solidFill>
                <a:effectLst/>
                <a:latin typeface="Segoe UI" panose="020B0502040204020203" pitchFamily="34" charset="0"/>
                <a:ea typeface="+mn-ea"/>
                <a:cs typeface="Segoe UI" panose="020B0502040204020203" pitchFamily="34" charset="0"/>
              </a:rPr>
              <a:t> believe that an employer or potential employer is likely to consider them to be disadvantaged in employment by reason of that impairment,</a:t>
            </a:r>
          </a:p>
          <a:p>
            <a:r>
              <a:rPr lang="en-CA" sz="1200" b="0" i="0" kern="1200" dirty="0">
                <a:solidFill>
                  <a:schemeClr val="tx1"/>
                </a:solidFill>
                <a:effectLst/>
                <a:latin typeface="Segoe UI" panose="020B0502040204020203" pitchFamily="34" charset="0"/>
                <a:ea typeface="+mn-ea"/>
                <a:cs typeface="Segoe UI" panose="020B0502040204020203" pitchFamily="34" charset="0"/>
              </a:rPr>
              <a:t>(and includes persons whose functional limitations owing to their impairment have been accommodated in their current job or workplace)</a:t>
            </a:r>
          </a:p>
          <a:p>
            <a:pPr lvl="0"/>
            <a:r>
              <a:rPr lang="fr-CA" sz="1200" b="1" dirty="0" err="1">
                <a:latin typeface="Segoe UI" panose="020B0502040204020203" pitchFamily="34" charset="0"/>
                <a:cs typeface="Segoe UI" panose="020B0502040204020203" pitchFamily="34" charset="0"/>
              </a:rPr>
              <a:t>Members</a:t>
            </a:r>
            <a:r>
              <a:rPr lang="fr-CA" sz="1200" b="1" dirty="0">
                <a:latin typeface="Segoe UI" panose="020B0502040204020203" pitchFamily="34" charset="0"/>
                <a:cs typeface="Segoe UI" panose="020B0502040204020203" pitchFamily="34" charset="0"/>
              </a:rPr>
              <a:t> of visibles </a:t>
            </a:r>
            <a:r>
              <a:rPr lang="fr-CA" sz="1200" b="1" dirty="0" err="1">
                <a:latin typeface="Segoe UI" panose="020B0502040204020203" pitchFamily="34" charset="0"/>
                <a:cs typeface="Segoe UI" panose="020B0502040204020203" pitchFamily="34" charset="0"/>
              </a:rPr>
              <a:t>minorities</a:t>
            </a:r>
            <a:r>
              <a:rPr lang="fr-CA" sz="1200" b="1" dirty="0">
                <a:latin typeface="Segoe UI" panose="020B0502040204020203" pitchFamily="34" charset="0"/>
                <a:cs typeface="Segoe UI" panose="020B0502040204020203" pitchFamily="34" charset="0"/>
              </a:rPr>
              <a:t> :</a:t>
            </a:r>
            <a:r>
              <a:rPr lang="fr-CA" sz="1200" b="1" baseline="0" dirty="0">
                <a:latin typeface="Segoe UI" panose="020B0502040204020203" pitchFamily="34" charset="0"/>
                <a:cs typeface="Segoe UI" panose="020B0502040204020203" pitchFamily="34" charset="0"/>
              </a:rPr>
              <a:t> </a:t>
            </a:r>
            <a:r>
              <a:rPr lang="en-CA" sz="1200" b="0" i="0" kern="1200" dirty="0">
                <a:solidFill>
                  <a:schemeClr val="tx1"/>
                </a:solidFill>
                <a:effectLst/>
                <a:latin typeface="Segoe UI" panose="020B0502040204020203" pitchFamily="34" charset="0"/>
                <a:ea typeface="+mn-ea"/>
                <a:cs typeface="Segoe UI" panose="020B0502040204020203" pitchFamily="34" charset="0"/>
              </a:rPr>
              <a:t>means persons, other than Aboriginal peoples, who are non-Caucasian in race or non-white in colour.</a:t>
            </a:r>
          </a:p>
          <a:p>
            <a:pPr lvl="0"/>
            <a:r>
              <a:rPr lang="en-CA" sz="1200" b="1" dirty="0">
                <a:latin typeface="Segoe UI" panose="020B0502040204020203" pitchFamily="34" charset="0"/>
                <a:cs typeface="Segoe UI" panose="020B0502040204020203" pitchFamily="34" charset="0"/>
              </a:rPr>
              <a:t>Note: You may self-declare to more than one designated group</a:t>
            </a:r>
          </a:p>
          <a:p>
            <a:pPr lvl="0"/>
            <a:endParaRPr lang="en-CA" sz="1200" b="1" dirty="0">
              <a:latin typeface="Segoe UI" panose="020B0502040204020203" pitchFamily="34" charset="0"/>
              <a:cs typeface="Segoe UI" panose="020B0502040204020203" pitchFamily="34" charset="0"/>
            </a:endParaRPr>
          </a:p>
          <a:p>
            <a:r>
              <a:rPr lang="en-US" sz="1200" dirty="0">
                <a:latin typeface="Segoe UI" panose="020B0502040204020203" pitchFamily="34" charset="0"/>
                <a:cs typeface="Segoe UI" panose="020B0502040204020203" pitchFamily="34" charset="0"/>
              </a:rPr>
              <a:t> </a:t>
            </a:r>
            <a:r>
              <a:rPr lang="en-US" sz="1200" b="1" dirty="0">
                <a:latin typeface="Segoe UI" panose="020B0502040204020203" pitchFamily="34" charset="0"/>
                <a:cs typeface="Segoe UI" panose="020B0502040204020203" pitchFamily="34" charset="0"/>
              </a:rPr>
              <a:t>Employment Equity Act purpose </a:t>
            </a:r>
            <a:r>
              <a:rPr lang="en-US" sz="1200" dirty="0">
                <a:latin typeface="Segoe UI" panose="020B0502040204020203" pitchFamily="34" charset="0"/>
                <a:cs typeface="Segoe UI" panose="020B0502040204020203" pitchFamily="34" charset="0"/>
              </a:rPr>
              <a:t>:</a:t>
            </a:r>
            <a:r>
              <a:rPr lang="en-US" sz="1200" baseline="0" dirty="0">
                <a:latin typeface="Segoe UI" panose="020B0502040204020203" pitchFamily="34" charset="0"/>
                <a:cs typeface="Segoe UI" panose="020B0502040204020203" pitchFamily="34" charset="0"/>
              </a:rPr>
              <a:t> </a:t>
            </a:r>
            <a:r>
              <a:rPr lang="en-CA" sz="1200" baseline="0" dirty="0">
                <a:latin typeface="Segoe UI" panose="020B0502040204020203" pitchFamily="34" charset="0"/>
                <a:cs typeface="Segoe UI" panose="020B0502040204020203" pitchFamily="34" charset="0"/>
              </a:rPr>
              <a:t>The purpose of this Act is to achieve </a:t>
            </a:r>
            <a:r>
              <a:rPr lang="en-CA" sz="1200" b="1" baseline="0" dirty="0">
                <a:latin typeface="Segoe UI" panose="020B0502040204020203" pitchFamily="34" charset="0"/>
                <a:cs typeface="Segoe UI" panose="020B0502040204020203" pitchFamily="34" charset="0"/>
              </a:rPr>
              <a:t>equality in the workplace </a:t>
            </a:r>
            <a:r>
              <a:rPr lang="en-CA" sz="1200" baseline="0" dirty="0">
                <a:latin typeface="Segoe UI" panose="020B0502040204020203" pitchFamily="34" charset="0"/>
                <a:cs typeface="Segoe UI" panose="020B0502040204020203" pitchFamily="34" charset="0"/>
              </a:rPr>
              <a:t>so that no person shall be denied employment opportunities or benefits for reasons unrelated to ability and, in the fulfilment of that goal, </a:t>
            </a:r>
            <a:r>
              <a:rPr lang="en-CA" sz="1200" b="1" baseline="0" dirty="0">
                <a:latin typeface="Segoe UI" panose="020B0502040204020203" pitchFamily="34" charset="0"/>
                <a:cs typeface="Segoe UI" panose="020B0502040204020203" pitchFamily="34" charset="0"/>
              </a:rPr>
              <a:t>to correct the conditions of disadvantage in employment experienced by women, Aboriginal peoples, persons with disabilities and members of visible minorities </a:t>
            </a:r>
            <a:r>
              <a:rPr lang="en-CA" sz="1200" baseline="0" dirty="0">
                <a:latin typeface="Segoe UI" panose="020B0502040204020203" pitchFamily="34" charset="0"/>
                <a:cs typeface="Segoe UI" panose="020B0502040204020203" pitchFamily="34" charset="0"/>
              </a:rPr>
              <a:t>by giving effect to the principle that employment equity means more than treating persons in the same way but also requires special measures and the accommodation of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54BA3AA-3433-42F7-82F8-68D10241E68D}" type="slidenum">
              <a:rPr lang="en-CA" smtClean="0"/>
              <a:t>24</a:t>
            </a:fld>
            <a:endParaRPr lang="en-CA"/>
          </a:p>
        </p:txBody>
      </p:sp>
    </p:spTree>
    <p:extLst>
      <p:ext uri="{BB962C8B-B14F-4D97-AF65-F5344CB8AC3E}">
        <p14:creationId xmlns:p14="http://schemas.microsoft.com/office/powerpoint/2010/main" val="332562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dirty="0">
                <a:latin typeface="Segoe UI" panose="020B0502040204020203" pitchFamily="34" charset="0"/>
                <a:cs typeface="Segoe UI" panose="020B0502040204020203" pitchFamily="34" charset="0"/>
              </a:rPr>
              <a:t>SPEAKING NOTES:</a:t>
            </a:r>
          </a:p>
          <a:p>
            <a:pPr marL="0" indent="0">
              <a:buFont typeface="Arial" panose="020B0604020202020204" pitchFamily="34" charset="0"/>
              <a:buNone/>
            </a:pPr>
            <a:endParaRPr lang="fr-CA" sz="12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fr-CA" sz="1200" dirty="0">
                <a:latin typeface="Segoe UI" panose="020B0502040204020203" pitchFamily="34" charset="0"/>
                <a:cs typeface="Segoe UI" panose="020B0502040204020203" pitchFamily="34" charset="0"/>
              </a:rPr>
              <a:t>At the top right corner, you </a:t>
            </a:r>
            <a:r>
              <a:rPr lang="fr-CA" sz="1200" dirty="0" err="1">
                <a:latin typeface="Segoe UI" panose="020B0502040204020203" pitchFamily="34" charset="0"/>
                <a:cs typeface="Segoe UI" panose="020B0502040204020203" pitchFamily="34" charset="0"/>
              </a:rPr>
              <a:t>will</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find</a:t>
            </a:r>
            <a:r>
              <a:rPr lang="fr-CA" sz="1200" dirty="0">
                <a:latin typeface="Segoe UI" panose="020B0502040204020203" pitchFamily="34" charset="0"/>
                <a:cs typeface="Segoe UI" panose="020B0502040204020203" pitchFamily="34" charset="0"/>
              </a:rPr>
              <a:t> the QR code to the </a:t>
            </a:r>
            <a:r>
              <a:rPr lang="fr-CA" sz="1200" dirty="0" err="1">
                <a:latin typeface="Segoe UI" panose="020B0502040204020203" pitchFamily="34" charset="0"/>
                <a:cs typeface="Segoe UI" panose="020B0502040204020203" pitchFamily="34" charset="0"/>
              </a:rPr>
              <a:t>webpage</a:t>
            </a:r>
            <a:r>
              <a:rPr lang="fr-CA" sz="1200" dirty="0">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hlinkClick r:id="rId3"/>
              </a:rPr>
              <a:t>Self-declaring for Government of Canada jobs - Canada.ca</a:t>
            </a:r>
            <a:r>
              <a:rPr lang="en-CA" sz="1200" dirty="0">
                <a:latin typeface="Segoe UI" panose="020B0502040204020203" pitchFamily="34" charset="0"/>
                <a:cs typeface="Segoe UI" panose="020B0502040204020203" pitchFamily="34" charset="0"/>
              </a:rPr>
              <a:t> for more information.</a:t>
            </a:r>
          </a:p>
          <a:p>
            <a:pPr algn="l">
              <a:buFont typeface="+mj-lt"/>
              <a:buNone/>
            </a:pPr>
            <a:endParaRPr lang="en-CA" sz="1200" b="0" i="0" dirty="0">
              <a:solidFill>
                <a:schemeClr val="tx1"/>
              </a:solidFill>
              <a:effectLst/>
              <a:latin typeface="Segoe UI" panose="020B0502040204020203" pitchFamily="34" charset="0"/>
              <a:cs typeface="Segoe UI" panose="020B0502040204020203" pitchFamily="34" charset="0"/>
            </a:endParaRPr>
          </a:p>
          <a:p>
            <a:pPr algn="l">
              <a:buFont typeface="+mj-lt"/>
              <a:buNone/>
            </a:pPr>
            <a:r>
              <a:rPr lang="en-CA" sz="1200" b="0" i="0" dirty="0">
                <a:solidFill>
                  <a:schemeClr val="tx1"/>
                </a:solidFill>
                <a:effectLst/>
                <a:latin typeface="Segoe UI" panose="020B0502040204020203" pitchFamily="34" charset="0"/>
                <a:cs typeface="Segoe UI" panose="020B0502040204020203" pitchFamily="34" charset="0"/>
              </a:rPr>
              <a:t>Self-declaration is used:</a:t>
            </a:r>
          </a:p>
          <a:p>
            <a:pPr marL="228600" indent="-228600" algn="l">
              <a:buFont typeface="+mj-lt"/>
              <a:buAutoNum type="arabicPeriod"/>
            </a:pPr>
            <a:r>
              <a:rPr lang="en-CA" sz="1200" b="0" i="0" dirty="0">
                <a:solidFill>
                  <a:srgbClr val="333333"/>
                </a:solidFill>
                <a:effectLst/>
                <a:latin typeface="Segoe UI" panose="020B0502040204020203" pitchFamily="34" charset="0"/>
                <a:cs typeface="Segoe UI" panose="020B0502040204020203" pitchFamily="34" charset="0"/>
              </a:rPr>
              <a:t>To identify who belongs to an employment equity group in a hiring process. Some job opportunities are open specifically to members of those groups.</a:t>
            </a:r>
          </a:p>
          <a:p>
            <a:pPr marL="228600" indent="-228600" algn="l">
              <a:buFont typeface="+mj-lt"/>
              <a:buAutoNum type="arabicPeriod"/>
            </a:pPr>
            <a:r>
              <a:rPr lang="en-CA" sz="1200" b="0" i="0" dirty="0">
                <a:solidFill>
                  <a:srgbClr val="333333"/>
                </a:solidFill>
                <a:effectLst/>
                <a:latin typeface="Segoe UI" panose="020B0502040204020203" pitchFamily="34" charset="0"/>
                <a:cs typeface="Segoe UI" panose="020B0502040204020203" pitchFamily="34" charset="0"/>
              </a:rPr>
              <a:t>To compile information on designated employment equity group members appointed to the public service, for reporting to Parliament.</a:t>
            </a:r>
          </a:p>
          <a:p>
            <a:pPr marL="228600" indent="-228600" algn="l">
              <a:buFont typeface="+mj-lt"/>
              <a:buAutoNum type="arabicPeriod"/>
            </a:pPr>
            <a:r>
              <a:rPr lang="en-CA" sz="1200" b="0" i="0" dirty="0">
                <a:solidFill>
                  <a:srgbClr val="333333"/>
                </a:solidFill>
                <a:effectLst/>
                <a:latin typeface="Segoe UI" panose="020B0502040204020203" pitchFamily="34" charset="0"/>
                <a:cs typeface="Segoe UI" panose="020B0502040204020203" pitchFamily="34" charset="0"/>
              </a:rPr>
              <a:t>For statistical purposes (reports, analyses and special studies).</a:t>
            </a:r>
          </a:p>
          <a:p>
            <a:pPr marL="0" indent="0">
              <a:buFont typeface="Arial" panose="020B0604020202020204" pitchFamily="34" charset="0"/>
              <a:buNone/>
            </a:pP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latin typeface="Segoe UI" panose="020B0502040204020203" pitchFamily="34" charset="0"/>
                <a:cs typeface="Segoe UI" panose="020B0502040204020203" pitchFamily="34" charset="0"/>
              </a:rPr>
              <a:t>The Public Service of Canada is committed to building a skilled, diverse workforce that reflects Canadian society. We promote employment equity and, while voluntary, we encourage you to indicate on your application if you are a woman, an Aboriginal person, a person with a disability or a member of a visible minority group.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latin typeface="Segoe UI" panose="020B0502040204020203" pitchFamily="34" charset="0"/>
                <a:cs typeface="Segoe UI" panose="020B0502040204020203" pitchFamily="34" charset="0"/>
              </a:rPr>
              <a:t>Self-declaration is voluntary and we encourage you to self declare and make a difference by sharing your unique talents, perspectives and ideas.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latin typeface="Segoe UI" panose="020B0502040204020203" pitchFamily="34" charset="0"/>
                <a:cs typeface="Segoe UI" panose="020B0502040204020203" pitchFamily="34" charset="0"/>
              </a:rPr>
              <a:t>Self-declaration helps to create a diverse and inclusive public service that is truly representative of Canada.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latin typeface="Segoe UI" panose="020B0502040204020203" pitchFamily="34" charset="0"/>
                <a:cs typeface="Segoe UI" panose="020B0502040204020203" pitchFamily="34" charset="0"/>
              </a:rPr>
              <a:t>By self-declaring as a member of one of the 4 employment equity groups, you’ll be considered for job opportunities where belonging to one of these groups is a requirement.  For example: Students jobs</a:t>
            </a:r>
            <a:r>
              <a:rPr lang="en-CA" sz="1200" b="1" dirty="0">
                <a:latin typeface="Segoe UI" panose="020B0502040204020203" pitchFamily="34" charset="0"/>
                <a:cs typeface="Segoe UI" panose="020B0502040204020203" pitchFamily="34" charset="0"/>
              </a:rPr>
              <a:t> </a:t>
            </a:r>
            <a:r>
              <a:rPr lang="en-CA" sz="1200" b="0" dirty="0">
                <a:latin typeface="Segoe UI" panose="020B0502040204020203" pitchFamily="34" charset="0"/>
                <a:cs typeface="Segoe UI" panose="020B0502040204020203" pitchFamily="34" charset="0"/>
              </a:rPr>
              <a:t>only open to person with a disabilities, or students jobs offered only to Indigenous students, or students from a visible minorities. </a:t>
            </a:r>
            <a:endParaRPr lang="en-CA" sz="1200" b="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1"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latin typeface="Segoe UI" panose="020B0502040204020203" pitchFamily="34" charset="0"/>
                <a:cs typeface="Segoe UI" panose="020B0502040204020203" pitchFamily="34" charset="0"/>
              </a:rPr>
              <a:t>Your information will be kept confidential.</a:t>
            </a:r>
          </a:p>
          <a:p>
            <a:pPr marL="0" indent="0">
              <a:buFont typeface="Arial" panose="020B0604020202020204" pitchFamily="34" charset="0"/>
              <a:buNone/>
            </a:pPr>
            <a:endParaRPr lang="en-CA"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54BA3AA-3433-42F7-82F8-68D10241E68D}" type="slidenum">
              <a:rPr lang="en-CA" smtClean="0"/>
              <a:t>25</a:t>
            </a:fld>
            <a:endParaRPr lang="en-CA"/>
          </a:p>
        </p:txBody>
      </p:sp>
    </p:spTree>
    <p:extLst>
      <p:ext uri="{BB962C8B-B14F-4D97-AF65-F5344CB8AC3E}">
        <p14:creationId xmlns:p14="http://schemas.microsoft.com/office/powerpoint/2010/main" val="420571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A" sz="1200" dirty="0" err="1">
                <a:latin typeface="Segoe UI" panose="020B0502040204020203" pitchFamily="34" charset="0"/>
                <a:cs typeface="Segoe UI" panose="020B0502040204020203" pitchFamily="34" charset="0"/>
              </a:rPr>
              <a:t>Here</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is</a:t>
            </a:r>
            <a:r>
              <a:rPr lang="fr-CA" sz="1200" dirty="0">
                <a:latin typeface="Segoe UI" panose="020B0502040204020203" pitchFamily="34" charset="0"/>
                <a:cs typeface="Segoe UI" panose="020B0502040204020203" pitchFamily="34" charset="0"/>
              </a:rPr>
              <a:t> the </a:t>
            </a:r>
            <a:r>
              <a:rPr lang="fr-CA" sz="1200" dirty="0" err="1">
                <a:latin typeface="Segoe UI" panose="020B0502040204020203" pitchFamily="34" charset="0"/>
                <a:cs typeface="Segoe UI" panose="020B0502040204020203" pitchFamily="34" charset="0"/>
              </a:rPr>
              <a:t>link</a:t>
            </a:r>
            <a:r>
              <a:rPr lang="fr-CA" sz="1200" dirty="0">
                <a:latin typeface="Segoe UI" panose="020B0502040204020203" pitchFamily="34" charset="0"/>
                <a:cs typeface="Segoe UI" panose="020B0502040204020203" pitchFamily="34" charset="0"/>
              </a:rPr>
              <a:t> to the PSC </a:t>
            </a:r>
            <a:r>
              <a:rPr lang="fr-CA" sz="1200" dirty="0" err="1">
                <a:latin typeface="Segoe UI" panose="020B0502040204020203" pitchFamily="34" charset="0"/>
                <a:cs typeface="Segoe UI" panose="020B0502040204020203" pitchFamily="34" charset="0"/>
              </a:rPr>
              <a:t>webpage</a:t>
            </a:r>
            <a:r>
              <a:rPr lang="fr-CA" sz="1200" dirty="0">
                <a:latin typeface="Segoe UI" panose="020B0502040204020203" pitchFamily="34" charset="0"/>
                <a:cs typeface="Segoe UI" panose="020B0502040204020203" pitchFamily="34" charset="0"/>
              </a:rPr>
              <a:t> (putting in chat): </a:t>
            </a:r>
            <a:r>
              <a:rPr lang="en-CA" sz="1200" dirty="0">
                <a:latin typeface="Segoe UI" panose="020B0502040204020203" pitchFamily="34" charset="0"/>
                <a:cs typeface="Segoe UI" panose="020B0502040204020203" pitchFamily="34" charset="0"/>
                <a:hlinkClick r:id="rId3"/>
              </a:rPr>
              <a:t>Self-declaring. Because your perspective counts. - Canada.ca</a:t>
            </a:r>
            <a:r>
              <a:rPr lang="en-CA" sz="1200" dirty="0">
                <a:latin typeface="Segoe UI" panose="020B0502040204020203" pitchFamily="34" charset="0"/>
                <a:cs typeface="Segoe UI" panose="020B0502040204020203" pitchFamily="34" charset="0"/>
              </a:rPr>
              <a:t>. You can find j</a:t>
            </a:r>
            <a:r>
              <a:rPr lang="fr-CA" sz="1200" dirty="0" err="1">
                <a:latin typeface="Segoe UI" panose="020B0502040204020203" pitchFamily="34" charset="0"/>
                <a:cs typeface="Segoe UI" panose="020B0502040204020203" pitchFamily="34" charset="0"/>
              </a:rPr>
              <a:t>ob</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opportunities</a:t>
            </a:r>
            <a:r>
              <a:rPr lang="fr-CA" sz="1200" dirty="0">
                <a:latin typeface="Segoe UI" panose="020B0502040204020203" pitchFamily="34" charset="0"/>
                <a:cs typeface="Segoe UI" panose="020B0502040204020203" pitchFamily="34" charset="0"/>
              </a:rPr>
              <a:t> open </a:t>
            </a:r>
            <a:r>
              <a:rPr lang="fr-CA" sz="1200" dirty="0" err="1">
                <a:latin typeface="Segoe UI" panose="020B0502040204020203" pitchFamily="34" charset="0"/>
                <a:cs typeface="Segoe UI" panose="020B0502040204020203" pitchFamily="34" charset="0"/>
              </a:rPr>
              <a:t>only</a:t>
            </a:r>
            <a:r>
              <a:rPr lang="fr-CA" sz="1200" dirty="0">
                <a:latin typeface="Segoe UI" panose="020B0502040204020203" pitchFamily="34" charset="0"/>
                <a:cs typeface="Segoe UI" panose="020B0502040204020203" pitchFamily="34" charset="0"/>
              </a:rPr>
              <a:t> for </a:t>
            </a:r>
            <a:r>
              <a:rPr lang="fr-CA" sz="1200" dirty="0" err="1">
                <a:latin typeface="Segoe UI" panose="020B0502040204020203" pitchFamily="34" charset="0"/>
                <a:cs typeface="Segoe UI" panose="020B0502040204020203" pitchFamily="34" charset="0"/>
              </a:rPr>
              <a:t>persons</a:t>
            </a:r>
            <a:r>
              <a:rPr lang="fr-CA" sz="1200" dirty="0">
                <a:latin typeface="Segoe UI" panose="020B0502040204020203" pitchFamily="34" charset="0"/>
                <a:cs typeface="Segoe UI" panose="020B0502040204020203" pitchFamily="34" charset="0"/>
              </a:rPr>
              <a:t> with a </a:t>
            </a:r>
            <a:r>
              <a:rPr lang="fr-CA" sz="1200" dirty="0" err="1">
                <a:latin typeface="Segoe UI" panose="020B0502040204020203" pitchFamily="34" charset="0"/>
                <a:cs typeface="Segoe UI" panose="020B0502040204020203" pitchFamily="34" charset="0"/>
              </a:rPr>
              <a:t>disability</a:t>
            </a:r>
            <a:r>
              <a:rPr lang="fr-CA" sz="120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fr-CA" sz="12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fr-CA" sz="1200" dirty="0">
                <a:latin typeface="Segoe UI" panose="020B0502040204020203" pitchFamily="34" charset="0"/>
                <a:cs typeface="Segoe UI" panose="020B0502040204020203" pitchFamily="34" charset="0"/>
              </a:rPr>
              <a:t>For </a:t>
            </a:r>
            <a:r>
              <a:rPr lang="fr-CA" sz="1200" dirty="0" err="1">
                <a:latin typeface="Segoe UI" panose="020B0502040204020203" pitchFamily="34" charset="0"/>
                <a:cs typeface="Segoe UI" panose="020B0502040204020203" pitchFamily="34" charset="0"/>
              </a:rPr>
              <a:t>example</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adjust</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text</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depending</a:t>
            </a:r>
            <a:r>
              <a:rPr lang="fr-CA" sz="1200" dirty="0">
                <a:latin typeface="Segoe UI" panose="020B0502040204020203" pitchFamily="34" charset="0"/>
                <a:cs typeface="Segoe UI" panose="020B0502040204020203" pitchFamily="34" charset="0"/>
              </a:rPr>
              <a:t> on inventories open or </a:t>
            </a:r>
            <a:r>
              <a:rPr lang="fr-CA" sz="1200" dirty="0" err="1">
                <a:latin typeface="Segoe UI" panose="020B0502040204020203" pitchFamily="34" charset="0"/>
                <a:cs typeface="Segoe UI" panose="020B0502040204020203" pitchFamily="34" charset="0"/>
              </a:rPr>
              <a:t>provide</a:t>
            </a:r>
            <a:r>
              <a:rPr lang="fr-CA" sz="1200" dirty="0">
                <a:latin typeface="Segoe UI" panose="020B0502040204020203" pitchFamily="34" charset="0"/>
                <a:cs typeface="Segoe UI" panose="020B0502040204020203" pitchFamily="34" charset="0"/>
              </a:rPr>
              <a:t> </a:t>
            </a:r>
            <a:r>
              <a:rPr lang="fr-CA" sz="1200" dirty="0" err="1">
                <a:latin typeface="Segoe UI" panose="020B0502040204020203" pitchFamily="34" charset="0"/>
                <a:cs typeface="Segoe UI" panose="020B0502040204020203" pitchFamily="34" charset="0"/>
              </a:rPr>
              <a:t>example</a:t>
            </a:r>
            <a:r>
              <a:rPr lang="fr-CA" sz="1200" dirty="0">
                <a:latin typeface="Segoe UI" panose="020B0502040204020203" pitchFamily="34" charset="0"/>
                <a:cs typeface="Segoe UI" panose="020B0502040204020203" pitchFamily="34" charset="0"/>
              </a:rPr>
              <a:t> of </a:t>
            </a:r>
            <a:r>
              <a:rPr lang="fr-CA" sz="1200" dirty="0" err="1">
                <a:latin typeface="Segoe UI" panose="020B0502040204020203" pitchFamily="34" charset="0"/>
                <a:cs typeface="Segoe UI" panose="020B0502040204020203" pitchFamily="34" charset="0"/>
              </a:rPr>
              <a:t>what</a:t>
            </a:r>
            <a:r>
              <a:rPr lang="fr-CA" sz="1200" dirty="0">
                <a:latin typeface="Segoe UI" panose="020B0502040204020203" pitchFamily="34" charset="0"/>
                <a:cs typeface="Segoe UI" panose="020B0502040204020203" pitchFamily="34" charset="0"/>
              </a:rPr>
              <a:t> has been </a:t>
            </a:r>
            <a:r>
              <a:rPr lang="fr-CA" sz="1200" dirty="0" err="1">
                <a:latin typeface="Segoe UI" panose="020B0502040204020203" pitchFamily="34" charset="0"/>
                <a:cs typeface="Segoe UI" panose="020B0502040204020203" pitchFamily="34" charset="0"/>
              </a:rPr>
              <a:t>launched</a:t>
            </a:r>
            <a:r>
              <a:rPr lang="fr-CA" sz="1200" dirty="0">
                <a:latin typeface="Segoe UI" panose="020B0502040204020203" pitchFamily="34" charset="0"/>
                <a:cs typeface="Segoe UI" panose="020B0502040204020203"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1" i="0" dirty="0">
                <a:solidFill>
                  <a:srgbClr val="333333"/>
                </a:solidFill>
                <a:effectLst/>
                <a:latin typeface="Segoe UI" panose="020B0502040204020203" pitchFamily="34" charset="0"/>
                <a:cs typeface="Segoe UI" panose="020B0502040204020203" pitchFamily="34" charset="0"/>
              </a:rPr>
              <a:t>Digital Career Opportunities for Persons with Disabilities </a:t>
            </a:r>
            <a:r>
              <a:rPr lang="en-CA" sz="1200" b="0" i="0" dirty="0">
                <a:solidFill>
                  <a:srgbClr val="333333"/>
                </a:solidFill>
                <a:effectLst/>
                <a:latin typeface="Segoe UI" panose="020B0502040204020203" pitchFamily="34" charset="0"/>
                <a:cs typeface="Segoe UI" panose="020B0502040204020203" pitchFamily="34" charset="0"/>
              </a:rPr>
              <a:t>(CS-01, CS-02, CS-03, CS-04) : </a:t>
            </a:r>
            <a:r>
              <a:rPr lang="en-CA" sz="1200" dirty="0">
                <a:latin typeface="Segoe UI" panose="020B0502040204020203" pitchFamily="34" charset="0"/>
                <a:cs typeface="Segoe UI" panose="020B0502040204020203" pitchFamily="34" charset="0"/>
                <a:hlinkClick r:id="rId4"/>
              </a:rPr>
              <a:t>Digital Career Opportunities for Persons with Disabilities (cfp-psc.gc.ca)</a:t>
            </a:r>
            <a:r>
              <a:rPr lang="en-CA" sz="1200" dirty="0">
                <a:latin typeface="Segoe UI" panose="020B0502040204020203" pitchFamily="34" charset="0"/>
                <a:cs typeface="Segoe UI" panose="020B0502040204020203" pitchFamily="34" charset="0"/>
              </a:rPr>
              <a:t> Process #: </a:t>
            </a:r>
            <a:r>
              <a:rPr lang="en-CA" sz="1200" b="0" i="0" dirty="0">
                <a:solidFill>
                  <a:srgbClr val="333333"/>
                </a:solidFill>
                <a:effectLst/>
                <a:latin typeface="Segoe UI" panose="020B0502040204020203" pitchFamily="34" charset="0"/>
                <a:cs typeface="Segoe UI" panose="020B0502040204020203" pitchFamily="34" charset="0"/>
              </a:rPr>
              <a:t>21-PSC-INV-PWD-EA-CS-2 </a:t>
            </a:r>
            <a:r>
              <a:rPr lang="en-CA" sz="1200" b="1" i="0" dirty="0">
                <a:solidFill>
                  <a:srgbClr val="333333"/>
                </a:solidFill>
                <a:effectLst/>
                <a:latin typeface="Segoe UI" panose="020B0502040204020203" pitchFamily="34" charset="0"/>
                <a:cs typeface="Segoe UI" panose="020B0502040204020203" pitchFamily="34" charset="0"/>
              </a:rPr>
              <a:t>Closing Date: </a:t>
            </a:r>
            <a:r>
              <a:rPr lang="en-CA" sz="1200" b="0" i="0" dirty="0">
                <a:solidFill>
                  <a:srgbClr val="333333"/>
                </a:solidFill>
                <a:effectLst/>
                <a:latin typeface="Segoe UI" panose="020B0502040204020203" pitchFamily="34" charset="0"/>
                <a:cs typeface="Segoe UI" panose="020B0502040204020203" pitchFamily="34" charset="0"/>
              </a:rPr>
              <a:t>March 31, 2022 (Mainly IT careers)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b="0" i="0" dirty="0">
              <a:solidFill>
                <a:srgbClr val="333333"/>
              </a:solidFill>
              <a:effectLst/>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1" i="0" dirty="0">
                <a:solidFill>
                  <a:srgbClr val="333333"/>
                </a:solidFill>
                <a:effectLst/>
                <a:latin typeface="Segoe UI" panose="020B0502040204020203" pitchFamily="34" charset="0"/>
                <a:cs typeface="Segoe UI" panose="020B0502040204020203" pitchFamily="34" charset="0"/>
              </a:rPr>
              <a:t>Policy and Data Analyst - Careers for Persons with Disabilities - Post-Secondary Recruitment Policy and Data Analyst - Careers for Persons with Disabilities - Post-Secondary Recruitment </a:t>
            </a:r>
            <a:r>
              <a:rPr lang="en-CA" sz="1200" b="0" i="0" dirty="0">
                <a:solidFill>
                  <a:srgbClr val="333333"/>
                </a:solidFill>
                <a:effectLst/>
                <a:latin typeface="Segoe UI" panose="020B0502040204020203" pitchFamily="34" charset="0"/>
                <a:cs typeface="Segoe UI" panose="020B0502040204020203" pitchFamily="34" charset="0"/>
              </a:rPr>
              <a:t>(EC-01, EC-02, EC-03, EC-04, EC-05) </a:t>
            </a:r>
            <a:r>
              <a:rPr lang="en-CA" sz="1200" dirty="0">
                <a:latin typeface="Segoe UI" panose="020B0502040204020203" pitchFamily="34" charset="0"/>
                <a:cs typeface="Segoe UI" panose="020B0502040204020203" pitchFamily="34" charset="0"/>
                <a:hlinkClick r:id="rId5"/>
              </a:rPr>
              <a:t>Policy and Data Analyst - Careers for Persons with Disabilities (cfp-psc.gc.ca)</a:t>
            </a:r>
            <a:r>
              <a:rPr lang="en-CA" sz="1200" dirty="0">
                <a:latin typeface="Segoe UI" panose="020B0502040204020203" pitchFamily="34" charset="0"/>
                <a:cs typeface="Segoe UI" panose="020B0502040204020203" pitchFamily="34" charset="0"/>
              </a:rPr>
              <a:t>  Process # </a:t>
            </a:r>
            <a:r>
              <a:rPr lang="en-CA" sz="1200" b="0" i="0" dirty="0">
                <a:solidFill>
                  <a:srgbClr val="333333"/>
                </a:solidFill>
                <a:effectLst/>
                <a:latin typeface="Segoe UI" panose="020B0502040204020203" pitchFamily="34" charset="0"/>
                <a:cs typeface="Segoe UI" panose="020B0502040204020203" pitchFamily="34" charset="0"/>
              </a:rPr>
              <a:t>21-PSC-INV-PWD-PSR-EC  </a:t>
            </a:r>
            <a:r>
              <a:rPr lang="en-CA" sz="1200" b="1" i="0" dirty="0">
                <a:solidFill>
                  <a:srgbClr val="333333"/>
                </a:solidFill>
                <a:effectLst/>
                <a:latin typeface="Segoe UI" panose="020B0502040204020203" pitchFamily="34" charset="0"/>
                <a:cs typeface="Segoe UI" panose="020B0502040204020203" pitchFamily="34" charset="0"/>
              </a:rPr>
              <a:t>Closing date:</a:t>
            </a:r>
            <a:r>
              <a:rPr lang="en-CA" sz="1200" b="0" i="0" dirty="0">
                <a:solidFill>
                  <a:srgbClr val="333333"/>
                </a:solidFill>
                <a:effectLst/>
                <a:latin typeface="Segoe UI" panose="020B0502040204020203" pitchFamily="34" charset="0"/>
                <a:cs typeface="Segoe UI" panose="020B0502040204020203" pitchFamily="34" charset="0"/>
              </a:rPr>
              <a:t> March 31,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333333"/>
                </a:solidFill>
                <a:effectLst/>
                <a:latin typeface="Segoe UI" panose="020B0502040204020203" pitchFamily="34" charset="0"/>
                <a:cs typeface="Segoe UI" panose="020B0502040204020203" pitchFamily="34" charset="0"/>
              </a:rPr>
              <a:t>- Remember to self-declare as a person with a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Questions? Email us at: </a:t>
            </a:r>
            <a:r>
              <a:rPr kumimoji="0" lang="en-CA" sz="12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6"/>
              </a:rPr>
              <a:t>cfp.monprochainemploi-mynextjob.psc@psc-cfp.gc.ca</a:t>
            </a:r>
            <a:endParaRPr kumimoji="0" lang="en-CA" sz="12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26</a:t>
            </a:fld>
            <a:endParaRPr lang="en-CA"/>
          </a:p>
        </p:txBody>
      </p:sp>
    </p:spTree>
    <p:extLst>
      <p:ext uri="{BB962C8B-B14F-4D97-AF65-F5344CB8AC3E}">
        <p14:creationId xmlns:p14="http://schemas.microsoft.com/office/powerpoint/2010/main" val="270243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27</a:t>
            </a:fld>
            <a:endParaRPr lang="en-CA"/>
          </a:p>
        </p:txBody>
      </p:sp>
    </p:spTree>
    <p:extLst>
      <p:ext uri="{BB962C8B-B14F-4D97-AF65-F5344CB8AC3E}">
        <p14:creationId xmlns:p14="http://schemas.microsoft.com/office/powerpoint/2010/main" val="2257630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Segoe UI" panose="020B0502040204020203" pitchFamily="34" charset="0"/>
                <a:cs typeface="Segoe UI" panose="020B0502040204020203" pitchFamily="34" charset="0"/>
              </a:rPr>
              <a:t>SPEAKING NOTES:</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The presentation is coming to an end, we have one last slide to share with you our last Tips, but before we do ….</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Your feedback is IMPORTANT to us! This is how we can improve our events/information sessions to better meet YOUR needs. Let’s take a 5 minutes to let you answer this quickly.</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When completing this survey, please do not provide your name, the names of others, or specific information that could identify you, as this information will be collected anonymously and reported in aggregate.</a:t>
            </a:r>
          </a:p>
          <a:p>
            <a:r>
              <a:rPr lang="en-CA" dirty="0">
                <a:latin typeface="Segoe UI" panose="020B0502040204020203" pitchFamily="34" charset="0"/>
                <a:cs typeface="Segoe UI" panose="020B0502040204020203" pitchFamily="34" charset="0"/>
              </a:rPr>
              <a:t> </a:t>
            </a:r>
          </a:p>
          <a:p>
            <a:r>
              <a:rPr lang="en-CA" dirty="0">
                <a:latin typeface="Segoe UI" panose="020B0502040204020203" pitchFamily="34" charset="0"/>
                <a:cs typeface="Segoe UI" panose="020B0502040204020203" pitchFamily="34" charset="0"/>
              </a:rPr>
              <a:t>Your participation is voluntary and there will be no negative impact on your application.</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Please let us know if you need a different format to participate in this survey. </a:t>
            </a:r>
          </a:p>
          <a:p>
            <a:r>
              <a:rPr lang="en-CA" dirty="0">
                <a:latin typeface="Segoe UI" panose="020B0502040204020203" pitchFamily="34" charset="0"/>
                <a:cs typeface="Segoe UI" panose="020B0502040204020203" pitchFamily="34" charset="0"/>
              </a:rPr>
              <a:t>If you have any questions, please send an email to: cfp.recrutementrayonnement-recruitmentoutreach.psc@cfp-psc.gc.ca</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54BA3AA-3433-42F7-82F8-68D10241E68D}" type="slidenum">
              <a:rPr lang="en-CA" smtClean="0"/>
              <a:t>28</a:t>
            </a:fld>
            <a:endParaRPr lang="en-CA"/>
          </a:p>
        </p:txBody>
      </p:sp>
    </p:spTree>
    <p:extLst>
      <p:ext uri="{BB962C8B-B14F-4D97-AF65-F5344CB8AC3E}">
        <p14:creationId xmlns:p14="http://schemas.microsoft.com/office/powerpoint/2010/main" val="1207720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Segoe UI" panose="020B0502040204020203" pitchFamily="34" charset="0"/>
                <a:cs typeface="Segoe UI" panose="020B0502040204020203" pitchFamily="34" charset="0"/>
              </a:rPr>
              <a:t>SPEAKING NOTES:</a:t>
            </a:r>
          </a:p>
          <a:p>
            <a:r>
              <a:rPr lang="en-CA" dirty="0">
                <a:latin typeface="Segoe UI" panose="020B0502040204020203" pitchFamily="34" charset="0"/>
                <a:cs typeface="Segoe UI" panose="020B0502040204020203" pitchFamily="34" charset="0"/>
              </a:rPr>
              <a:t>QR code brings to </a:t>
            </a:r>
            <a:r>
              <a:rPr lang="en-CA" dirty="0" err="1">
                <a:latin typeface="Segoe UI" panose="020B0502040204020203" pitchFamily="34" charset="0"/>
                <a:cs typeface="Segoe UI" panose="020B0502040204020203" pitchFamily="34" charset="0"/>
              </a:rPr>
              <a:t>Gcjobs</a:t>
            </a:r>
            <a:r>
              <a:rPr lang="en-CA" dirty="0">
                <a:latin typeface="Segoe UI" panose="020B0502040204020203" pitchFamily="34" charset="0"/>
                <a:cs typeface="Segoe UI" panose="020B0502040204020203" pitchFamily="34" charset="0"/>
              </a:rPr>
              <a:t> webpage – to apply to GC Jobs. GCJobs is the web platform where ALL the federal government job are posted – you can even ensure that you get notify when jobs meeting your job search criteria are posted. Go - create you job alert!</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Make sure you don't miss anything, follow us on our social media! Various job opportunities are shared every week, we also promote some information sessions or events. </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54BA3AA-3433-42F7-82F8-68D10241E68D}" type="slidenum">
              <a:rPr lang="en-CA" smtClean="0"/>
              <a:t>29</a:t>
            </a:fld>
            <a:endParaRPr lang="en-CA"/>
          </a:p>
        </p:txBody>
      </p:sp>
    </p:spTree>
    <p:extLst>
      <p:ext uri="{BB962C8B-B14F-4D97-AF65-F5344CB8AC3E}">
        <p14:creationId xmlns:p14="http://schemas.microsoft.com/office/powerpoint/2010/main" val="371067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latin typeface="Segoe UI" panose="020B0502040204020203" pitchFamily="34" charset="0"/>
                <a:cs typeface="Segoe UI" panose="020B0502040204020203" pitchFamily="34" charset="0"/>
              </a:rPr>
              <a:t>Link to pertinent </a:t>
            </a:r>
            <a:r>
              <a:rPr lang="fr-CA" sz="1200" dirty="0" err="1">
                <a:latin typeface="Segoe UI" panose="020B0502040204020203" pitchFamily="34" charset="0"/>
                <a:cs typeface="Segoe UI" panose="020B0502040204020203" pitchFamily="34" charset="0"/>
              </a:rPr>
              <a:t>webpage</a:t>
            </a:r>
            <a:r>
              <a:rPr lang="fr-CA" sz="1200" dirty="0">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hlinkClick r:id="rId3"/>
              </a:rPr>
              <a:t>Public service graduate recruitment programs - Canada.ca</a:t>
            </a:r>
            <a:endParaRPr lang="en-CA" sz="1200" dirty="0">
              <a:latin typeface="Segoe UI" panose="020B0502040204020203" pitchFamily="34" charset="0"/>
              <a:cs typeface="Segoe UI" panose="020B0502040204020203" pitchFamily="34" charset="0"/>
            </a:endParaRPr>
          </a:p>
          <a:p>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noProof="0" dirty="0">
                <a:solidFill>
                  <a:schemeClr val="tx1"/>
                </a:solidFill>
                <a:latin typeface="Segoe UI" panose="020B0502040204020203" pitchFamily="34" charset="0"/>
                <a:cs typeface="Segoe UI" panose="020B0502040204020203" pitchFamily="34" charset="0"/>
              </a:rPr>
              <a:t>RPL website: </a:t>
            </a:r>
            <a:r>
              <a:rPr lang="en-CA" sz="1200" b="0" noProof="0" dirty="0">
                <a:solidFill>
                  <a:schemeClr val="tx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Canada</a:t>
            </a:r>
            <a:r>
              <a:rPr lang="en-CA" sz="1200" noProof="0" dirty="0">
                <a:solidFill>
                  <a:schemeClr val="tx1"/>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.ca/ recruitment-policy-leaders</a:t>
            </a:r>
            <a:endParaRPr lang="en-CA" sz="1200" noProof="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noProof="0" dirty="0" err="1">
                <a:solidFill>
                  <a:schemeClr val="tx1"/>
                </a:solidFill>
                <a:latin typeface="Segoe UI" panose="020B0502040204020203" pitchFamily="34" charset="0"/>
                <a:cs typeface="Segoe UI" panose="020B0502040204020203" pitchFamily="34" charset="0"/>
              </a:rPr>
              <a:t>GCJobs</a:t>
            </a:r>
            <a:r>
              <a:rPr lang="en-CA" sz="1200" b="0" noProof="0" dirty="0">
                <a:solidFill>
                  <a:schemeClr val="tx1"/>
                </a:solidFill>
                <a:latin typeface="Segoe UI" panose="020B0502040204020203" pitchFamily="34" charset="0"/>
                <a:cs typeface="Segoe UI" panose="020B0502040204020203" pitchFamily="34" charset="0"/>
              </a:rPr>
              <a:t>: </a:t>
            </a:r>
            <a:r>
              <a:rPr lang="en-CA" sz="1200" dirty="0">
                <a:latin typeface="Segoe UI" panose="020B0502040204020203" pitchFamily="34" charset="0"/>
                <a:cs typeface="Segoe UI" panose="020B0502040204020203" pitchFamily="34" charset="0"/>
                <a:hlinkClick r:id="rId5"/>
              </a:rPr>
              <a:t>Job search (cfp-psc.gc.ca)</a:t>
            </a:r>
            <a:endParaRPr lang="en-CA" sz="120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noProof="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noProof="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noProof="0" dirty="0">
                <a:solidFill>
                  <a:schemeClr val="tx2"/>
                </a:solidFill>
                <a:latin typeface="Segoe UI" panose="020B0502040204020203" pitchFamily="34" charset="0"/>
                <a:cs typeface="Segoe UI" panose="020B0502040204020203" pitchFamily="34" charset="0"/>
              </a:rPr>
              <a:t>Focused  recruitment initiatives</a:t>
            </a:r>
            <a:endParaRPr lang="en-CA" sz="1200" b="0" i="0" u="sng" kern="1200" noProof="0" dirty="0">
              <a:solidFill>
                <a:schemeClr val="tx1"/>
              </a:solidFill>
              <a:effectLst/>
              <a:latin typeface="Segoe UI" panose="020B0502040204020203" pitchFamily="34" charset="0"/>
              <a:ea typeface="+mn-ea"/>
              <a:cs typeface="Segoe UI" panose="020B0502040204020203" pitchFamily="34" charset="0"/>
              <a:hlinkClick r:id="rId3" tooltip="https://www.canada.ca/en/public-service-commission/jobs/services/recruitment/graduates.htm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noProof="0" dirty="0">
              <a:solidFill>
                <a:schemeClr val="tx1"/>
              </a:solidFill>
              <a:latin typeface="Segoe UI" panose="020B0502040204020203" pitchFamily="34" charset="0"/>
              <a:cs typeface="Segoe UI" panose="020B0502040204020203" pitchFamily="34" charset="0"/>
            </a:endParaRPr>
          </a:p>
          <a:p>
            <a:endParaRPr lang="en-CA" sz="1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3</a:t>
            </a:fld>
            <a:endParaRPr lang="en-CA"/>
          </a:p>
        </p:txBody>
      </p:sp>
    </p:spTree>
    <p:extLst>
      <p:ext uri="{BB962C8B-B14F-4D97-AF65-F5344CB8AC3E}">
        <p14:creationId xmlns:p14="http://schemas.microsoft.com/office/powerpoint/2010/main" val="252712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Segoe UI" panose="020B0502040204020203" pitchFamily="34" charset="0"/>
                <a:cs typeface="Segoe UI" panose="020B0502040204020203" pitchFamily="34" charset="0"/>
              </a:rPr>
              <a:t>SPEAKING NOTES: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Students can also be re-hired at other departments, not just he one that hired them in the first place/ initially. </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If you are already a student and you’re interested in being bridged, I recommend self advocating and networking. You manager won’t know you’d like to stay in government unless you tell them.</a:t>
            </a:r>
          </a:p>
          <a:p>
            <a:endParaRPr lang="en-CA" dirty="0">
              <a:latin typeface="Segoe UI" panose="020B0502040204020203" pitchFamily="34" charset="0"/>
              <a:cs typeface="Segoe UI" panose="020B0502040204020203" pitchFamily="34" charset="0"/>
            </a:endParaRPr>
          </a:p>
          <a:p>
            <a:r>
              <a:rPr lang="en-CA" dirty="0">
                <a:latin typeface="Segoe UI" panose="020B0502040204020203" pitchFamily="34" charset="0"/>
                <a:cs typeface="Segoe UI" panose="020B0502040204020203" pitchFamily="34" charset="0"/>
              </a:rPr>
              <a:t>*Touch on your own bridging experience if you have been bridged, or your experience as a HR advisor.</a:t>
            </a:r>
          </a:p>
        </p:txBody>
      </p:sp>
      <p:sp>
        <p:nvSpPr>
          <p:cNvPr id="4" name="Slide Number Placeholder 3"/>
          <p:cNvSpPr>
            <a:spLocks noGrp="1"/>
          </p:cNvSpPr>
          <p:nvPr>
            <p:ph type="sldNum" sz="quarter" idx="5"/>
          </p:nvPr>
        </p:nvSpPr>
        <p:spPr/>
        <p:txBody>
          <a:bodyPr/>
          <a:lstStyle/>
          <a:p>
            <a:fld id="{D54BA3AA-3433-42F7-82F8-68D10241E68D}" type="slidenum">
              <a:rPr lang="en-CA" smtClean="0"/>
              <a:t>4</a:t>
            </a:fld>
            <a:endParaRPr lang="en-CA"/>
          </a:p>
        </p:txBody>
      </p:sp>
    </p:spTree>
    <p:extLst>
      <p:ext uri="{BB962C8B-B14F-4D97-AF65-F5344CB8AC3E}">
        <p14:creationId xmlns:p14="http://schemas.microsoft.com/office/powerpoint/2010/main" val="385902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0E15087-A1B5-4233-A11B-964A1DC53ECD}" type="slidenum">
              <a:rPr lang="en-CA" smtClean="0"/>
              <a:t>5</a:t>
            </a:fld>
            <a:endParaRPr lang="en-CA"/>
          </a:p>
        </p:txBody>
      </p:sp>
    </p:spTree>
    <p:extLst>
      <p:ext uri="{BB962C8B-B14F-4D97-AF65-F5344CB8AC3E}">
        <p14:creationId xmlns:p14="http://schemas.microsoft.com/office/powerpoint/2010/main" val="24857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Segoe UI" panose="020B0502040204020203" pitchFamily="34" charset="0"/>
                <a:cs typeface="Segoe UI" panose="020B0502040204020203" pitchFamily="34" charset="0"/>
              </a:rPr>
              <a:t>In addition to the applications you can submit to our student and graduate programs, you can apply for a variety of employment opportunities throughout the year. </a:t>
            </a: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6</a:t>
            </a:fld>
            <a:endParaRPr lang="en-CA"/>
          </a:p>
        </p:txBody>
      </p:sp>
    </p:spTree>
    <p:extLst>
      <p:ext uri="{BB962C8B-B14F-4D97-AF65-F5344CB8AC3E}">
        <p14:creationId xmlns:p14="http://schemas.microsoft.com/office/powerpoint/2010/main" val="319092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Segoe UI" panose="020B0502040204020203" pitchFamily="34" charset="0"/>
                <a:cs typeface="Segoe UI" panose="020B0502040204020203" pitchFamily="34" charset="0"/>
              </a:rPr>
              <a:t>You </a:t>
            </a:r>
            <a:r>
              <a:rPr lang="fr-CA" dirty="0" err="1">
                <a:latin typeface="Segoe UI" panose="020B0502040204020203" pitchFamily="34" charset="0"/>
                <a:cs typeface="Segoe UI" panose="020B0502040204020203" pitchFamily="34" charset="0"/>
              </a:rPr>
              <a:t>need</a:t>
            </a:r>
            <a:r>
              <a:rPr lang="fr-CA" dirty="0">
                <a:latin typeface="Segoe UI" panose="020B0502040204020203" pitchFamily="34" charset="0"/>
                <a:cs typeface="Segoe UI" panose="020B0502040204020203" pitchFamily="34" charset="0"/>
              </a:rPr>
              <a:t> to </a:t>
            </a:r>
            <a:r>
              <a:rPr lang="fr-CA" dirty="0" err="1">
                <a:latin typeface="Segoe UI" panose="020B0502040204020203" pitchFamily="34" charset="0"/>
                <a:cs typeface="Segoe UI" panose="020B0502040204020203" pitchFamily="34" charset="0"/>
              </a:rPr>
              <a:t>create</a:t>
            </a:r>
            <a:r>
              <a:rPr lang="fr-CA" dirty="0">
                <a:latin typeface="Segoe UI" panose="020B0502040204020203" pitchFamily="34" charset="0"/>
                <a:cs typeface="Segoe UI" panose="020B0502040204020203" pitchFamily="34" charset="0"/>
              </a:rPr>
              <a:t> a GC jobs </a:t>
            </a:r>
            <a:r>
              <a:rPr lang="fr-CA" dirty="0" err="1">
                <a:latin typeface="Segoe UI" panose="020B0502040204020203" pitchFamily="34" charset="0"/>
                <a:cs typeface="Segoe UI" panose="020B0502040204020203" pitchFamily="34" charset="0"/>
              </a:rPr>
              <a:t>account</a:t>
            </a:r>
            <a:r>
              <a:rPr lang="fr-CA" baseline="0" dirty="0">
                <a:latin typeface="Segoe UI" panose="020B0502040204020203" pitchFamily="34" charset="0"/>
                <a:cs typeface="Segoe UI" panose="020B0502040204020203" pitchFamily="34" charset="0"/>
              </a:rPr>
              <a:t> to start your job </a:t>
            </a:r>
            <a:r>
              <a:rPr lang="fr-CA" baseline="0" dirty="0" err="1">
                <a:latin typeface="Segoe UI" panose="020B0502040204020203" pitchFamily="34" charset="0"/>
                <a:cs typeface="Segoe UI" panose="020B0502040204020203" pitchFamily="34" charset="0"/>
              </a:rPr>
              <a:t>search</a:t>
            </a:r>
            <a:r>
              <a:rPr lang="fr-CA" baseline="0" dirty="0">
                <a:latin typeface="Segoe UI" panose="020B0502040204020203" pitchFamily="34" charset="0"/>
                <a:cs typeface="Segoe UI" panose="020B0502040204020203" pitchFamily="34" charset="0"/>
              </a:rPr>
              <a:t>.</a:t>
            </a:r>
            <a:endParaRPr lang="en-CA"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7</a:t>
            </a:fld>
            <a:endParaRPr lang="en-CA"/>
          </a:p>
        </p:txBody>
      </p:sp>
    </p:spTree>
    <p:extLst>
      <p:ext uri="{BB962C8B-B14F-4D97-AF65-F5344CB8AC3E}">
        <p14:creationId xmlns:p14="http://schemas.microsoft.com/office/powerpoint/2010/main" val="123953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Segoe UI" panose="020B0502040204020203" pitchFamily="34" charset="0"/>
                <a:cs typeface="Segoe UI" panose="020B0502040204020203" pitchFamily="34" charset="0"/>
              </a:rPr>
              <a:t>The GCJobs site provides you with all the access to the different employment opportunities within the Core Federal Public Service.</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Certain government organizations do not have to post their job opportunities on the</a:t>
            </a:r>
            <a:r>
              <a:rPr lang="en-CA" altLang="en-US" baseline="0" dirty="0">
                <a:latin typeface="Segoe UI" panose="020B0502040204020203" pitchFamily="34" charset="0"/>
                <a:cs typeface="Segoe UI" panose="020B0502040204020203" pitchFamily="34" charset="0"/>
              </a:rPr>
              <a:t> GC Jobs </a:t>
            </a:r>
            <a:r>
              <a:rPr lang="en-CA" altLang="en-US" dirty="0">
                <a:latin typeface="Segoe UI" panose="020B0502040204020203" pitchFamily="34" charset="0"/>
                <a:cs typeface="Segoe UI" panose="020B0502040204020203" pitchFamily="34" charset="0"/>
              </a:rPr>
              <a:t>website. Some do, but many don’t. You may want to visit these organizations’ websites</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GC Connex and GC Collab  is accessible to employees (and students, casuals) for temporary opportunities or lateral</a:t>
            </a:r>
            <a:r>
              <a:rPr lang="en-CA" altLang="en-US" baseline="0" dirty="0">
                <a:latin typeface="Segoe UI" panose="020B0502040204020203" pitchFamily="34" charset="0"/>
                <a:cs typeface="Segoe UI" panose="020B0502040204020203" pitchFamily="34" charset="0"/>
              </a:rPr>
              <a:t> movement</a:t>
            </a:r>
            <a:r>
              <a:rPr lang="en-CA" altLang="en-US" dirty="0">
                <a:latin typeface="Segoe UI" panose="020B0502040204020203" pitchFamily="34" charset="0"/>
                <a:cs typeface="Segoe UI" panose="020B0502040204020203" pitchFamily="34" charset="0"/>
              </a:rPr>
              <a:t>.</a:t>
            </a:r>
          </a:p>
          <a:p>
            <a:pPr eaLnBrk="1" hangingPunct="1">
              <a:spcBef>
                <a:spcPct val="0"/>
              </a:spcBef>
            </a:pPr>
            <a:endParaRPr lang="en-CA" altLang="en-US" dirty="0">
              <a:latin typeface="Segoe UI" panose="020B0502040204020203" pitchFamily="34" charset="0"/>
              <a:cs typeface="Segoe UI" panose="020B0502040204020203" pitchFamily="34" charset="0"/>
            </a:endParaRPr>
          </a:p>
          <a:p>
            <a:pPr eaLnBrk="1" hangingPunct="1">
              <a:spcBef>
                <a:spcPct val="0"/>
              </a:spcBef>
            </a:pPr>
            <a:r>
              <a:rPr lang="en-CA" altLang="en-US" dirty="0">
                <a:latin typeface="Segoe UI" panose="020B0502040204020203" pitchFamily="34" charset="0"/>
                <a:cs typeface="Segoe UI" panose="020B0502040204020203" pitchFamily="34" charset="0"/>
              </a:rPr>
              <a:t>Make contacts, network through events and associations, or groups on the various GC platforms</a:t>
            </a:r>
            <a:r>
              <a:rPr lang="en-CA" altLang="en-US" baseline="0" dirty="0">
                <a:latin typeface="Segoe UI" panose="020B0502040204020203" pitchFamily="34" charset="0"/>
                <a:cs typeface="Segoe UI" panose="020B0502040204020203" pitchFamily="34" charset="0"/>
              </a:rPr>
              <a:t> (</a:t>
            </a:r>
            <a:r>
              <a:rPr lang="en-CA" altLang="en-US" baseline="0" dirty="0" err="1">
                <a:latin typeface="Segoe UI" panose="020B0502040204020203" pitchFamily="34" charset="0"/>
                <a:cs typeface="Segoe UI" panose="020B0502040204020203" pitchFamily="34" charset="0"/>
              </a:rPr>
              <a:t>Gcconnex</a:t>
            </a:r>
            <a:r>
              <a:rPr lang="en-CA" altLang="en-US" baseline="0" dirty="0">
                <a:latin typeface="Segoe UI" panose="020B0502040204020203" pitchFamily="34" charset="0"/>
                <a:cs typeface="Segoe UI" panose="020B0502040204020203" pitchFamily="34" charset="0"/>
              </a:rPr>
              <a:t>, </a:t>
            </a:r>
            <a:r>
              <a:rPr lang="en-CA" altLang="en-US" baseline="0" dirty="0" err="1">
                <a:latin typeface="Segoe UI" panose="020B0502040204020203" pitchFamily="34" charset="0"/>
                <a:cs typeface="Segoe UI" panose="020B0502040204020203" pitchFamily="34" charset="0"/>
              </a:rPr>
              <a:t>GCCollab</a:t>
            </a:r>
            <a:r>
              <a:rPr lang="en-CA" altLang="en-US" baseline="0" dirty="0">
                <a:latin typeface="Segoe UI" panose="020B0502040204020203" pitchFamily="34" charset="0"/>
                <a:cs typeface="Segoe UI" panose="020B0502040204020203" pitchFamily="34" charset="0"/>
              </a:rPr>
              <a:t>)</a:t>
            </a:r>
            <a:endParaRPr lang="en-CA" alt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latin typeface="Segoe UI" panose="020B0502040204020203" pitchFamily="34" charset="0"/>
              <a:cs typeface="Segoe UI" panose="020B0502040204020203" pitchFamily="34" charset="0"/>
            </a:endParaRPr>
          </a:p>
          <a:p>
            <a:endParaRPr lang="en-CA"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90E15087-A1B5-4233-A11B-964A1DC53ECD}" type="slidenum">
              <a:rPr lang="en-CA" smtClean="0"/>
              <a:t>8</a:t>
            </a:fld>
            <a:endParaRPr lang="en-CA"/>
          </a:p>
        </p:txBody>
      </p:sp>
    </p:spTree>
    <p:extLst>
      <p:ext uri="{BB962C8B-B14F-4D97-AF65-F5344CB8AC3E}">
        <p14:creationId xmlns:p14="http://schemas.microsoft.com/office/powerpoint/2010/main" val="82262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latin typeface="Segoe UI" panose="020B0502040204020203" pitchFamily="34" charset="0"/>
                <a:cs typeface="Segoe UI" panose="020B0502040204020203" pitchFamily="34" charset="0"/>
              </a:rPr>
              <a:t>You can </a:t>
            </a:r>
            <a:r>
              <a:rPr lang="fr-CA" dirty="0" err="1">
                <a:solidFill>
                  <a:schemeClr val="tx1"/>
                </a:solidFill>
                <a:latin typeface="Segoe UI" panose="020B0502040204020203" pitchFamily="34" charset="0"/>
                <a:cs typeface="Segoe UI" panose="020B0502040204020203" pitchFamily="34" charset="0"/>
              </a:rPr>
              <a:t>also</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apply</a:t>
            </a:r>
            <a:r>
              <a:rPr lang="fr-CA" dirty="0">
                <a:solidFill>
                  <a:schemeClr val="tx1"/>
                </a:solidFill>
                <a:latin typeface="Segoe UI" panose="020B0502040204020203" pitchFamily="34" charset="0"/>
                <a:cs typeface="Segoe UI" panose="020B0502040204020203" pitchFamily="34" charset="0"/>
              </a:rPr>
              <a:t> for </a:t>
            </a:r>
            <a:r>
              <a:rPr lang="fr-CA" dirty="0" err="1">
                <a:solidFill>
                  <a:schemeClr val="tx1"/>
                </a:solidFill>
                <a:latin typeface="Segoe UI" panose="020B0502040204020203" pitchFamily="34" charset="0"/>
                <a:cs typeface="Segoe UI" panose="020B0502040204020203" pitchFamily="34" charset="0"/>
              </a:rPr>
              <a:t>specific</a:t>
            </a:r>
            <a:r>
              <a:rPr lang="fr-CA" dirty="0">
                <a:solidFill>
                  <a:schemeClr val="tx1"/>
                </a:solidFill>
                <a:latin typeface="Segoe UI" panose="020B0502040204020203" pitchFamily="34" charset="0"/>
                <a:cs typeface="Segoe UI" panose="020B0502040204020203" pitchFamily="34" charset="0"/>
              </a:rPr>
              <a:t> job </a:t>
            </a:r>
            <a:r>
              <a:rPr lang="fr-CA" dirty="0" err="1">
                <a:solidFill>
                  <a:schemeClr val="tx1"/>
                </a:solidFill>
                <a:latin typeface="Segoe UI" panose="020B0502040204020203" pitchFamily="34" charset="0"/>
                <a:cs typeface="Segoe UI" panose="020B0502040204020203" pitchFamily="34" charset="0"/>
              </a:rPr>
              <a:t>opportunities</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through</a:t>
            </a:r>
            <a:r>
              <a:rPr lang="fr-CA" dirty="0">
                <a:solidFill>
                  <a:schemeClr val="tx1"/>
                </a:solidFill>
                <a:latin typeface="Segoe UI" panose="020B0502040204020203" pitchFamily="34" charset="0"/>
                <a:cs typeface="Segoe UI" panose="020B0502040204020203" pitchFamily="34" charset="0"/>
              </a:rPr>
              <a:t> the GC Jobs portal.</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Although</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a:t>
            </a:r>
            <a:r>
              <a:rPr lang="fr-CA" dirty="0" err="1">
                <a:solidFill>
                  <a:schemeClr val="tx1"/>
                </a:solidFill>
                <a:latin typeface="Segoe UI" panose="020B0502040204020203" pitchFamily="34" charset="0"/>
                <a:cs typeface="Segoe UI" panose="020B0502040204020203" pitchFamily="34" charset="0"/>
              </a:rPr>
              <a:t>ou</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don’t</a:t>
            </a:r>
            <a:r>
              <a:rPr lang="fr-CA" dirty="0">
                <a:solidFill>
                  <a:schemeClr val="tx1"/>
                </a:solidFill>
                <a:latin typeface="Segoe UI" panose="020B0502040204020203" pitchFamily="34" charset="0"/>
                <a:cs typeface="Segoe UI" panose="020B0502040204020203" pitchFamily="34" charset="0"/>
              </a:rPr>
              <a:t> </a:t>
            </a:r>
            <a:r>
              <a:rPr lang="fr-CA" dirty="0" err="1">
                <a:solidFill>
                  <a:schemeClr val="tx1"/>
                </a:solidFill>
                <a:latin typeface="Segoe UI" panose="020B0502040204020203" pitchFamily="34" charset="0"/>
                <a:cs typeface="Segoe UI" panose="020B0502040204020203" pitchFamily="34" charset="0"/>
              </a:rPr>
              <a:t>need</a:t>
            </a:r>
            <a:r>
              <a:rPr lang="fr-CA" dirty="0">
                <a:solidFill>
                  <a:schemeClr val="tx1"/>
                </a:solidFill>
                <a:latin typeface="Segoe UI" panose="020B0502040204020203" pitchFamily="34" charset="0"/>
                <a:cs typeface="Segoe UI" panose="020B0502040204020203" pitchFamily="34" charset="0"/>
              </a:rPr>
              <a:t> to</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create</a:t>
            </a:r>
            <a:r>
              <a:rPr lang="fr-CA" baseline="0" dirty="0">
                <a:solidFill>
                  <a:schemeClr val="tx1"/>
                </a:solidFill>
                <a:latin typeface="Segoe UI" panose="020B0502040204020203" pitchFamily="34" charset="0"/>
                <a:cs typeface="Segoe UI" panose="020B0502040204020203" pitchFamily="34" charset="0"/>
              </a:rPr>
              <a:t> an </a:t>
            </a:r>
            <a:r>
              <a:rPr lang="fr-CA" baseline="0" dirty="0" err="1">
                <a:solidFill>
                  <a:schemeClr val="tx1"/>
                </a:solidFill>
                <a:latin typeface="Segoe UI" panose="020B0502040204020203" pitchFamily="34" charset="0"/>
                <a:cs typeface="Segoe UI" panose="020B0502040204020203" pitchFamily="34" charset="0"/>
              </a:rPr>
              <a:t>account</a:t>
            </a:r>
            <a:r>
              <a:rPr lang="fr-CA" baseline="0" dirty="0">
                <a:solidFill>
                  <a:schemeClr val="tx1"/>
                </a:solidFill>
                <a:latin typeface="Segoe UI" panose="020B0502040204020203" pitchFamily="34" charset="0"/>
                <a:cs typeface="Segoe UI" panose="020B0502040204020203" pitchFamily="34" charset="0"/>
              </a:rPr>
              <a:t> to </a:t>
            </a:r>
            <a:r>
              <a:rPr lang="fr-CA" baseline="0" dirty="0" err="1">
                <a:solidFill>
                  <a:schemeClr val="tx1"/>
                </a:solidFill>
                <a:latin typeface="Segoe UI" panose="020B0502040204020203" pitchFamily="34" charset="0"/>
                <a:cs typeface="Segoe UI" panose="020B0502040204020203" pitchFamily="34" charset="0"/>
              </a:rPr>
              <a:t>search</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can </a:t>
            </a:r>
            <a:r>
              <a:rPr lang="fr-CA" baseline="0" dirty="0" err="1">
                <a:solidFill>
                  <a:schemeClr val="tx1"/>
                </a:solidFill>
                <a:latin typeface="Segoe UI" panose="020B0502040204020203" pitchFamily="34" charset="0"/>
                <a:cs typeface="Segoe UI" panose="020B0502040204020203" pitchFamily="34" charset="0"/>
              </a:rPr>
              <a:t>search</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any</a:t>
            </a:r>
            <a:r>
              <a:rPr lang="fr-CA" baseline="0" dirty="0">
                <a:solidFill>
                  <a:schemeClr val="tx1"/>
                </a:solidFill>
                <a:latin typeface="Segoe UI" panose="020B0502040204020203" pitchFamily="34" charset="0"/>
                <a:cs typeface="Segoe UI" panose="020B0502040204020203" pitchFamily="34" charset="0"/>
              </a:rPr>
              <a:t> time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want</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do </a:t>
            </a:r>
            <a:r>
              <a:rPr lang="fr-CA" baseline="0" dirty="0" err="1">
                <a:solidFill>
                  <a:schemeClr val="tx1"/>
                </a:solidFill>
                <a:latin typeface="Segoe UI" panose="020B0502040204020203" pitchFamily="34" charset="0"/>
                <a:cs typeface="Segoe UI" panose="020B0502040204020203" pitchFamily="34" charset="0"/>
              </a:rPr>
              <a:t>need</a:t>
            </a:r>
            <a:r>
              <a:rPr lang="fr-CA" baseline="0" dirty="0">
                <a:solidFill>
                  <a:schemeClr val="tx1"/>
                </a:solidFill>
                <a:latin typeface="Segoe UI" panose="020B0502040204020203" pitchFamily="34" charset="0"/>
                <a:cs typeface="Segoe UI" panose="020B0502040204020203" pitchFamily="34" charset="0"/>
              </a:rPr>
              <a:t> to </a:t>
            </a:r>
            <a:r>
              <a:rPr lang="fr-CA" baseline="0" dirty="0" err="1">
                <a:solidFill>
                  <a:schemeClr val="tx1"/>
                </a:solidFill>
                <a:latin typeface="Segoe UI" panose="020B0502040204020203" pitchFamily="34" charset="0"/>
                <a:cs typeface="Segoe UI" panose="020B0502040204020203" pitchFamily="34" charset="0"/>
              </a:rPr>
              <a:t>create</a:t>
            </a:r>
            <a:r>
              <a:rPr lang="fr-CA" baseline="0" dirty="0">
                <a:solidFill>
                  <a:schemeClr val="tx1"/>
                </a:solidFill>
                <a:latin typeface="Segoe UI" panose="020B0502040204020203" pitchFamily="34" charset="0"/>
                <a:cs typeface="Segoe UI" panose="020B0502040204020203" pitchFamily="34" charset="0"/>
              </a:rPr>
              <a:t> an </a:t>
            </a:r>
            <a:r>
              <a:rPr lang="fr-CA" baseline="0" dirty="0" err="1">
                <a:solidFill>
                  <a:schemeClr val="tx1"/>
                </a:solidFill>
                <a:latin typeface="Segoe UI" panose="020B0502040204020203" pitchFamily="34" charset="0"/>
                <a:cs typeface="Segoe UI" panose="020B0502040204020203" pitchFamily="34" charset="0"/>
              </a:rPr>
              <a:t>account</a:t>
            </a:r>
            <a:r>
              <a:rPr lang="fr-CA" baseline="0" dirty="0">
                <a:solidFill>
                  <a:schemeClr val="tx1"/>
                </a:solidFill>
                <a:latin typeface="Segoe UI" panose="020B0502040204020203" pitchFamily="34" charset="0"/>
                <a:cs typeface="Segoe UI" panose="020B0502040204020203" pitchFamily="34" charset="0"/>
              </a:rPr>
              <a:t> to </a:t>
            </a:r>
            <a:r>
              <a:rPr lang="fr-CA" baseline="0" dirty="0" err="1">
                <a:solidFill>
                  <a:schemeClr val="tx1"/>
                </a:solidFill>
                <a:latin typeface="Segoe UI" panose="020B0502040204020203" pitchFamily="34" charset="0"/>
                <a:cs typeface="Segoe UI" panose="020B0502040204020203" pitchFamily="34" charset="0"/>
              </a:rPr>
              <a:t>apply</a:t>
            </a:r>
            <a:r>
              <a:rPr lang="fr-CA" baseline="0" dirty="0">
                <a:solidFill>
                  <a:schemeClr val="tx1"/>
                </a:solidFill>
                <a:latin typeface="Segoe UI" panose="020B0502040204020203" pitchFamily="34" charset="0"/>
                <a:cs typeface="Segoe UI" panose="020B0502040204020203" pitchFamily="34" charset="0"/>
              </a:rPr>
              <a:t>. So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may</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benefit</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from</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creating</a:t>
            </a:r>
            <a:r>
              <a:rPr lang="fr-CA" baseline="0" dirty="0">
                <a:solidFill>
                  <a:schemeClr val="tx1"/>
                </a:solidFill>
                <a:latin typeface="Segoe UI" panose="020B0502040204020203" pitchFamily="34" charset="0"/>
                <a:cs typeface="Segoe UI" panose="020B0502040204020203" pitchFamily="34" charset="0"/>
              </a:rPr>
              <a:t> one </a:t>
            </a:r>
            <a:r>
              <a:rPr lang="fr-CA" baseline="0" dirty="0" err="1">
                <a:solidFill>
                  <a:schemeClr val="tx1"/>
                </a:solidFill>
                <a:latin typeface="Segoe UI" panose="020B0502040204020203" pitchFamily="34" charset="0"/>
                <a:cs typeface="Segoe UI" panose="020B0502040204020203" pitchFamily="34" charset="0"/>
              </a:rPr>
              <a:t>before</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start </a:t>
            </a:r>
            <a:r>
              <a:rPr lang="fr-CA" baseline="0" dirty="0" err="1">
                <a:solidFill>
                  <a:schemeClr val="tx1"/>
                </a:solidFill>
                <a:latin typeface="Segoe UI" panose="020B0502040204020203" pitchFamily="34" charset="0"/>
                <a:cs typeface="Segoe UI" panose="020B0502040204020203" pitchFamily="34" charset="0"/>
              </a:rPr>
              <a:t>searching</a:t>
            </a:r>
            <a:r>
              <a:rPr lang="fr-CA" baseline="0" dirty="0">
                <a:solidFill>
                  <a:schemeClr val="tx1"/>
                </a:solidFill>
                <a:latin typeface="Segoe UI" panose="020B0502040204020203" pitchFamily="34" charset="0"/>
                <a:cs typeface="Segoe UI" panose="020B0502040204020203" pitchFamily="34" charset="0"/>
              </a:rPr>
              <a:t>. That </a:t>
            </a:r>
            <a:r>
              <a:rPr lang="fr-CA" baseline="0" dirty="0" err="1">
                <a:solidFill>
                  <a:schemeClr val="tx1"/>
                </a:solidFill>
                <a:latin typeface="Segoe UI" panose="020B0502040204020203" pitchFamily="34" charset="0"/>
                <a:cs typeface="Segoe UI" panose="020B0502040204020203" pitchFamily="34" charset="0"/>
              </a:rPr>
              <a:t>way</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can </a:t>
            </a:r>
            <a:r>
              <a:rPr lang="fr-CA" baseline="0" dirty="0" err="1">
                <a:solidFill>
                  <a:schemeClr val="tx1"/>
                </a:solidFill>
                <a:latin typeface="Segoe UI" panose="020B0502040204020203" pitchFamily="34" charset="0"/>
                <a:cs typeface="Segoe UI" panose="020B0502040204020203" pitchFamily="34" charset="0"/>
              </a:rPr>
              <a:t>apply</a:t>
            </a:r>
            <a:r>
              <a:rPr lang="fr-CA" baseline="0" dirty="0">
                <a:solidFill>
                  <a:schemeClr val="tx1"/>
                </a:solidFill>
                <a:latin typeface="Segoe UI" panose="020B0502040204020203" pitchFamily="34" charset="0"/>
                <a:cs typeface="Segoe UI" panose="020B0502040204020203" pitchFamily="34" charset="0"/>
              </a:rPr>
              <a:t> as </a:t>
            </a:r>
            <a:r>
              <a:rPr lang="fr-CA" baseline="0" dirty="0" err="1">
                <a:solidFill>
                  <a:schemeClr val="tx1"/>
                </a:solidFill>
                <a:latin typeface="Segoe UI" panose="020B0502040204020203" pitchFamily="34" charset="0"/>
                <a:cs typeface="Segoe UI" panose="020B0502040204020203" pitchFamily="34" charset="0"/>
              </a:rPr>
              <a:t>soon</a:t>
            </a:r>
            <a:r>
              <a:rPr lang="fr-CA" baseline="0" dirty="0">
                <a:solidFill>
                  <a:schemeClr val="tx1"/>
                </a:solidFill>
                <a:latin typeface="Segoe UI" panose="020B0502040204020203" pitchFamily="34" charset="0"/>
                <a:cs typeface="Segoe UI" panose="020B0502040204020203" pitchFamily="34" charset="0"/>
              </a:rPr>
              <a:t> as </a:t>
            </a:r>
            <a:r>
              <a:rPr lang="fr-CA" baseline="0" dirty="0" err="1">
                <a:solidFill>
                  <a:schemeClr val="tx1"/>
                </a:solidFill>
                <a:latin typeface="Segoe UI" panose="020B0502040204020203" pitchFamily="34" charset="0"/>
                <a:cs typeface="Segoe UI" panose="020B0502040204020203" pitchFamily="34" charset="0"/>
              </a:rPr>
              <a:t>you</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find</a:t>
            </a:r>
            <a:r>
              <a:rPr lang="fr-CA" baseline="0" dirty="0">
                <a:solidFill>
                  <a:schemeClr val="tx1"/>
                </a:solidFill>
                <a:latin typeface="Segoe UI" panose="020B0502040204020203" pitchFamily="34" charset="0"/>
                <a:cs typeface="Segoe UI" panose="020B0502040204020203" pitchFamily="34" charset="0"/>
              </a:rPr>
              <a:t> an </a:t>
            </a:r>
            <a:r>
              <a:rPr lang="fr-CA" baseline="0" dirty="0" err="1">
                <a:solidFill>
                  <a:schemeClr val="tx1"/>
                </a:solidFill>
                <a:latin typeface="Segoe UI" panose="020B0502040204020203" pitchFamily="34" charset="0"/>
                <a:cs typeface="Segoe UI" panose="020B0502040204020203" pitchFamily="34" charset="0"/>
              </a:rPr>
              <a:t>interesting</a:t>
            </a:r>
            <a:r>
              <a:rPr lang="fr-CA" baseline="0" dirty="0">
                <a:solidFill>
                  <a:schemeClr val="tx1"/>
                </a:solidFill>
                <a:latin typeface="Segoe UI" panose="020B0502040204020203" pitchFamily="34" charset="0"/>
                <a:cs typeface="Segoe UI" panose="020B0502040204020203" pitchFamily="34" charset="0"/>
              </a:rPr>
              <a:t> </a:t>
            </a:r>
            <a:r>
              <a:rPr lang="fr-CA" baseline="0" dirty="0" err="1">
                <a:solidFill>
                  <a:schemeClr val="tx1"/>
                </a:solidFill>
                <a:latin typeface="Segoe UI" panose="020B0502040204020203" pitchFamily="34" charset="0"/>
                <a:cs typeface="Segoe UI" panose="020B0502040204020203" pitchFamily="34" charset="0"/>
              </a:rPr>
              <a:t>opportunity</a:t>
            </a:r>
            <a:r>
              <a:rPr lang="fr-CA" baseline="0" dirty="0">
                <a:solidFill>
                  <a:schemeClr val="tx1"/>
                </a:solidFill>
                <a:latin typeface="Segoe UI" panose="020B0502040204020203" pitchFamily="34" charset="0"/>
                <a:cs typeface="Segoe UI" panose="020B0502040204020203" pitchFamily="34" charset="0"/>
              </a:rPr>
              <a:t>.</a:t>
            </a:r>
          </a:p>
          <a:p>
            <a:endParaRPr lang="en-CA" dirty="0"/>
          </a:p>
        </p:txBody>
      </p:sp>
      <p:sp>
        <p:nvSpPr>
          <p:cNvPr id="4" name="Slide Number Placeholder 3"/>
          <p:cNvSpPr>
            <a:spLocks noGrp="1"/>
          </p:cNvSpPr>
          <p:nvPr>
            <p:ph type="sldNum" sz="quarter" idx="5"/>
          </p:nvPr>
        </p:nvSpPr>
        <p:spPr/>
        <p:txBody>
          <a:bodyPr/>
          <a:lstStyle/>
          <a:p>
            <a:fld id="{90E15087-A1B5-4233-A11B-964A1DC53ECD}" type="slidenum">
              <a:rPr lang="en-CA" smtClean="0"/>
              <a:t>9</a:t>
            </a:fld>
            <a:endParaRPr lang="en-CA"/>
          </a:p>
        </p:txBody>
      </p:sp>
    </p:spTree>
    <p:extLst>
      <p:ext uri="{BB962C8B-B14F-4D97-AF65-F5344CB8AC3E}">
        <p14:creationId xmlns:p14="http://schemas.microsoft.com/office/powerpoint/2010/main" val="2608717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3F38-C465-59FD-C7BA-63AC7BD437AB}"/>
              </a:ext>
            </a:extLst>
          </p:cNvPr>
          <p:cNvSpPr>
            <a:spLocks noGrp="1"/>
          </p:cNvSpPr>
          <p:nvPr>
            <p:ph type="ctrTitle"/>
          </p:nvPr>
        </p:nvSpPr>
        <p:spPr>
          <a:xfrm>
            <a:off x="485192" y="1122363"/>
            <a:ext cx="5610808" cy="2387600"/>
          </a:xfrm>
        </p:spPr>
        <p:txBody>
          <a:bodyPr anchor="b"/>
          <a:lstStyle>
            <a:lvl1pPr algn="l">
              <a:defRPr sz="6000" baseline="0">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D59E57AD-BEE3-68F7-DE5C-6E5EE65F1783}"/>
              </a:ext>
            </a:extLst>
          </p:cNvPr>
          <p:cNvSpPr>
            <a:spLocks noGrp="1"/>
          </p:cNvSpPr>
          <p:nvPr>
            <p:ph type="subTitle" idx="1"/>
          </p:nvPr>
        </p:nvSpPr>
        <p:spPr>
          <a:xfrm>
            <a:off x="485192" y="3602038"/>
            <a:ext cx="5610808"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Tree>
    <p:extLst>
      <p:ext uri="{BB962C8B-B14F-4D97-AF65-F5344CB8AC3E}">
        <p14:creationId xmlns:p14="http://schemas.microsoft.com/office/powerpoint/2010/main" val="176514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B343-02CE-B98A-A9CA-6785EAA43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B92BF21E-6CDB-0DA6-383D-E76579652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a:extLst>
              <a:ext uri="{FF2B5EF4-FFF2-40B4-BE49-F238E27FC236}">
                <a16:creationId xmlns:a16="http://schemas.microsoft.com/office/drawing/2014/main" id="{77E1E17C-9947-387A-E870-96429450C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83E14-1158-EABF-8659-570E49CD29FD}"/>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6" name="Footer Placeholder 5">
            <a:extLst>
              <a:ext uri="{FF2B5EF4-FFF2-40B4-BE49-F238E27FC236}">
                <a16:creationId xmlns:a16="http://schemas.microsoft.com/office/drawing/2014/main" id="{B8FCB433-ECB2-090E-E86E-6907DE5F84C9}"/>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56535B1D-B8FB-57A9-BC48-39F781C04553}"/>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426578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F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3F38-C465-59FD-C7BA-63AC7BD437AB}"/>
              </a:ext>
            </a:extLst>
          </p:cNvPr>
          <p:cNvSpPr>
            <a:spLocks noGrp="1"/>
          </p:cNvSpPr>
          <p:nvPr>
            <p:ph type="ctrTitle"/>
          </p:nvPr>
        </p:nvSpPr>
        <p:spPr>
          <a:xfrm>
            <a:off x="485192" y="1122363"/>
            <a:ext cx="5610808" cy="2387600"/>
          </a:xfrm>
        </p:spPr>
        <p:txBody>
          <a:bodyPr anchor="b"/>
          <a:lstStyle>
            <a:lvl1pPr algn="l">
              <a:defRPr sz="6000" baseline="0">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Subtitle 2">
            <a:extLst>
              <a:ext uri="{FF2B5EF4-FFF2-40B4-BE49-F238E27FC236}">
                <a16:creationId xmlns:a16="http://schemas.microsoft.com/office/drawing/2014/main" id="{D59E57AD-BEE3-68F7-DE5C-6E5EE65F1783}"/>
              </a:ext>
            </a:extLst>
          </p:cNvPr>
          <p:cNvSpPr>
            <a:spLocks noGrp="1"/>
          </p:cNvSpPr>
          <p:nvPr>
            <p:ph type="subTitle" idx="1"/>
          </p:nvPr>
        </p:nvSpPr>
        <p:spPr>
          <a:xfrm>
            <a:off x="485192" y="3602038"/>
            <a:ext cx="5610808"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Tree>
    <p:extLst>
      <p:ext uri="{BB962C8B-B14F-4D97-AF65-F5344CB8AC3E}">
        <p14:creationId xmlns:p14="http://schemas.microsoft.com/office/powerpoint/2010/main" val="142966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8690-7D4E-1335-188B-AD240608BE3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19B4E345-1E98-1302-7BBD-A65DF6BB50D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8906A0E5-03D6-3FB3-5772-D56C153392CD}"/>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5" name="Footer Placeholder 4">
            <a:extLst>
              <a:ext uri="{FF2B5EF4-FFF2-40B4-BE49-F238E27FC236}">
                <a16:creationId xmlns:a16="http://schemas.microsoft.com/office/drawing/2014/main" id="{18356DB3-DBB5-EB48-4FC9-5BF0DAA962FD}"/>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2828E5C-77C3-3E80-F6FC-D963DEAC0F2C}"/>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45268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0BD9-9748-3A40-8D11-54DE3B14AC86}"/>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4EEE4F17-F0AC-F358-34F6-2C9423B42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D8391-8CC6-333D-9251-437217F6E359}"/>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5" name="Footer Placeholder 4">
            <a:extLst>
              <a:ext uri="{FF2B5EF4-FFF2-40B4-BE49-F238E27FC236}">
                <a16:creationId xmlns:a16="http://schemas.microsoft.com/office/drawing/2014/main" id="{7A286A5D-8DC5-47D6-5054-E4EF04E7789E}"/>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539642D-9DA2-BB46-C49D-295AF8DCAE1A}"/>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168179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4190-1E32-E99C-D0B8-9C850DEEF051}"/>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1A0E5E23-737A-7A8D-CAED-936D7CF2D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275ADF06-53BF-FFDE-6E79-3DE9E9A49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95326FB0-A9F5-20C3-F2F5-59B6238EAF28}"/>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6" name="Footer Placeholder 5">
            <a:extLst>
              <a:ext uri="{FF2B5EF4-FFF2-40B4-BE49-F238E27FC236}">
                <a16:creationId xmlns:a16="http://schemas.microsoft.com/office/drawing/2014/main" id="{6F9C1308-24E5-5E89-8431-189C12C3D7D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9BEB34F0-C472-D0EE-4BDC-4C8441E1B090}"/>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215518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DCAF-3F10-607A-8251-2EA3B87EB401}"/>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9B715CF7-EB61-15BA-384F-D020C48B8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E9004-6A28-00FB-89D0-46A84420A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7000F82E-4D70-D48C-E161-6014F3E1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0972E-609C-84A5-80F2-61B6A368A0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4D2C19DC-0F4B-E47F-2FDB-B07E76AB625E}"/>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8" name="Footer Placeholder 7">
            <a:extLst>
              <a:ext uri="{FF2B5EF4-FFF2-40B4-BE49-F238E27FC236}">
                <a16:creationId xmlns:a16="http://schemas.microsoft.com/office/drawing/2014/main" id="{42FB7BA5-5742-D749-A38B-A27D454F3E3B}"/>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068ABCD-CD78-0E0B-7AF0-C454C8FC5947}"/>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36497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17DE-54F7-8773-DCD5-933123243BAF}"/>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B42C99E7-BDCE-C801-E286-F2A687FD7D87}"/>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4" name="Footer Placeholder 3">
            <a:extLst>
              <a:ext uri="{FF2B5EF4-FFF2-40B4-BE49-F238E27FC236}">
                <a16:creationId xmlns:a16="http://schemas.microsoft.com/office/drawing/2014/main" id="{D9CD3EC0-EBD3-37FD-5308-B39212A3F895}"/>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8ACB53D1-ABA3-67B2-A5F5-9A545C087C7B}"/>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72440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BA5B0-E53A-76E5-3AEB-959ABD7FEEE9}"/>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3" name="Footer Placeholder 2">
            <a:extLst>
              <a:ext uri="{FF2B5EF4-FFF2-40B4-BE49-F238E27FC236}">
                <a16:creationId xmlns:a16="http://schemas.microsoft.com/office/drawing/2014/main" id="{2351A96E-37DF-152C-E987-C9ED2847E786}"/>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8DC08B18-D57B-5872-954E-19B3D45324CE}"/>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14636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6768-0350-DEC1-8811-4DB2961F6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2338E7AF-FBA8-C2B3-6737-5027040BB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038B882A-EE4F-3C2A-C3A5-5EBBA911C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601CB-EC94-22AB-3833-7FEB104045FE}"/>
              </a:ext>
            </a:extLst>
          </p:cNvPr>
          <p:cNvSpPr>
            <a:spLocks noGrp="1"/>
          </p:cNvSpPr>
          <p:nvPr>
            <p:ph type="dt" sz="half" idx="10"/>
          </p:nvPr>
        </p:nvSpPr>
        <p:spPr/>
        <p:txBody>
          <a:bodyPr/>
          <a:lstStyle/>
          <a:p>
            <a:fld id="{4BC980C8-A7A6-44A7-9113-CCB46CC122D7}" type="datetimeFigureOut">
              <a:rPr lang="fr-CA" smtClean="0"/>
              <a:t>2024-08-15</a:t>
            </a:fld>
            <a:endParaRPr lang="fr-CA"/>
          </a:p>
        </p:txBody>
      </p:sp>
      <p:sp>
        <p:nvSpPr>
          <p:cNvPr id="6" name="Footer Placeholder 5">
            <a:extLst>
              <a:ext uri="{FF2B5EF4-FFF2-40B4-BE49-F238E27FC236}">
                <a16:creationId xmlns:a16="http://schemas.microsoft.com/office/drawing/2014/main" id="{FE2F5763-A939-5562-BB2B-7963BAD9619B}"/>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88EA2B74-C4CD-702F-F799-B97FBF5A77D1}"/>
              </a:ext>
            </a:extLst>
          </p:cNvPr>
          <p:cNvSpPr>
            <a:spLocks noGrp="1"/>
          </p:cNvSpPr>
          <p:nvPr>
            <p:ph type="sldNum" sz="quarter" idx="12"/>
          </p:nvPr>
        </p:nvSpPr>
        <p:spPr/>
        <p:txBody>
          <a:bodyPr/>
          <a:lstStyle/>
          <a:p>
            <a:fld id="{A6B7788E-FFF9-48AE-A4E8-FC910F13E7EB}" type="slidenum">
              <a:rPr lang="fr-CA" smtClean="0"/>
              <a:t>‹n°›</a:t>
            </a:fld>
            <a:endParaRPr lang="fr-CA"/>
          </a:p>
        </p:txBody>
      </p:sp>
    </p:spTree>
    <p:extLst>
      <p:ext uri="{BB962C8B-B14F-4D97-AF65-F5344CB8AC3E}">
        <p14:creationId xmlns:p14="http://schemas.microsoft.com/office/powerpoint/2010/main" val="348004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E3BC6-7302-92CB-1734-9CB74849B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4AC30889-1A4A-BC2C-69F8-7A35DE5CB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26D1B3B3-C040-286E-2876-0D7174E48D43}"/>
              </a:ext>
            </a:extLst>
          </p:cNvPr>
          <p:cNvSpPr>
            <a:spLocks noGrp="1"/>
          </p:cNvSpPr>
          <p:nvPr>
            <p:ph type="dt" sz="half" idx="2"/>
          </p:nvPr>
        </p:nvSpPr>
        <p:spPr>
          <a:xfrm>
            <a:off x="838200" y="6496315"/>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4BC980C8-A7A6-44A7-9113-CCB46CC122D7}" type="datetimeFigureOut">
              <a:rPr lang="fr-CA" smtClean="0"/>
              <a:pPr/>
              <a:t>2024-08-15</a:t>
            </a:fld>
            <a:endParaRPr lang="fr-CA"/>
          </a:p>
        </p:txBody>
      </p:sp>
      <p:sp>
        <p:nvSpPr>
          <p:cNvPr id="5" name="Footer Placeholder 4">
            <a:extLst>
              <a:ext uri="{FF2B5EF4-FFF2-40B4-BE49-F238E27FC236}">
                <a16:creationId xmlns:a16="http://schemas.microsoft.com/office/drawing/2014/main" id="{96A63035-BA1D-C88F-3ADE-EA814438D7EE}"/>
              </a:ext>
            </a:extLst>
          </p:cNvPr>
          <p:cNvSpPr>
            <a:spLocks noGrp="1"/>
          </p:cNvSpPr>
          <p:nvPr>
            <p:ph type="ftr" sz="quarter" idx="3"/>
          </p:nvPr>
        </p:nvSpPr>
        <p:spPr>
          <a:xfrm>
            <a:off x="4038600" y="6496315"/>
            <a:ext cx="41148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fr-CA"/>
          </a:p>
        </p:txBody>
      </p:sp>
      <p:sp>
        <p:nvSpPr>
          <p:cNvPr id="6" name="Slide Number Placeholder 5">
            <a:extLst>
              <a:ext uri="{FF2B5EF4-FFF2-40B4-BE49-F238E27FC236}">
                <a16:creationId xmlns:a16="http://schemas.microsoft.com/office/drawing/2014/main" id="{6F9F5FEE-AE0A-26F2-1A9B-75037703F914}"/>
              </a:ext>
            </a:extLst>
          </p:cNvPr>
          <p:cNvSpPr>
            <a:spLocks noGrp="1"/>
          </p:cNvSpPr>
          <p:nvPr>
            <p:ph type="sldNum" sz="quarter" idx="4"/>
          </p:nvPr>
        </p:nvSpPr>
        <p:spPr>
          <a:xfrm>
            <a:off x="8610600" y="6496315"/>
            <a:ext cx="27432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A6B7788E-FFF9-48AE-A4E8-FC910F13E7EB}" type="slidenum">
              <a:rPr lang="fr-CA" smtClean="0"/>
              <a:pPr/>
              <a:t>‹n°›</a:t>
            </a:fld>
            <a:endParaRPr lang="fr-CA"/>
          </a:p>
        </p:txBody>
      </p:sp>
    </p:spTree>
    <p:extLst>
      <p:ext uri="{BB962C8B-B14F-4D97-AF65-F5344CB8AC3E}">
        <p14:creationId xmlns:p14="http://schemas.microsoft.com/office/powerpoint/2010/main" val="36730298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microsoft.com/office/2018/10/relationships/comments" Target="../comments/modernComment_176_7AE83B10.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6.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9.jpe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23.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1.png"/><Relationship Id="rId5" Type="http://schemas.openxmlformats.org/officeDocument/2006/relationships/tags" Target="../tags/tag35.xml"/><Relationship Id="rId10" Type="http://schemas.openxmlformats.org/officeDocument/2006/relationships/image" Target="../media/image20.png"/><Relationship Id="rId4" Type="http://schemas.openxmlformats.org/officeDocument/2006/relationships/tags" Target="../tags/tag34.xml"/><Relationship Id="rId9" Type="http://schemas.openxmlformats.org/officeDocument/2006/relationships/notesSlide" Target="../notesSlides/notesSlide19.xml"/><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29.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28.jpeg"/><Relationship Id="rId5" Type="http://schemas.openxmlformats.org/officeDocument/2006/relationships/tags" Target="../tags/tag42.xml"/><Relationship Id="rId10" Type="http://schemas.openxmlformats.org/officeDocument/2006/relationships/image" Target="../media/image27.png"/><Relationship Id="rId4" Type="http://schemas.openxmlformats.org/officeDocument/2006/relationships/tags" Target="../tags/tag41.xml"/><Relationship Id="rId9"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0.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www.canada.ca/en/public-service-commission/jobs/services/gc-jobs/employment-equity.html" TargetMode="External"/><Relationship Id="rId5" Type="http://schemas.openxmlformats.org/officeDocument/2006/relationships/hyperlink" Target="https://www.canada.ca/en/services/jobs/opportunities/government.html" TargetMode="Externa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3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mailto:https://laws-lois.justice.gc.ca/eng/acts/e-5.401/" TargetMode="Externa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2.pn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 Id="rId5" Type="http://schemas.microsoft.com/office/2018/10/relationships/comments" Target="../comments/modernComment_161_5502AAD7.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hyperlink" Target="mailto:cfp.pfete-fswep.psc@cfp-psc.gc.ca" TargetMode="Externa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33.png"/><Relationship Id="rId17" Type="http://schemas.openxmlformats.org/officeDocument/2006/relationships/image" Target="../media/image34.png"/><Relationship Id="rId2" Type="http://schemas.openxmlformats.org/officeDocument/2006/relationships/tags" Target="../tags/tag60.xml"/><Relationship Id="rId16" Type="http://schemas.openxmlformats.org/officeDocument/2006/relationships/image" Target="../media/image10.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notesSlide" Target="../notesSlides/notesSlide28.xml"/><Relationship Id="rId5" Type="http://schemas.openxmlformats.org/officeDocument/2006/relationships/tags" Target="../tags/tag63.xml"/><Relationship Id="rId15" Type="http://schemas.openxmlformats.org/officeDocument/2006/relationships/image" Target="../media/image8.png"/><Relationship Id="rId10" Type="http://schemas.openxmlformats.org/officeDocument/2006/relationships/slideLayout" Target="../slideLayouts/slideLayout3.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canada.ca/en/public-service-commission/jobs/services/recruitment/graduates/recruitment-policy-leaders.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emploisfp-psjobs.cfp-psc.gc.ca/psrs-srfp/applicant/page2440?fromMenu=true&amp;toggleLanguage=en" TargetMode="External"/><Relationship Id="rId4" Type="http://schemas.openxmlformats.org/officeDocument/2006/relationships/hyperlink" Target="https://www.canada.ca/en/public-service-commission/jobs/services/recruitment/specialized-recruitment-programs.html"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hyperlink" Target="Canada.ca/GCJobs"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en/services/jobs/opportunities/government.html?utm_campaign=not-applicable&amp;utm_medium=vanity-url&amp;utm_source=canada-ca_gcjob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9ECB8-4632-B9C2-D549-31520F4F88F8}"/>
              </a:ext>
            </a:extLst>
          </p:cNvPr>
          <p:cNvSpPr txBox="1"/>
          <p:nvPr/>
        </p:nvSpPr>
        <p:spPr>
          <a:xfrm>
            <a:off x="761801" y="2884929"/>
            <a:ext cx="4659756" cy="544071"/>
          </a:xfrm>
          <a:prstGeom prst="rect">
            <a:avLst/>
          </a:prstGeom>
        </p:spPr>
        <p:txBody>
          <a:bodyPr vert="horz" lIns="91440" tIns="45720" rIns="91440" bIns="45720" rtlCol="0" anchor="ctr">
            <a:noAutofit/>
          </a:bodyPr>
          <a:lstStyle/>
          <a:p>
            <a:pPr>
              <a:lnSpc>
                <a:spcPct val="90000"/>
              </a:lnSpc>
              <a:spcAft>
                <a:spcPts val="600"/>
              </a:spcAft>
            </a:pPr>
            <a:r>
              <a:rPr kumimoji="0" lang="en-US" sz="3200" i="0" u="none" strike="noStrike" cap="none" spc="0" normalizeH="0" baseline="0" dirty="0">
                <a:ln>
                  <a:noFill/>
                </a:ln>
                <a:effectLst/>
                <a:uLnTx/>
                <a:uFillTx/>
                <a:latin typeface="Segoe UI" panose="020B0502040204020203" pitchFamily="34" charset="0"/>
                <a:cs typeface="Segoe UI" panose="020B0502040204020203" pitchFamily="34" charset="0"/>
              </a:rPr>
              <a:t>Connecting you and</a:t>
            </a:r>
            <a:r>
              <a:rPr kumimoji="0" lang="en-US" sz="3200" i="0" u="none" strike="noStrike" cap="none" spc="0" normalizeH="0" baseline="0" noProof="0" dirty="0">
                <a:ln>
                  <a:noFill/>
                </a:ln>
                <a:effectLst/>
                <a:uLnTx/>
                <a:uFillTx/>
                <a:latin typeface="Segoe UI" panose="020B0502040204020203" pitchFamily="34" charset="0"/>
                <a:cs typeface="Segoe UI" panose="020B0502040204020203" pitchFamily="34" charset="0"/>
              </a:rPr>
              <a:t> </a:t>
            </a:r>
            <a:r>
              <a:rPr kumimoji="0" lang="en-US" sz="3200" i="0" u="none" strike="noStrike" cap="none" spc="0" normalizeH="0" baseline="0" dirty="0">
                <a:ln>
                  <a:noFill/>
                </a:ln>
                <a:effectLst/>
                <a:uLnTx/>
                <a:uFillTx/>
                <a:latin typeface="Segoe UI" panose="020B0502040204020203" pitchFamily="34" charset="0"/>
                <a:cs typeface="Segoe UI" panose="020B0502040204020203" pitchFamily="34" charset="0"/>
              </a:rPr>
              <a:t>your</a:t>
            </a:r>
            <a:r>
              <a:rPr kumimoji="0" lang="en-US" sz="3200" i="0" u="none" strike="noStrike" cap="none" spc="0" normalizeH="0" baseline="0" noProof="0" dirty="0">
                <a:ln>
                  <a:noFill/>
                </a:ln>
                <a:effectLst/>
                <a:uLnTx/>
                <a:uFillTx/>
                <a:latin typeface="Segoe UI" panose="020B0502040204020203" pitchFamily="34" charset="0"/>
                <a:cs typeface="Segoe UI" panose="020B0502040204020203" pitchFamily="34" charset="0"/>
              </a:rPr>
              <a:t> future</a:t>
            </a:r>
            <a:endParaRPr lang="en-US" sz="3200" dirty="0">
              <a:latin typeface="Segoe UI" panose="020B0502040204020203" pitchFamily="34" charset="0"/>
              <a:cs typeface="Segoe UI" panose="020B0502040204020203" pitchFamily="34" charset="0"/>
            </a:endParaRPr>
          </a:p>
        </p:txBody>
      </p:sp>
      <p:pic>
        <p:nvPicPr>
          <p:cNvPr id="4" name="Picture 3" descr="Young woman smiling while typing on her laptop.">
            <a:extLst>
              <a:ext uri="{FF2B5EF4-FFF2-40B4-BE49-F238E27FC236}">
                <a16:creationId xmlns:a16="http://schemas.microsoft.com/office/drawing/2014/main" id="{AC0C283D-AA2A-DE6A-B42B-098360CB3CBD}"/>
              </a:ext>
              <a:ext uri="{C183D7F6-B498-43B3-948B-1728B52AA6E4}">
                <adec:decorative xmlns:adec="http://schemas.microsoft.com/office/drawing/2017/decorative" val="0"/>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42733" r="-1" b="-1"/>
          <a:stretch/>
        </p:blipFill>
        <p:spPr>
          <a:xfrm>
            <a:off x="6103027" y="10"/>
            <a:ext cx="6088971" cy="6857990"/>
          </a:xfrm>
          <a:prstGeom prst="rect">
            <a:avLst/>
          </a:prstGeom>
        </p:spPr>
      </p:pic>
      <p:sp useBgFill="1">
        <p:nvSpPr>
          <p:cNvPr id="15" name="Rectangle 14" descr="Decorative">
            <a:extLst>
              <a:ext uri="{FF2B5EF4-FFF2-40B4-BE49-F238E27FC236}">
                <a16:creationId xmlns:a16="http://schemas.microsoft.com/office/drawing/2014/main" id="{D0300FD3-5AF1-6305-15FA-9078072672E2}"/>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6CE0164D-3B7A-96BF-15E4-60269D733314}"/>
              </a:ext>
              <a:ext uri="{C183D7F6-B498-43B3-948B-1728B52AA6E4}">
                <adec:decorative xmlns:adec="http://schemas.microsoft.com/office/drawing/2017/decorative" val="0"/>
              </a:ext>
            </a:extLst>
          </p:cNvPr>
          <p:cNvSpPr txBox="1">
            <a:spLocks noGrp="1"/>
          </p:cNvSpPr>
          <p:nvPr>
            <p:ph type="title" idx="4294967295"/>
            <p:custDataLst>
              <p:tags r:id="rId2"/>
            </p:custDataLst>
          </p:nvPr>
        </p:nvSpPr>
        <p:spPr>
          <a:xfrm>
            <a:off x="761801" y="328512"/>
            <a:ext cx="4778387" cy="162897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5200" dirty="0">
                <a:latin typeface="Segoe UI" panose="020B0502040204020203" pitchFamily="34" charset="0"/>
                <a:ea typeface="+mj-ea"/>
                <a:cs typeface="Segoe UI" panose="020B0502040204020203" pitchFamily="34" charset="0"/>
              </a:rPr>
              <a:t>GC Jobs</a:t>
            </a:r>
          </a:p>
        </p:txBody>
      </p:sp>
    </p:spTree>
    <p:extLst>
      <p:ext uri="{BB962C8B-B14F-4D97-AF65-F5344CB8AC3E}">
        <p14:creationId xmlns:p14="http://schemas.microsoft.com/office/powerpoint/2010/main" val="338552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A20E-7EB6-D3A5-DCE1-D226F35DF879}"/>
              </a:ext>
            </a:extLst>
          </p:cNvPr>
          <p:cNvSpPr>
            <a:spLocks noGrp="1"/>
          </p:cNvSpPr>
          <p:nvPr>
            <p:ph type="title"/>
            <p:custDataLst>
              <p:tags r:id="rId1"/>
            </p:custDataLst>
          </p:nvPr>
        </p:nvSpPr>
        <p:spPr/>
        <p:txBody>
          <a:bodyPr vert="horz" lIns="91440" tIns="45720" rIns="91440" bIns="45720" rtlCol="0" anchor="b">
            <a:normAutofit/>
          </a:bodyPr>
          <a:lstStyle/>
          <a:p>
            <a:r>
              <a:rPr lang="fr-CA" sz="4000" dirty="0">
                <a:latin typeface="Segoe UI" panose="020B0502040204020203" pitchFamily="34" charset="0"/>
                <a:cs typeface="Segoe UI" panose="020B0502040204020203" pitchFamily="34" charset="0"/>
              </a:rPr>
              <a:t>Job </a:t>
            </a:r>
            <a:r>
              <a:rPr lang="fr-CA" sz="4000" dirty="0" err="1">
                <a:latin typeface="Segoe UI" panose="020B0502040204020203" pitchFamily="34" charset="0"/>
                <a:cs typeface="Segoe UI" panose="020B0502040204020203" pitchFamily="34" charset="0"/>
              </a:rPr>
              <a:t>search</a:t>
            </a:r>
            <a:endParaRPr lang="en-CA" sz="40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3EBD305-7A45-E333-B302-963C06FA17E8}"/>
              </a:ext>
            </a:extLst>
          </p:cNvPr>
          <p:cNvSpPr>
            <a:spLocks noGrp="1"/>
          </p:cNvSpPr>
          <p:nvPr>
            <p:ph sz="half" idx="1"/>
          </p:nvPr>
        </p:nvSpPr>
        <p:spPr>
          <a:xfrm>
            <a:off x="714213" y="2693974"/>
            <a:ext cx="3644992" cy="1470052"/>
          </a:xfrm>
        </p:spPr>
        <p:txBody>
          <a:bodyPr>
            <a:normAutofit/>
          </a:bodyPr>
          <a:lstStyle/>
          <a:p>
            <a:pPr marL="0" indent="0">
              <a:buNone/>
            </a:pPr>
            <a:r>
              <a:rPr lang="en-CA" sz="2600" dirty="0">
                <a:latin typeface="Segoe UI" panose="020B0502040204020203" pitchFamily="34" charset="0"/>
                <a:cs typeface="Segoe UI" panose="020B0502040204020203" pitchFamily="34" charset="0"/>
              </a:rPr>
              <a:t>Use filters such as work locations or job types to refine your search</a:t>
            </a:r>
          </a:p>
        </p:txBody>
      </p:sp>
      <p:pic>
        <p:nvPicPr>
          <p:cNvPr id="6" name="Content Placeholder 5" descr="Screenshot of the search results on GC Jobs for jobs open to the public. There are red circles highlighting the work location and job type filters. ">
            <a:extLst>
              <a:ext uri="{FF2B5EF4-FFF2-40B4-BE49-F238E27FC236}">
                <a16:creationId xmlns:a16="http://schemas.microsoft.com/office/drawing/2014/main" id="{895AFB82-B276-8467-86B7-27A7BDD8C6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59205" y="365125"/>
            <a:ext cx="7857466" cy="5647763"/>
          </a:xfrm>
        </p:spPr>
      </p:pic>
    </p:spTree>
    <p:extLst>
      <p:ext uri="{BB962C8B-B14F-4D97-AF65-F5344CB8AC3E}">
        <p14:creationId xmlns:p14="http://schemas.microsoft.com/office/powerpoint/2010/main" val="24971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8E3DE4-EED7-0928-8C93-D06804C7A8B2}"/>
              </a:ext>
            </a:extLst>
          </p:cNvPr>
          <p:cNvSpPr txBox="1">
            <a:spLocks noGrp="1"/>
          </p:cNvSpPr>
          <p:nvPr>
            <p:ph type="title" idx="4294967295"/>
            <p:custDataLst>
              <p:tags r:id="rId1"/>
            </p:custDataLst>
          </p:nvPr>
        </p:nvSpPr>
        <p:spPr>
          <a:xfrm>
            <a:off x="991245" y="199913"/>
            <a:ext cx="9333854" cy="828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marL="0" marR="0" lvl="0" indent="0" algn="l" defTabSz="915314" rtl="0" eaLnBrk="1" fontAlgn="auto" latinLnBrk="0" hangingPunct="1">
              <a:lnSpc>
                <a:spcPct val="90000"/>
              </a:lnSpc>
              <a:spcBef>
                <a:spcPct val="0"/>
              </a:spcBef>
              <a:spcAft>
                <a:spcPts val="0"/>
              </a:spcAft>
              <a:buClrTx/>
              <a:buSzTx/>
              <a:buFontTx/>
              <a:buNone/>
              <a:tabLst/>
              <a:defRPr/>
            </a:pPr>
            <a:r>
              <a:rPr kumimoji="0" lang="en-CA" sz="4000" i="0" u="none" strike="noStrike" kern="1200" cap="none" spc="0" normalizeH="0" baseline="0" noProof="0" dirty="0">
                <a:ln>
                  <a:noFill/>
                </a:ln>
                <a:solidFill>
                  <a:schemeClr val="tx1"/>
                </a:solidFill>
                <a:effectLst/>
                <a:uLnTx/>
                <a:uFillTx/>
                <a:latin typeface="Segoe UI  "/>
                <a:cs typeface="Arial" panose="020B0604020202020204" pitchFamily="34" charset="0"/>
              </a:rPr>
              <a:t>Understanding </a:t>
            </a:r>
            <a:r>
              <a:rPr lang="en-CA" sz="4000" dirty="0">
                <a:solidFill>
                  <a:schemeClr val="tx1"/>
                </a:solidFill>
                <a:latin typeface="Segoe UI  "/>
                <a:cs typeface="Arial" panose="020B0604020202020204" pitchFamily="34" charset="0"/>
              </a:rPr>
              <a:t>job</a:t>
            </a:r>
            <a:r>
              <a:rPr kumimoji="0" lang="en-CA" sz="4000" i="0" u="none" strike="noStrike" kern="1200" cap="none" spc="0" normalizeH="0" baseline="0" noProof="0" dirty="0">
                <a:ln>
                  <a:noFill/>
                </a:ln>
                <a:solidFill>
                  <a:schemeClr val="tx1"/>
                </a:solidFill>
                <a:effectLst/>
                <a:uLnTx/>
                <a:uFillTx/>
                <a:latin typeface="Segoe UI  "/>
                <a:cs typeface="Arial" panose="020B0604020202020204" pitchFamily="34" charset="0"/>
              </a:rPr>
              <a:t> </a:t>
            </a:r>
            <a:r>
              <a:rPr lang="en-CA" sz="4000" dirty="0">
                <a:solidFill>
                  <a:schemeClr val="tx1"/>
                </a:solidFill>
                <a:latin typeface="Segoe UI  "/>
                <a:cs typeface="Arial" panose="020B0604020202020204" pitchFamily="34" charset="0"/>
              </a:rPr>
              <a:t>posters</a:t>
            </a:r>
          </a:p>
        </p:txBody>
      </p:sp>
      <p:pic>
        <p:nvPicPr>
          <p:cNvPr id="3" name="Picture 2" descr="Screenshot of an example job poster on GC Jobs for Administrative Assistant positions at Public Safety Canada. The closing date is October 18, 2024 at 11:59 pm and there is a red arrow pointing to the  &quot;Apply online&quot; link.">
            <a:extLst>
              <a:ext uri="{FF2B5EF4-FFF2-40B4-BE49-F238E27FC236}">
                <a16:creationId xmlns:a16="http://schemas.microsoft.com/office/drawing/2014/main" id="{426AAAE9-BD3B-6488-FC6C-1D8998BFEB92}"/>
              </a:ext>
            </a:extLst>
          </p:cNvPr>
          <p:cNvPicPr>
            <a:picLocks noChangeAspect="1"/>
          </p:cNvPicPr>
          <p:nvPr/>
        </p:nvPicPr>
        <p:blipFill rotWithShape="1">
          <a:blip r:embed="rId6">
            <a:extLst>
              <a:ext uri="{28A0092B-C50C-407E-A947-70E740481C1C}">
                <a14:useLocalDpi xmlns:a14="http://schemas.microsoft.com/office/drawing/2010/main" val="0"/>
              </a:ext>
            </a:extLst>
          </a:blip>
          <a:srcRect b="3090"/>
          <a:stretch/>
        </p:blipFill>
        <p:spPr>
          <a:xfrm>
            <a:off x="2087776" y="1020023"/>
            <a:ext cx="8237323" cy="5223734"/>
          </a:xfrm>
          <a:prstGeom prst="rect">
            <a:avLst/>
          </a:prstGeom>
        </p:spPr>
      </p:pic>
      <p:cxnSp>
        <p:nvCxnSpPr>
          <p:cNvPr id="5" name="Connecteur droit avec flèche 7" descr="Image of a red arrow pointing to Apply Online">
            <a:extLst>
              <a:ext uri="{FF2B5EF4-FFF2-40B4-BE49-F238E27FC236}">
                <a16:creationId xmlns:a16="http://schemas.microsoft.com/office/drawing/2014/main" id="{438A6A78-4CF9-09BE-C711-1720968597BA}"/>
              </a:ext>
            </a:extLst>
          </p:cNvPr>
          <p:cNvCxnSpPr>
            <a:cxnSpLocks/>
          </p:cNvCxnSpPr>
          <p:nvPr>
            <p:custDataLst>
              <p:tags r:id="rId2"/>
            </p:custDataLst>
          </p:nvPr>
        </p:nvCxnSpPr>
        <p:spPr>
          <a:xfrm flipH="1">
            <a:off x="7053285" y="5837977"/>
            <a:ext cx="1640353" cy="36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5"/>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E1CD33-31E3-E778-3CE4-A9BE90E26B31}"/>
              </a:ext>
            </a:extLst>
          </p:cNvPr>
          <p:cNvSpPr>
            <a:spLocks noGrp="1"/>
          </p:cNvSpPr>
          <p:nvPr>
            <p:ph type="title"/>
          </p:nvPr>
        </p:nvSpPr>
        <p:spPr>
          <a:xfrm>
            <a:off x="838200" y="365125"/>
            <a:ext cx="6235700" cy="1325563"/>
          </a:xfrm>
        </p:spPr>
        <p:txBody>
          <a:bodyPr>
            <a:normAutofit/>
          </a:bodyPr>
          <a:lstStyle/>
          <a:p>
            <a:r>
              <a:rPr lang="en-CA" sz="4000" dirty="0">
                <a:latin typeface="Segoe UI  "/>
              </a:rPr>
              <a:t>Job poster terminology </a:t>
            </a:r>
            <a:endParaRPr lang="fr-CA" sz="4000" dirty="0">
              <a:latin typeface="Segoe UI  "/>
            </a:endParaRPr>
          </a:p>
        </p:txBody>
      </p:sp>
      <p:sp>
        <p:nvSpPr>
          <p:cNvPr id="2" name="Content Placeholder 1">
            <a:extLst>
              <a:ext uri="{FF2B5EF4-FFF2-40B4-BE49-F238E27FC236}">
                <a16:creationId xmlns:a16="http://schemas.microsoft.com/office/drawing/2014/main" id="{BBAB6804-03DE-471C-8E2E-B887A0A29ABA}"/>
              </a:ext>
              <a:ext uri="{C183D7F6-B498-43B3-948B-1728B52AA6E4}">
                <adec:decorative xmlns:adec="http://schemas.microsoft.com/office/drawing/2017/decorative" val="0"/>
              </a:ext>
            </a:extLst>
          </p:cNvPr>
          <p:cNvSpPr>
            <a:spLocks noGrp="1"/>
          </p:cNvSpPr>
          <p:nvPr>
            <p:ph idx="1"/>
          </p:nvPr>
        </p:nvSpPr>
        <p:spPr>
          <a:xfrm>
            <a:off x="838200" y="1904887"/>
            <a:ext cx="6235700" cy="3798489"/>
          </a:xfrm>
        </p:spPr>
        <p:txBody>
          <a:bodyPr>
            <a:noAutofit/>
          </a:bodyPr>
          <a:lstStyle/>
          <a:p>
            <a:pPr marL="502130" indent="-342900">
              <a:lnSpc>
                <a:spcPct val="130000"/>
              </a:lnSpc>
              <a:defRPr/>
            </a:pPr>
            <a:r>
              <a:rPr lang="en-CA" sz="2600" dirty="0">
                <a:solidFill>
                  <a:schemeClr val="tx1"/>
                </a:solidFill>
                <a:latin typeface="Segoe UI" panose="020B0502040204020203" pitchFamily="34" charset="0"/>
                <a:cs typeface="Segoe UI" panose="020B0502040204020203" pitchFamily="34" charset="0"/>
              </a:rPr>
              <a:t>Tenure</a:t>
            </a:r>
            <a:endParaRPr lang="en-CA" sz="2600" dirty="0">
              <a:latin typeface="Segoe UI" panose="020B0502040204020203" pitchFamily="34" charset="0"/>
              <a:cs typeface="Segoe UI" panose="020B0502040204020203" pitchFamily="34" charset="0"/>
            </a:endParaRPr>
          </a:p>
          <a:p>
            <a:pPr marL="502130" indent="-342900">
              <a:lnSpc>
                <a:spcPct val="130000"/>
              </a:lnSpc>
              <a:defRPr/>
            </a:pPr>
            <a:r>
              <a:rPr lang="en-CA" sz="2600" dirty="0">
                <a:solidFill>
                  <a:schemeClr val="tx1"/>
                </a:solidFill>
                <a:latin typeface="Segoe UI" panose="020B0502040204020203" pitchFamily="34" charset="0"/>
                <a:cs typeface="Segoe UI" panose="020B0502040204020203" pitchFamily="34" charset="0"/>
              </a:rPr>
              <a:t>Intent of the process</a:t>
            </a:r>
          </a:p>
          <a:p>
            <a:pPr marL="502130" indent="-342900">
              <a:lnSpc>
                <a:spcPct val="130000"/>
              </a:lnSpc>
              <a:defRPr/>
            </a:pPr>
            <a:r>
              <a:rPr lang="en-CA" sz="2600" dirty="0">
                <a:solidFill>
                  <a:schemeClr val="tx1"/>
                </a:solidFill>
                <a:latin typeface="Segoe UI" panose="020B0502040204020203" pitchFamily="34" charset="0"/>
                <a:cs typeface="Segoe UI" panose="020B0502040204020203" pitchFamily="34" charset="0"/>
              </a:rPr>
              <a:t>Essential for the job</a:t>
            </a:r>
          </a:p>
          <a:p>
            <a:pPr marL="502130" indent="-342900">
              <a:lnSpc>
                <a:spcPct val="130000"/>
              </a:lnSpc>
              <a:defRPr/>
            </a:pPr>
            <a:r>
              <a:rPr lang="en-CA" sz="2600" dirty="0">
                <a:solidFill>
                  <a:schemeClr val="tx1"/>
                </a:solidFill>
                <a:latin typeface="Segoe UI" panose="020B0502040204020203" pitchFamily="34" charset="0"/>
                <a:cs typeface="Segoe UI" panose="020B0502040204020203" pitchFamily="34" charset="0"/>
              </a:rPr>
              <a:t>May be needed for the job (assets)</a:t>
            </a:r>
          </a:p>
          <a:p>
            <a:pPr marL="502130" indent="-342900">
              <a:lnSpc>
                <a:spcPct val="130000"/>
              </a:lnSpc>
              <a:defRPr/>
            </a:pPr>
            <a:r>
              <a:rPr lang="en-CA" sz="2600" dirty="0">
                <a:solidFill>
                  <a:schemeClr val="tx1"/>
                </a:solidFill>
                <a:latin typeface="Segoe UI" panose="020B0502040204020203" pitchFamily="34" charset="0"/>
                <a:cs typeface="Segoe UI" panose="020B0502040204020203" pitchFamily="34" charset="0"/>
              </a:rPr>
              <a:t>Bilingual imperative (for example: BBB/BBB)</a:t>
            </a:r>
          </a:p>
        </p:txBody>
      </p:sp>
      <p:pic>
        <p:nvPicPr>
          <p:cNvPr id="7" name="Picture 6" descr="Image of a smiling woman wearing glasses and a blue sweater, who has her arms crossed and is looking straight ahead.">
            <a:extLst>
              <a:ext uri="{FF2B5EF4-FFF2-40B4-BE49-F238E27FC236}">
                <a16:creationId xmlns:a16="http://schemas.microsoft.com/office/drawing/2014/main" id="{3118CCC2-1D9A-4B5A-CFAF-A3E38699F384}"/>
              </a:ext>
              <a:ext uri="{C183D7F6-B498-43B3-948B-1728B52AA6E4}">
                <adec:decorative xmlns:adec="http://schemas.microsoft.com/office/drawing/2017/decorative" val="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471336" y="0"/>
            <a:ext cx="4360025" cy="6288578"/>
          </a:xfrm>
          <a:prstGeom prst="rect">
            <a:avLst/>
          </a:prstGeom>
          <a:effectLst>
            <a:softEdge rad="38100"/>
          </a:effectLst>
        </p:spPr>
      </p:pic>
    </p:spTree>
    <p:extLst>
      <p:ext uri="{BB962C8B-B14F-4D97-AF65-F5344CB8AC3E}">
        <p14:creationId xmlns:p14="http://schemas.microsoft.com/office/powerpoint/2010/main" val="320539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0DEE20-1F3B-D5CD-A6E3-62AD31EDD5E9}"/>
              </a:ext>
            </a:extLst>
          </p:cNvPr>
          <p:cNvSpPr>
            <a:spLocks noGrp="1"/>
          </p:cNvSpPr>
          <p:nvPr>
            <p:ph type="title"/>
            <p:custDataLst>
              <p:tags r:id="rId1"/>
            </p:custDataLst>
          </p:nvPr>
        </p:nvSpPr>
        <p:spPr>
          <a:xfrm>
            <a:off x="767099" y="459173"/>
            <a:ext cx="9333854" cy="828660"/>
          </a:xfrm>
        </p:spPr>
        <p:txBody>
          <a:bodyPr>
            <a:normAutofit/>
          </a:bodyPr>
          <a:lstStyle/>
          <a:p>
            <a:r>
              <a:rPr lang="en-CA" sz="4000" dirty="0">
                <a:latin typeface="Segoe UI" panose="020B0502040204020203" pitchFamily="34" charset="0"/>
                <a:cs typeface="Segoe UI" panose="020B0502040204020203" pitchFamily="34" charset="0"/>
              </a:rPr>
              <a:t>Completing a job application</a:t>
            </a:r>
          </a:p>
        </p:txBody>
      </p:sp>
      <p:pic>
        <p:nvPicPr>
          <p:cNvPr id="18" name="Content Placeholder 17" descr="Image of the table that appears once you click on the “Apply online” button on a job poster.  Click on the landing page image description for a full transcript. ">
            <a:extLst>
              <a:ext uri="{FF2B5EF4-FFF2-40B4-BE49-F238E27FC236}">
                <a16:creationId xmlns:a16="http://schemas.microsoft.com/office/drawing/2014/main" id="{E8883571-181A-9B93-469F-C5B15BAF7C7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94624" y="1256997"/>
            <a:ext cx="10402752" cy="4344006"/>
          </a:xfrm>
        </p:spPr>
      </p:pic>
      <p:sp>
        <p:nvSpPr>
          <p:cNvPr id="6" name="Ellipse 14" descr="Encircled area: Requirements section ">
            <a:extLst>
              <a:ext uri="{FF2B5EF4-FFF2-40B4-BE49-F238E27FC236}">
                <a16:creationId xmlns:a16="http://schemas.microsoft.com/office/drawing/2014/main" id="{429191DE-4AA2-CE64-7396-E8861FCAB23E}"/>
              </a:ext>
            </a:extLst>
          </p:cNvPr>
          <p:cNvSpPr/>
          <p:nvPr>
            <p:custDataLst>
              <p:tags r:id="rId2"/>
            </p:custDataLst>
          </p:nvPr>
        </p:nvSpPr>
        <p:spPr>
          <a:xfrm rot="16200000">
            <a:off x="6555875" y="2055925"/>
            <a:ext cx="3977654" cy="31125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520"/>
          </a:p>
        </p:txBody>
      </p:sp>
      <p:sp>
        <p:nvSpPr>
          <p:cNvPr id="2" name="TextBox 1">
            <a:extLst>
              <a:ext uri="{FF2B5EF4-FFF2-40B4-BE49-F238E27FC236}">
                <a16:creationId xmlns:a16="http://schemas.microsoft.com/office/drawing/2014/main" id="{F3EDC4CD-AB10-37C0-D5D6-75BE5AE63B31}"/>
              </a:ext>
            </a:extLst>
          </p:cNvPr>
          <p:cNvSpPr txBox="1"/>
          <p:nvPr/>
        </p:nvSpPr>
        <p:spPr>
          <a:xfrm>
            <a:off x="1335741" y="5701553"/>
            <a:ext cx="4760259" cy="461665"/>
          </a:xfrm>
          <a:prstGeom prst="rect">
            <a:avLst/>
          </a:prstGeom>
          <a:noFill/>
        </p:spPr>
        <p:txBody>
          <a:bodyPr wrap="square" rtlCol="0">
            <a:spAutoFit/>
          </a:bodyPr>
          <a:lstStyle/>
          <a:p>
            <a:r>
              <a:rPr lang="en-CA" sz="2400" dirty="0">
                <a:latin typeface="Segoe UI" panose="020B0502040204020203" pitchFamily="34" charset="0"/>
                <a:cs typeface="Segoe UI" panose="020B0502040204020203" pitchFamily="34" charset="0"/>
                <a:hlinkClick r:id="" action="ppaction://noaction"/>
              </a:rPr>
              <a:t>Landing page image description</a:t>
            </a:r>
            <a:endParaRPr lang="en-CA"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3008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20DB-7B5D-3C20-4463-0F09B0A60E52}"/>
              </a:ext>
            </a:extLst>
          </p:cNvPr>
          <p:cNvSpPr>
            <a:spLocks noGrp="1"/>
          </p:cNvSpPr>
          <p:nvPr>
            <p:ph type="title"/>
          </p:nvPr>
        </p:nvSpPr>
        <p:spPr>
          <a:xfrm>
            <a:off x="1320800" y="365125"/>
            <a:ext cx="10033000" cy="1325563"/>
          </a:xfrm>
        </p:spPr>
        <p:txBody>
          <a:bodyPr>
            <a:normAutofit/>
          </a:bodyPr>
          <a:lstStyle/>
          <a:p>
            <a:r>
              <a:rPr lang="en-CA" sz="4000" dirty="0">
                <a:latin typeface="Segoe UI  "/>
              </a:rPr>
              <a:t>Your resume</a:t>
            </a:r>
            <a:endParaRPr lang="fr-CA" sz="4000" dirty="0">
              <a:latin typeface="Segoe UI  "/>
            </a:endParaRPr>
          </a:p>
        </p:txBody>
      </p:sp>
      <p:sp>
        <p:nvSpPr>
          <p:cNvPr id="3" name="Content Placeholder 2">
            <a:extLst>
              <a:ext uri="{FF2B5EF4-FFF2-40B4-BE49-F238E27FC236}">
                <a16:creationId xmlns:a16="http://schemas.microsoft.com/office/drawing/2014/main" id="{E3CB85A9-8E25-CEE5-3B95-82B9B17873E3}"/>
              </a:ext>
            </a:extLst>
          </p:cNvPr>
          <p:cNvSpPr>
            <a:spLocks noGrp="1"/>
          </p:cNvSpPr>
          <p:nvPr>
            <p:ph idx="1"/>
          </p:nvPr>
        </p:nvSpPr>
        <p:spPr>
          <a:xfrm>
            <a:off x="1320800" y="1597025"/>
            <a:ext cx="10033000" cy="4351338"/>
          </a:xfrm>
        </p:spPr>
        <p:txBody>
          <a:bodyPr>
            <a:noAutofit/>
          </a:bodyPr>
          <a:lstStyle/>
          <a:p>
            <a:pPr marL="0" indent="0" eaLnBrk="1" fontAlgn="auto" hangingPunct="1">
              <a:lnSpc>
                <a:spcPct val="110000"/>
              </a:lnSpc>
              <a:spcAft>
                <a:spcPts val="1200"/>
              </a:spcAft>
              <a:buClrTx/>
              <a:buFont typeface="Wingdings 2" panose="05020102010507070707" pitchFamily="18" charset="2"/>
              <a:buNone/>
              <a:defRPr/>
            </a:pPr>
            <a:r>
              <a:rPr lang="en-CA" altLang="en-US" sz="2000" dirty="0">
                <a:latin typeface="Segoe UI" panose="020B0502040204020203" pitchFamily="34" charset="0"/>
                <a:cs typeface="Segoe UI" panose="020B0502040204020203" pitchFamily="34" charset="0"/>
              </a:rPr>
              <a:t>Provide enough detailed information so that hiring managers can determine if you meet the requirements of the job.</a:t>
            </a:r>
          </a:p>
          <a:p>
            <a:pPr marL="0" indent="0" eaLnBrk="1" fontAlgn="auto" hangingPunct="1">
              <a:lnSpc>
                <a:spcPct val="110000"/>
              </a:lnSpc>
              <a:buClrTx/>
              <a:buFont typeface="Wingdings 2" panose="05020102010507070707" pitchFamily="18" charset="2"/>
              <a:buNone/>
              <a:defRPr/>
            </a:pPr>
            <a:r>
              <a:rPr lang="en-CA" altLang="en-US" sz="2000" dirty="0">
                <a:latin typeface="Segoe UI" panose="020B0502040204020203" pitchFamily="34" charset="0"/>
                <a:cs typeface="Segoe UI" panose="020B0502040204020203" pitchFamily="34" charset="0"/>
              </a:rPr>
              <a:t>Make sure you include:</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Name and contact information</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Highlights of qualifications</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Education </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Work Experience</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Certifications</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Awards, scholarships received</a:t>
            </a:r>
          </a:p>
          <a:p>
            <a:pPr>
              <a:lnSpc>
                <a:spcPct val="110000"/>
              </a:lnSpc>
              <a:spcBef>
                <a:spcPts val="600"/>
              </a:spcBef>
              <a:buClrTx/>
              <a:buSzPct val="95000"/>
              <a:defRPr/>
            </a:pPr>
            <a:r>
              <a:rPr lang="en-CA" altLang="en-US" sz="2000" dirty="0">
                <a:latin typeface="Segoe UI" panose="020B0502040204020203" pitchFamily="34" charset="0"/>
                <a:cs typeface="Segoe UI" panose="020B0502040204020203" pitchFamily="34" charset="0"/>
              </a:rPr>
              <a:t>Volunteer experience</a:t>
            </a:r>
          </a:p>
        </p:txBody>
      </p:sp>
    </p:spTree>
    <p:extLst>
      <p:ext uri="{BB962C8B-B14F-4D97-AF65-F5344CB8AC3E}">
        <p14:creationId xmlns:p14="http://schemas.microsoft.com/office/powerpoint/2010/main" val="118920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A4ACC8-C1B9-2D61-8A3D-91D0244E4D6A}"/>
              </a:ext>
            </a:extLst>
          </p:cNvPr>
          <p:cNvSpPr>
            <a:spLocks noGrp="1"/>
          </p:cNvSpPr>
          <p:nvPr>
            <p:ph type="title"/>
            <p:custDataLst>
              <p:tags r:id="rId1"/>
            </p:custDataLst>
          </p:nvPr>
        </p:nvSpPr>
        <p:spPr>
          <a:xfrm>
            <a:off x="796514" y="459721"/>
            <a:ext cx="6989742" cy="828660"/>
          </a:xfrm>
        </p:spPr>
        <p:txBody>
          <a:bodyPr>
            <a:normAutofit/>
          </a:bodyPr>
          <a:lstStyle/>
          <a:p>
            <a:r>
              <a:rPr lang="en-CA" sz="4000" dirty="0">
                <a:latin typeface="Segoe UI" panose="020B0502040204020203" pitchFamily="34" charset="0"/>
                <a:cs typeface="Segoe UI" panose="020B0502040204020203" pitchFamily="34" charset="0"/>
              </a:rPr>
              <a:t>Read Carefully and…</a:t>
            </a:r>
          </a:p>
        </p:txBody>
      </p:sp>
      <p:sp>
        <p:nvSpPr>
          <p:cNvPr id="6" name="Content Placeholder 2">
            <a:extLst>
              <a:ext uri="{FF2B5EF4-FFF2-40B4-BE49-F238E27FC236}">
                <a16:creationId xmlns:a16="http://schemas.microsoft.com/office/drawing/2014/main" id="{07E72690-0EBF-CDE7-E99F-57387F85115A}"/>
              </a:ext>
            </a:extLst>
          </p:cNvPr>
          <p:cNvSpPr>
            <a:spLocks noGrp="1"/>
          </p:cNvSpPr>
          <p:nvPr>
            <p:ph idx="1"/>
            <p:custDataLst>
              <p:tags r:id="rId2"/>
            </p:custDataLst>
          </p:nvPr>
        </p:nvSpPr>
        <p:spPr>
          <a:xfrm>
            <a:off x="980704" y="1516290"/>
            <a:ext cx="6448796" cy="4486923"/>
          </a:xfrm>
          <a:ln>
            <a:noFill/>
          </a:ln>
        </p:spPr>
        <p:txBody>
          <a:bodyPr>
            <a:noAutofit/>
          </a:bodyPr>
          <a:lstStyle/>
          <a:p>
            <a:pPr>
              <a:lnSpc>
                <a:spcPct val="100000"/>
              </a:lnSpc>
              <a:spcAft>
                <a:spcPts val="1200"/>
              </a:spcAft>
              <a:buClrTx/>
            </a:pPr>
            <a:r>
              <a:rPr lang="en-CA" altLang="en-US" sz="2400" dirty="0">
                <a:solidFill>
                  <a:schemeClr val="tx1"/>
                </a:solidFill>
                <a:latin typeface="Segoe UI" panose="020B0502040204020203" pitchFamily="34" charset="0"/>
                <a:cs typeface="Segoe UI" panose="020B0502040204020203" pitchFamily="34" charset="0"/>
              </a:rPr>
              <a:t>Follow the instructions on the advertisement</a:t>
            </a:r>
          </a:p>
          <a:p>
            <a:pPr>
              <a:lnSpc>
                <a:spcPct val="100000"/>
              </a:lnSpc>
              <a:spcAft>
                <a:spcPts val="1200"/>
              </a:spcAft>
              <a:buClrTx/>
            </a:pPr>
            <a:r>
              <a:rPr lang="en-CA" altLang="en-US" sz="2400" dirty="0">
                <a:solidFill>
                  <a:schemeClr val="tx1"/>
                </a:solidFill>
                <a:latin typeface="Segoe UI" panose="020B0502040204020203" pitchFamily="34" charset="0"/>
                <a:cs typeface="Segoe UI" panose="020B0502040204020203" pitchFamily="34" charset="0"/>
              </a:rPr>
              <a:t>Submit </a:t>
            </a:r>
            <a:r>
              <a:rPr lang="en-CA" altLang="en-US" sz="2400" u="sng" dirty="0">
                <a:solidFill>
                  <a:schemeClr val="tx1"/>
                </a:solidFill>
                <a:latin typeface="Segoe UI" panose="020B0502040204020203" pitchFamily="34" charset="0"/>
                <a:cs typeface="Segoe UI" panose="020B0502040204020203" pitchFamily="34" charset="0"/>
              </a:rPr>
              <a:t>before</a:t>
            </a:r>
            <a:r>
              <a:rPr lang="en-CA" altLang="en-US" sz="2400" dirty="0">
                <a:solidFill>
                  <a:schemeClr val="tx1"/>
                </a:solidFill>
                <a:latin typeface="Segoe UI" panose="020B0502040204020203" pitchFamily="34" charset="0"/>
                <a:cs typeface="Segoe UI" panose="020B0502040204020203" pitchFamily="34" charset="0"/>
              </a:rPr>
              <a:t> the deadline</a:t>
            </a:r>
          </a:p>
          <a:p>
            <a:pPr>
              <a:lnSpc>
                <a:spcPct val="100000"/>
              </a:lnSpc>
              <a:spcAft>
                <a:spcPts val="1200"/>
              </a:spcAft>
              <a:buClrTx/>
            </a:pPr>
            <a:r>
              <a:rPr lang="en-CA" altLang="en-US" sz="2400" dirty="0">
                <a:solidFill>
                  <a:schemeClr val="tx1"/>
                </a:solidFill>
                <a:latin typeface="Segoe UI" panose="020B0502040204020203" pitchFamily="34" charset="0"/>
                <a:cs typeface="Segoe UI" panose="020B0502040204020203" pitchFamily="34" charset="0"/>
              </a:rPr>
              <a:t>Submit only what is required</a:t>
            </a:r>
          </a:p>
          <a:p>
            <a:pPr>
              <a:lnSpc>
                <a:spcPct val="100000"/>
              </a:lnSpc>
              <a:spcAft>
                <a:spcPts val="1200"/>
              </a:spcAft>
              <a:buClrTx/>
            </a:pPr>
            <a:r>
              <a:rPr lang="en-CA" altLang="en-US" sz="2400" dirty="0">
                <a:solidFill>
                  <a:schemeClr val="tx1"/>
                </a:solidFill>
                <a:latin typeface="Segoe UI" panose="020B0502040204020203" pitchFamily="34" charset="0"/>
                <a:cs typeface="Segoe UI" panose="020B0502040204020203" pitchFamily="34" charset="0"/>
              </a:rPr>
              <a:t>Ensure that the information in your cover letter matches your resume</a:t>
            </a:r>
          </a:p>
          <a:p>
            <a:pPr>
              <a:lnSpc>
                <a:spcPct val="100000"/>
              </a:lnSpc>
              <a:spcAft>
                <a:spcPts val="1200"/>
              </a:spcAft>
              <a:buClrTx/>
            </a:pPr>
            <a:r>
              <a:rPr lang="en-CA" altLang="en-US" sz="2400" dirty="0">
                <a:solidFill>
                  <a:schemeClr val="tx1"/>
                </a:solidFill>
                <a:latin typeface="Segoe UI" panose="020B0502040204020203" pitchFamily="34" charset="0"/>
                <a:cs typeface="Segoe UI" panose="020B0502040204020203" pitchFamily="34" charset="0"/>
              </a:rPr>
              <a:t>Be clear and precise</a:t>
            </a:r>
          </a:p>
          <a:p>
            <a:pPr>
              <a:lnSpc>
                <a:spcPct val="100000"/>
              </a:lnSpc>
              <a:spcAft>
                <a:spcPts val="1200"/>
              </a:spcAft>
              <a:buClrTx/>
            </a:pPr>
            <a:r>
              <a:rPr lang="en-CA" altLang="en-US" sz="2400" dirty="0">
                <a:solidFill>
                  <a:schemeClr val="tx1"/>
                </a:solidFill>
                <a:latin typeface="Segoe UI" panose="020B0502040204020203" pitchFamily="34" charset="0"/>
                <a:cs typeface="Segoe UI" panose="020B0502040204020203" pitchFamily="34" charset="0"/>
              </a:rPr>
              <a:t>Remember that accommodations are there to help you</a:t>
            </a:r>
          </a:p>
        </p:txBody>
      </p:sp>
      <p:sp>
        <p:nvSpPr>
          <p:cNvPr id="7" name="TextBox 6">
            <a:extLst>
              <a:ext uri="{FF2B5EF4-FFF2-40B4-BE49-F238E27FC236}">
                <a16:creationId xmlns:a16="http://schemas.microsoft.com/office/drawing/2014/main" id="{CB184BB4-80F8-FD54-F167-AC1C82D02ACE}"/>
              </a:ext>
            </a:extLst>
          </p:cNvPr>
          <p:cNvSpPr txBox="1"/>
          <p:nvPr>
            <p:custDataLst>
              <p:tags r:id="rId3"/>
            </p:custDataLst>
          </p:nvPr>
        </p:nvSpPr>
        <p:spPr>
          <a:xfrm>
            <a:off x="8015063" y="4737652"/>
            <a:ext cx="3403185" cy="1055608"/>
          </a:xfrm>
          <a:prstGeom prst="round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eaLnBrk="1" fontAlgn="auto" hangingPunct="1">
              <a:spcBef>
                <a:spcPts val="0"/>
              </a:spcBef>
              <a:spcAft>
                <a:spcPts val="0"/>
              </a:spcAft>
              <a:defRPr/>
            </a:pPr>
            <a:r>
              <a:rPr lang="en-CA" sz="2800" dirty="0">
                <a:solidFill>
                  <a:schemeClr val="tx1"/>
                </a:solidFill>
                <a:latin typeface="Segoe UI  "/>
                <a:cs typeface="Arial" panose="020B0604020202020204" pitchFamily="34" charset="0"/>
              </a:rPr>
              <a:t>Key words are not enough!</a:t>
            </a:r>
          </a:p>
        </p:txBody>
      </p:sp>
      <p:pic>
        <p:nvPicPr>
          <p:cNvPr id="4" name="Image 5" descr="Image showing a 2D character dressed in a black shirt with a comic bubble showing that they are speaking about their CV.">
            <a:extLst>
              <a:ext uri="{FF2B5EF4-FFF2-40B4-BE49-F238E27FC236}">
                <a16:creationId xmlns:a16="http://schemas.microsoft.com/office/drawing/2014/main" id="{8FB2EDE0-0BA3-AE70-53F3-7094B3581F9E}"/>
              </a:ext>
              <a:ext uri="{C183D7F6-B498-43B3-948B-1728B52AA6E4}">
                <adec:decorative xmlns:adec="http://schemas.microsoft.com/office/drawing/2017/decorative" val="0"/>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7786256" y="695092"/>
            <a:ext cx="38608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87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A87646-618D-A827-4244-D154236292F0}"/>
              </a:ext>
            </a:extLst>
          </p:cNvPr>
          <p:cNvSpPr>
            <a:spLocks noGrp="1"/>
          </p:cNvSpPr>
          <p:nvPr>
            <p:ph type="title"/>
            <p:custDataLst>
              <p:tags r:id="rId1"/>
            </p:custDataLst>
          </p:nvPr>
        </p:nvSpPr>
        <p:spPr>
          <a:xfrm>
            <a:off x="802604" y="248222"/>
            <a:ext cx="9144152" cy="704252"/>
          </a:xfrm>
        </p:spPr>
        <p:txBody>
          <a:bodyPr>
            <a:normAutofit/>
          </a:bodyPr>
          <a:lstStyle/>
          <a:p>
            <a:r>
              <a:rPr lang="en-CA" sz="4000" dirty="0">
                <a:latin typeface="Segoe UI" panose="020B0502040204020203" pitchFamily="34" charset="0"/>
                <a:cs typeface="Segoe UI" panose="020B0502040204020203" pitchFamily="34" charset="0"/>
              </a:rPr>
              <a:t>Screening questions section (1 of 2)</a:t>
            </a:r>
          </a:p>
        </p:txBody>
      </p:sp>
      <p:pic>
        <p:nvPicPr>
          <p:cNvPr id="5" name="Content Placeholder 4" descr="Screenshot from the GC Jobs website showing an example of a screening question.&#10;&#10;The question is: Do you have a secondary school diploma or an acceptable combination of education, training and/or experience. Please explain how you meet educational requirement by providing concrete examples. ">
            <a:extLst>
              <a:ext uri="{FF2B5EF4-FFF2-40B4-BE49-F238E27FC236}">
                <a16:creationId xmlns:a16="http://schemas.microsoft.com/office/drawing/2014/main" id="{6D966B73-45B3-4263-3968-5641C84288C5}"/>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637732" y="1300052"/>
            <a:ext cx="9783592" cy="474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50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E4EB-3518-0D18-D917-45D046A6B3C3}"/>
              </a:ext>
            </a:extLst>
          </p:cNvPr>
          <p:cNvSpPr>
            <a:spLocks noGrp="1"/>
          </p:cNvSpPr>
          <p:nvPr>
            <p:ph type="title"/>
          </p:nvPr>
        </p:nvSpPr>
        <p:spPr>
          <a:xfrm>
            <a:off x="838200" y="7469"/>
            <a:ext cx="10515600" cy="1325563"/>
          </a:xfrm>
        </p:spPr>
        <p:txBody>
          <a:bodyPr>
            <a:normAutofit/>
          </a:bodyPr>
          <a:lstStyle/>
          <a:p>
            <a:r>
              <a:rPr lang="en-CA" sz="4000" dirty="0">
                <a:latin typeface="Segoe UI" panose="020B0502040204020203" pitchFamily="34" charset="0"/>
                <a:cs typeface="Segoe UI" panose="020B0502040204020203" pitchFamily="34" charset="0"/>
              </a:rPr>
              <a:t>Screening questions section (2 of 2)</a:t>
            </a:r>
            <a:endParaRPr lang="fr-CA" sz="4000" dirty="0"/>
          </a:p>
        </p:txBody>
      </p:sp>
      <p:pic>
        <p:nvPicPr>
          <p:cNvPr id="15" name="Content Placeholder 14" descr="Image from the GC Jobs website showing examples of screening questions.&#10;&#10;The question is: Do you have experience providing customer service? If yes, please demonstrate how you meet this essential experience criterion.">
            <a:extLst>
              <a:ext uri="{FF2B5EF4-FFF2-40B4-BE49-F238E27FC236}">
                <a16:creationId xmlns:a16="http://schemas.microsoft.com/office/drawing/2014/main" id="{F8CA2BE4-BE37-5514-66A2-EC42A7CA7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865" y="1026123"/>
            <a:ext cx="9026336" cy="5176240"/>
          </a:xfrm>
        </p:spPr>
      </p:pic>
    </p:spTree>
    <p:extLst>
      <p:ext uri="{BB962C8B-B14F-4D97-AF65-F5344CB8AC3E}">
        <p14:creationId xmlns:p14="http://schemas.microsoft.com/office/powerpoint/2010/main" val="288330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1B3325-B52C-768F-425A-ACD71AD8144A}"/>
              </a:ext>
            </a:extLst>
          </p:cNvPr>
          <p:cNvSpPr>
            <a:spLocks noGrp="1"/>
          </p:cNvSpPr>
          <p:nvPr>
            <p:ph type="title"/>
            <p:custDataLst>
              <p:tags r:id="rId1"/>
            </p:custDataLst>
          </p:nvPr>
        </p:nvSpPr>
        <p:spPr>
          <a:xfrm>
            <a:off x="834090" y="449076"/>
            <a:ext cx="10884471" cy="1349622"/>
          </a:xfrm>
        </p:spPr>
        <p:txBody>
          <a:bodyPr>
            <a:noAutofit/>
          </a:bodyPr>
          <a:lstStyle/>
          <a:p>
            <a:r>
              <a:rPr lang="en-CA" sz="4000" dirty="0">
                <a:latin typeface="Segoe UI" panose="020B0502040204020203" pitchFamily="34" charset="0"/>
                <a:cs typeface="Segoe UI" panose="020B0502040204020203" pitchFamily="34" charset="0"/>
              </a:rPr>
              <a:t>Official languages</a:t>
            </a:r>
          </a:p>
        </p:txBody>
      </p:sp>
      <p:sp>
        <p:nvSpPr>
          <p:cNvPr id="5" name="Content Placeholder 2">
            <a:extLst>
              <a:ext uri="{FF2B5EF4-FFF2-40B4-BE49-F238E27FC236}">
                <a16:creationId xmlns:a16="http://schemas.microsoft.com/office/drawing/2014/main" id="{94BC8C79-23F2-ABC1-BF76-CF99961D1771}"/>
              </a:ext>
            </a:extLst>
          </p:cNvPr>
          <p:cNvSpPr txBox="1">
            <a:spLocks/>
          </p:cNvSpPr>
          <p:nvPr>
            <p:custDataLst>
              <p:tags r:id="rId2"/>
            </p:custDataLst>
          </p:nvPr>
        </p:nvSpPr>
        <p:spPr>
          <a:xfrm>
            <a:off x="1189301" y="2298062"/>
            <a:ext cx="4002632" cy="3164796"/>
          </a:xfrm>
          <a:prstGeom prst="rect">
            <a:avLst/>
          </a:prstGeom>
        </p:spPr>
        <p:txBody>
          <a:bodyPr vert="horz" lIns="77213" tIns="38606" rIns="77213" bIns="38606" rtlCol="0">
            <a:noAutofit/>
          </a:bodyPr>
          <a:lstStyle>
            <a:lvl1pPr marL="228829" indent="-228829" algn="l" defTabSz="915314" rtl="0" eaLnBrk="1" latinLnBrk="0" hangingPunct="1">
              <a:lnSpc>
                <a:spcPct val="90000"/>
              </a:lnSpc>
              <a:spcBef>
                <a:spcPts val="1001"/>
              </a:spcBef>
              <a:buClr>
                <a:schemeClr val="accent1"/>
              </a:buClr>
              <a:buFont typeface="Arial" panose="020B0604020202020204" pitchFamily="34" charset="0"/>
              <a:buChar char="•"/>
              <a:defRPr sz="2803" kern="1200">
                <a:solidFill>
                  <a:srgbClr val="53565C"/>
                </a:solidFill>
                <a:latin typeface="Arial Narrow" panose="020B0606020202030204" pitchFamily="34" charset="0"/>
                <a:ea typeface="+mn-ea"/>
                <a:cs typeface="+mn-cs"/>
              </a:defRPr>
            </a:lvl1pPr>
            <a:lvl2pPr marL="686486" indent="-228829" algn="l" defTabSz="915314" rtl="0" eaLnBrk="1" latinLnBrk="0" hangingPunct="1">
              <a:lnSpc>
                <a:spcPct val="90000"/>
              </a:lnSpc>
              <a:spcBef>
                <a:spcPts val="501"/>
              </a:spcBef>
              <a:buClr>
                <a:schemeClr val="accent1"/>
              </a:buClr>
              <a:buFont typeface="Arial" panose="020B0604020202020204" pitchFamily="34" charset="0"/>
              <a:buChar char="•"/>
              <a:defRPr sz="2402" kern="1200">
                <a:solidFill>
                  <a:srgbClr val="53565C"/>
                </a:solidFill>
                <a:latin typeface="Arial Narrow" panose="020B0606020202030204" pitchFamily="34" charset="0"/>
                <a:ea typeface="+mn-ea"/>
                <a:cs typeface="+mn-cs"/>
              </a:defRPr>
            </a:lvl2pPr>
            <a:lvl3pPr marL="1144143" indent="-228829" algn="l" defTabSz="915314" rtl="0" eaLnBrk="1" latinLnBrk="0" hangingPunct="1">
              <a:lnSpc>
                <a:spcPct val="90000"/>
              </a:lnSpc>
              <a:spcBef>
                <a:spcPts val="501"/>
              </a:spcBef>
              <a:buClr>
                <a:schemeClr val="accent1"/>
              </a:buClr>
              <a:buFont typeface="Arial" panose="020B0604020202020204" pitchFamily="34" charset="0"/>
              <a:buChar char="•"/>
              <a:defRPr sz="2002" kern="1200">
                <a:solidFill>
                  <a:srgbClr val="53565C"/>
                </a:solidFill>
                <a:latin typeface="Arial Narrow" panose="020B0606020202030204" pitchFamily="34" charset="0"/>
                <a:ea typeface="+mn-ea"/>
                <a:cs typeface="+mn-cs"/>
              </a:defRPr>
            </a:lvl3pPr>
            <a:lvl4pPr marL="1601800"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4pPr>
            <a:lvl5pPr marL="2059457" indent="-228829" algn="l" defTabSz="915314" rtl="0" eaLnBrk="1" latinLnBrk="0" hangingPunct="1">
              <a:lnSpc>
                <a:spcPct val="90000"/>
              </a:lnSpc>
              <a:spcBef>
                <a:spcPts val="501"/>
              </a:spcBef>
              <a:buClr>
                <a:schemeClr val="accent1"/>
              </a:buClr>
              <a:buFont typeface="Arial" panose="020B0604020202020204" pitchFamily="34" charset="0"/>
              <a:buChar char="•"/>
              <a:defRPr sz="1802" kern="1200">
                <a:solidFill>
                  <a:srgbClr val="53565C"/>
                </a:solidFill>
                <a:latin typeface="Arial Narrow" panose="020B0606020202030204" pitchFamily="34" charset="0"/>
                <a:ea typeface="+mn-ea"/>
                <a:cs typeface="+mn-cs"/>
              </a:defRPr>
            </a:lvl5pPr>
            <a:lvl6pPr marL="2517115"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6pPr>
            <a:lvl7pPr marL="2974772"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7pPr>
            <a:lvl8pPr marL="3432429"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8pPr>
            <a:lvl9pPr marL="3890086" indent="-228829" algn="l" defTabSz="915314" rtl="0" eaLnBrk="1" latinLnBrk="0" hangingPunct="1">
              <a:lnSpc>
                <a:spcPct val="90000"/>
              </a:lnSpc>
              <a:spcBef>
                <a:spcPts val="501"/>
              </a:spcBef>
              <a:buFont typeface="Arial" panose="020B0604020202020204" pitchFamily="34" charset="0"/>
              <a:buChar char="•"/>
              <a:defRPr sz="1802" kern="1200">
                <a:solidFill>
                  <a:schemeClr val="tx1"/>
                </a:solidFill>
                <a:latin typeface="+mn-lt"/>
                <a:ea typeface="+mn-ea"/>
                <a:cs typeface="+mn-cs"/>
              </a:defRPr>
            </a:lvl9pPr>
          </a:lstStyle>
          <a:p>
            <a:pPr marL="0" indent="0">
              <a:lnSpc>
                <a:spcPct val="100000"/>
              </a:lnSpc>
              <a:spcAft>
                <a:spcPts val="710"/>
              </a:spcAft>
              <a:buNone/>
            </a:pPr>
            <a:r>
              <a:rPr lang="en-CA" sz="2600" dirty="0">
                <a:solidFill>
                  <a:schemeClr val="tx1"/>
                </a:solidFill>
                <a:latin typeface="Segoe UI" panose="020B0502040204020203" pitchFamily="34" charset="0"/>
                <a:ea typeface="Calibri" panose="020F0502020204030204" pitchFamily="34" charset="0"/>
                <a:cs typeface="Segoe UI" panose="020B0502040204020203" pitchFamily="34" charset="0"/>
              </a:rPr>
              <a:t>You can use French or English at any stage in the hiring process wherever you are in Canada.</a:t>
            </a:r>
          </a:p>
        </p:txBody>
      </p:sp>
      <p:pic>
        <p:nvPicPr>
          <p:cNvPr id="6" name="Picture 5" descr="Image showing 3 people including 2 women sitting at a white round table and a man standing talking to them.">
            <a:extLst>
              <a:ext uri="{FF2B5EF4-FFF2-40B4-BE49-F238E27FC236}">
                <a16:creationId xmlns:a16="http://schemas.microsoft.com/office/drawing/2014/main" id="{9AC9E0F2-626E-BBF6-B803-B9347B609E08}"/>
              </a:ext>
            </a:extLst>
          </p:cNvPr>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b="9768"/>
          <a:stretch/>
        </p:blipFill>
        <p:spPr>
          <a:xfrm>
            <a:off x="6096000" y="1982388"/>
            <a:ext cx="5336382" cy="3216318"/>
          </a:xfrm>
          <a:prstGeom prst="rect">
            <a:avLst/>
          </a:prstGeom>
        </p:spPr>
      </p:pic>
    </p:spTree>
    <p:extLst>
      <p:ext uri="{BB962C8B-B14F-4D97-AF65-F5344CB8AC3E}">
        <p14:creationId xmlns:p14="http://schemas.microsoft.com/office/powerpoint/2010/main" val="313566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34AFA2-50CD-5DB5-1173-CF3FDB266DF1}"/>
              </a:ext>
            </a:extLst>
          </p:cNvPr>
          <p:cNvSpPr>
            <a:spLocks noGrp="1"/>
          </p:cNvSpPr>
          <p:nvPr>
            <p:ph type="title"/>
            <p:custDataLst>
              <p:tags r:id="rId1"/>
            </p:custDataLst>
          </p:nvPr>
        </p:nvSpPr>
        <p:spPr>
          <a:xfrm>
            <a:off x="838200" y="583645"/>
            <a:ext cx="10515599" cy="828660"/>
          </a:xfrm>
        </p:spPr>
        <p:txBody>
          <a:bodyPr>
            <a:normAutofit/>
          </a:bodyPr>
          <a:lstStyle/>
          <a:p>
            <a:r>
              <a:rPr lang="en-CA" sz="4000" dirty="0">
                <a:latin typeface="Segoe UI" panose="020B0502040204020203" pitchFamily="34" charset="0"/>
                <a:cs typeface="Segoe UI" panose="020B0502040204020203" pitchFamily="34" charset="0"/>
              </a:rPr>
              <a:t>STAR</a:t>
            </a:r>
            <a:r>
              <a:rPr lang="en-CA" sz="4000" dirty="0"/>
              <a:t> </a:t>
            </a:r>
            <a:r>
              <a:rPr lang="en-CA" sz="4000" dirty="0">
                <a:latin typeface="Segoe UI" panose="020B0502040204020203" pitchFamily="34" charset="0"/>
                <a:cs typeface="Segoe UI" panose="020B0502040204020203" pitchFamily="34" charset="0"/>
              </a:rPr>
              <a:t>method</a:t>
            </a:r>
          </a:p>
        </p:txBody>
      </p:sp>
      <p:sp>
        <p:nvSpPr>
          <p:cNvPr id="5" name="Content Placeholder 2">
            <a:extLst>
              <a:ext uri="{FF2B5EF4-FFF2-40B4-BE49-F238E27FC236}">
                <a16:creationId xmlns:a16="http://schemas.microsoft.com/office/drawing/2014/main" id="{77912272-95EF-11ED-EB5A-BA0DFB09745D}"/>
              </a:ext>
            </a:extLst>
          </p:cNvPr>
          <p:cNvSpPr>
            <a:spLocks noGrp="1"/>
          </p:cNvSpPr>
          <p:nvPr>
            <p:ph idx="1"/>
            <p:custDataLst>
              <p:tags r:id="rId2"/>
            </p:custDataLst>
          </p:nvPr>
        </p:nvSpPr>
        <p:spPr>
          <a:xfrm>
            <a:off x="1123701" y="1658761"/>
            <a:ext cx="9944595" cy="2830552"/>
          </a:xfrm>
        </p:spPr>
        <p:txBody>
          <a:bodyPr>
            <a:normAutofit/>
          </a:bodyPr>
          <a:lstStyle/>
          <a:p>
            <a:pPr>
              <a:lnSpc>
                <a:spcPct val="100000"/>
              </a:lnSpc>
              <a:spcAft>
                <a:spcPts val="1200"/>
              </a:spcAft>
            </a:pPr>
            <a:r>
              <a:rPr lang="en-CA" sz="2600" dirty="0">
                <a:latin typeface="Segoe UI Black" panose="020B0A02040204020203" pitchFamily="34" charset="0"/>
                <a:ea typeface="Segoe UI Black" panose="020B0A02040204020203" pitchFamily="34" charset="0"/>
                <a:cs typeface="Segoe UI" panose="020B0502040204020203" pitchFamily="34" charset="0"/>
              </a:rPr>
              <a:t>S</a:t>
            </a:r>
            <a:r>
              <a:rPr lang="en-CA" sz="2600" dirty="0">
                <a:latin typeface="Segoe UI" panose="020B0502040204020203" pitchFamily="34" charset="0"/>
                <a:cs typeface="Segoe UI" panose="020B0502040204020203" pitchFamily="34" charset="0"/>
              </a:rPr>
              <a:t>ituation: Describe the situation </a:t>
            </a:r>
          </a:p>
          <a:p>
            <a:pPr>
              <a:lnSpc>
                <a:spcPct val="100000"/>
              </a:lnSpc>
              <a:spcAft>
                <a:spcPts val="1200"/>
              </a:spcAft>
            </a:pPr>
            <a:r>
              <a:rPr lang="en-CA" sz="2600" dirty="0">
                <a:latin typeface="Segoe UI Black" panose="020B0A02040204020203" pitchFamily="34" charset="0"/>
                <a:ea typeface="Segoe UI Black" panose="020B0A02040204020203" pitchFamily="34" charset="0"/>
                <a:cs typeface="Segoe UI" panose="020B0502040204020203" pitchFamily="34" charset="0"/>
              </a:rPr>
              <a:t>T</a:t>
            </a:r>
            <a:r>
              <a:rPr lang="en-CA" sz="2600" dirty="0">
                <a:latin typeface="Segoe UI" panose="020B0502040204020203" pitchFamily="34" charset="0"/>
                <a:cs typeface="Segoe UI" panose="020B0502040204020203" pitchFamily="34" charset="0"/>
              </a:rPr>
              <a:t>ask: Give details on what you had to do</a:t>
            </a:r>
          </a:p>
          <a:p>
            <a:pPr>
              <a:lnSpc>
                <a:spcPct val="100000"/>
              </a:lnSpc>
              <a:spcAft>
                <a:spcPts val="1200"/>
              </a:spcAft>
            </a:pPr>
            <a:r>
              <a:rPr lang="en-CA" sz="2600" dirty="0">
                <a:latin typeface="Segoe UI Black" panose="020B0A02040204020203" pitchFamily="34" charset="0"/>
                <a:ea typeface="Segoe UI Black" panose="020B0A02040204020203" pitchFamily="34" charset="0"/>
                <a:cs typeface="Segoe UI" panose="020B0502040204020203" pitchFamily="34" charset="0"/>
              </a:rPr>
              <a:t>A</a:t>
            </a:r>
            <a:r>
              <a:rPr lang="en-CA" sz="2600" dirty="0">
                <a:latin typeface="Segoe UI" panose="020B0502040204020203" pitchFamily="34" charset="0"/>
                <a:cs typeface="Segoe UI" panose="020B0502040204020203" pitchFamily="34" charset="0"/>
              </a:rPr>
              <a:t>ction: Give details on actions you have taken</a:t>
            </a:r>
          </a:p>
          <a:p>
            <a:pPr>
              <a:lnSpc>
                <a:spcPct val="100000"/>
              </a:lnSpc>
              <a:spcAft>
                <a:spcPts val="1200"/>
              </a:spcAft>
            </a:pPr>
            <a:r>
              <a:rPr lang="en-CA" sz="2600" dirty="0">
                <a:latin typeface="Segoe UI Black" panose="020B0A02040204020203" pitchFamily="34" charset="0"/>
                <a:ea typeface="Segoe UI Black" panose="020B0A02040204020203" pitchFamily="34" charset="0"/>
                <a:cs typeface="Segoe UI" panose="020B0502040204020203" pitchFamily="34" charset="0"/>
              </a:rPr>
              <a:t>R</a:t>
            </a:r>
            <a:r>
              <a:rPr lang="en-CA" sz="2600" dirty="0">
                <a:latin typeface="Segoe UI" panose="020B0502040204020203" pitchFamily="34" charset="0"/>
                <a:cs typeface="Segoe UI" panose="020B0502040204020203" pitchFamily="34" charset="0"/>
              </a:rPr>
              <a:t>esult: Describe the result of the situation and the impact</a:t>
            </a:r>
          </a:p>
        </p:txBody>
      </p:sp>
    </p:spTree>
    <p:extLst>
      <p:ext uri="{BB962C8B-B14F-4D97-AF65-F5344CB8AC3E}">
        <p14:creationId xmlns:p14="http://schemas.microsoft.com/office/powerpoint/2010/main" val="396799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E676E9-F47F-3B25-4F45-6AA1E3E4C210}"/>
              </a:ext>
              <a:ext uri="{C183D7F6-B498-43B3-948B-1728B52AA6E4}">
                <adec:decorative xmlns:adec="http://schemas.microsoft.com/office/drawing/2017/decorative" val="0"/>
              </a:ext>
            </a:extLst>
          </p:cNvPr>
          <p:cNvSpPr txBox="1">
            <a:spLocks noGrp="1"/>
          </p:cNvSpPr>
          <p:nvPr>
            <p:ph type="title" idx="4294967295"/>
            <p:custDataLst>
              <p:tags r:id="rId1"/>
            </p:custDataLst>
          </p:nvPr>
        </p:nvSpPr>
        <p:spPr>
          <a:xfrm>
            <a:off x="2236787" y="3215530"/>
            <a:ext cx="7718425" cy="1587499"/>
          </a:xfrm>
          <a:prstGeom prst="roundRect">
            <a:avLst/>
          </a:prstGeom>
          <a:ln w="762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lang="en-CA" sz="4400" cap="none" dirty="0">
                <a:solidFill>
                  <a:schemeClr val="tx1"/>
                </a:solidFill>
                <a:latin typeface="Segoe UI" panose="020B0502040204020203" pitchFamily="34" charset="0"/>
                <a:cs typeface="Segoe UI" panose="020B0502040204020203" pitchFamily="34" charset="0"/>
              </a:rPr>
              <a:t>Graduate and focused recruitment</a:t>
            </a:r>
          </a:p>
        </p:txBody>
      </p:sp>
      <p:pic>
        <p:nvPicPr>
          <p:cNvPr id="2" name="Picture 1" descr="Top Banner with portraits of diverse people">
            <a:extLst>
              <a:ext uri="{FF2B5EF4-FFF2-40B4-BE49-F238E27FC236}">
                <a16:creationId xmlns:a16="http://schemas.microsoft.com/office/drawing/2014/main" id="{737D5DF2-C905-843B-EED6-BB20716F5713}"/>
              </a:ext>
              <a:ext uri="{C183D7F6-B498-43B3-948B-1728B52AA6E4}">
                <adec:decorative xmlns:adec="http://schemas.microsoft.com/office/drawing/2017/decorative" val="0"/>
              </a:ext>
            </a:extLst>
          </p:cNvPr>
          <p:cNvPicPr>
            <a:picLocks noChangeAspect="1"/>
          </p:cNvPicPr>
          <p:nvPr/>
        </p:nvPicPr>
        <p:blipFill rotWithShape="1">
          <a:blip r:embed="rId4"/>
          <a:srcRect l="11231"/>
          <a:stretch/>
        </p:blipFill>
        <p:spPr>
          <a:xfrm>
            <a:off x="1188863" y="824471"/>
            <a:ext cx="9814273" cy="1439019"/>
          </a:xfrm>
          <a:prstGeom prst="rect">
            <a:avLst/>
          </a:prstGeom>
        </p:spPr>
      </p:pic>
    </p:spTree>
    <p:extLst>
      <p:ext uri="{BB962C8B-B14F-4D97-AF65-F5344CB8AC3E}">
        <p14:creationId xmlns:p14="http://schemas.microsoft.com/office/powerpoint/2010/main" val="240128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A89E-D28C-1ADC-0257-C92733ED6EEC}"/>
              </a:ext>
            </a:extLst>
          </p:cNvPr>
          <p:cNvSpPr>
            <a:spLocks noGrp="1"/>
          </p:cNvSpPr>
          <p:nvPr>
            <p:ph type="title"/>
          </p:nvPr>
        </p:nvSpPr>
        <p:spPr/>
        <p:txBody>
          <a:bodyPr>
            <a:normAutofit/>
          </a:bodyPr>
          <a:lstStyle/>
          <a:p>
            <a:r>
              <a:rPr lang="en-CA" sz="4000" dirty="0">
                <a:latin typeface="Segoe UI  "/>
              </a:rPr>
              <a:t>Assessment accommodations</a:t>
            </a:r>
            <a:endParaRPr lang="fr-CA" sz="4000" dirty="0">
              <a:latin typeface="Segoe UI  "/>
            </a:endParaRPr>
          </a:p>
        </p:txBody>
      </p:sp>
      <p:sp>
        <p:nvSpPr>
          <p:cNvPr id="4" name="Rounded Rectangle 5">
            <a:extLst>
              <a:ext uri="{FF2B5EF4-FFF2-40B4-BE49-F238E27FC236}">
                <a16:creationId xmlns:a16="http://schemas.microsoft.com/office/drawing/2014/main" id="{79CDEABA-1F08-EC3F-AF5A-E1DD422363FA}"/>
              </a:ext>
              <a:ext uri="{C183D7F6-B498-43B3-948B-1728B52AA6E4}">
                <adec:decorative xmlns:adec="http://schemas.microsoft.com/office/drawing/2017/decorative" val="0"/>
              </a:ext>
            </a:extLst>
          </p:cNvPr>
          <p:cNvSpPr txBox="1">
            <a:spLocks/>
          </p:cNvSpPr>
          <p:nvPr>
            <p:custDataLst>
              <p:tags r:id="rId1"/>
            </p:custDataLst>
          </p:nvPr>
        </p:nvSpPr>
        <p:spPr>
          <a:xfrm>
            <a:off x="1313334" y="1835292"/>
            <a:ext cx="4702175" cy="246665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a:lnSpc>
                <a:spcPct val="100000"/>
              </a:lnSpc>
              <a:buNone/>
            </a:pPr>
            <a:r>
              <a:rPr lang="en-CA" sz="2400" noProof="0" dirty="0">
                <a:solidFill>
                  <a:schemeClr val="tx1"/>
                </a:solidFill>
                <a:latin typeface="Segoe UI" panose="020B0502040204020203" pitchFamily="34" charset="0"/>
                <a:cs typeface="Segoe UI" panose="020B0502040204020203" pitchFamily="34" charset="0"/>
              </a:rPr>
              <a:t>Assessment accommodations remove obstacles from the selection process so that you can demonstrate your abilities to your fullest capacity.</a:t>
            </a:r>
          </a:p>
        </p:txBody>
      </p:sp>
      <p:sp>
        <p:nvSpPr>
          <p:cNvPr id="3" name="Rounded Rectangle 5">
            <a:extLst>
              <a:ext uri="{FF2B5EF4-FFF2-40B4-BE49-F238E27FC236}">
                <a16:creationId xmlns:a16="http://schemas.microsoft.com/office/drawing/2014/main" id="{397DA5CA-F0EC-7262-0BAB-C37A0B05F5F5}"/>
              </a:ext>
              <a:ext uri="{C183D7F6-B498-43B3-948B-1728B52AA6E4}">
                <adec:decorative xmlns:adec="http://schemas.microsoft.com/office/drawing/2017/decorative" val="0"/>
              </a:ext>
            </a:extLst>
          </p:cNvPr>
          <p:cNvSpPr txBox="1">
            <a:spLocks/>
          </p:cNvSpPr>
          <p:nvPr>
            <p:custDataLst>
              <p:tags r:id="rId2"/>
            </p:custDataLst>
          </p:nvPr>
        </p:nvSpPr>
        <p:spPr>
          <a:xfrm>
            <a:off x="6514994" y="1835291"/>
            <a:ext cx="4702175" cy="246665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a:lnSpc>
                <a:spcPct val="100000"/>
              </a:lnSpc>
              <a:buNone/>
            </a:pPr>
            <a:r>
              <a:rPr lang="en-CA" sz="2400" noProof="0" dirty="0">
                <a:solidFill>
                  <a:schemeClr val="tx1"/>
                </a:solidFill>
                <a:latin typeface="Segoe UI" panose="020B0502040204020203" pitchFamily="34" charset="0"/>
                <a:cs typeface="Segoe UI" panose="020B0502040204020203" pitchFamily="34" charset="0"/>
              </a:rPr>
              <a:t>If you are contacted for a test or interview and require adjustments, you should inform the hiring organization of your needs.</a:t>
            </a:r>
          </a:p>
        </p:txBody>
      </p:sp>
      <p:pic>
        <p:nvPicPr>
          <p:cNvPr id="6" name="Image 4" descr="Icon of a person in a wheelchair">
            <a:extLst>
              <a:ext uri="{FF2B5EF4-FFF2-40B4-BE49-F238E27FC236}">
                <a16:creationId xmlns:a16="http://schemas.microsoft.com/office/drawing/2014/main" id="{4823827B-8319-CE10-12CC-C10AA791164E}"/>
              </a:ext>
            </a:extLst>
          </p:cNvPr>
          <p:cNvPicPr>
            <a:picLocks noChangeAspect="1"/>
          </p:cNvPicPr>
          <p:nvPr>
            <p:custDataLst>
              <p:tags r:id="rId3"/>
            </p:custDataLst>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26135" y="4797331"/>
            <a:ext cx="1185396" cy="1185396"/>
          </a:xfrm>
          <a:prstGeom prst="rect">
            <a:avLst/>
          </a:prstGeom>
        </p:spPr>
      </p:pic>
      <p:pic>
        <p:nvPicPr>
          <p:cNvPr id="7" name="Image 5" descr="Icon illustrating hearing limitations">
            <a:extLst>
              <a:ext uri="{FF2B5EF4-FFF2-40B4-BE49-F238E27FC236}">
                <a16:creationId xmlns:a16="http://schemas.microsoft.com/office/drawing/2014/main" id="{6089C251-7855-622E-7068-F97990284BCE}"/>
              </a:ext>
            </a:extLst>
          </p:cNvPr>
          <p:cNvPicPr>
            <a:picLocks noChangeAspect="1"/>
          </p:cNvPicPr>
          <p:nvPr>
            <p:custDataLst>
              <p:tags r:id="rId4"/>
            </p:custDataLst>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156425" y="4821713"/>
            <a:ext cx="1015995" cy="1002076"/>
          </a:xfrm>
          <a:prstGeom prst="rect">
            <a:avLst/>
          </a:prstGeom>
        </p:spPr>
      </p:pic>
      <p:pic>
        <p:nvPicPr>
          <p:cNvPr id="8" name="Image 6" descr="Icon of person walking with a cane">
            <a:extLst>
              <a:ext uri="{FF2B5EF4-FFF2-40B4-BE49-F238E27FC236}">
                <a16:creationId xmlns:a16="http://schemas.microsoft.com/office/drawing/2014/main" id="{737C351B-10BA-78DD-9CEF-A2328A587266}"/>
              </a:ext>
            </a:extLst>
          </p:cNvPr>
          <p:cNvPicPr>
            <a:picLocks noChangeAspect="1"/>
          </p:cNvPicPr>
          <p:nvPr>
            <p:custDataLst>
              <p:tags r:id="rId5"/>
            </p:custDataLst>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329599" y="4797332"/>
            <a:ext cx="1185395" cy="1185395"/>
          </a:xfrm>
          <a:prstGeom prst="rect">
            <a:avLst/>
          </a:prstGeom>
        </p:spPr>
      </p:pic>
      <p:pic>
        <p:nvPicPr>
          <p:cNvPr id="9" name="Image 7" descr="Icon of sign language">
            <a:extLst>
              <a:ext uri="{FF2B5EF4-FFF2-40B4-BE49-F238E27FC236}">
                <a16:creationId xmlns:a16="http://schemas.microsoft.com/office/drawing/2014/main" id="{2B4C70CB-3943-02B7-0A4A-680066C97527}"/>
              </a:ext>
            </a:extLst>
          </p:cNvPr>
          <p:cNvPicPr>
            <a:picLocks noChangeAspect="1"/>
          </p:cNvPicPr>
          <p:nvPr>
            <p:custDataLst>
              <p:tags r:id="rId6"/>
            </p:custDataLst>
          </p:nvPr>
        </p:nvPicPr>
        <p:blipFill>
          <a:blip r:embed="rId1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388257" y="4731432"/>
            <a:ext cx="1331805" cy="1313562"/>
          </a:xfrm>
          <a:prstGeom prst="rect">
            <a:avLst/>
          </a:prstGeom>
        </p:spPr>
      </p:pic>
      <p:pic>
        <p:nvPicPr>
          <p:cNvPr id="10" name="Image 8" descr="Icon of a person's face from the side with a  shaded-in brain to illustrate invisible disabilities">
            <a:extLst>
              <a:ext uri="{FF2B5EF4-FFF2-40B4-BE49-F238E27FC236}">
                <a16:creationId xmlns:a16="http://schemas.microsoft.com/office/drawing/2014/main" id="{395D3681-7E6F-F556-E4AA-21F4B610E567}"/>
              </a:ext>
            </a:extLst>
          </p:cNvPr>
          <p:cNvPicPr>
            <a:picLocks noChangeAspect="1"/>
          </p:cNvPicPr>
          <p:nvPr>
            <p:custDataLst>
              <p:tags r:id="rId7"/>
            </p:custDataLst>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920105" y="4874629"/>
            <a:ext cx="1041434" cy="1027168"/>
          </a:xfrm>
          <a:prstGeom prst="rect">
            <a:avLst/>
          </a:prstGeom>
        </p:spPr>
      </p:pic>
    </p:spTree>
    <p:extLst>
      <p:ext uri="{BB962C8B-B14F-4D97-AF65-F5344CB8AC3E}">
        <p14:creationId xmlns:p14="http://schemas.microsoft.com/office/powerpoint/2010/main" val="404250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071D-AEAF-9BCD-3441-8EE01C72EF8E}"/>
              </a:ext>
            </a:extLst>
          </p:cNvPr>
          <p:cNvSpPr>
            <a:spLocks noGrp="1"/>
          </p:cNvSpPr>
          <p:nvPr>
            <p:ph type="title"/>
          </p:nvPr>
        </p:nvSpPr>
        <p:spPr/>
        <p:txBody>
          <a:bodyPr>
            <a:normAutofit/>
          </a:bodyPr>
          <a:lstStyle/>
          <a:p>
            <a:r>
              <a:rPr lang="en-CA" sz="4000" dirty="0">
                <a:latin typeface="Segoe UI  "/>
              </a:rPr>
              <a:t>Accommodations in the selection process</a:t>
            </a:r>
            <a:endParaRPr lang="fr-CA" sz="4000" dirty="0">
              <a:latin typeface="Segoe UI  "/>
            </a:endParaRPr>
          </a:p>
        </p:txBody>
      </p:sp>
      <p:sp>
        <p:nvSpPr>
          <p:cNvPr id="3" name="Content Placeholder 2">
            <a:extLst>
              <a:ext uri="{FF2B5EF4-FFF2-40B4-BE49-F238E27FC236}">
                <a16:creationId xmlns:a16="http://schemas.microsoft.com/office/drawing/2014/main" id="{EB1B7491-C908-B6CB-673C-29611E734727}"/>
              </a:ext>
            </a:extLst>
          </p:cNvPr>
          <p:cNvSpPr>
            <a:spLocks noGrp="1"/>
          </p:cNvSpPr>
          <p:nvPr>
            <p:ph idx="1"/>
          </p:nvPr>
        </p:nvSpPr>
        <p:spPr>
          <a:xfrm>
            <a:off x="1866900" y="2371725"/>
            <a:ext cx="4330700" cy="2555875"/>
          </a:xfrm>
        </p:spPr>
        <p:txBody>
          <a:bodyPr>
            <a:normAutofit/>
          </a:bodyPr>
          <a:lstStyle/>
          <a:p>
            <a:pPr>
              <a:lnSpc>
                <a:spcPct val="100000"/>
              </a:lnSpc>
              <a:spcAft>
                <a:spcPts val="1200"/>
              </a:spcAft>
            </a:pPr>
            <a:r>
              <a:rPr lang="en-CA" sz="2600" dirty="0">
                <a:latin typeface="Segoe UI" panose="020B0502040204020203" pitchFamily="34" charset="0"/>
                <a:cs typeface="Segoe UI" panose="020B0502040204020203" pitchFamily="34" charset="0"/>
              </a:rPr>
              <a:t>Settings</a:t>
            </a:r>
          </a:p>
          <a:p>
            <a:pPr>
              <a:lnSpc>
                <a:spcPct val="100000"/>
              </a:lnSpc>
              <a:spcAft>
                <a:spcPts val="1200"/>
              </a:spcAft>
            </a:pPr>
            <a:r>
              <a:rPr lang="en-CA" sz="2600" dirty="0">
                <a:latin typeface="Segoe UI" panose="020B0502040204020203" pitchFamily="34" charset="0"/>
                <a:cs typeface="Segoe UI" panose="020B0502040204020203" pitchFamily="34" charset="0"/>
              </a:rPr>
              <a:t>Response format</a:t>
            </a:r>
          </a:p>
          <a:p>
            <a:pPr>
              <a:lnSpc>
                <a:spcPct val="100000"/>
              </a:lnSpc>
              <a:spcAft>
                <a:spcPts val="1200"/>
              </a:spcAft>
            </a:pPr>
            <a:r>
              <a:rPr lang="en-CA" sz="2600" dirty="0">
                <a:latin typeface="Segoe UI" panose="020B0502040204020203" pitchFamily="34" charset="0"/>
                <a:cs typeface="Segoe UI" panose="020B0502040204020203" pitchFamily="34" charset="0"/>
              </a:rPr>
              <a:t>Scheduling &amp; Timing</a:t>
            </a:r>
          </a:p>
          <a:p>
            <a:pPr>
              <a:lnSpc>
                <a:spcPct val="100000"/>
              </a:lnSpc>
              <a:spcAft>
                <a:spcPts val="1200"/>
              </a:spcAft>
            </a:pPr>
            <a:r>
              <a:rPr lang="en-CA" sz="2600" dirty="0">
                <a:latin typeface="Segoe UI" panose="020B0502040204020203" pitchFamily="34" charset="0"/>
                <a:cs typeface="Segoe UI" panose="020B0502040204020203" pitchFamily="34" charset="0"/>
              </a:rPr>
              <a:t>Presentation format</a:t>
            </a:r>
          </a:p>
        </p:txBody>
      </p:sp>
      <p:pic>
        <p:nvPicPr>
          <p:cNvPr id="6" name="Graphic 5" descr="Icon of a stopwatch">
            <a:extLst>
              <a:ext uri="{FF2B5EF4-FFF2-40B4-BE49-F238E27FC236}">
                <a16:creationId xmlns:a16="http://schemas.microsoft.com/office/drawing/2014/main" id="{56E1B5AE-893C-DA8E-6D79-327B771D3A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4000" y="2190750"/>
            <a:ext cx="2692400" cy="2692400"/>
          </a:xfrm>
          <a:prstGeom prst="rect">
            <a:avLst/>
          </a:prstGeom>
        </p:spPr>
      </p:pic>
    </p:spTree>
    <p:extLst>
      <p:ext uri="{BB962C8B-B14F-4D97-AF65-F5344CB8AC3E}">
        <p14:creationId xmlns:p14="http://schemas.microsoft.com/office/powerpoint/2010/main" val="417742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ECB814-6546-88A4-37B2-E9EBEDEFD512}"/>
              </a:ext>
            </a:extLst>
          </p:cNvPr>
          <p:cNvSpPr>
            <a:spLocks noGrp="1"/>
          </p:cNvSpPr>
          <p:nvPr>
            <p:ph type="title"/>
            <p:custDataLst>
              <p:tags r:id="rId1"/>
            </p:custDataLst>
          </p:nvPr>
        </p:nvSpPr>
        <p:spPr>
          <a:xfrm>
            <a:off x="838200" y="498616"/>
            <a:ext cx="10515599" cy="828660"/>
          </a:xfrm>
        </p:spPr>
        <p:txBody>
          <a:bodyPr>
            <a:normAutofit/>
          </a:bodyPr>
          <a:lstStyle/>
          <a:p>
            <a:r>
              <a:rPr lang="en-CA" sz="4000" dirty="0">
                <a:latin typeface="Segoe UI" panose="020B0502040204020203" pitchFamily="34" charset="0"/>
                <a:cs typeface="Segoe UI" panose="020B0502040204020203" pitchFamily="34" charset="0"/>
              </a:rPr>
              <a:t>Assessment</a:t>
            </a:r>
            <a:r>
              <a:rPr lang="en-CA" sz="4000" dirty="0">
                <a:solidFill>
                  <a:schemeClr val="accent2"/>
                </a:solidFill>
                <a:latin typeface="Arial" panose="020B0604020202020204" pitchFamily="34" charset="0"/>
                <a:cs typeface="Arial" panose="020B0604020202020204" pitchFamily="34" charset="0"/>
              </a:rPr>
              <a:t> </a:t>
            </a:r>
            <a:r>
              <a:rPr lang="en-CA" sz="4000" dirty="0">
                <a:latin typeface="Segoe UI" panose="020B0502040204020203" pitchFamily="34" charset="0"/>
                <a:cs typeface="Segoe UI" panose="020B0502040204020203" pitchFamily="34" charset="0"/>
              </a:rPr>
              <a:t>Accommodation</a:t>
            </a:r>
          </a:p>
        </p:txBody>
      </p:sp>
      <p:pic>
        <p:nvPicPr>
          <p:cNvPr id="11" name="Content Placeholder 10" descr="Icon of a sheet of paper">
            <a:extLst>
              <a:ext uri="{FF2B5EF4-FFF2-40B4-BE49-F238E27FC236}">
                <a16:creationId xmlns:a16="http://schemas.microsoft.com/office/drawing/2014/main" id="{336FCA9C-2FBA-70E4-8680-D9926B987A69}"/>
              </a:ext>
            </a:extLst>
          </p:cNvPr>
          <p:cNvPicPr>
            <a:picLocks noGrp="1" noChangeAspect="1"/>
          </p:cNvPicPr>
          <p:nvPr>
            <p:ph idx="1"/>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153273" y="1741742"/>
            <a:ext cx="1049060" cy="1049060"/>
          </a:xfrm>
          <a:prstGeom prst="rect">
            <a:avLst/>
          </a:prstGeom>
          <a:solidFill>
            <a:schemeClr val="accent2"/>
          </a:solidFill>
          <a:ln>
            <a:noFill/>
          </a:ln>
        </p:spPr>
      </p:pic>
      <p:sp>
        <p:nvSpPr>
          <p:cNvPr id="3" name="Rounded Rectangle 5">
            <a:extLst>
              <a:ext uri="{FF2B5EF4-FFF2-40B4-BE49-F238E27FC236}">
                <a16:creationId xmlns:a16="http://schemas.microsoft.com/office/drawing/2014/main" id="{EBC4EAB4-C296-C4C7-A5D6-1BF73165A7E5}"/>
              </a:ext>
              <a:ext uri="{C183D7F6-B498-43B3-948B-1728B52AA6E4}">
                <adec:decorative xmlns:adec="http://schemas.microsoft.com/office/drawing/2017/decorative" val="0"/>
              </a:ext>
            </a:extLst>
          </p:cNvPr>
          <p:cNvSpPr txBox="1">
            <a:spLocks/>
          </p:cNvSpPr>
          <p:nvPr>
            <p:custDataLst>
              <p:tags r:id="rId3"/>
            </p:custDataLst>
          </p:nvPr>
        </p:nvSpPr>
        <p:spPr>
          <a:xfrm>
            <a:off x="2392833" y="1698018"/>
            <a:ext cx="8960964" cy="113650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buClrTx/>
              <a:buNone/>
              <a:defRPr/>
            </a:pPr>
            <a:r>
              <a:rPr lang="en-CA" sz="2400" dirty="0">
                <a:solidFill>
                  <a:schemeClr val="tx1"/>
                </a:solidFill>
                <a:latin typeface="Segoe UI" panose="020B0502040204020203" pitchFamily="34" charset="0"/>
                <a:cs typeface="Segoe UI" panose="020B0502040204020203" pitchFamily="34" charset="0"/>
              </a:rPr>
              <a:t>Help remove potential barriers related to testing (exam / interview)</a:t>
            </a:r>
          </a:p>
        </p:txBody>
      </p:sp>
      <p:pic>
        <p:nvPicPr>
          <p:cNvPr id="12" name="Picture 8" descr="Icon of an alarm clock">
            <a:extLst>
              <a:ext uri="{FF2B5EF4-FFF2-40B4-BE49-F238E27FC236}">
                <a16:creationId xmlns:a16="http://schemas.microsoft.com/office/drawing/2014/main" id="{8AE620EA-6D84-FC5B-EAAB-3FB31C02B205}"/>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1123378" y="3177506"/>
            <a:ext cx="1129252" cy="10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5">
            <a:extLst>
              <a:ext uri="{FF2B5EF4-FFF2-40B4-BE49-F238E27FC236}">
                <a16:creationId xmlns:a16="http://schemas.microsoft.com/office/drawing/2014/main" id="{1F671288-7C4B-2D3F-36CC-0AEB279FE856}"/>
              </a:ext>
              <a:ext uri="{C183D7F6-B498-43B3-948B-1728B52AA6E4}">
                <adec:decorative xmlns:adec="http://schemas.microsoft.com/office/drawing/2017/decorative" val="0"/>
              </a:ext>
            </a:extLst>
          </p:cNvPr>
          <p:cNvSpPr txBox="1">
            <a:spLocks/>
          </p:cNvSpPr>
          <p:nvPr>
            <p:custDataLst>
              <p:tags r:id="rId5"/>
            </p:custDataLst>
          </p:nvPr>
        </p:nvSpPr>
        <p:spPr>
          <a:xfrm>
            <a:off x="2392832" y="3149753"/>
            <a:ext cx="8960965" cy="113650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00000"/>
              </a:lnSpc>
              <a:buClrTx/>
              <a:buNone/>
              <a:defRPr/>
            </a:pPr>
            <a:r>
              <a:rPr lang="en-CA" sz="2400" dirty="0">
                <a:solidFill>
                  <a:schemeClr val="tx1"/>
                </a:solidFill>
                <a:latin typeface="Segoe UI" panose="020B0502040204020203" pitchFamily="34" charset="0"/>
                <a:cs typeface="Segoe UI" panose="020B0502040204020203" pitchFamily="34" charset="0"/>
              </a:rPr>
              <a:t>Does not change the nature or level of the qualification evaluated.</a:t>
            </a:r>
          </a:p>
        </p:txBody>
      </p:sp>
      <p:pic>
        <p:nvPicPr>
          <p:cNvPr id="13" name="Picture 9" descr="Icon of a computer">
            <a:extLst>
              <a:ext uri="{FF2B5EF4-FFF2-40B4-BE49-F238E27FC236}">
                <a16:creationId xmlns:a16="http://schemas.microsoft.com/office/drawing/2014/main" id="{1ED57613-17B0-0715-5557-AD9F096864CD}"/>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1153273" y="4645212"/>
            <a:ext cx="1069463" cy="10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5">
            <a:extLst>
              <a:ext uri="{FF2B5EF4-FFF2-40B4-BE49-F238E27FC236}">
                <a16:creationId xmlns:a16="http://schemas.microsoft.com/office/drawing/2014/main" id="{D58793A3-2D30-7295-23CB-289DCF17D609}"/>
              </a:ext>
              <a:ext uri="{C183D7F6-B498-43B3-948B-1728B52AA6E4}">
                <adec:decorative xmlns:adec="http://schemas.microsoft.com/office/drawing/2017/decorative" val="0"/>
              </a:ext>
            </a:extLst>
          </p:cNvPr>
          <p:cNvSpPr txBox="1">
            <a:spLocks/>
          </p:cNvSpPr>
          <p:nvPr>
            <p:custDataLst>
              <p:tags r:id="rId7"/>
            </p:custDataLst>
          </p:nvPr>
        </p:nvSpPr>
        <p:spPr>
          <a:xfrm>
            <a:off x="2392832" y="4645212"/>
            <a:ext cx="8960965" cy="113650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chemeClr val="tx1"/>
                </a:solidFill>
                <a:latin typeface="Segoe UI" panose="020B0502040204020203" pitchFamily="34" charset="0"/>
                <a:cs typeface="Segoe UI" panose="020B0502040204020203" pitchFamily="34" charset="0"/>
              </a:rPr>
              <a:t>If you require assessment accommodation, check the job advertisement or assessment invitation to find the responsible contact so you can inform them as soon as possible.</a:t>
            </a:r>
          </a:p>
        </p:txBody>
      </p:sp>
    </p:spTree>
    <p:extLst>
      <p:ext uri="{BB962C8B-B14F-4D97-AF65-F5344CB8AC3E}">
        <p14:creationId xmlns:p14="http://schemas.microsoft.com/office/powerpoint/2010/main" val="121927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43C267-F83B-5B12-7062-C089309822B0}"/>
              </a:ext>
            </a:extLst>
          </p:cNvPr>
          <p:cNvSpPr>
            <a:spLocks noGrp="1"/>
          </p:cNvSpPr>
          <p:nvPr>
            <p:ph type="title"/>
            <p:custDataLst>
              <p:tags r:id="rId1"/>
            </p:custDataLst>
          </p:nvPr>
        </p:nvSpPr>
        <p:spPr>
          <a:xfrm>
            <a:off x="935865" y="554462"/>
            <a:ext cx="7979535" cy="828660"/>
          </a:xfrm>
        </p:spPr>
        <p:txBody>
          <a:bodyPr>
            <a:normAutofit/>
          </a:bodyPr>
          <a:lstStyle/>
          <a:p>
            <a:r>
              <a:rPr lang="en-CA" sz="4000" dirty="0">
                <a:latin typeface="Segoe UI" panose="020B0502040204020203" pitchFamily="34" charset="0"/>
                <a:cs typeface="Segoe UI" panose="020B0502040204020203" pitchFamily="34" charset="0"/>
              </a:rPr>
              <a:t>Self-declaration, What is it? </a:t>
            </a:r>
          </a:p>
        </p:txBody>
      </p:sp>
      <p:sp>
        <p:nvSpPr>
          <p:cNvPr id="6" name="TextBox 5">
            <a:extLst>
              <a:ext uri="{FF2B5EF4-FFF2-40B4-BE49-F238E27FC236}">
                <a16:creationId xmlns:a16="http://schemas.microsoft.com/office/drawing/2014/main" id="{0C35E591-0CA6-2058-E88A-6797032DF229}"/>
              </a:ext>
            </a:extLst>
          </p:cNvPr>
          <p:cNvSpPr txBox="1"/>
          <p:nvPr>
            <p:custDataLst>
              <p:tags r:id="rId2"/>
            </p:custDataLst>
          </p:nvPr>
        </p:nvSpPr>
        <p:spPr>
          <a:xfrm>
            <a:off x="1092200" y="1497422"/>
            <a:ext cx="10820401" cy="3908762"/>
          </a:xfrm>
          <a:prstGeom prst="rect">
            <a:avLst/>
          </a:prstGeom>
          <a:noFill/>
          <a:ln w="38100">
            <a:noFill/>
          </a:ln>
        </p:spPr>
        <p:txBody>
          <a:bodyPr wrap="square">
            <a:spAutoFit/>
          </a:bodyPr>
          <a:lstStyle/>
          <a:p>
            <a:pPr>
              <a:spcBef>
                <a:spcPts val="1200"/>
              </a:spcBef>
              <a:spcAft>
                <a:spcPts val="1200"/>
              </a:spcAft>
            </a:pPr>
            <a:r>
              <a:rPr lang="en-CA" sz="2400" dirty="0">
                <a:latin typeface="Segoe UI" panose="020B0502040204020203" pitchFamily="34" charset="0"/>
                <a:cs typeface="Segoe UI" panose="020B0502040204020203" pitchFamily="34" charset="0"/>
              </a:rPr>
              <a:t>When you apply to any </a:t>
            </a:r>
            <a:r>
              <a:rPr lang="en-CA" sz="2400" u="sng" dirty="0">
                <a:latin typeface="Segoe UI" panose="020B0502040204020203" pitchFamily="34" charset="0"/>
                <a:cs typeface="Segoe UI" panose="020B0502040204020203" pitchFamily="34" charset="0"/>
                <a:hlinkClick r:id="rId5"/>
              </a:rPr>
              <a:t>Government of Canada job</a:t>
            </a:r>
            <a:r>
              <a:rPr lang="en-CA" sz="2400" dirty="0">
                <a:latin typeface="Segoe UI" panose="020B0502040204020203" pitchFamily="34" charset="0"/>
                <a:cs typeface="Segoe UI" panose="020B0502040204020203" pitchFamily="34" charset="0"/>
              </a:rPr>
              <a:t>, you’ll be asked to fill out a self-declaration form to identify yourself as a member of an </a:t>
            </a:r>
            <a:r>
              <a:rPr lang="en-CA" sz="2400" u="sng" dirty="0">
                <a:latin typeface="Segoe UI" panose="020B0502040204020203" pitchFamily="34" charset="0"/>
                <a:cs typeface="Segoe UI" panose="020B0502040204020203" pitchFamily="34" charset="0"/>
                <a:hlinkClick r:id="rId6"/>
              </a:rPr>
              <a:t>employment equity</a:t>
            </a:r>
            <a:r>
              <a:rPr lang="en-CA" sz="2400" dirty="0">
                <a:latin typeface="Segoe UI" panose="020B0502040204020203" pitchFamily="34" charset="0"/>
                <a:cs typeface="Segoe UI" panose="020B0502040204020203" pitchFamily="34" charset="0"/>
              </a:rPr>
              <a:t> group. </a:t>
            </a:r>
          </a:p>
          <a:p>
            <a:pPr marL="457200" indent="-457200">
              <a:spcBef>
                <a:spcPts val="1200"/>
              </a:spcBef>
              <a:spcAft>
                <a:spcPts val="1200"/>
              </a:spcAft>
              <a:buFont typeface="Wingdings" panose="05000000000000000000" pitchFamily="2" charset="2"/>
              <a:buChar char="ü"/>
            </a:pPr>
            <a:r>
              <a:rPr lang="en-CA" sz="2400" dirty="0">
                <a:latin typeface="Segoe UI" panose="020B0502040204020203" pitchFamily="34" charset="0"/>
                <a:cs typeface="Segoe UI" panose="020B0502040204020203" pitchFamily="34" charset="0"/>
              </a:rPr>
              <a:t>Self-declaration is voluntary</a:t>
            </a:r>
          </a:p>
          <a:p>
            <a:pPr marL="457200" indent="-457200">
              <a:spcBef>
                <a:spcPts val="1200"/>
              </a:spcBef>
              <a:spcAft>
                <a:spcPts val="1200"/>
              </a:spcAft>
              <a:buFont typeface="Wingdings" panose="05000000000000000000" pitchFamily="2" charset="2"/>
              <a:buChar char="ü"/>
            </a:pPr>
            <a:r>
              <a:rPr lang="en-CA" sz="2400" dirty="0">
                <a:latin typeface="Segoe UI" panose="020B0502040204020203" pitchFamily="34" charset="0"/>
                <a:cs typeface="Segoe UI" panose="020B0502040204020203" pitchFamily="34" charset="0"/>
              </a:rPr>
              <a:t>Self-declaration is highly encouraged</a:t>
            </a:r>
          </a:p>
          <a:p>
            <a:pPr marL="457200" indent="-457200">
              <a:spcBef>
                <a:spcPts val="1200"/>
              </a:spcBef>
              <a:spcAft>
                <a:spcPts val="1200"/>
              </a:spcAft>
              <a:buFont typeface="Wingdings" panose="05000000000000000000" pitchFamily="2" charset="2"/>
              <a:buChar char="ü"/>
            </a:pPr>
            <a:r>
              <a:rPr lang="en-CA" sz="2400" dirty="0">
                <a:latin typeface="Segoe UI" panose="020B0502040204020203" pitchFamily="34" charset="0"/>
                <a:cs typeface="Segoe UI" panose="020B0502040204020203" pitchFamily="34" charset="0"/>
              </a:rPr>
              <a:t>Self-declaring is a way to fully demonstrate your skills and abilities</a:t>
            </a:r>
          </a:p>
          <a:p>
            <a:pPr marL="457200" indent="-457200">
              <a:spcBef>
                <a:spcPts val="1200"/>
              </a:spcBef>
              <a:spcAft>
                <a:spcPts val="1200"/>
              </a:spcAft>
              <a:buFont typeface="Wingdings" panose="05000000000000000000" pitchFamily="2" charset="2"/>
              <a:buChar char="ü"/>
            </a:pPr>
            <a:r>
              <a:rPr lang="en-CA" sz="2400" dirty="0">
                <a:latin typeface="Segoe UI" panose="020B0502040204020203" pitchFamily="34" charset="0"/>
                <a:cs typeface="Segoe UI" panose="020B0502040204020203" pitchFamily="34" charset="0"/>
              </a:rPr>
              <a:t>Self-declaring help increase the representation in the federal public service</a:t>
            </a:r>
            <a:endParaRPr lang="en-CA" sz="2400" dirty="0"/>
          </a:p>
        </p:txBody>
      </p:sp>
      <p:pic>
        <p:nvPicPr>
          <p:cNvPr id="3" name="Picture 2" descr="QR Code directing you to  information about self-declaration on the government of canada website.">
            <a:extLst>
              <a:ext uri="{FF2B5EF4-FFF2-40B4-BE49-F238E27FC236}">
                <a16:creationId xmlns:a16="http://schemas.microsoft.com/office/drawing/2014/main" id="{7E188BED-95F0-E85C-C9DC-C64882D99D5D}"/>
              </a:ext>
            </a:extLst>
          </p:cNvPr>
          <p:cNvPicPr>
            <a:picLocks noChangeAspect="1"/>
          </p:cNvPicPr>
          <p:nvPr/>
        </p:nvPicPr>
        <p:blipFill>
          <a:blip r:embed="rId7"/>
          <a:stretch>
            <a:fillRect/>
          </a:stretch>
        </p:blipFill>
        <p:spPr>
          <a:xfrm>
            <a:off x="9737186" y="2314410"/>
            <a:ext cx="1871045" cy="1905001"/>
          </a:xfrm>
          <a:prstGeom prst="rect">
            <a:avLst/>
          </a:prstGeom>
        </p:spPr>
      </p:pic>
    </p:spTree>
    <p:extLst>
      <p:ext uri="{BB962C8B-B14F-4D97-AF65-F5344CB8AC3E}">
        <p14:creationId xmlns:p14="http://schemas.microsoft.com/office/powerpoint/2010/main" val="52850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A713-FC5F-0A84-2DFA-4C8E6EFED259}"/>
              </a:ext>
            </a:extLst>
          </p:cNvPr>
          <p:cNvSpPr>
            <a:spLocks noGrp="1"/>
          </p:cNvSpPr>
          <p:nvPr>
            <p:ph type="title"/>
            <p:custDataLst>
              <p:tags r:id="rId1"/>
            </p:custDataLst>
          </p:nvPr>
        </p:nvSpPr>
        <p:spPr>
          <a:xfrm>
            <a:off x="838200" y="365126"/>
            <a:ext cx="10515600" cy="1191532"/>
          </a:xfrm>
        </p:spPr>
        <p:txBody>
          <a:bodyPr>
            <a:normAutofit/>
          </a:bodyPr>
          <a:lstStyle/>
          <a:p>
            <a:r>
              <a:rPr lang="en-CA" sz="4000" dirty="0">
                <a:latin typeface="Segoe UI" panose="020B0502040204020203" pitchFamily="34" charset="0"/>
                <a:cs typeface="Segoe UI" panose="020B0502040204020203" pitchFamily="34" charset="0"/>
              </a:rPr>
              <a:t>Who can self-declare?</a:t>
            </a:r>
          </a:p>
        </p:txBody>
      </p:sp>
      <p:sp>
        <p:nvSpPr>
          <p:cNvPr id="3" name="Content Placeholder 2">
            <a:extLst>
              <a:ext uri="{FF2B5EF4-FFF2-40B4-BE49-F238E27FC236}">
                <a16:creationId xmlns:a16="http://schemas.microsoft.com/office/drawing/2014/main" id="{57C56636-7357-CA19-6D11-FA847033BB6A}"/>
              </a:ext>
            </a:extLst>
          </p:cNvPr>
          <p:cNvSpPr>
            <a:spLocks noGrp="1"/>
          </p:cNvSpPr>
          <p:nvPr>
            <p:ph idx="1"/>
            <p:custDataLst>
              <p:tags r:id="rId2"/>
            </p:custDataLst>
          </p:nvPr>
        </p:nvSpPr>
        <p:spPr>
          <a:xfrm>
            <a:off x="1240971" y="1556658"/>
            <a:ext cx="10515600" cy="4351338"/>
          </a:xfrm>
        </p:spPr>
        <p:txBody>
          <a:bodyPr>
            <a:normAutofit/>
          </a:bodyPr>
          <a:lstStyle/>
          <a:p>
            <a:pPr marL="0" indent="0">
              <a:lnSpc>
                <a:spcPct val="110000"/>
              </a:lnSpc>
              <a:spcAft>
                <a:spcPts val="600"/>
              </a:spcAft>
              <a:buNone/>
            </a:pPr>
            <a:r>
              <a:rPr lang="en-CA" sz="2400" dirty="0">
                <a:latin typeface="Segoe UI" panose="020B0502040204020203" pitchFamily="34" charset="0"/>
                <a:cs typeface="Segoe UI" panose="020B0502040204020203" pitchFamily="34" charset="0"/>
              </a:rPr>
              <a:t>You can self-declare if you are a member of one or more of these 4 designated employment equity groups as identified by the </a:t>
            </a:r>
            <a:r>
              <a:rPr lang="en-CA" sz="2400" i="1" dirty="0">
                <a:latin typeface="Segoe UI" panose="020B0502040204020203" pitchFamily="34" charset="0"/>
                <a:cs typeface="Segoe UI" panose="020B0502040204020203" pitchFamily="34" charset="0"/>
                <a:hlinkClick r:id="rId6"/>
              </a:rPr>
              <a:t>Employment Equity Act</a:t>
            </a:r>
            <a:r>
              <a:rPr lang="en-CA" sz="2400" dirty="0">
                <a:latin typeface="Segoe UI" panose="020B0502040204020203" pitchFamily="34" charset="0"/>
                <a:cs typeface="Segoe UI" panose="020B0502040204020203" pitchFamily="34" charset="0"/>
              </a:rPr>
              <a:t>: </a:t>
            </a:r>
          </a:p>
          <a:p>
            <a:pPr lvl="1">
              <a:lnSpc>
                <a:spcPct val="110000"/>
              </a:lnSpc>
              <a:spcBef>
                <a:spcPts val="0"/>
              </a:spcBef>
              <a:spcAft>
                <a:spcPts val="600"/>
              </a:spcAft>
            </a:pPr>
            <a:r>
              <a:rPr lang="en-CA" dirty="0">
                <a:latin typeface="Segoe UI" panose="020B0502040204020203" pitchFamily="34" charset="0"/>
                <a:cs typeface="Segoe UI" panose="020B0502040204020203" pitchFamily="34" charset="0"/>
              </a:rPr>
              <a:t>Women</a:t>
            </a:r>
          </a:p>
          <a:p>
            <a:pPr lvl="1">
              <a:lnSpc>
                <a:spcPct val="110000"/>
              </a:lnSpc>
              <a:spcBef>
                <a:spcPts val="0"/>
              </a:spcBef>
              <a:spcAft>
                <a:spcPts val="600"/>
              </a:spcAft>
            </a:pPr>
            <a:r>
              <a:rPr lang="en-CA" dirty="0">
                <a:latin typeface="Segoe UI" panose="020B0502040204020203" pitchFamily="34" charset="0"/>
                <a:cs typeface="Segoe UI" panose="020B0502040204020203" pitchFamily="34" charset="0"/>
              </a:rPr>
              <a:t>Indigenous Peoples</a:t>
            </a:r>
          </a:p>
          <a:p>
            <a:pPr lvl="1">
              <a:lnSpc>
                <a:spcPct val="110000"/>
              </a:lnSpc>
              <a:spcBef>
                <a:spcPts val="0"/>
              </a:spcBef>
              <a:spcAft>
                <a:spcPts val="600"/>
              </a:spcAft>
            </a:pPr>
            <a:r>
              <a:rPr lang="en-CA" dirty="0">
                <a:latin typeface="Segoe UI" panose="020B0502040204020203" pitchFamily="34" charset="0"/>
                <a:cs typeface="Segoe UI" panose="020B0502040204020203" pitchFamily="34" charset="0"/>
              </a:rPr>
              <a:t>Persons with disabilities </a:t>
            </a:r>
          </a:p>
          <a:p>
            <a:pPr lvl="1">
              <a:lnSpc>
                <a:spcPct val="110000"/>
              </a:lnSpc>
              <a:spcBef>
                <a:spcPts val="0"/>
              </a:spcBef>
              <a:spcAft>
                <a:spcPts val="600"/>
              </a:spcAft>
            </a:pPr>
            <a:r>
              <a:rPr lang="en-CA" dirty="0">
                <a:latin typeface="Segoe UI" panose="020B0502040204020203" pitchFamily="34" charset="0"/>
                <a:cs typeface="Segoe UI" panose="020B0502040204020203" pitchFamily="34" charset="0"/>
              </a:rPr>
              <a:t>Members of a visible minority</a:t>
            </a:r>
          </a:p>
        </p:txBody>
      </p:sp>
      <p:pic>
        <p:nvPicPr>
          <p:cNvPr id="4" name="Image 2" descr="Image of 6 individuals including a person using a wheelchair with a guide dog; two smiling women, two smiling men and a woman with a prosthetic leg sitting in a chair. These 6 people could each choose to self-declare based on the different criteria to be a member of an employment equity group or groups.">
            <a:extLst>
              <a:ext uri="{FF2B5EF4-FFF2-40B4-BE49-F238E27FC236}">
                <a16:creationId xmlns:a16="http://schemas.microsoft.com/office/drawing/2014/main" id="{2AFBFA6D-DD67-8F6E-693D-2FAADA74FB03}"/>
              </a:ext>
              <a:ext uri="{C183D7F6-B498-43B3-948B-1728B52AA6E4}">
                <adec:decorative xmlns:adec="http://schemas.microsoft.com/office/drawing/2017/decorative" val="0"/>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333500" y="4891088"/>
            <a:ext cx="10858500" cy="1285875"/>
          </a:xfrm>
          <a:prstGeom prst="rect">
            <a:avLst/>
          </a:prstGeom>
        </p:spPr>
      </p:pic>
    </p:spTree>
    <p:extLst>
      <p:ext uri="{BB962C8B-B14F-4D97-AF65-F5344CB8AC3E}">
        <p14:creationId xmlns:p14="http://schemas.microsoft.com/office/powerpoint/2010/main" val="3204689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414D-D3A4-6617-F77C-E4496519829E}"/>
              </a:ext>
            </a:extLst>
          </p:cNvPr>
          <p:cNvSpPr>
            <a:spLocks noGrp="1"/>
          </p:cNvSpPr>
          <p:nvPr>
            <p:ph type="title"/>
            <p:custDataLst>
              <p:tags r:id="rId1"/>
            </p:custDataLst>
          </p:nvPr>
        </p:nvSpPr>
        <p:spPr>
          <a:xfrm>
            <a:off x="838200" y="473983"/>
            <a:ext cx="10515600" cy="1035836"/>
          </a:xfrm>
        </p:spPr>
        <p:txBody>
          <a:bodyPr>
            <a:normAutofit/>
          </a:bodyPr>
          <a:lstStyle/>
          <a:p>
            <a:r>
              <a:rPr lang="en-CA" sz="4000" dirty="0">
                <a:latin typeface="Segoe UI" panose="020B0502040204020203" pitchFamily="34" charset="0"/>
                <a:cs typeface="Segoe UI" panose="020B0502040204020203" pitchFamily="34" charset="0"/>
              </a:rPr>
              <a:t>Self-declaring…Why?</a:t>
            </a:r>
          </a:p>
        </p:txBody>
      </p:sp>
      <p:sp>
        <p:nvSpPr>
          <p:cNvPr id="3" name="Content Placeholder 2">
            <a:extLst>
              <a:ext uri="{FF2B5EF4-FFF2-40B4-BE49-F238E27FC236}">
                <a16:creationId xmlns:a16="http://schemas.microsoft.com/office/drawing/2014/main" id="{121221DB-1F06-B840-580E-2E52163CDF61}"/>
              </a:ext>
            </a:extLst>
          </p:cNvPr>
          <p:cNvSpPr>
            <a:spLocks noGrp="1"/>
          </p:cNvSpPr>
          <p:nvPr>
            <p:ph idx="1"/>
            <p:custDataLst>
              <p:tags r:id="rId2"/>
            </p:custDataLst>
          </p:nvPr>
        </p:nvSpPr>
        <p:spPr>
          <a:xfrm>
            <a:off x="980974" y="1509819"/>
            <a:ext cx="9022081" cy="4550018"/>
          </a:xfrm>
        </p:spPr>
        <p:txBody>
          <a:bodyPr>
            <a:noAutofit/>
          </a:bodyPr>
          <a:lstStyle/>
          <a:p>
            <a:pPr marL="0" indent="0">
              <a:lnSpc>
                <a:spcPct val="100000"/>
              </a:lnSpc>
              <a:spcAft>
                <a:spcPts val="600"/>
              </a:spcAft>
              <a:buNone/>
            </a:pPr>
            <a:r>
              <a:rPr lang="en-CA" sz="2400" dirty="0">
                <a:latin typeface="Segoe UI" panose="020B0502040204020203" pitchFamily="34" charset="0"/>
                <a:cs typeface="Segoe UI" panose="020B0502040204020203" pitchFamily="34" charset="0"/>
              </a:rPr>
              <a:t>If you identify as belonging to one or more employment equity group, and you choose to self-declare on your application, you will:</a:t>
            </a:r>
          </a:p>
          <a:p>
            <a:pPr lvl="1">
              <a:lnSpc>
                <a:spcPct val="100000"/>
              </a:lnSpc>
              <a:spcAft>
                <a:spcPts val="600"/>
              </a:spcAft>
            </a:pPr>
            <a:r>
              <a:rPr lang="en-CA" dirty="0">
                <a:latin typeface="Segoe UI" panose="020B0502040204020203" pitchFamily="34" charset="0"/>
                <a:cs typeface="Segoe UI" panose="020B0502040204020203" pitchFamily="34" charset="0"/>
              </a:rPr>
              <a:t>Become eligible for tailored programs, mentorship, learning and networking activities;</a:t>
            </a:r>
          </a:p>
          <a:p>
            <a:pPr lvl="1">
              <a:lnSpc>
                <a:spcPct val="100000"/>
              </a:lnSpc>
              <a:spcAft>
                <a:spcPts val="600"/>
              </a:spcAft>
            </a:pPr>
            <a:r>
              <a:rPr lang="en-CA" dirty="0">
                <a:latin typeface="Segoe UI" panose="020B0502040204020203" pitchFamily="34" charset="0"/>
                <a:cs typeface="Segoe UI" panose="020B0502040204020203" pitchFamily="34" charset="0"/>
              </a:rPr>
              <a:t>Help build a public service that represents Canada’s diversity;</a:t>
            </a:r>
          </a:p>
          <a:p>
            <a:pPr lvl="1">
              <a:lnSpc>
                <a:spcPct val="100000"/>
              </a:lnSpc>
              <a:spcAft>
                <a:spcPts val="600"/>
              </a:spcAft>
            </a:pPr>
            <a:r>
              <a:rPr lang="en-CA" dirty="0">
                <a:latin typeface="Segoe UI" panose="020B0502040204020203" pitchFamily="34" charset="0"/>
                <a:cs typeface="Segoe UI" panose="020B0502040204020203" pitchFamily="34" charset="0"/>
              </a:rPr>
              <a:t>Allow the public service to identify and eliminate barriers to hiring faced by members of employment equity groups, by measuring their success rates at each step of the hiring process.</a:t>
            </a:r>
          </a:p>
        </p:txBody>
      </p:sp>
      <p:pic>
        <p:nvPicPr>
          <p:cNvPr id="4" name="Image 8" descr="QR Code directing you to  information about self-declaration on the government of canada website.">
            <a:extLst>
              <a:ext uri="{FF2B5EF4-FFF2-40B4-BE49-F238E27FC236}">
                <a16:creationId xmlns:a16="http://schemas.microsoft.com/office/drawing/2014/main" id="{29B99190-4133-67CB-2416-CB3D3DDEAC9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9562453" y="151524"/>
            <a:ext cx="2404725" cy="2404725"/>
          </a:xfrm>
          <a:prstGeom prst="rect">
            <a:avLst/>
          </a:prstGeom>
        </p:spPr>
      </p:pic>
    </p:spTree>
    <p:extLst>
      <p:ext uri="{BB962C8B-B14F-4D97-AF65-F5344CB8AC3E}">
        <p14:creationId xmlns:p14="http://schemas.microsoft.com/office/powerpoint/2010/main" val="111092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8C51DE-143E-F796-F158-5F6D3A408F28}"/>
              </a:ext>
            </a:extLst>
          </p:cNvPr>
          <p:cNvSpPr>
            <a:spLocks noGrp="1"/>
          </p:cNvSpPr>
          <p:nvPr>
            <p:ph type="title"/>
            <p:custDataLst>
              <p:tags r:id="rId1"/>
            </p:custDataLst>
          </p:nvPr>
        </p:nvSpPr>
        <p:spPr>
          <a:xfrm>
            <a:off x="1130300" y="445821"/>
            <a:ext cx="11658600" cy="828660"/>
          </a:xfrm>
        </p:spPr>
        <p:txBody>
          <a:bodyPr>
            <a:normAutofit/>
          </a:bodyPr>
          <a:lstStyle/>
          <a:p>
            <a:r>
              <a:rPr lang="en-CA" sz="4000" dirty="0">
                <a:latin typeface="Segoe UI" panose="020B0502040204020203" pitchFamily="34" charset="0"/>
                <a:cs typeface="Segoe UI" panose="020B0502040204020203" pitchFamily="34" charset="0"/>
              </a:rPr>
              <a:t>Self-Declaration: Persons with a disability </a:t>
            </a:r>
          </a:p>
        </p:txBody>
      </p:sp>
      <p:sp>
        <p:nvSpPr>
          <p:cNvPr id="6" name="TextBox 5">
            <a:extLst>
              <a:ext uri="{FF2B5EF4-FFF2-40B4-BE49-F238E27FC236}">
                <a16:creationId xmlns:a16="http://schemas.microsoft.com/office/drawing/2014/main" id="{B0A13C40-8AC1-4AEC-448E-DE8430ED72F3}"/>
              </a:ext>
            </a:extLst>
          </p:cNvPr>
          <p:cNvSpPr txBox="1"/>
          <p:nvPr>
            <p:custDataLst>
              <p:tags r:id="rId2"/>
            </p:custDataLst>
          </p:nvPr>
        </p:nvSpPr>
        <p:spPr>
          <a:xfrm>
            <a:off x="1319783" y="1674757"/>
            <a:ext cx="10872217" cy="3908762"/>
          </a:xfrm>
          <a:prstGeom prst="rect">
            <a:avLst/>
          </a:prstGeom>
          <a:noFill/>
          <a:ln w="38100">
            <a:noFill/>
          </a:ln>
        </p:spPr>
        <p:txBody>
          <a:bodyPr wrap="square">
            <a:spAutoFit/>
          </a:bodyPr>
          <a:lstStyle/>
          <a:p>
            <a:pPr>
              <a:spcBef>
                <a:spcPts val="1200"/>
              </a:spcBef>
              <a:spcAft>
                <a:spcPts val="1200"/>
              </a:spcAft>
            </a:pPr>
            <a:r>
              <a:rPr lang="en-CA" sz="2400" dirty="0">
                <a:latin typeface="Segoe UI" panose="020B0502040204020203" pitchFamily="34" charset="0"/>
                <a:cs typeface="Segoe UI" panose="020B0502040204020203" pitchFamily="34" charset="0"/>
              </a:rPr>
              <a:t>If you have a disability and choose to self-declare, you will: </a:t>
            </a:r>
          </a:p>
          <a:p>
            <a:pPr marL="457200" lvl="0" indent="-457200">
              <a:spcBef>
                <a:spcPts val="1200"/>
              </a:spcBef>
              <a:spcAft>
                <a:spcPts val="1200"/>
              </a:spcAft>
              <a:buFont typeface="Arial" panose="020B0604020202020204" pitchFamily="34" charset="0"/>
              <a:buChar char="•"/>
            </a:pPr>
            <a:r>
              <a:rPr lang="en-CA" sz="2400" dirty="0">
                <a:latin typeface="Segoe UI" panose="020B0502040204020203" pitchFamily="34" charset="0"/>
                <a:cs typeface="Segoe UI" panose="020B0502040204020203" pitchFamily="34" charset="0"/>
              </a:rPr>
              <a:t>Lead the way to change</a:t>
            </a:r>
          </a:p>
          <a:p>
            <a:pPr marL="457200" lvl="0" indent="-457200">
              <a:spcBef>
                <a:spcPts val="1200"/>
              </a:spcBef>
              <a:spcAft>
                <a:spcPts val="1200"/>
              </a:spcAft>
              <a:buFont typeface="Arial" panose="020B0604020202020204" pitchFamily="34" charset="0"/>
              <a:buChar char="•"/>
            </a:pPr>
            <a:r>
              <a:rPr lang="en-CA" sz="2400" dirty="0">
                <a:latin typeface="Segoe UI" panose="020B0502040204020203" pitchFamily="34" charset="0"/>
                <a:cs typeface="Segoe UI" panose="020B0502040204020203" pitchFamily="34" charset="0"/>
              </a:rPr>
              <a:t>Make a difference by sharing your unique talents, perspectives and ideas</a:t>
            </a:r>
          </a:p>
          <a:p>
            <a:pPr marL="457200" lvl="0" indent="-457200">
              <a:spcBef>
                <a:spcPts val="1200"/>
              </a:spcBef>
              <a:spcAft>
                <a:spcPts val="1200"/>
              </a:spcAft>
              <a:buFont typeface="Arial" panose="020B0604020202020204" pitchFamily="34" charset="0"/>
              <a:buChar char="•"/>
            </a:pPr>
            <a:r>
              <a:rPr lang="en-CA" sz="2400" dirty="0">
                <a:latin typeface="Segoe UI" panose="020B0502040204020203" pitchFamily="34" charset="0"/>
                <a:cs typeface="Segoe UI" panose="020B0502040204020203" pitchFamily="34" charset="0"/>
              </a:rPr>
              <a:t>Help more people with disabilities to bring their skills to Canada’s public service</a:t>
            </a:r>
          </a:p>
          <a:p>
            <a:pPr marL="457200" lvl="0" indent="-457200">
              <a:spcBef>
                <a:spcPts val="1200"/>
              </a:spcBef>
              <a:spcAft>
                <a:spcPts val="1200"/>
              </a:spcAft>
              <a:buFont typeface="Arial" panose="020B0604020202020204" pitchFamily="34" charset="0"/>
              <a:buChar char="•"/>
            </a:pPr>
            <a:r>
              <a:rPr lang="en-CA" sz="2400" dirty="0">
                <a:latin typeface="Segoe UI" panose="020B0502040204020203" pitchFamily="34" charset="0"/>
                <a:cs typeface="Segoe UI" panose="020B0502040204020203" pitchFamily="34" charset="0"/>
              </a:rPr>
              <a:t>Help create a diverse and inclusive public service that is truly representative of Canada</a:t>
            </a:r>
            <a:endParaRPr lang="en-CA"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03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81D1FE-4E0E-634D-79FE-E48C3EE3B3D5}"/>
              </a:ext>
            </a:extLst>
          </p:cNvPr>
          <p:cNvSpPr>
            <a:spLocks noGrp="1"/>
          </p:cNvSpPr>
          <p:nvPr>
            <p:ph type="title"/>
            <p:custDataLst>
              <p:tags r:id="rId1"/>
            </p:custDataLst>
          </p:nvPr>
        </p:nvSpPr>
        <p:spPr>
          <a:xfrm>
            <a:off x="1013298" y="563569"/>
            <a:ext cx="10515599" cy="828660"/>
          </a:xfrm>
        </p:spPr>
        <p:txBody>
          <a:bodyPr>
            <a:noAutofit/>
          </a:bodyPr>
          <a:lstStyle/>
          <a:p>
            <a:r>
              <a:rPr lang="en-CA" sz="4000" dirty="0">
                <a:latin typeface="Segoe UI" panose="020B0502040204020203" pitchFamily="34" charset="0"/>
                <a:cs typeface="Segoe UI" panose="020B0502040204020203" pitchFamily="34" charset="0"/>
              </a:rPr>
              <a:t>Diversity and Inclusion – Commitments and Initiatives </a:t>
            </a:r>
          </a:p>
        </p:txBody>
      </p:sp>
      <p:sp>
        <p:nvSpPr>
          <p:cNvPr id="5" name="Content Placeholder 2">
            <a:extLst>
              <a:ext uri="{FF2B5EF4-FFF2-40B4-BE49-F238E27FC236}">
                <a16:creationId xmlns:a16="http://schemas.microsoft.com/office/drawing/2014/main" id="{4B21DCF9-7ED7-3589-0B68-E8C37E63B8CA}"/>
              </a:ext>
            </a:extLst>
          </p:cNvPr>
          <p:cNvSpPr>
            <a:spLocks noGrp="1"/>
          </p:cNvSpPr>
          <p:nvPr>
            <p:ph idx="1"/>
            <p:custDataLst>
              <p:tags r:id="rId2"/>
            </p:custDataLst>
          </p:nvPr>
        </p:nvSpPr>
        <p:spPr>
          <a:xfrm>
            <a:off x="1013298" y="2034809"/>
            <a:ext cx="10924701" cy="3667492"/>
          </a:xfrm>
        </p:spPr>
        <p:txBody>
          <a:bodyPr>
            <a:normAutofit/>
          </a:bodyPr>
          <a:lstStyle/>
          <a:p>
            <a:pPr>
              <a:lnSpc>
                <a:spcPct val="100000"/>
              </a:lnSpc>
              <a:buFont typeface="Wingdings" panose="05000000000000000000" pitchFamily="2" charset="2"/>
              <a:buChar char="ü"/>
            </a:pPr>
            <a:r>
              <a:rPr lang="en-CA" sz="2600" dirty="0">
                <a:solidFill>
                  <a:schemeClr val="tx1"/>
                </a:solidFill>
                <a:latin typeface="Arial" panose="020B0604020202020204" pitchFamily="34" charset="0"/>
                <a:cs typeface="Arial" panose="020B0604020202020204" pitchFamily="34" charset="0"/>
              </a:rPr>
              <a:t>	</a:t>
            </a:r>
            <a:r>
              <a:rPr lang="en-CA" sz="2600" dirty="0">
                <a:solidFill>
                  <a:schemeClr val="tx1"/>
                </a:solidFill>
                <a:latin typeface="Segoe UI" panose="020B0502040204020203" pitchFamily="34" charset="0"/>
                <a:cs typeface="Segoe UI" panose="020B0502040204020203" pitchFamily="34" charset="0"/>
              </a:rPr>
              <a:t>Accessibility Strategy for the Public Service of Canada</a:t>
            </a:r>
          </a:p>
          <a:p>
            <a:pPr>
              <a:lnSpc>
                <a:spcPct val="100000"/>
              </a:lnSpc>
              <a:buFont typeface="Wingdings" panose="05000000000000000000" pitchFamily="2" charset="2"/>
              <a:buChar char="ü"/>
            </a:pPr>
            <a:r>
              <a:rPr lang="en-CA" sz="2600" dirty="0">
                <a:solidFill>
                  <a:schemeClr val="tx1"/>
                </a:solidFill>
                <a:latin typeface="Segoe UI" panose="020B0502040204020203" pitchFamily="34" charset="0"/>
                <a:cs typeface="Segoe UI" panose="020B0502040204020203" pitchFamily="34" charset="0"/>
              </a:rPr>
              <a:t>	Call to action on anti-racism, equity, and inclusion</a:t>
            </a:r>
          </a:p>
          <a:p>
            <a:pPr>
              <a:lnSpc>
                <a:spcPct val="100000"/>
              </a:lnSpc>
              <a:buFont typeface="Wingdings" panose="05000000000000000000" pitchFamily="2" charset="2"/>
              <a:buChar char="ü"/>
            </a:pPr>
            <a:r>
              <a:rPr lang="en-CA" sz="2600" dirty="0">
                <a:solidFill>
                  <a:schemeClr val="tx1"/>
                </a:solidFill>
                <a:latin typeface="Segoe UI" panose="020B0502040204020203" pitchFamily="34" charset="0"/>
                <a:cs typeface="Segoe UI" panose="020B0502040204020203" pitchFamily="34" charset="0"/>
              </a:rPr>
              <a:t>       Hiring of 5,000 persons with disabilities by 2025</a:t>
            </a:r>
          </a:p>
          <a:p>
            <a:pPr>
              <a:lnSpc>
                <a:spcPct val="100000"/>
              </a:lnSpc>
              <a:buFont typeface="Wingdings" panose="05000000000000000000" pitchFamily="2" charset="2"/>
              <a:buChar char="ü"/>
            </a:pPr>
            <a:r>
              <a:rPr lang="en-CA" sz="2600" dirty="0">
                <a:solidFill>
                  <a:schemeClr val="tx1"/>
                </a:solidFill>
                <a:latin typeface="Segoe UI" panose="020B0502040204020203" pitchFamily="34" charset="0"/>
                <a:cs typeface="Segoe UI" panose="020B0502040204020203" pitchFamily="34" charset="0"/>
              </a:rPr>
              <a:t>	Federal Internship Program for Canadians with disabilities</a:t>
            </a:r>
          </a:p>
          <a:p>
            <a:pPr>
              <a:lnSpc>
                <a:spcPct val="100000"/>
              </a:lnSpc>
              <a:buFont typeface="Wingdings" panose="05000000000000000000" pitchFamily="2" charset="2"/>
              <a:buChar char="ü"/>
            </a:pPr>
            <a:r>
              <a:rPr lang="en-CA" sz="2600" dirty="0">
                <a:solidFill>
                  <a:schemeClr val="tx1"/>
                </a:solidFill>
                <a:latin typeface="Segoe UI" panose="020B0502040204020203" pitchFamily="34" charset="0"/>
                <a:cs typeface="Segoe UI" panose="020B0502040204020203" pitchFamily="34" charset="0"/>
              </a:rPr>
              <a:t>	Specialized recruitment processes</a:t>
            </a:r>
          </a:p>
          <a:p>
            <a:pPr>
              <a:lnSpc>
                <a:spcPct val="100000"/>
              </a:lnSpc>
              <a:buFont typeface="Wingdings" panose="05000000000000000000" pitchFamily="2" charset="2"/>
              <a:buChar char="ü"/>
            </a:pPr>
            <a:r>
              <a:rPr lang="en-CA" sz="2600" dirty="0">
                <a:solidFill>
                  <a:schemeClr val="tx1"/>
                </a:solidFill>
                <a:latin typeface="Segoe UI" panose="020B0502040204020203" pitchFamily="34" charset="0"/>
                <a:cs typeface="Segoe UI" panose="020B0502040204020203" pitchFamily="34" charset="0"/>
              </a:rPr>
              <a:t>	Networks across government and within departments</a:t>
            </a:r>
          </a:p>
        </p:txBody>
      </p:sp>
    </p:spTree>
    <p:extLst>
      <p:ext uri="{BB962C8B-B14F-4D97-AF65-F5344CB8AC3E}">
        <p14:creationId xmlns:p14="http://schemas.microsoft.com/office/powerpoint/2010/main" val="406871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2CB5-7948-4620-BA33-22C411A95CDC}"/>
              </a:ext>
            </a:extLst>
          </p:cNvPr>
          <p:cNvSpPr>
            <a:spLocks noGrp="1"/>
          </p:cNvSpPr>
          <p:nvPr>
            <p:ph type="title"/>
            <p:custDataLst>
              <p:tags r:id="rId1"/>
            </p:custDataLst>
          </p:nvPr>
        </p:nvSpPr>
        <p:spPr/>
        <p:txBody>
          <a:bodyPr>
            <a:normAutofit/>
          </a:bodyPr>
          <a:lstStyle/>
          <a:p>
            <a:r>
              <a:rPr lang="en-CA" sz="4000" dirty="0">
                <a:latin typeface="Segoe UI" panose="020B0502040204020203" pitchFamily="34" charset="0"/>
                <a:cs typeface="Segoe UI" panose="020B0502040204020203" pitchFamily="34" charset="0"/>
              </a:rPr>
              <a:t>So? How did we do?</a:t>
            </a:r>
          </a:p>
        </p:txBody>
      </p:sp>
      <p:sp>
        <p:nvSpPr>
          <p:cNvPr id="3" name="Content Placeholder 2">
            <a:extLst>
              <a:ext uri="{FF2B5EF4-FFF2-40B4-BE49-F238E27FC236}">
                <a16:creationId xmlns:a16="http://schemas.microsoft.com/office/drawing/2014/main" id="{89A285BE-A8C1-8305-B231-EBF0A7215827}"/>
              </a:ext>
            </a:extLst>
          </p:cNvPr>
          <p:cNvSpPr>
            <a:spLocks noGrp="1"/>
          </p:cNvSpPr>
          <p:nvPr>
            <p:ph idx="1"/>
            <p:custDataLst>
              <p:tags r:id="rId2"/>
            </p:custDataLst>
          </p:nvPr>
        </p:nvSpPr>
        <p:spPr/>
        <p:txBody>
          <a:bodyPr>
            <a:normAutofit/>
          </a:bodyPr>
          <a:lstStyle/>
          <a:p>
            <a:pPr marL="0" indent="0">
              <a:lnSpc>
                <a:spcPct val="100000"/>
              </a:lnSpc>
              <a:spcAft>
                <a:spcPts val="1200"/>
              </a:spcAft>
              <a:buNone/>
            </a:pPr>
            <a:r>
              <a:rPr lang="en-CA" sz="2600" dirty="0">
                <a:latin typeface="Segoe UI" panose="020B0502040204020203" pitchFamily="34" charset="0"/>
                <a:cs typeface="Segoe UI" panose="020B0502040204020203" pitchFamily="34" charset="0"/>
              </a:rPr>
              <a:t>Thank you for participating in our event!</a:t>
            </a:r>
          </a:p>
          <a:p>
            <a:pPr marL="0" indent="0">
              <a:lnSpc>
                <a:spcPct val="100000"/>
              </a:lnSpc>
              <a:spcAft>
                <a:spcPts val="1200"/>
              </a:spcAft>
              <a:buNone/>
            </a:pPr>
            <a:r>
              <a:rPr lang="en-CA" sz="2600" dirty="0">
                <a:latin typeface="Segoe UI" panose="020B0502040204020203" pitchFamily="34" charset="0"/>
                <a:cs typeface="Segoe UI" panose="020B0502040204020203" pitchFamily="34" charset="0"/>
              </a:rPr>
              <a:t>Please take 5 minutes to answer our short anonymous survey.</a:t>
            </a:r>
          </a:p>
          <a:p>
            <a:pPr marL="0" indent="0" algn="ctr">
              <a:lnSpc>
                <a:spcPct val="100000"/>
              </a:lnSpc>
              <a:spcAft>
                <a:spcPts val="1200"/>
              </a:spcAft>
              <a:buNone/>
            </a:pPr>
            <a:r>
              <a:rPr lang="en-CA" sz="2600" dirty="0">
                <a:highlight>
                  <a:srgbClr val="FFFF00"/>
                </a:highlight>
                <a:latin typeface="Segoe UI" panose="020B0502040204020203" pitchFamily="34" charset="0"/>
                <a:cs typeface="Segoe UI" panose="020B0502040204020203" pitchFamily="34" charset="0"/>
              </a:rPr>
              <a:t>Insert the unique QR code </a:t>
            </a:r>
          </a:p>
          <a:p>
            <a:pPr marL="0" indent="0" algn="ctr">
              <a:lnSpc>
                <a:spcPct val="100000"/>
              </a:lnSpc>
              <a:spcAft>
                <a:spcPts val="1200"/>
              </a:spcAft>
              <a:buNone/>
            </a:pPr>
            <a:r>
              <a:rPr lang="en-CA" sz="2600" dirty="0">
                <a:highlight>
                  <a:srgbClr val="FFFF00"/>
                </a:highlight>
                <a:latin typeface="Segoe UI" panose="020B0502040204020203" pitchFamily="34" charset="0"/>
                <a:cs typeface="Segoe UI" panose="020B0502040204020203" pitchFamily="34" charset="0"/>
              </a:rPr>
              <a:t>for your event/activity </a:t>
            </a:r>
          </a:p>
        </p:txBody>
      </p:sp>
    </p:spTree>
    <p:extLst>
      <p:ext uri="{BB962C8B-B14F-4D97-AF65-F5344CB8AC3E}">
        <p14:creationId xmlns:p14="http://schemas.microsoft.com/office/powerpoint/2010/main" val="1426238167"/>
      </p:ext>
    </p:extLst>
  </p:cSld>
  <p:clrMapOvr>
    <a:masterClrMapping/>
  </p:clrMapOvr>
  <p:extLst>
    <p:ext uri="{6950BFC3-D8DA-4A85-94F7-54DA5524770B}">
      <p188:commentRel xmlns:p188="http://schemas.microsoft.com/office/powerpoint/2018/8/main" r:id="rId5"/>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C335-E4BB-E8F0-B1E6-159B8AB56997}"/>
              </a:ext>
            </a:extLst>
          </p:cNvPr>
          <p:cNvSpPr>
            <a:spLocks noGrp="1"/>
          </p:cNvSpPr>
          <p:nvPr>
            <p:ph type="title"/>
            <p:custDataLst>
              <p:tags r:id="rId1"/>
            </p:custDataLst>
          </p:nvPr>
        </p:nvSpPr>
        <p:spPr>
          <a:xfrm>
            <a:off x="685800" y="289149"/>
            <a:ext cx="11353800" cy="1325563"/>
          </a:xfrm>
        </p:spPr>
        <p:txBody>
          <a:bodyPr>
            <a:normAutofit/>
          </a:bodyPr>
          <a:lstStyle/>
          <a:p>
            <a:r>
              <a:rPr lang="en-CA" sz="4000" dirty="0">
                <a:latin typeface="Segoe UI" panose="020B0502040204020203" pitchFamily="34" charset="0"/>
                <a:cs typeface="Segoe UI" panose="020B0502040204020203" pitchFamily="34" charset="0"/>
              </a:rPr>
              <a:t>GC Jobs – Connecting you and your future</a:t>
            </a:r>
          </a:p>
        </p:txBody>
      </p:sp>
      <p:pic>
        <p:nvPicPr>
          <p:cNvPr id="4" name="Content Placeholder 3" descr="Icon of an email">
            <a:extLst>
              <a:ext uri="{FF2B5EF4-FFF2-40B4-BE49-F238E27FC236}">
                <a16:creationId xmlns:a16="http://schemas.microsoft.com/office/drawing/2014/main" id="{27B8BBF0-E400-B1DB-8573-01774E38AA43}"/>
              </a:ext>
            </a:extLst>
          </p:cNvPr>
          <p:cNvPicPr>
            <a:picLocks noGrp="1" noChangeAspect="1"/>
          </p:cNvPicPr>
          <p:nvPr>
            <p:ph idx="1"/>
            <p:custDataLst>
              <p:tags r:id="rId2"/>
            </p:custDataLst>
          </p:nvPr>
        </p:nvPicPr>
        <p:blipFill>
          <a:blip r:embed="rId12"/>
          <a:stretch>
            <a:fillRect/>
          </a:stretch>
        </p:blipFill>
        <p:spPr>
          <a:xfrm>
            <a:off x="1423834" y="1728359"/>
            <a:ext cx="981541" cy="963251"/>
          </a:xfrm>
          <a:prstGeom prst="rect">
            <a:avLst/>
          </a:prstGeom>
        </p:spPr>
      </p:pic>
      <p:sp>
        <p:nvSpPr>
          <p:cNvPr id="6" name="Rounded Rectangle 5">
            <a:extLst>
              <a:ext uri="{FF2B5EF4-FFF2-40B4-BE49-F238E27FC236}">
                <a16:creationId xmlns:a16="http://schemas.microsoft.com/office/drawing/2014/main" id="{CFE5B03B-10E0-487A-C9F1-DB0474CB7AC9}"/>
              </a:ext>
              <a:ext uri="{C183D7F6-B498-43B3-948B-1728B52AA6E4}">
                <adec:decorative xmlns:adec="http://schemas.microsoft.com/office/drawing/2017/decorative" val="0"/>
              </a:ext>
            </a:extLst>
          </p:cNvPr>
          <p:cNvSpPr txBox="1">
            <a:spLocks/>
          </p:cNvSpPr>
          <p:nvPr>
            <p:custDataLst>
              <p:tags r:id="rId3"/>
            </p:custDataLst>
          </p:nvPr>
        </p:nvSpPr>
        <p:spPr>
          <a:xfrm>
            <a:off x="2744828" y="1728359"/>
            <a:ext cx="7186572" cy="963251"/>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Questions? Send us an email: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sng" strike="noStrike" kern="1200" cap="none" spc="0" normalizeH="0" baseline="0" dirty="0">
                <a:ln>
                  <a:noFill/>
                </a:ln>
                <a:solidFill>
                  <a:prstClr val="black"/>
                </a:solidFill>
                <a:effectLst/>
                <a:highlight>
                  <a:srgbClr val="FFFF00"/>
                </a:highlight>
                <a:uLnTx/>
                <a:uFillTx/>
                <a:latin typeface="Segoe UI" panose="020B0502040204020203" pitchFamily="34" charset="0"/>
                <a:cs typeface="Segoe UI" panose="020B0502040204020203" pitchFamily="34" charset="0"/>
                <a:hlinkClick r:id="rId13"/>
              </a:rPr>
              <a:t>cfp.pfete-fswep.psc@cfp-psc.gc.ca</a:t>
            </a:r>
            <a:r>
              <a:rPr kumimoji="0" lang="en-CA" sz="2400" b="1" i="0" u="sng" strike="noStrike" kern="1200" cap="none" spc="0" normalizeH="0" baseline="0" dirty="0">
                <a:ln>
                  <a:noFill/>
                </a:ln>
                <a:solidFill>
                  <a:prstClr val="black"/>
                </a:solidFill>
                <a:effectLst/>
                <a:highlight>
                  <a:srgbClr val="FFFF00"/>
                </a:highlight>
                <a:uLnTx/>
                <a:uFillTx/>
                <a:latin typeface="Segoe UI" panose="020B0502040204020203" pitchFamily="34" charset="0"/>
                <a:cs typeface="Segoe UI" panose="020B0502040204020203" pitchFamily="34" charset="0"/>
              </a:rPr>
              <a:t> </a:t>
            </a:r>
            <a:endParaRPr kumimoji="0" lang="en-CA" sz="2400" b="0" i="0" u="none" strike="noStrike" kern="1200" cap="none" spc="0" normalizeH="0" baseline="0" dirty="0">
              <a:ln>
                <a:noFill/>
              </a:ln>
              <a:solidFill>
                <a:srgbClr val="44546A"/>
              </a:solidFill>
              <a:effectLst/>
              <a:highlight>
                <a:srgbClr val="FFFF00"/>
              </a:highlight>
              <a:uLnTx/>
              <a:uFillTx/>
              <a:latin typeface="Segoe UI" panose="020B0502040204020203" pitchFamily="34" charset="0"/>
              <a:cs typeface="Segoe UI" panose="020B0502040204020203" pitchFamily="34" charset="0"/>
            </a:endParaRPr>
          </a:p>
        </p:txBody>
      </p:sp>
      <p:pic>
        <p:nvPicPr>
          <p:cNvPr id="5" name="Picture 4" descr="Facebook Logo">
            <a:extLst>
              <a:ext uri="{FF2B5EF4-FFF2-40B4-BE49-F238E27FC236}">
                <a16:creationId xmlns:a16="http://schemas.microsoft.com/office/drawing/2014/main" id="{447F9B44-7501-38CA-6387-55BC1626FAD8}"/>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559958" y="3003277"/>
            <a:ext cx="709294" cy="684804"/>
          </a:xfrm>
          <a:prstGeom prst="rect">
            <a:avLst/>
          </a:prstGeom>
          <a:ln>
            <a:noFill/>
          </a:ln>
          <a:effectLst>
            <a:outerShdw blurRad="50800" dist="38100" dir="5400000" algn="t" rotWithShape="0">
              <a:prstClr val="black">
                <a:alpha val="40000"/>
              </a:prstClr>
            </a:outerShdw>
          </a:effectLst>
        </p:spPr>
      </p:pic>
      <p:sp>
        <p:nvSpPr>
          <p:cNvPr id="13" name="Rounded Rectangle 5">
            <a:extLst>
              <a:ext uri="{FF2B5EF4-FFF2-40B4-BE49-F238E27FC236}">
                <a16:creationId xmlns:a16="http://schemas.microsoft.com/office/drawing/2014/main" id="{DA999CF6-CC7A-7000-E42F-F6FD056844C2}"/>
              </a:ext>
              <a:ext uri="{C183D7F6-B498-43B3-948B-1728B52AA6E4}">
                <adec:decorative xmlns:adec="http://schemas.microsoft.com/office/drawing/2017/decorative" val="0"/>
              </a:ext>
            </a:extLst>
          </p:cNvPr>
          <p:cNvSpPr txBox="1">
            <a:spLocks/>
          </p:cNvSpPr>
          <p:nvPr>
            <p:custDataLst>
              <p:tags r:id="rId5"/>
            </p:custDataLst>
          </p:nvPr>
        </p:nvSpPr>
        <p:spPr>
          <a:xfrm>
            <a:off x="2744828" y="2769282"/>
            <a:ext cx="7186572" cy="963251"/>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Follow us on our </a:t>
            </a:r>
            <a:r>
              <a:rPr kumimoji="0" lang="en-CA" sz="2400" i="0" u="none" strike="noStrike" kern="1200" cap="none" spc="0" normalizeH="0" baseline="0" dirty="0">
                <a:ln>
                  <a:noFill/>
                </a:ln>
                <a:solidFill>
                  <a:prstClr val="black"/>
                </a:solidFill>
                <a:effectLst/>
                <a:uLnTx/>
                <a:uFillTx/>
                <a:latin typeface="Segoe UI Semibold" panose="020B0702040204020203" pitchFamily="34" charset="0"/>
                <a:cs typeface="Segoe UI Semibold" panose="020B0702040204020203" pitchFamily="34" charset="0"/>
              </a:rPr>
              <a:t>GC Jobs </a:t>
            </a:r>
            <a:r>
              <a:rPr kumimoji="0" lang="en-CA"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Facebook</a:t>
            </a:r>
            <a:r>
              <a:rPr kumimoji="0" lang="en-CA" sz="24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 </a:t>
            </a:r>
            <a:r>
              <a:rPr kumimoji="0" lang="en-CA"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page</a:t>
            </a:r>
            <a:r>
              <a:rPr kumimoji="0" lang="en-CA" sz="24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 </a:t>
            </a:r>
            <a:endParaRPr kumimoji="0" lang="en-CA" sz="2400" b="0"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3" name="Picture 2" descr="X logo (formerly Twitter)">
            <a:extLst>
              <a:ext uri="{FF2B5EF4-FFF2-40B4-BE49-F238E27FC236}">
                <a16:creationId xmlns:a16="http://schemas.microsoft.com/office/drawing/2014/main" id="{D8ED4736-5C87-62B6-B75F-6E26FBF90690}"/>
              </a:ext>
              <a:ext uri="{C183D7F6-B498-43B3-948B-1728B52AA6E4}">
                <adec:decorative xmlns:adec="http://schemas.microsoft.com/office/drawing/2017/decorative" val="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59958" y="3999748"/>
            <a:ext cx="709294" cy="724958"/>
          </a:xfrm>
          <a:prstGeom prst="rect">
            <a:avLst/>
          </a:prstGeom>
        </p:spPr>
      </p:pic>
      <p:sp>
        <p:nvSpPr>
          <p:cNvPr id="14" name="Rounded Rectangle 5">
            <a:extLst>
              <a:ext uri="{FF2B5EF4-FFF2-40B4-BE49-F238E27FC236}">
                <a16:creationId xmlns:a16="http://schemas.microsoft.com/office/drawing/2014/main" id="{A4FC342B-B6DB-E972-18AE-8623692685CD}"/>
              </a:ext>
              <a:ext uri="{C183D7F6-B498-43B3-948B-1728B52AA6E4}">
                <adec:decorative xmlns:adec="http://schemas.microsoft.com/office/drawing/2017/decorative" val="0"/>
              </a:ext>
            </a:extLst>
          </p:cNvPr>
          <p:cNvSpPr txBox="1">
            <a:spLocks/>
          </p:cNvSpPr>
          <p:nvPr>
            <p:custDataLst>
              <p:tags r:id="rId6"/>
            </p:custDataLst>
          </p:nvPr>
        </p:nvSpPr>
        <p:spPr>
          <a:xfrm>
            <a:off x="2744828" y="3811760"/>
            <a:ext cx="7186572" cy="963251"/>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Follow us on our </a:t>
            </a:r>
            <a:r>
              <a:rPr kumimoji="0" lang="en-CA" sz="240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rPr>
              <a:t>GC Jobs </a:t>
            </a:r>
            <a:r>
              <a:rPr lang="en-CA" sz="2400" dirty="0">
                <a:solidFill>
                  <a:prstClr val="black"/>
                </a:solidFill>
                <a:latin typeface="Segoe UI" panose="020B0502040204020203" pitchFamily="34" charset="0"/>
                <a:cs typeface="Segoe UI" panose="020B0502040204020203" pitchFamily="34" charset="0"/>
              </a:rPr>
              <a:t>X</a:t>
            </a:r>
            <a:r>
              <a:rPr kumimoji="0" lang="en-CA"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en-CA"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page</a:t>
            </a:r>
            <a:r>
              <a:rPr kumimoji="0" lang="en-CA" sz="24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endParaRPr kumimoji="0" lang="en-CA"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7" name="Picture 6" descr="Instagram Logo">
            <a:extLst>
              <a:ext uri="{FF2B5EF4-FFF2-40B4-BE49-F238E27FC236}">
                <a16:creationId xmlns:a16="http://schemas.microsoft.com/office/drawing/2014/main" id="{4FDAFA1D-5BA8-3806-4FF2-3D5CDE47B2C4}"/>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506892" y="4945655"/>
            <a:ext cx="815427" cy="759871"/>
          </a:xfrm>
          <a:prstGeom prst="rect">
            <a:avLst/>
          </a:prstGeom>
          <a:ln>
            <a:noFill/>
          </a:ln>
          <a:effectLst>
            <a:outerShdw blurRad="50800" dist="38100" dir="2700000" algn="tl" rotWithShape="0">
              <a:prstClr val="black">
                <a:alpha val="40000"/>
              </a:prstClr>
            </a:outerShdw>
          </a:effectLst>
        </p:spPr>
      </p:pic>
      <p:sp>
        <p:nvSpPr>
          <p:cNvPr id="15" name="Rounded Rectangle 5">
            <a:extLst>
              <a:ext uri="{FF2B5EF4-FFF2-40B4-BE49-F238E27FC236}">
                <a16:creationId xmlns:a16="http://schemas.microsoft.com/office/drawing/2014/main" id="{5F7A6160-377F-834B-F39E-62B5151B1A3E}"/>
              </a:ext>
              <a:ext uri="{C183D7F6-B498-43B3-948B-1728B52AA6E4}">
                <adec:decorative xmlns:adec="http://schemas.microsoft.com/office/drawing/2017/decorative" val="0"/>
              </a:ext>
            </a:extLst>
          </p:cNvPr>
          <p:cNvSpPr txBox="1">
            <a:spLocks/>
          </p:cNvSpPr>
          <p:nvPr>
            <p:custDataLst>
              <p:tags r:id="rId8"/>
            </p:custDataLst>
          </p:nvPr>
        </p:nvSpPr>
        <p:spPr>
          <a:xfrm>
            <a:off x="2744828" y="4843964"/>
            <a:ext cx="7186572" cy="963251"/>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Follow </a:t>
            </a:r>
            <a:r>
              <a:rPr kumimoji="0" lang="en-CA" sz="240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rPr>
              <a:t>@Jobs_GC</a:t>
            </a:r>
            <a:r>
              <a:rPr lang="en-CA" sz="2400" dirty="0">
                <a:solidFill>
                  <a:prstClr val="black"/>
                </a:solidFill>
                <a:latin typeface="Segoe UI Semibold" panose="020B0702040204020203" pitchFamily="34" charset="0"/>
                <a:cs typeface="Segoe UI Semibold" panose="020B0702040204020203" pitchFamily="34" charset="0"/>
              </a:rPr>
              <a:t> </a:t>
            </a:r>
            <a:r>
              <a:rPr lang="en-CA" sz="2400" dirty="0">
                <a:solidFill>
                  <a:prstClr val="black"/>
                </a:solidFill>
                <a:latin typeface="Segoe UI" panose="020B0502040204020203" pitchFamily="34" charset="0"/>
                <a:cs typeface="Segoe UI" panose="020B0502040204020203" pitchFamily="34" charset="0"/>
              </a:rPr>
              <a:t>on</a:t>
            </a:r>
            <a:r>
              <a:rPr lang="en-CA" sz="2400" b="1" dirty="0">
                <a:solidFill>
                  <a:prstClr val="black"/>
                </a:solidFill>
                <a:latin typeface="Segoe UI" panose="020B0502040204020203" pitchFamily="34" charset="0"/>
                <a:cs typeface="Segoe UI" panose="020B0502040204020203" pitchFamily="34" charset="0"/>
              </a:rPr>
              <a:t> </a:t>
            </a:r>
            <a:r>
              <a:rPr lang="en-CA" sz="2400" dirty="0">
                <a:solidFill>
                  <a:prstClr val="black"/>
                </a:solidFill>
                <a:latin typeface="Segoe UI" panose="020B0502040204020203" pitchFamily="34" charset="0"/>
                <a:cs typeface="Segoe UI" panose="020B0502040204020203" pitchFamily="34" charset="0"/>
              </a:rPr>
              <a:t>Instagram</a:t>
            </a:r>
            <a:endParaRPr kumimoji="0" lang="en-CA" sz="2400" b="0" i="0" u="none" strike="noStrike" kern="1200" cap="none" spc="0" normalizeH="0" baseline="0" noProof="0" dirty="0">
              <a:ln>
                <a:noFill/>
              </a:ln>
              <a:solidFill>
                <a:srgbClr val="44546A"/>
              </a:solidFill>
              <a:effectLst/>
              <a:uLnTx/>
              <a:uFillTx/>
              <a:latin typeface="Segoe UI" panose="020B0502040204020203" pitchFamily="34" charset="0"/>
              <a:cs typeface="Segoe UI" panose="020B0502040204020203" pitchFamily="34" charset="0"/>
            </a:endParaRPr>
          </a:p>
        </p:txBody>
      </p:sp>
      <p:pic>
        <p:nvPicPr>
          <p:cNvPr id="12" name="Image 6" descr="QR code directing you to the Government of Canada jobs webpage">
            <a:extLst>
              <a:ext uri="{FF2B5EF4-FFF2-40B4-BE49-F238E27FC236}">
                <a16:creationId xmlns:a16="http://schemas.microsoft.com/office/drawing/2014/main" id="{185861CB-9965-BC2A-0077-BBEE8461E682}"/>
              </a:ext>
            </a:extLst>
          </p:cNvPr>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10203429" y="2691610"/>
            <a:ext cx="1800245" cy="1800245"/>
          </a:xfrm>
          <a:prstGeom prst="rect">
            <a:avLst/>
          </a:prstGeom>
        </p:spPr>
      </p:pic>
    </p:spTree>
    <p:extLst>
      <p:ext uri="{BB962C8B-B14F-4D97-AF65-F5344CB8AC3E}">
        <p14:creationId xmlns:p14="http://schemas.microsoft.com/office/powerpoint/2010/main" val="116041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18C8-0D55-E2F7-A4C1-F17F1C724D10}"/>
              </a:ext>
            </a:extLst>
          </p:cNvPr>
          <p:cNvSpPr>
            <a:spLocks noGrp="1"/>
          </p:cNvSpPr>
          <p:nvPr>
            <p:ph type="title"/>
          </p:nvPr>
        </p:nvSpPr>
        <p:spPr/>
        <p:txBody>
          <a:bodyPr>
            <a:normAutofit/>
          </a:bodyPr>
          <a:lstStyle/>
          <a:p>
            <a:r>
              <a:rPr lang="en-CA" sz="4000" dirty="0">
                <a:latin typeface="Segoe UI" panose="020B0502040204020203" pitchFamily="34" charset="0"/>
                <a:cs typeface="Segoe UI" panose="020B0502040204020203" pitchFamily="34" charset="0"/>
              </a:rPr>
              <a:t>“I am a graduate and I want to make a difference”</a:t>
            </a:r>
            <a:endParaRPr lang="fr-CA" sz="4000" dirty="0"/>
          </a:p>
        </p:txBody>
      </p:sp>
      <p:sp>
        <p:nvSpPr>
          <p:cNvPr id="10" name="Content Placeholder 2">
            <a:extLst>
              <a:ext uri="{FF2B5EF4-FFF2-40B4-BE49-F238E27FC236}">
                <a16:creationId xmlns:a16="http://schemas.microsoft.com/office/drawing/2014/main" id="{7D87F727-300C-B8C8-BA3A-CA51FC52E104}"/>
              </a:ext>
            </a:extLst>
          </p:cNvPr>
          <p:cNvSpPr>
            <a:spLocks noGrp="1"/>
          </p:cNvSpPr>
          <p:nvPr>
            <p:ph idx="1"/>
          </p:nvPr>
        </p:nvSpPr>
        <p:spPr>
          <a:xfrm>
            <a:off x="2393950" y="2041522"/>
            <a:ext cx="3568700" cy="190817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anchor="ctr">
            <a:normAutofit/>
          </a:bodyPr>
          <a:lstStyle/>
          <a:p>
            <a:pPr marL="0" lvl="0" indent="0" defTabSz="977900">
              <a:lnSpc>
                <a:spcPct val="90000"/>
              </a:lnSpc>
              <a:spcBef>
                <a:spcPct val="0"/>
              </a:spcBef>
              <a:spcAft>
                <a:spcPct val="35000"/>
              </a:spcAft>
              <a:buNone/>
            </a:pPr>
            <a:r>
              <a:rPr lang="en-CA" sz="2400" dirty="0">
                <a:solidFill>
                  <a:schemeClr val="tx2"/>
                </a:solidFill>
                <a:latin typeface="Segoeu UI"/>
                <a:hlinkClick r:id="rId3"/>
              </a:rPr>
              <a:t>Recruitment of Policy Leaders</a:t>
            </a:r>
            <a:r>
              <a:rPr lang="en-CA" sz="2400" kern="1200" noProof="0" dirty="0">
                <a:solidFill>
                  <a:schemeClr val="tx2"/>
                </a:solidFill>
                <a:latin typeface="Segoeu UI"/>
                <a:cs typeface="Arial" panose="020B0604020202020204" pitchFamily="34" charset="0"/>
              </a:rPr>
              <a:t> (RPL)</a:t>
            </a:r>
            <a:endParaRPr lang="en-CA" sz="2400" kern="1200" dirty="0">
              <a:solidFill>
                <a:schemeClr val="tx2"/>
              </a:solidFill>
              <a:latin typeface="Segoeu UI"/>
              <a:cs typeface="Arial" panose="020B0604020202020204" pitchFamily="34" charset="0"/>
            </a:endParaRPr>
          </a:p>
        </p:txBody>
      </p:sp>
      <p:sp>
        <p:nvSpPr>
          <p:cNvPr id="11" name="Content Placeholder 2">
            <a:extLst>
              <a:ext uri="{FF2B5EF4-FFF2-40B4-BE49-F238E27FC236}">
                <a16:creationId xmlns:a16="http://schemas.microsoft.com/office/drawing/2014/main" id="{1ABFFF79-CA22-428B-3F7F-18C03C25C529}"/>
              </a:ext>
            </a:extLst>
          </p:cNvPr>
          <p:cNvSpPr txBox="1">
            <a:spLocks/>
          </p:cNvSpPr>
          <p:nvPr/>
        </p:nvSpPr>
        <p:spPr>
          <a:xfrm>
            <a:off x="6096000" y="2066919"/>
            <a:ext cx="3568700" cy="190817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defTabSz="977900">
              <a:lnSpc>
                <a:spcPct val="90000"/>
              </a:lnSpc>
              <a:spcBef>
                <a:spcPct val="0"/>
              </a:spcBef>
              <a:spcAft>
                <a:spcPct val="35000"/>
              </a:spcAft>
              <a:buNone/>
            </a:pPr>
            <a:r>
              <a:rPr lang="en-CA" sz="2400" kern="1200" dirty="0">
                <a:solidFill>
                  <a:schemeClr val="tx2"/>
                </a:solidFill>
                <a:latin typeface="Segoeu UI"/>
                <a:cs typeface="Arial" panose="020B0604020202020204" pitchFamily="34" charset="0"/>
                <a:hlinkClick r:id="rId4"/>
              </a:rPr>
              <a:t>Other Specialized Recruitment Initiatives</a:t>
            </a:r>
            <a:endParaRPr lang="en-CA" sz="2400" kern="1200" dirty="0">
              <a:latin typeface="Segoeu UI"/>
            </a:endParaRPr>
          </a:p>
        </p:txBody>
      </p:sp>
      <p:sp>
        <p:nvSpPr>
          <p:cNvPr id="12" name="Content Placeholder 2">
            <a:extLst>
              <a:ext uri="{FF2B5EF4-FFF2-40B4-BE49-F238E27FC236}">
                <a16:creationId xmlns:a16="http://schemas.microsoft.com/office/drawing/2014/main" id="{F6262AD2-9570-2EE0-39E6-F50129D8C422}"/>
              </a:ext>
            </a:extLst>
          </p:cNvPr>
          <p:cNvSpPr txBox="1">
            <a:spLocks/>
          </p:cNvSpPr>
          <p:nvPr/>
        </p:nvSpPr>
        <p:spPr>
          <a:xfrm>
            <a:off x="4235450" y="4073523"/>
            <a:ext cx="3568700" cy="190817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defTabSz="1066800">
              <a:lnSpc>
                <a:spcPct val="90000"/>
              </a:lnSpc>
              <a:spcBef>
                <a:spcPct val="0"/>
              </a:spcBef>
              <a:spcAft>
                <a:spcPct val="35000"/>
              </a:spcAft>
              <a:buNone/>
            </a:pPr>
            <a:r>
              <a:rPr lang="en-CA" sz="2400" kern="1200" dirty="0">
                <a:solidFill>
                  <a:schemeClr val="tx2"/>
                </a:solidFill>
                <a:latin typeface="Segoeu UI"/>
                <a:cs typeface="Arial" panose="020B0604020202020204" pitchFamily="34" charset="0"/>
                <a:hlinkClick r:id="rId5"/>
              </a:rPr>
              <a:t>General GC </a:t>
            </a:r>
            <a:r>
              <a:rPr lang="en-CA" sz="2400" kern="1200" noProof="0" dirty="0">
                <a:solidFill>
                  <a:schemeClr val="tx2"/>
                </a:solidFill>
                <a:latin typeface="Segoeu UI"/>
                <a:cs typeface="Arial" panose="020B0604020202020204" pitchFamily="34" charset="0"/>
                <a:hlinkClick r:id="rId5"/>
              </a:rPr>
              <a:t>Recruitment</a:t>
            </a:r>
            <a:r>
              <a:rPr lang="en-CA" sz="2400" b="1" kern="1200" dirty="0">
                <a:solidFill>
                  <a:schemeClr val="tx2"/>
                </a:solidFill>
                <a:latin typeface="Segoeu UI"/>
                <a:cs typeface="Arial" panose="020B0604020202020204" pitchFamily="34" charset="0"/>
              </a:rPr>
              <a:t> </a:t>
            </a:r>
            <a:r>
              <a:rPr lang="en-CA" sz="2400" kern="1200" dirty="0">
                <a:solidFill>
                  <a:schemeClr val="tx2"/>
                </a:solidFill>
                <a:latin typeface="Segoeu UI"/>
                <a:cs typeface="Arial" panose="020B0604020202020204" pitchFamily="34" charset="0"/>
              </a:rPr>
              <a:t>(GC Jobs)</a:t>
            </a:r>
            <a:endParaRPr lang="en-CA" sz="2400" kern="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6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5B1B-8478-00C2-B467-57673E272008}"/>
              </a:ext>
            </a:extLst>
          </p:cNvPr>
          <p:cNvSpPr>
            <a:spLocks noGrp="1"/>
          </p:cNvSpPr>
          <p:nvPr>
            <p:ph type="title"/>
            <p:custDataLst>
              <p:tags r:id="rId1"/>
            </p:custDataLst>
          </p:nvPr>
        </p:nvSpPr>
        <p:spPr>
          <a:xfrm>
            <a:off x="947058" y="365126"/>
            <a:ext cx="10515600" cy="1071788"/>
          </a:xfrm>
        </p:spPr>
        <p:txBody>
          <a:bodyPr>
            <a:normAutofit/>
          </a:bodyPr>
          <a:lstStyle/>
          <a:p>
            <a:r>
              <a:rPr lang="en-CA" sz="4000" dirty="0">
                <a:latin typeface="Segoe UI" panose="020B0502040204020203" pitchFamily="34" charset="0"/>
                <a:cs typeface="Segoe UI" panose="020B0502040204020203" pitchFamily="34" charset="0"/>
              </a:rPr>
              <a:t>Did you know?</a:t>
            </a:r>
          </a:p>
        </p:txBody>
      </p:sp>
      <p:sp>
        <p:nvSpPr>
          <p:cNvPr id="3" name="Content Placeholder 2">
            <a:extLst>
              <a:ext uri="{FF2B5EF4-FFF2-40B4-BE49-F238E27FC236}">
                <a16:creationId xmlns:a16="http://schemas.microsoft.com/office/drawing/2014/main" id="{E8804A00-5A37-D886-1E9B-15B85AFC0058}"/>
              </a:ext>
            </a:extLst>
          </p:cNvPr>
          <p:cNvSpPr>
            <a:spLocks noGrp="1"/>
          </p:cNvSpPr>
          <p:nvPr>
            <p:ph idx="1"/>
            <p:custDataLst>
              <p:tags r:id="rId2"/>
            </p:custDataLst>
          </p:nvPr>
        </p:nvSpPr>
        <p:spPr>
          <a:xfrm>
            <a:off x="838200" y="1513114"/>
            <a:ext cx="10515600" cy="4663849"/>
          </a:xfrm>
        </p:spPr>
        <p:txBody>
          <a:bodyPr>
            <a:normAutofit/>
          </a:bodyPr>
          <a:lstStyle/>
          <a:p>
            <a:pPr>
              <a:lnSpc>
                <a:spcPct val="110000"/>
              </a:lnSpc>
              <a:spcBef>
                <a:spcPts val="1200"/>
              </a:spcBef>
              <a:spcAft>
                <a:spcPts val="1200"/>
              </a:spcAft>
              <a:defRPr/>
            </a:pPr>
            <a:r>
              <a:rPr lang="en-CA" sz="2400" dirty="0">
                <a:latin typeface="Segoe UI" panose="020B0502040204020203" pitchFamily="34" charset="0"/>
                <a:cs typeface="Segoe UI" panose="020B0502040204020203" pitchFamily="34" charset="0"/>
              </a:rPr>
              <a:t>Departments can rehire students in subsequent semesters who were previously hired through government student programs (FSWEP, CO-OP, RAP). </a:t>
            </a:r>
          </a:p>
          <a:p>
            <a:pPr>
              <a:lnSpc>
                <a:spcPct val="110000"/>
              </a:lnSpc>
              <a:spcBef>
                <a:spcPts val="1200"/>
              </a:spcBef>
              <a:spcAft>
                <a:spcPts val="1200"/>
              </a:spcAft>
              <a:defRPr/>
            </a:pPr>
            <a:r>
              <a:rPr lang="en-CA" sz="2400" dirty="0">
                <a:latin typeface="Segoe UI" panose="020B0502040204020203" pitchFamily="34" charset="0"/>
                <a:cs typeface="Segoe UI" panose="020B0502040204020203" pitchFamily="34" charset="0"/>
              </a:rPr>
              <a:t>If you are hired as a student, you could be eligible for bridging. Student bridging supports the hiring of students into temporary or permanent positions in the federal public service after the completion of their educational program. </a:t>
            </a:r>
          </a:p>
        </p:txBody>
      </p:sp>
      <p:pic>
        <p:nvPicPr>
          <p:cNvPr id="4" name="Image 4" descr="Banner containing a photo of a smiling Asian woman with colleagues listening in the blurred background. ">
            <a:extLst>
              <a:ext uri="{FF2B5EF4-FFF2-40B4-BE49-F238E27FC236}">
                <a16:creationId xmlns:a16="http://schemas.microsoft.com/office/drawing/2014/main" id="{02671D6E-9676-3384-6B4D-210CBDBF0BF9}"/>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25491"/>
          <a:stretch/>
        </p:blipFill>
        <p:spPr>
          <a:xfrm>
            <a:off x="5194300" y="4911480"/>
            <a:ext cx="6997700" cy="1341683"/>
          </a:xfrm>
          <a:prstGeom prst="rect">
            <a:avLst/>
          </a:prstGeom>
        </p:spPr>
      </p:pic>
    </p:spTree>
    <p:extLst>
      <p:ext uri="{BB962C8B-B14F-4D97-AF65-F5344CB8AC3E}">
        <p14:creationId xmlns:p14="http://schemas.microsoft.com/office/powerpoint/2010/main" val="275056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BBCCFF-920D-2A31-D56D-7DB5A9A2C7E2}"/>
              </a:ext>
            </a:extLst>
          </p:cNvPr>
          <p:cNvSpPr>
            <a:spLocks noGrp="1"/>
          </p:cNvSpPr>
          <p:nvPr>
            <p:ph type="title"/>
          </p:nvPr>
        </p:nvSpPr>
        <p:spPr>
          <a:xfrm>
            <a:off x="2191512" y="2108581"/>
            <a:ext cx="8500872" cy="198793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pPr>
              <a:lnSpc>
                <a:spcPct val="100000"/>
              </a:lnSpc>
            </a:pPr>
            <a:r>
              <a:rPr lang="en-CA" dirty="0">
                <a:latin typeface="Segoe UI  "/>
              </a:rPr>
              <a:t>General government recruitment</a:t>
            </a:r>
            <a:r>
              <a:rPr lang="en-CA" baseline="0" dirty="0">
                <a:latin typeface="Segoe UI  "/>
              </a:rPr>
              <a:t> </a:t>
            </a:r>
            <a:r>
              <a:rPr lang="en-CA" dirty="0">
                <a:latin typeface="Segoe UI  "/>
              </a:rPr>
              <a:t>(GC jobs)</a:t>
            </a:r>
            <a:endParaRPr lang="fr-CA" dirty="0"/>
          </a:p>
        </p:txBody>
      </p:sp>
    </p:spTree>
    <p:extLst>
      <p:ext uri="{BB962C8B-B14F-4D97-AF65-F5344CB8AC3E}">
        <p14:creationId xmlns:p14="http://schemas.microsoft.com/office/powerpoint/2010/main" val="247647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BF4E6A-81A5-FA7F-6FB4-C7094CB97860}"/>
              </a:ext>
            </a:extLst>
          </p:cNvPr>
          <p:cNvSpPr>
            <a:spLocks noGrp="1"/>
          </p:cNvSpPr>
          <p:nvPr>
            <p:ph type="title"/>
            <p:custDataLst>
              <p:tags r:id="rId1"/>
            </p:custDataLst>
          </p:nvPr>
        </p:nvSpPr>
        <p:spPr>
          <a:xfrm>
            <a:off x="1063257" y="675721"/>
            <a:ext cx="10515599" cy="828660"/>
          </a:xfrm>
        </p:spPr>
        <p:txBody>
          <a:bodyPr>
            <a:normAutofit/>
          </a:bodyPr>
          <a:lstStyle/>
          <a:p>
            <a:r>
              <a:rPr lang="en-CA" sz="4000" dirty="0">
                <a:latin typeface="Segoe UI" panose="020B0502040204020203" pitchFamily="34" charset="0"/>
                <a:cs typeface="Segoe UI" panose="020B0502040204020203" pitchFamily="34" charset="0"/>
              </a:rPr>
              <a:t>What</a:t>
            </a:r>
            <a:r>
              <a:rPr lang="en-CA" sz="4000" dirty="0">
                <a:latin typeface="Helvetica" pitchFamily="2" charset="0"/>
              </a:rPr>
              <a:t> </a:t>
            </a:r>
            <a:r>
              <a:rPr lang="en-CA" sz="4000" dirty="0">
                <a:latin typeface="Segoe UI" panose="020B0502040204020203" pitchFamily="34" charset="0"/>
                <a:cs typeface="Segoe UI" panose="020B0502040204020203" pitchFamily="34" charset="0"/>
              </a:rPr>
              <a:t>is General GC recruitment? </a:t>
            </a:r>
          </a:p>
        </p:txBody>
      </p:sp>
      <p:sp>
        <p:nvSpPr>
          <p:cNvPr id="5" name="Content Placeholder 6">
            <a:extLst>
              <a:ext uri="{FF2B5EF4-FFF2-40B4-BE49-F238E27FC236}">
                <a16:creationId xmlns:a16="http://schemas.microsoft.com/office/drawing/2014/main" id="{2A752045-633C-908C-3C90-1AB23C74A75F}"/>
              </a:ext>
            </a:extLst>
          </p:cNvPr>
          <p:cNvSpPr>
            <a:spLocks noGrp="1"/>
          </p:cNvSpPr>
          <p:nvPr>
            <p:ph idx="1"/>
            <p:custDataLst>
              <p:tags r:id="rId2"/>
            </p:custDataLst>
          </p:nvPr>
        </p:nvSpPr>
        <p:spPr>
          <a:xfrm>
            <a:off x="1205948" y="1796481"/>
            <a:ext cx="10372908" cy="3697011"/>
          </a:xfrm>
        </p:spPr>
        <p:txBody>
          <a:bodyPr>
            <a:normAutofit/>
          </a:bodyPr>
          <a:lstStyle/>
          <a:p>
            <a:pPr>
              <a:lnSpc>
                <a:spcPct val="100000"/>
              </a:lnSpc>
              <a:spcAft>
                <a:spcPts val="1200"/>
              </a:spcAft>
            </a:pPr>
            <a:r>
              <a:rPr lang="en-CA" sz="2600" dirty="0">
                <a:solidFill>
                  <a:schemeClr val="tx1"/>
                </a:solidFill>
                <a:latin typeface="Segoe UI" panose="020B0502040204020203" pitchFamily="34" charset="0"/>
                <a:cs typeface="Segoe UI" panose="020B0502040204020203" pitchFamily="34" charset="0"/>
              </a:rPr>
              <a:t>Permanent positions are called “</a:t>
            </a:r>
            <a:r>
              <a:rPr lang="en-CA" sz="2600" dirty="0">
                <a:solidFill>
                  <a:schemeClr val="tx1"/>
                </a:solidFill>
                <a:latin typeface="Segoe UI Semibold" panose="020B0702040204020203" pitchFamily="34" charset="0"/>
                <a:cs typeface="Segoe UI Semibold" panose="020B0702040204020203" pitchFamily="34" charset="0"/>
              </a:rPr>
              <a:t>Indeterminate</a:t>
            </a:r>
            <a:r>
              <a:rPr lang="en-CA" sz="2600" dirty="0">
                <a:solidFill>
                  <a:schemeClr val="tx1"/>
                </a:solidFill>
                <a:latin typeface="Segoe UI" panose="020B0502040204020203" pitchFamily="34" charset="0"/>
                <a:cs typeface="Segoe UI" panose="020B0502040204020203" pitchFamily="34" charset="0"/>
              </a:rPr>
              <a:t>" positions</a:t>
            </a:r>
          </a:p>
          <a:p>
            <a:pPr>
              <a:lnSpc>
                <a:spcPct val="100000"/>
              </a:lnSpc>
              <a:spcAft>
                <a:spcPts val="1200"/>
              </a:spcAft>
            </a:pPr>
            <a:r>
              <a:rPr lang="en-CA" sz="2600" dirty="0">
                <a:solidFill>
                  <a:schemeClr val="tx1"/>
                </a:solidFill>
                <a:latin typeface="Segoe UI" panose="020B0502040204020203" pitchFamily="34" charset="0"/>
                <a:cs typeface="Segoe UI" panose="020B0502040204020203" pitchFamily="34" charset="0"/>
              </a:rPr>
              <a:t>Short-term employment opportunities in </a:t>
            </a:r>
            <a:r>
              <a:rPr lang="en-CA" sz="2600" dirty="0">
                <a:solidFill>
                  <a:schemeClr val="tx1"/>
                </a:solidFill>
                <a:latin typeface="Segoe UI Semibold" panose="020B0702040204020203" pitchFamily="34" charset="0"/>
                <a:cs typeface="Segoe UI Semibold" panose="020B0702040204020203" pitchFamily="34" charset="0"/>
              </a:rPr>
              <a:t>Term</a:t>
            </a:r>
            <a:r>
              <a:rPr lang="en-CA" sz="2600" dirty="0">
                <a:solidFill>
                  <a:schemeClr val="tx1"/>
                </a:solidFill>
                <a:latin typeface="Segoe UI" panose="020B0502040204020203" pitchFamily="34" charset="0"/>
                <a:cs typeface="Segoe UI" panose="020B0502040204020203" pitchFamily="34" charset="0"/>
              </a:rPr>
              <a:t> or </a:t>
            </a:r>
            <a:r>
              <a:rPr lang="en-CA" sz="2600" dirty="0">
                <a:solidFill>
                  <a:schemeClr val="tx1"/>
                </a:solidFill>
                <a:latin typeface="Segoe UI Semibold" panose="020B0702040204020203" pitchFamily="34" charset="0"/>
                <a:cs typeface="Segoe UI Semibold" panose="020B0702040204020203" pitchFamily="34" charset="0"/>
              </a:rPr>
              <a:t>Casual</a:t>
            </a:r>
            <a:r>
              <a:rPr lang="en-CA" sz="2600" dirty="0">
                <a:solidFill>
                  <a:schemeClr val="tx1"/>
                </a:solidFill>
                <a:latin typeface="Segoe UI" panose="020B0502040204020203" pitchFamily="34" charset="0"/>
                <a:cs typeface="Segoe UI" panose="020B0502040204020203" pitchFamily="34" charset="0"/>
              </a:rPr>
              <a:t> positions (usually for a period of 90 days or less).</a:t>
            </a:r>
          </a:p>
        </p:txBody>
      </p:sp>
    </p:spTree>
    <p:extLst>
      <p:ext uri="{BB962C8B-B14F-4D97-AF65-F5344CB8AC3E}">
        <p14:creationId xmlns:p14="http://schemas.microsoft.com/office/powerpoint/2010/main" val="325396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A27B99-3639-7BE1-F53D-B724A3EBFD28}"/>
              </a:ext>
            </a:extLst>
          </p:cNvPr>
          <p:cNvSpPr>
            <a:spLocks noGrp="1"/>
          </p:cNvSpPr>
          <p:nvPr>
            <p:ph type="title"/>
            <p:custDataLst>
              <p:tags r:id="rId1"/>
            </p:custDataLst>
          </p:nvPr>
        </p:nvSpPr>
        <p:spPr>
          <a:xfrm>
            <a:off x="838201" y="583645"/>
            <a:ext cx="10515599" cy="828660"/>
          </a:xfrm>
        </p:spPr>
        <p:txBody>
          <a:bodyPr>
            <a:normAutofit/>
          </a:bodyPr>
          <a:lstStyle/>
          <a:p>
            <a:r>
              <a:rPr lang="en-CA" sz="4000" dirty="0">
                <a:latin typeface="Segoe UI" panose="020B0502040204020203" pitchFamily="34" charset="0"/>
                <a:cs typeface="Segoe UI" panose="020B0502040204020203" pitchFamily="34" charset="0"/>
              </a:rPr>
              <a:t>How</a:t>
            </a:r>
            <a:r>
              <a:rPr lang="en-CA" sz="4000" dirty="0">
                <a:solidFill>
                  <a:schemeClr val="accent2"/>
                </a:solidFill>
                <a:latin typeface="Arial" panose="020B0604020202020204" pitchFamily="34" charset="0"/>
                <a:cs typeface="Arial" panose="020B0604020202020204" pitchFamily="34" charset="0"/>
              </a:rPr>
              <a:t> </a:t>
            </a:r>
            <a:r>
              <a:rPr lang="en-CA" sz="4000" dirty="0">
                <a:latin typeface="Segoe UI" panose="020B0502040204020203" pitchFamily="34" charset="0"/>
                <a:cs typeface="Segoe UI" panose="020B0502040204020203" pitchFamily="34" charset="0"/>
              </a:rPr>
              <a:t>do I apply? </a:t>
            </a:r>
            <a:endParaRPr lang="en-CA" sz="4000" dirty="0">
              <a:highlight>
                <a:srgbClr val="FFFF00"/>
              </a:highlight>
              <a:latin typeface="Segoe UI" panose="020B0502040204020203" pitchFamily="34" charset="0"/>
              <a:cs typeface="Segoe UI" panose="020B0502040204020203" pitchFamily="34" charset="0"/>
            </a:endParaRPr>
          </a:p>
        </p:txBody>
      </p:sp>
      <p:sp>
        <p:nvSpPr>
          <p:cNvPr id="5" name="Content Placeholder 9">
            <a:extLst>
              <a:ext uri="{FF2B5EF4-FFF2-40B4-BE49-F238E27FC236}">
                <a16:creationId xmlns:a16="http://schemas.microsoft.com/office/drawing/2014/main" id="{748B4D79-8C01-30A3-AC5A-A822E22C25FA}"/>
              </a:ext>
            </a:extLst>
          </p:cNvPr>
          <p:cNvSpPr>
            <a:spLocks noGrp="1"/>
          </p:cNvSpPr>
          <p:nvPr>
            <p:ph idx="1"/>
            <p:custDataLst>
              <p:tags r:id="rId2"/>
            </p:custDataLst>
          </p:nvPr>
        </p:nvSpPr>
        <p:spPr>
          <a:xfrm>
            <a:off x="1331976" y="1693105"/>
            <a:ext cx="10634330" cy="3508287"/>
          </a:xfrm>
        </p:spPr>
        <p:txBody>
          <a:bodyPr>
            <a:normAutofit/>
          </a:bodyPr>
          <a:lstStyle/>
          <a:p>
            <a:pPr>
              <a:lnSpc>
                <a:spcPct val="200000"/>
              </a:lnSpc>
            </a:pPr>
            <a:r>
              <a:rPr lang="en-CA" sz="2600" dirty="0">
                <a:solidFill>
                  <a:schemeClr val="tx1"/>
                </a:solidFill>
                <a:latin typeface="Segoe UI" panose="020B0502040204020203" pitchFamily="34" charset="0"/>
                <a:cs typeface="Segoe UI" panose="020B0502040204020203" pitchFamily="34" charset="0"/>
              </a:rPr>
              <a:t>Go to </a:t>
            </a:r>
            <a:r>
              <a:rPr lang="en-CA" sz="2600" u="sng" dirty="0">
                <a:solidFill>
                  <a:schemeClr val="accent2"/>
                </a:solidFill>
                <a:latin typeface="Segoe UI" panose="020B0502040204020203" pitchFamily="34" charset="0"/>
                <a:cs typeface="Segoe UI" panose="020B0502040204020203" pitchFamily="34" charset="0"/>
                <a:hlinkClick r:id="rId5"/>
              </a:rPr>
              <a:t>GC Jobs</a:t>
            </a:r>
            <a:r>
              <a:rPr lang="en-CA" sz="2600" dirty="0">
                <a:solidFill>
                  <a:schemeClr val="accent2"/>
                </a:solidFill>
                <a:latin typeface="Segoe UI" panose="020B0502040204020203" pitchFamily="34" charset="0"/>
                <a:cs typeface="Segoe UI" panose="020B0502040204020203" pitchFamily="34" charset="0"/>
              </a:rPr>
              <a:t> </a:t>
            </a:r>
          </a:p>
          <a:p>
            <a:pPr>
              <a:lnSpc>
                <a:spcPct val="200000"/>
              </a:lnSpc>
            </a:pPr>
            <a:r>
              <a:rPr lang="en-CA" sz="2600" dirty="0">
                <a:solidFill>
                  <a:schemeClr val="tx1"/>
                </a:solidFill>
                <a:latin typeface="Segoe UI" panose="020B0502040204020203" pitchFamily="34" charset="0"/>
                <a:cs typeface="Segoe UI" panose="020B0502040204020203" pitchFamily="34" charset="0"/>
              </a:rPr>
              <a:t>Click on “How to apply”</a:t>
            </a:r>
          </a:p>
          <a:p>
            <a:pPr>
              <a:lnSpc>
                <a:spcPct val="200000"/>
              </a:lnSpc>
            </a:pPr>
            <a:r>
              <a:rPr lang="en-CA" sz="2600" dirty="0">
                <a:solidFill>
                  <a:schemeClr val="tx1"/>
                </a:solidFill>
                <a:latin typeface="Segoe UI" panose="020B0502040204020203" pitchFamily="34" charset="0"/>
                <a:cs typeface="Segoe UI" panose="020B0502040204020203" pitchFamily="34" charset="0"/>
              </a:rPr>
              <a:t>Register for job alerts</a:t>
            </a:r>
          </a:p>
        </p:txBody>
      </p:sp>
      <p:pic>
        <p:nvPicPr>
          <p:cNvPr id="3" name="Picture 2" descr="QR Code to GCJobs Webpage">
            <a:extLst>
              <a:ext uri="{FF2B5EF4-FFF2-40B4-BE49-F238E27FC236}">
                <a16:creationId xmlns:a16="http://schemas.microsoft.com/office/drawing/2014/main" id="{C0EE4EE2-C6ED-D797-6F0E-F2235FF63567}"/>
              </a:ext>
            </a:extLst>
          </p:cNvPr>
          <p:cNvPicPr>
            <a:picLocks noChangeAspect="1"/>
          </p:cNvPicPr>
          <p:nvPr/>
        </p:nvPicPr>
        <p:blipFill>
          <a:blip r:embed="rId6"/>
          <a:stretch>
            <a:fillRect/>
          </a:stretch>
        </p:blipFill>
        <p:spPr>
          <a:xfrm>
            <a:off x="8000999" y="1245946"/>
            <a:ext cx="3352800" cy="3514165"/>
          </a:xfrm>
          <a:prstGeom prst="rect">
            <a:avLst/>
          </a:prstGeom>
        </p:spPr>
      </p:pic>
    </p:spTree>
    <p:extLst>
      <p:ext uri="{BB962C8B-B14F-4D97-AF65-F5344CB8AC3E}">
        <p14:creationId xmlns:p14="http://schemas.microsoft.com/office/powerpoint/2010/main" val="191828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875E69-EF32-DB48-1C97-B789C8072B64}"/>
              </a:ext>
            </a:extLst>
          </p:cNvPr>
          <p:cNvSpPr>
            <a:spLocks noGrp="1"/>
          </p:cNvSpPr>
          <p:nvPr>
            <p:ph type="title"/>
            <p:custDataLst>
              <p:tags r:id="rId1"/>
            </p:custDataLst>
          </p:nvPr>
        </p:nvSpPr>
        <p:spPr>
          <a:xfrm>
            <a:off x="821871" y="654328"/>
            <a:ext cx="10515599" cy="828660"/>
          </a:xfrm>
        </p:spPr>
        <p:txBody>
          <a:bodyPr>
            <a:normAutofit/>
          </a:bodyPr>
          <a:lstStyle/>
          <a:p>
            <a:r>
              <a:rPr lang="en-CA" sz="4000" dirty="0">
                <a:latin typeface="Segoe UI" panose="020B0502040204020203" pitchFamily="34" charset="0"/>
                <a:cs typeface="Segoe UI" panose="020B0502040204020203" pitchFamily="34" charset="0"/>
              </a:rPr>
              <a:t>Where do I look for jobs?</a:t>
            </a:r>
          </a:p>
        </p:txBody>
      </p:sp>
      <p:sp>
        <p:nvSpPr>
          <p:cNvPr id="5" name="Content Placeholder 2">
            <a:extLst>
              <a:ext uri="{FF2B5EF4-FFF2-40B4-BE49-F238E27FC236}">
                <a16:creationId xmlns:a16="http://schemas.microsoft.com/office/drawing/2014/main" id="{12C4A8AF-144C-038C-6872-7AB192CC3A53}"/>
              </a:ext>
            </a:extLst>
          </p:cNvPr>
          <p:cNvSpPr>
            <a:spLocks noGrp="1"/>
          </p:cNvSpPr>
          <p:nvPr>
            <p:ph idx="1"/>
            <p:custDataLst>
              <p:tags r:id="rId2"/>
            </p:custDataLst>
          </p:nvPr>
        </p:nvSpPr>
        <p:spPr>
          <a:xfrm>
            <a:off x="1387928" y="1779814"/>
            <a:ext cx="9965871" cy="3302826"/>
          </a:xfrm>
        </p:spPr>
        <p:txBody>
          <a:bodyPr>
            <a:normAutofit/>
          </a:bodyPr>
          <a:lstStyle/>
          <a:p>
            <a:pPr>
              <a:lnSpc>
                <a:spcPct val="100000"/>
              </a:lnSpc>
              <a:spcAft>
                <a:spcPts val="1200"/>
              </a:spcAft>
            </a:pPr>
            <a:r>
              <a:rPr lang="en-CA" sz="2600" dirty="0">
                <a:solidFill>
                  <a:schemeClr val="tx1"/>
                </a:solidFill>
                <a:latin typeface="Segoe UI" panose="020B0502040204020203" pitchFamily="34" charset="0"/>
                <a:cs typeface="Segoe UI" panose="020B0502040204020203" pitchFamily="34" charset="0"/>
              </a:rPr>
              <a:t>Go to </a:t>
            </a:r>
            <a:r>
              <a:rPr lang="en-CA" sz="2600" u="sng" dirty="0">
                <a:solidFill>
                  <a:schemeClr val="accent2"/>
                </a:solidFill>
                <a:latin typeface="Segoe UI" panose="020B0502040204020203" pitchFamily="34" charset="0"/>
                <a:cs typeface="Segoe UI" panose="020B0502040204020203" pitchFamily="34" charset="0"/>
              </a:rPr>
              <a:t>Canada.ca/GCJobs</a:t>
            </a:r>
            <a:r>
              <a:rPr lang="en-CA" sz="2600" dirty="0">
                <a:solidFill>
                  <a:schemeClr val="tx1"/>
                </a:solidFill>
                <a:latin typeface="Segoe UI" panose="020B0502040204020203" pitchFamily="34" charset="0"/>
                <a:cs typeface="Segoe UI" panose="020B0502040204020203" pitchFamily="34" charset="0"/>
              </a:rPr>
              <a:t> click on </a:t>
            </a:r>
            <a:r>
              <a:rPr lang="en-CA" sz="2600" b="1" dirty="0">
                <a:latin typeface="Segoe UI" panose="020B0502040204020203" pitchFamily="34" charset="0"/>
                <a:cs typeface="Segoe UI" panose="020B0502040204020203" pitchFamily="34" charset="0"/>
              </a:rPr>
              <a:t>Find government jobs</a:t>
            </a:r>
            <a:r>
              <a:rPr lang="en-CA" sz="2600" dirty="0">
                <a:solidFill>
                  <a:schemeClr val="tx1"/>
                </a:solidFill>
                <a:latin typeface="Segoe UI" panose="020B0502040204020203" pitchFamily="34" charset="0"/>
                <a:cs typeface="Segoe UI" panose="020B0502040204020203" pitchFamily="34" charset="0"/>
              </a:rPr>
              <a:t> and</a:t>
            </a:r>
            <a:r>
              <a:rPr lang="en-CA" sz="2600" b="1" dirty="0">
                <a:solidFill>
                  <a:schemeClr val="tx1"/>
                </a:solidFill>
                <a:latin typeface="Segoe UI" panose="020B0502040204020203" pitchFamily="34" charset="0"/>
                <a:cs typeface="Segoe UI" panose="020B0502040204020203" pitchFamily="34" charset="0"/>
              </a:rPr>
              <a:t> </a:t>
            </a:r>
            <a:r>
              <a:rPr lang="en-CA" sz="2600" dirty="0">
                <a:solidFill>
                  <a:schemeClr val="tx1"/>
                </a:solidFill>
                <a:latin typeface="Segoe UI" panose="020B0502040204020203" pitchFamily="34" charset="0"/>
                <a:cs typeface="Segoe UI" panose="020B0502040204020203" pitchFamily="34" charset="0"/>
              </a:rPr>
              <a:t>subscribe to job alerts</a:t>
            </a:r>
          </a:p>
          <a:p>
            <a:pPr>
              <a:lnSpc>
                <a:spcPct val="100000"/>
              </a:lnSpc>
              <a:spcAft>
                <a:spcPts val="1200"/>
              </a:spcAft>
            </a:pPr>
            <a:r>
              <a:rPr lang="en-CA" sz="2600" dirty="0">
                <a:solidFill>
                  <a:schemeClr val="tx1"/>
                </a:solidFill>
                <a:latin typeface="Segoe UI" panose="020B0502040204020203" pitchFamily="34" charset="0"/>
                <a:cs typeface="Segoe UI" panose="020B0502040204020203" pitchFamily="34" charset="0"/>
              </a:rPr>
              <a:t>Separate agencies’ websites</a:t>
            </a:r>
          </a:p>
          <a:p>
            <a:pPr>
              <a:lnSpc>
                <a:spcPct val="100000"/>
              </a:lnSpc>
              <a:spcAft>
                <a:spcPts val="1200"/>
              </a:spcAft>
            </a:pPr>
            <a:r>
              <a:rPr lang="en-CA" sz="2600" dirty="0">
                <a:solidFill>
                  <a:schemeClr val="tx1"/>
                </a:solidFill>
                <a:latin typeface="Segoe UI" panose="020B0502040204020203" pitchFamily="34" charset="0"/>
                <a:cs typeface="Segoe UI" panose="020B0502040204020203" pitchFamily="34" charset="0"/>
              </a:rPr>
              <a:t>Connections/networking</a:t>
            </a:r>
          </a:p>
        </p:txBody>
      </p:sp>
      <p:pic>
        <p:nvPicPr>
          <p:cNvPr id="2" name="Picture 1" descr="X logo (formerly Twitter)">
            <a:extLst>
              <a:ext uri="{FF2B5EF4-FFF2-40B4-BE49-F238E27FC236}">
                <a16:creationId xmlns:a16="http://schemas.microsoft.com/office/drawing/2014/main" id="{FEC33B70-B958-0E02-C4E6-62DFA86DB28B}"/>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6843" y="5204657"/>
            <a:ext cx="670008" cy="684804"/>
          </a:xfrm>
          <a:prstGeom prst="rect">
            <a:avLst/>
          </a:prstGeom>
        </p:spPr>
      </p:pic>
      <p:pic>
        <p:nvPicPr>
          <p:cNvPr id="8" name="Picture 7" descr="Facebook logo">
            <a:extLst>
              <a:ext uri="{FF2B5EF4-FFF2-40B4-BE49-F238E27FC236}">
                <a16:creationId xmlns:a16="http://schemas.microsoft.com/office/drawing/2014/main" id="{394C48B0-6439-77E4-135E-B7A5E80992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6958" y="5204657"/>
            <a:ext cx="709294" cy="684804"/>
          </a:xfrm>
          <a:prstGeom prst="rect">
            <a:avLst/>
          </a:prstGeom>
          <a:ln>
            <a:noFill/>
          </a:ln>
          <a:effectLst>
            <a:outerShdw blurRad="50800" dist="38100" dir="5400000" algn="t" rotWithShape="0">
              <a:prstClr val="black">
                <a:alpha val="40000"/>
              </a:prstClr>
            </a:outerShdw>
          </a:effectLst>
        </p:spPr>
      </p:pic>
      <p:pic>
        <p:nvPicPr>
          <p:cNvPr id="9" name="Picture 8" descr="Instagram logo">
            <a:extLst>
              <a:ext uri="{FF2B5EF4-FFF2-40B4-BE49-F238E27FC236}">
                <a16:creationId xmlns:a16="http://schemas.microsoft.com/office/drawing/2014/main" id="{874C29BE-45E9-FAEC-8056-0CD9ADEB82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6359" y="5204657"/>
            <a:ext cx="815427" cy="75987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18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A405-0831-7A0E-4F65-1DD543D1DD53}"/>
              </a:ext>
            </a:extLst>
          </p:cNvPr>
          <p:cNvSpPr>
            <a:spLocks noGrp="1"/>
          </p:cNvSpPr>
          <p:nvPr>
            <p:ph type="title"/>
          </p:nvPr>
        </p:nvSpPr>
        <p:spPr>
          <a:xfrm>
            <a:off x="839788" y="457200"/>
            <a:ext cx="4538124" cy="1600200"/>
          </a:xfrm>
        </p:spPr>
        <p:txBody>
          <a:bodyPr>
            <a:normAutofit/>
          </a:bodyPr>
          <a:lstStyle/>
          <a:p>
            <a:r>
              <a:rPr lang="fr-CA" sz="4000" dirty="0">
                <a:latin typeface="Segoe UI" panose="020B0502040204020203" pitchFamily="34" charset="0"/>
                <a:cs typeface="Segoe UI" panose="020B0502040204020203" pitchFamily="34" charset="0"/>
              </a:rPr>
              <a:t>Access GC Jobs</a:t>
            </a:r>
            <a:endParaRPr lang="en-CA" sz="4000" dirty="0"/>
          </a:p>
        </p:txBody>
      </p:sp>
      <p:sp>
        <p:nvSpPr>
          <p:cNvPr id="4" name="Text Placeholder 3">
            <a:extLst>
              <a:ext uri="{FF2B5EF4-FFF2-40B4-BE49-F238E27FC236}">
                <a16:creationId xmlns:a16="http://schemas.microsoft.com/office/drawing/2014/main" id="{3CF3487F-9123-6537-6C88-08C060DA91F7}"/>
              </a:ext>
            </a:extLst>
          </p:cNvPr>
          <p:cNvSpPr>
            <a:spLocks noGrp="1"/>
          </p:cNvSpPr>
          <p:nvPr>
            <p:ph type="body" sz="half" idx="2"/>
          </p:nvPr>
        </p:nvSpPr>
        <p:spPr>
          <a:xfrm>
            <a:off x="839788" y="2551408"/>
            <a:ext cx="5256212" cy="1755183"/>
          </a:xfrm>
        </p:spPr>
        <p:txBody>
          <a:bodyPr>
            <a:noAutofit/>
          </a:bodyPr>
          <a:lstStyle/>
          <a:p>
            <a:pPr marL="457200" indent="-457200">
              <a:buFont typeface="+mj-lt"/>
              <a:buAutoNum type="arabicPeriod"/>
            </a:pPr>
            <a:r>
              <a:rPr lang="en-CA" sz="2600" dirty="0">
                <a:solidFill>
                  <a:schemeClr val="tx1"/>
                </a:solidFill>
                <a:latin typeface="Segoe UI" panose="020B0502040204020203" pitchFamily="34" charset="0"/>
                <a:cs typeface="Segoe UI" panose="020B0502040204020203" pitchFamily="34" charset="0"/>
              </a:rPr>
              <a:t> Visit </a:t>
            </a:r>
            <a:r>
              <a:rPr lang="en-CA" sz="2600" u="sng" dirty="0">
                <a:solidFill>
                  <a:schemeClr val="tx1"/>
                </a:solidFill>
                <a:latin typeface="Segoe UI" panose="020B0502040204020203" pitchFamily="34" charset="0"/>
                <a:cs typeface="Segoe UI" panose="020B0502040204020203" pitchFamily="34" charset="0"/>
                <a:hlinkClick r:id="rId3"/>
              </a:rPr>
              <a:t>Canada.ca/GCJobs</a:t>
            </a:r>
            <a:endParaRPr lang="en-CA" sz="2600" u="sng" dirty="0">
              <a:latin typeface="Segoe UI" panose="020B0502040204020203" pitchFamily="34" charset="0"/>
              <a:cs typeface="Segoe UI" panose="020B0502040204020203" pitchFamily="34" charset="0"/>
            </a:endParaRPr>
          </a:p>
          <a:p>
            <a:pPr marL="457200" indent="-457200">
              <a:buFont typeface="+mj-lt"/>
              <a:buAutoNum type="arabicPeriod"/>
            </a:pPr>
            <a:r>
              <a:rPr lang="en-CA" sz="2600" dirty="0">
                <a:solidFill>
                  <a:schemeClr val="tx1"/>
                </a:solidFill>
                <a:latin typeface="Segoe UI" panose="020B0502040204020203" pitchFamily="34" charset="0"/>
                <a:cs typeface="Segoe UI" panose="020B0502040204020203" pitchFamily="34" charset="0"/>
              </a:rPr>
              <a:t>Create an account</a:t>
            </a:r>
          </a:p>
          <a:p>
            <a:pPr marL="457200" indent="-457200">
              <a:buFont typeface="+mj-lt"/>
              <a:buAutoNum type="arabicPeriod"/>
            </a:pPr>
            <a:r>
              <a:rPr lang="en-CA" sz="2600" dirty="0">
                <a:solidFill>
                  <a:schemeClr val="tx1"/>
                </a:solidFill>
                <a:latin typeface="Segoe UI" panose="020B0502040204020203" pitchFamily="34" charset="0"/>
                <a:cs typeface="Segoe UI" panose="020B0502040204020203" pitchFamily="34" charset="0"/>
              </a:rPr>
              <a:t>Search for specific job opportunities</a:t>
            </a:r>
            <a:endParaRPr lang="fr-CA" sz="2600" dirty="0">
              <a:latin typeface="Segoe UI" panose="020B0502040204020203" pitchFamily="34" charset="0"/>
              <a:cs typeface="Segoe UI" panose="020B0502040204020203" pitchFamily="34" charset="0"/>
            </a:endParaRPr>
          </a:p>
        </p:txBody>
      </p:sp>
      <p:pic>
        <p:nvPicPr>
          <p:cNvPr id="5" name="Content Placeholder 4" descr="Image of the GC jobs landing page">
            <a:extLst>
              <a:ext uri="{FF2B5EF4-FFF2-40B4-BE49-F238E27FC236}">
                <a16:creationId xmlns:a16="http://schemas.microsoft.com/office/drawing/2014/main" id="{285B99AA-9257-7A18-B95C-7FB938CE752B}"/>
              </a:ext>
            </a:extLst>
          </p:cNvPr>
          <p:cNvPicPr>
            <a:picLocks noGrp="1" noChangeAspect="1"/>
          </p:cNvPicPr>
          <p:nvPr>
            <p:ph idx="1"/>
          </p:nvPr>
        </p:nvPicPr>
        <p:blipFill>
          <a:blip r:embed="rId4"/>
          <a:stretch>
            <a:fillRect/>
          </a:stretch>
        </p:blipFill>
        <p:spPr>
          <a:xfrm>
            <a:off x="6096000" y="216976"/>
            <a:ext cx="5609989" cy="6059838"/>
          </a:xfrm>
          <a:prstGeom prst="rect">
            <a:avLst/>
          </a:prstGeom>
        </p:spPr>
      </p:pic>
    </p:spTree>
    <p:extLst>
      <p:ext uri="{BB962C8B-B14F-4D97-AF65-F5344CB8AC3E}">
        <p14:creationId xmlns:p14="http://schemas.microsoft.com/office/powerpoint/2010/main" val="1660868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d89af826-3487-4b0b-bc5e-f6a80c3a0c1e"/>
  <p:tag name="SLIDO_EVENT_SECTION_UUID" val="e8ddd028-e790-410b-adbc-bb9cbbaf341a"/>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GC-Jobs-theme">
      <a:dk1>
        <a:sysClr val="windowText" lastClr="000000"/>
      </a:dk1>
      <a:lt1>
        <a:sysClr val="window" lastClr="FFFFFF"/>
      </a:lt1>
      <a:dk2>
        <a:srgbClr val="474B59"/>
      </a:dk2>
      <a:lt2>
        <a:srgbClr val="ECEDEE"/>
      </a:lt2>
      <a:accent1>
        <a:srgbClr val="474B59"/>
      </a:accent1>
      <a:accent2>
        <a:srgbClr val="5C61B9"/>
      </a:accent2>
      <a:accent3>
        <a:srgbClr val="24B6E0"/>
      </a:accent3>
      <a:accent4>
        <a:srgbClr val="FFE816"/>
      </a:accent4>
      <a:accent5>
        <a:srgbClr val="ECEDEE"/>
      </a:accent5>
      <a:accent6>
        <a:srgbClr val="24B6E0"/>
      </a:accent6>
      <a:hlink>
        <a:srgbClr val="5C61B9"/>
      </a:hlink>
      <a:folHlink>
        <a:srgbClr val="5C6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FETE-FSWEP-2023 NEW (003).potx" id="{F4E07CA8-B5BD-42D8-A4C8-2716CD3C461D}" vid="{AFCD7F99-5B40-40C5-B5C5-C78801996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DACE2830901F4380ED3D3E82B51CC5" ma:contentTypeVersion="11" ma:contentTypeDescription="Create a new document." ma:contentTypeScope="" ma:versionID="79576a32271141a6db67a8c526baf4ea">
  <xsd:schema xmlns:xsd="http://www.w3.org/2001/XMLSchema" xmlns:xs="http://www.w3.org/2001/XMLSchema" xmlns:p="http://schemas.microsoft.com/office/2006/metadata/properties" xmlns:ns2="aff7f94c-c788-4ff0-9777-84c7686bc064" xmlns:ns3="34e424c4-dae5-46e2-94c2-d211e08b382a" targetNamespace="http://schemas.microsoft.com/office/2006/metadata/properties" ma:root="true" ma:fieldsID="b5dbf2955cadd733b2a6cd1886ca51fc" ns2:_="" ns3:_="">
    <xsd:import namespace="aff7f94c-c788-4ff0-9777-84c7686bc064"/>
    <xsd:import namespace="34e424c4-dae5-46e2-94c2-d211e08b38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7f94c-c788-4ff0-9777-84c7686bc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e424c4-dae5-46e2-94c2-d211e08b38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84E92A-0A19-4714-94AA-BF75293543E0}">
  <ds:schemaRefs>
    <ds:schemaRef ds:uri="34e424c4-dae5-46e2-94c2-d211e08b382a"/>
    <ds:schemaRef ds:uri="aff7f94c-c788-4ff0-9777-84c7686bc0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EBDC648-AD9C-4EA9-814A-4E84A7E71B09}">
  <ds:schemaRefs>
    <ds:schemaRef ds:uri="http://schemas.microsoft.com/sharepoint/v3/contenttype/forms"/>
  </ds:schemaRefs>
</ds:datastoreItem>
</file>

<file path=customXml/itemProps3.xml><?xml version="1.0" encoding="utf-8"?>
<ds:datastoreItem xmlns:ds="http://schemas.openxmlformats.org/officeDocument/2006/customXml" ds:itemID="{7318C1DC-BB53-440E-953C-FE7ED37EFEE2}">
  <ds:schemaRefs>
    <ds:schemaRef ds:uri="http://purl.org/dc/terms/"/>
    <ds:schemaRef ds:uri="34e424c4-dae5-46e2-94c2-d211e08b382a"/>
    <ds:schemaRef ds:uri="http://www.w3.org/XML/1998/namespace"/>
    <ds:schemaRef ds:uri="http://schemas.microsoft.com/office/2006/metadata/properties"/>
    <ds:schemaRef ds:uri="aff7f94c-c788-4ff0-9777-84c7686bc064"/>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Presentation-PFETE-FSWEP-2023 NEW (003)</Template>
  <TotalTime>25833</TotalTime>
  <Words>3888</Words>
  <Application>Microsoft Office PowerPoint</Application>
  <PresentationFormat>Grand écran</PresentationFormat>
  <Paragraphs>314</Paragraphs>
  <Slides>29</Slides>
  <Notes>28</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29</vt:i4>
      </vt:variant>
    </vt:vector>
  </HeadingPairs>
  <TitlesOfParts>
    <vt:vector size="42" baseType="lpstr">
      <vt:lpstr>Aptos</vt:lpstr>
      <vt:lpstr>Arial</vt:lpstr>
      <vt:lpstr>Calibri</vt:lpstr>
      <vt:lpstr>Helvetica</vt:lpstr>
      <vt:lpstr>Segoe UI</vt:lpstr>
      <vt:lpstr>Segoe UI  </vt:lpstr>
      <vt:lpstr>Segoe UI Black</vt:lpstr>
      <vt:lpstr>Segoe UI Semibold</vt:lpstr>
      <vt:lpstr>Segoeu UI</vt:lpstr>
      <vt:lpstr>Symbol</vt:lpstr>
      <vt:lpstr>Wingdings</vt:lpstr>
      <vt:lpstr>Wingdings 2</vt:lpstr>
      <vt:lpstr>Office Theme</vt:lpstr>
      <vt:lpstr>GC Jobs</vt:lpstr>
      <vt:lpstr>Graduate and focused recruitment</vt:lpstr>
      <vt:lpstr>“I am a graduate and I want to make a difference”</vt:lpstr>
      <vt:lpstr>Did you know?</vt:lpstr>
      <vt:lpstr>General government recruitment (GC jobs)</vt:lpstr>
      <vt:lpstr>What is General GC recruitment? </vt:lpstr>
      <vt:lpstr>How do I apply? </vt:lpstr>
      <vt:lpstr>Where do I look for jobs?</vt:lpstr>
      <vt:lpstr>Access GC Jobs</vt:lpstr>
      <vt:lpstr>Job search</vt:lpstr>
      <vt:lpstr>Understanding job posters</vt:lpstr>
      <vt:lpstr>Job poster terminology </vt:lpstr>
      <vt:lpstr>Completing a job application</vt:lpstr>
      <vt:lpstr>Your resume</vt:lpstr>
      <vt:lpstr>Read Carefully and…</vt:lpstr>
      <vt:lpstr>Screening questions section (1 of 2)</vt:lpstr>
      <vt:lpstr>Screening questions section (2 of 2)</vt:lpstr>
      <vt:lpstr>Official languages</vt:lpstr>
      <vt:lpstr>STAR method</vt:lpstr>
      <vt:lpstr>Assessment accommodations</vt:lpstr>
      <vt:lpstr>Accommodations in the selection process</vt:lpstr>
      <vt:lpstr>Assessment Accommodation</vt:lpstr>
      <vt:lpstr>Self-declaration, What is it? </vt:lpstr>
      <vt:lpstr>Who can self-declare?</vt:lpstr>
      <vt:lpstr>Self-declaring…Why?</vt:lpstr>
      <vt:lpstr>Self-Declaration: Persons with a disability </vt:lpstr>
      <vt:lpstr>Diversity and Inclusion – Commitments and Initiatives </vt:lpstr>
      <vt:lpstr>So? How did we do?</vt:lpstr>
      <vt:lpstr>GC Jobs – Connecting you and your future</vt:lpstr>
    </vt:vector>
  </TitlesOfParts>
  <Company>CFP 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 Sauer</dc:creator>
  <cp:lastModifiedBy>Michel Bougie</cp:lastModifiedBy>
  <cp:revision>138</cp:revision>
  <dcterms:created xsi:type="dcterms:W3CDTF">2023-02-06T02:20:52Z</dcterms:created>
  <dcterms:modified xsi:type="dcterms:W3CDTF">2024-08-15T13:18:41Z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y fmtid="{D5CDD505-2E9C-101B-9397-08002B2CF9AE}" pid="3" name="ContentTypeId">
    <vt:lpwstr>0x010100C7DACE2830901F4380ED3D3E82B51CC5</vt:lpwstr>
  </property>
</Properties>
</file>