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7" r:id="rId2"/>
    <p:sldMasterId id="2147483710" r:id="rId3"/>
    <p:sldMasterId id="2147483723" r:id="rId4"/>
  </p:sldMasterIdLst>
  <p:notesMasterIdLst>
    <p:notesMasterId r:id="rId18"/>
  </p:notesMasterIdLst>
  <p:handoutMasterIdLst>
    <p:handoutMasterId r:id="rId19"/>
  </p:handoutMasterIdLst>
  <p:sldIdLst>
    <p:sldId id="269" r:id="rId5"/>
    <p:sldId id="364" r:id="rId6"/>
    <p:sldId id="374" r:id="rId7"/>
    <p:sldId id="372" r:id="rId8"/>
    <p:sldId id="373" r:id="rId9"/>
    <p:sldId id="376" r:id="rId10"/>
    <p:sldId id="343" r:id="rId11"/>
    <p:sldId id="358" r:id="rId12"/>
    <p:sldId id="371" r:id="rId13"/>
    <p:sldId id="377" r:id="rId14"/>
    <p:sldId id="351" r:id="rId15"/>
    <p:sldId id="378" r:id="rId16"/>
    <p:sldId id="370" r:id="rId17"/>
  </p:sldIdLst>
  <p:sldSz cx="10363200" cy="7772400"/>
  <p:notesSz cx="9296400" cy="7010400"/>
  <p:custDataLst>
    <p:tags r:id="rId20"/>
  </p:custDataLst>
  <p:defaultTextStyle>
    <a:defPPr>
      <a:defRPr lang="en-US"/>
    </a:defPPr>
    <a:lvl1pPr marL="0" algn="l" defTabSz="1175644" rtl="0" eaLnBrk="1" latinLnBrk="0" hangingPunct="1">
      <a:defRPr sz="2314" kern="1200">
        <a:solidFill>
          <a:schemeClr val="tx1"/>
        </a:solidFill>
        <a:latin typeface="+mn-lt"/>
        <a:ea typeface="+mn-ea"/>
        <a:cs typeface="+mn-cs"/>
      </a:defRPr>
    </a:lvl1pPr>
    <a:lvl2pPr marL="587822" algn="l" defTabSz="1175644" rtl="0" eaLnBrk="1" latinLnBrk="0" hangingPunct="1">
      <a:defRPr sz="2314" kern="1200">
        <a:solidFill>
          <a:schemeClr val="tx1"/>
        </a:solidFill>
        <a:latin typeface="+mn-lt"/>
        <a:ea typeface="+mn-ea"/>
        <a:cs typeface="+mn-cs"/>
      </a:defRPr>
    </a:lvl2pPr>
    <a:lvl3pPr marL="1175644" algn="l" defTabSz="1175644" rtl="0" eaLnBrk="1" latinLnBrk="0" hangingPunct="1">
      <a:defRPr sz="2314" kern="1200">
        <a:solidFill>
          <a:schemeClr val="tx1"/>
        </a:solidFill>
        <a:latin typeface="+mn-lt"/>
        <a:ea typeface="+mn-ea"/>
        <a:cs typeface="+mn-cs"/>
      </a:defRPr>
    </a:lvl3pPr>
    <a:lvl4pPr marL="1763466" algn="l" defTabSz="1175644" rtl="0" eaLnBrk="1" latinLnBrk="0" hangingPunct="1">
      <a:defRPr sz="2314" kern="1200">
        <a:solidFill>
          <a:schemeClr val="tx1"/>
        </a:solidFill>
        <a:latin typeface="+mn-lt"/>
        <a:ea typeface="+mn-ea"/>
        <a:cs typeface="+mn-cs"/>
      </a:defRPr>
    </a:lvl4pPr>
    <a:lvl5pPr marL="2351288" algn="l" defTabSz="1175644" rtl="0" eaLnBrk="1" latinLnBrk="0" hangingPunct="1">
      <a:defRPr sz="2314" kern="1200">
        <a:solidFill>
          <a:schemeClr val="tx1"/>
        </a:solidFill>
        <a:latin typeface="+mn-lt"/>
        <a:ea typeface="+mn-ea"/>
        <a:cs typeface="+mn-cs"/>
      </a:defRPr>
    </a:lvl5pPr>
    <a:lvl6pPr marL="2939110" algn="l" defTabSz="1175644" rtl="0" eaLnBrk="1" latinLnBrk="0" hangingPunct="1">
      <a:defRPr sz="2314" kern="1200">
        <a:solidFill>
          <a:schemeClr val="tx1"/>
        </a:solidFill>
        <a:latin typeface="+mn-lt"/>
        <a:ea typeface="+mn-ea"/>
        <a:cs typeface="+mn-cs"/>
      </a:defRPr>
    </a:lvl6pPr>
    <a:lvl7pPr marL="3526932" algn="l" defTabSz="1175644" rtl="0" eaLnBrk="1" latinLnBrk="0" hangingPunct="1">
      <a:defRPr sz="2314" kern="1200">
        <a:solidFill>
          <a:schemeClr val="tx1"/>
        </a:solidFill>
        <a:latin typeface="+mn-lt"/>
        <a:ea typeface="+mn-ea"/>
        <a:cs typeface="+mn-cs"/>
      </a:defRPr>
    </a:lvl7pPr>
    <a:lvl8pPr marL="4114754" algn="l" defTabSz="1175644" rtl="0" eaLnBrk="1" latinLnBrk="0" hangingPunct="1">
      <a:defRPr sz="2314" kern="1200">
        <a:solidFill>
          <a:schemeClr val="tx1"/>
        </a:solidFill>
        <a:latin typeface="+mn-lt"/>
        <a:ea typeface="+mn-ea"/>
        <a:cs typeface="+mn-cs"/>
      </a:defRPr>
    </a:lvl8pPr>
    <a:lvl9pPr marL="4702576" algn="l" defTabSz="1175644" rtl="0" eaLnBrk="1" latinLnBrk="0" hangingPunct="1">
      <a:defRPr sz="23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orient="horz" pos="546" userDrawn="1">
          <p15:clr>
            <a:srgbClr val="A4A3A4"/>
          </p15:clr>
        </p15:guide>
        <p15:guide id="3" orient="horz" pos="340" userDrawn="1">
          <p15:clr>
            <a:srgbClr val="A4A3A4"/>
          </p15:clr>
        </p15:guide>
        <p15:guide id="4" orient="horz" pos="648" userDrawn="1">
          <p15:clr>
            <a:srgbClr val="A4A3A4"/>
          </p15:clr>
        </p15:guide>
        <p15:guide id="5" pos="3264" userDrawn="1">
          <p15:clr>
            <a:srgbClr val="A4A3A4"/>
          </p15:clr>
        </p15:guide>
        <p15:guide id="6" pos="5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8"/>
    <a:srgbClr val="C6F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05" autoAdjust="0"/>
  </p:normalViewPr>
  <p:slideViewPr>
    <p:cSldViewPr showGuides="1">
      <p:cViewPr varScale="1">
        <p:scale>
          <a:sx n="103" d="100"/>
          <a:sy n="103" d="100"/>
        </p:scale>
        <p:origin x="1314" y="108"/>
      </p:cViewPr>
      <p:guideLst>
        <p:guide orient="horz" pos="2448"/>
        <p:guide orient="horz" pos="546"/>
        <p:guide orient="horz" pos="340"/>
        <p:guide orient="horz" pos="648"/>
        <p:guide pos="3264"/>
        <p:guide pos="566"/>
      </p:guideLst>
    </p:cSldViewPr>
  </p:slideViewPr>
  <p:notesTextViewPr>
    <p:cViewPr>
      <p:scale>
        <a:sx n="1" d="1"/>
        <a:sy n="1" d="1"/>
      </p:scale>
      <p:origin x="0" y="0"/>
    </p:cViewPr>
  </p:notesTextViewPr>
  <p:notesViewPr>
    <p:cSldViewPr>
      <p:cViewPr varScale="1">
        <p:scale>
          <a:sx n="74" d="100"/>
          <a:sy n="74" d="100"/>
        </p:scale>
        <p:origin x="900"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31815-5EB4-4843-85FB-AA398DF176F3}" type="doc">
      <dgm:prSet loTypeId="urn:microsoft.com/office/officeart/2005/8/layout/chevron1" loCatId="process" qsTypeId="urn:microsoft.com/office/officeart/2005/8/quickstyle/simple1" qsCatId="simple" csTypeId="urn:microsoft.com/office/officeart/2005/8/colors/accent0_3" csCatId="mainScheme" phldr="1"/>
      <dgm:spPr/>
    </dgm:pt>
    <dgm:pt modelId="{695CCAB4-514C-4BA6-89AE-90FF6418A4C8}">
      <dgm:prSet phldrT="[Text]" custT="1"/>
      <dgm:spPr/>
      <dgm:t>
        <a:bodyPr/>
        <a:lstStyle/>
        <a:p>
          <a:pPr>
            <a:spcAft>
              <a:spcPts val="600"/>
            </a:spcAft>
          </a:pPr>
          <a:r>
            <a:rPr lang="fr-CA" sz="2800" b="1" noProof="0" dirty="0" smtClean="0"/>
            <a:t>Point de contrôle nᵒ </a:t>
          </a:r>
          <a:r>
            <a:rPr lang="en-CA" sz="2800" b="1" dirty="0" smtClean="0"/>
            <a:t>3</a:t>
          </a:r>
          <a:endParaRPr lang="en-CA" sz="2800" b="1" dirty="0"/>
        </a:p>
      </dgm:t>
    </dgm:pt>
    <dgm:pt modelId="{D85E100B-398A-4E2E-9B7B-1054C9B2F5C8}" type="parTrans" cxnId="{C2902C08-6D6E-431B-95CC-2D18BBF77B22}">
      <dgm:prSet/>
      <dgm:spPr/>
      <dgm:t>
        <a:bodyPr/>
        <a:lstStyle/>
        <a:p>
          <a:endParaRPr lang="en-CA" sz="1400"/>
        </a:p>
      </dgm:t>
    </dgm:pt>
    <dgm:pt modelId="{9EA8C7D3-6703-4218-8558-6DC88908DEED}" type="sibTrans" cxnId="{C2902C08-6D6E-431B-95CC-2D18BBF77B22}">
      <dgm:prSet/>
      <dgm:spPr/>
      <dgm:t>
        <a:bodyPr/>
        <a:lstStyle/>
        <a:p>
          <a:endParaRPr lang="en-CA" sz="1400"/>
        </a:p>
      </dgm:t>
    </dgm:pt>
    <dgm:pt modelId="{4D9EDDAE-5C07-4ECB-ACBC-451DD618500E}">
      <dgm:prSet phldrT="[Text]" custT="1"/>
      <dgm:spPr/>
      <dgm:t>
        <a:bodyPr/>
        <a:lstStyle/>
        <a:p>
          <a:r>
            <a:rPr lang="fr-CA" sz="2800" b="1" noProof="0" dirty="0" smtClean="0"/>
            <a:t>Projets pilotes</a:t>
          </a:r>
          <a:endParaRPr lang="fr-CA" sz="2800" b="1" noProof="0" dirty="0"/>
        </a:p>
      </dgm:t>
    </dgm:pt>
    <dgm:pt modelId="{669EA243-8E68-44CB-A0C3-AFFB95FA67A0}" type="parTrans" cxnId="{D2509B49-C608-4BBD-8704-E79EDD2D3924}">
      <dgm:prSet/>
      <dgm:spPr/>
      <dgm:t>
        <a:bodyPr/>
        <a:lstStyle/>
        <a:p>
          <a:endParaRPr lang="en-CA" sz="1400"/>
        </a:p>
      </dgm:t>
    </dgm:pt>
    <dgm:pt modelId="{43E8948D-20CF-4E98-8E17-A9DC6D001957}" type="sibTrans" cxnId="{D2509B49-C608-4BBD-8704-E79EDD2D3924}">
      <dgm:prSet/>
      <dgm:spPr/>
      <dgm:t>
        <a:bodyPr/>
        <a:lstStyle/>
        <a:p>
          <a:endParaRPr lang="en-CA" sz="1400"/>
        </a:p>
      </dgm:t>
    </dgm:pt>
    <dgm:pt modelId="{5D5585F4-37C3-41DD-9AE6-2A804018BF6B}" type="pres">
      <dgm:prSet presAssocID="{B6231815-5EB4-4843-85FB-AA398DF176F3}" presName="Name0" presStyleCnt="0">
        <dgm:presLayoutVars>
          <dgm:dir/>
          <dgm:animLvl val="lvl"/>
          <dgm:resizeHandles val="exact"/>
        </dgm:presLayoutVars>
      </dgm:prSet>
      <dgm:spPr/>
    </dgm:pt>
    <dgm:pt modelId="{CF294730-3B05-412D-8850-4F6BBB914BC0}" type="pres">
      <dgm:prSet presAssocID="{695CCAB4-514C-4BA6-89AE-90FF6418A4C8}" presName="parTxOnly" presStyleLbl="node1" presStyleIdx="0" presStyleCnt="2" custScaleX="97829" custLinFactY="15711" custLinFactNeighborX="-34" custLinFactNeighborY="100000">
        <dgm:presLayoutVars>
          <dgm:chMax val="0"/>
          <dgm:chPref val="0"/>
          <dgm:bulletEnabled val="1"/>
        </dgm:presLayoutVars>
      </dgm:prSet>
      <dgm:spPr/>
      <dgm:t>
        <a:bodyPr/>
        <a:lstStyle/>
        <a:p>
          <a:endParaRPr lang="en-CA"/>
        </a:p>
      </dgm:t>
    </dgm:pt>
    <dgm:pt modelId="{40DF0EFB-1384-4504-B2FB-10C57EE76D0D}" type="pres">
      <dgm:prSet presAssocID="{9EA8C7D3-6703-4218-8558-6DC88908DEED}" presName="parTxOnlySpace" presStyleCnt="0"/>
      <dgm:spPr/>
    </dgm:pt>
    <dgm:pt modelId="{9E1F8116-904A-46DE-A7FF-E7E65D465409}" type="pres">
      <dgm:prSet presAssocID="{4D9EDDAE-5C07-4ECB-ACBC-451DD618500E}" presName="parTxOnly" presStyleLbl="node1" presStyleIdx="1" presStyleCnt="2" custLinFactNeighborX="23957" custLinFactNeighborY="-485">
        <dgm:presLayoutVars>
          <dgm:chMax val="0"/>
          <dgm:chPref val="0"/>
          <dgm:bulletEnabled val="1"/>
        </dgm:presLayoutVars>
      </dgm:prSet>
      <dgm:spPr/>
      <dgm:t>
        <a:bodyPr/>
        <a:lstStyle/>
        <a:p>
          <a:endParaRPr lang="en-CA"/>
        </a:p>
      </dgm:t>
    </dgm:pt>
  </dgm:ptLst>
  <dgm:cxnLst>
    <dgm:cxn modelId="{C2902C08-6D6E-431B-95CC-2D18BBF77B22}" srcId="{B6231815-5EB4-4843-85FB-AA398DF176F3}" destId="{695CCAB4-514C-4BA6-89AE-90FF6418A4C8}" srcOrd="0" destOrd="0" parTransId="{D85E100B-398A-4E2E-9B7B-1054C9B2F5C8}" sibTransId="{9EA8C7D3-6703-4218-8558-6DC88908DEED}"/>
    <dgm:cxn modelId="{BBDCA701-4525-4CA4-BF9C-8C0C2918347F}" type="presOf" srcId="{4D9EDDAE-5C07-4ECB-ACBC-451DD618500E}" destId="{9E1F8116-904A-46DE-A7FF-E7E65D465409}" srcOrd="0" destOrd="0" presId="urn:microsoft.com/office/officeart/2005/8/layout/chevron1"/>
    <dgm:cxn modelId="{D2509B49-C608-4BBD-8704-E79EDD2D3924}" srcId="{B6231815-5EB4-4843-85FB-AA398DF176F3}" destId="{4D9EDDAE-5C07-4ECB-ACBC-451DD618500E}" srcOrd="1" destOrd="0" parTransId="{669EA243-8E68-44CB-A0C3-AFFB95FA67A0}" sibTransId="{43E8948D-20CF-4E98-8E17-A9DC6D001957}"/>
    <dgm:cxn modelId="{8FE03E62-C027-4839-9B60-9D89F2DE28C5}" type="presOf" srcId="{695CCAB4-514C-4BA6-89AE-90FF6418A4C8}" destId="{CF294730-3B05-412D-8850-4F6BBB914BC0}" srcOrd="0" destOrd="0" presId="urn:microsoft.com/office/officeart/2005/8/layout/chevron1"/>
    <dgm:cxn modelId="{8D83390C-08D3-4645-8BBE-847739F60BBD}" type="presOf" srcId="{B6231815-5EB4-4843-85FB-AA398DF176F3}" destId="{5D5585F4-37C3-41DD-9AE6-2A804018BF6B}" srcOrd="0" destOrd="0" presId="urn:microsoft.com/office/officeart/2005/8/layout/chevron1"/>
    <dgm:cxn modelId="{24644E9D-AAFC-4F22-BE59-580919D0828D}" type="presParOf" srcId="{5D5585F4-37C3-41DD-9AE6-2A804018BF6B}" destId="{CF294730-3B05-412D-8850-4F6BBB914BC0}" srcOrd="0" destOrd="0" presId="urn:microsoft.com/office/officeart/2005/8/layout/chevron1"/>
    <dgm:cxn modelId="{44BF5620-EA8E-48FA-81B6-29E78BFCFD07}" type="presParOf" srcId="{5D5585F4-37C3-41DD-9AE6-2A804018BF6B}" destId="{40DF0EFB-1384-4504-B2FB-10C57EE76D0D}" srcOrd="1" destOrd="0" presId="urn:microsoft.com/office/officeart/2005/8/layout/chevron1"/>
    <dgm:cxn modelId="{B8889300-F185-4972-B0FF-3E63E5A93B89}" type="presParOf" srcId="{5D5585F4-37C3-41DD-9AE6-2A804018BF6B}" destId="{9E1F8116-904A-46DE-A7FF-E7E65D465409}"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106814" tIns="53407" rIns="106814" bIns="53407" rtlCol="0"/>
          <a:lstStyle>
            <a:lvl1pPr algn="l">
              <a:defRPr sz="1400"/>
            </a:lvl1pPr>
          </a:lstStyle>
          <a:p>
            <a:endParaRPr lang="en-CA" dirty="0"/>
          </a:p>
        </p:txBody>
      </p:sp>
      <p:sp>
        <p:nvSpPr>
          <p:cNvPr id="3" name="Date Placeholder 2"/>
          <p:cNvSpPr>
            <a:spLocks noGrp="1"/>
          </p:cNvSpPr>
          <p:nvPr>
            <p:ph type="dt" sz="quarter" idx="1"/>
          </p:nvPr>
        </p:nvSpPr>
        <p:spPr>
          <a:xfrm>
            <a:off x="5265015" y="0"/>
            <a:ext cx="4029282" cy="350760"/>
          </a:xfrm>
          <a:prstGeom prst="rect">
            <a:avLst/>
          </a:prstGeom>
        </p:spPr>
        <p:txBody>
          <a:bodyPr vert="horz" lIns="106814" tIns="53407" rIns="106814" bIns="53407" rtlCol="0"/>
          <a:lstStyle>
            <a:lvl1pPr algn="r">
              <a:defRPr sz="1400"/>
            </a:lvl1pPr>
          </a:lstStyle>
          <a:p>
            <a:fld id="{8C125156-8CB5-4F94-B1DD-9DEF660CA43A}" type="datetimeFigureOut">
              <a:rPr lang="en-CA" smtClean="0"/>
              <a:t>2019-12-06</a:t>
            </a:fld>
            <a:endParaRPr lang="en-CA" dirty="0"/>
          </a:p>
        </p:txBody>
      </p:sp>
      <p:sp>
        <p:nvSpPr>
          <p:cNvPr id="4" name="Footer Placeholder 3"/>
          <p:cNvSpPr>
            <a:spLocks noGrp="1"/>
          </p:cNvSpPr>
          <p:nvPr>
            <p:ph type="ftr" sz="quarter" idx="2"/>
          </p:nvPr>
        </p:nvSpPr>
        <p:spPr>
          <a:xfrm>
            <a:off x="2" y="6658443"/>
            <a:ext cx="4029282" cy="350760"/>
          </a:xfrm>
          <a:prstGeom prst="rect">
            <a:avLst/>
          </a:prstGeom>
        </p:spPr>
        <p:txBody>
          <a:bodyPr vert="horz" lIns="106814" tIns="53407" rIns="106814" bIns="53407" rtlCol="0" anchor="b"/>
          <a:lstStyle>
            <a:lvl1pPr algn="l">
              <a:defRPr sz="1400"/>
            </a:lvl1pPr>
          </a:lstStyle>
          <a:p>
            <a:endParaRPr lang="en-CA" dirty="0"/>
          </a:p>
        </p:txBody>
      </p:sp>
      <p:sp>
        <p:nvSpPr>
          <p:cNvPr id="5" name="Slide Number Placeholder 4"/>
          <p:cNvSpPr>
            <a:spLocks noGrp="1"/>
          </p:cNvSpPr>
          <p:nvPr>
            <p:ph type="sldNum" sz="quarter" idx="3"/>
          </p:nvPr>
        </p:nvSpPr>
        <p:spPr>
          <a:xfrm>
            <a:off x="5265015" y="6658443"/>
            <a:ext cx="4029282" cy="350760"/>
          </a:xfrm>
          <a:prstGeom prst="rect">
            <a:avLst/>
          </a:prstGeom>
        </p:spPr>
        <p:txBody>
          <a:bodyPr vert="horz" lIns="106814" tIns="53407" rIns="106814" bIns="53407" rtlCol="0" anchor="b"/>
          <a:lstStyle>
            <a:lvl1pPr algn="r">
              <a:defRPr sz="14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8843" tIns="54422" rIns="108843" bIns="54422" rtlCol="0"/>
          <a:lstStyle>
            <a:lvl1pPr algn="l">
              <a:defRPr sz="1400"/>
            </a:lvl1pPr>
          </a:lstStyle>
          <a:p>
            <a:endParaRPr lang="en-CA" dirty="0"/>
          </a:p>
        </p:txBody>
      </p:sp>
      <p:sp>
        <p:nvSpPr>
          <p:cNvPr id="3" name="Date Placeholder 2"/>
          <p:cNvSpPr>
            <a:spLocks noGrp="1"/>
          </p:cNvSpPr>
          <p:nvPr>
            <p:ph type="dt" idx="1"/>
          </p:nvPr>
        </p:nvSpPr>
        <p:spPr>
          <a:xfrm>
            <a:off x="5265810" y="0"/>
            <a:ext cx="4028440" cy="350520"/>
          </a:xfrm>
          <a:prstGeom prst="rect">
            <a:avLst/>
          </a:prstGeom>
        </p:spPr>
        <p:txBody>
          <a:bodyPr vert="horz" lIns="108843" tIns="54422" rIns="108843" bIns="54422" rtlCol="0"/>
          <a:lstStyle>
            <a:lvl1pPr algn="r">
              <a:defRPr sz="1400"/>
            </a:lvl1pPr>
          </a:lstStyle>
          <a:p>
            <a:fld id="{45BE00D6-E049-4381-83C8-29CB14B5448F}" type="datetimeFigureOut">
              <a:rPr lang="en-CA" smtClean="0"/>
              <a:t>2019-12-06</a:t>
            </a:fld>
            <a:endParaRPr lang="en-CA"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108843" tIns="54422" rIns="108843" bIns="54422" rtlCol="0" anchor="ctr"/>
          <a:lstStyle/>
          <a:p>
            <a:endParaRPr lang="en-CA"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108843" tIns="54422" rIns="108843" bIns="544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58664"/>
            <a:ext cx="4028440" cy="350520"/>
          </a:xfrm>
          <a:prstGeom prst="rect">
            <a:avLst/>
          </a:prstGeom>
        </p:spPr>
        <p:txBody>
          <a:bodyPr vert="horz" lIns="108843" tIns="54422" rIns="108843" bIns="54422" rtlCol="0" anchor="b"/>
          <a:lstStyle>
            <a:lvl1pPr algn="l">
              <a:defRPr sz="1400"/>
            </a:lvl1pPr>
          </a:lstStyle>
          <a:p>
            <a:endParaRPr lang="en-CA"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108843" tIns="54422" rIns="108843" bIns="54422" rtlCol="0" anchor="b"/>
          <a:lstStyle>
            <a:lvl1pPr algn="r">
              <a:defRPr sz="14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1175644" rtl="0" eaLnBrk="1" latinLnBrk="0" hangingPunct="1">
      <a:defRPr sz="1543" kern="1200">
        <a:solidFill>
          <a:schemeClr val="tx1"/>
        </a:solidFill>
        <a:latin typeface="+mn-lt"/>
        <a:ea typeface="+mn-ea"/>
        <a:cs typeface="+mn-cs"/>
      </a:defRPr>
    </a:lvl1pPr>
    <a:lvl2pPr marL="587822" algn="l" defTabSz="1175644" rtl="0" eaLnBrk="1" latinLnBrk="0" hangingPunct="1">
      <a:defRPr sz="1543" kern="1200">
        <a:solidFill>
          <a:schemeClr val="tx1"/>
        </a:solidFill>
        <a:latin typeface="+mn-lt"/>
        <a:ea typeface="+mn-ea"/>
        <a:cs typeface="+mn-cs"/>
      </a:defRPr>
    </a:lvl2pPr>
    <a:lvl3pPr marL="1175644" algn="l" defTabSz="1175644" rtl="0" eaLnBrk="1" latinLnBrk="0" hangingPunct="1">
      <a:defRPr sz="1543" kern="1200">
        <a:solidFill>
          <a:schemeClr val="tx1"/>
        </a:solidFill>
        <a:latin typeface="+mn-lt"/>
        <a:ea typeface="+mn-ea"/>
        <a:cs typeface="+mn-cs"/>
      </a:defRPr>
    </a:lvl3pPr>
    <a:lvl4pPr marL="1763466" algn="l" defTabSz="1175644" rtl="0" eaLnBrk="1" latinLnBrk="0" hangingPunct="1">
      <a:defRPr sz="1543" kern="1200">
        <a:solidFill>
          <a:schemeClr val="tx1"/>
        </a:solidFill>
        <a:latin typeface="+mn-lt"/>
        <a:ea typeface="+mn-ea"/>
        <a:cs typeface="+mn-cs"/>
      </a:defRPr>
    </a:lvl4pPr>
    <a:lvl5pPr marL="2351288" algn="l" defTabSz="1175644" rtl="0" eaLnBrk="1" latinLnBrk="0" hangingPunct="1">
      <a:defRPr sz="1543" kern="1200">
        <a:solidFill>
          <a:schemeClr val="tx1"/>
        </a:solidFill>
        <a:latin typeface="+mn-lt"/>
        <a:ea typeface="+mn-ea"/>
        <a:cs typeface="+mn-cs"/>
      </a:defRPr>
    </a:lvl5pPr>
    <a:lvl6pPr marL="2939110" algn="l" defTabSz="1175644" rtl="0" eaLnBrk="1" latinLnBrk="0" hangingPunct="1">
      <a:defRPr sz="1543" kern="1200">
        <a:solidFill>
          <a:schemeClr val="tx1"/>
        </a:solidFill>
        <a:latin typeface="+mn-lt"/>
        <a:ea typeface="+mn-ea"/>
        <a:cs typeface="+mn-cs"/>
      </a:defRPr>
    </a:lvl6pPr>
    <a:lvl7pPr marL="3526932" algn="l" defTabSz="1175644" rtl="0" eaLnBrk="1" latinLnBrk="0" hangingPunct="1">
      <a:defRPr sz="1543" kern="1200">
        <a:solidFill>
          <a:schemeClr val="tx1"/>
        </a:solidFill>
        <a:latin typeface="+mn-lt"/>
        <a:ea typeface="+mn-ea"/>
        <a:cs typeface="+mn-cs"/>
      </a:defRPr>
    </a:lvl7pPr>
    <a:lvl8pPr marL="4114754" algn="l" defTabSz="1175644" rtl="0" eaLnBrk="1" latinLnBrk="0" hangingPunct="1">
      <a:defRPr sz="1543" kern="1200">
        <a:solidFill>
          <a:schemeClr val="tx1"/>
        </a:solidFill>
        <a:latin typeface="+mn-lt"/>
        <a:ea typeface="+mn-ea"/>
        <a:cs typeface="+mn-cs"/>
      </a:defRPr>
    </a:lvl8pPr>
    <a:lvl9pPr marL="4702576" algn="l" defTabSz="1175644" rtl="0" eaLnBrk="1" latinLnBrk="0" hangingPunct="1">
      <a:defRPr sz="15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4754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20839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403578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dirty="0"/>
          </a:p>
        </p:txBody>
      </p:sp>
    </p:spTree>
    <p:extLst>
      <p:ext uri="{BB962C8B-B14F-4D97-AF65-F5344CB8AC3E}">
        <p14:creationId xmlns:p14="http://schemas.microsoft.com/office/powerpoint/2010/main" val="79080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Footer Placeholder 4"/>
          <p:cNvSpPr>
            <a:spLocks noGrp="1"/>
          </p:cNvSpPr>
          <p:nvPr>
            <p:ph type="ftr" sz="quarter" idx="10"/>
          </p:nvPr>
        </p:nvSpPr>
        <p:spPr/>
        <p:txBody>
          <a:bodyPr/>
          <a:lstStyle/>
          <a:p>
            <a:endParaRPr lang="en-CA" dirty="0"/>
          </a:p>
        </p:txBody>
      </p:sp>
      <p:sp>
        <p:nvSpPr>
          <p:cNvPr id="6" name="Slide Number Placeholder 5"/>
          <p:cNvSpPr>
            <a:spLocks noGrp="1"/>
          </p:cNvSpPr>
          <p:nvPr>
            <p:ph type="sldNum" sz="quarter" idx="11"/>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32538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396601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64014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157059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60663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257254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426450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171269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6056"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9" y="3274497"/>
            <a:ext cx="4699424"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6"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7" y="4710047"/>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435518201"/>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84103754"/>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835927653"/>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748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8" y="3274497"/>
            <a:ext cx="4699423"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7"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8" y="4710045"/>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98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1" y="638752"/>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5" name="Freeform 14"/>
          <p:cNvSpPr>
            <a:spLocks/>
          </p:cNvSpPr>
          <p:nvPr userDrawn="1"/>
        </p:nvSpPr>
        <p:spPr bwMode="auto">
          <a:xfrm>
            <a:off x="7739441" y="638752"/>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 name="Freeform 13"/>
          <p:cNvSpPr>
            <a:spLocks/>
          </p:cNvSpPr>
          <p:nvPr userDrawn="1"/>
        </p:nvSpPr>
        <p:spPr bwMode="auto">
          <a:xfrm>
            <a:off x="-576" y="638752"/>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 name="Title 1"/>
          <p:cNvSpPr>
            <a:spLocks noGrp="1"/>
          </p:cNvSpPr>
          <p:nvPr>
            <p:ph type="ctrTitle" hasCustomPrompt="1"/>
          </p:nvPr>
        </p:nvSpPr>
        <p:spPr>
          <a:xfrm>
            <a:off x="937928" y="2335628"/>
            <a:ext cx="8729557" cy="695743"/>
          </a:xfrm>
          <a:prstGeom prst="rect">
            <a:avLst/>
          </a:prstGeom>
        </p:spPr>
        <p:txBody>
          <a:bodyPr/>
          <a:lstStyle>
            <a:lvl1pPr algn="l">
              <a:defRPr sz="408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09"/>
            <a:ext cx="8732170" cy="816091"/>
          </a:xfrm>
          <a:prstGeom prst="rect">
            <a:avLst/>
          </a:prstGeom>
        </p:spPr>
        <p:txBody>
          <a:bodyPr/>
          <a:lstStyle>
            <a:lvl1pPr marL="0" indent="0">
              <a:buNone/>
              <a:defRPr sz="272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20" y="913726"/>
            <a:ext cx="1780099"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56938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466707773"/>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069445" y="5233309"/>
            <a:ext cx="6213299" cy="529900"/>
          </a:xfrm>
          <a:prstGeom prst="rect">
            <a:avLst/>
          </a:prstGeom>
        </p:spPr>
        <p:txBody>
          <a:bodyPr anchor="t"/>
          <a:lstStyle>
            <a:lvl1pPr algn="l">
              <a:defRPr sz="204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19" name="Rectangle 18"/>
          <p:cNvSpPr/>
          <p:nvPr userDrawn="1"/>
        </p:nvSpPr>
        <p:spPr>
          <a:xfrm>
            <a:off x="2064825"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1641374679"/>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7"/>
            <a:ext cx="10363200" cy="7150563"/>
          </a:xfrm>
          <a:prstGeom prst="rect">
            <a:avLst/>
          </a:prstGeom>
        </p:spPr>
        <p:txBody>
          <a:bodyPr/>
          <a:lstStyle>
            <a:lvl1pPr marL="0" indent="0">
              <a:buNone/>
              <a:defRPr sz="1587"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Tree>
    <p:extLst>
      <p:ext uri="{BB962C8B-B14F-4D97-AF65-F5344CB8AC3E}">
        <p14:creationId xmlns:p14="http://schemas.microsoft.com/office/powerpoint/2010/main" val="1502638465"/>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1" y="954022"/>
            <a:ext cx="5073148" cy="4301933"/>
          </a:xfrm>
          <a:prstGeom prst="rect">
            <a:avLst/>
          </a:prstGeom>
        </p:spPr>
        <p:txBody>
          <a:bodyPr/>
          <a:lstStyle>
            <a:lvl1pPr marL="0" indent="0">
              <a:buNone/>
              <a:defRPr sz="2040"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204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4" y="5255830"/>
            <a:ext cx="2407167"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3"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0" name="Rectangle 9"/>
          <p:cNvSpPr/>
          <p:nvPr userDrawn="1"/>
        </p:nvSpPr>
        <p:spPr>
          <a:xfrm>
            <a:off x="5085199" y="954022"/>
            <a:ext cx="204853"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1" name="Rectangle 10"/>
          <p:cNvSpPr/>
          <p:nvPr userDrawn="1"/>
        </p:nvSpPr>
        <p:spPr>
          <a:xfrm>
            <a:off x="4018" y="3868672"/>
            <a:ext cx="204853"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7751181" y="5255829"/>
            <a:ext cx="204853"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1630747978"/>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0236731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2" y="638754"/>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5" name="Freeform 14"/>
          <p:cNvSpPr>
            <a:spLocks/>
          </p:cNvSpPr>
          <p:nvPr userDrawn="1"/>
        </p:nvSpPr>
        <p:spPr bwMode="auto">
          <a:xfrm>
            <a:off x="7739442" y="638754"/>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 name="Freeform 13"/>
          <p:cNvSpPr>
            <a:spLocks/>
          </p:cNvSpPr>
          <p:nvPr userDrawn="1"/>
        </p:nvSpPr>
        <p:spPr bwMode="auto">
          <a:xfrm>
            <a:off x="-576" y="638754"/>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7" name="Title 1"/>
          <p:cNvSpPr>
            <a:spLocks noGrp="1"/>
          </p:cNvSpPr>
          <p:nvPr>
            <p:ph type="ctrTitle" hasCustomPrompt="1"/>
          </p:nvPr>
        </p:nvSpPr>
        <p:spPr>
          <a:xfrm>
            <a:off x="937929" y="2335630"/>
            <a:ext cx="8729557" cy="695743"/>
          </a:xfrm>
          <a:prstGeom prst="rect">
            <a:avLst/>
          </a:prstGeom>
        </p:spPr>
        <p:txBody>
          <a:bodyPr/>
          <a:lstStyle>
            <a:lvl1pPr algn="l">
              <a:defRPr sz="3303">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11"/>
            <a:ext cx="8732170" cy="816091"/>
          </a:xfrm>
          <a:prstGeom prst="rect">
            <a:avLst/>
          </a:prstGeom>
        </p:spPr>
        <p:txBody>
          <a:bodyPr/>
          <a:lstStyle>
            <a:lvl1pPr marL="0" indent="0">
              <a:buNone/>
              <a:defRPr sz="2202">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19" y="913728"/>
            <a:ext cx="1780100"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0"/>
            <a:ext cx="1958618" cy="4696670"/>
          </a:xfrm>
          <a:prstGeom prst="rect">
            <a:avLst/>
          </a:prstGeom>
          <a:noFill/>
        </p:spPr>
        <p:txBody>
          <a:bodyPr wrap="square" rtlCol="0">
            <a:spAutoFit/>
          </a:bodyPr>
          <a:lstStyle/>
          <a:p>
            <a:pPr defTabSz="1036290"/>
            <a:r>
              <a:rPr lang="en-CA" sz="1360" dirty="0" smtClean="0">
                <a:solidFill>
                  <a:prstClr val="black"/>
                </a:solidFill>
              </a:rPr>
              <a:t>This is the sample</a:t>
            </a:r>
            <a:br>
              <a:rPr lang="en-CA" sz="1360" dirty="0" smtClean="0">
                <a:solidFill>
                  <a:prstClr val="black"/>
                </a:solidFill>
              </a:rPr>
            </a:br>
            <a:r>
              <a:rPr lang="en-CA" sz="1360" dirty="0" smtClean="0">
                <a:solidFill>
                  <a:prstClr val="black"/>
                </a:solidFill>
              </a:rPr>
              <a:t>icon page.</a:t>
            </a:r>
          </a:p>
          <a:p>
            <a:pPr defTabSz="1036290"/>
            <a:endParaRPr lang="en-CA" sz="1360" dirty="0" smtClean="0">
              <a:solidFill>
                <a:prstClr val="black"/>
              </a:solidFill>
            </a:endParaRPr>
          </a:p>
          <a:p>
            <a:pPr defTabSz="1036290"/>
            <a:r>
              <a:rPr lang="en-CA" sz="1360" dirty="0" smtClean="0">
                <a:solidFill>
                  <a:prstClr val="black"/>
                </a:solidFill>
              </a:rPr>
              <a:t>It features a </a:t>
            </a:r>
            <a:br>
              <a:rPr lang="en-CA" sz="1360" dirty="0" smtClean="0">
                <a:solidFill>
                  <a:prstClr val="black"/>
                </a:solidFill>
              </a:rPr>
            </a:br>
            <a:r>
              <a:rPr lang="en-CA" sz="1360" dirty="0" smtClean="0">
                <a:solidFill>
                  <a:prstClr val="black"/>
                </a:solidFill>
              </a:rPr>
              <a:t>selection of symbols</a:t>
            </a:r>
            <a:br>
              <a:rPr lang="en-CA" sz="1360" dirty="0" smtClean="0">
                <a:solidFill>
                  <a:prstClr val="black"/>
                </a:solidFill>
              </a:rPr>
            </a:br>
            <a:r>
              <a:rPr lang="en-CA" sz="1360" dirty="0" smtClean="0">
                <a:solidFill>
                  <a:prstClr val="black"/>
                </a:solidFill>
              </a:rPr>
              <a:t>for use in your presentation.</a:t>
            </a:r>
          </a:p>
          <a:p>
            <a:pPr defTabSz="1036290"/>
            <a:endParaRPr lang="en-CA" sz="1360" dirty="0" smtClean="0">
              <a:solidFill>
                <a:prstClr val="black"/>
              </a:solidFill>
            </a:endParaRPr>
          </a:p>
          <a:p>
            <a:pPr defTabSz="1036290"/>
            <a:r>
              <a:rPr lang="en-CA" sz="1360" dirty="0" smtClean="0">
                <a:solidFill>
                  <a:prstClr val="black"/>
                </a:solidFill>
              </a:rPr>
              <a:t>To use a particular symbol, simply go to the </a:t>
            </a:r>
            <a:r>
              <a:rPr lang="en-CA" sz="1360" b="1" dirty="0" smtClean="0">
                <a:solidFill>
                  <a:prstClr val="black"/>
                </a:solidFill>
              </a:rPr>
              <a:t>(1) View </a:t>
            </a:r>
            <a:r>
              <a:rPr lang="en-CA" sz="1360" dirty="0" smtClean="0">
                <a:solidFill>
                  <a:prstClr val="black"/>
                </a:solidFill>
              </a:rPr>
              <a:t>Tab and select </a:t>
            </a:r>
            <a:r>
              <a:rPr lang="en-CA" sz="1360" b="1" dirty="0" smtClean="0">
                <a:solidFill>
                  <a:prstClr val="black"/>
                </a:solidFill>
              </a:rPr>
              <a:t>Slide Master (2)</a:t>
            </a:r>
            <a:r>
              <a:rPr lang="en-CA" sz="1360" dirty="0" smtClean="0">
                <a:solidFill>
                  <a:prstClr val="black"/>
                </a:solidFill>
              </a:rPr>
              <a:t>. Navigate to the last layout and select the icon(s) you would like to use. Copy them, return to </a:t>
            </a:r>
            <a:r>
              <a:rPr lang="en-CA" sz="1360" b="1" dirty="0" smtClean="0">
                <a:solidFill>
                  <a:prstClr val="black"/>
                </a:solidFill>
              </a:rPr>
              <a:t>(3) Normal</a:t>
            </a:r>
            <a:r>
              <a:rPr lang="en-CA" sz="1360" dirty="0" smtClean="0">
                <a:solidFill>
                  <a:prstClr val="black"/>
                </a:solidFill>
              </a:rPr>
              <a:t> view and paste them on the correct slide. Change the colour by choosing a new shape fill if you wish.</a:t>
            </a:r>
            <a:endParaRPr lang="en-CA" sz="136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66"/>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0" name="TextBox 339"/>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1</a:t>
              </a:r>
              <a:endParaRPr lang="en-CA" sz="2040" b="1" dirty="0">
                <a:solidFill>
                  <a:srgbClr val="FFFFFF"/>
                </a:solidFill>
              </a:endParaRPr>
            </a:p>
          </p:txBody>
        </p:sp>
      </p:grpSp>
      <p:grpSp>
        <p:nvGrpSpPr>
          <p:cNvPr id="341" name="Group 340"/>
          <p:cNvGrpSpPr/>
          <p:nvPr userDrawn="1"/>
        </p:nvGrpSpPr>
        <p:grpSpPr>
          <a:xfrm>
            <a:off x="2776245" y="6162254"/>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3" name="TextBox 342"/>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2</a:t>
              </a:r>
              <a:endParaRPr lang="en-CA" sz="2040" b="1" dirty="0">
                <a:solidFill>
                  <a:srgbClr val="FFFFFF"/>
                </a:solidFill>
              </a:endParaRPr>
            </a:p>
          </p:txBody>
        </p:sp>
      </p:grpSp>
      <p:grpSp>
        <p:nvGrpSpPr>
          <p:cNvPr id="344" name="Group 343"/>
          <p:cNvGrpSpPr/>
          <p:nvPr userDrawn="1"/>
        </p:nvGrpSpPr>
        <p:grpSpPr>
          <a:xfrm>
            <a:off x="422929" y="6598042"/>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6" name="TextBox 345"/>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3</a:t>
              </a:r>
              <a:endParaRPr lang="en-CA" sz="2040" b="1" dirty="0">
                <a:solidFill>
                  <a:srgbClr val="FFFFFF"/>
                </a:solidFill>
              </a:endParaRPr>
            </a:p>
          </p:txBody>
        </p:sp>
      </p:grpSp>
      <p:sp>
        <p:nvSpPr>
          <p:cNvPr id="14" name="Freeform 5"/>
          <p:cNvSpPr>
            <a:spLocks/>
          </p:cNvSpPr>
          <p:nvPr userDrawn="1"/>
        </p:nvSpPr>
        <p:spPr bwMode="auto">
          <a:xfrm>
            <a:off x="5467668" y="741257"/>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8" name="Freeform 8"/>
          <p:cNvSpPr>
            <a:spLocks/>
          </p:cNvSpPr>
          <p:nvPr userDrawn="1"/>
        </p:nvSpPr>
        <p:spPr bwMode="auto">
          <a:xfrm>
            <a:off x="6072188" y="3342852"/>
            <a:ext cx="165523"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0" name="Freeform 10"/>
          <p:cNvSpPr>
            <a:spLocks/>
          </p:cNvSpPr>
          <p:nvPr userDrawn="1"/>
        </p:nvSpPr>
        <p:spPr bwMode="auto">
          <a:xfrm>
            <a:off x="5975033" y="3398627"/>
            <a:ext cx="359833"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 name="Freeform 11"/>
          <p:cNvSpPr>
            <a:spLocks noEditPoints="1"/>
          </p:cNvSpPr>
          <p:nvPr userDrawn="1"/>
        </p:nvSpPr>
        <p:spPr bwMode="auto">
          <a:xfrm>
            <a:off x="5940848"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 name="Freeform 12"/>
          <p:cNvSpPr>
            <a:spLocks/>
          </p:cNvSpPr>
          <p:nvPr userDrawn="1"/>
        </p:nvSpPr>
        <p:spPr bwMode="auto">
          <a:xfrm>
            <a:off x="4810972" y="860002"/>
            <a:ext cx="489373"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 name="Freeform 13"/>
          <p:cNvSpPr>
            <a:spLocks noEditPoints="1"/>
          </p:cNvSpPr>
          <p:nvPr userDrawn="1"/>
        </p:nvSpPr>
        <p:spPr bwMode="auto">
          <a:xfrm>
            <a:off x="3314065"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2" name="Freeform 21"/>
          <p:cNvSpPr>
            <a:spLocks noEditPoints="1"/>
          </p:cNvSpPr>
          <p:nvPr userDrawn="1"/>
        </p:nvSpPr>
        <p:spPr bwMode="auto">
          <a:xfrm>
            <a:off x="6412231"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33" name="Freeform 22"/>
          <p:cNvSpPr>
            <a:spLocks noEditPoints="1"/>
          </p:cNvSpPr>
          <p:nvPr userDrawn="1"/>
        </p:nvSpPr>
        <p:spPr bwMode="auto">
          <a:xfrm>
            <a:off x="4872144"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4" name="Group 33"/>
          <p:cNvGrpSpPr/>
          <p:nvPr userDrawn="1"/>
        </p:nvGrpSpPr>
        <p:grpSpPr>
          <a:xfrm>
            <a:off x="6872817" y="1415945"/>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8" name="Freeform 26"/>
          <p:cNvSpPr>
            <a:spLocks/>
          </p:cNvSpPr>
          <p:nvPr userDrawn="1"/>
        </p:nvSpPr>
        <p:spPr bwMode="auto">
          <a:xfrm>
            <a:off x="4854152" y="2020465"/>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9" name="Group 38"/>
          <p:cNvGrpSpPr/>
          <p:nvPr userDrawn="1"/>
        </p:nvGrpSpPr>
        <p:grpSpPr>
          <a:xfrm>
            <a:off x="6928592" y="3450802"/>
            <a:ext cx="521758"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43" name="Group 42"/>
          <p:cNvGrpSpPr/>
          <p:nvPr userDrawn="1"/>
        </p:nvGrpSpPr>
        <p:grpSpPr>
          <a:xfrm>
            <a:off x="5462271"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59" name="Group 58"/>
          <p:cNvGrpSpPr/>
          <p:nvPr userDrawn="1"/>
        </p:nvGrpSpPr>
        <p:grpSpPr>
          <a:xfrm>
            <a:off x="6048799" y="2076239"/>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75" name="Freeform 60"/>
          <p:cNvSpPr>
            <a:spLocks noEditPoints="1"/>
          </p:cNvSpPr>
          <p:nvPr userDrawn="1"/>
        </p:nvSpPr>
        <p:spPr bwMode="auto">
          <a:xfrm>
            <a:off x="6369050" y="1095693"/>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6" name="Freeform 61"/>
          <p:cNvSpPr>
            <a:spLocks noEditPoints="1"/>
          </p:cNvSpPr>
          <p:nvPr userDrawn="1"/>
        </p:nvSpPr>
        <p:spPr bwMode="auto">
          <a:xfrm>
            <a:off x="6250305"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8" name="Oval 63"/>
          <p:cNvSpPr>
            <a:spLocks noChangeArrowheads="1"/>
          </p:cNvSpPr>
          <p:nvPr userDrawn="1"/>
        </p:nvSpPr>
        <p:spPr bwMode="auto">
          <a:xfrm>
            <a:off x="4713817" y="1800967"/>
            <a:ext cx="100753"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79" name="Group 78"/>
          <p:cNvGrpSpPr/>
          <p:nvPr userDrawn="1"/>
        </p:nvGrpSpPr>
        <p:grpSpPr>
          <a:xfrm>
            <a:off x="3155738" y="1953895"/>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4" name="Group 83"/>
          <p:cNvGrpSpPr/>
          <p:nvPr userDrawn="1"/>
        </p:nvGrpSpPr>
        <p:grpSpPr>
          <a:xfrm>
            <a:off x="3619924" y="1953896"/>
            <a:ext cx="289666"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98" name="Freeform 80"/>
          <p:cNvSpPr>
            <a:spLocks/>
          </p:cNvSpPr>
          <p:nvPr userDrawn="1"/>
        </p:nvSpPr>
        <p:spPr bwMode="auto">
          <a:xfrm>
            <a:off x="7248843"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99" name="Group 98"/>
          <p:cNvGrpSpPr/>
          <p:nvPr userDrawn="1"/>
        </p:nvGrpSpPr>
        <p:grpSpPr>
          <a:xfrm>
            <a:off x="5616999" y="2794107"/>
            <a:ext cx="516361"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08" name="Freeform 89"/>
          <p:cNvSpPr>
            <a:spLocks noEditPoints="1"/>
          </p:cNvSpPr>
          <p:nvPr userDrawn="1"/>
        </p:nvSpPr>
        <p:spPr bwMode="auto">
          <a:xfrm>
            <a:off x="5791518" y="1459126"/>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09" name="Freeform 92"/>
          <p:cNvSpPr>
            <a:spLocks/>
          </p:cNvSpPr>
          <p:nvPr userDrawn="1"/>
        </p:nvSpPr>
        <p:spPr bwMode="auto">
          <a:xfrm>
            <a:off x="5113232"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1" name="Freeform 94"/>
          <p:cNvSpPr>
            <a:spLocks noEditPoints="1"/>
          </p:cNvSpPr>
          <p:nvPr userDrawn="1"/>
        </p:nvSpPr>
        <p:spPr bwMode="auto">
          <a:xfrm>
            <a:off x="2220172" y="1529292"/>
            <a:ext cx="262678"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12" name="Group 111"/>
          <p:cNvGrpSpPr/>
          <p:nvPr userDrawn="1"/>
        </p:nvGrpSpPr>
        <p:grpSpPr>
          <a:xfrm>
            <a:off x="6723486"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16" name="Group 115"/>
          <p:cNvGrpSpPr/>
          <p:nvPr userDrawn="1"/>
        </p:nvGrpSpPr>
        <p:grpSpPr>
          <a:xfrm>
            <a:off x="3861012" y="1471719"/>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20" name="Group 119"/>
          <p:cNvGrpSpPr/>
          <p:nvPr userDrawn="1"/>
        </p:nvGrpSpPr>
        <p:grpSpPr>
          <a:xfrm>
            <a:off x="2421679" y="903182"/>
            <a:ext cx="581131"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5" name="Freeform 105"/>
          <p:cNvSpPr>
            <a:spLocks/>
          </p:cNvSpPr>
          <p:nvPr userDrawn="1"/>
        </p:nvSpPr>
        <p:spPr bwMode="auto">
          <a:xfrm>
            <a:off x="4355783"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6" name="Freeform 106"/>
          <p:cNvSpPr>
            <a:spLocks noEditPoints="1"/>
          </p:cNvSpPr>
          <p:nvPr userDrawn="1"/>
        </p:nvSpPr>
        <p:spPr bwMode="auto">
          <a:xfrm>
            <a:off x="2176992"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7" name="Freeform 107"/>
          <p:cNvSpPr>
            <a:spLocks noEditPoints="1"/>
          </p:cNvSpPr>
          <p:nvPr userDrawn="1"/>
        </p:nvSpPr>
        <p:spPr bwMode="auto">
          <a:xfrm>
            <a:off x="4150678" y="2094230"/>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9" name="Freeform 109"/>
          <p:cNvSpPr>
            <a:spLocks noEditPoints="1"/>
          </p:cNvSpPr>
          <p:nvPr userDrawn="1"/>
        </p:nvSpPr>
        <p:spPr bwMode="auto">
          <a:xfrm>
            <a:off x="3152141"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30" name="Group 129"/>
          <p:cNvGrpSpPr/>
          <p:nvPr userDrawn="1"/>
        </p:nvGrpSpPr>
        <p:grpSpPr>
          <a:xfrm>
            <a:off x="3817832" y="2592600"/>
            <a:ext cx="419206"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34" name="Freeform 113"/>
          <p:cNvSpPr>
            <a:spLocks/>
          </p:cNvSpPr>
          <p:nvPr userDrawn="1"/>
        </p:nvSpPr>
        <p:spPr bwMode="auto">
          <a:xfrm>
            <a:off x="2749127"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5" name="Freeform 114"/>
          <p:cNvSpPr>
            <a:spLocks/>
          </p:cNvSpPr>
          <p:nvPr userDrawn="1"/>
        </p:nvSpPr>
        <p:spPr bwMode="auto">
          <a:xfrm>
            <a:off x="6325870"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7" name="Freeform 116"/>
          <p:cNvSpPr>
            <a:spLocks/>
          </p:cNvSpPr>
          <p:nvPr userDrawn="1"/>
        </p:nvSpPr>
        <p:spPr bwMode="auto">
          <a:xfrm>
            <a:off x="5424489" y="3368041"/>
            <a:ext cx="392218"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8" name="Freeform 117"/>
          <p:cNvSpPr>
            <a:spLocks noEditPoints="1"/>
          </p:cNvSpPr>
          <p:nvPr userDrawn="1"/>
        </p:nvSpPr>
        <p:spPr bwMode="auto">
          <a:xfrm>
            <a:off x="2623186"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9" name="Freeform 118"/>
          <p:cNvSpPr>
            <a:spLocks noEditPoints="1"/>
          </p:cNvSpPr>
          <p:nvPr userDrawn="1"/>
        </p:nvSpPr>
        <p:spPr bwMode="auto">
          <a:xfrm>
            <a:off x="2894861" y="2689755"/>
            <a:ext cx="192511"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0" name="Freeform 119"/>
          <p:cNvSpPr>
            <a:spLocks noEditPoints="1"/>
          </p:cNvSpPr>
          <p:nvPr userDrawn="1"/>
        </p:nvSpPr>
        <p:spPr bwMode="auto">
          <a:xfrm>
            <a:off x="2079837" y="3542560"/>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1" name="Freeform 120"/>
          <p:cNvSpPr>
            <a:spLocks noEditPoints="1"/>
          </p:cNvSpPr>
          <p:nvPr userDrawn="1"/>
        </p:nvSpPr>
        <p:spPr bwMode="auto">
          <a:xfrm>
            <a:off x="3843020"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2" name="Freeform 121"/>
          <p:cNvSpPr>
            <a:spLocks noEditPoints="1"/>
          </p:cNvSpPr>
          <p:nvPr userDrawn="1"/>
        </p:nvSpPr>
        <p:spPr bwMode="auto">
          <a:xfrm>
            <a:off x="6027209" y="3859213"/>
            <a:ext cx="424603"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3" name="Freeform 122"/>
          <p:cNvSpPr>
            <a:spLocks noEditPoints="1"/>
          </p:cNvSpPr>
          <p:nvPr userDrawn="1"/>
        </p:nvSpPr>
        <p:spPr bwMode="auto">
          <a:xfrm>
            <a:off x="6635327" y="3853815"/>
            <a:ext cx="424603"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44" name="Group 143"/>
          <p:cNvGrpSpPr/>
          <p:nvPr userDrawn="1"/>
        </p:nvGrpSpPr>
        <p:grpSpPr>
          <a:xfrm>
            <a:off x="8355331" y="2711345"/>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47" name="Freeform 125"/>
          <p:cNvSpPr>
            <a:spLocks noEditPoints="1"/>
          </p:cNvSpPr>
          <p:nvPr userDrawn="1"/>
        </p:nvSpPr>
        <p:spPr bwMode="auto">
          <a:xfrm>
            <a:off x="2968625"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8" name="Freeform 126"/>
          <p:cNvSpPr>
            <a:spLocks noEditPoints="1"/>
          </p:cNvSpPr>
          <p:nvPr userDrawn="1"/>
        </p:nvSpPr>
        <p:spPr bwMode="auto">
          <a:xfrm>
            <a:off x="8447089" y="2085235"/>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0" name="Group 149"/>
          <p:cNvGrpSpPr/>
          <p:nvPr userDrawn="1"/>
        </p:nvGrpSpPr>
        <p:grpSpPr>
          <a:xfrm>
            <a:off x="8184410" y="3310467"/>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57" name="Group 156"/>
          <p:cNvGrpSpPr/>
          <p:nvPr userDrawn="1"/>
        </p:nvGrpSpPr>
        <p:grpSpPr>
          <a:xfrm>
            <a:off x="2110424"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61" name="Freeform 135"/>
          <p:cNvSpPr>
            <a:spLocks noEditPoints="1"/>
          </p:cNvSpPr>
          <p:nvPr userDrawn="1"/>
        </p:nvSpPr>
        <p:spPr bwMode="auto">
          <a:xfrm>
            <a:off x="2709545"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3" name="Freeform 137"/>
          <p:cNvSpPr>
            <a:spLocks/>
          </p:cNvSpPr>
          <p:nvPr userDrawn="1"/>
        </p:nvSpPr>
        <p:spPr bwMode="auto">
          <a:xfrm>
            <a:off x="8232987" y="811425"/>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4" name="Freeform 138"/>
          <p:cNvSpPr>
            <a:spLocks noEditPoints="1"/>
          </p:cNvSpPr>
          <p:nvPr userDrawn="1"/>
        </p:nvSpPr>
        <p:spPr bwMode="auto">
          <a:xfrm>
            <a:off x="5073650" y="1603059"/>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5" name="Group 174"/>
          <p:cNvGrpSpPr/>
          <p:nvPr userDrawn="1"/>
        </p:nvGrpSpPr>
        <p:grpSpPr>
          <a:xfrm>
            <a:off x="7838970" y="4546495"/>
            <a:ext cx="494770"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9" name="Rectangle 150"/>
          <p:cNvSpPr>
            <a:spLocks noChangeArrowheads="1"/>
          </p:cNvSpPr>
          <p:nvPr userDrawn="1"/>
        </p:nvSpPr>
        <p:spPr bwMode="auto">
          <a:xfrm>
            <a:off x="8733155"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2" name="Freeform 153"/>
          <p:cNvSpPr>
            <a:spLocks/>
          </p:cNvSpPr>
          <p:nvPr userDrawn="1"/>
        </p:nvSpPr>
        <p:spPr bwMode="auto">
          <a:xfrm>
            <a:off x="8754746"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3" name="Freeform 154"/>
          <p:cNvSpPr>
            <a:spLocks noEditPoints="1"/>
          </p:cNvSpPr>
          <p:nvPr userDrawn="1"/>
        </p:nvSpPr>
        <p:spPr bwMode="auto">
          <a:xfrm>
            <a:off x="9418638" y="3929380"/>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4" name="Freeform 155"/>
          <p:cNvSpPr>
            <a:spLocks noEditPoints="1"/>
          </p:cNvSpPr>
          <p:nvPr userDrawn="1"/>
        </p:nvSpPr>
        <p:spPr bwMode="auto">
          <a:xfrm>
            <a:off x="9546379" y="2668165"/>
            <a:ext cx="617115"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5" name="Freeform 156"/>
          <p:cNvSpPr>
            <a:spLocks noEditPoints="1"/>
          </p:cNvSpPr>
          <p:nvPr userDrawn="1"/>
        </p:nvSpPr>
        <p:spPr bwMode="auto">
          <a:xfrm>
            <a:off x="2119419" y="4595072"/>
            <a:ext cx="586528"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6" name="Freeform 157"/>
          <p:cNvSpPr>
            <a:spLocks noEditPoints="1"/>
          </p:cNvSpPr>
          <p:nvPr userDrawn="1"/>
        </p:nvSpPr>
        <p:spPr bwMode="auto">
          <a:xfrm>
            <a:off x="5161811" y="4366578"/>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88" name="Group 187"/>
          <p:cNvGrpSpPr/>
          <p:nvPr userDrawn="1"/>
        </p:nvGrpSpPr>
        <p:grpSpPr>
          <a:xfrm>
            <a:off x="8916670" y="762847"/>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92" name="Freeform 164"/>
          <p:cNvSpPr>
            <a:spLocks noEditPoints="1"/>
          </p:cNvSpPr>
          <p:nvPr userDrawn="1"/>
        </p:nvSpPr>
        <p:spPr bwMode="auto">
          <a:xfrm>
            <a:off x="7344199" y="3936577"/>
            <a:ext cx="386821"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93" name="Group 192"/>
          <p:cNvGrpSpPr/>
          <p:nvPr userDrawn="1"/>
        </p:nvGrpSpPr>
        <p:grpSpPr>
          <a:xfrm>
            <a:off x="9668722" y="4888336"/>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97" name="Group 196"/>
          <p:cNvGrpSpPr/>
          <p:nvPr userDrawn="1"/>
        </p:nvGrpSpPr>
        <p:grpSpPr>
          <a:xfrm>
            <a:off x="7034742" y="4476327"/>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00" name="Freeform 170"/>
          <p:cNvSpPr>
            <a:spLocks noEditPoints="1"/>
          </p:cNvSpPr>
          <p:nvPr userDrawn="1"/>
        </p:nvSpPr>
        <p:spPr bwMode="auto">
          <a:xfrm>
            <a:off x="4999885" y="4712018"/>
            <a:ext cx="519960"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01" name="Group 200"/>
          <p:cNvGrpSpPr/>
          <p:nvPr userDrawn="1"/>
        </p:nvGrpSpPr>
        <p:grpSpPr>
          <a:xfrm>
            <a:off x="9305290" y="4400762"/>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05" name="Group 204"/>
          <p:cNvGrpSpPr/>
          <p:nvPr userDrawn="1"/>
        </p:nvGrpSpPr>
        <p:grpSpPr>
          <a:xfrm>
            <a:off x="8562235" y="1489710"/>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10" name="Freeform 178"/>
          <p:cNvSpPr>
            <a:spLocks noEditPoints="1"/>
          </p:cNvSpPr>
          <p:nvPr userDrawn="1"/>
        </p:nvSpPr>
        <p:spPr bwMode="auto">
          <a:xfrm>
            <a:off x="6482398" y="4537499"/>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1" name="Oval 179"/>
          <p:cNvSpPr>
            <a:spLocks noChangeArrowheads="1"/>
          </p:cNvSpPr>
          <p:nvPr userDrawn="1"/>
        </p:nvSpPr>
        <p:spPr bwMode="auto">
          <a:xfrm>
            <a:off x="6915997" y="4821767"/>
            <a:ext cx="35983"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2" name="Freeform 180"/>
          <p:cNvSpPr>
            <a:spLocks noEditPoints="1"/>
          </p:cNvSpPr>
          <p:nvPr userDrawn="1"/>
        </p:nvSpPr>
        <p:spPr bwMode="auto">
          <a:xfrm>
            <a:off x="8627005" y="2662767"/>
            <a:ext cx="424603"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24" name="Freeform 191"/>
          <p:cNvSpPr>
            <a:spLocks/>
          </p:cNvSpPr>
          <p:nvPr userDrawn="1"/>
        </p:nvSpPr>
        <p:spPr bwMode="auto">
          <a:xfrm>
            <a:off x="3983356" y="4051724"/>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5" name="Freeform 192"/>
          <p:cNvSpPr>
            <a:spLocks/>
          </p:cNvSpPr>
          <p:nvPr userDrawn="1"/>
        </p:nvSpPr>
        <p:spPr bwMode="auto">
          <a:xfrm>
            <a:off x="4526703" y="3691890"/>
            <a:ext cx="196110"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30" name="Freeform 196"/>
          <p:cNvSpPr>
            <a:spLocks noEditPoints="1"/>
          </p:cNvSpPr>
          <p:nvPr userDrawn="1"/>
        </p:nvSpPr>
        <p:spPr bwMode="auto">
          <a:xfrm>
            <a:off x="9576965" y="1993477"/>
            <a:ext cx="586528"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1" name="Freeform 197"/>
          <p:cNvSpPr>
            <a:spLocks/>
          </p:cNvSpPr>
          <p:nvPr userDrawn="1"/>
        </p:nvSpPr>
        <p:spPr bwMode="auto">
          <a:xfrm>
            <a:off x="3148542"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2" name="Freeform 198"/>
          <p:cNvSpPr>
            <a:spLocks/>
          </p:cNvSpPr>
          <p:nvPr userDrawn="1"/>
        </p:nvSpPr>
        <p:spPr bwMode="auto">
          <a:xfrm>
            <a:off x="3366242"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33" name="Group 232"/>
          <p:cNvGrpSpPr/>
          <p:nvPr userDrawn="1"/>
        </p:nvGrpSpPr>
        <p:grpSpPr>
          <a:xfrm>
            <a:off x="4915324" y="3832225"/>
            <a:ext cx="552345"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36" name="Group 235"/>
          <p:cNvGrpSpPr/>
          <p:nvPr userDrawn="1"/>
        </p:nvGrpSpPr>
        <p:grpSpPr>
          <a:xfrm>
            <a:off x="8697172" y="3315865"/>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2" name="Group 241"/>
          <p:cNvGrpSpPr/>
          <p:nvPr userDrawn="1"/>
        </p:nvGrpSpPr>
        <p:grpSpPr>
          <a:xfrm>
            <a:off x="8880687" y="2015067"/>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5" name="Group 244"/>
          <p:cNvGrpSpPr/>
          <p:nvPr userDrawn="1"/>
        </p:nvGrpSpPr>
        <p:grpSpPr>
          <a:xfrm>
            <a:off x="7624869" y="1455527"/>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8" name="Group 257"/>
          <p:cNvGrpSpPr/>
          <p:nvPr userDrawn="1"/>
        </p:nvGrpSpPr>
        <p:grpSpPr>
          <a:xfrm>
            <a:off x="5712355" y="4864947"/>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69" name="Freeform 229"/>
          <p:cNvSpPr>
            <a:spLocks noEditPoints="1"/>
          </p:cNvSpPr>
          <p:nvPr userDrawn="1"/>
        </p:nvSpPr>
        <p:spPr bwMode="auto">
          <a:xfrm>
            <a:off x="7826375" y="3828627"/>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70" name="Group 269"/>
          <p:cNvGrpSpPr/>
          <p:nvPr userDrawn="1"/>
        </p:nvGrpSpPr>
        <p:grpSpPr>
          <a:xfrm>
            <a:off x="7612275"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74" name="Group 273"/>
          <p:cNvGrpSpPr/>
          <p:nvPr userDrawn="1"/>
        </p:nvGrpSpPr>
        <p:grpSpPr>
          <a:xfrm>
            <a:off x="7599681" y="885190"/>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Tree>
    <p:extLst>
      <p:ext uri="{BB962C8B-B14F-4D97-AF65-F5344CB8AC3E}">
        <p14:creationId xmlns:p14="http://schemas.microsoft.com/office/powerpoint/2010/main" val="199419271"/>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934912583"/>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314"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57"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1"/>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34">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873954156"/>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255677412"/>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826513175"/>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748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8" y="3274497"/>
            <a:ext cx="4699423"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7"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8" y="4710045"/>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934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1" y="638752"/>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5" name="Freeform 14"/>
          <p:cNvSpPr>
            <a:spLocks/>
          </p:cNvSpPr>
          <p:nvPr userDrawn="1"/>
        </p:nvSpPr>
        <p:spPr bwMode="auto">
          <a:xfrm>
            <a:off x="7739441" y="638752"/>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 name="Freeform 13"/>
          <p:cNvSpPr>
            <a:spLocks/>
          </p:cNvSpPr>
          <p:nvPr userDrawn="1"/>
        </p:nvSpPr>
        <p:spPr bwMode="auto">
          <a:xfrm>
            <a:off x="-576" y="638752"/>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 name="Title 1"/>
          <p:cNvSpPr>
            <a:spLocks noGrp="1"/>
          </p:cNvSpPr>
          <p:nvPr>
            <p:ph type="ctrTitle" hasCustomPrompt="1"/>
          </p:nvPr>
        </p:nvSpPr>
        <p:spPr>
          <a:xfrm>
            <a:off x="937928" y="2335628"/>
            <a:ext cx="8729557" cy="695743"/>
          </a:xfrm>
          <a:prstGeom prst="rect">
            <a:avLst/>
          </a:prstGeom>
        </p:spPr>
        <p:txBody>
          <a:bodyPr/>
          <a:lstStyle>
            <a:lvl1pPr algn="l">
              <a:defRPr sz="408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09"/>
            <a:ext cx="8732170" cy="816091"/>
          </a:xfrm>
          <a:prstGeom prst="rect">
            <a:avLst/>
          </a:prstGeom>
        </p:spPr>
        <p:txBody>
          <a:bodyPr/>
          <a:lstStyle>
            <a:lvl1pPr marL="0" indent="0">
              <a:buNone/>
              <a:defRPr sz="272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20" y="913726"/>
            <a:ext cx="1780099"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8478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627407362"/>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069445" y="5233309"/>
            <a:ext cx="6213299" cy="529900"/>
          </a:xfrm>
          <a:prstGeom prst="rect">
            <a:avLst/>
          </a:prstGeom>
        </p:spPr>
        <p:txBody>
          <a:bodyPr anchor="t"/>
          <a:lstStyle>
            <a:lvl1pPr algn="l">
              <a:defRPr sz="204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19" name="Rectangle 18"/>
          <p:cNvSpPr/>
          <p:nvPr userDrawn="1"/>
        </p:nvSpPr>
        <p:spPr>
          <a:xfrm>
            <a:off x="2064825"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3936281927"/>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7"/>
            <a:ext cx="10363200" cy="7150563"/>
          </a:xfrm>
          <a:prstGeom prst="rect">
            <a:avLst/>
          </a:prstGeom>
        </p:spPr>
        <p:txBody>
          <a:bodyPr/>
          <a:lstStyle>
            <a:lvl1pPr marL="0" indent="0">
              <a:buNone/>
              <a:defRPr sz="1587"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Tree>
    <p:extLst>
      <p:ext uri="{BB962C8B-B14F-4D97-AF65-F5344CB8AC3E}">
        <p14:creationId xmlns:p14="http://schemas.microsoft.com/office/powerpoint/2010/main" val="26131242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71">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65" indent="-41946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1" y="954022"/>
            <a:ext cx="5073148" cy="4301933"/>
          </a:xfrm>
          <a:prstGeom prst="rect">
            <a:avLst/>
          </a:prstGeom>
        </p:spPr>
        <p:txBody>
          <a:bodyPr/>
          <a:lstStyle>
            <a:lvl1pPr marL="0" indent="0">
              <a:buNone/>
              <a:defRPr sz="2040"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204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4" y="5255830"/>
            <a:ext cx="2407167"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3"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0" name="Rectangle 9"/>
          <p:cNvSpPr/>
          <p:nvPr userDrawn="1"/>
        </p:nvSpPr>
        <p:spPr>
          <a:xfrm>
            <a:off x="5085199" y="954022"/>
            <a:ext cx="204853"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1" name="Rectangle 10"/>
          <p:cNvSpPr/>
          <p:nvPr userDrawn="1"/>
        </p:nvSpPr>
        <p:spPr>
          <a:xfrm>
            <a:off x="4018" y="3868672"/>
            <a:ext cx="204853"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7751181" y="5255829"/>
            <a:ext cx="204853"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4009086888"/>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1360480"/>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0"/>
            <a:ext cx="1958618" cy="4696670"/>
          </a:xfrm>
          <a:prstGeom prst="rect">
            <a:avLst/>
          </a:prstGeom>
          <a:noFill/>
        </p:spPr>
        <p:txBody>
          <a:bodyPr wrap="square" rtlCol="0">
            <a:spAutoFit/>
          </a:bodyPr>
          <a:lstStyle/>
          <a:p>
            <a:pPr defTabSz="1036290"/>
            <a:r>
              <a:rPr lang="en-CA" sz="1360" dirty="0" smtClean="0">
                <a:solidFill>
                  <a:prstClr val="black"/>
                </a:solidFill>
              </a:rPr>
              <a:t>This is the sample</a:t>
            </a:r>
            <a:br>
              <a:rPr lang="en-CA" sz="1360" dirty="0" smtClean="0">
                <a:solidFill>
                  <a:prstClr val="black"/>
                </a:solidFill>
              </a:rPr>
            </a:br>
            <a:r>
              <a:rPr lang="en-CA" sz="1360" dirty="0" smtClean="0">
                <a:solidFill>
                  <a:prstClr val="black"/>
                </a:solidFill>
              </a:rPr>
              <a:t>icon page.</a:t>
            </a:r>
          </a:p>
          <a:p>
            <a:pPr defTabSz="1036290"/>
            <a:endParaRPr lang="en-CA" sz="1360" dirty="0" smtClean="0">
              <a:solidFill>
                <a:prstClr val="black"/>
              </a:solidFill>
            </a:endParaRPr>
          </a:p>
          <a:p>
            <a:pPr defTabSz="1036290"/>
            <a:r>
              <a:rPr lang="en-CA" sz="1360" dirty="0" smtClean="0">
                <a:solidFill>
                  <a:prstClr val="black"/>
                </a:solidFill>
              </a:rPr>
              <a:t>It features a </a:t>
            </a:r>
            <a:br>
              <a:rPr lang="en-CA" sz="1360" dirty="0" smtClean="0">
                <a:solidFill>
                  <a:prstClr val="black"/>
                </a:solidFill>
              </a:rPr>
            </a:br>
            <a:r>
              <a:rPr lang="en-CA" sz="1360" dirty="0" smtClean="0">
                <a:solidFill>
                  <a:prstClr val="black"/>
                </a:solidFill>
              </a:rPr>
              <a:t>selection of symbols</a:t>
            </a:r>
            <a:br>
              <a:rPr lang="en-CA" sz="1360" dirty="0" smtClean="0">
                <a:solidFill>
                  <a:prstClr val="black"/>
                </a:solidFill>
              </a:rPr>
            </a:br>
            <a:r>
              <a:rPr lang="en-CA" sz="1360" dirty="0" smtClean="0">
                <a:solidFill>
                  <a:prstClr val="black"/>
                </a:solidFill>
              </a:rPr>
              <a:t>for use in your presentation.</a:t>
            </a:r>
          </a:p>
          <a:p>
            <a:pPr defTabSz="1036290"/>
            <a:endParaRPr lang="en-CA" sz="1360" dirty="0" smtClean="0">
              <a:solidFill>
                <a:prstClr val="black"/>
              </a:solidFill>
            </a:endParaRPr>
          </a:p>
          <a:p>
            <a:pPr defTabSz="1036290"/>
            <a:r>
              <a:rPr lang="en-CA" sz="1360" dirty="0" smtClean="0">
                <a:solidFill>
                  <a:prstClr val="black"/>
                </a:solidFill>
              </a:rPr>
              <a:t>To use a particular symbol, simply go to the </a:t>
            </a:r>
            <a:r>
              <a:rPr lang="en-CA" sz="1360" b="1" dirty="0" smtClean="0">
                <a:solidFill>
                  <a:prstClr val="black"/>
                </a:solidFill>
              </a:rPr>
              <a:t>(1) View </a:t>
            </a:r>
            <a:r>
              <a:rPr lang="en-CA" sz="1360" dirty="0" smtClean="0">
                <a:solidFill>
                  <a:prstClr val="black"/>
                </a:solidFill>
              </a:rPr>
              <a:t>Tab and select </a:t>
            </a:r>
            <a:r>
              <a:rPr lang="en-CA" sz="1360" b="1" dirty="0" smtClean="0">
                <a:solidFill>
                  <a:prstClr val="black"/>
                </a:solidFill>
              </a:rPr>
              <a:t>Slide Master (2)</a:t>
            </a:r>
            <a:r>
              <a:rPr lang="en-CA" sz="1360" dirty="0" smtClean="0">
                <a:solidFill>
                  <a:prstClr val="black"/>
                </a:solidFill>
              </a:rPr>
              <a:t>. Navigate to the last layout and select the icon(s) you would like to use. Copy them, return to </a:t>
            </a:r>
            <a:r>
              <a:rPr lang="en-CA" sz="1360" b="1" dirty="0" smtClean="0">
                <a:solidFill>
                  <a:prstClr val="black"/>
                </a:solidFill>
              </a:rPr>
              <a:t>(3) Normal</a:t>
            </a:r>
            <a:r>
              <a:rPr lang="en-CA" sz="1360" dirty="0" smtClean="0">
                <a:solidFill>
                  <a:prstClr val="black"/>
                </a:solidFill>
              </a:rPr>
              <a:t> view and paste them on the correct slide. Change the colour by choosing a new shape fill if you wish.</a:t>
            </a:r>
            <a:endParaRPr lang="en-CA" sz="136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66"/>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0" name="TextBox 339"/>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1</a:t>
              </a:r>
              <a:endParaRPr lang="en-CA" sz="2040" b="1" dirty="0">
                <a:solidFill>
                  <a:srgbClr val="FFFFFF"/>
                </a:solidFill>
              </a:endParaRPr>
            </a:p>
          </p:txBody>
        </p:sp>
      </p:grpSp>
      <p:grpSp>
        <p:nvGrpSpPr>
          <p:cNvPr id="341" name="Group 340"/>
          <p:cNvGrpSpPr/>
          <p:nvPr userDrawn="1"/>
        </p:nvGrpSpPr>
        <p:grpSpPr>
          <a:xfrm>
            <a:off x="2776245" y="6162254"/>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3" name="TextBox 342"/>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2</a:t>
              </a:r>
              <a:endParaRPr lang="en-CA" sz="2040" b="1" dirty="0">
                <a:solidFill>
                  <a:srgbClr val="FFFFFF"/>
                </a:solidFill>
              </a:endParaRPr>
            </a:p>
          </p:txBody>
        </p:sp>
      </p:grpSp>
      <p:grpSp>
        <p:nvGrpSpPr>
          <p:cNvPr id="344" name="Group 343"/>
          <p:cNvGrpSpPr/>
          <p:nvPr userDrawn="1"/>
        </p:nvGrpSpPr>
        <p:grpSpPr>
          <a:xfrm>
            <a:off x="422929" y="6598042"/>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6" name="TextBox 345"/>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3</a:t>
              </a:r>
              <a:endParaRPr lang="en-CA" sz="2040" b="1" dirty="0">
                <a:solidFill>
                  <a:srgbClr val="FFFFFF"/>
                </a:solidFill>
              </a:endParaRPr>
            </a:p>
          </p:txBody>
        </p:sp>
      </p:grpSp>
      <p:sp>
        <p:nvSpPr>
          <p:cNvPr id="14" name="Freeform 5"/>
          <p:cNvSpPr>
            <a:spLocks/>
          </p:cNvSpPr>
          <p:nvPr userDrawn="1"/>
        </p:nvSpPr>
        <p:spPr bwMode="auto">
          <a:xfrm>
            <a:off x="5467668" y="741257"/>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8" name="Freeform 8"/>
          <p:cNvSpPr>
            <a:spLocks/>
          </p:cNvSpPr>
          <p:nvPr userDrawn="1"/>
        </p:nvSpPr>
        <p:spPr bwMode="auto">
          <a:xfrm>
            <a:off x="6072188" y="3342852"/>
            <a:ext cx="165523"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0" name="Freeform 10"/>
          <p:cNvSpPr>
            <a:spLocks/>
          </p:cNvSpPr>
          <p:nvPr userDrawn="1"/>
        </p:nvSpPr>
        <p:spPr bwMode="auto">
          <a:xfrm>
            <a:off x="5975033" y="3398627"/>
            <a:ext cx="359833"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 name="Freeform 11"/>
          <p:cNvSpPr>
            <a:spLocks noEditPoints="1"/>
          </p:cNvSpPr>
          <p:nvPr userDrawn="1"/>
        </p:nvSpPr>
        <p:spPr bwMode="auto">
          <a:xfrm>
            <a:off x="5940848"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 name="Freeform 12"/>
          <p:cNvSpPr>
            <a:spLocks/>
          </p:cNvSpPr>
          <p:nvPr userDrawn="1"/>
        </p:nvSpPr>
        <p:spPr bwMode="auto">
          <a:xfrm>
            <a:off x="4810972" y="860002"/>
            <a:ext cx="489373"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 name="Freeform 13"/>
          <p:cNvSpPr>
            <a:spLocks noEditPoints="1"/>
          </p:cNvSpPr>
          <p:nvPr userDrawn="1"/>
        </p:nvSpPr>
        <p:spPr bwMode="auto">
          <a:xfrm>
            <a:off x="3314065"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2" name="Freeform 21"/>
          <p:cNvSpPr>
            <a:spLocks noEditPoints="1"/>
          </p:cNvSpPr>
          <p:nvPr userDrawn="1"/>
        </p:nvSpPr>
        <p:spPr bwMode="auto">
          <a:xfrm>
            <a:off x="6412231"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33" name="Freeform 22"/>
          <p:cNvSpPr>
            <a:spLocks noEditPoints="1"/>
          </p:cNvSpPr>
          <p:nvPr userDrawn="1"/>
        </p:nvSpPr>
        <p:spPr bwMode="auto">
          <a:xfrm>
            <a:off x="4872144"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4" name="Group 33"/>
          <p:cNvGrpSpPr/>
          <p:nvPr userDrawn="1"/>
        </p:nvGrpSpPr>
        <p:grpSpPr>
          <a:xfrm>
            <a:off x="6872817" y="1415945"/>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8" name="Freeform 26"/>
          <p:cNvSpPr>
            <a:spLocks/>
          </p:cNvSpPr>
          <p:nvPr userDrawn="1"/>
        </p:nvSpPr>
        <p:spPr bwMode="auto">
          <a:xfrm>
            <a:off x="4854152" y="2020465"/>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9" name="Group 38"/>
          <p:cNvGrpSpPr/>
          <p:nvPr userDrawn="1"/>
        </p:nvGrpSpPr>
        <p:grpSpPr>
          <a:xfrm>
            <a:off x="6928592" y="3450802"/>
            <a:ext cx="521758"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43" name="Group 42"/>
          <p:cNvGrpSpPr/>
          <p:nvPr userDrawn="1"/>
        </p:nvGrpSpPr>
        <p:grpSpPr>
          <a:xfrm>
            <a:off x="5462271"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59" name="Group 58"/>
          <p:cNvGrpSpPr/>
          <p:nvPr userDrawn="1"/>
        </p:nvGrpSpPr>
        <p:grpSpPr>
          <a:xfrm>
            <a:off x="6048799" y="2076239"/>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75" name="Freeform 60"/>
          <p:cNvSpPr>
            <a:spLocks noEditPoints="1"/>
          </p:cNvSpPr>
          <p:nvPr userDrawn="1"/>
        </p:nvSpPr>
        <p:spPr bwMode="auto">
          <a:xfrm>
            <a:off x="6369050" y="1095693"/>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6" name="Freeform 61"/>
          <p:cNvSpPr>
            <a:spLocks noEditPoints="1"/>
          </p:cNvSpPr>
          <p:nvPr userDrawn="1"/>
        </p:nvSpPr>
        <p:spPr bwMode="auto">
          <a:xfrm>
            <a:off x="6250305"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8" name="Oval 63"/>
          <p:cNvSpPr>
            <a:spLocks noChangeArrowheads="1"/>
          </p:cNvSpPr>
          <p:nvPr userDrawn="1"/>
        </p:nvSpPr>
        <p:spPr bwMode="auto">
          <a:xfrm>
            <a:off x="4713817" y="1800967"/>
            <a:ext cx="100753"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79" name="Group 78"/>
          <p:cNvGrpSpPr/>
          <p:nvPr userDrawn="1"/>
        </p:nvGrpSpPr>
        <p:grpSpPr>
          <a:xfrm>
            <a:off x="3155738" y="1953895"/>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4" name="Group 83"/>
          <p:cNvGrpSpPr/>
          <p:nvPr userDrawn="1"/>
        </p:nvGrpSpPr>
        <p:grpSpPr>
          <a:xfrm>
            <a:off x="3619924" y="1953896"/>
            <a:ext cx="289666"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98" name="Freeform 80"/>
          <p:cNvSpPr>
            <a:spLocks/>
          </p:cNvSpPr>
          <p:nvPr userDrawn="1"/>
        </p:nvSpPr>
        <p:spPr bwMode="auto">
          <a:xfrm>
            <a:off x="7248843"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99" name="Group 98"/>
          <p:cNvGrpSpPr/>
          <p:nvPr userDrawn="1"/>
        </p:nvGrpSpPr>
        <p:grpSpPr>
          <a:xfrm>
            <a:off x="5616999" y="2794107"/>
            <a:ext cx="516361"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08" name="Freeform 89"/>
          <p:cNvSpPr>
            <a:spLocks noEditPoints="1"/>
          </p:cNvSpPr>
          <p:nvPr userDrawn="1"/>
        </p:nvSpPr>
        <p:spPr bwMode="auto">
          <a:xfrm>
            <a:off x="5791518" y="1459126"/>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09" name="Freeform 92"/>
          <p:cNvSpPr>
            <a:spLocks/>
          </p:cNvSpPr>
          <p:nvPr userDrawn="1"/>
        </p:nvSpPr>
        <p:spPr bwMode="auto">
          <a:xfrm>
            <a:off x="5113232"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1" name="Freeform 94"/>
          <p:cNvSpPr>
            <a:spLocks noEditPoints="1"/>
          </p:cNvSpPr>
          <p:nvPr userDrawn="1"/>
        </p:nvSpPr>
        <p:spPr bwMode="auto">
          <a:xfrm>
            <a:off x="2220172" y="1529292"/>
            <a:ext cx="262678"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12" name="Group 111"/>
          <p:cNvGrpSpPr/>
          <p:nvPr userDrawn="1"/>
        </p:nvGrpSpPr>
        <p:grpSpPr>
          <a:xfrm>
            <a:off x="6723486"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16" name="Group 115"/>
          <p:cNvGrpSpPr/>
          <p:nvPr userDrawn="1"/>
        </p:nvGrpSpPr>
        <p:grpSpPr>
          <a:xfrm>
            <a:off x="3861012" y="1471719"/>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20" name="Group 119"/>
          <p:cNvGrpSpPr/>
          <p:nvPr userDrawn="1"/>
        </p:nvGrpSpPr>
        <p:grpSpPr>
          <a:xfrm>
            <a:off x="2421679" y="903182"/>
            <a:ext cx="581131"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5" name="Freeform 105"/>
          <p:cNvSpPr>
            <a:spLocks/>
          </p:cNvSpPr>
          <p:nvPr userDrawn="1"/>
        </p:nvSpPr>
        <p:spPr bwMode="auto">
          <a:xfrm>
            <a:off x="4355783"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6" name="Freeform 106"/>
          <p:cNvSpPr>
            <a:spLocks noEditPoints="1"/>
          </p:cNvSpPr>
          <p:nvPr userDrawn="1"/>
        </p:nvSpPr>
        <p:spPr bwMode="auto">
          <a:xfrm>
            <a:off x="2176992"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7" name="Freeform 107"/>
          <p:cNvSpPr>
            <a:spLocks noEditPoints="1"/>
          </p:cNvSpPr>
          <p:nvPr userDrawn="1"/>
        </p:nvSpPr>
        <p:spPr bwMode="auto">
          <a:xfrm>
            <a:off x="4150678" y="2094230"/>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9" name="Freeform 109"/>
          <p:cNvSpPr>
            <a:spLocks noEditPoints="1"/>
          </p:cNvSpPr>
          <p:nvPr userDrawn="1"/>
        </p:nvSpPr>
        <p:spPr bwMode="auto">
          <a:xfrm>
            <a:off x="3152141"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30" name="Group 129"/>
          <p:cNvGrpSpPr/>
          <p:nvPr userDrawn="1"/>
        </p:nvGrpSpPr>
        <p:grpSpPr>
          <a:xfrm>
            <a:off x="3817832" y="2592600"/>
            <a:ext cx="419206"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34" name="Freeform 113"/>
          <p:cNvSpPr>
            <a:spLocks/>
          </p:cNvSpPr>
          <p:nvPr userDrawn="1"/>
        </p:nvSpPr>
        <p:spPr bwMode="auto">
          <a:xfrm>
            <a:off x="2749127"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5" name="Freeform 114"/>
          <p:cNvSpPr>
            <a:spLocks/>
          </p:cNvSpPr>
          <p:nvPr userDrawn="1"/>
        </p:nvSpPr>
        <p:spPr bwMode="auto">
          <a:xfrm>
            <a:off x="6325870"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7" name="Freeform 116"/>
          <p:cNvSpPr>
            <a:spLocks/>
          </p:cNvSpPr>
          <p:nvPr userDrawn="1"/>
        </p:nvSpPr>
        <p:spPr bwMode="auto">
          <a:xfrm>
            <a:off x="5424489" y="3368041"/>
            <a:ext cx="392218"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8" name="Freeform 117"/>
          <p:cNvSpPr>
            <a:spLocks noEditPoints="1"/>
          </p:cNvSpPr>
          <p:nvPr userDrawn="1"/>
        </p:nvSpPr>
        <p:spPr bwMode="auto">
          <a:xfrm>
            <a:off x="2623186"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9" name="Freeform 118"/>
          <p:cNvSpPr>
            <a:spLocks noEditPoints="1"/>
          </p:cNvSpPr>
          <p:nvPr userDrawn="1"/>
        </p:nvSpPr>
        <p:spPr bwMode="auto">
          <a:xfrm>
            <a:off x="2894861" y="2689755"/>
            <a:ext cx="192511"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0" name="Freeform 119"/>
          <p:cNvSpPr>
            <a:spLocks noEditPoints="1"/>
          </p:cNvSpPr>
          <p:nvPr userDrawn="1"/>
        </p:nvSpPr>
        <p:spPr bwMode="auto">
          <a:xfrm>
            <a:off x="2079837" y="3542560"/>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1" name="Freeform 120"/>
          <p:cNvSpPr>
            <a:spLocks noEditPoints="1"/>
          </p:cNvSpPr>
          <p:nvPr userDrawn="1"/>
        </p:nvSpPr>
        <p:spPr bwMode="auto">
          <a:xfrm>
            <a:off x="3843020"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2" name="Freeform 121"/>
          <p:cNvSpPr>
            <a:spLocks noEditPoints="1"/>
          </p:cNvSpPr>
          <p:nvPr userDrawn="1"/>
        </p:nvSpPr>
        <p:spPr bwMode="auto">
          <a:xfrm>
            <a:off x="6027209" y="3859213"/>
            <a:ext cx="424603"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3" name="Freeform 122"/>
          <p:cNvSpPr>
            <a:spLocks noEditPoints="1"/>
          </p:cNvSpPr>
          <p:nvPr userDrawn="1"/>
        </p:nvSpPr>
        <p:spPr bwMode="auto">
          <a:xfrm>
            <a:off x="6635327" y="3853815"/>
            <a:ext cx="424603"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44" name="Group 143"/>
          <p:cNvGrpSpPr/>
          <p:nvPr userDrawn="1"/>
        </p:nvGrpSpPr>
        <p:grpSpPr>
          <a:xfrm>
            <a:off x="8355331" y="2711345"/>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47" name="Freeform 125"/>
          <p:cNvSpPr>
            <a:spLocks noEditPoints="1"/>
          </p:cNvSpPr>
          <p:nvPr userDrawn="1"/>
        </p:nvSpPr>
        <p:spPr bwMode="auto">
          <a:xfrm>
            <a:off x="2968625"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8" name="Freeform 126"/>
          <p:cNvSpPr>
            <a:spLocks noEditPoints="1"/>
          </p:cNvSpPr>
          <p:nvPr userDrawn="1"/>
        </p:nvSpPr>
        <p:spPr bwMode="auto">
          <a:xfrm>
            <a:off x="8447089" y="2085235"/>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0" name="Group 149"/>
          <p:cNvGrpSpPr/>
          <p:nvPr userDrawn="1"/>
        </p:nvGrpSpPr>
        <p:grpSpPr>
          <a:xfrm>
            <a:off x="8184410" y="3310467"/>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57" name="Group 156"/>
          <p:cNvGrpSpPr/>
          <p:nvPr userDrawn="1"/>
        </p:nvGrpSpPr>
        <p:grpSpPr>
          <a:xfrm>
            <a:off x="2110424"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61" name="Freeform 135"/>
          <p:cNvSpPr>
            <a:spLocks noEditPoints="1"/>
          </p:cNvSpPr>
          <p:nvPr userDrawn="1"/>
        </p:nvSpPr>
        <p:spPr bwMode="auto">
          <a:xfrm>
            <a:off x="2709545"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3" name="Freeform 137"/>
          <p:cNvSpPr>
            <a:spLocks/>
          </p:cNvSpPr>
          <p:nvPr userDrawn="1"/>
        </p:nvSpPr>
        <p:spPr bwMode="auto">
          <a:xfrm>
            <a:off x="8232987" y="811425"/>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4" name="Freeform 138"/>
          <p:cNvSpPr>
            <a:spLocks noEditPoints="1"/>
          </p:cNvSpPr>
          <p:nvPr userDrawn="1"/>
        </p:nvSpPr>
        <p:spPr bwMode="auto">
          <a:xfrm>
            <a:off x="5073650" y="1603059"/>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5" name="Group 174"/>
          <p:cNvGrpSpPr/>
          <p:nvPr userDrawn="1"/>
        </p:nvGrpSpPr>
        <p:grpSpPr>
          <a:xfrm>
            <a:off x="7838970" y="4546495"/>
            <a:ext cx="494770"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9" name="Rectangle 150"/>
          <p:cNvSpPr>
            <a:spLocks noChangeArrowheads="1"/>
          </p:cNvSpPr>
          <p:nvPr userDrawn="1"/>
        </p:nvSpPr>
        <p:spPr bwMode="auto">
          <a:xfrm>
            <a:off x="8733155"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2" name="Freeform 153"/>
          <p:cNvSpPr>
            <a:spLocks/>
          </p:cNvSpPr>
          <p:nvPr userDrawn="1"/>
        </p:nvSpPr>
        <p:spPr bwMode="auto">
          <a:xfrm>
            <a:off x="8754746"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3" name="Freeform 154"/>
          <p:cNvSpPr>
            <a:spLocks noEditPoints="1"/>
          </p:cNvSpPr>
          <p:nvPr userDrawn="1"/>
        </p:nvSpPr>
        <p:spPr bwMode="auto">
          <a:xfrm>
            <a:off x="9418638" y="3929380"/>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4" name="Freeform 155"/>
          <p:cNvSpPr>
            <a:spLocks noEditPoints="1"/>
          </p:cNvSpPr>
          <p:nvPr userDrawn="1"/>
        </p:nvSpPr>
        <p:spPr bwMode="auto">
          <a:xfrm>
            <a:off x="9546379" y="2668165"/>
            <a:ext cx="617115"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5" name="Freeform 156"/>
          <p:cNvSpPr>
            <a:spLocks noEditPoints="1"/>
          </p:cNvSpPr>
          <p:nvPr userDrawn="1"/>
        </p:nvSpPr>
        <p:spPr bwMode="auto">
          <a:xfrm>
            <a:off x="2119419" y="4595072"/>
            <a:ext cx="586528"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6" name="Freeform 157"/>
          <p:cNvSpPr>
            <a:spLocks noEditPoints="1"/>
          </p:cNvSpPr>
          <p:nvPr userDrawn="1"/>
        </p:nvSpPr>
        <p:spPr bwMode="auto">
          <a:xfrm>
            <a:off x="5161811" y="4366578"/>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88" name="Group 187"/>
          <p:cNvGrpSpPr/>
          <p:nvPr userDrawn="1"/>
        </p:nvGrpSpPr>
        <p:grpSpPr>
          <a:xfrm>
            <a:off x="8916670" y="762847"/>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92" name="Freeform 164"/>
          <p:cNvSpPr>
            <a:spLocks noEditPoints="1"/>
          </p:cNvSpPr>
          <p:nvPr userDrawn="1"/>
        </p:nvSpPr>
        <p:spPr bwMode="auto">
          <a:xfrm>
            <a:off x="7344199" y="3936577"/>
            <a:ext cx="386821"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93" name="Group 192"/>
          <p:cNvGrpSpPr/>
          <p:nvPr userDrawn="1"/>
        </p:nvGrpSpPr>
        <p:grpSpPr>
          <a:xfrm>
            <a:off x="9668722" y="4888336"/>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97" name="Group 196"/>
          <p:cNvGrpSpPr/>
          <p:nvPr userDrawn="1"/>
        </p:nvGrpSpPr>
        <p:grpSpPr>
          <a:xfrm>
            <a:off x="7034742" y="4476327"/>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00" name="Freeform 170"/>
          <p:cNvSpPr>
            <a:spLocks noEditPoints="1"/>
          </p:cNvSpPr>
          <p:nvPr userDrawn="1"/>
        </p:nvSpPr>
        <p:spPr bwMode="auto">
          <a:xfrm>
            <a:off x="4999885" y="4712018"/>
            <a:ext cx="519960"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01" name="Group 200"/>
          <p:cNvGrpSpPr/>
          <p:nvPr userDrawn="1"/>
        </p:nvGrpSpPr>
        <p:grpSpPr>
          <a:xfrm>
            <a:off x="9305290" y="4400762"/>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05" name="Group 204"/>
          <p:cNvGrpSpPr/>
          <p:nvPr userDrawn="1"/>
        </p:nvGrpSpPr>
        <p:grpSpPr>
          <a:xfrm>
            <a:off x="8562235" y="1489710"/>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10" name="Freeform 178"/>
          <p:cNvSpPr>
            <a:spLocks noEditPoints="1"/>
          </p:cNvSpPr>
          <p:nvPr userDrawn="1"/>
        </p:nvSpPr>
        <p:spPr bwMode="auto">
          <a:xfrm>
            <a:off x="6482398" y="4537499"/>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1" name="Oval 179"/>
          <p:cNvSpPr>
            <a:spLocks noChangeArrowheads="1"/>
          </p:cNvSpPr>
          <p:nvPr userDrawn="1"/>
        </p:nvSpPr>
        <p:spPr bwMode="auto">
          <a:xfrm>
            <a:off x="6915997" y="4821767"/>
            <a:ext cx="35983"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2" name="Freeform 180"/>
          <p:cNvSpPr>
            <a:spLocks noEditPoints="1"/>
          </p:cNvSpPr>
          <p:nvPr userDrawn="1"/>
        </p:nvSpPr>
        <p:spPr bwMode="auto">
          <a:xfrm>
            <a:off x="8627005" y="2662767"/>
            <a:ext cx="424603"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24" name="Freeform 191"/>
          <p:cNvSpPr>
            <a:spLocks/>
          </p:cNvSpPr>
          <p:nvPr userDrawn="1"/>
        </p:nvSpPr>
        <p:spPr bwMode="auto">
          <a:xfrm>
            <a:off x="3983356" y="4051724"/>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5" name="Freeform 192"/>
          <p:cNvSpPr>
            <a:spLocks/>
          </p:cNvSpPr>
          <p:nvPr userDrawn="1"/>
        </p:nvSpPr>
        <p:spPr bwMode="auto">
          <a:xfrm>
            <a:off x="4526703" y="3691890"/>
            <a:ext cx="196110"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30" name="Freeform 196"/>
          <p:cNvSpPr>
            <a:spLocks noEditPoints="1"/>
          </p:cNvSpPr>
          <p:nvPr userDrawn="1"/>
        </p:nvSpPr>
        <p:spPr bwMode="auto">
          <a:xfrm>
            <a:off x="9576965" y="1993477"/>
            <a:ext cx="586528"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1" name="Freeform 197"/>
          <p:cNvSpPr>
            <a:spLocks/>
          </p:cNvSpPr>
          <p:nvPr userDrawn="1"/>
        </p:nvSpPr>
        <p:spPr bwMode="auto">
          <a:xfrm>
            <a:off x="3148542"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2" name="Freeform 198"/>
          <p:cNvSpPr>
            <a:spLocks/>
          </p:cNvSpPr>
          <p:nvPr userDrawn="1"/>
        </p:nvSpPr>
        <p:spPr bwMode="auto">
          <a:xfrm>
            <a:off x="3366242"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33" name="Group 232"/>
          <p:cNvGrpSpPr/>
          <p:nvPr userDrawn="1"/>
        </p:nvGrpSpPr>
        <p:grpSpPr>
          <a:xfrm>
            <a:off x="4915324" y="3832225"/>
            <a:ext cx="552345"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36" name="Group 235"/>
          <p:cNvGrpSpPr/>
          <p:nvPr userDrawn="1"/>
        </p:nvGrpSpPr>
        <p:grpSpPr>
          <a:xfrm>
            <a:off x="8697172" y="3315865"/>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2" name="Group 241"/>
          <p:cNvGrpSpPr/>
          <p:nvPr userDrawn="1"/>
        </p:nvGrpSpPr>
        <p:grpSpPr>
          <a:xfrm>
            <a:off x="8880687" y="2015067"/>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5" name="Group 244"/>
          <p:cNvGrpSpPr/>
          <p:nvPr userDrawn="1"/>
        </p:nvGrpSpPr>
        <p:grpSpPr>
          <a:xfrm>
            <a:off x="7624869" y="1455527"/>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8" name="Group 257"/>
          <p:cNvGrpSpPr/>
          <p:nvPr userDrawn="1"/>
        </p:nvGrpSpPr>
        <p:grpSpPr>
          <a:xfrm>
            <a:off x="5712355" y="4864947"/>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69" name="Freeform 229"/>
          <p:cNvSpPr>
            <a:spLocks noEditPoints="1"/>
          </p:cNvSpPr>
          <p:nvPr userDrawn="1"/>
        </p:nvSpPr>
        <p:spPr bwMode="auto">
          <a:xfrm>
            <a:off x="7826375" y="3828627"/>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70" name="Group 269"/>
          <p:cNvGrpSpPr/>
          <p:nvPr userDrawn="1"/>
        </p:nvGrpSpPr>
        <p:grpSpPr>
          <a:xfrm>
            <a:off x="7612275"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74" name="Group 273"/>
          <p:cNvGrpSpPr/>
          <p:nvPr userDrawn="1"/>
        </p:nvGrpSpPr>
        <p:grpSpPr>
          <a:xfrm>
            <a:off x="7599681" y="885190"/>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Tree>
    <p:extLst>
      <p:ext uri="{BB962C8B-B14F-4D97-AF65-F5344CB8AC3E}">
        <p14:creationId xmlns:p14="http://schemas.microsoft.com/office/powerpoint/2010/main" val="2144808405"/>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537642711"/>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314"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57"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1"/>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34">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71325163"/>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803193336"/>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895418337"/>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71">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65" indent="-41946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341501491"/>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01147" y="2411708"/>
            <a:ext cx="8147259" cy="1118708"/>
          </a:xfrm>
          <a:prstGeom prst="rect">
            <a:avLst/>
          </a:prstGeom>
        </p:spPr>
        <p:txBody>
          <a:bodyPr anchor="t"/>
          <a:lstStyle>
            <a:lvl1pPr algn="ctr">
              <a:defRPr sz="748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04598" y="3274497"/>
            <a:ext cx="4699423" cy="481457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86207" y="3518959"/>
            <a:ext cx="4685636" cy="480044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86208" y="4710045"/>
            <a:ext cx="3526367" cy="3321837"/>
          </a:xfrm>
          <a:prstGeom prst="rect">
            <a:avLst/>
          </a:prstGeom>
        </p:spPr>
      </p:pic>
      <p:sp>
        <p:nvSpPr>
          <p:cNvPr id="13"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456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7890571" y="638752"/>
            <a:ext cx="2472055" cy="170921"/>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5" name="Freeform 14"/>
          <p:cNvSpPr>
            <a:spLocks/>
          </p:cNvSpPr>
          <p:nvPr userDrawn="1"/>
        </p:nvSpPr>
        <p:spPr bwMode="auto">
          <a:xfrm>
            <a:off x="7739441" y="638752"/>
            <a:ext cx="313055" cy="170921"/>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 name="Freeform 13"/>
          <p:cNvSpPr>
            <a:spLocks/>
          </p:cNvSpPr>
          <p:nvPr userDrawn="1"/>
        </p:nvSpPr>
        <p:spPr bwMode="auto">
          <a:xfrm>
            <a:off x="-576" y="638752"/>
            <a:ext cx="7912736" cy="170921"/>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 name="Title 1"/>
          <p:cNvSpPr>
            <a:spLocks noGrp="1"/>
          </p:cNvSpPr>
          <p:nvPr>
            <p:ph type="ctrTitle" hasCustomPrompt="1"/>
          </p:nvPr>
        </p:nvSpPr>
        <p:spPr>
          <a:xfrm>
            <a:off x="937928" y="2335628"/>
            <a:ext cx="8729557" cy="695743"/>
          </a:xfrm>
          <a:prstGeom prst="rect">
            <a:avLst/>
          </a:prstGeom>
        </p:spPr>
        <p:txBody>
          <a:bodyPr/>
          <a:lstStyle>
            <a:lvl1pPr algn="l">
              <a:defRPr sz="408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937929" y="3070109"/>
            <a:ext cx="8732170" cy="816091"/>
          </a:xfrm>
          <a:prstGeom prst="rect">
            <a:avLst/>
          </a:prstGeom>
        </p:spPr>
        <p:txBody>
          <a:bodyPr/>
          <a:lstStyle>
            <a:lvl1pPr marL="0" indent="0">
              <a:buNone/>
              <a:defRPr sz="272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29" y="1032473"/>
            <a:ext cx="4834497" cy="44626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9020" y="913726"/>
            <a:ext cx="1780099" cy="548863"/>
          </a:xfrm>
          <a:prstGeom prst="rect">
            <a:avLst/>
          </a:prstGeom>
        </p:spPr>
      </p:pic>
      <p:sp>
        <p:nvSpPr>
          <p:cNvPr id="21" name="Slide Number Placeholder 5"/>
          <p:cNvSpPr>
            <a:spLocks noGrp="1"/>
          </p:cNvSpPr>
          <p:nvPr>
            <p:ph type="sldNum" sz="quarter" idx="12"/>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64384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6" name="Title 1"/>
          <p:cNvSpPr>
            <a:spLocks noGrp="1"/>
          </p:cNvSpPr>
          <p:nvPr>
            <p:ph type="title" hasCustomPrompt="1"/>
          </p:nvPr>
        </p:nvSpPr>
        <p:spPr>
          <a:xfrm>
            <a:off x="2069446" y="5233309"/>
            <a:ext cx="6213299" cy="529900"/>
          </a:xfrm>
          <a:prstGeom prst="rect">
            <a:avLst/>
          </a:prstGeom>
        </p:spPr>
        <p:txBody>
          <a:bodyPr anchor="t"/>
          <a:lstStyle>
            <a:lvl1pPr algn="l">
              <a:defRPr sz="1652"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2936"/>
            </a:lvl1pPr>
            <a:lvl2pPr marL="419465" indent="0">
              <a:buNone/>
              <a:defRPr sz="2569"/>
            </a:lvl2pPr>
            <a:lvl3pPr marL="838928" indent="0">
              <a:buNone/>
              <a:defRPr sz="2202"/>
            </a:lvl3pPr>
            <a:lvl4pPr marL="1258392" indent="0">
              <a:buNone/>
              <a:defRPr sz="1835"/>
            </a:lvl4pPr>
            <a:lvl5pPr marL="1677857" indent="0">
              <a:buNone/>
              <a:defRPr sz="1835"/>
            </a:lvl5pPr>
            <a:lvl6pPr marL="2097320" indent="0">
              <a:buNone/>
              <a:defRPr sz="1835"/>
            </a:lvl6pPr>
            <a:lvl7pPr marL="2516785" indent="0">
              <a:buNone/>
              <a:defRPr sz="1835"/>
            </a:lvl7pPr>
            <a:lvl8pPr marL="2936249" indent="0">
              <a:buNone/>
              <a:defRPr sz="1835"/>
            </a:lvl8pPr>
            <a:lvl9pPr marL="3355713" indent="0">
              <a:buNone/>
              <a:defRPr sz="1835"/>
            </a:lvl9pPr>
          </a:lstStyle>
          <a:p>
            <a:r>
              <a:rPr lang="en-CA" dirty="0" smtClean="0"/>
              <a:t>Click to insert a picture</a:t>
            </a:r>
            <a:endParaRPr lang="en-CA" dirty="0"/>
          </a:p>
        </p:txBody>
      </p:sp>
      <p:sp>
        <p:nvSpPr>
          <p:cNvPr id="19" name="Rectangle 18"/>
          <p:cNvSpPr/>
          <p:nvPr userDrawn="1"/>
        </p:nvSpPr>
        <p:spPr>
          <a:xfrm>
            <a:off x="2064826"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41695138"/>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069445" y="5233309"/>
            <a:ext cx="6213299" cy="529900"/>
          </a:xfrm>
          <a:prstGeom prst="rect">
            <a:avLst/>
          </a:prstGeom>
        </p:spPr>
        <p:txBody>
          <a:bodyPr anchor="t"/>
          <a:lstStyle>
            <a:lvl1pPr algn="l">
              <a:defRPr sz="204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064825" y="1356319"/>
            <a:ext cx="6217920" cy="3847338"/>
          </a:xfrm>
          <a:prstGeom prst="rect">
            <a:avLst/>
          </a:prstGeo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19" name="Rectangle 18"/>
          <p:cNvSpPr/>
          <p:nvPr userDrawn="1"/>
        </p:nvSpPr>
        <p:spPr>
          <a:xfrm>
            <a:off x="2064825" y="5232750"/>
            <a:ext cx="51815" cy="5299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2187824139"/>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7"/>
            <a:ext cx="10363200" cy="7150563"/>
          </a:xfrm>
          <a:prstGeom prst="rect">
            <a:avLst/>
          </a:prstGeom>
        </p:spPr>
        <p:txBody>
          <a:bodyPr/>
          <a:lstStyle>
            <a:lvl1pPr marL="0" indent="0">
              <a:buNone/>
              <a:defRPr sz="1587"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Tree>
    <p:extLst>
      <p:ext uri="{BB962C8B-B14F-4D97-AF65-F5344CB8AC3E}">
        <p14:creationId xmlns:p14="http://schemas.microsoft.com/office/powerpoint/2010/main" val="1297818958"/>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1" y="954022"/>
            <a:ext cx="5073148" cy="4301933"/>
          </a:xfrm>
          <a:prstGeom prst="rect">
            <a:avLst/>
          </a:prstGeom>
        </p:spPr>
        <p:txBody>
          <a:bodyPr/>
          <a:lstStyle>
            <a:lvl1pPr marL="0" indent="0">
              <a:buNone/>
              <a:defRPr sz="2040" baseline="0">
                <a:solidFill>
                  <a:schemeClr val="tx2"/>
                </a:solidFill>
              </a:defRPr>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204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4" y="5255830"/>
            <a:ext cx="2407167" cy="1527492"/>
          </a:xfrm>
          <a:prstGeom prst="rect">
            <a:avLst/>
          </a:prstGeom>
        </p:spPr>
        <p:txBody>
          <a:bodyPr/>
          <a:lstStyle>
            <a:lvl1pPr marL="0" indent="0">
              <a:buNone/>
              <a:defRPr sz="2040">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3"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0" name="Rectangle 9"/>
          <p:cNvSpPr/>
          <p:nvPr userDrawn="1"/>
        </p:nvSpPr>
        <p:spPr>
          <a:xfrm>
            <a:off x="5085199" y="954022"/>
            <a:ext cx="204853"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1" name="Rectangle 10"/>
          <p:cNvSpPr/>
          <p:nvPr userDrawn="1"/>
        </p:nvSpPr>
        <p:spPr>
          <a:xfrm>
            <a:off x="4018" y="3868672"/>
            <a:ext cx="204853"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7751181" y="5255829"/>
            <a:ext cx="204853"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Tree>
    <p:extLst>
      <p:ext uri="{BB962C8B-B14F-4D97-AF65-F5344CB8AC3E}">
        <p14:creationId xmlns:p14="http://schemas.microsoft.com/office/powerpoint/2010/main" val="4213119589"/>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94085597"/>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0"/>
            <a:ext cx="1958618" cy="4696670"/>
          </a:xfrm>
          <a:prstGeom prst="rect">
            <a:avLst/>
          </a:prstGeom>
          <a:noFill/>
        </p:spPr>
        <p:txBody>
          <a:bodyPr wrap="square" rtlCol="0">
            <a:spAutoFit/>
          </a:bodyPr>
          <a:lstStyle/>
          <a:p>
            <a:pPr defTabSz="1036290"/>
            <a:r>
              <a:rPr lang="en-CA" sz="1360" dirty="0" smtClean="0">
                <a:solidFill>
                  <a:prstClr val="black"/>
                </a:solidFill>
              </a:rPr>
              <a:t>This is the sample</a:t>
            </a:r>
            <a:br>
              <a:rPr lang="en-CA" sz="1360" dirty="0" smtClean="0">
                <a:solidFill>
                  <a:prstClr val="black"/>
                </a:solidFill>
              </a:rPr>
            </a:br>
            <a:r>
              <a:rPr lang="en-CA" sz="1360" dirty="0" smtClean="0">
                <a:solidFill>
                  <a:prstClr val="black"/>
                </a:solidFill>
              </a:rPr>
              <a:t>icon page.</a:t>
            </a:r>
          </a:p>
          <a:p>
            <a:pPr defTabSz="1036290"/>
            <a:endParaRPr lang="en-CA" sz="1360" dirty="0" smtClean="0">
              <a:solidFill>
                <a:prstClr val="black"/>
              </a:solidFill>
            </a:endParaRPr>
          </a:p>
          <a:p>
            <a:pPr defTabSz="1036290"/>
            <a:r>
              <a:rPr lang="en-CA" sz="1360" dirty="0" smtClean="0">
                <a:solidFill>
                  <a:prstClr val="black"/>
                </a:solidFill>
              </a:rPr>
              <a:t>It features a </a:t>
            </a:r>
            <a:br>
              <a:rPr lang="en-CA" sz="1360" dirty="0" smtClean="0">
                <a:solidFill>
                  <a:prstClr val="black"/>
                </a:solidFill>
              </a:rPr>
            </a:br>
            <a:r>
              <a:rPr lang="en-CA" sz="1360" dirty="0" smtClean="0">
                <a:solidFill>
                  <a:prstClr val="black"/>
                </a:solidFill>
              </a:rPr>
              <a:t>selection of symbols</a:t>
            </a:r>
            <a:br>
              <a:rPr lang="en-CA" sz="1360" dirty="0" smtClean="0">
                <a:solidFill>
                  <a:prstClr val="black"/>
                </a:solidFill>
              </a:rPr>
            </a:br>
            <a:r>
              <a:rPr lang="en-CA" sz="1360" dirty="0" smtClean="0">
                <a:solidFill>
                  <a:prstClr val="black"/>
                </a:solidFill>
              </a:rPr>
              <a:t>for use in your presentation.</a:t>
            </a:r>
          </a:p>
          <a:p>
            <a:pPr defTabSz="1036290"/>
            <a:endParaRPr lang="en-CA" sz="1360" dirty="0" smtClean="0">
              <a:solidFill>
                <a:prstClr val="black"/>
              </a:solidFill>
            </a:endParaRPr>
          </a:p>
          <a:p>
            <a:pPr defTabSz="1036290"/>
            <a:r>
              <a:rPr lang="en-CA" sz="1360" dirty="0" smtClean="0">
                <a:solidFill>
                  <a:prstClr val="black"/>
                </a:solidFill>
              </a:rPr>
              <a:t>To use a particular symbol, simply go to the </a:t>
            </a:r>
            <a:r>
              <a:rPr lang="en-CA" sz="1360" b="1" dirty="0" smtClean="0">
                <a:solidFill>
                  <a:prstClr val="black"/>
                </a:solidFill>
              </a:rPr>
              <a:t>(1) View </a:t>
            </a:r>
            <a:r>
              <a:rPr lang="en-CA" sz="1360" dirty="0" smtClean="0">
                <a:solidFill>
                  <a:prstClr val="black"/>
                </a:solidFill>
              </a:rPr>
              <a:t>Tab and select </a:t>
            </a:r>
            <a:r>
              <a:rPr lang="en-CA" sz="1360" b="1" dirty="0" smtClean="0">
                <a:solidFill>
                  <a:prstClr val="black"/>
                </a:solidFill>
              </a:rPr>
              <a:t>Slide Master (2)</a:t>
            </a:r>
            <a:r>
              <a:rPr lang="en-CA" sz="1360" dirty="0" smtClean="0">
                <a:solidFill>
                  <a:prstClr val="black"/>
                </a:solidFill>
              </a:rPr>
              <a:t>. Navigate to the last layout and select the icon(s) you would like to use. Copy them, return to </a:t>
            </a:r>
            <a:r>
              <a:rPr lang="en-CA" sz="1360" b="1" dirty="0" smtClean="0">
                <a:solidFill>
                  <a:prstClr val="black"/>
                </a:solidFill>
              </a:rPr>
              <a:t>(3) Normal</a:t>
            </a:r>
            <a:r>
              <a:rPr lang="en-CA" sz="1360" dirty="0" smtClean="0">
                <a:solidFill>
                  <a:prstClr val="black"/>
                </a:solidFill>
              </a:rPr>
              <a:t> view and paste them on the correct slide. Change the colour by choosing a new shape fill if you wish.</a:t>
            </a:r>
            <a:endParaRPr lang="en-CA" sz="136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66"/>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0" name="TextBox 339"/>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1</a:t>
              </a:r>
              <a:endParaRPr lang="en-CA" sz="2040" b="1" dirty="0">
                <a:solidFill>
                  <a:srgbClr val="FFFFFF"/>
                </a:solidFill>
              </a:endParaRPr>
            </a:p>
          </p:txBody>
        </p:sp>
      </p:grpSp>
      <p:grpSp>
        <p:nvGrpSpPr>
          <p:cNvPr id="341" name="Group 340"/>
          <p:cNvGrpSpPr/>
          <p:nvPr userDrawn="1"/>
        </p:nvGrpSpPr>
        <p:grpSpPr>
          <a:xfrm>
            <a:off x="2776245" y="6162254"/>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3" name="TextBox 342"/>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2</a:t>
              </a:r>
              <a:endParaRPr lang="en-CA" sz="2040" b="1" dirty="0">
                <a:solidFill>
                  <a:srgbClr val="FFFFFF"/>
                </a:solidFill>
              </a:endParaRPr>
            </a:p>
          </p:txBody>
        </p:sp>
      </p:grpSp>
      <p:grpSp>
        <p:nvGrpSpPr>
          <p:cNvPr id="344" name="Group 343"/>
          <p:cNvGrpSpPr/>
          <p:nvPr userDrawn="1"/>
        </p:nvGrpSpPr>
        <p:grpSpPr>
          <a:xfrm>
            <a:off x="422929" y="6598042"/>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CA" sz="2040" dirty="0">
                <a:solidFill>
                  <a:prstClr val="white"/>
                </a:solidFill>
              </a:endParaRPr>
            </a:p>
          </p:txBody>
        </p:sp>
        <p:sp>
          <p:nvSpPr>
            <p:cNvPr id="346" name="TextBox 345"/>
            <p:cNvSpPr txBox="1"/>
            <p:nvPr userDrawn="1"/>
          </p:nvSpPr>
          <p:spPr>
            <a:xfrm>
              <a:off x="5209534" y="4012788"/>
              <a:ext cx="243441" cy="358469"/>
            </a:xfrm>
            <a:prstGeom prst="rect">
              <a:avLst/>
            </a:prstGeom>
            <a:noFill/>
          </p:spPr>
          <p:txBody>
            <a:bodyPr wrap="square" rtlCol="0">
              <a:spAutoFit/>
            </a:bodyPr>
            <a:lstStyle/>
            <a:p>
              <a:pPr defTabSz="1036290"/>
              <a:r>
                <a:rPr lang="en-CA" sz="2040" b="1" dirty="0" smtClean="0">
                  <a:solidFill>
                    <a:srgbClr val="FFFFFF"/>
                  </a:solidFill>
                </a:rPr>
                <a:t>3</a:t>
              </a:r>
              <a:endParaRPr lang="en-CA" sz="2040" b="1" dirty="0">
                <a:solidFill>
                  <a:srgbClr val="FFFFFF"/>
                </a:solidFill>
              </a:endParaRPr>
            </a:p>
          </p:txBody>
        </p:sp>
      </p:grpSp>
      <p:sp>
        <p:nvSpPr>
          <p:cNvPr id="14" name="Freeform 5"/>
          <p:cNvSpPr>
            <a:spLocks/>
          </p:cNvSpPr>
          <p:nvPr userDrawn="1"/>
        </p:nvSpPr>
        <p:spPr bwMode="auto">
          <a:xfrm>
            <a:off x="5467668" y="741257"/>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8" name="Freeform 8"/>
          <p:cNvSpPr>
            <a:spLocks/>
          </p:cNvSpPr>
          <p:nvPr userDrawn="1"/>
        </p:nvSpPr>
        <p:spPr bwMode="auto">
          <a:xfrm>
            <a:off x="6072188" y="3342852"/>
            <a:ext cx="165523"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0" name="Freeform 10"/>
          <p:cNvSpPr>
            <a:spLocks/>
          </p:cNvSpPr>
          <p:nvPr userDrawn="1"/>
        </p:nvSpPr>
        <p:spPr bwMode="auto">
          <a:xfrm>
            <a:off x="5975033" y="3398627"/>
            <a:ext cx="359833"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 name="Freeform 11"/>
          <p:cNvSpPr>
            <a:spLocks noEditPoints="1"/>
          </p:cNvSpPr>
          <p:nvPr userDrawn="1"/>
        </p:nvSpPr>
        <p:spPr bwMode="auto">
          <a:xfrm>
            <a:off x="5940848"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 name="Freeform 12"/>
          <p:cNvSpPr>
            <a:spLocks/>
          </p:cNvSpPr>
          <p:nvPr userDrawn="1"/>
        </p:nvSpPr>
        <p:spPr bwMode="auto">
          <a:xfrm>
            <a:off x="4810972" y="860002"/>
            <a:ext cx="489373"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 name="Freeform 13"/>
          <p:cNvSpPr>
            <a:spLocks noEditPoints="1"/>
          </p:cNvSpPr>
          <p:nvPr userDrawn="1"/>
        </p:nvSpPr>
        <p:spPr bwMode="auto">
          <a:xfrm>
            <a:off x="3314065"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2" name="Freeform 21"/>
          <p:cNvSpPr>
            <a:spLocks noEditPoints="1"/>
          </p:cNvSpPr>
          <p:nvPr userDrawn="1"/>
        </p:nvSpPr>
        <p:spPr bwMode="auto">
          <a:xfrm>
            <a:off x="6412231"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33" name="Freeform 22"/>
          <p:cNvSpPr>
            <a:spLocks noEditPoints="1"/>
          </p:cNvSpPr>
          <p:nvPr userDrawn="1"/>
        </p:nvSpPr>
        <p:spPr bwMode="auto">
          <a:xfrm>
            <a:off x="4872144"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4" name="Group 33"/>
          <p:cNvGrpSpPr/>
          <p:nvPr userDrawn="1"/>
        </p:nvGrpSpPr>
        <p:grpSpPr>
          <a:xfrm>
            <a:off x="6872817" y="1415945"/>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38" name="Freeform 26"/>
          <p:cNvSpPr>
            <a:spLocks/>
          </p:cNvSpPr>
          <p:nvPr userDrawn="1"/>
        </p:nvSpPr>
        <p:spPr bwMode="auto">
          <a:xfrm>
            <a:off x="4854152" y="2020465"/>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39" name="Group 38"/>
          <p:cNvGrpSpPr/>
          <p:nvPr userDrawn="1"/>
        </p:nvGrpSpPr>
        <p:grpSpPr>
          <a:xfrm>
            <a:off x="6928592" y="3450802"/>
            <a:ext cx="521758"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43" name="Group 42"/>
          <p:cNvGrpSpPr/>
          <p:nvPr userDrawn="1"/>
        </p:nvGrpSpPr>
        <p:grpSpPr>
          <a:xfrm>
            <a:off x="5462271"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59" name="Group 58"/>
          <p:cNvGrpSpPr/>
          <p:nvPr userDrawn="1"/>
        </p:nvGrpSpPr>
        <p:grpSpPr>
          <a:xfrm>
            <a:off x="6048799" y="2076239"/>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75" name="Freeform 60"/>
          <p:cNvSpPr>
            <a:spLocks noEditPoints="1"/>
          </p:cNvSpPr>
          <p:nvPr userDrawn="1"/>
        </p:nvSpPr>
        <p:spPr bwMode="auto">
          <a:xfrm>
            <a:off x="6369050" y="1095693"/>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6" name="Freeform 61"/>
          <p:cNvSpPr>
            <a:spLocks noEditPoints="1"/>
          </p:cNvSpPr>
          <p:nvPr userDrawn="1"/>
        </p:nvSpPr>
        <p:spPr bwMode="auto">
          <a:xfrm>
            <a:off x="6250305"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78" name="Oval 63"/>
          <p:cNvSpPr>
            <a:spLocks noChangeArrowheads="1"/>
          </p:cNvSpPr>
          <p:nvPr userDrawn="1"/>
        </p:nvSpPr>
        <p:spPr bwMode="auto">
          <a:xfrm>
            <a:off x="4713817" y="1800967"/>
            <a:ext cx="100753"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79" name="Group 78"/>
          <p:cNvGrpSpPr/>
          <p:nvPr userDrawn="1"/>
        </p:nvGrpSpPr>
        <p:grpSpPr>
          <a:xfrm>
            <a:off x="3155738" y="1953895"/>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4" name="Group 83"/>
          <p:cNvGrpSpPr/>
          <p:nvPr userDrawn="1"/>
        </p:nvGrpSpPr>
        <p:grpSpPr>
          <a:xfrm>
            <a:off x="3619924" y="1953896"/>
            <a:ext cx="289666"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98" name="Freeform 80"/>
          <p:cNvSpPr>
            <a:spLocks/>
          </p:cNvSpPr>
          <p:nvPr userDrawn="1"/>
        </p:nvSpPr>
        <p:spPr bwMode="auto">
          <a:xfrm>
            <a:off x="7248843"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99" name="Group 98"/>
          <p:cNvGrpSpPr/>
          <p:nvPr userDrawn="1"/>
        </p:nvGrpSpPr>
        <p:grpSpPr>
          <a:xfrm>
            <a:off x="5616999" y="2794107"/>
            <a:ext cx="516361"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08" name="Freeform 89"/>
          <p:cNvSpPr>
            <a:spLocks noEditPoints="1"/>
          </p:cNvSpPr>
          <p:nvPr userDrawn="1"/>
        </p:nvSpPr>
        <p:spPr bwMode="auto">
          <a:xfrm>
            <a:off x="5791518" y="1459126"/>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09" name="Freeform 92"/>
          <p:cNvSpPr>
            <a:spLocks/>
          </p:cNvSpPr>
          <p:nvPr userDrawn="1"/>
        </p:nvSpPr>
        <p:spPr bwMode="auto">
          <a:xfrm>
            <a:off x="5113232"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11" name="Freeform 94"/>
          <p:cNvSpPr>
            <a:spLocks noEditPoints="1"/>
          </p:cNvSpPr>
          <p:nvPr userDrawn="1"/>
        </p:nvSpPr>
        <p:spPr bwMode="auto">
          <a:xfrm>
            <a:off x="2220172" y="1529292"/>
            <a:ext cx="262678"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12" name="Group 111"/>
          <p:cNvGrpSpPr/>
          <p:nvPr userDrawn="1"/>
        </p:nvGrpSpPr>
        <p:grpSpPr>
          <a:xfrm>
            <a:off x="6723486"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16" name="Group 115"/>
          <p:cNvGrpSpPr/>
          <p:nvPr userDrawn="1"/>
        </p:nvGrpSpPr>
        <p:grpSpPr>
          <a:xfrm>
            <a:off x="3861012" y="1471719"/>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20" name="Group 119"/>
          <p:cNvGrpSpPr/>
          <p:nvPr userDrawn="1"/>
        </p:nvGrpSpPr>
        <p:grpSpPr>
          <a:xfrm>
            <a:off x="2421679" y="903182"/>
            <a:ext cx="581131"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5" name="Freeform 105"/>
          <p:cNvSpPr>
            <a:spLocks/>
          </p:cNvSpPr>
          <p:nvPr userDrawn="1"/>
        </p:nvSpPr>
        <p:spPr bwMode="auto">
          <a:xfrm>
            <a:off x="4355783"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6" name="Freeform 106"/>
          <p:cNvSpPr>
            <a:spLocks noEditPoints="1"/>
          </p:cNvSpPr>
          <p:nvPr userDrawn="1"/>
        </p:nvSpPr>
        <p:spPr bwMode="auto">
          <a:xfrm>
            <a:off x="2176992"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7" name="Freeform 107"/>
          <p:cNvSpPr>
            <a:spLocks noEditPoints="1"/>
          </p:cNvSpPr>
          <p:nvPr userDrawn="1"/>
        </p:nvSpPr>
        <p:spPr bwMode="auto">
          <a:xfrm>
            <a:off x="4150678" y="2094230"/>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29" name="Freeform 109"/>
          <p:cNvSpPr>
            <a:spLocks noEditPoints="1"/>
          </p:cNvSpPr>
          <p:nvPr userDrawn="1"/>
        </p:nvSpPr>
        <p:spPr bwMode="auto">
          <a:xfrm>
            <a:off x="3152141"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30" name="Group 129"/>
          <p:cNvGrpSpPr/>
          <p:nvPr userDrawn="1"/>
        </p:nvGrpSpPr>
        <p:grpSpPr>
          <a:xfrm>
            <a:off x="3817832" y="2592600"/>
            <a:ext cx="419206"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34" name="Freeform 113"/>
          <p:cNvSpPr>
            <a:spLocks/>
          </p:cNvSpPr>
          <p:nvPr userDrawn="1"/>
        </p:nvSpPr>
        <p:spPr bwMode="auto">
          <a:xfrm>
            <a:off x="2749127"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5" name="Freeform 114"/>
          <p:cNvSpPr>
            <a:spLocks/>
          </p:cNvSpPr>
          <p:nvPr userDrawn="1"/>
        </p:nvSpPr>
        <p:spPr bwMode="auto">
          <a:xfrm>
            <a:off x="6325870"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7" name="Freeform 116"/>
          <p:cNvSpPr>
            <a:spLocks/>
          </p:cNvSpPr>
          <p:nvPr userDrawn="1"/>
        </p:nvSpPr>
        <p:spPr bwMode="auto">
          <a:xfrm>
            <a:off x="5424489" y="3368041"/>
            <a:ext cx="392218"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8" name="Freeform 117"/>
          <p:cNvSpPr>
            <a:spLocks noEditPoints="1"/>
          </p:cNvSpPr>
          <p:nvPr userDrawn="1"/>
        </p:nvSpPr>
        <p:spPr bwMode="auto">
          <a:xfrm>
            <a:off x="2623186"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39" name="Freeform 118"/>
          <p:cNvSpPr>
            <a:spLocks noEditPoints="1"/>
          </p:cNvSpPr>
          <p:nvPr userDrawn="1"/>
        </p:nvSpPr>
        <p:spPr bwMode="auto">
          <a:xfrm>
            <a:off x="2894861" y="2689755"/>
            <a:ext cx="192511"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0" name="Freeform 119"/>
          <p:cNvSpPr>
            <a:spLocks noEditPoints="1"/>
          </p:cNvSpPr>
          <p:nvPr userDrawn="1"/>
        </p:nvSpPr>
        <p:spPr bwMode="auto">
          <a:xfrm>
            <a:off x="2079837" y="3542560"/>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1" name="Freeform 120"/>
          <p:cNvSpPr>
            <a:spLocks noEditPoints="1"/>
          </p:cNvSpPr>
          <p:nvPr userDrawn="1"/>
        </p:nvSpPr>
        <p:spPr bwMode="auto">
          <a:xfrm>
            <a:off x="3843020"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2" name="Freeform 121"/>
          <p:cNvSpPr>
            <a:spLocks noEditPoints="1"/>
          </p:cNvSpPr>
          <p:nvPr userDrawn="1"/>
        </p:nvSpPr>
        <p:spPr bwMode="auto">
          <a:xfrm>
            <a:off x="6027209" y="3859213"/>
            <a:ext cx="424603"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3" name="Freeform 122"/>
          <p:cNvSpPr>
            <a:spLocks noEditPoints="1"/>
          </p:cNvSpPr>
          <p:nvPr userDrawn="1"/>
        </p:nvSpPr>
        <p:spPr bwMode="auto">
          <a:xfrm>
            <a:off x="6635327" y="3853815"/>
            <a:ext cx="424603"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44" name="Group 143"/>
          <p:cNvGrpSpPr/>
          <p:nvPr userDrawn="1"/>
        </p:nvGrpSpPr>
        <p:grpSpPr>
          <a:xfrm>
            <a:off x="8355331" y="2711345"/>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47" name="Freeform 125"/>
          <p:cNvSpPr>
            <a:spLocks noEditPoints="1"/>
          </p:cNvSpPr>
          <p:nvPr userDrawn="1"/>
        </p:nvSpPr>
        <p:spPr bwMode="auto">
          <a:xfrm>
            <a:off x="2968625"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8" name="Freeform 126"/>
          <p:cNvSpPr>
            <a:spLocks noEditPoints="1"/>
          </p:cNvSpPr>
          <p:nvPr userDrawn="1"/>
        </p:nvSpPr>
        <p:spPr bwMode="auto">
          <a:xfrm>
            <a:off x="8447089" y="2085235"/>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50" name="Group 149"/>
          <p:cNvGrpSpPr/>
          <p:nvPr userDrawn="1"/>
        </p:nvGrpSpPr>
        <p:grpSpPr>
          <a:xfrm>
            <a:off x="8184410" y="3310467"/>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57" name="Group 156"/>
          <p:cNvGrpSpPr/>
          <p:nvPr userDrawn="1"/>
        </p:nvGrpSpPr>
        <p:grpSpPr>
          <a:xfrm>
            <a:off x="2110424"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61" name="Freeform 135"/>
          <p:cNvSpPr>
            <a:spLocks noEditPoints="1"/>
          </p:cNvSpPr>
          <p:nvPr userDrawn="1"/>
        </p:nvSpPr>
        <p:spPr bwMode="auto">
          <a:xfrm>
            <a:off x="2709545"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3" name="Freeform 137"/>
          <p:cNvSpPr>
            <a:spLocks/>
          </p:cNvSpPr>
          <p:nvPr userDrawn="1"/>
        </p:nvSpPr>
        <p:spPr bwMode="auto">
          <a:xfrm>
            <a:off x="8232987" y="811425"/>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64" name="Freeform 138"/>
          <p:cNvSpPr>
            <a:spLocks noEditPoints="1"/>
          </p:cNvSpPr>
          <p:nvPr userDrawn="1"/>
        </p:nvSpPr>
        <p:spPr bwMode="auto">
          <a:xfrm>
            <a:off x="5073650" y="1603059"/>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75" name="Group 174"/>
          <p:cNvGrpSpPr/>
          <p:nvPr userDrawn="1"/>
        </p:nvGrpSpPr>
        <p:grpSpPr>
          <a:xfrm>
            <a:off x="7838970" y="4546495"/>
            <a:ext cx="494770"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79" name="Rectangle 150"/>
          <p:cNvSpPr>
            <a:spLocks noChangeArrowheads="1"/>
          </p:cNvSpPr>
          <p:nvPr userDrawn="1"/>
        </p:nvSpPr>
        <p:spPr bwMode="auto">
          <a:xfrm>
            <a:off x="8733155"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2" name="Freeform 153"/>
          <p:cNvSpPr>
            <a:spLocks/>
          </p:cNvSpPr>
          <p:nvPr userDrawn="1"/>
        </p:nvSpPr>
        <p:spPr bwMode="auto">
          <a:xfrm>
            <a:off x="8754746"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3" name="Freeform 154"/>
          <p:cNvSpPr>
            <a:spLocks noEditPoints="1"/>
          </p:cNvSpPr>
          <p:nvPr userDrawn="1"/>
        </p:nvSpPr>
        <p:spPr bwMode="auto">
          <a:xfrm>
            <a:off x="9418638" y="3929380"/>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4" name="Freeform 155"/>
          <p:cNvSpPr>
            <a:spLocks noEditPoints="1"/>
          </p:cNvSpPr>
          <p:nvPr userDrawn="1"/>
        </p:nvSpPr>
        <p:spPr bwMode="auto">
          <a:xfrm>
            <a:off x="9546379" y="2668165"/>
            <a:ext cx="617115"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5" name="Freeform 156"/>
          <p:cNvSpPr>
            <a:spLocks noEditPoints="1"/>
          </p:cNvSpPr>
          <p:nvPr userDrawn="1"/>
        </p:nvSpPr>
        <p:spPr bwMode="auto">
          <a:xfrm>
            <a:off x="2119419" y="4595072"/>
            <a:ext cx="586528"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6" name="Freeform 157"/>
          <p:cNvSpPr>
            <a:spLocks noEditPoints="1"/>
          </p:cNvSpPr>
          <p:nvPr userDrawn="1"/>
        </p:nvSpPr>
        <p:spPr bwMode="auto">
          <a:xfrm>
            <a:off x="5161811" y="4366578"/>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88" name="Group 187"/>
          <p:cNvGrpSpPr/>
          <p:nvPr userDrawn="1"/>
        </p:nvGrpSpPr>
        <p:grpSpPr>
          <a:xfrm>
            <a:off x="8916670" y="762847"/>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192" name="Freeform 164"/>
          <p:cNvSpPr>
            <a:spLocks noEditPoints="1"/>
          </p:cNvSpPr>
          <p:nvPr userDrawn="1"/>
        </p:nvSpPr>
        <p:spPr bwMode="auto">
          <a:xfrm>
            <a:off x="7344199" y="3936577"/>
            <a:ext cx="386821"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193" name="Group 192"/>
          <p:cNvGrpSpPr/>
          <p:nvPr userDrawn="1"/>
        </p:nvGrpSpPr>
        <p:grpSpPr>
          <a:xfrm>
            <a:off x="9668722" y="4888336"/>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197" name="Group 196"/>
          <p:cNvGrpSpPr/>
          <p:nvPr userDrawn="1"/>
        </p:nvGrpSpPr>
        <p:grpSpPr>
          <a:xfrm>
            <a:off x="7034742" y="4476327"/>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00" name="Freeform 170"/>
          <p:cNvSpPr>
            <a:spLocks noEditPoints="1"/>
          </p:cNvSpPr>
          <p:nvPr userDrawn="1"/>
        </p:nvSpPr>
        <p:spPr bwMode="auto">
          <a:xfrm>
            <a:off x="4999885" y="4712018"/>
            <a:ext cx="519960"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01" name="Group 200"/>
          <p:cNvGrpSpPr/>
          <p:nvPr userDrawn="1"/>
        </p:nvGrpSpPr>
        <p:grpSpPr>
          <a:xfrm>
            <a:off x="9305290" y="4400762"/>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05" name="Group 204"/>
          <p:cNvGrpSpPr/>
          <p:nvPr userDrawn="1"/>
        </p:nvGrpSpPr>
        <p:grpSpPr>
          <a:xfrm>
            <a:off x="8562235" y="1489710"/>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10" name="Freeform 178"/>
          <p:cNvSpPr>
            <a:spLocks noEditPoints="1"/>
          </p:cNvSpPr>
          <p:nvPr userDrawn="1"/>
        </p:nvSpPr>
        <p:spPr bwMode="auto">
          <a:xfrm>
            <a:off x="6482398" y="4537499"/>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1" name="Oval 179"/>
          <p:cNvSpPr>
            <a:spLocks noChangeArrowheads="1"/>
          </p:cNvSpPr>
          <p:nvPr userDrawn="1"/>
        </p:nvSpPr>
        <p:spPr bwMode="auto">
          <a:xfrm>
            <a:off x="6915997" y="4821767"/>
            <a:ext cx="35983"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12" name="Freeform 180"/>
          <p:cNvSpPr>
            <a:spLocks noEditPoints="1"/>
          </p:cNvSpPr>
          <p:nvPr userDrawn="1"/>
        </p:nvSpPr>
        <p:spPr bwMode="auto">
          <a:xfrm>
            <a:off x="8627005" y="2662767"/>
            <a:ext cx="424603"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24" name="Freeform 191"/>
          <p:cNvSpPr>
            <a:spLocks/>
          </p:cNvSpPr>
          <p:nvPr userDrawn="1"/>
        </p:nvSpPr>
        <p:spPr bwMode="auto">
          <a:xfrm>
            <a:off x="3983356" y="4051724"/>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25" name="Freeform 192"/>
          <p:cNvSpPr>
            <a:spLocks/>
          </p:cNvSpPr>
          <p:nvPr userDrawn="1"/>
        </p:nvSpPr>
        <p:spPr bwMode="auto">
          <a:xfrm>
            <a:off x="4526703" y="3691890"/>
            <a:ext cx="196110"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30" name="Freeform 196"/>
          <p:cNvSpPr>
            <a:spLocks noEditPoints="1"/>
          </p:cNvSpPr>
          <p:nvPr userDrawn="1"/>
        </p:nvSpPr>
        <p:spPr bwMode="auto">
          <a:xfrm>
            <a:off x="9576965" y="1993477"/>
            <a:ext cx="586528"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1" name="Freeform 197"/>
          <p:cNvSpPr>
            <a:spLocks/>
          </p:cNvSpPr>
          <p:nvPr userDrawn="1"/>
        </p:nvSpPr>
        <p:spPr bwMode="auto">
          <a:xfrm>
            <a:off x="3148542"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sp>
        <p:nvSpPr>
          <p:cNvPr id="232" name="Freeform 198"/>
          <p:cNvSpPr>
            <a:spLocks/>
          </p:cNvSpPr>
          <p:nvPr userDrawn="1"/>
        </p:nvSpPr>
        <p:spPr bwMode="auto">
          <a:xfrm>
            <a:off x="3366242"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33" name="Group 232"/>
          <p:cNvGrpSpPr/>
          <p:nvPr userDrawn="1"/>
        </p:nvGrpSpPr>
        <p:grpSpPr>
          <a:xfrm>
            <a:off x="4915324" y="3832225"/>
            <a:ext cx="552345"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36" name="Group 235"/>
          <p:cNvGrpSpPr/>
          <p:nvPr userDrawn="1"/>
        </p:nvGrpSpPr>
        <p:grpSpPr>
          <a:xfrm>
            <a:off x="8697172" y="3315865"/>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2" name="Group 241"/>
          <p:cNvGrpSpPr/>
          <p:nvPr userDrawn="1"/>
        </p:nvGrpSpPr>
        <p:grpSpPr>
          <a:xfrm>
            <a:off x="8880687" y="2015067"/>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45" name="Group 244"/>
          <p:cNvGrpSpPr/>
          <p:nvPr userDrawn="1"/>
        </p:nvGrpSpPr>
        <p:grpSpPr>
          <a:xfrm>
            <a:off x="7624869" y="1455527"/>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58" name="Group 257"/>
          <p:cNvGrpSpPr/>
          <p:nvPr userDrawn="1"/>
        </p:nvGrpSpPr>
        <p:grpSpPr>
          <a:xfrm>
            <a:off x="5712355" y="4864947"/>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
        <p:nvSpPr>
          <p:cNvPr id="269" name="Freeform 229"/>
          <p:cNvSpPr>
            <a:spLocks noEditPoints="1"/>
          </p:cNvSpPr>
          <p:nvPr userDrawn="1"/>
        </p:nvSpPr>
        <p:spPr bwMode="auto">
          <a:xfrm>
            <a:off x="7826375" y="3828627"/>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pPr defTabSz="1036290"/>
            <a:endParaRPr lang="en-CA" sz="2040" dirty="0">
              <a:solidFill>
                <a:prstClr val="black"/>
              </a:solidFill>
            </a:endParaRPr>
          </a:p>
        </p:txBody>
      </p:sp>
      <p:grpSp>
        <p:nvGrpSpPr>
          <p:cNvPr id="270" name="Group 269"/>
          <p:cNvGrpSpPr/>
          <p:nvPr userDrawn="1"/>
        </p:nvGrpSpPr>
        <p:grpSpPr>
          <a:xfrm>
            <a:off x="7612275"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grpSp>
        <p:nvGrpSpPr>
          <p:cNvPr id="274" name="Group 273"/>
          <p:cNvGrpSpPr/>
          <p:nvPr userDrawn="1"/>
        </p:nvGrpSpPr>
        <p:grpSpPr>
          <a:xfrm>
            <a:off x="7599681" y="885190"/>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36290"/>
              <a:endParaRPr lang="en-CA" sz="2040" dirty="0">
                <a:solidFill>
                  <a:prstClr val="black"/>
                </a:solidFill>
              </a:endParaRPr>
            </a:p>
          </p:txBody>
        </p:sp>
      </p:grpSp>
    </p:spTree>
    <p:extLst>
      <p:ext uri="{BB962C8B-B14F-4D97-AF65-F5344CB8AC3E}">
        <p14:creationId xmlns:p14="http://schemas.microsoft.com/office/powerpoint/2010/main" val="3136162082"/>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45"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0"/>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00">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57896554"/>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860425" y="156470"/>
            <a:ext cx="6157380" cy="995826"/>
          </a:xfrm>
          <a:prstGeom prst="rect">
            <a:avLst/>
          </a:prstGeom>
        </p:spPr>
        <p:txBody>
          <a:bodyPr lIns="0" tIns="0" rIns="0" bIns="0"/>
          <a:lstStyle>
            <a:lvl1pPr marL="0" marR="0" indent="0" algn="l" defTabSz="1036314" rtl="0" eaLnBrk="1" fontAlgn="auto" latinLnBrk="0" hangingPunct="1">
              <a:lnSpc>
                <a:spcPct val="100000"/>
              </a:lnSpc>
              <a:spcBef>
                <a:spcPct val="20000"/>
              </a:spcBef>
              <a:spcAft>
                <a:spcPts val="0"/>
              </a:spcAft>
              <a:buClrTx/>
              <a:buSzTx/>
              <a:buFont typeface="Arial" panose="020B0604020202020204" pitchFamily="34" charset="0"/>
              <a:buNone/>
              <a:tabLst/>
              <a:defRPr sz="3173" baseline="0">
                <a:solidFill>
                  <a:schemeClr val="accent1"/>
                </a:solidFill>
                <a:latin typeface="Calibri" panose="020F0502020204030204" pitchFamily="34" charset="0"/>
              </a:defRPr>
            </a:lvl1pPr>
            <a:lvl2pPr marL="518157" indent="0">
              <a:buNone/>
              <a:defRPr/>
            </a:lvl2pPr>
          </a:lstStyle>
          <a:p>
            <a:pPr lvl="0"/>
            <a:r>
              <a:rPr lang="en-US" dirty="0" smtClean="0"/>
              <a:t>Header text</a:t>
            </a:r>
          </a:p>
        </p:txBody>
      </p:sp>
      <p:sp>
        <p:nvSpPr>
          <p:cNvPr id="11" name="Content Placeholder 2"/>
          <p:cNvSpPr>
            <a:spLocks noGrp="1"/>
          </p:cNvSpPr>
          <p:nvPr>
            <p:ph idx="10" hasCustomPrompt="1"/>
          </p:nvPr>
        </p:nvSpPr>
        <p:spPr>
          <a:xfrm>
            <a:off x="891038" y="1274711"/>
            <a:ext cx="8581124" cy="5998899"/>
          </a:xfrm>
          <a:prstGeom prst="rect">
            <a:avLst/>
          </a:prstGeom>
        </p:spPr>
        <p:txBody>
          <a:bodyPr lIns="0" tIns="0" rIns="0" bIns="0"/>
          <a:lstStyle>
            <a:lvl1pPr marL="0" indent="0">
              <a:buNone/>
              <a:defRPr sz="2493">
                <a:solidFill>
                  <a:srgbClr val="004D71"/>
                </a:solidFill>
                <a:latin typeface="Calibri" panose="020F0502020204030204" pitchFamily="34" charset="0"/>
              </a:defRPr>
            </a:lvl1pPr>
            <a:lvl2pPr>
              <a:defRPr sz="2267">
                <a:solidFill>
                  <a:srgbClr val="004D71"/>
                </a:solidFill>
                <a:latin typeface="Calibri" panose="020F0502020204030204" pitchFamily="34" charset="0"/>
              </a:defRPr>
            </a:lvl2pPr>
            <a:lvl3pPr>
              <a:defRPr sz="2040">
                <a:solidFill>
                  <a:srgbClr val="004D71"/>
                </a:solidFill>
                <a:latin typeface="Calibri" panose="020F0502020204030204" pitchFamily="34" charset="0"/>
              </a:defRPr>
            </a:lvl3pPr>
            <a:lvl4pPr>
              <a:defRPr sz="1813">
                <a:solidFill>
                  <a:srgbClr val="004D71"/>
                </a:solidFill>
                <a:latin typeface="Calibri" panose="020F0502020204030204" pitchFamily="34" charset="0"/>
              </a:defRPr>
            </a:lvl4pPr>
            <a:lvl5pPr marL="0" indent="1423134">
              <a:defRPr sz="1587">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4118838670"/>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644505447"/>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98">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75" indent="-41947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92331395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621839"/>
            <a:ext cx="10363200" cy="7150563"/>
          </a:xfrm>
          <a:prstGeom prst="rect">
            <a:avLst/>
          </a:prstGeom>
        </p:spPr>
        <p:txBody>
          <a:bodyPr/>
          <a:lstStyle>
            <a:lvl1pPr marL="0" indent="0">
              <a:buNone/>
              <a:defRPr sz="1285" baseline="0">
                <a:solidFill>
                  <a:schemeClr val="tx2"/>
                </a:solidFill>
              </a:defRPr>
            </a:lvl1pPr>
            <a:lvl2pPr marL="419465" indent="0">
              <a:buNone/>
              <a:defRPr sz="2569"/>
            </a:lvl2pPr>
            <a:lvl3pPr marL="838928" indent="0">
              <a:buNone/>
              <a:defRPr sz="2202"/>
            </a:lvl3pPr>
            <a:lvl4pPr marL="1258392" indent="0">
              <a:buNone/>
              <a:defRPr sz="1835"/>
            </a:lvl4pPr>
            <a:lvl5pPr marL="1677857" indent="0">
              <a:buNone/>
              <a:defRPr sz="1835"/>
            </a:lvl5pPr>
            <a:lvl6pPr marL="2097320" indent="0">
              <a:buNone/>
              <a:defRPr sz="1835"/>
            </a:lvl6pPr>
            <a:lvl7pPr marL="2516785" indent="0">
              <a:buNone/>
              <a:defRPr sz="1835"/>
            </a:lvl7pPr>
            <a:lvl8pPr marL="2936249" indent="0">
              <a:buNone/>
              <a:defRPr sz="1835"/>
            </a:lvl8pPr>
            <a:lvl9pPr marL="3355713" indent="0">
              <a:buNone/>
              <a:defRPr sz="1835"/>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1" name="Content Placeholder 2"/>
          <p:cNvSpPr>
            <a:spLocks noGrp="1"/>
          </p:cNvSpPr>
          <p:nvPr>
            <p:ph idx="10" hasCustomPrompt="1"/>
          </p:nvPr>
        </p:nvSpPr>
        <p:spPr>
          <a:xfrm>
            <a:off x="891039" y="1274712"/>
            <a:ext cx="8581124" cy="5998899"/>
          </a:xfrm>
          <a:prstGeom prst="rect">
            <a:avLst/>
          </a:prstGeom>
        </p:spPr>
        <p:txBody>
          <a:bodyPr lIns="0" tIns="0" rIns="0" bIns="0"/>
          <a:lstStyle>
            <a:lvl1pPr marL="0" indent="0">
              <a:buNone/>
              <a:defRPr sz="2018">
                <a:solidFill>
                  <a:srgbClr val="004D71"/>
                </a:solidFill>
                <a:latin typeface="Calibri" panose="020F0502020204030204" pitchFamily="34" charset="0"/>
              </a:defRPr>
            </a:lvl1pPr>
            <a:lvl2pPr>
              <a:defRPr sz="1835">
                <a:solidFill>
                  <a:srgbClr val="004D71"/>
                </a:solidFill>
                <a:latin typeface="Calibri" panose="020F0502020204030204" pitchFamily="34" charset="0"/>
              </a:defRPr>
            </a:lvl2pPr>
            <a:lvl3pPr>
              <a:defRPr sz="1652">
                <a:solidFill>
                  <a:srgbClr val="004D71"/>
                </a:solidFill>
                <a:latin typeface="Calibri" panose="020F0502020204030204" pitchFamily="34" charset="0"/>
              </a:defRPr>
            </a:lvl3pPr>
            <a:lvl4pPr>
              <a:defRPr sz="1468">
                <a:solidFill>
                  <a:srgbClr val="004D71"/>
                </a:solidFill>
                <a:latin typeface="Calibri" panose="020F0502020204030204" pitchFamily="34" charset="0"/>
              </a:defRPr>
            </a:lvl4pPr>
            <a:lvl5pPr marL="0" indent="1152071">
              <a:defRPr sz="1285">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860426" y="154070"/>
            <a:ext cx="6157380" cy="995826"/>
          </a:xfrm>
          <a:prstGeom prst="rect">
            <a:avLst/>
          </a:prstGeom>
        </p:spPr>
        <p:txBody>
          <a:bodyPr wrap="none" lIns="0" tIns="0" rIns="0" bIns="0" anchor="ctr" anchorCtr="0"/>
          <a:lstStyle>
            <a:lvl1pPr marL="419465" indent="-419465" algn="l">
              <a:buFont typeface="Arial" panose="020B0604020202020204" pitchFamily="34" charset="0"/>
              <a:buNone/>
              <a:defRPr lang="en-CA" sz="2569"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4132286365"/>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5290052" y="954024"/>
            <a:ext cx="5073148" cy="4301933"/>
          </a:xfrm>
          <a:prstGeom prst="rect">
            <a:avLst/>
          </a:prstGeom>
        </p:spPr>
        <p:txBody>
          <a:bodyPr/>
          <a:lstStyle>
            <a:lvl1pPr marL="0" indent="0">
              <a:buNone/>
              <a:defRPr sz="1652" baseline="0">
                <a:solidFill>
                  <a:schemeClr val="tx2"/>
                </a:solidFill>
              </a:defRPr>
            </a:lvl1pPr>
            <a:lvl2pPr marL="419465" indent="0">
              <a:buNone/>
              <a:defRPr sz="2569"/>
            </a:lvl2pPr>
            <a:lvl3pPr marL="838928" indent="0">
              <a:buNone/>
              <a:defRPr sz="2202"/>
            </a:lvl3pPr>
            <a:lvl4pPr marL="1258392" indent="0">
              <a:buNone/>
              <a:defRPr sz="1835"/>
            </a:lvl4pPr>
            <a:lvl5pPr marL="1677857" indent="0">
              <a:buNone/>
              <a:defRPr sz="1835"/>
            </a:lvl5pPr>
            <a:lvl6pPr marL="2097320" indent="0">
              <a:buNone/>
              <a:defRPr sz="1835"/>
            </a:lvl6pPr>
            <a:lvl7pPr marL="2516785" indent="0">
              <a:buNone/>
              <a:defRPr sz="1835"/>
            </a:lvl7pPr>
            <a:lvl8pPr marL="2936249" indent="0">
              <a:buNone/>
              <a:defRPr sz="1835"/>
            </a:lvl8pPr>
            <a:lvl9pPr marL="3355713" indent="0">
              <a:buNone/>
              <a:defRPr sz="1835"/>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954022"/>
            <a:ext cx="5085199" cy="2914650"/>
          </a:xfrm>
          <a:prstGeom prst="rect">
            <a:avLst/>
          </a:prstGeom>
        </p:spPr>
        <p:txBody>
          <a:bodyPr lIns="180000" tIns="108000" rIns="180000" bIns="108000"/>
          <a:lstStyle>
            <a:lvl1pPr marL="0" indent="0">
              <a:buNone/>
              <a:defRPr sz="1652"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08871" y="3868672"/>
            <a:ext cx="4876328" cy="2914650"/>
          </a:xfrm>
          <a:prstGeom prst="rect">
            <a:avLst/>
          </a:prstGeom>
        </p:spPr>
        <p:txBody>
          <a:bodyPr/>
          <a:lstStyle>
            <a:lvl1pPr marL="0" indent="0">
              <a:buNone/>
              <a:defRPr sz="1652">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5290053" y="5255830"/>
            <a:ext cx="2461129" cy="1527492"/>
          </a:xfrm>
          <a:prstGeom prst="rect">
            <a:avLst/>
          </a:prstGeom>
        </p:spPr>
        <p:txBody>
          <a:bodyPr/>
          <a:lstStyle>
            <a:lvl1pPr marL="0" indent="0">
              <a:buNone/>
              <a:defRPr sz="1652">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956035" y="5255830"/>
            <a:ext cx="2407167" cy="1527492"/>
          </a:xfrm>
          <a:prstGeom prst="rect">
            <a:avLst/>
          </a:prstGeom>
        </p:spPr>
        <p:txBody>
          <a:bodyPr/>
          <a:lstStyle>
            <a:lvl1pPr marL="0" indent="0">
              <a:buNone/>
              <a:defRPr sz="1652">
                <a:solidFill>
                  <a:schemeClr val="tx2"/>
                </a:solidFill>
              </a:defRPr>
            </a:lvl1pPr>
          </a:lstStyle>
          <a:p>
            <a:r>
              <a:rPr lang="en-CA" dirty="0" smtClean="0"/>
              <a:t>Click to insert a picture</a:t>
            </a:r>
            <a:endParaRPr lang="en-CA" dirty="0"/>
          </a:p>
        </p:txBody>
      </p:sp>
      <p:sp>
        <p:nvSpPr>
          <p:cNvPr id="9" name="Rectangle 8"/>
          <p:cNvSpPr/>
          <p:nvPr userDrawn="1"/>
        </p:nvSpPr>
        <p:spPr>
          <a:xfrm>
            <a:off x="5085199" y="5255830"/>
            <a:ext cx="204854" cy="15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10" name="Rectangle 9"/>
          <p:cNvSpPr/>
          <p:nvPr userDrawn="1"/>
        </p:nvSpPr>
        <p:spPr>
          <a:xfrm>
            <a:off x="5085199" y="954024"/>
            <a:ext cx="204854" cy="43019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11" name="Rectangle 10"/>
          <p:cNvSpPr/>
          <p:nvPr userDrawn="1"/>
        </p:nvSpPr>
        <p:spPr>
          <a:xfrm>
            <a:off x="4018" y="3868672"/>
            <a:ext cx="204854" cy="2914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13" name="Slide Number Placeholder 5"/>
          <p:cNvSpPr>
            <a:spLocks noGrp="1"/>
          </p:cNvSpPr>
          <p:nvPr>
            <p:ph type="sldNum" sz="quarter" idx="15"/>
          </p:nvPr>
        </p:nvSpPr>
        <p:spPr>
          <a:xfrm>
            <a:off x="7426960" y="7203864"/>
            <a:ext cx="2418080" cy="413808"/>
          </a:xfrm>
        </p:spPr>
        <p:txBody>
          <a:bodyPr/>
          <a:lstStyle/>
          <a:p>
            <a:fld id="{32D4B517-E49B-41B6-9DBC-23634E0F1CDC}" type="slidenum">
              <a:rPr lang="en-CA" smtClean="0"/>
              <a:t>‹#›</a:t>
            </a:fld>
            <a:endParaRPr lang="en-CA" dirty="0"/>
          </a:p>
        </p:txBody>
      </p:sp>
      <p:sp>
        <p:nvSpPr>
          <p:cNvPr id="8" name="Rectangle 7"/>
          <p:cNvSpPr/>
          <p:nvPr userDrawn="1"/>
        </p:nvSpPr>
        <p:spPr>
          <a:xfrm>
            <a:off x="7751182" y="5255831"/>
            <a:ext cx="204854" cy="1527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45283" y="825861"/>
            <a:ext cx="1958618" cy="2972224"/>
          </a:xfrm>
          <a:prstGeom prst="rect">
            <a:avLst/>
          </a:prstGeom>
          <a:noFill/>
        </p:spPr>
        <p:txBody>
          <a:bodyPr wrap="square" rtlCol="0">
            <a:spAutoFit/>
          </a:bodyPr>
          <a:lstStyle/>
          <a:p>
            <a:r>
              <a:rPr lang="en-CA" sz="1101" dirty="0" smtClean="0"/>
              <a:t>This is</a:t>
            </a:r>
            <a:r>
              <a:rPr lang="en-CA" sz="1101" baseline="0" dirty="0" smtClean="0"/>
              <a:t> the sample</a:t>
            </a:r>
            <a:br>
              <a:rPr lang="en-CA" sz="1101" baseline="0" dirty="0" smtClean="0"/>
            </a:br>
            <a:r>
              <a:rPr lang="en-CA" sz="1101" baseline="0" dirty="0" smtClean="0"/>
              <a:t>icon page.</a:t>
            </a:r>
          </a:p>
          <a:p>
            <a:endParaRPr lang="en-CA" sz="1101" dirty="0" smtClean="0"/>
          </a:p>
          <a:p>
            <a:r>
              <a:rPr lang="en-CA" sz="1101" dirty="0" smtClean="0"/>
              <a:t>It features a </a:t>
            </a:r>
            <a:r>
              <a:rPr lang="en-CA" sz="1101" baseline="0" dirty="0" smtClean="0"/>
              <a:t/>
            </a:r>
            <a:br>
              <a:rPr lang="en-CA" sz="1101" baseline="0" dirty="0" smtClean="0"/>
            </a:br>
            <a:r>
              <a:rPr lang="en-CA" sz="1101" baseline="0" dirty="0" smtClean="0"/>
              <a:t>selection of symbols</a:t>
            </a:r>
            <a:br>
              <a:rPr lang="en-CA" sz="1101" baseline="0" dirty="0" smtClean="0"/>
            </a:br>
            <a:r>
              <a:rPr lang="en-CA" sz="1101" baseline="0" dirty="0" smtClean="0"/>
              <a:t>for use in your presentation.</a:t>
            </a:r>
          </a:p>
          <a:p>
            <a:endParaRPr lang="en-CA" sz="1101" baseline="0" dirty="0" smtClean="0"/>
          </a:p>
          <a:p>
            <a:r>
              <a:rPr lang="en-CA" sz="1101" baseline="0" dirty="0" smtClean="0"/>
              <a:t>To use a particular symbol, simply go to the </a:t>
            </a:r>
            <a:r>
              <a:rPr lang="en-CA" sz="1101" b="1" baseline="0" dirty="0" smtClean="0"/>
              <a:t>(1) View </a:t>
            </a:r>
            <a:r>
              <a:rPr lang="en-CA" sz="1101" baseline="0" dirty="0" smtClean="0"/>
              <a:t>Tab and select </a:t>
            </a:r>
            <a:r>
              <a:rPr lang="en-CA" sz="1101" b="1" baseline="0" dirty="0" smtClean="0"/>
              <a:t>Slide Master (2)</a:t>
            </a:r>
            <a:r>
              <a:rPr lang="en-CA" sz="1101" baseline="0" dirty="0" smtClean="0"/>
              <a:t>. Navigate to the last layout and select the icon(s) you would like to use. Copy them, return to </a:t>
            </a:r>
            <a:r>
              <a:rPr lang="en-CA" sz="1101" b="1" baseline="0" dirty="0" smtClean="0"/>
              <a:t>(3) Normal</a:t>
            </a:r>
            <a:r>
              <a:rPr lang="en-CA" sz="1101" baseline="0" dirty="0" smtClean="0"/>
              <a:t> view and paste them on the correct slide. Change the colour by choosing a new shape fill if you wish.</a:t>
            </a:r>
            <a:endParaRPr lang="en-CA" sz="1101"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02" y="5769114"/>
            <a:ext cx="8449321" cy="1273876"/>
          </a:xfrm>
          <a:prstGeom prst="rect">
            <a:avLst/>
          </a:prstGeom>
        </p:spPr>
      </p:pic>
      <p:grpSp>
        <p:nvGrpSpPr>
          <p:cNvPr id="338" name="Group 337"/>
          <p:cNvGrpSpPr/>
          <p:nvPr userDrawn="1"/>
        </p:nvGrpSpPr>
        <p:grpSpPr>
          <a:xfrm>
            <a:off x="6065239" y="5790670"/>
            <a:ext cx="462358" cy="462358"/>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340" name="TextBox 339"/>
            <p:cNvSpPr txBox="1"/>
            <p:nvPr userDrawn="1"/>
          </p:nvSpPr>
          <p:spPr>
            <a:xfrm>
              <a:off x="5209534" y="4012788"/>
              <a:ext cx="243441" cy="369728"/>
            </a:xfrm>
            <a:prstGeom prst="rect">
              <a:avLst/>
            </a:prstGeom>
            <a:noFill/>
          </p:spPr>
          <p:txBody>
            <a:bodyPr wrap="square" rtlCol="0">
              <a:spAutoFit/>
            </a:bodyPr>
            <a:lstStyle/>
            <a:p>
              <a:r>
                <a:rPr lang="en-CA" sz="2123" b="1" dirty="0" smtClean="0">
                  <a:solidFill>
                    <a:schemeClr val="bg2"/>
                  </a:solidFill>
                </a:rPr>
                <a:t>1</a:t>
              </a:r>
              <a:endParaRPr lang="en-CA" sz="2123" b="1" dirty="0">
                <a:solidFill>
                  <a:schemeClr val="bg2"/>
                </a:solidFill>
              </a:endParaRPr>
            </a:p>
          </p:txBody>
        </p:sp>
      </p:grpSp>
      <p:grpSp>
        <p:nvGrpSpPr>
          <p:cNvPr id="341" name="Group 340"/>
          <p:cNvGrpSpPr/>
          <p:nvPr userDrawn="1"/>
        </p:nvGrpSpPr>
        <p:grpSpPr>
          <a:xfrm>
            <a:off x="2776245" y="6162258"/>
            <a:ext cx="462358" cy="462358"/>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343" name="TextBox 342"/>
            <p:cNvSpPr txBox="1"/>
            <p:nvPr userDrawn="1"/>
          </p:nvSpPr>
          <p:spPr>
            <a:xfrm>
              <a:off x="5209534" y="4012788"/>
              <a:ext cx="243441" cy="369728"/>
            </a:xfrm>
            <a:prstGeom prst="rect">
              <a:avLst/>
            </a:prstGeom>
            <a:noFill/>
          </p:spPr>
          <p:txBody>
            <a:bodyPr wrap="square" rtlCol="0">
              <a:spAutoFit/>
            </a:bodyPr>
            <a:lstStyle/>
            <a:p>
              <a:r>
                <a:rPr lang="en-CA" sz="2123" b="1" dirty="0" smtClean="0">
                  <a:solidFill>
                    <a:schemeClr val="bg2"/>
                  </a:solidFill>
                </a:rPr>
                <a:t>2</a:t>
              </a:r>
              <a:endParaRPr lang="en-CA" sz="2123" b="1" dirty="0">
                <a:solidFill>
                  <a:schemeClr val="bg2"/>
                </a:solidFill>
              </a:endParaRPr>
            </a:p>
          </p:txBody>
        </p:sp>
      </p:grpSp>
      <p:grpSp>
        <p:nvGrpSpPr>
          <p:cNvPr id="344" name="Group 343"/>
          <p:cNvGrpSpPr/>
          <p:nvPr userDrawn="1"/>
        </p:nvGrpSpPr>
        <p:grpSpPr>
          <a:xfrm>
            <a:off x="422930" y="6598046"/>
            <a:ext cx="462358" cy="462358"/>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23" dirty="0"/>
            </a:p>
          </p:txBody>
        </p:sp>
        <p:sp>
          <p:nvSpPr>
            <p:cNvPr id="346" name="TextBox 345"/>
            <p:cNvSpPr txBox="1"/>
            <p:nvPr userDrawn="1"/>
          </p:nvSpPr>
          <p:spPr>
            <a:xfrm>
              <a:off x="5209534" y="4012788"/>
              <a:ext cx="243441" cy="369728"/>
            </a:xfrm>
            <a:prstGeom prst="rect">
              <a:avLst/>
            </a:prstGeom>
            <a:noFill/>
          </p:spPr>
          <p:txBody>
            <a:bodyPr wrap="square" rtlCol="0">
              <a:spAutoFit/>
            </a:bodyPr>
            <a:lstStyle/>
            <a:p>
              <a:r>
                <a:rPr lang="en-CA" sz="2123" b="1" dirty="0" smtClean="0">
                  <a:solidFill>
                    <a:schemeClr val="bg2"/>
                  </a:solidFill>
                </a:rPr>
                <a:t>3</a:t>
              </a:r>
              <a:endParaRPr lang="en-CA" sz="2123" b="1" dirty="0">
                <a:solidFill>
                  <a:schemeClr val="bg2"/>
                </a:solidFill>
              </a:endParaRPr>
            </a:p>
          </p:txBody>
        </p:sp>
      </p:grpSp>
      <p:sp>
        <p:nvSpPr>
          <p:cNvPr id="14" name="Freeform 5"/>
          <p:cNvSpPr>
            <a:spLocks/>
          </p:cNvSpPr>
          <p:nvPr userDrawn="1"/>
        </p:nvSpPr>
        <p:spPr bwMode="auto">
          <a:xfrm>
            <a:off x="5467669" y="741259"/>
            <a:ext cx="376026" cy="336445"/>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5" name="Group 14"/>
          <p:cNvGrpSpPr/>
          <p:nvPr userDrawn="1"/>
        </p:nvGrpSpPr>
        <p:grpSpPr>
          <a:xfrm>
            <a:off x="7144492" y="2848081"/>
            <a:ext cx="314855" cy="41021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8" name="Freeform 8"/>
          <p:cNvSpPr>
            <a:spLocks/>
          </p:cNvSpPr>
          <p:nvPr userDrawn="1"/>
        </p:nvSpPr>
        <p:spPr bwMode="auto">
          <a:xfrm>
            <a:off x="6072187" y="3342852"/>
            <a:ext cx="165524" cy="46778"/>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9" name="Freeform 9"/>
          <p:cNvSpPr>
            <a:spLocks/>
          </p:cNvSpPr>
          <p:nvPr userDrawn="1"/>
        </p:nvSpPr>
        <p:spPr bwMode="auto">
          <a:xfrm>
            <a:off x="6005618" y="3542560"/>
            <a:ext cx="302260" cy="131340"/>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0" name="Freeform 10"/>
          <p:cNvSpPr>
            <a:spLocks/>
          </p:cNvSpPr>
          <p:nvPr userDrawn="1"/>
        </p:nvSpPr>
        <p:spPr bwMode="auto">
          <a:xfrm>
            <a:off x="5975032" y="3398629"/>
            <a:ext cx="359834" cy="11874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1" name="Freeform 11"/>
          <p:cNvSpPr>
            <a:spLocks noEditPoints="1"/>
          </p:cNvSpPr>
          <p:nvPr userDrawn="1"/>
        </p:nvSpPr>
        <p:spPr bwMode="auto">
          <a:xfrm>
            <a:off x="5940849" y="838412"/>
            <a:ext cx="367030" cy="36703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2" name="Freeform 12"/>
          <p:cNvSpPr>
            <a:spLocks/>
          </p:cNvSpPr>
          <p:nvPr userDrawn="1"/>
        </p:nvSpPr>
        <p:spPr bwMode="auto">
          <a:xfrm>
            <a:off x="4810972" y="860002"/>
            <a:ext cx="489374" cy="437198"/>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3" name="Freeform 13"/>
          <p:cNvSpPr>
            <a:spLocks noEditPoints="1"/>
          </p:cNvSpPr>
          <p:nvPr userDrawn="1"/>
        </p:nvSpPr>
        <p:spPr bwMode="auto">
          <a:xfrm>
            <a:off x="3314066" y="1477116"/>
            <a:ext cx="332846" cy="28067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4" name="Group 23"/>
          <p:cNvGrpSpPr/>
          <p:nvPr userDrawn="1"/>
        </p:nvGrpSpPr>
        <p:grpSpPr>
          <a:xfrm>
            <a:off x="3909590" y="784437"/>
            <a:ext cx="752052" cy="42100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32" name="Freeform 21"/>
          <p:cNvSpPr>
            <a:spLocks noEditPoints="1"/>
          </p:cNvSpPr>
          <p:nvPr userDrawn="1"/>
        </p:nvSpPr>
        <p:spPr bwMode="auto">
          <a:xfrm>
            <a:off x="6412232" y="3386032"/>
            <a:ext cx="399415" cy="35443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33" name="Freeform 22"/>
          <p:cNvSpPr>
            <a:spLocks noEditPoints="1"/>
          </p:cNvSpPr>
          <p:nvPr userDrawn="1"/>
        </p:nvSpPr>
        <p:spPr bwMode="auto">
          <a:xfrm>
            <a:off x="4872145" y="2711345"/>
            <a:ext cx="507365" cy="394018"/>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34" name="Group 33"/>
          <p:cNvGrpSpPr/>
          <p:nvPr userDrawn="1"/>
        </p:nvGrpSpPr>
        <p:grpSpPr>
          <a:xfrm>
            <a:off x="6872818" y="1415947"/>
            <a:ext cx="437198" cy="433599"/>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38" name="Freeform 26"/>
          <p:cNvSpPr>
            <a:spLocks/>
          </p:cNvSpPr>
          <p:nvPr userDrawn="1"/>
        </p:nvSpPr>
        <p:spPr bwMode="auto">
          <a:xfrm>
            <a:off x="4854152" y="2020467"/>
            <a:ext cx="403013" cy="46418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39" name="Group 38"/>
          <p:cNvGrpSpPr/>
          <p:nvPr userDrawn="1"/>
        </p:nvGrpSpPr>
        <p:grpSpPr>
          <a:xfrm>
            <a:off x="6928592" y="3450804"/>
            <a:ext cx="521759" cy="179917"/>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43" name="Group 42"/>
          <p:cNvGrpSpPr/>
          <p:nvPr userDrawn="1"/>
        </p:nvGrpSpPr>
        <p:grpSpPr>
          <a:xfrm>
            <a:off x="5462272" y="2076239"/>
            <a:ext cx="494771" cy="500168"/>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59" name="Group 58"/>
          <p:cNvGrpSpPr/>
          <p:nvPr userDrawn="1"/>
        </p:nvGrpSpPr>
        <p:grpSpPr>
          <a:xfrm>
            <a:off x="6048799" y="2076241"/>
            <a:ext cx="509165" cy="509165"/>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75" name="Freeform 60"/>
          <p:cNvSpPr>
            <a:spLocks noEditPoints="1"/>
          </p:cNvSpPr>
          <p:nvPr userDrawn="1"/>
        </p:nvSpPr>
        <p:spPr bwMode="auto">
          <a:xfrm>
            <a:off x="6369051" y="1095695"/>
            <a:ext cx="244687" cy="244687"/>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76" name="Freeform 61"/>
          <p:cNvSpPr>
            <a:spLocks noEditPoints="1"/>
          </p:cNvSpPr>
          <p:nvPr userDrawn="1"/>
        </p:nvSpPr>
        <p:spPr bwMode="auto">
          <a:xfrm>
            <a:off x="6250307" y="1495108"/>
            <a:ext cx="341842" cy="433600"/>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77" name="Freeform 62"/>
          <p:cNvSpPr>
            <a:spLocks/>
          </p:cNvSpPr>
          <p:nvPr userDrawn="1"/>
        </p:nvSpPr>
        <p:spPr bwMode="auto">
          <a:xfrm>
            <a:off x="4622060" y="1468120"/>
            <a:ext cx="302260" cy="311256"/>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78" name="Oval 63"/>
          <p:cNvSpPr>
            <a:spLocks noChangeArrowheads="1"/>
          </p:cNvSpPr>
          <p:nvPr userDrawn="1"/>
        </p:nvSpPr>
        <p:spPr bwMode="auto">
          <a:xfrm>
            <a:off x="4713817" y="1800967"/>
            <a:ext cx="100754" cy="104352"/>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79" name="Group 78"/>
          <p:cNvGrpSpPr/>
          <p:nvPr userDrawn="1"/>
        </p:nvGrpSpPr>
        <p:grpSpPr>
          <a:xfrm>
            <a:off x="3155739" y="1953897"/>
            <a:ext cx="368830" cy="770043"/>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84" name="Group 83"/>
          <p:cNvGrpSpPr/>
          <p:nvPr userDrawn="1"/>
        </p:nvGrpSpPr>
        <p:grpSpPr>
          <a:xfrm>
            <a:off x="3619924" y="1953898"/>
            <a:ext cx="289667" cy="775441"/>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89" name="Group 88"/>
          <p:cNvGrpSpPr/>
          <p:nvPr userDrawn="1"/>
        </p:nvGrpSpPr>
        <p:grpSpPr>
          <a:xfrm>
            <a:off x="7004157" y="1975485"/>
            <a:ext cx="532553" cy="735860"/>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98" name="Freeform 80"/>
          <p:cNvSpPr>
            <a:spLocks/>
          </p:cNvSpPr>
          <p:nvPr userDrawn="1"/>
        </p:nvSpPr>
        <p:spPr bwMode="auto">
          <a:xfrm>
            <a:off x="7248844" y="854605"/>
            <a:ext cx="311256" cy="307658"/>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99" name="Group 98"/>
          <p:cNvGrpSpPr/>
          <p:nvPr userDrawn="1"/>
        </p:nvGrpSpPr>
        <p:grpSpPr>
          <a:xfrm>
            <a:off x="5616999" y="2794109"/>
            <a:ext cx="516362" cy="39941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08" name="Freeform 89"/>
          <p:cNvSpPr>
            <a:spLocks noEditPoints="1"/>
          </p:cNvSpPr>
          <p:nvPr userDrawn="1"/>
        </p:nvSpPr>
        <p:spPr bwMode="auto">
          <a:xfrm>
            <a:off x="5791518" y="1459128"/>
            <a:ext cx="302260" cy="451591"/>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09" name="Freeform 92"/>
          <p:cNvSpPr>
            <a:spLocks/>
          </p:cNvSpPr>
          <p:nvPr userDrawn="1"/>
        </p:nvSpPr>
        <p:spPr bwMode="auto">
          <a:xfrm>
            <a:off x="5113234" y="1108287"/>
            <a:ext cx="442595" cy="372428"/>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10" name="Freeform 93"/>
          <p:cNvSpPr>
            <a:spLocks/>
          </p:cNvSpPr>
          <p:nvPr userDrawn="1"/>
        </p:nvSpPr>
        <p:spPr bwMode="auto">
          <a:xfrm>
            <a:off x="3274484" y="3010006"/>
            <a:ext cx="446193" cy="519960"/>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11" name="Freeform 94"/>
          <p:cNvSpPr>
            <a:spLocks noEditPoints="1"/>
          </p:cNvSpPr>
          <p:nvPr userDrawn="1"/>
        </p:nvSpPr>
        <p:spPr bwMode="auto">
          <a:xfrm>
            <a:off x="2220172" y="1529294"/>
            <a:ext cx="262679" cy="314855"/>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12" name="Group 111"/>
          <p:cNvGrpSpPr/>
          <p:nvPr userDrawn="1"/>
        </p:nvGrpSpPr>
        <p:grpSpPr>
          <a:xfrm>
            <a:off x="6723487" y="802429"/>
            <a:ext cx="412010" cy="415608"/>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16" name="Group 115"/>
          <p:cNvGrpSpPr/>
          <p:nvPr userDrawn="1"/>
        </p:nvGrpSpPr>
        <p:grpSpPr>
          <a:xfrm>
            <a:off x="3861013" y="1471721"/>
            <a:ext cx="599123" cy="424603"/>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20" name="Group 119"/>
          <p:cNvGrpSpPr/>
          <p:nvPr userDrawn="1"/>
        </p:nvGrpSpPr>
        <p:grpSpPr>
          <a:xfrm>
            <a:off x="2421679" y="903184"/>
            <a:ext cx="581132" cy="50736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24" name="Freeform 104"/>
          <p:cNvSpPr>
            <a:spLocks/>
          </p:cNvSpPr>
          <p:nvPr userDrawn="1"/>
        </p:nvSpPr>
        <p:spPr bwMode="auto">
          <a:xfrm>
            <a:off x="4920721" y="3249296"/>
            <a:ext cx="410210" cy="372428"/>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5" name="Freeform 105"/>
          <p:cNvSpPr>
            <a:spLocks/>
          </p:cNvSpPr>
          <p:nvPr userDrawn="1"/>
        </p:nvSpPr>
        <p:spPr bwMode="auto">
          <a:xfrm>
            <a:off x="4355784" y="2921847"/>
            <a:ext cx="428202" cy="437198"/>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6" name="Freeform 106"/>
          <p:cNvSpPr>
            <a:spLocks noEditPoints="1"/>
          </p:cNvSpPr>
          <p:nvPr userDrawn="1"/>
        </p:nvSpPr>
        <p:spPr bwMode="auto">
          <a:xfrm>
            <a:off x="2176993" y="2475654"/>
            <a:ext cx="428202" cy="376026"/>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7" name="Freeform 107"/>
          <p:cNvSpPr>
            <a:spLocks noEditPoints="1"/>
          </p:cNvSpPr>
          <p:nvPr userDrawn="1"/>
        </p:nvSpPr>
        <p:spPr bwMode="auto">
          <a:xfrm>
            <a:off x="4150679" y="2094232"/>
            <a:ext cx="599123" cy="599123"/>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8" name="Freeform 108"/>
          <p:cNvSpPr>
            <a:spLocks/>
          </p:cNvSpPr>
          <p:nvPr userDrawn="1"/>
        </p:nvSpPr>
        <p:spPr bwMode="auto">
          <a:xfrm>
            <a:off x="2128415" y="1941302"/>
            <a:ext cx="604520" cy="385022"/>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29" name="Freeform 109"/>
          <p:cNvSpPr>
            <a:spLocks noEditPoints="1"/>
          </p:cNvSpPr>
          <p:nvPr userDrawn="1"/>
        </p:nvSpPr>
        <p:spPr bwMode="auto">
          <a:xfrm>
            <a:off x="3152142" y="833015"/>
            <a:ext cx="564938" cy="50016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30" name="Group 129"/>
          <p:cNvGrpSpPr/>
          <p:nvPr userDrawn="1"/>
        </p:nvGrpSpPr>
        <p:grpSpPr>
          <a:xfrm>
            <a:off x="3817832" y="2592600"/>
            <a:ext cx="419207" cy="631508"/>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34" name="Freeform 113"/>
          <p:cNvSpPr>
            <a:spLocks/>
          </p:cNvSpPr>
          <p:nvPr userDrawn="1"/>
        </p:nvSpPr>
        <p:spPr bwMode="auto">
          <a:xfrm>
            <a:off x="2749128" y="1691217"/>
            <a:ext cx="363432" cy="34544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5" name="Freeform 114"/>
          <p:cNvSpPr>
            <a:spLocks/>
          </p:cNvSpPr>
          <p:nvPr userDrawn="1"/>
        </p:nvSpPr>
        <p:spPr bwMode="auto">
          <a:xfrm>
            <a:off x="6325871" y="2592600"/>
            <a:ext cx="660295" cy="368830"/>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6" name="Freeform 115"/>
          <p:cNvSpPr>
            <a:spLocks/>
          </p:cNvSpPr>
          <p:nvPr userDrawn="1"/>
        </p:nvSpPr>
        <p:spPr bwMode="auto">
          <a:xfrm>
            <a:off x="6189134" y="2961428"/>
            <a:ext cx="656696" cy="36703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7" name="Freeform 116"/>
          <p:cNvSpPr>
            <a:spLocks/>
          </p:cNvSpPr>
          <p:nvPr userDrawn="1"/>
        </p:nvSpPr>
        <p:spPr bwMode="auto">
          <a:xfrm>
            <a:off x="5424489" y="3368041"/>
            <a:ext cx="392219" cy="394018"/>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8" name="Freeform 117"/>
          <p:cNvSpPr>
            <a:spLocks noEditPoints="1"/>
          </p:cNvSpPr>
          <p:nvPr userDrawn="1"/>
        </p:nvSpPr>
        <p:spPr bwMode="auto">
          <a:xfrm>
            <a:off x="2623187" y="2274147"/>
            <a:ext cx="370628" cy="406612"/>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39" name="Freeform 118"/>
          <p:cNvSpPr>
            <a:spLocks noEditPoints="1"/>
          </p:cNvSpPr>
          <p:nvPr userDrawn="1"/>
        </p:nvSpPr>
        <p:spPr bwMode="auto">
          <a:xfrm>
            <a:off x="2894860" y="2689755"/>
            <a:ext cx="192512" cy="320252"/>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0" name="Freeform 119"/>
          <p:cNvSpPr>
            <a:spLocks noEditPoints="1"/>
          </p:cNvSpPr>
          <p:nvPr userDrawn="1"/>
        </p:nvSpPr>
        <p:spPr bwMode="auto">
          <a:xfrm>
            <a:off x="2079838" y="3542562"/>
            <a:ext cx="730462" cy="530755"/>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1" name="Freeform 120"/>
          <p:cNvSpPr>
            <a:spLocks noEditPoints="1"/>
          </p:cNvSpPr>
          <p:nvPr userDrawn="1"/>
        </p:nvSpPr>
        <p:spPr bwMode="auto">
          <a:xfrm>
            <a:off x="3843021" y="3456200"/>
            <a:ext cx="665692" cy="433600"/>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2" name="Freeform 121"/>
          <p:cNvSpPr>
            <a:spLocks noEditPoints="1"/>
          </p:cNvSpPr>
          <p:nvPr userDrawn="1"/>
        </p:nvSpPr>
        <p:spPr bwMode="auto">
          <a:xfrm>
            <a:off x="6027208" y="3859213"/>
            <a:ext cx="424604" cy="428202"/>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3" name="Freeform 122"/>
          <p:cNvSpPr>
            <a:spLocks noEditPoints="1"/>
          </p:cNvSpPr>
          <p:nvPr userDrawn="1"/>
        </p:nvSpPr>
        <p:spPr bwMode="auto">
          <a:xfrm>
            <a:off x="6635326" y="3853816"/>
            <a:ext cx="424604" cy="424603"/>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44" name="Group 143"/>
          <p:cNvGrpSpPr/>
          <p:nvPr userDrawn="1"/>
        </p:nvGrpSpPr>
        <p:grpSpPr>
          <a:xfrm>
            <a:off x="8355332" y="2711347"/>
            <a:ext cx="176318" cy="403013"/>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47" name="Freeform 125"/>
          <p:cNvSpPr>
            <a:spLocks noEditPoints="1"/>
          </p:cNvSpPr>
          <p:nvPr userDrawn="1"/>
        </p:nvSpPr>
        <p:spPr bwMode="auto">
          <a:xfrm>
            <a:off x="2968626" y="3609129"/>
            <a:ext cx="498370" cy="437198"/>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8" name="Freeform 126"/>
          <p:cNvSpPr>
            <a:spLocks noEditPoints="1"/>
          </p:cNvSpPr>
          <p:nvPr userDrawn="1"/>
        </p:nvSpPr>
        <p:spPr bwMode="auto">
          <a:xfrm>
            <a:off x="8447090" y="2085237"/>
            <a:ext cx="219498" cy="44259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49" name="Freeform 127"/>
          <p:cNvSpPr>
            <a:spLocks noEditPoints="1"/>
          </p:cNvSpPr>
          <p:nvPr userDrawn="1"/>
        </p:nvSpPr>
        <p:spPr bwMode="auto">
          <a:xfrm>
            <a:off x="2477453" y="4082310"/>
            <a:ext cx="460587" cy="412010"/>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50" name="Group 149"/>
          <p:cNvGrpSpPr/>
          <p:nvPr userDrawn="1"/>
        </p:nvGrpSpPr>
        <p:grpSpPr>
          <a:xfrm>
            <a:off x="8184410" y="3310469"/>
            <a:ext cx="403013" cy="316653"/>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57" name="Group 156"/>
          <p:cNvGrpSpPr/>
          <p:nvPr userDrawn="1"/>
        </p:nvGrpSpPr>
        <p:grpSpPr>
          <a:xfrm>
            <a:off x="2110425" y="2912851"/>
            <a:ext cx="599122" cy="56134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61" name="Freeform 135"/>
          <p:cNvSpPr>
            <a:spLocks noEditPoints="1"/>
          </p:cNvSpPr>
          <p:nvPr userDrawn="1"/>
        </p:nvSpPr>
        <p:spPr bwMode="auto">
          <a:xfrm>
            <a:off x="2709546" y="3071178"/>
            <a:ext cx="438997" cy="440796"/>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2" name="Freeform 136"/>
          <p:cNvSpPr>
            <a:spLocks/>
          </p:cNvSpPr>
          <p:nvPr userDrawn="1"/>
        </p:nvSpPr>
        <p:spPr bwMode="auto">
          <a:xfrm>
            <a:off x="3011805" y="3258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3" name="Freeform 137"/>
          <p:cNvSpPr>
            <a:spLocks/>
          </p:cNvSpPr>
          <p:nvPr userDrawn="1"/>
        </p:nvSpPr>
        <p:spPr bwMode="auto">
          <a:xfrm>
            <a:off x="8232987" y="811427"/>
            <a:ext cx="438997" cy="44259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64" name="Freeform 138"/>
          <p:cNvSpPr>
            <a:spLocks noEditPoints="1"/>
          </p:cNvSpPr>
          <p:nvPr userDrawn="1"/>
        </p:nvSpPr>
        <p:spPr bwMode="auto">
          <a:xfrm>
            <a:off x="5073651" y="1603061"/>
            <a:ext cx="534353" cy="451591"/>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65" name="Group 164"/>
          <p:cNvGrpSpPr/>
          <p:nvPr userDrawn="1"/>
        </p:nvGrpSpPr>
        <p:grpSpPr>
          <a:xfrm>
            <a:off x="2925445" y="4778587"/>
            <a:ext cx="611717" cy="3238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70" name="Group 169"/>
          <p:cNvGrpSpPr/>
          <p:nvPr userDrawn="1"/>
        </p:nvGrpSpPr>
        <p:grpSpPr>
          <a:xfrm>
            <a:off x="3765656" y="4778587"/>
            <a:ext cx="611717" cy="3238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75" name="Group 174"/>
          <p:cNvGrpSpPr/>
          <p:nvPr userDrawn="1"/>
        </p:nvGrpSpPr>
        <p:grpSpPr>
          <a:xfrm>
            <a:off x="7838970" y="4546497"/>
            <a:ext cx="494771" cy="638705"/>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78" name="Freeform 149"/>
          <p:cNvSpPr>
            <a:spLocks noEditPoints="1"/>
          </p:cNvSpPr>
          <p:nvPr userDrawn="1"/>
        </p:nvSpPr>
        <p:spPr bwMode="auto">
          <a:xfrm>
            <a:off x="8596419" y="4537499"/>
            <a:ext cx="336445" cy="458788"/>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79" name="Rectangle 150"/>
          <p:cNvSpPr>
            <a:spLocks noChangeArrowheads="1"/>
          </p:cNvSpPr>
          <p:nvPr userDrawn="1"/>
        </p:nvSpPr>
        <p:spPr bwMode="auto">
          <a:xfrm>
            <a:off x="8733156" y="4598671"/>
            <a:ext cx="10795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0" name="Rectangle 151"/>
          <p:cNvSpPr>
            <a:spLocks noChangeArrowheads="1"/>
          </p:cNvSpPr>
          <p:nvPr userDrawn="1"/>
        </p:nvSpPr>
        <p:spPr bwMode="auto">
          <a:xfrm>
            <a:off x="8639598" y="4663440"/>
            <a:ext cx="201507" cy="2339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1" name="Rectangle 152"/>
          <p:cNvSpPr>
            <a:spLocks noChangeArrowheads="1"/>
          </p:cNvSpPr>
          <p:nvPr userDrawn="1"/>
        </p:nvSpPr>
        <p:spPr bwMode="auto">
          <a:xfrm>
            <a:off x="8639598" y="4726412"/>
            <a:ext cx="201507" cy="251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2" name="Freeform 153"/>
          <p:cNvSpPr>
            <a:spLocks/>
          </p:cNvSpPr>
          <p:nvPr userDrawn="1"/>
        </p:nvSpPr>
        <p:spPr bwMode="auto">
          <a:xfrm>
            <a:off x="8754747" y="4821767"/>
            <a:ext cx="140335" cy="73766"/>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3" name="Freeform 154"/>
          <p:cNvSpPr>
            <a:spLocks noEditPoints="1"/>
          </p:cNvSpPr>
          <p:nvPr userDrawn="1"/>
        </p:nvSpPr>
        <p:spPr bwMode="auto">
          <a:xfrm>
            <a:off x="9418639" y="3929381"/>
            <a:ext cx="635106" cy="336445"/>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4" name="Freeform 155"/>
          <p:cNvSpPr>
            <a:spLocks noEditPoints="1"/>
          </p:cNvSpPr>
          <p:nvPr userDrawn="1"/>
        </p:nvSpPr>
        <p:spPr bwMode="auto">
          <a:xfrm>
            <a:off x="9546380" y="2668165"/>
            <a:ext cx="617114" cy="94996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5" name="Freeform 156"/>
          <p:cNvSpPr>
            <a:spLocks noEditPoints="1"/>
          </p:cNvSpPr>
          <p:nvPr userDrawn="1"/>
        </p:nvSpPr>
        <p:spPr bwMode="auto">
          <a:xfrm>
            <a:off x="2119420" y="4595072"/>
            <a:ext cx="586529" cy="415608"/>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6" name="Freeform 157"/>
          <p:cNvSpPr>
            <a:spLocks noEditPoints="1"/>
          </p:cNvSpPr>
          <p:nvPr userDrawn="1"/>
        </p:nvSpPr>
        <p:spPr bwMode="auto">
          <a:xfrm>
            <a:off x="5161811" y="4366580"/>
            <a:ext cx="559541" cy="253683"/>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187" name="Freeform 160"/>
          <p:cNvSpPr>
            <a:spLocks noEditPoints="1"/>
          </p:cNvSpPr>
          <p:nvPr userDrawn="1"/>
        </p:nvSpPr>
        <p:spPr bwMode="auto">
          <a:xfrm>
            <a:off x="4352185" y="4440344"/>
            <a:ext cx="620713" cy="622512"/>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88" name="Group 187"/>
          <p:cNvGrpSpPr/>
          <p:nvPr userDrawn="1"/>
        </p:nvGrpSpPr>
        <p:grpSpPr>
          <a:xfrm>
            <a:off x="8916671" y="762849"/>
            <a:ext cx="757450" cy="88519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192" name="Freeform 164"/>
          <p:cNvSpPr>
            <a:spLocks noEditPoints="1"/>
          </p:cNvSpPr>
          <p:nvPr userDrawn="1"/>
        </p:nvSpPr>
        <p:spPr bwMode="auto">
          <a:xfrm>
            <a:off x="7344198" y="3936579"/>
            <a:ext cx="386822" cy="381423"/>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193" name="Group 192"/>
          <p:cNvGrpSpPr/>
          <p:nvPr userDrawn="1"/>
        </p:nvGrpSpPr>
        <p:grpSpPr>
          <a:xfrm>
            <a:off x="9668722" y="4888338"/>
            <a:ext cx="467783" cy="244687"/>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197" name="Group 196"/>
          <p:cNvGrpSpPr/>
          <p:nvPr userDrawn="1"/>
        </p:nvGrpSpPr>
        <p:grpSpPr>
          <a:xfrm>
            <a:off x="7034743" y="4476329"/>
            <a:ext cx="599123" cy="608119"/>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00" name="Freeform 170"/>
          <p:cNvSpPr>
            <a:spLocks noEditPoints="1"/>
          </p:cNvSpPr>
          <p:nvPr userDrawn="1"/>
        </p:nvSpPr>
        <p:spPr bwMode="auto">
          <a:xfrm>
            <a:off x="4999886" y="4712018"/>
            <a:ext cx="519959" cy="433600"/>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01" name="Group 200"/>
          <p:cNvGrpSpPr/>
          <p:nvPr userDrawn="1"/>
        </p:nvGrpSpPr>
        <p:grpSpPr>
          <a:xfrm>
            <a:off x="9305291" y="4400764"/>
            <a:ext cx="368830" cy="271675"/>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05" name="Group 204"/>
          <p:cNvGrpSpPr/>
          <p:nvPr userDrawn="1"/>
        </p:nvGrpSpPr>
        <p:grpSpPr>
          <a:xfrm>
            <a:off x="8562236" y="1489712"/>
            <a:ext cx="476779" cy="314855"/>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10" name="Freeform 178"/>
          <p:cNvSpPr>
            <a:spLocks noEditPoints="1"/>
          </p:cNvSpPr>
          <p:nvPr userDrawn="1"/>
        </p:nvSpPr>
        <p:spPr bwMode="auto">
          <a:xfrm>
            <a:off x="6482399" y="4537501"/>
            <a:ext cx="512763" cy="48577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11" name="Oval 179"/>
          <p:cNvSpPr>
            <a:spLocks noChangeArrowheads="1"/>
          </p:cNvSpPr>
          <p:nvPr userDrawn="1"/>
        </p:nvSpPr>
        <p:spPr bwMode="auto">
          <a:xfrm>
            <a:off x="6915997" y="4821769"/>
            <a:ext cx="35984" cy="3598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12" name="Freeform 180"/>
          <p:cNvSpPr>
            <a:spLocks noEditPoints="1"/>
          </p:cNvSpPr>
          <p:nvPr userDrawn="1"/>
        </p:nvSpPr>
        <p:spPr bwMode="auto">
          <a:xfrm>
            <a:off x="8627005" y="2662767"/>
            <a:ext cx="424604" cy="412010"/>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13" name="Group 212"/>
          <p:cNvGrpSpPr/>
          <p:nvPr userDrawn="1"/>
        </p:nvGrpSpPr>
        <p:grpSpPr>
          <a:xfrm>
            <a:off x="9612948" y="1153267"/>
            <a:ext cx="590127" cy="564938"/>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24" name="Freeform 191"/>
          <p:cNvSpPr>
            <a:spLocks/>
          </p:cNvSpPr>
          <p:nvPr userDrawn="1"/>
        </p:nvSpPr>
        <p:spPr bwMode="auto">
          <a:xfrm>
            <a:off x="3983356" y="4051726"/>
            <a:ext cx="473181" cy="379625"/>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25" name="Freeform 192"/>
          <p:cNvSpPr>
            <a:spLocks/>
          </p:cNvSpPr>
          <p:nvPr userDrawn="1"/>
        </p:nvSpPr>
        <p:spPr bwMode="auto">
          <a:xfrm>
            <a:off x="4526704" y="3691890"/>
            <a:ext cx="196109" cy="577533"/>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26" name="Group 225"/>
          <p:cNvGrpSpPr/>
          <p:nvPr userDrawn="1"/>
        </p:nvGrpSpPr>
        <p:grpSpPr>
          <a:xfrm>
            <a:off x="8763741" y="4024737"/>
            <a:ext cx="388620" cy="341842"/>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30" name="Freeform 196"/>
          <p:cNvSpPr>
            <a:spLocks noEditPoints="1"/>
          </p:cNvSpPr>
          <p:nvPr userDrawn="1"/>
        </p:nvSpPr>
        <p:spPr bwMode="auto">
          <a:xfrm>
            <a:off x="9576966" y="1993479"/>
            <a:ext cx="586529" cy="491173"/>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31" name="Freeform 197"/>
          <p:cNvSpPr>
            <a:spLocks/>
          </p:cNvSpPr>
          <p:nvPr userDrawn="1"/>
        </p:nvSpPr>
        <p:spPr bwMode="auto">
          <a:xfrm>
            <a:off x="3148543" y="4130887"/>
            <a:ext cx="725065" cy="397616"/>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sp>
        <p:nvSpPr>
          <p:cNvPr id="232" name="Freeform 198"/>
          <p:cNvSpPr>
            <a:spLocks/>
          </p:cNvSpPr>
          <p:nvPr userDrawn="1"/>
        </p:nvSpPr>
        <p:spPr bwMode="auto">
          <a:xfrm>
            <a:off x="3366243" y="4375573"/>
            <a:ext cx="271675" cy="36703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33" name="Group 232"/>
          <p:cNvGrpSpPr/>
          <p:nvPr userDrawn="1"/>
        </p:nvGrpSpPr>
        <p:grpSpPr>
          <a:xfrm>
            <a:off x="4915325" y="3832225"/>
            <a:ext cx="552344" cy="385022"/>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36" name="Group 235"/>
          <p:cNvGrpSpPr/>
          <p:nvPr userDrawn="1"/>
        </p:nvGrpSpPr>
        <p:grpSpPr>
          <a:xfrm>
            <a:off x="8697173" y="3315867"/>
            <a:ext cx="687282" cy="573935"/>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42" name="Group 241"/>
          <p:cNvGrpSpPr/>
          <p:nvPr userDrawn="1"/>
        </p:nvGrpSpPr>
        <p:grpSpPr>
          <a:xfrm>
            <a:off x="8880688" y="2015069"/>
            <a:ext cx="537951" cy="555943"/>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45" name="Group 244"/>
          <p:cNvGrpSpPr/>
          <p:nvPr userDrawn="1"/>
        </p:nvGrpSpPr>
        <p:grpSpPr>
          <a:xfrm>
            <a:off x="7624870" y="1455529"/>
            <a:ext cx="665692" cy="433599"/>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50" name="Group 249"/>
          <p:cNvGrpSpPr/>
          <p:nvPr userDrawn="1"/>
        </p:nvGrpSpPr>
        <p:grpSpPr>
          <a:xfrm>
            <a:off x="5948046" y="4400762"/>
            <a:ext cx="350838" cy="350838"/>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58" name="Group 257"/>
          <p:cNvGrpSpPr/>
          <p:nvPr userDrawn="1"/>
        </p:nvGrpSpPr>
        <p:grpSpPr>
          <a:xfrm>
            <a:off x="5712355" y="4864949"/>
            <a:ext cx="250085" cy="293265"/>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61" name="Group 260"/>
          <p:cNvGrpSpPr/>
          <p:nvPr userDrawn="1"/>
        </p:nvGrpSpPr>
        <p:grpSpPr>
          <a:xfrm>
            <a:off x="7664450" y="2191386"/>
            <a:ext cx="464186" cy="672888"/>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
        <p:nvSpPr>
          <p:cNvPr id="269" name="Freeform 229"/>
          <p:cNvSpPr>
            <a:spLocks noEditPoints="1"/>
          </p:cNvSpPr>
          <p:nvPr userDrawn="1"/>
        </p:nvSpPr>
        <p:spPr bwMode="auto">
          <a:xfrm>
            <a:off x="7826375" y="3828628"/>
            <a:ext cx="512763" cy="581131"/>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93" tIns="41946" rIns="83893" bIns="41946" numCol="1" anchor="t" anchorCtr="0" compatLnSpc="1">
            <a:prstTxWarp prst="textNoShape">
              <a:avLst/>
            </a:prstTxWarp>
          </a:bodyPr>
          <a:lstStyle/>
          <a:p>
            <a:endParaRPr lang="en-CA" sz="2123" dirty="0"/>
          </a:p>
        </p:txBody>
      </p:sp>
      <p:grpSp>
        <p:nvGrpSpPr>
          <p:cNvPr id="270" name="Group 269"/>
          <p:cNvGrpSpPr/>
          <p:nvPr userDrawn="1"/>
        </p:nvGrpSpPr>
        <p:grpSpPr>
          <a:xfrm>
            <a:off x="7612276" y="3022600"/>
            <a:ext cx="473180" cy="665692"/>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grpSp>
        <p:nvGrpSpPr>
          <p:cNvPr id="274" name="Group 273"/>
          <p:cNvGrpSpPr/>
          <p:nvPr userDrawn="1"/>
        </p:nvGrpSpPr>
        <p:grpSpPr>
          <a:xfrm>
            <a:off x="7599681" y="885192"/>
            <a:ext cx="532554" cy="385023"/>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123" dirty="0"/>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2470" y="560545"/>
            <a:ext cx="8938260" cy="87929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12470" y="7203865"/>
            <a:ext cx="2331720" cy="413808"/>
          </a:xfrm>
          <a:prstGeom prst="rect">
            <a:avLst/>
          </a:prstGeom>
        </p:spPr>
        <p:txBody>
          <a:bodyPr/>
          <a:lstStyle/>
          <a:p>
            <a:endParaRPr lang="en-CA"/>
          </a:p>
        </p:txBody>
      </p:sp>
      <p:sp>
        <p:nvSpPr>
          <p:cNvPr id="4" name="Footer Placeholder 3"/>
          <p:cNvSpPr>
            <a:spLocks noGrp="1"/>
          </p:cNvSpPr>
          <p:nvPr>
            <p:ph type="ftr" sz="quarter" idx="11"/>
          </p:nvPr>
        </p:nvSpPr>
        <p:spPr>
          <a:xfrm>
            <a:off x="3432810" y="7203865"/>
            <a:ext cx="3497580" cy="413808"/>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t>‹#›</a:t>
            </a:fld>
            <a:endParaRPr lang="en-CA"/>
          </a:p>
        </p:txBody>
      </p:sp>
    </p:spTree>
    <p:extLst>
      <p:ext uri="{BB962C8B-B14F-4D97-AF65-F5344CB8AC3E}">
        <p14:creationId xmlns:p14="http://schemas.microsoft.com/office/powerpoint/2010/main" val="119666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101">
                <a:solidFill>
                  <a:schemeClr val="tx1">
                    <a:tint val="75000"/>
                  </a:schemeClr>
                </a:solidFill>
              </a:defRPr>
            </a:lvl1pPr>
          </a:lstStyle>
          <a:p>
            <a:fld id="{32D4B517-E49B-41B6-9DBC-23634E0F1CDC}" type="slidenum">
              <a:rPr lang="en-CA" smtClean="0"/>
              <a:t>‹#›</a:t>
            </a:fld>
            <a:endParaRPr lang="en-CA" dirty="0"/>
          </a:p>
        </p:txBody>
      </p:sp>
      <p:sp>
        <p:nvSpPr>
          <p:cNvPr id="3" name="Title Placeholder 2"/>
          <p:cNvSpPr>
            <a:spLocks noGrp="1"/>
          </p:cNvSpPr>
          <p:nvPr>
            <p:ph type="title"/>
          </p:nvPr>
        </p:nvSpPr>
        <p:spPr>
          <a:xfrm>
            <a:off x="712470" y="413811"/>
            <a:ext cx="8938260" cy="1502305"/>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2" name="hl"/>
          <p:cNvSpPr txBox="1"/>
          <p:nvPr userDrawn="1"/>
        </p:nvSpPr>
        <p:spPr>
          <a:xfrm>
            <a:off x="0" y="0"/>
            <a:ext cx="10363200" cy="448456"/>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 id="2147483670" r:id="rId10"/>
    <p:sldLayoutId id="2147483676" r:id="rId11"/>
    <p:sldLayoutId id="2147483682" r:id="rId12"/>
  </p:sldLayoutIdLst>
  <p:timing>
    <p:tnLst>
      <p:par>
        <p:cTn id="1" dur="indefinite" restart="never" nodeType="tmRoot"/>
      </p:par>
    </p:tnLst>
  </p:timing>
  <p:hf hdr="0" ftr="0" dt="0"/>
  <p:txStyles>
    <p:titleStyle>
      <a:lvl1pPr algn="l" defTabSz="838928" rtl="0" eaLnBrk="1" latinLnBrk="0" hangingPunct="1">
        <a:spcBef>
          <a:spcPct val="0"/>
        </a:spcBef>
        <a:buNone/>
        <a:defRPr sz="4037" kern="1200">
          <a:solidFill>
            <a:schemeClr val="tx1"/>
          </a:solidFill>
          <a:latin typeface="+mj-lt"/>
          <a:ea typeface="+mj-ea"/>
          <a:cs typeface="+mj-cs"/>
        </a:defRPr>
      </a:lvl1pPr>
    </p:titleStyle>
    <p:body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p:bodyStyle>
    <p:otherStyle>
      <a:defPPr>
        <a:defRPr lang="en-US"/>
      </a:defPPr>
      <a:lvl1pPr marL="0" algn="l" defTabSz="838928" rtl="0" eaLnBrk="1" latinLnBrk="0" hangingPunct="1">
        <a:defRPr sz="1652" kern="1200">
          <a:solidFill>
            <a:schemeClr val="tx1"/>
          </a:solidFill>
          <a:latin typeface="+mn-lt"/>
          <a:ea typeface="+mn-ea"/>
          <a:cs typeface="+mn-cs"/>
        </a:defRPr>
      </a:lvl1pPr>
      <a:lvl2pPr marL="419465" algn="l" defTabSz="838928" rtl="0" eaLnBrk="1" latinLnBrk="0" hangingPunct="1">
        <a:defRPr sz="1652" kern="1200">
          <a:solidFill>
            <a:schemeClr val="tx1"/>
          </a:solidFill>
          <a:latin typeface="+mn-lt"/>
          <a:ea typeface="+mn-ea"/>
          <a:cs typeface="+mn-cs"/>
        </a:defRPr>
      </a:lvl2pPr>
      <a:lvl3pPr marL="838928" algn="l" defTabSz="838928" rtl="0" eaLnBrk="1" latinLnBrk="0" hangingPunct="1">
        <a:defRPr sz="1652" kern="1200">
          <a:solidFill>
            <a:schemeClr val="tx1"/>
          </a:solidFill>
          <a:latin typeface="+mn-lt"/>
          <a:ea typeface="+mn-ea"/>
          <a:cs typeface="+mn-cs"/>
        </a:defRPr>
      </a:lvl3pPr>
      <a:lvl4pPr marL="1258392" algn="l" defTabSz="838928" rtl="0" eaLnBrk="1" latinLnBrk="0" hangingPunct="1">
        <a:defRPr sz="1652" kern="1200">
          <a:solidFill>
            <a:schemeClr val="tx1"/>
          </a:solidFill>
          <a:latin typeface="+mn-lt"/>
          <a:ea typeface="+mn-ea"/>
          <a:cs typeface="+mn-cs"/>
        </a:defRPr>
      </a:lvl4pPr>
      <a:lvl5pPr marL="1677857" algn="l" defTabSz="838928" rtl="0" eaLnBrk="1" latinLnBrk="0" hangingPunct="1">
        <a:defRPr sz="1652" kern="1200">
          <a:solidFill>
            <a:schemeClr val="tx1"/>
          </a:solidFill>
          <a:latin typeface="+mn-lt"/>
          <a:ea typeface="+mn-ea"/>
          <a:cs typeface="+mn-cs"/>
        </a:defRPr>
      </a:lvl5pPr>
      <a:lvl6pPr marL="2097320" algn="l" defTabSz="838928" rtl="0" eaLnBrk="1" latinLnBrk="0" hangingPunct="1">
        <a:defRPr sz="1652" kern="1200">
          <a:solidFill>
            <a:schemeClr val="tx1"/>
          </a:solidFill>
          <a:latin typeface="+mn-lt"/>
          <a:ea typeface="+mn-ea"/>
          <a:cs typeface="+mn-cs"/>
        </a:defRPr>
      </a:lvl6pPr>
      <a:lvl7pPr marL="2516785" algn="l" defTabSz="838928" rtl="0" eaLnBrk="1" latinLnBrk="0" hangingPunct="1">
        <a:defRPr sz="1652" kern="1200">
          <a:solidFill>
            <a:schemeClr val="tx1"/>
          </a:solidFill>
          <a:latin typeface="+mn-lt"/>
          <a:ea typeface="+mn-ea"/>
          <a:cs typeface="+mn-cs"/>
        </a:defRPr>
      </a:lvl7pPr>
      <a:lvl8pPr marL="2936249" algn="l" defTabSz="838928" rtl="0" eaLnBrk="1" latinLnBrk="0" hangingPunct="1">
        <a:defRPr sz="1652" kern="1200">
          <a:solidFill>
            <a:schemeClr val="tx1"/>
          </a:solidFill>
          <a:latin typeface="+mn-lt"/>
          <a:ea typeface="+mn-ea"/>
          <a:cs typeface="+mn-cs"/>
        </a:defRPr>
      </a:lvl8pPr>
      <a:lvl9pPr marL="3355713" algn="l" defTabSz="838928" rtl="0" eaLnBrk="1" latinLnBrk="0" hangingPunct="1">
        <a:defRPr sz="16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defTabSz="1036290"/>
            <a:fld id="{32D4B517-E49B-41B6-9DBC-23634E0F1CDC}" type="slidenum">
              <a:rPr lang="en-CA" smtClean="0">
                <a:solidFill>
                  <a:prstClr val="black">
                    <a:tint val="75000"/>
                  </a:prstClr>
                </a:solidFill>
              </a:rPr>
              <a:pPr defTabSz="1036290"/>
              <a:t>‹#›</a:t>
            </a:fld>
            <a:endParaRPr lang="en-CA" dirty="0">
              <a:solidFill>
                <a:prstClr val="black">
                  <a:tint val="75000"/>
                </a:prstClr>
              </a:solidFill>
            </a:endParaRPr>
          </a:p>
        </p:txBody>
      </p:sp>
      <p:sp>
        <p:nvSpPr>
          <p:cNvPr id="3" name="hl"/>
          <p:cNvSpPr txBox="1"/>
          <p:nvPr userDrawn="1"/>
        </p:nvSpPr>
        <p:spPr>
          <a:xfrm>
            <a:off x="0" y="0"/>
            <a:ext cx="10363200" cy="406265"/>
          </a:xfrm>
          <a:prstGeom prst="rect">
            <a:avLst/>
          </a:prstGeom>
          <a:noFill/>
        </p:spPr>
        <p:txBody>
          <a:bodyPr vert="horz" rtlCol="0">
            <a:spAutoFit/>
          </a:bodyPr>
          <a:lstStyle/>
          <a:p>
            <a:pPr defTabSz="1036290"/>
            <a:endParaRPr lang="en-CA" sz="2040" dirty="0">
              <a:solidFill>
                <a:prstClr val="black"/>
              </a:solidFill>
            </a:endParaRPr>
          </a:p>
        </p:txBody>
      </p:sp>
    </p:spTree>
    <p:extLst>
      <p:ext uri="{BB962C8B-B14F-4D97-AF65-F5344CB8AC3E}">
        <p14:creationId xmlns:p14="http://schemas.microsoft.com/office/powerpoint/2010/main" val="33355589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hdr="0" ftr="0" dt="0"/>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anose="020B0604020202020204"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defTabSz="1036290"/>
            <a:fld id="{32D4B517-E49B-41B6-9DBC-23634E0F1CDC}" type="slidenum">
              <a:rPr lang="en-CA" smtClean="0">
                <a:solidFill>
                  <a:prstClr val="black">
                    <a:tint val="75000"/>
                  </a:prstClr>
                </a:solidFill>
              </a:rPr>
              <a:pPr defTabSz="1036290"/>
              <a:t>‹#›</a:t>
            </a:fld>
            <a:endParaRPr lang="en-CA" dirty="0">
              <a:solidFill>
                <a:prstClr val="black">
                  <a:tint val="75000"/>
                </a:prstClr>
              </a:solidFill>
            </a:endParaRPr>
          </a:p>
        </p:txBody>
      </p:sp>
      <p:sp>
        <p:nvSpPr>
          <p:cNvPr id="3" name="hl"/>
          <p:cNvSpPr txBox="1"/>
          <p:nvPr userDrawn="1"/>
        </p:nvSpPr>
        <p:spPr>
          <a:xfrm>
            <a:off x="0" y="0"/>
            <a:ext cx="10363200" cy="406265"/>
          </a:xfrm>
          <a:prstGeom prst="rect">
            <a:avLst/>
          </a:prstGeom>
          <a:noFill/>
        </p:spPr>
        <p:txBody>
          <a:bodyPr vert="horz" rtlCol="0">
            <a:spAutoFit/>
          </a:bodyPr>
          <a:lstStyle/>
          <a:p>
            <a:pPr defTabSz="1036290"/>
            <a:endParaRPr lang="en-CA" sz="2040" dirty="0">
              <a:solidFill>
                <a:prstClr val="black"/>
              </a:solidFill>
            </a:endParaRPr>
          </a:p>
        </p:txBody>
      </p:sp>
    </p:spTree>
    <p:extLst>
      <p:ext uri="{BB962C8B-B14F-4D97-AF65-F5344CB8AC3E}">
        <p14:creationId xmlns:p14="http://schemas.microsoft.com/office/powerpoint/2010/main" val="1269455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36" r:id="rId13"/>
  </p:sldLayoutIdLst>
  <p:timing>
    <p:tnLst>
      <p:par>
        <p:cTn id="1" dur="indefinite" restart="never" nodeType="tmRoot"/>
      </p:par>
    </p:tnLst>
  </p:timing>
  <p:hf hdr="0" ftr="0" dt="0"/>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anose="020B0604020202020204"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426960" y="7203864"/>
            <a:ext cx="2418080"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defTabSz="1036290"/>
            <a:fld id="{32D4B517-E49B-41B6-9DBC-23634E0F1CDC}" type="slidenum">
              <a:rPr lang="en-CA" smtClean="0">
                <a:solidFill>
                  <a:prstClr val="black">
                    <a:tint val="75000"/>
                  </a:prstClr>
                </a:solidFill>
              </a:rPr>
              <a:pPr defTabSz="1036290"/>
              <a:t>‹#›</a:t>
            </a:fld>
            <a:endParaRPr lang="en-CA" dirty="0">
              <a:solidFill>
                <a:prstClr val="black">
                  <a:tint val="75000"/>
                </a:prstClr>
              </a:solidFill>
            </a:endParaRPr>
          </a:p>
        </p:txBody>
      </p:sp>
      <p:sp>
        <p:nvSpPr>
          <p:cNvPr id="3" name="hl"/>
          <p:cNvSpPr txBox="1"/>
          <p:nvPr userDrawn="1"/>
        </p:nvSpPr>
        <p:spPr>
          <a:xfrm>
            <a:off x="0" y="0"/>
            <a:ext cx="10363200" cy="406265"/>
          </a:xfrm>
          <a:prstGeom prst="rect">
            <a:avLst/>
          </a:prstGeom>
          <a:noFill/>
        </p:spPr>
        <p:txBody>
          <a:bodyPr vert="horz" rtlCol="0">
            <a:spAutoFit/>
          </a:bodyPr>
          <a:lstStyle/>
          <a:p>
            <a:pPr defTabSz="1036290"/>
            <a:endParaRPr lang="en-CA" sz="2040" dirty="0">
              <a:solidFill>
                <a:prstClr val="black"/>
              </a:solidFill>
            </a:endParaRPr>
          </a:p>
        </p:txBody>
      </p:sp>
    </p:spTree>
    <p:extLst>
      <p:ext uri="{BB962C8B-B14F-4D97-AF65-F5344CB8AC3E}">
        <p14:creationId xmlns:p14="http://schemas.microsoft.com/office/powerpoint/2010/main" val="9027543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7" r:id="rId13"/>
  </p:sldLayoutIdLst>
  <p:timing>
    <p:tnLst>
      <p:par>
        <p:cTn id="1" dur="indefinite" restart="never" nodeType="tmRoot"/>
      </p:par>
    </p:tnLst>
  </p:timing>
  <p:hf hdr="0" ftr="0" dt="0"/>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anose="020B0604020202020204"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anose="020B0604020202020204"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diagramLayout" Target="../diagrams/layout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diagramData" Target="../diagrams/data1.xml"/><Relationship Id="rId2" Type="http://schemas.openxmlformats.org/officeDocument/2006/relationships/tags" Target="../tags/tag12.xml"/><Relationship Id="rId16" Type="http://schemas.microsoft.com/office/2007/relationships/diagramDrawing" Target="../diagrams/drawing1.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10.xml"/><Relationship Id="rId5" Type="http://schemas.openxmlformats.org/officeDocument/2006/relationships/tags" Target="../tags/tag15.xml"/><Relationship Id="rId15" Type="http://schemas.openxmlformats.org/officeDocument/2006/relationships/diagramColors" Target="../diagrams/colors1.xml"/><Relationship Id="rId10" Type="http://schemas.openxmlformats.org/officeDocument/2006/relationships/slideLayout" Target="../slideLayouts/slideLayout5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2.xml"/><Relationship Id="rId7"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2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0"/>
          </p:nvPr>
        </p:nvSpPr>
        <p:spPr>
          <a:xfrm>
            <a:off x="945755" y="3706180"/>
            <a:ext cx="8581124" cy="756084"/>
          </a:xfrm>
        </p:spPr>
        <p:txBody>
          <a:bodyPr/>
          <a:lstStyle/>
          <a:p>
            <a:r>
              <a:rPr lang="fr-CA" sz="2000" dirty="0" smtClean="0"/>
              <a:t>Novembre 2019</a:t>
            </a:r>
            <a:endParaRPr lang="fr-CA" sz="2000" dirty="0"/>
          </a:p>
        </p:txBody>
      </p:sp>
      <p:sp>
        <p:nvSpPr>
          <p:cNvPr id="9" name="TextBox 8"/>
          <p:cNvSpPr txBox="1"/>
          <p:nvPr/>
        </p:nvSpPr>
        <p:spPr>
          <a:xfrm>
            <a:off x="861120" y="2259630"/>
            <a:ext cx="7164796" cy="1446550"/>
          </a:xfrm>
          <a:prstGeom prst="rect">
            <a:avLst/>
          </a:prstGeom>
          <a:noFill/>
        </p:spPr>
        <p:txBody>
          <a:bodyPr wrap="square" rtlCol="0">
            <a:spAutoFit/>
          </a:bodyPr>
          <a:lstStyle/>
          <a:p>
            <a:r>
              <a:rPr lang="fr-CA" sz="4400" b="1" dirty="0"/>
              <a:t>Ressources humaines et paye de la prochaine génération</a:t>
            </a:r>
            <a:endParaRPr lang="en-CA" sz="4400" dirty="0"/>
          </a:p>
        </p:txBody>
      </p:sp>
    </p:spTree>
    <p:extLst>
      <p:ext uri="{BB962C8B-B14F-4D97-AF65-F5344CB8AC3E}">
        <p14:creationId xmlns:p14="http://schemas.microsoft.com/office/powerpoint/2010/main" val="383325569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589508" y="4125842"/>
            <a:ext cx="1467197" cy="323165"/>
          </a:xfrm>
          <a:prstGeom prst="rect">
            <a:avLst/>
          </a:prstGeom>
        </p:spPr>
        <p:txBody>
          <a:bodyPr wrap="none">
            <a:spAutoFit/>
          </a:bodyPr>
          <a:lstStyle/>
          <a:p>
            <a:pPr defTabSz="1175672"/>
            <a:r>
              <a:rPr lang="fr-CA" sz="1500" b="1" dirty="0" smtClean="0">
                <a:solidFill>
                  <a:srgbClr val="333E48">
                    <a:lumMod val="75000"/>
                  </a:srgbClr>
                </a:solidFill>
              </a:rPr>
              <a:t>Avril à juin 2019</a:t>
            </a:r>
            <a:endParaRPr lang="fr-CA" sz="1500" dirty="0">
              <a:solidFill>
                <a:srgbClr val="333E48">
                  <a:lumMod val="75000"/>
                </a:srgbClr>
              </a:solidFill>
            </a:endParaRPr>
          </a:p>
        </p:txBody>
      </p:sp>
      <p:sp>
        <p:nvSpPr>
          <p:cNvPr id="63" name="Rectangle 62"/>
          <p:cNvSpPr/>
          <p:nvPr/>
        </p:nvSpPr>
        <p:spPr>
          <a:xfrm>
            <a:off x="2912952" y="4125842"/>
            <a:ext cx="1333250" cy="323165"/>
          </a:xfrm>
          <a:prstGeom prst="rect">
            <a:avLst/>
          </a:prstGeom>
        </p:spPr>
        <p:txBody>
          <a:bodyPr wrap="none">
            <a:spAutoFit/>
          </a:bodyPr>
          <a:lstStyle/>
          <a:p>
            <a:pPr defTabSz="1175672"/>
            <a:r>
              <a:rPr lang="fr-CA" sz="1500" b="1" dirty="0" smtClean="0">
                <a:solidFill>
                  <a:srgbClr val="C00000"/>
                </a:solidFill>
              </a:rPr>
              <a:t>Juin –  Présent</a:t>
            </a:r>
            <a:endParaRPr lang="fr-CA" sz="1500" dirty="0">
              <a:solidFill>
                <a:srgbClr val="C00000"/>
              </a:solidFill>
            </a:endParaRPr>
          </a:p>
        </p:txBody>
      </p:sp>
      <p:sp>
        <p:nvSpPr>
          <p:cNvPr id="67" name="Rectangle 66"/>
          <p:cNvSpPr/>
          <p:nvPr>
            <p:custDataLst>
              <p:tags r:id="rId1"/>
            </p:custDataLst>
          </p:nvPr>
        </p:nvSpPr>
        <p:spPr>
          <a:xfrm>
            <a:off x="433614" y="4706039"/>
            <a:ext cx="1950467" cy="802500"/>
          </a:xfrm>
          <a:prstGeom prst="rect">
            <a:avLst/>
          </a:prstGeom>
          <a:solidFill>
            <a:schemeClr val="accent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defTabSz="1175672"/>
            <a:r>
              <a:rPr lang="fr-CA" sz="1967" b="1" spc="-100" dirty="0">
                <a:solidFill>
                  <a:schemeClr val="bg1"/>
                </a:solidFill>
                <a:cs typeface="Arial" pitchFamily="34" charset="0"/>
              </a:rPr>
              <a:t>Retenir les services de nos fournisseurs</a:t>
            </a:r>
          </a:p>
        </p:txBody>
      </p:sp>
      <p:sp>
        <p:nvSpPr>
          <p:cNvPr id="68" name="Rectangle 67"/>
          <p:cNvSpPr/>
          <p:nvPr>
            <p:custDataLst>
              <p:tags r:id="rId2"/>
            </p:custDataLst>
          </p:nvPr>
        </p:nvSpPr>
        <p:spPr>
          <a:xfrm>
            <a:off x="433612" y="5570260"/>
            <a:ext cx="1950468" cy="103012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fr-CA" sz="1020" dirty="0">
                <a:solidFill>
                  <a:schemeClr val="tx1"/>
                </a:solidFill>
                <a:cs typeface="Arial" pitchFamily="34" charset="0"/>
              </a:rPr>
              <a:t>Tâche effectuée, grâce à la détermination des fournisseurs potentiels et à l’établissement des contrats initiaux</a:t>
            </a:r>
          </a:p>
          <a:p>
            <a:pPr defTabSz="1175672"/>
            <a:endParaRPr lang="fr-FR" sz="1020" dirty="0">
              <a:solidFill>
                <a:prstClr val="black">
                  <a:lumMod val="85000"/>
                  <a:lumOff val="15000"/>
                </a:prstClr>
              </a:solidFill>
              <a:cs typeface="Arial" pitchFamily="34" charset="0"/>
            </a:endParaRPr>
          </a:p>
          <a:p>
            <a:pPr marL="458814" lvl="1" indent="-151139" defTabSz="1175672">
              <a:buFont typeface="Arial" panose="020B0604020202020204" pitchFamily="34" charset="0"/>
              <a:buChar char="•"/>
            </a:pPr>
            <a:endParaRPr lang="fr-FR" sz="1020" dirty="0">
              <a:solidFill>
                <a:prstClr val="black">
                  <a:lumMod val="85000"/>
                  <a:lumOff val="15000"/>
                </a:prstClr>
              </a:solidFill>
              <a:cs typeface="Arial" pitchFamily="34" charset="0"/>
            </a:endParaRPr>
          </a:p>
          <a:p>
            <a:pPr marL="458814" lvl="1" indent="-151139" defTabSz="1175672">
              <a:buFont typeface="Arial" panose="020B0604020202020204" pitchFamily="34" charset="0"/>
              <a:buChar char="•"/>
            </a:pPr>
            <a:endParaRPr lang="fr-FR" sz="1020" dirty="0">
              <a:solidFill>
                <a:prstClr val="black">
                  <a:lumMod val="85000"/>
                  <a:lumOff val="15000"/>
                </a:prstClr>
              </a:solidFill>
              <a:cs typeface="Arial" pitchFamily="34" charset="0"/>
            </a:endParaRPr>
          </a:p>
          <a:p>
            <a:pPr marL="307675" lvl="1" defTabSz="1175672"/>
            <a:endParaRPr lang="fr-FR" sz="1020" dirty="0">
              <a:solidFill>
                <a:prstClr val="black">
                  <a:lumMod val="85000"/>
                  <a:lumOff val="15000"/>
                </a:prstClr>
              </a:solidFill>
              <a:cs typeface="Arial" pitchFamily="34" charset="0"/>
            </a:endParaRPr>
          </a:p>
        </p:txBody>
      </p:sp>
      <p:sp>
        <p:nvSpPr>
          <p:cNvPr id="69" name="Rectangle 68"/>
          <p:cNvSpPr/>
          <p:nvPr>
            <p:custDataLst>
              <p:tags r:id="rId3"/>
            </p:custDataLst>
          </p:nvPr>
        </p:nvSpPr>
        <p:spPr>
          <a:xfrm>
            <a:off x="2582930" y="4706039"/>
            <a:ext cx="2139100" cy="80250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defTabSz="1175672"/>
            <a:r>
              <a:rPr lang="fr-CA" sz="1967" b="1">
                <a:solidFill>
                  <a:prstClr val="white"/>
                </a:solidFill>
                <a:cs typeface="Arial" pitchFamily="34" charset="0"/>
              </a:rPr>
              <a:t> Sélectionner le ou les fournisseurs</a:t>
            </a:r>
          </a:p>
        </p:txBody>
      </p:sp>
      <p:sp>
        <p:nvSpPr>
          <p:cNvPr id="70" name="Rectangle 69"/>
          <p:cNvSpPr/>
          <p:nvPr>
            <p:custDataLst>
              <p:tags r:id="rId4"/>
            </p:custDataLst>
          </p:nvPr>
        </p:nvSpPr>
        <p:spPr>
          <a:xfrm>
            <a:off x="2582930" y="5570266"/>
            <a:ext cx="2149310" cy="1030113"/>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fr-CA" sz="1020" dirty="0">
                <a:solidFill>
                  <a:schemeClr val="tx1"/>
                </a:solidFill>
                <a:cs typeface="Arial" pitchFamily="34" charset="0"/>
              </a:rPr>
              <a:t>Déterminer le ou les fournisseurs avec lesquels nous travaillerions pour planifier et réaliser les projets pilotes </a:t>
            </a:r>
          </a:p>
        </p:txBody>
      </p:sp>
      <p:sp>
        <p:nvSpPr>
          <p:cNvPr id="71" name="Bent-Up Arrow 70"/>
          <p:cNvSpPr/>
          <p:nvPr/>
        </p:nvSpPr>
        <p:spPr>
          <a:xfrm rot="5400000" flipV="1">
            <a:off x="2000534" y="4674783"/>
            <a:ext cx="786926" cy="280887"/>
          </a:xfrm>
          <a:prstGeom prst="bentUpArrow">
            <a:avLst>
              <a:gd name="adj1" fmla="val 15137"/>
              <a:gd name="adj2" fmla="val 26945"/>
              <a:gd name="adj3" fmla="val 26784"/>
            </a:avLst>
          </a:prstGeom>
          <a:solidFill>
            <a:schemeClr val="accent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endParaRPr lang="en-CA" sz="1967" dirty="0">
              <a:solidFill>
                <a:prstClr val="white"/>
              </a:solidFill>
            </a:endParaRPr>
          </a:p>
        </p:txBody>
      </p:sp>
      <p:sp>
        <p:nvSpPr>
          <p:cNvPr id="72" name="Rectangle 71"/>
          <p:cNvSpPr/>
          <p:nvPr>
            <p:custDataLst>
              <p:tags r:id="rId5"/>
            </p:custDataLst>
          </p:nvPr>
        </p:nvSpPr>
        <p:spPr>
          <a:xfrm>
            <a:off x="4957925" y="4706039"/>
            <a:ext cx="1979136" cy="802500"/>
          </a:xfrm>
          <a:prstGeom prst="rect">
            <a:avLst/>
          </a:prstGeom>
          <a:solidFill>
            <a:schemeClr val="accent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r>
              <a:rPr lang="fr-CA" sz="1967" b="1">
                <a:solidFill>
                  <a:schemeClr val="bg1"/>
                </a:solidFill>
                <a:cs typeface="Arial" pitchFamily="34" charset="0"/>
              </a:rPr>
              <a:t>Planifier les projets pilotes</a:t>
            </a:r>
          </a:p>
        </p:txBody>
      </p:sp>
      <p:sp>
        <p:nvSpPr>
          <p:cNvPr id="73" name="Rectangle 72"/>
          <p:cNvSpPr/>
          <p:nvPr>
            <p:custDataLst>
              <p:tags r:id="rId6"/>
            </p:custDataLst>
          </p:nvPr>
        </p:nvSpPr>
        <p:spPr>
          <a:xfrm>
            <a:off x="4957925" y="5570263"/>
            <a:ext cx="1977129" cy="1030114"/>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fr-CA" sz="1020" dirty="0">
                <a:solidFill>
                  <a:schemeClr val="tx1"/>
                </a:solidFill>
                <a:cs typeface="Arial" pitchFamily="34" charset="0"/>
              </a:rPr>
              <a:t>Concevoir le ou les projets pilotes avec le ou les fournisseurs et les ministères</a:t>
            </a:r>
          </a:p>
          <a:p>
            <a:pPr marL="171450" indent="-171450" defTabSz="1175672">
              <a:buFont typeface="Arial" panose="020B0604020202020204" pitchFamily="34" charset="0"/>
              <a:buChar char="•"/>
            </a:pPr>
            <a:r>
              <a:rPr lang="fr-CA" sz="1020" dirty="0">
                <a:solidFill>
                  <a:schemeClr val="tx1"/>
                </a:solidFill>
                <a:cs typeface="Arial" pitchFamily="34" charset="0"/>
              </a:rPr>
              <a:t>Solliciter de nouveaux pouvoirs auprès du CT</a:t>
            </a:r>
          </a:p>
        </p:txBody>
      </p:sp>
      <p:sp>
        <p:nvSpPr>
          <p:cNvPr id="74" name="Rectangle 73"/>
          <p:cNvSpPr/>
          <p:nvPr>
            <p:custDataLst>
              <p:tags r:id="rId7"/>
            </p:custDataLst>
          </p:nvPr>
        </p:nvSpPr>
        <p:spPr>
          <a:xfrm>
            <a:off x="7180980" y="4706039"/>
            <a:ext cx="1826979" cy="802500"/>
          </a:xfrm>
          <a:prstGeom prst="rect">
            <a:avLst/>
          </a:prstGeom>
          <a:solidFill>
            <a:schemeClr val="accent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r>
              <a:rPr lang="fr-CA" sz="1967" b="1">
                <a:solidFill>
                  <a:schemeClr val="bg1"/>
                </a:solidFill>
                <a:cs typeface="Arial" pitchFamily="34" charset="0"/>
              </a:rPr>
              <a:t> Mener les projets pilotes</a:t>
            </a:r>
          </a:p>
        </p:txBody>
      </p:sp>
      <p:sp>
        <p:nvSpPr>
          <p:cNvPr id="75" name="Rectangle 74"/>
          <p:cNvSpPr/>
          <p:nvPr>
            <p:custDataLst>
              <p:tags r:id="rId8"/>
            </p:custDataLst>
          </p:nvPr>
        </p:nvSpPr>
        <p:spPr>
          <a:xfrm>
            <a:off x="7180980" y="5570260"/>
            <a:ext cx="1830865" cy="1030118"/>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defTabSz="1175672">
              <a:buFont typeface="Arial" panose="020B0604020202020204" pitchFamily="34" charset="0"/>
              <a:buChar char="•"/>
            </a:pPr>
            <a:r>
              <a:rPr lang="fr-CA" sz="1020" dirty="0">
                <a:solidFill>
                  <a:schemeClr val="tx1"/>
                </a:solidFill>
                <a:cs typeface="Arial" pitchFamily="34" charset="0"/>
              </a:rPr>
              <a:t>Validation du problème et des causes fondamentales, de la solution et de l’approche à privilégier pour l’exécution</a:t>
            </a:r>
          </a:p>
          <a:p>
            <a:pPr defTabSz="1175672"/>
            <a:endParaRPr lang="fr-FR" sz="1020" dirty="0">
              <a:solidFill>
                <a:prstClr val="black">
                  <a:lumMod val="85000"/>
                  <a:lumOff val="15000"/>
                </a:prstClr>
              </a:solidFill>
              <a:cs typeface="Arial" pitchFamily="34" charset="0"/>
            </a:endParaRPr>
          </a:p>
        </p:txBody>
      </p:sp>
      <p:sp>
        <p:nvSpPr>
          <p:cNvPr id="80" name="Bent-Up Arrow 79"/>
          <p:cNvSpPr/>
          <p:nvPr/>
        </p:nvSpPr>
        <p:spPr>
          <a:xfrm rot="5400000" flipV="1">
            <a:off x="4348822" y="4661967"/>
            <a:ext cx="762026" cy="281614"/>
          </a:xfrm>
          <a:prstGeom prst="bentUpArrow">
            <a:avLst>
              <a:gd name="adj1" fmla="val 15137"/>
              <a:gd name="adj2" fmla="val 26945"/>
              <a:gd name="adj3" fmla="val 26784"/>
            </a:avLst>
          </a:prstGeom>
          <a:solidFill>
            <a:srgbClr val="C0000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175672"/>
            <a:endParaRPr lang="en-CA" sz="1967" dirty="0">
              <a:solidFill>
                <a:prstClr val="white"/>
              </a:solidFill>
            </a:endParaRPr>
          </a:p>
        </p:txBody>
      </p:sp>
      <p:sp>
        <p:nvSpPr>
          <p:cNvPr id="77" name="Diamond 76"/>
          <p:cNvSpPr/>
          <p:nvPr/>
        </p:nvSpPr>
        <p:spPr>
          <a:xfrm>
            <a:off x="4695202" y="4175641"/>
            <a:ext cx="290757" cy="315411"/>
          </a:xfrm>
          <a:prstGeom prst="diamond">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defTabSz="1175672"/>
            <a:endParaRPr lang="en-CA" sz="1967" dirty="0">
              <a:solidFill>
                <a:srgbClr val="FF0000"/>
              </a:solidFill>
            </a:endParaRPr>
          </a:p>
        </p:txBody>
      </p:sp>
      <p:sp>
        <p:nvSpPr>
          <p:cNvPr id="94" name="Diamond 93"/>
          <p:cNvSpPr/>
          <p:nvPr/>
        </p:nvSpPr>
        <p:spPr>
          <a:xfrm>
            <a:off x="2374770" y="4175641"/>
            <a:ext cx="290757" cy="315411"/>
          </a:xfrm>
          <a:prstGeom prst="diamon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672"/>
            <a:endParaRPr lang="en-CA" sz="1967" dirty="0">
              <a:solidFill>
                <a:prstClr val="white"/>
              </a:solidFill>
            </a:endParaRPr>
          </a:p>
        </p:txBody>
      </p:sp>
      <p:sp>
        <p:nvSpPr>
          <p:cNvPr id="66" name="Text Placeholder 2"/>
          <p:cNvSpPr txBox="1">
            <a:spLocks/>
          </p:cNvSpPr>
          <p:nvPr/>
        </p:nvSpPr>
        <p:spPr>
          <a:xfrm>
            <a:off x="573523" y="407011"/>
            <a:ext cx="8325491"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Font typeface="Arial" panose="020B0604020202020204" pitchFamily="34" charset="0"/>
              <a:buNone/>
            </a:pPr>
            <a:r>
              <a:rPr lang="fr-CA" sz="2800" b="1" dirty="0">
                <a:latin typeface="Calibri" panose="020F0502020204030204" pitchFamily="34" charset="0"/>
              </a:rPr>
              <a:t>Et maintenant – Quelles sont les prochaines étapes?</a:t>
            </a:r>
          </a:p>
        </p:txBody>
      </p:sp>
      <p:graphicFrame>
        <p:nvGraphicFramePr>
          <p:cNvPr id="182" name="Diagram 181"/>
          <p:cNvGraphicFramePr/>
          <p:nvPr>
            <p:extLst/>
          </p:nvPr>
        </p:nvGraphicFramePr>
        <p:xfrm>
          <a:off x="364556" y="2425646"/>
          <a:ext cx="9497564" cy="510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83" name="Straight Arrow Connector 182"/>
          <p:cNvCxnSpPr/>
          <p:nvPr/>
        </p:nvCxnSpPr>
        <p:spPr>
          <a:xfrm>
            <a:off x="433614" y="2080769"/>
            <a:ext cx="5814626" cy="9485"/>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1966593" y="1722133"/>
            <a:ext cx="2549609" cy="338554"/>
          </a:xfrm>
          <a:prstGeom prst="rect">
            <a:avLst/>
          </a:prstGeom>
        </p:spPr>
        <p:txBody>
          <a:bodyPr wrap="none">
            <a:spAutoFit/>
          </a:bodyPr>
          <a:lstStyle/>
          <a:p>
            <a:pPr lvl="0"/>
            <a:r>
              <a:rPr lang="fr-CA" sz="1600" b="1" dirty="0" smtClean="0">
                <a:solidFill>
                  <a:schemeClr val="tx2"/>
                </a:solidFill>
              </a:rPr>
              <a:t>Budget 2018 - Autorisations</a:t>
            </a:r>
            <a:endParaRPr lang="fr-CA" sz="1600" dirty="0">
              <a:solidFill>
                <a:schemeClr val="tx2"/>
              </a:solidFill>
            </a:endParaRPr>
          </a:p>
        </p:txBody>
      </p:sp>
      <p:sp>
        <p:nvSpPr>
          <p:cNvPr id="185" name="Freeform 184"/>
          <p:cNvSpPr/>
          <p:nvPr/>
        </p:nvSpPr>
        <p:spPr>
          <a:xfrm>
            <a:off x="364558" y="3080542"/>
            <a:ext cx="2139181" cy="651299"/>
          </a:xfrm>
          <a:custGeom>
            <a:avLst/>
            <a:gdLst>
              <a:gd name="connsiteX0" fmla="*/ 0 w 2516683"/>
              <a:gd name="connsiteY0" fmla="*/ 0 h 766233"/>
              <a:gd name="connsiteX1" fmla="*/ 2133567 w 2516683"/>
              <a:gd name="connsiteY1" fmla="*/ 0 h 766233"/>
              <a:gd name="connsiteX2" fmla="*/ 2516683 w 2516683"/>
              <a:gd name="connsiteY2" fmla="*/ 383117 h 766233"/>
              <a:gd name="connsiteX3" fmla="*/ 2133567 w 2516683"/>
              <a:gd name="connsiteY3" fmla="*/ 766233 h 766233"/>
              <a:gd name="connsiteX4" fmla="*/ 0 w 2516683"/>
              <a:gd name="connsiteY4" fmla="*/ 766233 h 766233"/>
              <a:gd name="connsiteX5" fmla="*/ 383117 w 2516683"/>
              <a:gd name="connsiteY5" fmla="*/ 383117 h 766233"/>
              <a:gd name="connsiteX6" fmla="*/ 0 w 2516683"/>
              <a:gd name="connsiteY6" fmla="*/ 0 h 7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683" h="766233">
                <a:moveTo>
                  <a:pt x="0" y="0"/>
                </a:moveTo>
                <a:lnTo>
                  <a:pt x="2133567" y="0"/>
                </a:lnTo>
                <a:lnTo>
                  <a:pt x="2516683" y="383117"/>
                </a:lnTo>
                <a:lnTo>
                  <a:pt x="2133567" y="766233"/>
                </a:lnTo>
                <a:lnTo>
                  <a:pt x="0" y="766233"/>
                </a:lnTo>
                <a:lnTo>
                  <a:pt x="383117" y="383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259" tIns="27203" rIns="352852" bIns="27203" numCol="1" spcCol="1270" anchor="ctr" anchorCtr="0">
            <a:noAutofit/>
          </a:bodyPr>
          <a:lstStyle/>
          <a:p>
            <a:pPr algn="ctr" defTabSz="906830">
              <a:lnSpc>
                <a:spcPct val="90000"/>
              </a:lnSpc>
              <a:spcBef>
                <a:spcPct val="0"/>
              </a:spcBef>
              <a:spcAft>
                <a:spcPts val="510"/>
              </a:spcAft>
            </a:pPr>
            <a:r>
              <a:rPr lang="fr-CA" sz="1400" b="1" dirty="0">
                <a:solidFill>
                  <a:prstClr val="white"/>
                </a:solidFill>
              </a:rPr>
              <a:t>Liste de fournisseurs qualifiés</a:t>
            </a:r>
          </a:p>
        </p:txBody>
      </p:sp>
      <p:sp>
        <p:nvSpPr>
          <p:cNvPr id="186" name="Freeform 185"/>
          <p:cNvSpPr/>
          <p:nvPr/>
        </p:nvSpPr>
        <p:spPr>
          <a:xfrm>
            <a:off x="2615422" y="3080542"/>
            <a:ext cx="2139181" cy="651299"/>
          </a:xfrm>
          <a:custGeom>
            <a:avLst/>
            <a:gdLst>
              <a:gd name="connsiteX0" fmla="*/ 0 w 2516683"/>
              <a:gd name="connsiteY0" fmla="*/ 0 h 766233"/>
              <a:gd name="connsiteX1" fmla="*/ 2133567 w 2516683"/>
              <a:gd name="connsiteY1" fmla="*/ 0 h 766233"/>
              <a:gd name="connsiteX2" fmla="*/ 2516683 w 2516683"/>
              <a:gd name="connsiteY2" fmla="*/ 383117 h 766233"/>
              <a:gd name="connsiteX3" fmla="*/ 2133567 w 2516683"/>
              <a:gd name="connsiteY3" fmla="*/ 766233 h 766233"/>
              <a:gd name="connsiteX4" fmla="*/ 0 w 2516683"/>
              <a:gd name="connsiteY4" fmla="*/ 766233 h 766233"/>
              <a:gd name="connsiteX5" fmla="*/ 383117 w 2516683"/>
              <a:gd name="connsiteY5" fmla="*/ 383117 h 766233"/>
              <a:gd name="connsiteX6" fmla="*/ 0 w 2516683"/>
              <a:gd name="connsiteY6" fmla="*/ 0 h 7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683" h="766233">
                <a:moveTo>
                  <a:pt x="0" y="0"/>
                </a:moveTo>
                <a:lnTo>
                  <a:pt x="2133567" y="0"/>
                </a:lnTo>
                <a:lnTo>
                  <a:pt x="2516683" y="383117"/>
                </a:lnTo>
                <a:lnTo>
                  <a:pt x="2133567" y="766233"/>
                </a:lnTo>
                <a:lnTo>
                  <a:pt x="0" y="766233"/>
                </a:lnTo>
                <a:lnTo>
                  <a:pt x="383117" y="383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00" tIns="27203" rIns="336600" bIns="27203" numCol="1" spcCol="1270" anchor="ctr" anchorCtr="0">
            <a:noAutofit/>
          </a:bodyPr>
          <a:lstStyle/>
          <a:p>
            <a:pPr algn="ctr" defTabSz="906830">
              <a:lnSpc>
                <a:spcPct val="90000"/>
              </a:lnSpc>
              <a:spcBef>
                <a:spcPct val="0"/>
              </a:spcBef>
              <a:spcAft>
                <a:spcPts val="510"/>
              </a:spcAft>
            </a:pPr>
            <a:r>
              <a:rPr lang="fr-CA" sz="1700" b="1" dirty="0">
                <a:solidFill>
                  <a:prstClr val="white"/>
                </a:solidFill>
              </a:rPr>
              <a:t>Autorisation de tâches 1</a:t>
            </a:r>
          </a:p>
        </p:txBody>
      </p:sp>
      <p:sp>
        <p:nvSpPr>
          <p:cNvPr id="187" name="Freeform 186"/>
          <p:cNvSpPr/>
          <p:nvPr/>
        </p:nvSpPr>
        <p:spPr>
          <a:xfrm>
            <a:off x="4896811" y="3099303"/>
            <a:ext cx="2139181" cy="651299"/>
          </a:xfrm>
          <a:custGeom>
            <a:avLst/>
            <a:gdLst>
              <a:gd name="connsiteX0" fmla="*/ 0 w 2516683"/>
              <a:gd name="connsiteY0" fmla="*/ 0 h 766233"/>
              <a:gd name="connsiteX1" fmla="*/ 2133567 w 2516683"/>
              <a:gd name="connsiteY1" fmla="*/ 0 h 766233"/>
              <a:gd name="connsiteX2" fmla="*/ 2516683 w 2516683"/>
              <a:gd name="connsiteY2" fmla="*/ 383117 h 766233"/>
              <a:gd name="connsiteX3" fmla="*/ 2133567 w 2516683"/>
              <a:gd name="connsiteY3" fmla="*/ 766233 h 766233"/>
              <a:gd name="connsiteX4" fmla="*/ 0 w 2516683"/>
              <a:gd name="connsiteY4" fmla="*/ 766233 h 766233"/>
              <a:gd name="connsiteX5" fmla="*/ 383117 w 2516683"/>
              <a:gd name="connsiteY5" fmla="*/ 383117 h 766233"/>
              <a:gd name="connsiteX6" fmla="*/ 0 w 2516683"/>
              <a:gd name="connsiteY6" fmla="*/ 0 h 7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683" h="766233">
                <a:moveTo>
                  <a:pt x="0" y="0"/>
                </a:moveTo>
                <a:lnTo>
                  <a:pt x="2133567" y="0"/>
                </a:lnTo>
                <a:lnTo>
                  <a:pt x="2516683" y="383117"/>
                </a:lnTo>
                <a:lnTo>
                  <a:pt x="2133567" y="766233"/>
                </a:lnTo>
                <a:lnTo>
                  <a:pt x="0" y="766233"/>
                </a:lnTo>
                <a:lnTo>
                  <a:pt x="383117" y="383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259" tIns="27203" rIns="352852" bIns="27203" numCol="1" spcCol="1270" anchor="ctr" anchorCtr="0">
            <a:noAutofit/>
          </a:bodyPr>
          <a:lstStyle/>
          <a:p>
            <a:pPr algn="ctr" defTabSz="906830">
              <a:lnSpc>
                <a:spcPct val="90000"/>
              </a:lnSpc>
              <a:spcBef>
                <a:spcPct val="0"/>
              </a:spcBef>
              <a:spcAft>
                <a:spcPts val="510"/>
              </a:spcAft>
            </a:pPr>
            <a:r>
              <a:rPr lang="fr-CA" sz="1700" b="1" dirty="0">
                <a:solidFill>
                  <a:prstClr val="white"/>
                </a:solidFill>
              </a:rPr>
              <a:t>Prédéfinition</a:t>
            </a:r>
          </a:p>
        </p:txBody>
      </p:sp>
      <p:cxnSp>
        <p:nvCxnSpPr>
          <p:cNvPr id="188" name="Straight Arrow Connector 187"/>
          <p:cNvCxnSpPr/>
          <p:nvPr/>
        </p:nvCxnSpPr>
        <p:spPr>
          <a:xfrm>
            <a:off x="4303162" y="2294800"/>
            <a:ext cx="5558958" cy="21426"/>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6287956" y="1937033"/>
            <a:ext cx="3532185" cy="338554"/>
          </a:xfrm>
          <a:prstGeom prst="rect">
            <a:avLst/>
          </a:prstGeom>
        </p:spPr>
        <p:txBody>
          <a:bodyPr wrap="none">
            <a:spAutoFit/>
          </a:bodyPr>
          <a:lstStyle/>
          <a:p>
            <a:pPr lvl="0"/>
            <a:r>
              <a:rPr lang="fr-CA" sz="1600" b="1" dirty="0" smtClean="0">
                <a:solidFill>
                  <a:schemeClr val="tx2"/>
                </a:solidFill>
              </a:rPr>
              <a:t>Financement et nouvelles autorisations</a:t>
            </a:r>
            <a:endParaRPr lang="fr-CA" sz="1600" dirty="0">
              <a:solidFill>
                <a:schemeClr val="tx2"/>
              </a:solidFill>
            </a:endParaRPr>
          </a:p>
        </p:txBody>
      </p:sp>
      <p:sp>
        <p:nvSpPr>
          <p:cNvPr id="190" name="Rounded Rectangle 189"/>
          <p:cNvSpPr/>
          <p:nvPr>
            <p:custDataLst>
              <p:tags r:id="rId9"/>
            </p:custDataLst>
          </p:nvPr>
        </p:nvSpPr>
        <p:spPr>
          <a:xfrm>
            <a:off x="242683" y="1712698"/>
            <a:ext cx="9799457" cy="2181420"/>
          </a:xfrm>
          <a:prstGeom prst="roundRect">
            <a:avLst>
              <a:gd name="adj" fmla="val 17877"/>
            </a:avLst>
          </a:prstGeom>
          <a:noFill/>
          <a:ln w="38100">
            <a:solidFill>
              <a:srgbClr val="374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191" name="Circular Arrow 190"/>
          <p:cNvSpPr/>
          <p:nvPr/>
        </p:nvSpPr>
        <p:spPr>
          <a:xfrm rot="10010268" flipH="1">
            <a:off x="7126111" y="2999944"/>
            <a:ext cx="831647" cy="831647"/>
          </a:xfrm>
          <a:prstGeom prst="circularArrow">
            <a:avLst>
              <a:gd name="adj1" fmla="val 12500"/>
              <a:gd name="adj2" fmla="val 1118260"/>
              <a:gd name="adj3" fmla="val 20457681"/>
              <a:gd name="adj4" fmla="val 15276869"/>
              <a:gd name="adj5" fmla="val 125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2" name="Circular Arrow 191"/>
          <p:cNvSpPr/>
          <p:nvPr/>
        </p:nvSpPr>
        <p:spPr>
          <a:xfrm rot="2692824" flipH="1">
            <a:off x="7111309" y="3020888"/>
            <a:ext cx="831647" cy="831647"/>
          </a:xfrm>
          <a:prstGeom prst="circularArrow">
            <a:avLst>
              <a:gd name="adj1" fmla="val 12500"/>
              <a:gd name="adj2" fmla="val 1118260"/>
              <a:gd name="adj3" fmla="val 20457681"/>
              <a:gd name="adj4" fmla="val 15276869"/>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3" name="Circular Arrow 192"/>
          <p:cNvSpPr/>
          <p:nvPr/>
        </p:nvSpPr>
        <p:spPr>
          <a:xfrm rot="10010268" flipH="1">
            <a:off x="7936708" y="2997568"/>
            <a:ext cx="831647" cy="831647"/>
          </a:xfrm>
          <a:prstGeom prst="circularArrow">
            <a:avLst>
              <a:gd name="adj1" fmla="val 12500"/>
              <a:gd name="adj2" fmla="val 1118260"/>
              <a:gd name="adj3" fmla="val 20457681"/>
              <a:gd name="adj4" fmla="val 15276869"/>
              <a:gd name="adj5" fmla="val 125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4" name="Circular Arrow 193"/>
          <p:cNvSpPr/>
          <p:nvPr/>
        </p:nvSpPr>
        <p:spPr>
          <a:xfrm rot="2692824" flipH="1">
            <a:off x="7921906" y="3018512"/>
            <a:ext cx="831647" cy="831647"/>
          </a:xfrm>
          <a:prstGeom prst="circularArrow">
            <a:avLst>
              <a:gd name="adj1" fmla="val 12500"/>
              <a:gd name="adj2" fmla="val 1118260"/>
              <a:gd name="adj3" fmla="val 20457681"/>
              <a:gd name="adj4" fmla="val 15276869"/>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5" name="Circular Arrow 194"/>
          <p:cNvSpPr/>
          <p:nvPr/>
        </p:nvSpPr>
        <p:spPr>
          <a:xfrm rot="10010268" flipH="1">
            <a:off x="8746333" y="2997568"/>
            <a:ext cx="831647" cy="831647"/>
          </a:xfrm>
          <a:prstGeom prst="circularArrow">
            <a:avLst>
              <a:gd name="adj1" fmla="val 12500"/>
              <a:gd name="adj2" fmla="val 1118260"/>
              <a:gd name="adj3" fmla="val 20457681"/>
              <a:gd name="adj4" fmla="val 15276869"/>
              <a:gd name="adj5" fmla="val 125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196" name="Circular Arrow 195"/>
          <p:cNvSpPr/>
          <p:nvPr/>
        </p:nvSpPr>
        <p:spPr>
          <a:xfrm rot="2692824" flipH="1">
            <a:off x="8731531" y="3018512"/>
            <a:ext cx="831647" cy="831647"/>
          </a:xfrm>
          <a:prstGeom prst="circularArrow">
            <a:avLst>
              <a:gd name="adj1" fmla="val 12500"/>
              <a:gd name="adj2" fmla="val 1118261"/>
              <a:gd name="adj3" fmla="val 20457681"/>
              <a:gd name="adj4" fmla="val 15276869"/>
              <a:gd name="adj5" fmla="val 125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grpSp>
        <p:nvGrpSpPr>
          <p:cNvPr id="197" name="Group 196"/>
          <p:cNvGrpSpPr/>
          <p:nvPr/>
        </p:nvGrpSpPr>
        <p:grpSpPr>
          <a:xfrm>
            <a:off x="7109126" y="2997571"/>
            <a:ext cx="2500082" cy="924601"/>
            <a:chOff x="7371001" y="1438132"/>
            <a:chExt cx="2941273" cy="1087764"/>
          </a:xfrm>
        </p:grpSpPr>
        <p:sp>
          <p:nvSpPr>
            <p:cNvPr id="198" name="Flowchart: Process 197"/>
            <p:cNvSpPr/>
            <p:nvPr/>
          </p:nvSpPr>
          <p:spPr>
            <a:xfrm>
              <a:off x="9849355" y="2220362"/>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199" name="Flowchart: Process 198"/>
            <p:cNvSpPr/>
            <p:nvPr/>
          </p:nvSpPr>
          <p:spPr>
            <a:xfrm>
              <a:off x="7397286" y="2230443"/>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0" name="Flowchart: Process 199"/>
            <p:cNvSpPr/>
            <p:nvPr/>
          </p:nvSpPr>
          <p:spPr>
            <a:xfrm>
              <a:off x="7949866" y="2225419"/>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1" name="Flowchart: Process 200"/>
            <p:cNvSpPr/>
            <p:nvPr/>
          </p:nvSpPr>
          <p:spPr>
            <a:xfrm>
              <a:off x="8420637" y="2225419"/>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2" name="Flowchart: Process 201"/>
            <p:cNvSpPr/>
            <p:nvPr/>
          </p:nvSpPr>
          <p:spPr>
            <a:xfrm>
              <a:off x="8831411" y="2225386"/>
              <a:ext cx="462919"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3" name="Flowchart: Process 202"/>
            <p:cNvSpPr/>
            <p:nvPr/>
          </p:nvSpPr>
          <p:spPr>
            <a:xfrm>
              <a:off x="9285288" y="2225386"/>
              <a:ext cx="504325" cy="126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p>
          </p:txBody>
        </p:sp>
        <p:sp>
          <p:nvSpPr>
            <p:cNvPr id="204" name="Circular Arrow 203"/>
            <p:cNvSpPr/>
            <p:nvPr/>
          </p:nvSpPr>
          <p:spPr>
            <a:xfrm rot="16809050" flipH="1">
              <a:off x="7371001" y="1440927"/>
              <a:ext cx="978408" cy="978408"/>
            </a:xfrm>
            <a:prstGeom prst="circularArrow">
              <a:avLst>
                <a:gd name="adj1" fmla="val 12500"/>
                <a:gd name="adj2" fmla="val 1118260"/>
                <a:gd name="adj3" fmla="val 20457681"/>
                <a:gd name="adj4" fmla="val 15276869"/>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205" name="TextBox 204"/>
            <p:cNvSpPr txBox="1"/>
            <p:nvPr/>
          </p:nvSpPr>
          <p:spPr>
            <a:xfrm rot="18656022">
              <a:off x="7765533" y="2011804"/>
              <a:ext cx="756616" cy="271567"/>
            </a:xfrm>
            <a:prstGeom prst="rect">
              <a:avLst/>
            </a:prstGeom>
            <a:noFill/>
          </p:spPr>
          <p:txBody>
            <a:bodyPr wrap="none" rtlCol="0">
              <a:spAutoFit/>
            </a:bodyPr>
            <a:lstStyle/>
            <a:p>
              <a:r>
                <a:rPr lang="fr-CA" sz="900" dirty="0" smtClean="0">
                  <a:solidFill>
                    <a:schemeClr val="bg1"/>
                  </a:solidFill>
                </a:rPr>
                <a:t>Découvrir</a:t>
              </a:r>
              <a:endParaRPr lang="fr-CA" sz="900" dirty="0">
                <a:solidFill>
                  <a:schemeClr val="bg1"/>
                </a:solidFill>
              </a:endParaRPr>
            </a:p>
          </p:txBody>
        </p:sp>
        <p:sp>
          <p:nvSpPr>
            <p:cNvPr id="206" name="TextBox 205"/>
            <p:cNvSpPr txBox="1"/>
            <p:nvPr/>
          </p:nvSpPr>
          <p:spPr>
            <a:xfrm rot="891909">
              <a:off x="7630182" y="1474817"/>
              <a:ext cx="684954" cy="271567"/>
            </a:xfrm>
            <a:prstGeom prst="rect">
              <a:avLst/>
            </a:prstGeom>
            <a:noFill/>
          </p:spPr>
          <p:txBody>
            <a:bodyPr wrap="none" rtlCol="0">
              <a:spAutoFit/>
            </a:bodyPr>
            <a:lstStyle/>
            <a:p>
              <a:r>
                <a:rPr lang="fr-CA" sz="900" dirty="0" smtClean="0">
                  <a:solidFill>
                    <a:schemeClr val="bg1"/>
                  </a:solidFill>
                </a:rPr>
                <a:t>Élaborer</a:t>
              </a:r>
              <a:endParaRPr lang="fr-CA" sz="900" dirty="0">
                <a:solidFill>
                  <a:schemeClr val="bg1"/>
                </a:solidFill>
              </a:endParaRPr>
            </a:p>
          </p:txBody>
        </p:sp>
        <p:sp>
          <p:nvSpPr>
            <p:cNvPr id="207" name="TextBox 206"/>
            <p:cNvSpPr txBox="1"/>
            <p:nvPr/>
          </p:nvSpPr>
          <p:spPr>
            <a:xfrm rot="14678102">
              <a:off x="7230376" y="1922273"/>
              <a:ext cx="609518" cy="271567"/>
            </a:xfrm>
            <a:prstGeom prst="rect">
              <a:avLst/>
            </a:prstGeom>
            <a:noFill/>
          </p:spPr>
          <p:txBody>
            <a:bodyPr wrap="none" rtlCol="0">
              <a:spAutoFit/>
            </a:bodyPr>
            <a:lstStyle/>
            <a:p>
              <a:r>
                <a:rPr lang="fr-CA" sz="900" dirty="0" smtClean="0">
                  <a:solidFill>
                    <a:schemeClr val="bg1"/>
                  </a:solidFill>
                </a:rPr>
                <a:t>Publier</a:t>
              </a:r>
              <a:endParaRPr lang="fr-CA" sz="900" dirty="0">
                <a:solidFill>
                  <a:schemeClr val="bg1"/>
                </a:solidFill>
              </a:endParaRPr>
            </a:p>
          </p:txBody>
        </p:sp>
        <p:sp>
          <p:nvSpPr>
            <p:cNvPr id="208" name="Circular Arrow 207"/>
            <p:cNvSpPr/>
            <p:nvPr/>
          </p:nvSpPr>
          <p:spPr>
            <a:xfrm rot="16809050" flipH="1">
              <a:off x="8324644" y="1438132"/>
              <a:ext cx="978408" cy="978408"/>
            </a:xfrm>
            <a:prstGeom prst="circularArrow">
              <a:avLst>
                <a:gd name="adj1" fmla="val 12500"/>
                <a:gd name="adj2" fmla="val 1118260"/>
                <a:gd name="adj3" fmla="val 20457681"/>
                <a:gd name="adj4" fmla="val 15276869"/>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210" name="TextBox 209"/>
            <p:cNvSpPr txBox="1"/>
            <p:nvPr/>
          </p:nvSpPr>
          <p:spPr>
            <a:xfrm rot="891909">
              <a:off x="8584190" y="1486458"/>
              <a:ext cx="684954" cy="271567"/>
            </a:xfrm>
            <a:prstGeom prst="rect">
              <a:avLst/>
            </a:prstGeom>
            <a:noFill/>
          </p:spPr>
          <p:txBody>
            <a:bodyPr wrap="none" rtlCol="0">
              <a:spAutoFit/>
            </a:bodyPr>
            <a:lstStyle/>
            <a:p>
              <a:r>
                <a:rPr lang="fr-CA" sz="900" dirty="0" smtClean="0">
                  <a:solidFill>
                    <a:schemeClr val="bg1"/>
                  </a:solidFill>
                </a:rPr>
                <a:t>Élaborer</a:t>
              </a:r>
              <a:endParaRPr lang="en-CA" sz="900" dirty="0">
                <a:solidFill>
                  <a:schemeClr val="bg1"/>
                </a:solidFill>
              </a:endParaRPr>
            </a:p>
          </p:txBody>
        </p:sp>
        <p:sp>
          <p:nvSpPr>
            <p:cNvPr id="212" name="Circular Arrow 211"/>
            <p:cNvSpPr/>
            <p:nvPr/>
          </p:nvSpPr>
          <p:spPr>
            <a:xfrm rot="16809050" flipH="1">
              <a:off x="9277144" y="1438132"/>
              <a:ext cx="978408" cy="978408"/>
            </a:xfrm>
            <a:prstGeom prst="circularArrow">
              <a:avLst>
                <a:gd name="adj1" fmla="val 12500"/>
                <a:gd name="adj2" fmla="val 1118260"/>
                <a:gd name="adj3" fmla="val 20457681"/>
                <a:gd name="adj4" fmla="val 15276869"/>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67" dirty="0">
                <a:solidFill>
                  <a:schemeClr val="tx1"/>
                </a:solidFill>
              </a:endParaRPr>
            </a:p>
          </p:txBody>
        </p:sp>
        <p:sp>
          <p:nvSpPr>
            <p:cNvPr id="214" name="TextBox 213"/>
            <p:cNvSpPr txBox="1"/>
            <p:nvPr/>
          </p:nvSpPr>
          <p:spPr>
            <a:xfrm rot="891909">
              <a:off x="9526489" y="1482735"/>
              <a:ext cx="684954" cy="271567"/>
            </a:xfrm>
            <a:prstGeom prst="rect">
              <a:avLst/>
            </a:prstGeom>
            <a:noFill/>
          </p:spPr>
          <p:txBody>
            <a:bodyPr wrap="none" rtlCol="0">
              <a:spAutoFit/>
            </a:bodyPr>
            <a:lstStyle/>
            <a:p>
              <a:r>
                <a:rPr lang="fr-CA" sz="900" dirty="0" smtClean="0">
                  <a:solidFill>
                    <a:schemeClr val="bg1"/>
                  </a:solidFill>
                </a:rPr>
                <a:t>Élaborer</a:t>
              </a:r>
              <a:endParaRPr lang="en-CA" sz="900" dirty="0">
                <a:solidFill>
                  <a:schemeClr val="bg1"/>
                </a:solidFill>
              </a:endParaRPr>
            </a:p>
          </p:txBody>
        </p:sp>
        <p:sp>
          <p:nvSpPr>
            <p:cNvPr id="216" name="TextBox 215"/>
            <p:cNvSpPr txBox="1"/>
            <p:nvPr/>
          </p:nvSpPr>
          <p:spPr>
            <a:xfrm>
              <a:off x="7675085" y="1723497"/>
              <a:ext cx="2262129" cy="354848"/>
            </a:xfrm>
            <a:prstGeom prst="rect">
              <a:avLst/>
            </a:prstGeom>
            <a:noFill/>
          </p:spPr>
          <p:txBody>
            <a:bodyPr wrap="square" rtlCol="0">
              <a:spAutoFit/>
            </a:bodyPr>
            <a:lstStyle/>
            <a:p>
              <a:pPr algn="ctr"/>
              <a:r>
                <a:rPr lang="en-CA" sz="1360" b="1" dirty="0">
                  <a:solidFill>
                    <a:schemeClr val="accent1">
                      <a:lumMod val="50000"/>
                    </a:schemeClr>
                  </a:solidFill>
                </a:rPr>
                <a:t>AGILE</a:t>
              </a:r>
            </a:p>
          </p:txBody>
        </p:sp>
      </p:grpSp>
      <p:sp>
        <p:nvSpPr>
          <p:cNvPr id="2" name="Slide Number Placeholder 1"/>
          <p:cNvSpPr>
            <a:spLocks noGrp="1"/>
          </p:cNvSpPr>
          <p:nvPr>
            <p:ph type="sldNum" sz="quarter" idx="12"/>
          </p:nvPr>
        </p:nvSpPr>
        <p:spPr/>
        <p:txBody>
          <a:bodyPr/>
          <a:lstStyle/>
          <a:p>
            <a:fld id="{32D4B517-E49B-41B6-9DBC-23634E0F1CDC}" type="slidenum">
              <a:rPr lang="en-CA" smtClean="0"/>
              <a:t>10</a:t>
            </a:fld>
            <a:endParaRPr lang="en-CA" smtClean="0"/>
          </a:p>
        </p:txBody>
      </p:sp>
      <p:sp>
        <p:nvSpPr>
          <p:cNvPr id="53" name="TextBox 52"/>
          <p:cNvSpPr txBox="1"/>
          <p:nvPr/>
        </p:nvSpPr>
        <p:spPr>
          <a:xfrm rot="14678102">
            <a:off x="7812321" y="3431249"/>
            <a:ext cx="518091" cy="230832"/>
          </a:xfrm>
          <a:prstGeom prst="rect">
            <a:avLst/>
          </a:prstGeom>
          <a:noFill/>
        </p:spPr>
        <p:txBody>
          <a:bodyPr wrap="none" rtlCol="0">
            <a:spAutoFit/>
          </a:bodyPr>
          <a:lstStyle/>
          <a:p>
            <a:r>
              <a:rPr lang="fr-CA" sz="900">
                <a:solidFill>
                  <a:schemeClr val="bg1"/>
                </a:solidFill>
              </a:rPr>
              <a:t>Publier</a:t>
            </a:r>
          </a:p>
        </p:txBody>
      </p:sp>
      <p:sp>
        <p:nvSpPr>
          <p:cNvPr id="54" name="TextBox 53"/>
          <p:cNvSpPr txBox="1"/>
          <p:nvPr/>
        </p:nvSpPr>
        <p:spPr>
          <a:xfrm rot="14678102">
            <a:off x="8639969" y="3430563"/>
            <a:ext cx="518091" cy="230832"/>
          </a:xfrm>
          <a:prstGeom prst="rect">
            <a:avLst/>
          </a:prstGeom>
          <a:noFill/>
        </p:spPr>
        <p:txBody>
          <a:bodyPr wrap="none" rtlCol="0">
            <a:spAutoFit/>
          </a:bodyPr>
          <a:lstStyle/>
          <a:p>
            <a:r>
              <a:rPr lang="fr-CA" sz="900">
                <a:solidFill>
                  <a:schemeClr val="bg1"/>
                </a:solidFill>
              </a:rPr>
              <a:t>Publier</a:t>
            </a:r>
          </a:p>
        </p:txBody>
      </p:sp>
      <p:sp>
        <p:nvSpPr>
          <p:cNvPr id="55" name="TextBox 54"/>
          <p:cNvSpPr txBox="1"/>
          <p:nvPr/>
        </p:nvSpPr>
        <p:spPr>
          <a:xfrm rot="18656022">
            <a:off x="8237955" y="3498142"/>
            <a:ext cx="643125" cy="230832"/>
          </a:xfrm>
          <a:prstGeom prst="rect">
            <a:avLst/>
          </a:prstGeom>
          <a:noFill/>
        </p:spPr>
        <p:txBody>
          <a:bodyPr wrap="none" rtlCol="0">
            <a:spAutoFit/>
          </a:bodyPr>
          <a:lstStyle/>
          <a:p>
            <a:r>
              <a:rPr lang="fr-CA" sz="900" dirty="0" smtClean="0">
                <a:solidFill>
                  <a:schemeClr val="bg1"/>
                </a:solidFill>
              </a:rPr>
              <a:t>Découvrir</a:t>
            </a:r>
            <a:endParaRPr lang="fr-CA" sz="900" dirty="0">
              <a:solidFill>
                <a:schemeClr val="bg1"/>
              </a:solidFill>
            </a:endParaRPr>
          </a:p>
        </p:txBody>
      </p:sp>
      <p:sp>
        <p:nvSpPr>
          <p:cNvPr id="56" name="TextBox 55"/>
          <p:cNvSpPr txBox="1"/>
          <p:nvPr/>
        </p:nvSpPr>
        <p:spPr>
          <a:xfrm rot="18656022">
            <a:off x="9049461" y="3496003"/>
            <a:ext cx="643125" cy="230832"/>
          </a:xfrm>
          <a:prstGeom prst="rect">
            <a:avLst/>
          </a:prstGeom>
          <a:noFill/>
        </p:spPr>
        <p:txBody>
          <a:bodyPr wrap="none" rtlCol="0">
            <a:spAutoFit/>
          </a:bodyPr>
          <a:lstStyle/>
          <a:p>
            <a:r>
              <a:rPr lang="fr-CA" sz="900" dirty="0" smtClean="0">
                <a:solidFill>
                  <a:schemeClr val="bg1"/>
                </a:solidFill>
              </a:rPr>
              <a:t>Découvrir</a:t>
            </a:r>
            <a:endParaRPr lang="fr-CA" sz="900" dirty="0">
              <a:solidFill>
                <a:schemeClr val="bg1"/>
              </a:solidFill>
            </a:endParaRPr>
          </a:p>
        </p:txBody>
      </p:sp>
    </p:spTree>
    <p:extLst>
      <p:ext uri="{BB962C8B-B14F-4D97-AF65-F5344CB8AC3E}">
        <p14:creationId xmlns:p14="http://schemas.microsoft.com/office/powerpoint/2010/main" val="291003870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3447" y="1233906"/>
            <a:ext cx="4871912" cy="2846615"/>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dirty="0"/>
          </a:p>
        </p:txBody>
      </p:sp>
      <p:sp>
        <p:nvSpPr>
          <p:cNvPr id="15" name="Rectangle 14"/>
          <p:cNvSpPr/>
          <p:nvPr/>
        </p:nvSpPr>
        <p:spPr>
          <a:xfrm>
            <a:off x="5197773" y="1233905"/>
            <a:ext cx="4871912" cy="2846615"/>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a:p>
        </p:txBody>
      </p:sp>
      <p:sp>
        <p:nvSpPr>
          <p:cNvPr id="16" name="Rectangle 15"/>
          <p:cNvSpPr/>
          <p:nvPr/>
        </p:nvSpPr>
        <p:spPr>
          <a:xfrm>
            <a:off x="201527" y="4215900"/>
            <a:ext cx="4871912" cy="2987964"/>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a:p>
        </p:txBody>
      </p:sp>
      <p:sp>
        <p:nvSpPr>
          <p:cNvPr id="17" name="Rectangle 16"/>
          <p:cNvSpPr/>
          <p:nvPr/>
        </p:nvSpPr>
        <p:spPr>
          <a:xfrm>
            <a:off x="5180313" y="4233394"/>
            <a:ext cx="4871912" cy="2970470"/>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sz="2622"/>
          </a:p>
        </p:txBody>
      </p:sp>
      <p:sp>
        <p:nvSpPr>
          <p:cNvPr id="18" name="Content Placeholder 2"/>
          <p:cNvSpPr txBox="1">
            <a:spLocks/>
          </p:cNvSpPr>
          <p:nvPr/>
        </p:nvSpPr>
        <p:spPr>
          <a:xfrm>
            <a:off x="1005762" y="1276019"/>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en-US" sz="1810" b="1" spc="300" dirty="0">
                <a:solidFill>
                  <a:schemeClr val="tx1"/>
                </a:solidFill>
                <a:latin typeface="+mn-lt"/>
              </a:rPr>
              <a:t>Transparence</a:t>
            </a:r>
          </a:p>
          <a:p>
            <a:pPr marL="0" indent="0">
              <a:spcAft>
                <a:spcPts val="680"/>
              </a:spcAft>
              <a:buNone/>
            </a:pPr>
            <a:endParaRPr lang="en-US" sz="1813" b="1" spc="340" dirty="0">
              <a:solidFill>
                <a:schemeClr val="tx1"/>
              </a:solidFill>
              <a:latin typeface="+mn-lt"/>
            </a:endParaRPr>
          </a:p>
        </p:txBody>
      </p:sp>
      <p:sp>
        <p:nvSpPr>
          <p:cNvPr id="19" name="Content Placeholder 2"/>
          <p:cNvSpPr txBox="1">
            <a:spLocks/>
          </p:cNvSpPr>
          <p:nvPr/>
        </p:nvSpPr>
        <p:spPr>
          <a:xfrm>
            <a:off x="1016865" y="4321416"/>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810" b="1" spc="300" dirty="0">
                <a:solidFill>
                  <a:schemeClr val="tx1"/>
                </a:solidFill>
                <a:latin typeface="+mn-lt"/>
              </a:rPr>
              <a:t>Rapidité</a:t>
            </a:r>
          </a:p>
        </p:txBody>
      </p:sp>
      <p:sp>
        <p:nvSpPr>
          <p:cNvPr id="20" name="Content Placeholder 2"/>
          <p:cNvSpPr txBox="1">
            <a:spLocks/>
          </p:cNvSpPr>
          <p:nvPr/>
        </p:nvSpPr>
        <p:spPr>
          <a:xfrm>
            <a:off x="6122024" y="1304503"/>
            <a:ext cx="3754017"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fr-CA" sz="1813" b="1" spc="340" dirty="0" smtClean="0">
                <a:solidFill>
                  <a:schemeClr val="tx1"/>
                </a:solidFill>
                <a:latin typeface="+mn-lt"/>
              </a:rPr>
              <a:t>Mobilisation</a:t>
            </a:r>
            <a:endParaRPr lang="fr-CA" sz="1813" b="1" spc="340" dirty="0">
              <a:solidFill>
                <a:schemeClr val="tx1"/>
              </a:solidFill>
              <a:latin typeface="+mn-lt"/>
            </a:endParaRPr>
          </a:p>
        </p:txBody>
      </p:sp>
      <p:sp>
        <p:nvSpPr>
          <p:cNvPr id="21" name="Content Placeholder 2"/>
          <p:cNvSpPr txBox="1">
            <a:spLocks/>
          </p:cNvSpPr>
          <p:nvPr/>
        </p:nvSpPr>
        <p:spPr>
          <a:xfrm>
            <a:off x="6075392" y="4321416"/>
            <a:ext cx="3976833" cy="36724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80"/>
              </a:spcAft>
              <a:buNone/>
            </a:pPr>
            <a:r>
              <a:rPr lang="fr-CA" sz="1813" b="1" spc="340" dirty="0">
                <a:solidFill>
                  <a:schemeClr val="tx1"/>
                </a:solidFill>
                <a:latin typeface="+mn-lt"/>
              </a:rPr>
              <a:t>Relations avec les fournisseurs</a:t>
            </a:r>
          </a:p>
        </p:txBody>
      </p:sp>
      <p:sp>
        <p:nvSpPr>
          <p:cNvPr id="22" name="Content Placeholder 2"/>
          <p:cNvSpPr txBox="1">
            <a:spLocks/>
          </p:cNvSpPr>
          <p:nvPr/>
        </p:nvSpPr>
        <p:spPr>
          <a:xfrm>
            <a:off x="368890" y="1679524"/>
            <a:ext cx="4529302" cy="77528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500" dirty="0">
                <a:solidFill>
                  <a:schemeClr val="tx1"/>
                </a:solidFill>
                <a:latin typeface="+mn-lt"/>
              </a:rPr>
              <a:t>La volonté de travailler ouvertement en partageant des documents en ligne s’est avérée bénéfique</a:t>
            </a:r>
          </a:p>
          <a:p>
            <a:pPr>
              <a:spcAft>
                <a:spcPts val="600"/>
              </a:spcAft>
            </a:pPr>
            <a:r>
              <a:rPr lang="fr-CA" sz="1500" dirty="0">
                <a:solidFill>
                  <a:schemeClr val="tx1"/>
                </a:solidFill>
                <a:latin typeface="+mn-lt"/>
              </a:rPr>
              <a:t>Mise à jour régulière des fonctionnaires au moyen de blogues et de communications ministérielles</a:t>
            </a:r>
          </a:p>
          <a:p>
            <a:pPr>
              <a:spcAft>
                <a:spcPts val="600"/>
              </a:spcAft>
            </a:pPr>
            <a:r>
              <a:rPr lang="fr-CA" sz="1500" dirty="0">
                <a:solidFill>
                  <a:schemeClr val="tx1"/>
                </a:solidFill>
                <a:latin typeface="+mn-lt"/>
              </a:rPr>
              <a:t>Séances d’information régulières à l’intention des principales parties intéressées, y compris les syndicats et les employés</a:t>
            </a:r>
          </a:p>
        </p:txBody>
      </p:sp>
      <p:sp>
        <p:nvSpPr>
          <p:cNvPr id="23" name="Content Placeholder 2"/>
          <p:cNvSpPr txBox="1">
            <a:spLocks/>
          </p:cNvSpPr>
          <p:nvPr/>
        </p:nvSpPr>
        <p:spPr>
          <a:xfrm>
            <a:off x="5363216" y="1809055"/>
            <a:ext cx="4541026" cy="188415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590" dirty="0">
                <a:solidFill>
                  <a:schemeClr val="tx1"/>
                </a:solidFill>
                <a:latin typeface="+mn-lt"/>
              </a:rPr>
              <a:t>Tirer parti de la rétroaction, des leçons apprises et des pratiques exemplaires pour corriger le cours au besoin</a:t>
            </a:r>
          </a:p>
          <a:p>
            <a:pPr>
              <a:spcAft>
                <a:spcPts val="600"/>
              </a:spcAft>
            </a:pPr>
            <a:r>
              <a:rPr lang="fr-CA" sz="1590" dirty="0">
                <a:solidFill>
                  <a:schemeClr val="tx1"/>
                </a:solidFill>
                <a:latin typeface="+mn-lt"/>
              </a:rPr>
              <a:t>Mettre l’utilisateur au centre au moyen de mobilisations en personne et numériques, comme quatorze expositions d’utilisateurs à l’échelle du pays. </a:t>
            </a:r>
          </a:p>
        </p:txBody>
      </p:sp>
      <p:sp>
        <p:nvSpPr>
          <p:cNvPr id="24" name="Content Placeholder 2"/>
          <p:cNvSpPr txBox="1">
            <a:spLocks/>
          </p:cNvSpPr>
          <p:nvPr/>
        </p:nvSpPr>
        <p:spPr>
          <a:xfrm>
            <a:off x="355901" y="4944400"/>
            <a:ext cx="4541026" cy="2259464"/>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590" dirty="0">
                <a:solidFill>
                  <a:schemeClr val="tx1"/>
                </a:solidFill>
                <a:latin typeface="+mn-lt"/>
              </a:rPr>
              <a:t>Travailler dans des sprints plus courts et plus rapides que l’approche traditionnelle en cascade </a:t>
            </a:r>
          </a:p>
          <a:p>
            <a:pPr>
              <a:spcAft>
                <a:spcPts val="680"/>
              </a:spcAft>
            </a:pPr>
            <a:r>
              <a:rPr lang="fr-CA" sz="1587" dirty="0" smtClean="0">
                <a:solidFill>
                  <a:schemeClr val="tx1"/>
                </a:solidFill>
                <a:latin typeface="+mn-lt"/>
              </a:rPr>
              <a:t>Approche agile et flexible et adaptable</a:t>
            </a:r>
          </a:p>
          <a:p>
            <a:pPr>
              <a:spcAft>
                <a:spcPts val="680"/>
              </a:spcAft>
            </a:pPr>
            <a:r>
              <a:rPr lang="fr-CA" sz="1587" dirty="0">
                <a:solidFill>
                  <a:schemeClr val="tx1"/>
                </a:solidFill>
                <a:latin typeface="+mn-lt"/>
              </a:rPr>
              <a:t>Capacité de qualifier trois fournisseurs, grâce à des essais rigoureux, en moins de neuf mois</a:t>
            </a:r>
          </a:p>
          <a:p>
            <a:pPr marL="0" indent="0">
              <a:spcAft>
                <a:spcPts val="680"/>
              </a:spcAft>
              <a:buNone/>
            </a:pPr>
            <a:endParaRPr lang="en-US" sz="1587" dirty="0">
              <a:solidFill>
                <a:schemeClr val="tx1"/>
              </a:solidFill>
              <a:latin typeface="+mn-lt"/>
            </a:endParaRPr>
          </a:p>
          <a:p>
            <a:pPr>
              <a:spcAft>
                <a:spcPts val="680"/>
              </a:spcAft>
            </a:pPr>
            <a:endParaRPr lang="en-US" sz="1813" dirty="0">
              <a:solidFill>
                <a:schemeClr val="tx1"/>
              </a:solidFill>
              <a:latin typeface="+mn-lt"/>
            </a:endParaRPr>
          </a:p>
        </p:txBody>
      </p:sp>
      <p:sp>
        <p:nvSpPr>
          <p:cNvPr id="25" name="Content Placeholder 2"/>
          <p:cNvSpPr txBox="1">
            <a:spLocks/>
          </p:cNvSpPr>
          <p:nvPr/>
        </p:nvSpPr>
        <p:spPr>
          <a:xfrm>
            <a:off x="5304014" y="4944399"/>
            <a:ext cx="4541026" cy="2070634"/>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103632" tIns="51816" rIns="103632" bIns="51816"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80"/>
              </a:spcAft>
            </a:pPr>
            <a:r>
              <a:rPr lang="fr-CA" sz="1587" dirty="0">
                <a:solidFill>
                  <a:schemeClr val="tx1"/>
                </a:solidFill>
                <a:latin typeface="+mn-lt"/>
              </a:rPr>
              <a:t>L’interaction avec les fournisseurs s’est poursuivie tout au long du processus.</a:t>
            </a:r>
          </a:p>
          <a:p>
            <a:pPr>
              <a:spcAft>
                <a:spcPts val="680"/>
              </a:spcAft>
            </a:pPr>
            <a:r>
              <a:rPr lang="fr-CA" sz="1587" dirty="0">
                <a:solidFill>
                  <a:schemeClr val="tx1"/>
                </a:solidFill>
                <a:latin typeface="+mn-lt"/>
              </a:rPr>
              <a:t>Établir un partenariat plutôt que d’acquérir un système</a:t>
            </a:r>
          </a:p>
          <a:p>
            <a:pPr>
              <a:spcAft>
                <a:spcPts val="680"/>
              </a:spcAft>
            </a:pPr>
            <a:r>
              <a:rPr lang="fr-CA" sz="1587" dirty="0">
                <a:solidFill>
                  <a:schemeClr val="tx1"/>
                </a:solidFill>
                <a:latin typeface="+mn-lt"/>
              </a:rPr>
              <a:t>Les fournisseurs ont formulé des commentaires positifs sur le nouveau processus agile </a:t>
            </a:r>
          </a:p>
          <a:p>
            <a:pPr>
              <a:spcAft>
                <a:spcPts val="680"/>
              </a:spcAft>
            </a:pPr>
            <a:endParaRPr lang="en-US" sz="1813" dirty="0">
              <a:solidFill>
                <a:schemeClr val="tx1"/>
              </a:solidFill>
              <a:latin typeface="+mn-lt"/>
            </a:endParaRPr>
          </a:p>
        </p:txBody>
      </p:sp>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 y="810430"/>
            <a:ext cx="998624" cy="998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313" y="842377"/>
            <a:ext cx="924251" cy="924251"/>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peed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09" t="11925" r="6817" b="15825"/>
          <a:stretch/>
        </p:blipFill>
        <p:spPr bwMode="auto">
          <a:xfrm>
            <a:off x="148716" y="4038324"/>
            <a:ext cx="815338" cy="823332"/>
          </a:xfrm>
          <a:prstGeom prst="ellipse">
            <a:avLst/>
          </a:prstGeom>
          <a:noFill/>
          <a:ln w="571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8" name="Picture 10" descr="Image result for partnership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65" t="8262" r="8544" b="15976"/>
          <a:stretch/>
        </p:blipFill>
        <p:spPr bwMode="auto">
          <a:xfrm>
            <a:off x="5073439" y="3977651"/>
            <a:ext cx="897700" cy="884005"/>
          </a:xfrm>
          <a:prstGeom prst="ellipse">
            <a:avLst/>
          </a:prstGeom>
          <a:noFill/>
          <a:extLst>
            <a:ext uri="{909E8E84-426E-40DD-AFC4-6F175D3DCCD1}">
              <a14:hiddenFill xmlns:a14="http://schemas.microsoft.com/office/drawing/2010/main">
                <a:solidFill>
                  <a:srgbClr val="FFFFFF"/>
                </a:solidFill>
              </a14:hiddenFill>
            </a:ext>
          </a:extLst>
        </p:spPr>
      </p:pic>
      <p:sp>
        <p:nvSpPr>
          <p:cNvPr id="26" name="Text Placeholder 2"/>
          <p:cNvSpPr txBox="1">
            <a:spLocks noGrp="1"/>
          </p:cNvSpPr>
          <p:nvPr>
            <p:ph type="body" sz="quarter" idx="11"/>
          </p:nvPr>
        </p:nvSpPr>
        <p:spPr>
          <a:xfrm>
            <a:off x="717104" y="330715"/>
            <a:ext cx="6157913"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fr-CA" sz="2800" b="1" dirty="0">
                <a:latin typeface="Calibri" panose="020F0502020204030204" pitchFamily="34" charset="0"/>
              </a:rPr>
              <a:t>Ce qui a bien fonctionné</a:t>
            </a:r>
          </a:p>
        </p:txBody>
      </p:sp>
      <p:sp>
        <p:nvSpPr>
          <p:cNvPr id="2" name="Slide Number Placeholder 1"/>
          <p:cNvSpPr>
            <a:spLocks noGrp="1"/>
          </p:cNvSpPr>
          <p:nvPr>
            <p:ph type="sldNum" sz="quarter" idx="12"/>
          </p:nvPr>
        </p:nvSpPr>
        <p:spPr/>
        <p:txBody>
          <a:bodyPr/>
          <a:lstStyle/>
          <a:p>
            <a:fld id="{32D4B517-E49B-41B6-9DBC-23634E0F1CDC}" type="slidenum">
              <a:rPr lang="en-CA" smtClean="0"/>
              <a:t>11</a:t>
            </a:fld>
            <a:endParaRPr lang="en-CA"/>
          </a:p>
        </p:txBody>
      </p:sp>
    </p:spTree>
    <p:extLst>
      <p:ext uri="{BB962C8B-B14F-4D97-AF65-F5344CB8AC3E}">
        <p14:creationId xmlns:p14="http://schemas.microsoft.com/office/powerpoint/2010/main" val="369992304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100" y="141784"/>
            <a:ext cx="6157380" cy="815806"/>
          </a:xfrm>
        </p:spPr>
        <p:txBody>
          <a:bodyPr>
            <a:normAutofit/>
          </a:bodyPr>
          <a:lstStyle/>
          <a:p>
            <a:r>
              <a:rPr lang="fr-CA" sz="2800" b="1">
                <a:solidFill>
                  <a:schemeClr val="tx1"/>
                </a:solidFill>
              </a:rPr>
              <a:t>Principaux défis</a:t>
            </a:r>
          </a:p>
        </p:txBody>
      </p:sp>
      <p:grpSp>
        <p:nvGrpSpPr>
          <p:cNvPr id="22" name="Group 21"/>
          <p:cNvGrpSpPr/>
          <p:nvPr/>
        </p:nvGrpSpPr>
        <p:grpSpPr>
          <a:xfrm>
            <a:off x="933128" y="1617948"/>
            <a:ext cx="7905750" cy="5585916"/>
            <a:chOff x="619125" y="1752600"/>
            <a:chExt cx="7905750" cy="2895600"/>
          </a:xfrm>
        </p:grpSpPr>
        <p:sp>
          <p:nvSpPr>
            <p:cNvPr id="23" name="Rectangle 22"/>
            <p:cNvSpPr/>
            <p:nvPr>
              <p:custDataLst>
                <p:tags r:id="rId1"/>
              </p:custDataLst>
            </p:nvPr>
          </p:nvSpPr>
          <p:spPr>
            <a:xfrm>
              <a:off x="619125" y="1752600"/>
              <a:ext cx="7905750" cy="8382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Pentagon 23"/>
            <p:cNvSpPr/>
            <p:nvPr>
              <p:custDataLst>
                <p:tags r:id="rId2"/>
              </p:custDataLst>
            </p:nvPr>
          </p:nvSpPr>
          <p:spPr>
            <a:xfrm>
              <a:off x="619125" y="1752600"/>
              <a:ext cx="1905000" cy="838200"/>
            </a:xfrm>
            <a:prstGeom prst="homePlate">
              <a:avLst>
                <a:gd name="adj" fmla="val 29361"/>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Infrastructure vieillissante</a:t>
              </a:r>
            </a:p>
          </p:txBody>
        </p:sp>
        <p:sp>
          <p:nvSpPr>
            <p:cNvPr id="25" name="Rectangle 24"/>
            <p:cNvSpPr/>
            <p:nvPr>
              <p:custDataLst>
                <p:tags r:id="rId3"/>
              </p:custDataLst>
            </p:nvPr>
          </p:nvSpPr>
          <p:spPr>
            <a:xfrm>
              <a:off x="619125" y="2772032"/>
              <a:ext cx="7905750" cy="8382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Pentagon 25"/>
            <p:cNvSpPr/>
            <p:nvPr>
              <p:custDataLst>
                <p:tags r:id="rId4"/>
              </p:custDataLst>
            </p:nvPr>
          </p:nvSpPr>
          <p:spPr>
            <a:xfrm>
              <a:off x="619125" y="2772032"/>
              <a:ext cx="1905000" cy="838200"/>
            </a:xfrm>
            <a:prstGeom prst="homePlate">
              <a:avLst>
                <a:gd name="adj" fmla="val 29361"/>
              </a:avLst>
            </a:prstGeom>
            <a:solidFill>
              <a:srgbClr val="C00000"/>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Confiance</a:t>
              </a:r>
            </a:p>
          </p:txBody>
        </p:sp>
        <p:sp>
          <p:nvSpPr>
            <p:cNvPr id="27" name="Rectangle 26"/>
            <p:cNvSpPr/>
            <p:nvPr>
              <p:custDataLst>
                <p:tags r:id="rId5"/>
              </p:custDataLst>
            </p:nvPr>
          </p:nvSpPr>
          <p:spPr>
            <a:xfrm>
              <a:off x="619125" y="3810000"/>
              <a:ext cx="7905750" cy="8382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Pentagon 27"/>
            <p:cNvSpPr/>
            <p:nvPr>
              <p:custDataLst>
                <p:tags r:id="rId6"/>
              </p:custDataLst>
            </p:nvPr>
          </p:nvSpPr>
          <p:spPr>
            <a:xfrm>
              <a:off x="619125" y="3810000"/>
              <a:ext cx="1905000" cy="838200"/>
            </a:xfrm>
            <a:prstGeom prst="homePlate">
              <a:avLst>
                <a:gd name="adj" fmla="val 29361"/>
              </a:avLst>
            </a:prstGeom>
            <a:solidFill>
              <a:schemeClr val="bg2">
                <a:lumMod val="50000"/>
              </a:schemeClr>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Approche traditionnelle</a:t>
              </a:r>
            </a:p>
          </p:txBody>
        </p:sp>
        <p:sp>
          <p:nvSpPr>
            <p:cNvPr id="29" name="Rectangle 28"/>
            <p:cNvSpPr/>
            <p:nvPr/>
          </p:nvSpPr>
          <p:spPr>
            <a:xfrm>
              <a:off x="2524125" y="1752600"/>
              <a:ext cx="60007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600" b="1">
                  <a:solidFill>
                    <a:schemeClr val="tx1">
                      <a:lumMod val="65000"/>
                      <a:lumOff val="35000"/>
                    </a:schemeClr>
                  </a:solidFill>
                  <a:cs typeface="Arial" pitchFamily="34" charset="0"/>
                </a:rPr>
                <a:t>Infrastructure complexe et vieillissante des RH et de la paye dans l’ensemble du gouvernement du Canada </a:t>
              </a:r>
            </a:p>
            <a:p>
              <a:r>
                <a:rPr lang="fr-CA" sz="1400"/>
                <a:t>Concernant l’ensemble du gouvernement du Canada </a:t>
              </a:r>
            </a:p>
          </p:txBody>
        </p:sp>
        <p:sp>
          <p:nvSpPr>
            <p:cNvPr id="30" name="Rectangle 29"/>
            <p:cNvSpPr/>
            <p:nvPr/>
          </p:nvSpPr>
          <p:spPr>
            <a:xfrm>
              <a:off x="2514600" y="2771775"/>
              <a:ext cx="60007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Bef>
                  <a:spcPct val="20000"/>
                </a:spcBef>
              </a:pPr>
              <a:r>
                <a:rPr lang="fr-CA" sz="1600" b="1">
                  <a:solidFill>
                    <a:schemeClr val="tx1">
                      <a:lumMod val="65000"/>
                      <a:lumOff val="35000"/>
                    </a:schemeClr>
                  </a:solidFill>
                  <a:cs typeface="Arial" pitchFamily="34" charset="0"/>
                </a:rPr>
                <a:t>Manque de confiance à l’égard de la capacité du gouvernement du Canada de payer les employés avec exactitude et à temps </a:t>
              </a:r>
            </a:p>
            <a:p>
              <a:pPr lvl="0">
                <a:spcBef>
                  <a:spcPct val="20000"/>
                </a:spcBef>
              </a:pPr>
              <a:endParaRPr lang="en-CA" sz="1600" b="1" dirty="0">
                <a:solidFill>
                  <a:schemeClr val="tx1">
                    <a:lumMod val="65000"/>
                    <a:lumOff val="35000"/>
                  </a:schemeClr>
                </a:solidFill>
                <a:cs typeface="Arial" pitchFamily="34" charset="0"/>
              </a:endParaRPr>
            </a:p>
            <a:p>
              <a:pPr lvl="0">
                <a:spcBef>
                  <a:spcPct val="20000"/>
                </a:spcBef>
              </a:pPr>
              <a:r>
                <a:rPr lang="fr-CA" sz="1600" b="1">
                  <a:solidFill>
                    <a:schemeClr val="tx1">
                      <a:lumMod val="65000"/>
                      <a:lumOff val="35000"/>
                    </a:schemeClr>
                  </a:solidFill>
                  <a:cs typeface="Arial" pitchFamily="34" charset="0"/>
                </a:rPr>
                <a:t>Plusieurs groupes de parties intéressées, y compris les employés, les syndicats et les spécialistes des ressources humaines  </a:t>
              </a:r>
            </a:p>
          </p:txBody>
        </p:sp>
        <p:sp>
          <p:nvSpPr>
            <p:cNvPr id="31" name="Rectangle 30"/>
            <p:cNvSpPr/>
            <p:nvPr/>
          </p:nvSpPr>
          <p:spPr>
            <a:xfrm>
              <a:off x="2514600" y="3810000"/>
              <a:ext cx="60007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pPr>
              <a:r>
                <a:rPr lang="fr-CA" sz="1600" b="1">
                  <a:solidFill>
                    <a:schemeClr val="tx1">
                      <a:lumMod val="65000"/>
                      <a:lumOff val="35000"/>
                    </a:schemeClr>
                  </a:solidFill>
                  <a:cs typeface="Arial" pitchFamily="34" charset="0"/>
                </a:rPr>
                <a:t>Les politiques et les processus de l’ensemble du gouvernement ne sont pas conçus pour appuyer les approches itératives et agiles, ni pour leur donner de la souplesse.</a:t>
              </a:r>
            </a:p>
          </p:txBody>
        </p:sp>
      </p:grpSp>
      <p:sp>
        <p:nvSpPr>
          <p:cNvPr id="33" name="Slide Number Placeholder 32"/>
          <p:cNvSpPr>
            <a:spLocks noGrp="1"/>
          </p:cNvSpPr>
          <p:nvPr>
            <p:ph type="sldNum" sz="quarter" idx="12"/>
          </p:nvPr>
        </p:nvSpPr>
        <p:spPr/>
        <p:txBody>
          <a:bodyPr/>
          <a:lstStyle/>
          <a:p>
            <a:fld id="{32D4B517-E49B-41B6-9DBC-23634E0F1CDC}" type="slidenum">
              <a:rPr lang="en-CA" smtClean="0"/>
              <a:t>12</a:t>
            </a:fld>
            <a:endParaRPr lang="en-CA" smtClean="0"/>
          </a:p>
        </p:txBody>
      </p:sp>
    </p:spTree>
    <p:extLst>
      <p:ext uri="{BB962C8B-B14F-4D97-AF65-F5344CB8AC3E}">
        <p14:creationId xmlns:p14="http://schemas.microsoft.com/office/powerpoint/2010/main" val="19465962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2D4B517-E49B-41B6-9DBC-23634E0F1CDC}" type="slidenum">
              <a:rPr lang="en-CA" smtClean="0"/>
              <a:t>13</a:t>
            </a:fld>
            <a:endParaRPr lang="en-CA" dirty="0"/>
          </a:p>
        </p:txBody>
      </p:sp>
      <p:pic>
        <p:nvPicPr>
          <p:cNvPr id="3" name="Picture 2"/>
          <p:cNvPicPr>
            <a:picLocks noChangeAspect="1"/>
          </p:cNvPicPr>
          <p:nvPr/>
        </p:nvPicPr>
        <p:blipFill>
          <a:blip r:embed="rId2"/>
          <a:stretch>
            <a:fillRect/>
          </a:stretch>
        </p:blipFill>
        <p:spPr>
          <a:xfrm>
            <a:off x="2697325" y="2878088"/>
            <a:ext cx="5292588" cy="2921357"/>
          </a:xfrm>
          <a:prstGeom prst="rect">
            <a:avLst/>
          </a:prstGeom>
        </p:spPr>
      </p:pic>
      <p:sp>
        <p:nvSpPr>
          <p:cNvPr id="6" name="Title 3"/>
          <p:cNvSpPr>
            <a:spLocks noGrp="1"/>
          </p:cNvSpPr>
          <p:nvPr>
            <p:ph type="title"/>
          </p:nvPr>
        </p:nvSpPr>
        <p:spPr>
          <a:xfrm>
            <a:off x="681100" y="249796"/>
            <a:ext cx="6157380" cy="815806"/>
          </a:xfrm>
        </p:spPr>
        <p:txBody>
          <a:bodyPr>
            <a:normAutofit/>
          </a:bodyPr>
          <a:lstStyle/>
          <a:p>
            <a:r>
              <a:rPr lang="fr-CA" sz="2800" b="1" dirty="0">
                <a:solidFill>
                  <a:schemeClr val="tx1"/>
                </a:solidFill>
              </a:rPr>
              <a:t>Discussion ouverte</a:t>
            </a:r>
            <a:endParaRPr lang="en-CA" sz="2800" b="1" dirty="0">
              <a:solidFill>
                <a:schemeClr val="tx1"/>
              </a:solidFill>
            </a:endParaRPr>
          </a:p>
        </p:txBody>
      </p:sp>
    </p:spTree>
    <p:extLst>
      <p:ext uri="{BB962C8B-B14F-4D97-AF65-F5344CB8AC3E}">
        <p14:creationId xmlns:p14="http://schemas.microsoft.com/office/powerpoint/2010/main" val="57879780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type="body" sz="quarter" idx="11"/>
          </p:nvPr>
        </p:nvSpPr>
        <p:spPr>
          <a:xfrm>
            <a:off x="690023" y="429816"/>
            <a:ext cx="9299329" cy="418799"/>
          </a:xfrm>
        </p:spPr>
        <p:txBody>
          <a:bodyPr lIns="0" tIns="0" rIns="0" bIns="0"/>
          <a:lstStyle/>
          <a:p>
            <a:pPr marL="419465" indent="-419465" defTabSz="838928">
              <a:lnSpc>
                <a:spcPct val="80000"/>
              </a:lnSpc>
              <a:spcBef>
                <a:spcPct val="0"/>
              </a:spcBef>
            </a:pPr>
            <a:r>
              <a:rPr lang="en-CA" sz="2800" b="1" dirty="0" err="1" smtClean="0">
                <a:solidFill>
                  <a:schemeClr val="tx1"/>
                </a:solidFill>
              </a:rPr>
              <a:t>Contexte</a:t>
            </a:r>
            <a:endParaRPr lang="en-CA" sz="2800" b="1" dirty="0">
              <a:solidFill>
                <a:schemeClr val="tx1"/>
              </a:solidFill>
            </a:endParaRPr>
          </a:p>
        </p:txBody>
      </p:sp>
      <p:sp>
        <p:nvSpPr>
          <p:cNvPr id="5" name="Rectangle 4"/>
          <p:cNvSpPr/>
          <p:nvPr/>
        </p:nvSpPr>
        <p:spPr>
          <a:xfrm>
            <a:off x="690023" y="1470680"/>
            <a:ext cx="8820980" cy="6424836"/>
          </a:xfrm>
          <a:prstGeom prst="rect">
            <a:avLst/>
          </a:prstGeom>
        </p:spPr>
        <p:txBody>
          <a:bodyPr wrap="square">
            <a:spAutoFit/>
          </a:bodyPr>
          <a:lstStyle/>
          <a:p>
            <a:pPr marL="342900" indent="-342900">
              <a:buFont typeface="Arial" panose="020B0604020202020204" pitchFamily="34" charset="0"/>
              <a:buChar char="•"/>
            </a:pPr>
            <a:r>
              <a:rPr lang="fr-CA" sz="1800" dirty="0">
                <a:cs typeface="Arial" panose="020B0604020202020204" pitchFamily="34" charset="0"/>
              </a:rPr>
              <a:t>En 2016, l’Initiative de transformation de l’administration de la paye, connue aujourd’hui sous le nom de Phénix, a été mise en œuvre pour remplacer le système de paye de la fonction publique fédérale et centraliser les opérations de paye. </a:t>
            </a:r>
          </a:p>
          <a:p>
            <a:pPr marL="342900" indent="-342900">
              <a:buFont typeface="Arial" panose="020B0604020202020204" pitchFamily="34" charset="0"/>
              <a:buChar char="•"/>
            </a:pPr>
            <a:endParaRPr lang="en-US" sz="1050" dirty="0">
              <a:cs typeface="Arial" panose="020B0604020202020204" pitchFamily="34" charset="0"/>
            </a:endParaRPr>
          </a:p>
          <a:p>
            <a:pPr marL="342900" indent="-342900">
              <a:buFont typeface="Arial" panose="020B0604020202020204" pitchFamily="34" charset="0"/>
              <a:buChar char="•"/>
            </a:pPr>
            <a:r>
              <a:rPr lang="fr-CA" sz="1800" dirty="0">
                <a:cs typeface="Arial" panose="020B0604020202020204" pitchFamily="34" charset="0"/>
              </a:rPr>
              <a:t>Peu après son lancement en 2016, des problèmes sont rapidement survenus et, aujourd’hui, plus de la moitié des 290 000 fonctionnaires fédéraux ont connu des problèmes de paye. </a:t>
            </a:r>
          </a:p>
          <a:p>
            <a:pPr marL="342900" indent="-342900">
              <a:buFont typeface="Arial" panose="020B0604020202020204" pitchFamily="34" charset="0"/>
              <a:buChar char="•"/>
            </a:pPr>
            <a:endParaRPr lang="en-US" sz="1050" dirty="0" smtClean="0">
              <a:cs typeface="Calibri" panose="020F0502020204030204" pitchFamily="34" charset="0"/>
            </a:endParaRPr>
          </a:p>
          <a:p>
            <a:pPr marL="342900" indent="-342900">
              <a:buFont typeface="Arial" panose="020B0604020202020204" pitchFamily="34" charset="0"/>
              <a:buChar char="•"/>
            </a:pPr>
            <a:r>
              <a:rPr lang="fr-CA" sz="1800" dirty="0">
                <a:cs typeface="Arial" panose="020B0604020202020204" pitchFamily="34" charset="0"/>
              </a:rPr>
              <a:t>Dans le Budget de 2018, le gouvernement a annoncé son intention de trouver des options pour un système de paye durable à long terme.</a:t>
            </a:r>
          </a:p>
          <a:p>
            <a:pPr marL="342900" indent="-342900">
              <a:buFont typeface="Arial" panose="020B0604020202020204" pitchFamily="34" charset="0"/>
              <a:buChar char="•"/>
            </a:pPr>
            <a:endParaRPr lang="en-CA" sz="1050" dirty="0" smtClean="0">
              <a:cs typeface="Arial" panose="020B0604020202020204" pitchFamily="34" charset="0"/>
            </a:endParaRPr>
          </a:p>
          <a:p>
            <a:pPr marL="342900" indent="-342900">
              <a:buFont typeface="Arial" panose="020B0604020202020204" pitchFamily="34" charset="0"/>
              <a:buChar char="•"/>
            </a:pPr>
            <a:r>
              <a:rPr lang="fr-CA" sz="1800" dirty="0">
                <a:cs typeface="Arial" panose="020B0604020202020204" pitchFamily="34" charset="0"/>
              </a:rPr>
              <a:t>Une équipe multidisciplinaire, connue sous le nom de </a:t>
            </a:r>
            <a:r>
              <a:rPr lang="fr-CA" sz="1800" dirty="0" err="1">
                <a:cs typeface="Arial" panose="020B0604020202020204" pitchFamily="34" charset="0"/>
              </a:rPr>
              <a:t>ProGen</a:t>
            </a:r>
            <a:r>
              <a:rPr lang="fr-CA" sz="1800" dirty="0">
                <a:cs typeface="Arial" panose="020B0604020202020204" pitchFamily="34" charset="0"/>
              </a:rPr>
              <a:t>, a été mise sur pied sous la direction du dirigeant principal de l’information du Canada, et sous la direction fonctionnelle de la dirigeante principale des ressources humaines, avec le soutien de Services publics et Approvisionnement Canada. </a:t>
            </a:r>
          </a:p>
          <a:p>
            <a:pPr marL="342900" indent="-342900">
              <a:buFont typeface="Arial" panose="020B0604020202020204" pitchFamily="34" charset="0"/>
              <a:buChar char="•"/>
            </a:pPr>
            <a:endParaRPr lang="en-CA" sz="1050" dirty="0">
              <a:cs typeface="Arial" panose="020B0604020202020204" pitchFamily="34" charset="0"/>
            </a:endParaRPr>
          </a:p>
          <a:p>
            <a:pPr marL="342900" indent="-342900">
              <a:buFont typeface="Arial" panose="020B0604020202020204" pitchFamily="34" charset="0"/>
              <a:buChar char="•"/>
            </a:pPr>
            <a:r>
              <a:rPr lang="fr-CA" sz="1800" dirty="0">
                <a:cs typeface="Arial" panose="020B0604020202020204" pitchFamily="34" charset="0"/>
              </a:rPr>
              <a:t>L’équipe de la Prochaine génération a amorcé un dialogue itératif avec les fournisseurs afin de déterminer les options technologiques qui répondront aux besoins du GC en matière de RH et de paye.</a:t>
            </a:r>
          </a:p>
          <a:p>
            <a:pPr marL="342900" indent="-342900">
              <a:buFont typeface="Arial" panose="020B0604020202020204" pitchFamily="34" charset="0"/>
              <a:buChar char="•"/>
            </a:pPr>
            <a:endParaRPr lang="en-CA" sz="1050" dirty="0">
              <a:cs typeface="Arial" panose="020B0604020202020204" pitchFamily="34" charset="0"/>
            </a:endParaRPr>
          </a:p>
          <a:p>
            <a:pPr marL="342900" indent="-342900">
              <a:buFont typeface="Arial" panose="020B0604020202020204" pitchFamily="34" charset="0"/>
              <a:buChar char="•"/>
            </a:pPr>
            <a:r>
              <a:rPr lang="fr-CA" sz="1800" dirty="0">
                <a:cs typeface="Arial" panose="020B0604020202020204" pitchFamily="34" charset="0"/>
              </a:rPr>
              <a:t>Une nouvelle solution sera guidée par les besoins opérationnels du GC, qui seront éclairés par la mobilisation des employés, des syndicats et des praticiens des RH à toutes les étapes de la conception et de l’exécution.</a:t>
            </a:r>
          </a:p>
          <a:p>
            <a:endParaRPr lang="en-US" sz="2000" dirty="0">
              <a:ea typeface="Calibri" panose="020F0502020204030204" pitchFamily="34" charset="0"/>
            </a:endParaRPr>
          </a:p>
        </p:txBody>
      </p:sp>
      <p:sp>
        <p:nvSpPr>
          <p:cNvPr id="2" name="Slide Number Placeholder 1"/>
          <p:cNvSpPr>
            <a:spLocks noGrp="1"/>
          </p:cNvSpPr>
          <p:nvPr>
            <p:ph type="sldNum" sz="quarter" idx="12"/>
          </p:nvPr>
        </p:nvSpPr>
        <p:spPr/>
        <p:txBody>
          <a:bodyPr/>
          <a:lstStyle/>
          <a:p>
            <a:fld id="{32D4B517-E49B-41B6-9DBC-23634E0F1CDC}" type="slidenum">
              <a:rPr lang="en-CA" smtClean="0"/>
              <a:t>2</a:t>
            </a:fld>
            <a:endParaRPr lang="en-CA" dirty="0"/>
          </a:p>
        </p:txBody>
      </p:sp>
    </p:spTree>
    <p:extLst>
      <p:ext uri="{BB962C8B-B14F-4D97-AF65-F5344CB8AC3E}">
        <p14:creationId xmlns:p14="http://schemas.microsoft.com/office/powerpoint/2010/main" val="411425957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custDataLst>
              <p:tags r:id="rId1"/>
            </p:custDataLst>
          </p:nvPr>
        </p:nvSpPr>
        <p:spPr>
          <a:xfrm>
            <a:off x="382624" y="3711371"/>
            <a:ext cx="9610931" cy="35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67" b="1" dirty="0"/>
              <a:t>Leadership habilité et responsable</a:t>
            </a:r>
          </a:p>
        </p:txBody>
      </p:sp>
      <p:sp>
        <p:nvSpPr>
          <p:cNvPr id="24" name="Rectangle 23"/>
          <p:cNvSpPr/>
          <p:nvPr>
            <p:custDataLst>
              <p:tags r:id="rId2"/>
            </p:custDataLst>
          </p:nvPr>
        </p:nvSpPr>
        <p:spPr>
          <a:xfrm>
            <a:off x="387345" y="2449669"/>
            <a:ext cx="9609188" cy="344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2267" b="1" dirty="0"/>
              <a:t>Espace et souplesse</a:t>
            </a:r>
          </a:p>
        </p:txBody>
      </p:sp>
      <p:sp>
        <p:nvSpPr>
          <p:cNvPr id="25" name="Rectangle 24"/>
          <p:cNvSpPr/>
          <p:nvPr>
            <p:custDataLst>
              <p:tags r:id="rId3"/>
            </p:custDataLst>
          </p:nvPr>
        </p:nvSpPr>
        <p:spPr>
          <a:xfrm>
            <a:off x="382622" y="1285584"/>
            <a:ext cx="9609188" cy="345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67" b="1" dirty="0"/>
              <a:t>Sentiment d’urgence</a:t>
            </a:r>
          </a:p>
        </p:txBody>
      </p:sp>
      <p:sp>
        <p:nvSpPr>
          <p:cNvPr id="26" name="Rectangle 25"/>
          <p:cNvSpPr/>
          <p:nvPr>
            <p:custDataLst>
              <p:tags r:id="rId4"/>
            </p:custDataLst>
          </p:nvPr>
        </p:nvSpPr>
        <p:spPr>
          <a:xfrm>
            <a:off x="389096" y="4936695"/>
            <a:ext cx="9604459" cy="3469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2267" b="1" dirty="0"/>
              <a:t>Communication, mobilisation et partenariat</a:t>
            </a:r>
          </a:p>
        </p:txBody>
      </p:sp>
      <p:sp>
        <p:nvSpPr>
          <p:cNvPr id="27" name="Rectangle 26"/>
          <p:cNvSpPr/>
          <p:nvPr>
            <p:custDataLst>
              <p:tags r:id="rId5"/>
            </p:custDataLst>
          </p:nvPr>
        </p:nvSpPr>
        <p:spPr>
          <a:xfrm>
            <a:off x="399983" y="6405590"/>
            <a:ext cx="9606207" cy="334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67" b="1" dirty="0"/>
              <a:t>Approche holistique</a:t>
            </a:r>
          </a:p>
        </p:txBody>
      </p:sp>
      <p:sp>
        <p:nvSpPr>
          <p:cNvPr id="28" name="Rounded Rectangle 27"/>
          <p:cNvSpPr/>
          <p:nvPr>
            <p:custDataLst>
              <p:tags r:id="rId6"/>
            </p:custDataLst>
          </p:nvPr>
        </p:nvSpPr>
        <p:spPr>
          <a:xfrm>
            <a:off x="346247" y="3995962"/>
            <a:ext cx="9647308" cy="868630"/>
          </a:xfrm>
          <a:prstGeom prst="roundRect">
            <a:avLst>
              <a:gd name="adj" fmla="val 0"/>
            </a:avLst>
          </a:prstGeom>
          <a:noFill/>
          <a:ln>
            <a:noFill/>
          </a:ln>
        </p:spPr>
        <p:style>
          <a:lnRef idx="2">
            <a:schemeClr val="dk1">
              <a:shade val="50000"/>
            </a:schemeClr>
          </a:lnRef>
          <a:fillRef idx="1">
            <a:schemeClr val="dk1"/>
          </a:fillRef>
          <a:effectRef idx="0">
            <a:schemeClr val="dk1"/>
          </a:effectRef>
          <a:fontRef idx="minor">
            <a:schemeClr val="lt1"/>
          </a:fontRef>
        </p:style>
        <p:txBody>
          <a:bodyPr lIns="40800" rIns="40800" rtlCol="0" anchor="ctr"/>
          <a:lstStyle/>
          <a:p>
            <a:r>
              <a:rPr lang="fr-CA" sz="2040" dirty="0">
                <a:solidFill>
                  <a:schemeClr val="tx1"/>
                </a:solidFill>
              </a:rPr>
              <a:t>Le champion de projet devrait être la seule personne responsable. </a:t>
            </a:r>
            <a:r>
              <a:rPr lang="fr-CA" sz="2040" b="1" dirty="0">
                <a:solidFill>
                  <a:schemeClr val="tx1"/>
                </a:solidFill>
              </a:rPr>
              <a:t>La gouvernance devrait inclure une surveillance indépendante.</a:t>
            </a:r>
          </a:p>
        </p:txBody>
      </p:sp>
      <p:sp>
        <p:nvSpPr>
          <p:cNvPr id="4" name="Rectangle 3"/>
          <p:cNvSpPr/>
          <p:nvPr/>
        </p:nvSpPr>
        <p:spPr>
          <a:xfrm>
            <a:off x="321202" y="5368562"/>
            <a:ext cx="9674139" cy="1034129"/>
          </a:xfrm>
          <a:prstGeom prst="rect">
            <a:avLst/>
          </a:prstGeom>
        </p:spPr>
        <p:txBody>
          <a:bodyPr wrap="square">
            <a:spAutoFit/>
          </a:bodyPr>
          <a:lstStyle/>
          <a:p>
            <a:r>
              <a:rPr lang="fr-CA" sz="2040" dirty="0"/>
              <a:t>Des </a:t>
            </a:r>
            <a:r>
              <a:rPr lang="fr-CA" sz="2040" b="1" dirty="0"/>
              <a:t>experts</a:t>
            </a:r>
            <a:r>
              <a:rPr lang="fr-CA" sz="2040" dirty="0"/>
              <a:t> expérimentés devraient être mis à profit pour valider le travail. Les </a:t>
            </a:r>
            <a:r>
              <a:rPr lang="fr-CA" sz="2040" b="1" dirty="0"/>
              <a:t>intervenants</a:t>
            </a:r>
            <a:r>
              <a:rPr lang="fr-CA" sz="2040" dirty="0"/>
              <a:t> devraient être consultés à toutes les phases de l’initiative. L’information devrait être </a:t>
            </a:r>
            <a:r>
              <a:rPr lang="fr-CA" sz="2040" b="1" dirty="0"/>
              <a:t>transparente</a:t>
            </a:r>
            <a:r>
              <a:rPr lang="fr-CA" sz="2040" dirty="0"/>
              <a:t>.</a:t>
            </a:r>
          </a:p>
        </p:txBody>
      </p:sp>
      <p:sp>
        <p:nvSpPr>
          <p:cNvPr id="29" name="Rectangle 28"/>
          <p:cNvSpPr/>
          <p:nvPr/>
        </p:nvSpPr>
        <p:spPr>
          <a:xfrm>
            <a:off x="315068" y="6740511"/>
            <a:ext cx="9686418" cy="720197"/>
          </a:xfrm>
          <a:prstGeom prst="rect">
            <a:avLst/>
          </a:prstGeom>
        </p:spPr>
        <p:txBody>
          <a:bodyPr wrap="square">
            <a:spAutoFit/>
          </a:bodyPr>
          <a:lstStyle/>
          <a:p>
            <a:r>
              <a:rPr lang="fr-CA" sz="2040" dirty="0"/>
              <a:t>Les </a:t>
            </a:r>
            <a:r>
              <a:rPr lang="fr-CA" sz="2040" b="1" dirty="0"/>
              <a:t>besoins opérationnels </a:t>
            </a:r>
            <a:r>
              <a:rPr lang="fr-CA" sz="2040" dirty="0"/>
              <a:t>doivent propulser les décisions technologiques. L’implication des professionnels de RH sera cruciale. </a:t>
            </a:r>
          </a:p>
        </p:txBody>
      </p:sp>
      <p:sp>
        <p:nvSpPr>
          <p:cNvPr id="30" name="Rectangle 29"/>
          <p:cNvSpPr/>
          <p:nvPr/>
        </p:nvSpPr>
        <p:spPr>
          <a:xfrm>
            <a:off x="382622" y="2854755"/>
            <a:ext cx="9618796" cy="720197"/>
          </a:xfrm>
          <a:prstGeom prst="rect">
            <a:avLst/>
          </a:prstGeom>
        </p:spPr>
        <p:txBody>
          <a:bodyPr wrap="square">
            <a:spAutoFit/>
          </a:bodyPr>
          <a:lstStyle/>
          <a:p>
            <a:r>
              <a:rPr lang="fr-CA" sz="2040" dirty="0"/>
              <a:t>Le projet </a:t>
            </a:r>
            <a:r>
              <a:rPr lang="fr-CA" sz="2040" b="1" dirty="0"/>
              <a:t>doit inclure un processus itératif </a:t>
            </a:r>
            <a:r>
              <a:rPr lang="fr-CA" sz="2040" dirty="0"/>
              <a:t>(par exemple, agile) et une équipe dédiée pour protéger les fonctions essentielles des demandes d’information.</a:t>
            </a:r>
          </a:p>
        </p:txBody>
      </p:sp>
      <p:sp>
        <p:nvSpPr>
          <p:cNvPr id="32" name="Rectangle 31"/>
          <p:cNvSpPr/>
          <p:nvPr/>
        </p:nvSpPr>
        <p:spPr>
          <a:xfrm>
            <a:off x="339821" y="1703649"/>
            <a:ext cx="9666369" cy="720197"/>
          </a:xfrm>
          <a:prstGeom prst="rect">
            <a:avLst/>
          </a:prstGeom>
        </p:spPr>
        <p:txBody>
          <a:bodyPr wrap="square">
            <a:spAutoFit/>
          </a:bodyPr>
          <a:lstStyle/>
          <a:p>
            <a:r>
              <a:rPr lang="fr-CA" sz="2040" dirty="0"/>
              <a:t>Payer les employés avec exactitude et à temps est une </a:t>
            </a:r>
            <a:r>
              <a:rPr lang="fr-CA" sz="2040" b="1" dirty="0"/>
              <a:t>responsabilité prioritaire </a:t>
            </a:r>
            <a:r>
              <a:rPr lang="fr-CA" sz="2040" dirty="0"/>
              <a:t>pour tout employeur et doit être traité comme une crise.</a:t>
            </a:r>
          </a:p>
        </p:txBody>
      </p:sp>
      <p:sp>
        <p:nvSpPr>
          <p:cNvPr id="15" name="Text Placeholder 2"/>
          <p:cNvSpPr>
            <a:spLocks noGrp="1"/>
          </p:cNvSpPr>
          <p:nvPr>
            <p:ph type="body" sz="quarter" idx="11"/>
          </p:nvPr>
        </p:nvSpPr>
        <p:spPr>
          <a:xfrm>
            <a:off x="403603" y="395008"/>
            <a:ext cx="8850478" cy="506172"/>
          </a:xfrm>
        </p:spPr>
        <p:txBody>
          <a:bodyPr/>
          <a:lstStyle/>
          <a:p>
            <a:pPr marL="419465" indent="-419465" defTabSz="838928">
              <a:lnSpc>
                <a:spcPct val="80000"/>
              </a:lnSpc>
              <a:spcBef>
                <a:spcPct val="0"/>
              </a:spcBef>
            </a:pPr>
            <a:r>
              <a:rPr lang="fr-CA" sz="2800" b="1" dirty="0">
                <a:solidFill>
                  <a:schemeClr val="tx1"/>
                </a:solidFill>
              </a:rPr>
              <a:t>Principales leçons tirées de Phénix</a:t>
            </a:r>
          </a:p>
        </p:txBody>
      </p:sp>
    </p:spTree>
    <p:extLst>
      <p:ext uri="{BB962C8B-B14F-4D97-AF65-F5344CB8AC3E}">
        <p14:creationId xmlns:p14="http://schemas.microsoft.com/office/powerpoint/2010/main" val="16054415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7180" y="243735"/>
            <a:ext cx="6157380" cy="746870"/>
          </a:xfrm>
        </p:spPr>
        <p:txBody>
          <a:bodyPr>
            <a:normAutofit/>
          </a:bodyPr>
          <a:lstStyle/>
          <a:p>
            <a:pPr marL="0" indent="0">
              <a:spcBef>
                <a:spcPct val="20000"/>
              </a:spcBef>
            </a:pPr>
            <a:r>
              <a:rPr lang="fr-CA" sz="2800" b="1" dirty="0">
                <a:solidFill>
                  <a:schemeClr val="tx1"/>
                </a:solidFill>
              </a:rPr>
              <a:t>Qu’est-ce que nous achetons?</a:t>
            </a:r>
            <a:endParaRPr lang="en-CA" sz="2800" b="1" dirty="0">
              <a:solidFill>
                <a:schemeClr val="tx1"/>
              </a:solidFill>
            </a:endParaRPr>
          </a:p>
        </p:txBody>
      </p:sp>
      <p:sp>
        <p:nvSpPr>
          <p:cNvPr id="25" name="Rectangle 24"/>
          <p:cNvSpPr/>
          <p:nvPr/>
        </p:nvSpPr>
        <p:spPr>
          <a:xfrm>
            <a:off x="478640" y="1170961"/>
            <a:ext cx="9547073" cy="1585049"/>
          </a:xfrm>
          <a:prstGeom prst="rect">
            <a:avLst/>
          </a:prstGeom>
        </p:spPr>
        <p:txBody>
          <a:bodyPr wrap="square">
            <a:spAutoFit/>
          </a:bodyPr>
          <a:lstStyle/>
          <a:p>
            <a:pPr defTabSz="777218">
              <a:defRPr/>
            </a:pPr>
            <a:r>
              <a:rPr lang="fr-CA" sz="1500" kern="0" dirty="0">
                <a:ea typeface="Times New Roman" panose="02020603050405020304" pitchFamily="18" charset="0"/>
                <a:cs typeface="Times New Roman" panose="02020603050405020304" pitchFamily="18" charset="0"/>
              </a:rPr>
              <a:t>Le gouvernement du Canada ne dispose pas </a:t>
            </a:r>
            <a:r>
              <a:rPr lang="fr-CA" sz="1500" b="1" u="sng" kern="0" dirty="0">
                <a:ea typeface="Times New Roman" panose="02020603050405020304" pitchFamily="18" charset="0"/>
                <a:cs typeface="Times New Roman" panose="02020603050405020304" pitchFamily="18" charset="0"/>
              </a:rPr>
              <a:t>d’une capacité moderne et durable en matière de RH et de paye </a:t>
            </a:r>
            <a:r>
              <a:rPr lang="fr-CA" sz="1500" kern="0" dirty="0">
                <a:ea typeface="Times New Roman" panose="02020603050405020304" pitchFamily="18" charset="0"/>
                <a:cs typeface="Times New Roman" panose="02020603050405020304" pitchFamily="18" charset="0"/>
              </a:rPr>
              <a:t>(personnel, processus, renseignements et technologie) permettant de fournir une rémunération exacte aux employés en temps </a:t>
            </a:r>
            <a:r>
              <a:rPr lang="fr-CA" sz="1500" kern="0" dirty="0" smtClean="0">
                <a:ea typeface="Times New Roman" panose="02020603050405020304" pitchFamily="18" charset="0"/>
                <a:cs typeface="Times New Roman" panose="02020603050405020304" pitchFamily="18" charset="0"/>
              </a:rPr>
              <a:t>opportun.</a:t>
            </a:r>
            <a:endParaRPr lang="fr-CA" sz="1500" kern="0" dirty="0"/>
          </a:p>
          <a:p>
            <a:pPr defTabSz="777236">
              <a:defRPr/>
            </a:pPr>
            <a:endParaRPr lang="en-CA" sz="700" kern="0" dirty="0">
              <a:cs typeface="Times New Roman" panose="02020603050405020304" pitchFamily="18" charset="0"/>
            </a:endParaRPr>
          </a:p>
          <a:p>
            <a:pPr defTabSz="777218">
              <a:defRPr/>
            </a:pPr>
            <a:r>
              <a:rPr lang="fr-CA" sz="1500" kern="0" dirty="0" smtClean="0">
                <a:cs typeface="Times New Roman" panose="02020603050405020304" pitchFamily="18" charset="0"/>
              </a:rPr>
              <a:t>Pour adresser cela, nous avons besoin </a:t>
            </a:r>
            <a:r>
              <a:rPr lang="fr-CA" sz="1500" b="1" u="sng" kern="0" dirty="0" smtClean="0">
                <a:cs typeface="Times New Roman" panose="02020603050405020304" pitchFamily="18" charset="0"/>
              </a:rPr>
              <a:t>d’une </a:t>
            </a:r>
            <a:r>
              <a:rPr lang="fr-CA" sz="1500" b="1" u="sng" kern="0" dirty="0">
                <a:cs typeface="Times New Roman" panose="02020603050405020304" pitchFamily="18" charset="0"/>
              </a:rPr>
              <a:t>solution de RH et de paye complète </a:t>
            </a:r>
            <a:r>
              <a:rPr lang="fr-CA" sz="1500" kern="0" dirty="0">
                <a:cs typeface="Times New Roman" panose="02020603050405020304" pitchFamily="18" charset="0"/>
              </a:rPr>
              <a:t>et pleinement mise en œuvre, possédant les capacités fondamentales nécessaires pour soutenir et </a:t>
            </a:r>
            <a:r>
              <a:rPr lang="fr-CA" sz="1500" b="1" u="sng" kern="0" dirty="0">
                <a:cs typeface="Times New Roman" panose="02020603050405020304" pitchFamily="18" charset="0"/>
              </a:rPr>
              <a:t>évoluer</a:t>
            </a:r>
            <a:r>
              <a:rPr lang="fr-CA" sz="1500" kern="0" dirty="0">
                <a:cs typeface="Times New Roman" panose="02020603050405020304" pitchFamily="18" charset="0"/>
              </a:rPr>
              <a:t>, de sorte à continuer de répondre aux besoins du GC et de ses </a:t>
            </a:r>
            <a:r>
              <a:rPr lang="fr-CA" sz="1500" kern="0" dirty="0" smtClean="0">
                <a:cs typeface="Times New Roman" panose="02020603050405020304" pitchFamily="18" charset="0"/>
              </a:rPr>
              <a:t>utilisateurs.</a:t>
            </a:r>
            <a:endParaRPr lang="en-CA" sz="1500" kern="0" dirty="0"/>
          </a:p>
        </p:txBody>
      </p:sp>
      <p:grpSp>
        <p:nvGrpSpPr>
          <p:cNvPr id="8" name="Group 7"/>
          <p:cNvGrpSpPr/>
          <p:nvPr/>
        </p:nvGrpSpPr>
        <p:grpSpPr>
          <a:xfrm>
            <a:off x="478639" y="2845387"/>
            <a:ext cx="9391555" cy="4456227"/>
            <a:chOff x="664325" y="2962777"/>
            <a:chExt cx="6829963" cy="3684137"/>
          </a:xfrm>
        </p:grpSpPr>
        <p:sp>
          <p:nvSpPr>
            <p:cNvPr id="29" name="Rectangle 28"/>
            <p:cNvSpPr/>
            <p:nvPr/>
          </p:nvSpPr>
          <p:spPr>
            <a:xfrm>
              <a:off x="667022" y="2962777"/>
              <a:ext cx="1883963" cy="70847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36">
                <a:defRPr/>
              </a:pPr>
              <a:r>
                <a:rPr lang="fr-CA" sz="1360" b="1" kern="0" dirty="0" smtClean="0">
                  <a:solidFill>
                    <a:prstClr val="black"/>
                  </a:solidFill>
                  <a:latin typeface="Calibri" panose="020F0502020204030204"/>
                </a:rPr>
                <a:t>Capacités</a:t>
              </a:r>
              <a:r>
                <a:rPr lang="en-CA" sz="1360" b="1" kern="0" dirty="0" smtClean="0">
                  <a:solidFill>
                    <a:prstClr val="black"/>
                  </a:solidFill>
                  <a:latin typeface="Calibri" panose="020F0502020204030204"/>
                </a:rPr>
                <a:t> </a:t>
              </a:r>
              <a:r>
                <a:rPr lang="fr-CA" sz="1360" b="1" kern="0" dirty="0" smtClean="0">
                  <a:solidFill>
                    <a:prstClr val="black"/>
                  </a:solidFill>
                  <a:latin typeface="Calibri" panose="020F0502020204030204"/>
                </a:rPr>
                <a:t>numériques</a:t>
              </a:r>
              <a:endParaRPr lang="fr-CA" sz="1360" b="1" kern="0" dirty="0">
                <a:solidFill>
                  <a:prstClr val="black"/>
                </a:solidFill>
                <a:latin typeface="Calibri" panose="020F0502020204030204"/>
              </a:endParaRPr>
            </a:p>
          </p:txBody>
        </p:sp>
        <p:sp>
          <p:nvSpPr>
            <p:cNvPr id="30" name="Rectangle 29"/>
            <p:cNvSpPr/>
            <p:nvPr/>
          </p:nvSpPr>
          <p:spPr>
            <a:xfrm>
              <a:off x="667020" y="3716193"/>
              <a:ext cx="1883963" cy="70847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18">
                <a:defRPr/>
              </a:pPr>
              <a:r>
                <a:rPr lang="fr-CA" sz="1360" b="1" kern="0" dirty="0">
                  <a:solidFill>
                    <a:prstClr val="black"/>
                  </a:solidFill>
                </a:rPr>
                <a:t>Capacités fondamentales et produits</a:t>
              </a:r>
            </a:p>
          </p:txBody>
        </p:sp>
        <p:sp>
          <p:nvSpPr>
            <p:cNvPr id="31" name="Rectangle 30"/>
            <p:cNvSpPr/>
            <p:nvPr/>
          </p:nvSpPr>
          <p:spPr>
            <a:xfrm>
              <a:off x="664325" y="4469610"/>
              <a:ext cx="1883963" cy="70906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18">
                <a:defRPr/>
              </a:pPr>
              <a:r>
                <a:rPr lang="fr-CA" sz="1360" b="1" kern="0" dirty="0">
                  <a:solidFill>
                    <a:prstClr val="black"/>
                  </a:solidFill>
                </a:rPr>
                <a:t>Services professionnels</a:t>
              </a:r>
            </a:p>
          </p:txBody>
        </p:sp>
        <p:sp>
          <p:nvSpPr>
            <p:cNvPr id="32" name="Rectangle 31"/>
            <p:cNvSpPr/>
            <p:nvPr/>
          </p:nvSpPr>
          <p:spPr>
            <a:xfrm>
              <a:off x="677809" y="5217774"/>
              <a:ext cx="1870480" cy="6988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18">
                <a:defRPr/>
              </a:pPr>
              <a:r>
                <a:rPr lang="fr-CA" sz="1360" b="1" kern="0" dirty="0">
                  <a:solidFill>
                    <a:prstClr val="black"/>
                  </a:solidFill>
                </a:rPr>
                <a:t>Services gérés</a:t>
              </a:r>
            </a:p>
          </p:txBody>
        </p:sp>
        <p:sp>
          <p:nvSpPr>
            <p:cNvPr id="33" name="Rectangle 32"/>
            <p:cNvSpPr/>
            <p:nvPr/>
          </p:nvSpPr>
          <p:spPr>
            <a:xfrm>
              <a:off x="677809" y="5955727"/>
              <a:ext cx="1873177" cy="69118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777218">
                <a:defRPr/>
              </a:pPr>
              <a:r>
                <a:rPr lang="fr-CA" sz="1360" b="1" kern="0" dirty="0">
                  <a:solidFill>
                    <a:prstClr val="black"/>
                  </a:solidFill>
                </a:rPr>
                <a:t>Services et capacités à valeur ajoutée</a:t>
              </a:r>
            </a:p>
          </p:txBody>
        </p:sp>
        <p:sp>
          <p:nvSpPr>
            <p:cNvPr id="34" name="Flowchart: Process 33"/>
            <p:cNvSpPr/>
            <p:nvPr/>
          </p:nvSpPr>
          <p:spPr>
            <a:xfrm>
              <a:off x="2653350" y="2962777"/>
              <a:ext cx="4823926" cy="715171"/>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18">
                <a:defRPr/>
              </a:pPr>
              <a:r>
                <a:rPr lang="fr-CA" sz="1360" kern="0" dirty="0"/>
                <a:t>Un </a:t>
              </a:r>
              <a:r>
                <a:rPr lang="fr-CA" sz="1360" b="1" kern="0" dirty="0"/>
                <a:t>abonnement à un logiciel fondé sur le nuage en tant que service</a:t>
              </a:r>
              <a:r>
                <a:rPr lang="fr-CA" sz="1360" kern="0" dirty="0"/>
                <a:t> permettant d’offrir et soutenir une solution numérique qui facilite de manière moderne et pertinente les capacités </a:t>
              </a:r>
              <a:r>
                <a:rPr lang="fr-CA" sz="1360" kern="0" dirty="0">
                  <a:solidFill>
                    <a:prstClr val="black"/>
                  </a:solidFill>
                </a:rPr>
                <a:t>opérationnelles de RH et de paye. Par exemple, l’intégration, les RH, la paye, </a:t>
              </a:r>
              <a:r>
                <a:rPr lang="fr-CA" sz="1360" kern="0" dirty="0" err="1">
                  <a:solidFill>
                    <a:prstClr val="black"/>
                  </a:solidFill>
                </a:rPr>
                <a:t>etc</a:t>
              </a:r>
              <a:endParaRPr lang="fr-CA" sz="1360" kern="0" dirty="0">
                <a:solidFill>
                  <a:prstClr val="black"/>
                </a:solidFill>
              </a:endParaRPr>
            </a:p>
          </p:txBody>
        </p:sp>
        <p:sp>
          <p:nvSpPr>
            <p:cNvPr id="35" name="Flowchart: Process 34"/>
            <p:cNvSpPr/>
            <p:nvPr/>
          </p:nvSpPr>
          <p:spPr>
            <a:xfrm>
              <a:off x="2653350" y="3718515"/>
              <a:ext cx="4823926" cy="706155"/>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18">
                <a:defRPr/>
              </a:pPr>
              <a:r>
                <a:rPr lang="fr-CA" sz="1360" kern="0" dirty="0"/>
                <a:t>Les capacités fondamentales nécessaires pour soutenir et faire évoluer la solution numérique. Par exemple, </a:t>
              </a:r>
              <a:r>
                <a:rPr lang="fr-CA" sz="1360" b="1" kern="0" dirty="0"/>
                <a:t>l’interopérabilité, les essais automatisés, la gestion de données, </a:t>
              </a:r>
              <a:r>
                <a:rPr lang="fr-CA" sz="1360" b="1" kern="0" dirty="0" err="1"/>
                <a:t>etc</a:t>
              </a:r>
              <a:endParaRPr lang="fr-CA" sz="1360" kern="0" dirty="0"/>
            </a:p>
          </p:txBody>
        </p:sp>
        <p:sp>
          <p:nvSpPr>
            <p:cNvPr id="36" name="Flowchart: Process 35"/>
            <p:cNvSpPr/>
            <p:nvPr/>
          </p:nvSpPr>
          <p:spPr>
            <a:xfrm>
              <a:off x="2653351" y="4464964"/>
              <a:ext cx="4840937" cy="713707"/>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18">
                <a:defRPr/>
              </a:pPr>
              <a:r>
                <a:rPr lang="fr-CA" sz="1360" kern="0" dirty="0"/>
                <a:t>Les fournisseurs de logiciels et leurs intégrateurs de solution doivent fournir </a:t>
              </a:r>
              <a:r>
                <a:rPr lang="fr-CA" sz="1360" b="1" kern="0" dirty="0">
                  <a:solidFill>
                    <a:prstClr val="black"/>
                  </a:solidFill>
                </a:rPr>
                <a:t>l’expertise nécessaire pour planifier, configurer, exécuter, mettre à l’essai, mettre en œuvre et soutenir</a:t>
              </a:r>
              <a:r>
                <a:rPr lang="fr-CA" sz="1360" kern="0" dirty="0">
                  <a:solidFill>
                    <a:prstClr val="black"/>
                  </a:solidFill>
                </a:rPr>
                <a:t> la solution numérique</a:t>
              </a:r>
            </a:p>
          </p:txBody>
        </p:sp>
        <p:sp>
          <p:nvSpPr>
            <p:cNvPr id="37" name="Flowchart: Process 36"/>
            <p:cNvSpPr/>
            <p:nvPr/>
          </p:nvSpPr>
          <p:spPr>
            <a:xfrm>
              <a:off x="2653351" y="5211686"/>
              <a:ext cx="4840937" cy="704938"/>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18">
                <a:defRPr/>
              </a:pPr>
              <a:r>
                <a:rPr lang="fr-CA" sz="1360" b="1" kern="0" dirty="0">
                  <a:solidFill>
                    <a:prstClr val="black"/>
                  </a:solidFill>
                </a:rPr>
                <a:t>Des services de soutien bout en bout assurés par le fournisseur </a:t>
              </a:r>
              <a:r>
                <a:rPr lang="fr-CA" sz="1360" kern="0" dirty="0">
                  <a:solidFill>
                    <a:prstClr val="black"/>
                  </a:solidFill>
                </a:rPr>
                <a:t>en vue de fournir, de manière permanente ou temporaire, des services opérationnels et des résultats. Par exemple, le soutien téléphonique</a:t>
              </a:r>
            </a:p>
          </p:txBody>
        </p:sp>
        <p:sp>
          <p:nvSpPr>
            <p:cNvPr id="38" name="Flowchart: Process 37"/>
            <p:cNvSpPr/>
            <p:nvPr/>
          </p:nvSpPr>
          <p:spPr>
            <a:xfrm>
              <a:off x="2653350" y="5952810"/>
              <a:ext cx="4823926" cy="694104"/>
            </a:xfrm>
            <a:prstGeom prst="flowChartProcess">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0" anchor="ctr"/>
            <a:lstStyle/>
            <a:p>
              <a:pPr defTabSz="777218">
                <a:defRPr/>
              </a:pPr>
              <a:r>
                <a:rPr lang="fr-CA" sz="1360" kern="0" dirty="0">
                  <a:solidFill>
                    <a:prstClr val="black"/>
                  </a:solidFill>
                </a:rPr>
                <a:t>Services et </a:t>
              </a:r>
              <a:r>
                <a:rPr lang="fr-CA" sz="1360" b="1" kern="0" dirty="0">
                  <a:solidFill>
                    <a:prstClr val="black"/>
                  </a:solidFill>
                </a:rPr>
                <a:t>capacités</a:t>
              </a:r>
              <a:r>
                <a:rPr lang="fr-CA" sz="1360" kern="0" dirty="0">
                  <a:solidFill>
                    <a:prstClr val="black"/>
                  </a:solidFill>
                </a:rPr>
                <a:t> à valeur ajoutée </a:t>
              </a:r>
              <a:r>
                <a:rPr lang="fr-CA" sz="1360" b="1" kern="0" dirty="0">
                  <a:solidFill>
                    <a:prstClr val="black"/>
                  </a:solidFill>
                </a:rPr>
                <a:t>que le fournisseur peut offrir au-delà des services requis pour les besoins immédiats</a:t>
              </a:r>
              <a:r>
                <a:rPr lang="fr-CA" sz="1360" kern="0" dirty="0">
                  <a:solidFill>
                    <a:prstClr val="black"/>
                  </a:solidFill>
                </a:rPr>
                <a:t>, en vue de répondre à différents problèmes opérationnels ou imprévus</a:t>
              </a:r>
            </a:p>
          </p:txBody>
        </p:sp>
        <p:sp>
          <p:nvSpPr>
            <p:cNvPr id="3" name="Plus 2"/>
            <p:cNvSpPr/>
            <p:nvPr/>
          </p:nvSpPr>
          <p:spPr>
            <a:xfrm>
              <a:off x="1500202" y="3623007"/>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sp>
          <p:nvSpPr>
            <p:cNvPr id="21" name="Plus 20"/>
            <p:cNvSpPr/>
            <p:nvPr/>
          </p:nvSpPr>
          <p:spPr>
            <a:xfrm>
              <a:off x="1510097" y="4369398"/>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sp>
          <p:nvSpPr>
            <p:cNvPr id="22" name="Plus 21"/>
            <p:cNvSpPr/>
            <p:nvPr/>
          </p:nvSpPr>
          <p:spPr>
            <a:xfrm>
              <a:off x="1497595" y="5119269"/>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sp>
          <p:nvSpPr>
            <p:cNvPr id="40" name="Plus 39"/>
            <p:cNvSpPr/>
            <p:nvPr/>
          </p:nvSpPr>
          <p:spPr>
            <a:xfrm>
              <a:off x="1493467" y="5862833"/>
              <a:ext cx="382507" cy="146685"/>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60"/>
            </a:p>
          </p:txBody>
        </p:sp>
      </p:grpSp>
    </p:spTree>
    <p:extLst>
      <p:ext uri="{BB962C8B-B14F-4D97-AF65-F5344CB8AC3E}">
        <p14:creationId xmlns:p14="http://schemas.microsoft.com/office/powerpoint/2010/main" val="28764031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72356" y="2335628"/>
            <a:ext cx="9890844" cy="4687807"/>
            <a:chOff x="601272" y="1297948"/>
            <a:chExt cx="8727215" cy="4136300"/>
          </a:xfrm>
        </p:grpSpPr>
        <p:grpSp>
          <p:nvGrpSpPr>
            <p:cNvPr id="25" name="Group 24"/>
            <p:cNvGrpSpPr/>
            <p:nvPr/>
          </p:nvGrpSpPr>
          <p:grpSpPr>
            <a:xfrm>
              <a:off x="604819" y="1297948"/>
              <a:ext cx="4327221" cy="4136300"/>
              <a:chOff x="604819" y="944724"/>
              <a:chExt cx="4327221" cy="4136300"/>
            </a:xfrm>
          </p:grpSpPr>
          <p:sp>
            <p:nvSpPr>
              <p:cNvPr id="47" name="Rectangle 46"/>
              <p:cNvSpPr/>
              <p:nvPr/>
            </p:nvSpPr>
            <p:spPr>
              <a:xfrm>
                <a:off x="610054" y="1489896"/>
                <a:ext cx="4245375" cy="327635"/>
              </a:xfrm>
              <a:prstGeom prst="rect">
                <a:avLst/>
              </a:prstGeom>
            </p:spPr>
            <p:txBody>
              <a:bodyPr wrap="square">
                <a:spAutoFit/>
              </a:bodyPr>
              <a:lstStyle/>
              <a:p>
                <a:pPr lvl="0"/>
                <a:r>
                  <a:rPr lang="fr-CA" sz="1813" dirty="0">
                    <a:solidFill>
                      <a:schemeClr val="accent3"/>
                    </a:solidFill>
                  </a:rPr>
                  <a:t>Sprints plus courts et plus rapides</a:t>
                </a:r>
              </a:p>
            </p:txBody>
          </p:sp>
          <p:grpSp>
            <p:nvGrpSpPr>
              <p:cNvPr id="48" name="Group 47"/>
              <p:cNvGrpSpPr/>
              <p:nvPr/>
            </p:nvGrpSpPr>
            <p:grpSpPr>
              <a:xfrm>
                <a:off x="604819" y="944724"/>
                <a:ext cx="4327221" cy="467009"/>
                <a:chOff x="4880803" y="944724"/>
                <a:chExt cx="4006853" cy="612068"/>
              </a:xfrm>
            </p:grpSpPr>
            <p:sp>
              <p:nvSpPr>
                <p:cNvPr id="54" name="Rectangle 53"/>
                <p:cNvSpPr/>
                <p:nvPr>
                  <p:custDataLst>
                    <p:tags r:id="rId2"/>
                  </p:custDataLst>
                </p:nvPr>
              </p:nvSpPr>
              <p:spPr>
                <a:xfrm>
                  <a:off x="4880803" y="944724"/>
                  <a:ext cx="4006853" cy="61206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40"/>
                </a:p>
              </p:txBody>
            </p:sp>
            <p:sp>
              <p:nvSpPr>
                <p:cNvPr id="55" name="Content Placeholder 2"/>
                <p:cNvSpPr txBox="1">
                  <a:spLocks/>
                </p:cNvSpPr>
                <p:nvPr/>
              </p:nvSpPr>
              <p:spPr>
                <a:xfrm>
                  <a:off x="4897995" y="1060257"/>
                  <a:ext cx="3922477" cy="381000"/>
                </a:xfrm>
                <a:prstGeom prst="rect">
                  <a:avLst/>
                </a:prstGeom>
              </p:spPr>
              <p:txBody>
                <a:bodyPr vert="horz" lIns="103632" tIns="51816" rIns="103632" bIns="51816"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587" b="1">
                      <a:solidFill>
                        <a:schemeClr val="bg1"/>
                      </a:solidFill>
                    </a:rPr>
                    <a:t>AGILE</a:t>
                  </a:r>
                </a:p>
              </p:txBody>
            </p:sp>
          </p:grpSp>
          <p:sp>
            <p:nvSpPr>
              <p:cNvPr id="49" name="Rectangle 48"/>
              <p:cNvSpPr/>
              <p:nvPr/>
            </p:nvSpPr>
            <p:spPr>
              <a:xfrm>
                <a:off x="604819" y="2035874"/>
                <a:ext cx="4317794" cy="327635"/>
              </a:xfrm>
              <a:prstGeom prst="rect">
                <a:avLst/>
              </a:prstGeom>
            </p:spPr>
            <p:txBody>
              <a:bodyPr wrap="square">
                <a:spAutoFit/>
              </a:bodyPr>
              <a:lstStyle/>
              <a:p>
                <a:pPr lvl="0"/>
                <a:r>
                  <a:rPr lang="fr-CA" sz="1813" dirty="0">
                    <a:solidFill>
                      <a:schemeClr val="accent3"/>
                    </a:solidFill>
                  </a:rPr>
                  <a:t>Une approche par contrôles</a:t>
                </a:r>
              </a:p>
            </p:txBody>
          </p:sp>
          <p:sp>
            <p:nvSpPr>
              <p:cNvPr id="50" name="Rectangle 49"/>
              <p:cNvSpPr/>
              <p:nvPr/>
            </p:nvSpPr>
            <p:spPr>
              <a:xfrm>
                <a:off x="604819" y="2592197"/>
                <a:ext cx="4317794" cy="573799"/>
              </a:xfrm>
              <a:prstGeom prst="rect">
                <a:avLst/>
              </a:prstGeom>
            </p:spPr>
            <p:txBody>
              <a:bodyPr wrap="square">
                <a:spAutoFit/>
              </a:bodyPr>
              <a:lstStyle/>
              <a:p>
                <a:pPr lvl="0"/>
                <a:r>
                  <a:rPr lang="fr-CA" sz="1813" dirty="0">
                    <a:solidFill>
                      <a:schemeClr val="accent3"/>
                    </a:solidFill>
                  </a:rPr>
                  <a:t>Correction de tir au besoin tout au long du processus</a:t>
                </a:r>
              </a:p>
            </p:txBody>
          </p:sp>
          <p:sp>
            <p:nvSpPr>
              <p:cNvPr id="51" name="Rectangle 50"/>
              <p:cNvSpPr/>
              <p:nvPr/>
            </p:nvSpPr>
            <p:spPr>
              <a:xfrm>
                <a:off x="604819" y="3449926"/>
                <a:ext cx="4317794" cy="327635"/>
              </a:xfrm>
              <a:prstGeom prst="rect">
                <a:avLst/>
              </a:prstGeom>
            </p:spPr>
            <p:txBody>
              <a:bodyPr wrap="square">
                <a:spAutoFit/>
              </a:bodyPr>
              <a:lstStyle/>
              <a:p>
                <a:pPr lvl="0"/>
                <a:r>
                  <a:rPr lang="fr-CA" sz="1813" dirty="0">
                    <a:solidFill>
                      <a:schemeClr val="accent3"/>
                    </a:solidFill>
                  </a:rPr>
                  <a:t>La portée est souple et adaptable</a:t>
                </a:r>
              </a:p>
            </p:txBody>
          </p:sp>
          <p:sp>
            <p:nvSpPr>
              <p:cNvPr id="52" name="Rectangle 51"/>
              <p:cNvSpPr/>
              <p:nvPr/>
            </p:nvSpPr>
            <p:spPr>
              <a:xfrm>
                <a:off x="604819" y="3895468"/>
                <a:ext cx="4317794" cy="573799"/>
              </a:xfrm>
              <a:prstGeom prst="rect">
                <a:avLst/>
              </a:prstGeom>
            </p:spPr>
            <p:txBody>
              <a:bodyPr wrap="square">
                <a:spAutoFit/>
              </a:bodyPr>
              <a:lstStyle/>
              <a:p>
                <a:pPr lvl="0"/>
                <a:r>
                  <a:rPr lang="fr-CA" sz="1813" dirty="0">
                    <a:solidFill>
                      <a:schemeClr val="accent3"/>
                    </a:solidFill>
                  </a:rPr>
                  <a:t>Interaction continue avec les fournisseurs et les utilisateurs</a:t>
                </a:r>
              </a:p>
            </p:txBody>
          </p:sp>
          <p:sp>
            <p:nvSpPr>
              <p:cNvPr id="53" name="Rectangle 52"/>
              <p:cNvSpPr/>
              <p:nvPr/>
            </p:nvSpPr>
            <p:spPr>
              <a:xfrm>
                <a:off x="604819" y="4507225"/>
                <a:ext cx="4317794" cy="573799"/>
              </a:xfrm>
              <a:prstGeom prst="rect">
                <a:avLst/>
              </a:prstGeom>
            </p:spPr>
            <p:txBody>
              <a:bodyPr wrap="square">
                <a:spAutoFit/>
              </a:bodyPr>
              <a:lstStyle/>
              <a:p>
                <a:pPr lvl="0"/>
                <a:r>
                  <a:rPr lang="fr-CA" sz="1813" dirty="0">
                    <a:solidFill>
                      <a:schemeClr val="accent3"/>
                    </a:solidFill>
                  </a:rPr>
                  <a:t>Permet la rétroaction de l’industrie et les pratiques exemplaires</a:t>
                </a:r>
              </a:p>
            </p:txBody>
          </p:sp>
        </p:grpSp>
        <p:grpSp>
          <p:nvGrpSpPr>
            <p:cNvPr id="26" name="Group 25"/>
            <p:cNvGrpSpPr/>
            <p:nvPr/>
          </p:nvGrpSpPr>
          <p:grpSpPr>
            <a:xfrm>
              <a:off x="5292080" y="1297948"/>
              <a:ext cx="4036407" cy="4136300"/>
              <a:chOff x="601273" y="944724"/>
              <a:chExt cx="4036407" cy="4136300"/>
            </a:xfrm>
          </p:grpSpPr>
          <p:sp>
            <p:nvSpPr>
              <p:cNvPr id="38" name="Rectangle 37"/>
              <p:cNvSpPr/>
              <p:nvPr/>
            </p:nvSpPr>
            <p:spPr>
              <a:xfrm>
                <a:off x="606408" y="1489896"/>
                <a:ext cx="4031272" cy="327635"/>
              </a:xfrm>
              <a:prstGeom prst="rect">
                <a:avLst/>
              </a:prstGeom>
            </p:spPr>
            <p:txBody>
              <a:bodyPr wrap="square">
                <a:spAutoFit/>
              </a:bodyPr>
              <a:lstStyle/>
              <a:p>
                <a:pPr lvl="0"/>
                <a:r>
                  <a:rPr lang="fr-CA" sz="1813" dirty="0">
                    <a:solidFill>
                      <a:schemeClr val="accent3"/>
                    </a:solidFill>
                  </a:rPr>
                  <a:t>Exécution du processus dans son intégralité</a:t>
                </a:r>
              </a:p>
            </p:txBody>
          </p:sp>
          <p:grpSp>
            <p:nvGrpSpPr>
              <p:cNvPr id="39" name="Group 38"/>
              <p:cNvGrpSpPr/>
              <p:nvPr/>
            </p:nvGrpSpPr>
            <p:grpSpPr>
              <a:xfrm>
                <a:off x="601273" y="944724"/>
                <a:ext cx="3571341" cy="467009"/>
                <a:chOff x="673608" y="944724"/>
                <a:chExt cx="4006853" cy="612068"/>
              </a:xfrm>
            </p:grpSpPr>
            <p:sp>
              <p:nvSpPr>
                <p:cNvPr id="45" name="Rectangle 44"/>
                <p:cNvSpPr/>
                <p:nvPr>
                  <p:custDataLst>
                    <p:tags r:id="rId1"/>
                  </p:custDataLst>
                </p:nvPr>
              </p:nvSpPr>
              <p:spPr>
                <a:xfrm>
                  <a:off x="673608" y="944724"/>
                  <a:ext cx="4006853" cy="61206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40"/>
                </a:p>
              </p:txBody>
            </p:sp>
            <p:sp>
              <p:nvSpPr>
                <p:cNvPr id="46" name="Content Placeholder 2"/>
                <p:cNvSpPr txBox="1">
                  <a:spLocks/>
                </p:cNvSpPr>
                <p:nvPr/>
              </p:nvSpPr>
              <p:spPr>
                <a:xfrm>
                  <a:off x="681874" y="1060257"/>
                  <a:ext cx="3860504" cy="381000"/>
                </a:xfrm>
                <a:prstGeom prst="rect">
                  <a:avLst/>
                </a:prstGeom>
              </p:spPr>
              <p:txBody>
                <a:bodyPr vert="horz" lIns="103632" tIns="51816" rIns="103632" bIns="51816"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587" b="1">
                      <a:solidFill>
                        <a:schemeClr val="bg1"/>
                      </a:solidFill>
                    </a:rPr>
                    <a:t>CASCADE TRADITIONNELLE</a:t>
                  </a:r>
                </a:p>
              </p:txBody>
            </p:sp>
          </p:grpSp>
          <p:sp>
            <p:nvSpPr>
              <p:cNvPr id="40" name="Rectangle 39"/>
              <p:cNvSpPr/>
              <p:nvPr/>
            </p:nvSpPr>
            <p:spPr>
              <a:xfrm>
                <a:off x="606408" y="2597656"/>
                <a:ext cx="3566206" cy="573799"/>
              </a:xfrm>
              <a:prstGeom prst="rect">
                <a:avLst/>
              </a:prstGeom>
            </p:spPr>
            <p:txBody>
              <a:bodyPr wrap="square">
                <a:spAutoFit/>
              </a:bodyPr>
              <a:lstStyle/>
              <a:p>
                <a:pPr lvl="0"/>
                <a:r>
                  <a:rPr lang="fr-CA" sz="1813" dirty="0">
                    <a:solidFill>
                      <a:schemeClr val="accent3"/>
                    </a:solidFill>
                  </a:rPr>
                  <a:t>Corrections de tir sont seulement possibles à la fin du processus</a:t>
                </a:r>
              </a:p>
            </p:txBody>
          </p:sp>
          <p:sp>
            <p:nvSpPr>
              <p:cNvPr id="41" name="Rectangle 40"/>
              <p:cNvSpPr/>
              <p:nvPr/>
            </p:nvSpPr>
            <p:spPr>
              <a:xfrm>
                <a:off x="608641" y="3426348"/>
                <a:ext cx="3566206" cy="327635"/>
              </a:xfrm>
              <a:prstGeom prst="rect">
                <a:avLst/>
              </a:prstGeom>
            </p:spPr>
            <p:txBody>
              <a:bodyPr wrap="square">
                <a:spAutoFit/>
              </a:bodyPr>
              <a:lstStyle/>
              <a:p>
                <a:pPr lvl="0"/>
                <a:r>
                  <a:rPr lang="fr-CA" sz="1813" dirty="0">
                    <a:solidFill>
                      <a:schemeClr val="accent3"/>
                    </a:solidFill>
                  </a:rPr>
                  <a:t>La portée est déterminée et fixée.</a:t>
                </a:r>
              </a:p>
            </p:txBody>
          </p:sp>
          <p:sp>
            <p:nvSpPr>
              <p:cNvPr id="42" name="Rectangle 41"/>
              <p:cNvSpPr/>
              <p:nvPr/>
            </p:nvSpPr>
            <p:spPr>
              <a:xfrm>
                <a:off x="606407" y="3895468"/>
                <a:ext cx="4031273" cy="573799"/>
              </a:xfrm>
              <a:prstGeom prst="rect">
                <a:avLst/>
              </a:prstGeom>
            </p:spPr>
            <p:txBody>
              <a:bodyPr wrap="square">
                <a:spAutoFit/>
              </a:bodyPr>
              <a:lstStyle/>
              <a:p>
                <a:pPr lvl="0"/>
                <a:r>
                  <a:rPr lang="fr-CA" sz="1813" dirty="0">
                    <a:solidFill>
                      <a:schemeClr val="accent3"/>
                    </a:solidFill>
                  </a:rPr>
                  <a:t>Interactions limitées avec les fournisseurs</a:t>
                </a:r>
                <a:br>
                  <a:rPr lang="fr-CA" sz="1813" dirty="0">
                    <a:solidFill>
                      <a:schemeClr val="accent3"/>
                    </a:solidFill>
                  </a:rPr>
                </a:br>
                <a:r>
                  <a:rPr lang="fr-CA" sz="1813" dirty="0">
                    <a:solidFill>
                      <a:schemeClr val="accent3"/>
                    </a:solidFill>
                  </a:rPr>
                  <a:t>et utilisateurs</a:t>
                </a:r>
              </a:p>
            </p:txBody>
          </p:sp>
          <p:sp>
            <p:nvSpPr>
              <p:cNvPr id="43" name="Rectangle 42"/>
              <p:cNvSpPr/>
              <p:nvPr/>
            </p:nvSpPr>
            <p:spPr>
              <a:xfrm>
                <a:off x="606408" y="4507225"/>
                <a:ext cx="3566206" cy="573799"/>
              </a:xfrm>
              <a:prstGeom prst="rect">
                <a:avLst/>
              </a:prstGeom>
            </p:spPr>
            <p:txBody>
              <a:bodyPr wrap="square">
                <a:spAutoFit/>
              </a:bodyPr>
              <a:lstStyle/>
              <a:p>
                <a:pPr lvl="0"/>
                <a:r>
                  <a:rPr lang="fr-CA" sz="1813" dirty="0">
                    <a:solidFill>
                      <a:schemeClr val="accent3"/>
                    </a:solidFill>
                  </a:rPr>
                  <a:t>Toutes les exigences doivent être</a:t>
                </a:r>
                <a:br>
                  <a:rPr lang="fr-CA" sz="1813" dirty="0">
                    <a:solidFill>
                      <a:schemeClr val="accent3"/>
                    </a:solidFill>
                  </a:rPr>
                </a:br>
                <a:r>
                  <a:rPr lang="fr-CA" sz="1813" dirty="0">
                    <a:solidFill>
                      <a:schemeClr val="accent3"/>
                    </a:solidFill>
                  </a:rPr>
                  <a:t>connues et documentées au départ</a:t>
                </a:r>
              </a:p>
            </p:txBody>
          </p:sp>
          <p:sp>
            <p:nvSpPr>
              <p:cNvPr id="44" name="Rectangle 43"/>
              <p:cNvSpPr/>
              <p:nvPr/>
            </p:nvSpPr>
            <p:spPr>
              <a:xfrm>
                <a:off x="606408" y="2035874"/>
                <a:ext cx="3521796" cy="327635"/>
              </a:xfrm>
              <a:prstGeom prst="rect">
                <a:avLst/>
              </a:prstGeom>
            </p:spPr>
            <p:txBody>
              <a:bodyPr wrap="square">
                <a:spAutoFit/>
              </a:bodyPr>
              <a:lstStyle/>
              <a:p>
                <a:pPr lvl="0"/>
                <a:r>
                  <a:rPr lang="fr-CA" sz="1813">
                    <a:solidFill>
                      <a:schemeClr val="accent3"/>
                    </a:solidFill>
                  </a:rPr>
                  <a:t>Longues périodes d’interruption</a:t>
                </a:r>
              </a:p>
            </p:txBody>
          </p:sp>
        </p:grpSp>
        <p:cxnSp>
          <p:nvCxnSpPr>
            <p:cNvPr id="27" name="Straight Connector 26"/>
            <p:cNvCxnSpPr/>
            <p:nvPr/>
          </p:nvCxnSpPr>
          <p:spPr>
            <a:xfrm>
              <a:off x="601272" y="226574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72" y="2823486"/>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72" y="367262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1272" y="4248692"/>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272" y="4835934"/>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31"/>
            <p:cNvSpPr>
              <a:spLocks/>
            </p:cNvSpPr>
            <p:nvPr/>
          </p:nvSpPr>
          <p:spPr bwMode="auto">
            <a:xfrm>
              <a:off x="5007301" y="4377390"/>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a:p>
          </p:txBody>
        </p:sp>
        <p:sp>
          <p:nvSpPr>
            <p:cNvPr id="33" name="Freeform 32"/>
            <p:cNvSpPr>
              <a:spLocks/>
            </p:cNvSpPr>
            <p:nvPr/>
          </p:nvSpPr>
          <p:spPr bwMode="auto">
            <a:xfrm>
              <a:off x="5007301" y="380873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a:p>
          </p:txBody>
        </p:sp>
        <p:sp>
          <p:nvSpPr>
            <p:cNvPr id="34" name="Freeform 33"/>
            <p:cNvSpPr>
              <a:spLocks/>
            </p:cNvSpPr>
            <p:nvPr/>
          </p:nvSpPr>
          <p:spPr bwMode="auto">
            <a:xfrm>
              <a:off x="5007301" y="307957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a:p>
          </p:txBody>
        </p:sp>
        <p:sp>
          <p:nvSpPr>
            <p:cNvPr id="35" name="Freeform 34"/>
            <p:cNvSpPr>
              <a:spLocks/>
            </p:cNvSpPr>
            <p:nvPr/>
          </p:nvSpPr>
          <p:spPr bwMode="auto">
            <a:xfrm>
              <a:off x="5007301" y="240128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a:p>
          </p:txBody>
        </p:sp>
        <p:sp>
          <p:nvSpPr>
            <p:cNvPr id="36" name="Freeform 35"/>
            <p:cNvSpPr>
              <a:spLocks/>
            </p:cNvSpPr>
            <p:nvPr/>
          </p:nvSpPr>
          <p:spPr bwMode="auto">
            <a:xfrm>
              <a:off x="5007301" y="184037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a:p>
          </p:txBody>
        </p:sp>
        <p:sp>
          <p:nvSpPr>
            <p:cNvPr id="37" name="Freeform 36"/>
            <p:cNvSpPr>
              <a:spLocks/>
            </p:cNvSpPr>
            <p:nvPr/>
          </p:nvSpPr>
          <p:spPr bwMode="auto">
            <a:xfrm>
              <a:off x="5007301" y="4989147"/>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a:p>
          </p:txBody>
        </p:sp>
      </p:grpSp>
      <p:sp>
        <p:nvSpPr>
          <p:cNvPr id="56" name="Rectangle 55"/>
          <p:cNvSpPr/>
          <p:nvPr/>
        </p:nvSpPr>
        <p:spPr>
          <a:xfrm>
            <a:off x="1232821" y="1317208"/>
            <a:ext cx="8960779" cy="790088"/>
          </a:xfrm>
          <a:prstGeom prst="rect">
            <a:avLst/>
          </a:prstGeom>
        </p:spPr>
        <p:txBody>
          <a:bodyPr wrap="square">
            <a:spAutoFit/>
          </a:bodyPr>
          <a:lstStyle/>
          <a:p>
            <a:r>
              <a:rPr lang="fr-CA" sz="2267" dirty="0"/>
              <a:t>L’équipe de la prochaine génération a adopté une méthode agile pour soutenir une conversation itérative avec l’industrie et les intervenants.</a:t>
            </a:r>
          </a:p>
        </p:txBody>
      </p:sp>
      <p:grpSp>
        <p:nvGrpSpPr>
          <p:cNvPr id="57" name="Group 56"/>
          <p:cNvGrpSpPr/>
          <p:nvPr/>
        </p:nvGrpSpPr>
        <p:grpSpPr>
          <a:xfrm>
            <a:off x="454757" y="1323961"/>
            <a:ext cx="532553" cy="735860"/>
            <a:chOff x="6180138" y="1743075"/>
            <a:chExt cx="469900" cy="649288"/>
          </a:xfrm>
        </p:grpSpPr>
        <p:sp>
          <p:nvSpPr>
            <p:cNvPr id="58"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59"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60"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61"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62"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63"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64"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sp>
          <p:nvSpPr>
            <p:cNvPr id="65"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3632" tIns="51816" rIns="103632" bIns="51816" numCol="1" anchor="t" anchorCtr="0" compatLnSpc="1">
              <a:prstTxWarp prst="textNoShape">
                <a:avLst/>
              </a:prstTxWarp>
            </a:bodyPr>
            <a:lstStyle/>
            <a:p>
              <a:endParaRPr lang="en-CA" sz="2622"/>
            </a:p>
          </p:txBody>
        </p:sp>
      </p:grpSp>
      <p:sp>
        <p:nvSpPr>
          <p:cNvPr id="66" name="Text Placeholder 2"/>
          <p:cNvSpPr txBox="1">
            <a:spLocks/>
          </p:cNvSpPr>
          <p:nvPr/>
        </p:nvSpPr>
        <p:spPr>
          <a:xfrm>
            <a:off x="526153" y="355993"/>
            <a:ext cx="6157380" cy="546976"/>
          </a:xfrm>
          <a:prstGeom prst="rect">
            <a:avLst/>
          </a:prstGeom>
        </p:spPr>
        <p:txBody>
          <a:bodyPr lIns="0" tIns="0" rIns="0" bIns="0"/>
          <a:lstStyle>
            <a:lvl1pPr marL="0" marR="0" indent="0" algn="l" defTabSz="1036290" rtl="0" eaLnBrk="1" fontAlgn="auto" latinLnBrk="0" hangingPunct="1">
              <a:lnSpc>
                <a:spcPct val="100000"/>
              </a:lnSpc>
              <a:spcBef>
                <a:spcPct val="20000"/>
              </a:spcBef>
              <a:spcAft>
                <a:spcPts val="0"/>
              </a:spcAft>
              <a:buClrTx/>
              <a:buSzTx/>
              <a:buFont typeface="Arial" panose="020B0604020202020204" pitchFamily="34" charset="0"/>
              <a:buNone/>
              <a:tabLst/>
              <a:defRPr sz="3173" kern="1200" baseline="0">
                <a:solidFill>
                  <a:schemeClr val="accent1"/>
                </a:solidFill>
                <a:latin typeface="Calibri" panose="020F0502020204030204" pitchFamily="34" charset="0"/>
                <a:ea typeface="+mn-ea"/>
                <a:cs typeface="+mn-cs"/>
              </a:defRPr>
            </a:lvl1pPr>
            <a:lvl2pPr marL="518145" indent="0" algn="l" defTabSz="1036290" rtl="0" eaLnBrk="1" latinLnBrk="0" hangingPunct="1">
              <a:spcBef>
                <a:spcPct val="20000"/>
              </a:spcBef>
              <a:buFont typeface="Arial" panose="020B0604020202020204" pitchFamily="34" charset="0"/>
              <a:buNone/>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anose="020B0604020202020204" pitchFamily="34" charset="0"/>
              <a:buChar char="•"/>
              <a:defRPr sz="2267" kern="1200">
                <a:solidFill>
                  <a:schemeClr val="tx1"/>
                </a:solidFill>
                <a:latin typeface="+mn-lt"/>
                <a:ea typeface="+mn-ea"/>
                <a:cs typeface="+mn-cs"/>
              </a:defRPr>
            </a:lvl9pPr>
          </a:lstStyle>
          <a:p>
            <a:pPr marL="419465" indent="-419465" defTabSz="838928">
              <a:lnSpc>
                <a:spcPct val="80000"/>
              </a:lnSpc>
              <a:spcBef>
                <a:spcPct val="0"/>
              </a:spcBef>
            </a:pPr>
            <a:r>
              <a:rPr lang="fr-CA" sz="2800" b="1" dirty="0" smtClean="0">
                <a:solidFill>
                  <a:schemeClr val="tx1"/>
                </a:solidFill>
              </a:rPr>
              <a:t>Adopter une approche agile</a:t>
            </a:r>
            <a:endParaRPr lang="fr-CA" sz="2800" b="1" dirty="0">
              <a:solidFill>
                <a:schemeClr val="tx1"/>
              </a:solidFill>
            </a:endParaRPr>
          </a:p>
        </p:txBody>
      </p:sp>
    </p:spTree>
    <p:extLst>
      <p:ext uri="{BB962C8B-B14F-4D97-AF65-F5344CB8AC3E}">
        <p14:creationId xmlns:p14="http://schemas.microsoft.com/office/powerpoint/2010/main" val="5197313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2"/>
          <p:cNvSpPr txBox="1">
            <a:spLocks/>
          </p:cNvSpPr>
          <p:nvPr/>
        </p:nvSpPr>
        <p:spPr>
          <a:xfrm>
            <a:off x="406100" y="150819"/>
            <a:ext cx="8537614" cy="774177"/>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fr-CA" sz="2800" b="1">
                <a:latin typeface="Calibri" panose="020F0502020204030204" pitchFamily="34" charset="0"/>
              </a:rPr>
              <a:t>Approvisionnement agile – Nos principes directeurs</a:t>
            </a:r>
          </a:p>
        </p:txBody>
      </p:sp>
      <p:sp>
        <p:nvSpPr>
          <p:cNvPr id="13" name="Rectangle 12"/>
          <p:cNvSpPr/>
          <p:nvPr/>
        </p:nvSpPr>
        <p:spPr>
          <a:xfrm>
            <a:off x="5111211" y="4049260"/>
            <a:ext cx="258404" cy="448456"/>
          </a:xfrm>
          <a:prstGeom prst="rect">
            <a:avLst/>
          </a:prstGeom>
        </p:spPr>
        <p:txBody>
          <a:bodyPr wrap="none">
            <a:spAutoFit/>
          </a:bodyPr>
          <a:lstStyle/>
          <a:p>
            <a:r>
              <a:rPr lang="fr-CA">
                <a:solidFill>
                  <a:srgbClr val="000000"/>
                </a:solidFill>
                <a:latin typeface="Times New Roman" panose="02020603050405020304" pitchFamily="18" charset="0"/>
              </a:rPr>
              <a:t> </a:t>
            </a:r>
          </a:p>
        </p:txBody>
      </p:sp>
      <p:sp>
        <p:nvSpPr>
          <p:cNvPr id="14" name="Rectangle 13"/>
          <p:cNvSpPr/>
          <p:nvPr/>
        </p:nvSpPr>
        <p:spPr>
          <a:xfrm>
            <a:off x="5111211" y="4049260"/>
            <a:ext cx="258404" cy="448456"/>
          </a:xfrm>
          <a:prstGeom prst="rect">
            <a:avLst/>
          </a:prstGeom>
        </p:spPr>
        <p:txBody>
          <a:bodyPr wrap="none">
            <a:spAutoFit/>
          </a:bodyPr>
          <a:lstStyle/>
          <a:p>
            <a:r>
              <a:rPr lang="fr-CA">
                <a:solidFill>
                  <a:srgbClr val="000000"/>
                </a:solidFill>
                <a:latin typeface="Times New Roman" panose="02020603050405020304" pitchFamily="18" charset="0"/>
              </a:rPr>
              <a:t> </a:t>
            </a:r>
          </a:p>
        </p:txBody>
      </p:sp>
      <p:sp>
        <p:nvSpPr>
          <p:cNvPr id="9" name="Content Placeholder 2"/>
          <p:cNvSpPr txBox="1">
            <a:spLocks/>
          </p:cNvSpPr>
          <p:nvPr/>
        </p:nvSpPr>
        <p:spPr>
          <a:xfrm>
            <a:off x="169447" y="1177944"/>
            <a:ext cx="3450784" cy="829113"/>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spc="-90" dirty="0">
                <a:solidFill>
                  <a:schemeClr val="tx1"/>
                </a:solidFill>
                <a:latin typeface="+mn-lt"/>
              </a:rPr>
              <a:t>Orienté vers l’utilisateur</a:t>
            </a:r>
          </a:p>
        </p:txBody>
      </p:sp>
      <p:sp>
        <p:nvSpPr>
          <p:cNvPr id="12" name="Content Placeholder 2"/>
          <p:cNvSpPr txBox="1">
            <a:spLocks/>
          </p:cNvSpPr>
          <p:nvPr/>
        </p:nvSpPr>
        <p:spPr>
          <a:xfrm>
            <a:off x="801066" y="1815785"/>
            <a:ext cx="2724349" cy="112512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dirty="0">
                <a:solidFill>
                  <a:schemeClr val="tx1"/>
                </a:solidFill>
                <a:latin typeface="+mn-lt"/>
              </a:rPr>
              <a:t>Faire participer les utilisateurs à la conception, à la mise à l’essai et à l’évaluation des solutions</a:t>
            </a:r>
          </a:p>
        </p:txBody>
      </p:sp>
      <p:sp>
        <p:nvSpPr>
          <p:cNvPr id="15" name="Content Placeholder 2"/>
          <p:cNvSpPr txBox="1">
            <a:spLocks/>
          </p:cNvSpPr>
          <p:nvPr/>
        </p:nvSpPr>
        <p:spPr>
          <a:xfrm>
            <a:off x="254652" y="3485107"/>
            <a:ext cx="2642291" cy="446406"/>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a:solidFill>
                  <a:schemeClr val="tx1"/>
                </a:solidFill>
                <a:latin typeface="+mn-lt"/>
              </a:rPr>
              <a:t>Collaboratif</a:t>
            </a:r>
          </a:p>
        </p:txBody>
      </p:sp>
      <p:sp>
        <p:nvSpPr>
          <p:cNvPr id="16" name="Content Placeholder 2"/>
          <p:cNvSpPr txBox="1">
            <a:spLocks/>
          </p:cNvSpPr>
          <p:nvPr/>
        </p:nvSpPr>
        <p:spPr>
          <a:xfrm>
            <a:off x="851237" y="4051142"/>
            <a:ext cx="2574452" cy="416346"/>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a:solidFill>
                  <a:schemeClr val="tx1"/>
                </a:solidFill>
                <a:latin typeface="+mj-lt"/>
              </a:rPr>
              <a:t>Travailler avec les soumissionnaires et les milieux d’affaires clés pour obtenir les meilleurs résultats</a:t>
            </a:r>
          </a:p>
        </p:txBody>
      </p:sp>
      <p:sp>
        <p:nvSpPr>
          <p:cNvPr id="26" name="Content Placeholder 2"/>
          <p:cNvSpPr txBox="1">
            <a:spLocks/>
          </p:cNvSpPr>
          <p:nvPr/>
        </p:nvSpPr>
        <p:spPr>
          <a:xfrm>
            <a:off x="3744913" y="1496438"/>
            <a:ext cx="3151148" cy="446567"/>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spc="-80" dirty="0">
                <a:solidFill>
                  <a:schemeClr val="tx1"/>
                </a:solidFill>
                <a:latin typeface="+mn-lt"/>
              </a:rPr>
              <a:t>Ouvert et transparent</a:t>
            </a:r>
          </a:p>
        </p:txBody>
      </p:sp>
      <p:sp>
        <p:nvSpPr>
          <p:cNvPr id="27" name="Content Placeholder 2"/>
          <p:cNvSpPr txBox="1">
            <a:spLocks/>
          </p:cNvSpPr>
          <p:nvPr/>
        </p:nvSpPr>
        <p:spPr>
          <a:xfrm>
            <a:off x="4407810" y="1943005"/>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dirty="0">
                <a:solidFill>
                  <a:schemeClr val="tx1"/>
                </a:solidFill>
                <a:latin typeface="+mj-lt"/>
              </a:rPr>
              <a:t>Publication de la documentation, des critères et des progrès</a:t>
            </a:r>
          </a:p>
        </p:txBody>
      </p:sp>
      <p:sp>
        <p:nvSpPr>
          <p:cNvPr id="31" name="Content Placeholder 2"/>
          <p:cNvSpPr txBox="1">
            <a:spLocks/>
          </p:cNvSpPr>
          <p:nvPr/>
        </p:nvSpPr>
        <p:spPr>
          <a:xfrm>
            <a:off x="3878604" y="3487486"/>
            <a:ext cx="2883767" cy="386108"/>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a:solidFill>
                  <a:schemeClr val="tx1"/>
                </a:solidFill>
                <a:latin typeface="+mn-lt"/>
              </a:rPr>
              <a:t>Approche LEAN</a:t>
            </a:r>
          </a:p>
        </p:txBody>
      </p:sp>
      <p:sp>
        <p:nvSpPr>
          <p:cNvPr id="32" name="Content Placeholder 2"/>
          <p:cNvSpPr txBox="1">
            <a:spLocks/>
          </p:cNvSpPr>
          <p:nvPr/>
        </p:nvSpPr>
        <p:spPr>
          <a:xfrm>
            <a:off x="4435583" y="3943309"/>
            <a:ext cx="2177946"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a:solidFill>
                  <a:schemeClr val="tx1"/>
                </a:solidFill>
                <a:latin typeface="+mj-lt"/>
              </a:rPr>
              <a:t>Uniformisation du travail </a:t>
            </a:r>
          </a:p>
        </p:txBody>
      </p:sp>
      <p:sp>
        <p:nvSpPr>
          <p:cNvPr id="35" name="Content Placeholder 2"/>
          <p:cNvSpPr txBox="1">
            <a:spLocks/>
          </p:cNvSpPr>
          <p:nvPr/>
        </p:nvSpPr>
        <p:spPr>
          <a:xfrm>
            <a:off x="6946867" y="3274132"/>
            <a:ext cx="3416333" cy="741185"/>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spc="-90" dirty="0">
                <a:solidFill>
                  <a:schemeClr val="tx1"/>
                </a:solidFill>
                <a:latin typeface="+mn-lt"/>
              </a:rPr>
              <a:t>Fondé sur des données probantes</a:t>
            </a:r>
          </a:p>
        </p:txBody>
      </p:sp>
      <p:sp>
        <p:nvSpPr>
          <p:cNvPr id="36" name="Content Placeholder 2"/>
          <p:cNvSpPr txBox="1">
            <a:spLocks/>
          </p:cNvSpPr>
          <p:nvPr/>
        </p:nvSpPr>
        <p:spPr>
          <a:xfrm>
            <a:off x="7711775" y="4256447"/>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a:solidFill>
                  <a:schemeClr val="tx1"/>
                </a:solidFill>
                <a:latin typeface="+mj-lt"/>
              </a:rPr>
              <a:t>Accent mis sur la preuve fournie par les soumissionnaires grâce aux évaluations à chaque point de contrôle</a:t>
            </a:r>
          </a:p>
        </p:txBody>
      </p:sp>
      <p:sp>
        <p:nvSpPr>
          <p:cNvPr id="38" name="Content Placeholder 2"/>
          <p:cNvSpPr txBox="1">
            <a:spLocks/>
          </p:cNvSpPr>
          <p:nvPr/>
        </p:nvSpPr>
        <p:spPr>
          <a:xfrm>
            <a:off x="7581468" y="1352977"/>
            <a:ext cx="2883767" cy="431174"/>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a:solidFill>
                  <a:schemeClr val="tx1"/>
                </a:solidFill>
                <a:latin typeface="+mn-lt"/>
              </a:rPr>
              <a:t>Itératif</a:t>
            </a:r>
          </a:p>
        </p:txBody>
      </p:sp>
      <p:sp>
        <p:nvSpPr>
          <p:cNvPr id="39" name="Content Placeholder 2"/>
          <p:cNvSpPr txBox="1">
            <a:spLocks/>
          </p:cNvSpPr>
          <p:nvPr/>
        </p:nvSpPr>
        <p:spPr>
          <a:xfrm>
            <a:off x="7684002" y="1953589"/>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a:solidFill>
                  <a:schemeClr val="tx1"/>
                </a:solidFill>
                <a:latin typeface="+mj-lt"/>
              </a:rPr>
              <a:t>Examen et peaufinage des exigences tout au long du processus</a:t>
            </a:r>
          </a:p>
        </p:txBody>
      </p:sp>
      <p:sp>
        <p:nvSpPr>
          <p:cNvPr id="43" name="Content Placeholder 2"/>
          <p:cNvSpPr txBox="1">
            <a:spLocks/>
          </p:cNvSpPr>
          <p:nvPr/>
        </p:nvSpPr>
        <p:spPr>
          <a:xfrm>
            <a:off x="5504984" y="5682784"/>
            <a:ext cx="2883767" cy="460673"/>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spc="-80">
                <a:solidFill>
                  <a:schemeClr val="tx1"/>
                </a:solidFill>
                <a:latin typeface="+mn-lt"/>
              </a:rPr>
              <a:t>Pensée prospective</a:t>
            </a:r>
          </a:p>
          <a:p>
            <a:pPr marL="0" indent="0">
              <a:buNone/>
            </a:pPr>
            <a:endParaRPr lang="en-US" b="1" spc="-80" dirty="0">
              <a:solidFill>
                <a:schemeClr val="accent1"/>
              </a:solidFill>
              <a:latin typeface="+mn-lt"/>
            </a:endParaRPr>
          </a:p>
        </p:txBody>
      </p:sp>
      <p:sp>
        <p:nvSpPr>
          <p:cNvPr id="44" name="Content Placeholder 2"/>
          <p:cNvSpPr txBox="1">
            <a:spLocks/>
          </p:cNvSpPr>
          <p:nvPr/>
        </p:nvSpPr>
        <p:spPr>
          <a:xfrm>
            <a:off x="6286685" y="6213172"/>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a:solidFill>
                  <a:schemeClr val="tx1"/>
                </a:solidFill>
                <a:latin typeface="+mj-lt"/>
              </a:rPr>
              <a:t>Évaluer les solutions en fonction des propositions actuelles et de leurs futures feuilles de route</a:t>
            </a:r>
          </a:p>
        </p:txBody>
      </p:sp>
      <p:sp>
        <p:nvSpPr>
          <p:cNvPr id="47" name="Content Placeholder 2"/>
          <p:cNvSpPr txBox="1">
            <a:spLocks/>
          </p:cNvSpPr>
          <p:nvPr/>
        </p:nvSpPr>
        <p:spPr>
          <a:xfrm>
            <a:off x="1898241" y="5682784"/>
            <a:ext cx="2883767" cy="523175"/>
          </a:xfrm>
          <a:prstGeom prst="rect">
            <a:avLst/>
          </a:prstGeom>
        </p:spPr>
        <p:txBody>
          <a:bodyPr vert="horz" lIns="58293" tIns="29147" rIns="58293" bIns="29147"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b="1">
                <a:solidFill>
                  <a:schemeClr val="tx1"/>
                </a:solidFill>
                <a:latin typeface="+mn-lt"/>
              </a:rPr>
              <a:t>Résultats</a:t>
            </a:r>
          </a:p>
        </p:txBody>
      </p:sp>
      <p:sp>
        <p:nvSpPr>
          <p:cNvPr id="48" name="Content Placeholder 2"/>
          <p:cNvSpPr txBox="1">
            <a:spLocks/>
          </p:cNvSpPr>
          <p:nvPr/>
        </p:nvSpPr>
        <p:spPr>
          <a:xfrm>
            <a:off x="2537651" y="6205959"/>
            <a:ext cx="2539058" cy="997905"/>
          </a:xfrm>
          <a:prstGeom prst="rect">
            <a:avLst/>
          </a:prstGeom>
        </p:spPr>
        <p:txBody>
          <a:bodyPr vert="horz" lIns="58293" tIns="29147" rIns="58293" bIns="29147" rtlCol="0" anchor="ctr">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a:solidFill>
                  <a:schemeClr val="tx1"/>
                </a:solidFill>
                <a:latin typeface="+mj-lt"/>
              </a:rPr>
              <a:t>Définir les buts et les résultats visés, et laisser les soumissionnaires proposer la manière</a:t>
            </a:r>
          </a:p>
        </p:txBody>
      </p:sp>
      <p:sp>
        <p:nvSpPr>
          <p:cNvPr id="52" name="Freeform 51"/>
          <p:cNvSpPr>
            <a:spLocks/>
          </p:cNvSpPr>
          <p:nvPr/>
        </p:nvSpPr>
        <p:spPr bwMode="auto">
          <a:xfrm>
            <a:off x="3794903" y="2085660"/>
            <a:ext cx="432261" cy="572638"/>
          </a:xfrm>
          <a:custGeom>
            <a:avLst/>
            <a:gdLst>
              <a:gd name="T0" fmla="*/ 75 w 270"/>
              <a:gd name="T1" fmla="*/ 180 h 360"/>
              <a:gd name="T2" fmla="*/ 75 w 270"/>
              <a:gd name="T3" fmla="*/ 105 h 360"/>
              <a:gd name="T4" fmla="*/ 93 w 270"/>
              <a:gd name="T5" fmla="*/ 62 h 360"/>
              <a:gd name="T6" fmla="*/ 135 w 270"/>
              <a:gd name="T7" fmla="*/ 45 h 360"/>
              <a:gd name="T8" fmla="*/ 178 w 270"/>
              <a:gd name="T9" fmla="*/ 62 h 360"/>
              <a:gd name="T10" fmla="*/ 195 w 270"/>
              <a:gd name="T11" fmla="*/ 105 h 360"/>
              <a:gd name="T12" fmla="*/ 200 w 270"/>
              <a:gd name="T13" fmla="*/ 115 h 360"/>
              <a:gd name="T14" fmla="*/ 210 w 270"/>
              <a:gd name="T15" fmla="*/ 120 h 360"/>
              <a:gd name="T16" fmla="*/ 225 w 270"/>
              <a:gd name="T17" fmla="*/ 120 h 360"/>
              <a:gd name="T18" fmla="*/ 236 w 270"/>
              <a:gd name="T19" fmla="*/ 115 h 360"/>
              <a:gd name="T20" fmla="*/ 240 w 270"/>
              <a:gd name="T21" fmla="*/ 105 h 360"/>
              <a:gd name="T22" fmla="*/ 209 w 270"/>
              <a:gd name="T23" fmla="*/ 31 h 360"/>
              <a:gd name="T24" fmla="*/ 135 w 270"/>
              <a:gd name="T25" fmla="*/ 0 h 360"/>
              <a:gd name="T26" fmla="*/ 61 w 270"/>
              <a:gd name="T27" fmla="*/ 31 h 360"/>
              <a:gd name="T28" fmla="*/ 30 w 270"/>
              <a:gd name="T29" fmla="*/ 105 h 360"/>
              <a:gd name="T30" fmla="*/ 30 w 270"/>
              <a:gd name="T31" fmla="*/ 180 h 360"/>
              <a:gd name="T32" fmla="*/ 23 w 270"/>
              <a:gd name="T33" fmla="*/ 180 h 360"/>
              <a:gd name="T34" fmla="*/ 7 w 270"/>
              <a:gd name="T35" fmla="*/ 187 h 360"/>
              <a:gd name="T36" fmla="*/ 0 w 270"/>
              <a:gd name="T37" fmla="*/ 202 h 360"/>
              <a:gd name="T38" fmla="*/ 0 w 270"/>
              <a:gd name="T39" fmla="*/ 338 h 360"/>
              <a:gd name="T40" fmla="*/ 7 w 270"/>
              <a:gd name="T41" fmla="*/ 354 h 360"/>
              <a:gd name="T42" fmla="*/ 23 w 270"/>
              <a:gd name="T43" fmla="*/ 360 h 360"/>
              <a:gd name="T44" fmla="*/ 248 w 270"/>
              <a:gd name="T45" fmla="*/ 360 h 360"/>
              <a:gd name="T46" fmla="*/ 264 w 270"/>
              <a:gd name="T47" fmla="*/ 354 h 360"/>
              <a:gd name="T48" fmla="*/ 270 w 270"/>
              <a:gd name="T49" fmla="*/ 338 h 360"/>
              <a:gd name="T50" fmla="*/ 270 w 270"/>
              <a:gd name="T51" fmla="*/ 202 h 360"/>
              <a:gd name="T52" fmla="*/ 264 w 270"/>
              <a:gd name="T53" fmla="*/ 187 h 360"/>
              <a:gd name="T54" fmla="*/ 248 w 270"/>
              <a:gd name="T55" fmla="*/ 180 h 360"/>
              <a:gd name="T56" fmla="*/ 75 w 270"/>
              <a:gd name="T57"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360">
                <a:moveTo>
                  <a:pt x="75" y="180"/>
                </a:moveTo>
                <a:cubicBezTo>
                  <a:pt x="75" y="105"/>
                  <a:pt x="75" y="105"/>
                  <a:pt x="75" y="105"/>
                </a:cubicBezTo>
                <a:cubicBezTo>
                  <a:pt x="75" y="88"/>
                  <a:pt x="81" y="74"/>
                  <a:pt x="93" y="62"/>
                </a:cubicBezTo>
                <a:cubicBezTo>
                  <a:pt x="104" y="51"/>
                  <a:pt x="119" y="45"/>
                  <a:pt x="135" y="45"/>
                </a:cubicBezTo>
                <a:cubicBezTo>
                  <a:pt x="152" y="45"/>
                  <a:pt x="166" y="51"/>
                  <a:pt x="178" y="62"/>
                </a:cubicBezTo>
                <a:cubicBezTo>
                  <a:pt x="189" y="74"/>
                  <a:pt x="195" y="88"/>
                  <a:pt x="195" y="105"/>
                </a:cubicBezTo>
                <a:cubicBezTo>
                  <a:pt x="195" y="109"/>
                  <a:pt x="197" y="112"/>
                  <a:pt x="200" y="115"/>
                </a:cubicBezTo>
                <a:cubicBezTo>
                  <a:pt x="203" y="118"/>
                  <a:pt x="206" y="120"/>
                  <a:pt x="210" y="120"/>
                </a:cubicBezTo>
                <a:cubicBezTo>
                  <a:pt x="225" y="120"/>
                  <a:pt x="225" y="120"/>
                  <a:pt x="225" y="120"/>
                </a:cubicBezTo>
                <a:cubicBezTo>
                  <a:pt x="229" y="120"/>
                  <a:pt x="233" y="118"/>
                  <a:pt x="236" y="115"/>
                </a:cubicBezTo>
                <a:cubicBezTo>
                  <a:pt x="239" y="112"/>
                  <a:pt x="240" y="109"/>
                  <a:pt x="240" y="105"/>
                </a:cubicBezTo>
                <a:cubicBezTo>
                  <a:pt x="240" y="76"/>
                  <a:pt x="230" y="51"/>
                  <a:pt x="209" y="31"/>
                </a:cubicBezTo>
                <a:cubicBezTo>
                  <a:pt x="189" y="10"/>
                  <a:pt x="164" y="0"/>
                  <a:pt x="135" y="0"/>
                </a:cubicBezTo>
                <a:cubicBezTo>
                  <a:pt x="106" y="0"/>
                  <a:pt x="81" y="10"/>
                  <a:pt x="61" y="31"/>
                </a:cubicBezTo>
                <a:cubicBezTo>
                  <a:pt x="40" y="51"/>
                  <a:pt x="30" y="76"/>
                  <a:pt x="30" y="105"/>
                </a:cubicBezTo>
                <a:cubicBezTo>
                  <a:pt x="30" y="180"/>
                  <a:pt x="30" y="180"/>
                  <a:pt x="30" y="180"/>
                </a:cubicBezTo>
                <a:cubicBezTo>
                  <a:pt x="23" y="180"/>
                  <a:pt x="23" y="180"/>
                  <a:pt x="23" y="180"/>
                </a:cubicBezTo>
                <a:cubicBezTo>
                  <a:pt x="16" y="180"/>
                  <a:pt x="11" y="182"/>
                  <a:pt x="7" y="187"/>
                </a:cubicBezTo>
                <a:cubicBezTo>
                  <a:pt x="2" y="191"/>
                  <a:pt x="0" y="196"/>
                  <a:pt x="0" y="202"/>
                </a:cubicBezTo>
                <a:cubicBezTo>
                  <a:pt x="0" y="338"/>
                  <a:pt x="0" y="338"/>
                  <a:pt x="0" y="338"/>
                </a:cubicBezTo>
                <a:cubicBezTo>
                  <a:pt x="0" y="344"/>
                  <a:pt x="2" y="349"/>
                  <a:pt x="7" y="354"/>
                </a:cubicBezTo>
                <a:cubicBezTo>
                  <a:pt x="11" y="358"/>
                  <a:pt x="16" y="360"/>
                  <a:pt x="23" y="360"/>
                </a:cubicBezTo>
                <a:cubicBezTo>
                  <a:pt x="248" y="360"/>
                  <a:pt x="248" y="360"/>
                  <a:pt x="248" y="360"/>
                </a:cubicBezTo>
                <a:cubicBezTo>
                  <a:pt x="254" y="360"/>
                  <a:pt x="259" y="358"/>
                  <a:pt x="264" y="354"/>
                </a:cubicBezTo>
                <a:cubicBezTo>
                  <a:pt x="268" y="349"/>
                  <a:pt x="270" y="344"/>
                  <a:pt x="270" y="338"/>
                </a:cubicBezTo>
                <a:cubicBezTo>
                  <a:pt x="270" y="202"/>
                  <a:pt x="270" y="202"/>
                  <a:pt x="270" y="202"/>
                </a:cubicBezTo>
                <a:cubicBezTo>
                  <a:pt x="270" y="196"/>
                  <a:pt x="268" y="191"/>
                  <a:pt x="264" y="187"/>
                </a:cubicBezTo>
                <a:cubicBezTo>
                  <a:pt x="259" y="182"/>
                  <a:pt x="254" y="180"/>
                  <a:pt x="248" y="180"/>
                </a:cubicBezTo>
                <a:lnTo>
                  <a:pt x="75" y="18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3" name="Freeform 52"/>
          <p:cNvSpPr>
            <a:spLocks noEditPoints="1"/>
          </p:cNvSpPr>
          <p:nvPr/>
        </p:nvSpPr>
        <p:spPr bwMode="auto">
          <a:xfrm>
            <a:off x="254652" y="2083135"/>
            <a:ext cx="432261" cy="429478"/>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220 w 347"/>
              <a:gd name="T11" fmla="*/ 108 h 347"/>
              <a:gd name="T12" fmla="*/ 240 w 347"/>
              <a:gd name="T13" fmla="*/ 127 h 347"/>
              <a:gd name="T14" fmla="*/ 220 w 347"/>
              <a:gd name="T15" fmla="*/ 147 h 347"/>
              <a:gd name="T16" fmla="*/ 200 w 347"/>
              <a:gd name="T17" fmla="*/ 127 h 347"/>
              <a:gd name="T18" fmla="*/ 220 w 347"/>
              <a:gd name="T19" fmla="*/ 108 h 347"/>
              <a:gd name="T20" fmla="*/ 130 w 347"/>
              <a:gd name="T21" fmla="*/ 108 h 347"/>
              <a:gd name="T22" fmla="*/ 150 w 347"/>
              <a:gd name="T23" fmla="*/ 127 h 347"/>
              <a:gd name="T24" fmla="*/ 130 w 347"/>
              <a:gd name="T25" fmla="*/ 147 h 347"/>
              <a:gd name="T26" fmla="*/ 110 w 347"/>
              <a:gd name="T27" fmla="*/ 127 h 347"/>
              <a:gd name="T28" fmla="*/ 130 w 347"/>
              <a:gd name="T29" fmla="*/ 108 h 347"/>
              <a:gd name="T30" fmla="*/ 247 w 347"/>
              <a:gd name="T31" fmla="*/ 209 h 347"/>
              <a:gd name="T32" fmla="*/ 174 w 347"/>
              <a:gd name="T33" fmla="*/ 256 h 347"/>
              <a:gd name="T34" fmla="*/ 100 w 347"/>
              <a:gd name="T35" fmla="*/ 208 h 347"/>
              <a:gd name="T36" fmla="*/ 105 w 347"/>
              <a:gd name="T37" fmla="*/ 196 h 347"/>
              <a:gd name="T38" fmla="*/ 109 w 347"/>
              <a:gd name="T39" fmla="*/ 195 h 347"/>
              <a:gd name="T40" fmla="*/ 118 w 347"/>
              <a:gd name="T41" fmla="*/ 201 h 347"/>
              <a:gd name="T42" fmla="*/ 174 w 347"/>
              <a:gd name="T43" fmla="*/ 236 h 347"/>
              <a:gd name="T44" fmla="*/ 230 w 347"/>
              <a:gd name="T45" fmla="*/ 201 h 347"/>
              <a:gd name="T46" fmla="*/ 242 w 347"/>
              <a:gd name="T47" fmla="*/ 196 h 347"/>
              <a:gd name="T48" fmla="*/ 247 w 347"/>
              <a:gd name="T49" fmla="*/ 209 h 347"/>
              <a:gd name="T50" fmla="*/ 247 w 347"/>
              <a:gd name="T51" fmla="*/ 209 h 347"/>
              <a:gd name="T52" fmla="*/ 247 w 347"/>
              <a:gd name="T53" fmla="*/ 2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220" y="108"/>
                </a:moveTo>
                <a:cubicBezTo>
                  <a:pt x="231" y="108"/>
                  <a:pt x="240" y="116"/>
                  <a:pt x="240" y="127"/>
                </a:cubicBezTo>
                <a:cubicBezTo>
                  <a:pt x="240" y="138"/>
                  <a:pt x="231" y="147"/>
                  <a:pt x="220" y="147"/>
                </a:cubicBezTo>
                <a:cubicBezTo>
                  <a:pt x="209" y="147"/>
                  <a:pt x="200" y="138"/>
                  <a:pt x="200" y="127"/>
                </a:cubicBezTo>
                <a:cubicBezTo>
                  <a:pt x="200" y="116"/>
                  <a:pt x="209" y="108"/>
                  <a:pt x="220" y="108"/>
                </a:cubicBezTo>
                <a:close/>
                <a:moveTo>
                  <a:pt x="130" y="108"/>
                </a:moveTo>
                <a:cubicBezTo>
                  <a:pt x="141" y="108"/>
                  <a:pt x="150" y="116"/>
                  <a:pt x="150" y="127"/>
                </a:cubicBezTo>
                <a:cubicBezTo>
                  <a:pt x="150" y="138"/>
                  <a:pt x="141" y="147"/>
                  <a:pt x="130" y="147"/>
                </a:cubicBezTo>
                <a:cubicBezTo>
                  <a:pt x="119" y="147"/>
                  <a:pt x="110" y="138"/>
                  <a:pt x="110" y="127"/>
                </a:cubicBezTo>
                <a:cubicBezTo>
                  <a:pt x="110" y="116"/>
                  <a:pt x="119" y="108"/>
                  <a:pt x="130" y="108"/>
                </a:cubicBezTo>
                <a:close/>
                <a:moveTo>
                  <a:pt x="247" y="209"/>
                </a:moveTo>
                <a:cubicBezTo>
                  <a:pt x="235" y="237"/>
                  <a:pt x="206" y="256"/>
                  <a:pt x="174" y="256"/>
                </a:cubicBezTo>
                <a:cubicBezTo>
                  <a:pt x="141" y="256"/>
                  <a:pt x="112" y="237"/>
                  <a:pt x="100" y="208"/>
                </a:cubicBezTo>
                <a:cubicBezTo>
                  <a:pt x="98" y="204"/>
                  <a:pt x="100" y="198"/>
                  <a:pt x="105" y="196"/>
                </a:cubicBezTo>
                <a:cubicBezTo>
                  <a:pt x="106" y="195"/>
                  <a:pt x="108" y="195"/>
                  <a:pt x="109" y="195"/>
                </a:cubicBezTo>
                <a:cubicBezTo>
                  <a:pt x="113" y="195"/>
                  <a:pt x="116" y="197"/>
                  <a:pt x="118" y="201"/>
                </a:cubicBezTo>
                <a:cubicBezTo>
                  <a:pt x="127" y="222"/>
                  <a:pt x="149" y="236"/>
                  <a:pt x="174" y="236"/>
                </a:cubicBezTo>
                <a:cubicBezTo>
                  <a:pt x="198" y="236"/>
                  <a:pt x="220" y="222"/>
                  <a:pt x="230" y="201"/>
                </a:cubicBezTo>
                <a:cubicBezTo>
                  <a:pt x="232" y="196"/>
                  <a:pt x="237" y="194"/>
                  <a:pt x="242" y="196"/>
                </a:cubicBezTo>
                <a:cubicBezTo>
                  <a:pt x="247" y="198"/>
                  <a:pt x="249" y="204"/>
                  <a:pt x="247" y="209"/>
                </a:cubicBezTo>
                <a:close/>
                <a:moveTo>
                  <a:pt x="247" y="209"/>
                </a:moveTo>
                <a:cubicBezTo>
                  <a:pt x="247" y="209"/>
                  <a:pt x="247" y="209"/>
                  <a:pt x="247" y="209"/>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4" name="Freeform 53"/>
          <p:cNvSpPr>
            <a:spLocks noEditPoints="1"/>
          </p:cNvSpPr>
          <p:nvPr/>
        </p:nvSpPr>
        <p:spPr bwMode="auto">
          <a:xfrm>
            <a:off x="238952" y="4097592"/>
            <a:ext cx="519206" cy="490999"/>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5" name="Freeform 54"/>
          <p:cNvSpPr>
            <a:spLocks noEditPoints="1"/>
          </p:cNvSpPr>
          <p:nvPr/>
        </p:nvSpPr>
        <p:spPr bwMode="auto">
          <a:xfrm>
            <a:off x="3787566" y="4095475"/>
            <a:ext cx="589413" cy="477469"/>
          </a:xfrm>
          <a:custGeom>
            <a:avLst/>
            <a:gdLst>
              <a:gd name="T0" fmla="*/ 429 w 525"/>
              <a:gd name="T1" fmla="*/ 2 h 468"/>
              <a:gd name="T2" fmla="*/ 415 w 525"/>
              <a:gd name="T3" fmla="*/ 2 h 468"/>
              <a:gd name="T4" fmla="*/ 412 w 525"/>
              <a:gd name="T5" fmla="*/ 65 h 468"/>
              <a:gd name="T6" fmla="*/ 300 w 525"/>
              <a:gd name="T7" fmla="*/ 70 h 468"/>
              <a:gd name="T8" fmla="*/ 242 w 525"/>
              <a:gd name="T9" fmla="*/ 102 h 468"/>
              <a:gd name="T10" fmla="*/ 202 w 525"/>
              <a:gd name="T11" fmla="*/ 156 h 468"/>
              <a:gd name="T12" fmla="*/ 172 w 525"/>
              <a:gd name="T13" fmla="*/ 219 h 468"/>
              <a:gd name="T14" fmla="*/ 136 w 525"/>
              <a:gd name="T15" fmla="*/ 292 h 468"/>
              <a:gd name="T16" fmla="*/ 101 w 525"/>
              <a:gd name="T17" fmla="*/ 323 h 468"/>
              <a:gd name="T18" fmla="*/ 10 w 525"/>
              <a:gd name="T19" fmla="*/ 327 h 468"/>
              <a:gd name="T20" fmla="*/ 0 w 525"/>
              <a:gd name="T21" fmla="*/ 337 h 468"/>
              <a:gd name="T22" fmla="*/ 3 w 525"/>
              <a:gd name="T23" fmla="*/ 399 h 468"/>
              <a:gd name="T24" fmla="*/ 75 w 525"/>
              <a:gd name="T25" fmla="*/ 402 h 468"/>
              <a:gd name="T26" fmla="*/ 144 w 525"/>
              <a:gd name="T27" fmla="*/ 385 h 468"/>
              <a:gd name="T28" fmla="*/ 192 w 525"/>
              <a:gd name="T29" fmla="*/ 341 h 468"/>
              <a:gd name="T30" fmla="*/ 226 w 525"/>
              <a:gd name="T31" fmla="*/ 281 h 468"/>
              <a:gd name="T32" fmla="*/ 264 w 525"/>
              <a:gd name="T33" fmla="*/ 198 h 468"/>
              <a:gd name="T34" fmla="*/ 292 w 525"/>
              <a:gd name="T35" fmla="*/ 158 h 468"/>
              <a:gd name="T36" fmla="*/ 337 w 525"/>
              <a:gd name="T37" fmla="*/ 140 h 468"/>
              <a:gd name="T38" fmla="*/ 412 w 525"/>
              <a:gd name="T39" fmla="*/ 196 h 468"/>
              <a:gd name="T40" fmla="*/ 422 w 525"/>
              <a:gd name="T41" fmla="*/ 206 h 468"/>
              <a:gd name="T42" fmla="*/ 522 w 525"/>
              <a:gd name="T43" fmla="*/ 109 h 468"/>
              <a:gd name="T44" fmla="*/ 522 w 525"/>
              <a:gd name="T45" fmla="*/ 96 h 468"/>
              <a:gd name="T46" fmla="*/ 429 w 525"/>
              <a:gd name="T47" fmla="*/ 265 h 468"/>
              <a:gd name="T48" fmla="*/ 415 w 525"/>
              <a:gd name="T49" fmla="*/ 264 h 468"/>
              <a:gd name="T50" fmla="*/ 412 w 525"/>
              <a:gd name="T51" fmla="*/ 327 h 468"/>
              <a:gd name="T52" fmla="*/ 314 w 525"/>
              <a:gd name="T53" fmla="*/ 323 h 468"/>
              <a:gd name="T54" fmla="*/ 280 w 525"/>
              <a:gd name="T55" fmla="*/ 296 h 468"/>
              <a:gd name="T56" fmla="*/ 258 w 525"/>
              <a:gd name="T57" fmla="*/ 256 h 468"/>
              <a:gd name="T58" fmla="*/ 234 w 525"/>
              <a:gd name="T59" fmla="*/ 357 h 468"/>
              <a:gd name="T60" fmla="*/ 268 w 525"/>
              <a:gd name="T61" fmla="*/ 384 h 468"/>
              <a:gd name="T62" fmla="*/ 303 w 525"/>
              <a:gd name="T63" fmla="*/ 398 h 468"/>
              <a:gd name="T64" fmla="*/ 342 w 525"/>
              <a:gd name="T65" fmla="*/ 402 h 468"/>
              <a:gd name="T66" fmla="*/ 387 w 525"/>
              <a:gd name="T67" fmla="*/ 402 h 468"/>
              <a:gd name="T68" fmla="*/ 412 w 525"/>
              <a:gd name="T69" fmla="*/ 458 h 468"/>
              <a:gd name="T70" fmla="*/ 422 w 525"/>
              <a:gd name="T71" fmla="*/ 468 h 468"/>
              <a:gd name="T72" fmla="*/ 522 w 525"/>
              <a:gd name="T73" fmla="*/ 371 h 468"/>
              <a:gd name="T74" fmla="*/ 522 w 525"/>
              <a:gd name="T75" fmla="*/ 358 h 468"/>
              <a:gd name="T76" fmla="*/ 10 w 525"/>
              <a:gd name="T77" fmla="*/ 65 h 468"/>
              <a:gd name="T78" fmla="*/ 0 w 525"/>
              <a:gd name="T79" fmla="*/ 74 h 468"/>
              <a:gd name="T80" fmla="*/ 3 w 525"/>
              <a:gd name="T81" fmla="*/ 137 h 468"/>
              <a:gd name="T82" fmla="*/ 75 w 525"/>
              <a:gd name="T83" fmla="*/ 140 h 468"/>
              <a:gd name="T84" fmla="*/ 118 w 525"/>
              <a:gd name="T85" fmla="*/ 154 h 468"/>
              <a:gd name="T86" fmla="*/ 144 w 525"/>
              <a:gd name="T87" fmla="*/ 190 h 468"/>
              <a:gd name="T88" fmla="*/ 195 w 525"/>
              <a:gd name="T89" fmla="*/ 13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5" h="468">
                <a:moveTo>
                  <a:pt x="522" y="96"/>
                </a:moveTo>
                <a:cubicBezTo>
                  <a:pt x="429" y="2"/>
                  <a:pt x="429" y="2"/>
                  <a:pt x="429" y="2"/>
                </a:cubicBezTo>
                <a:cubicBezTo>
                  <a:pt x="422" y="0"/>
                  <a:pt x="422" y="0"/>
                  <a:pt x="422" y="0"/>
                </a:cubicBezTo>
                <a:cubicBezTo>
                  <a:pt x="415" y="2"/>
                  <a:pt x="415" y="2"/>
                  <a:pt x="415" y="2"/>
                </a:cubicBezTo>
                <a:cubicBezTo>
                  <a:pt x="412" y="9"/>
                  <a:pt x="412" y="9"/>
                  <a:pt x="412" y="9"/>
                </a:cubicBezTo>
                <a:cubicBezTo>
                  <a:pt x="412" y="65"/>
                  <a:pt x="412" y="65"/>
                  <a:pt x="412" y="65"/>
                </a:cubicBezTo>
                <a:cubicBezTo>
                  <a:pt x="337" y="65"/>
                  <a:pt x="337" y="65"/>
                  <a:pt x="337" y="65"/>
                </a:cubicBezTo>
                <a:cubicBezTo>
                  <a:pt x="324" y="65"/>
                  <a:pt x="312" y="67"/>
                  <a:pt x="300" y="70"/>
                </a:cubicBezTo>
                <a:cubicBezTo>
                  <a:pt x="288" y="73"/>
                  <a:pt x="278" y="77"/>
                  <a:pt x="269" y="82"/>
                </a:cubicBezTo>
                <a:cubicBezTo>
                  <a:pt x="260" y="87"/>
                  <a:pt x="251" y="94"/>
                  <a:pt x="242" y="102"/>
                </a:cubicBezTo>
                <a:cubicBezTo>
                  <a:pt x="234" y="111"/>
                  <a:pt x="227" y="119"/>
                  <a:pt x="221" y="127"/>
                </a:cubicBezTo>
                <a:cubicBezTo>
                  <a:pt x="215" y="134"/>
                  <a:pt x="209" y="144"/>
                  <a:pt x="202" y="156"/>
                </a:cubicBezTo>
                <a:cubicBezTo>
                  <a:pt x="196" y="167"/>
                  <a:pt x="190" y="178"/>
                  <a:pt x="186" y="187"/>
                </a:cubicBezTo>
                <a:cubicBezTo>
                  <a:pt x="182" y="195"/>
                  <a:pt x="177" y="206"/>
                  <a:pt x="172" y="219"/>
                </a:cubicBezTo>
                <a:cubicBezTo>
                  <a:pt x="163" y="240"/>
                  <a:pt x="155" y="257"/>
                  <a:pt x="149" y="269"/>
                </a:cubicBezTo>
                <a:cubicBezTo>
                  <a:pt x="144" y="278"/>
                  <a:pt x="140" y="286"/>
                  <a:pt x="136" y="292"/>
                </a:cubicBezTo>
                <a:cubicBezTo>
                  <a:pt x="132" y="298"/>
                  <a:pt x="127" y="304"/>
                  <a:pt x="121" y="310"/>
                </a:cubicBezTo>
                <a:cubicBezTo>
                  <a:pt x="115" y="316"/>
                  <a:pt x="108" y="320"/>
                  <a:pt x="101" y="323"/>
                </a:cubicBezTo>
                <a:cubicBezTo>
                  <a:pt x="93" y="326"/>
                  <a:pt x="85" y="327"/>
                  <a:pt x="75" y="327"/>
                </a:cubicBezTo>
                <a:cubicBezTo>
                  <a:pt x="10" y="327"/>
                  <a:pt x="10" y="327"/>
                  <a:pt x="10" y="327"/>
                </a:cubicBezTo>
                <a:cubicBezTo>
                  <a:pt x="3" y="330"/>
                  <a:pt x="3" y="330"/>
                  <a:pt x="3" y="330"/>
                </a:cubicBezTo>
                <a:cubicBezTo>
                  <a:pt x="0" y="337"/>
                  <a:pt x="0" y="337"/>
                  <a:pt x="0" y="337"/>
                </a:cubicBezTo>
                <a:cubicBezTo>
                  <a:pt x="0" y="393"/>
                  <a:pt x="0" y="393"/>
                  <a:pt x="0" y="393"/>
                </a:cubicBezTo>
                <a:cubicBezTo>
                  <a:pt x="3" y="399"/>
                  <a:pt x="3" y="399"/>
                  <a:pt x="3" y="399"/>
                </a:cubicBezTo>
                <a:cubicBezTo>
                  <a:pt x="10" y="402"/>
                  <a:pt x="10" y="402"/>
                  <a:pt x="10" y="402"/>
                </a:cubicBezTo>
                <a:cubicBezTo>
                  <a:pt x="75" y="402"/>
                  <a:pt x="75" y="402"/>
                  <a:pt x="75" y="402"/>
                </a:cubicBezTo>
                <a:cubicBezTo>
                  <a:pt x="89" y="402"/>
                  <a:pt x="101" y="400"/>
                  <a:pt x="113" y="397"/>
                </a:cubicBezTo>
                <a:cubicBezTo>
                  <a:pt x="124" y="394"/>
                  <a:pt x="135" y="390"/>
                  <a:pt x="144" y="385"/>
                </a:cubicBezTo>
                <a:cubicBezTo>
                  <a:pt x="153" y="380"/>
                  <a:pt x="162" y="373"/>
                  <a:pt x="170" y="365"/>
                </a:cubicBezTo>
                <a:cubicBezTo>
                  <a:pt x="179" y="357"/>
                  <a:pt x="186" y="348"/>
                  <a:pt x="192" y="341"/>
                </a:cubicBezTo>
                <a:cubicBezTo>
                  <a:pt x="198" y="333"/>
                  <a:pt x="204" y="323"/>
                  <a:pt x="211" y="311"/>
                </a:cubicBezTo>
                <a:cubicBezTo>
                  <a:pt x="217" y="300"/>
                  <a:pt x="222" y="289"/>
                  <a:pt x="226" y="281"/>
                </a:cubicBezTo>
                <a:cubicBezTo>
                  <a:pt x="230" y="272"/>
                  <a:pt x="235" y="261"/>
                  <a:pt x="241" y="248"/>
                </a:cubicBezTo>
                <a:cubicBezTo>
                  <a:pt x="250" y="227"/>
                  <a:pt x="257" y="210"/>
                  <a:pt x="264" y="198"/>
                </a:cubicBezTo>
                <a:cubicBezTo>
                  <a:pt x="268" y="189"/>
                  <a:pt x="273" y="182"/>
                  <a:pt x="277" y="176"/>
                </a:cubicBezTo>
                <a:cubicBezTo>
                  <a:pt x="281" y="169"/>
                  <a:pt x="286" y="163"/>
                  <a:pt x="292" y="158"/>
                </a:cubicBezTo>
                <a:cubicBezTo>
                  <a:pt x="298" y="152"/>
                  <a:pt x="304" y="147"/>
                  <a:pt x="312" y="144"/>
                </a:cubicBezTo>
                <a:cubicBezTo>
                  <a:pt x="320" y="141"/>
                  <a:pt x="328" y="140"/>
                  <a:pt x="337" y="140"/>
                </a:cubicBezTo>
                <a:cubicBezTo>
                  <a:pt x="412" y="140"/>
                  <a:pt x="412" y="140"/>
                  <a:pt x="412" y="140"/>
                </a:cubicBezTo>
                <a:cubicBezTo>
                  <a:pt x="412" y="196"/>
                  <a:pt x="412" y="196"/>
                  <a:pt x="412" y="196"/>
                </a:cubicBezTo>
                <a:cubicBezTo>
                  <a:pt x="415" y="203"/>
                  <a:pt x="415" y="203"/>
                  <a:pt x="415" y="203"/>
                </a:cubicBezTo>
                <a:cubicBezTo>
                  <a:pt x="422" y="206"/>
                  <a:pt x="422" y="206"/>
                  <a:pt x="422" y="206"/>
                </a:cubicBezTo>
                <a:cubicBezTo>
                  <a:pt x="428" y="203"/>
                  <a:pt x="428" y="203"/>
                  <a:pt x="428" y="203"/>
                </a:cubicBezTo>
                <a:cubicBezTo>
                  <a:pt x="522" y="109"/>
                  <a:pt x="522" y="109"/>
                  <a:pt x="522" y="109"/>
                </a:cubicBezTo>
                <a:cubicBezTo>
                  <a:pt x="525" y="103"/>
                  <a:pt x="525" y="103"/>
                  <a:pt x="525" y="103"/>
                </a:cubicBezTo>
                <a:lnTo>
                  <a:pt x="522" y="96"/>
                </a:lnTo>
                <a:close/>
                <a:moveTo>
                  <a:pt x="522" y="358"/>
                </a:moveTo>
                <a:cubicBezTo>
                  <a:pt x="429" y="265"/>
                  <a:pt x="429" y="265"/>
                  <a:pt x="429" y="265"/>
                </a:cubicBezTo>
                <a:cubicBezTo>
                  <a:pt x="422" y="262"/>
                  <a:pt x="422" y="262"/>
                  <a:pt x="422" y="262"/>
                </a:cubicBezTo>
                <a:cubicBezTo>
                  <a:pt x="415" y="264"/>
                  <a:pt x="415" y="264"/>
                  <a:pt x="415" y="264"/>
                </a:cubicBezTo>
                <a:cubicBezTo>
                  <a:pt x="412" y="271"/>
                  <a:pt x="412" y="271"/>
                  <a:pt x="412" y="271"/>
                </a:cubicBezTo>
                <a:cubicBezTo>
                  <a:pt x="412" y="327"/>
                  <a:pt x="412" y="327"/>
                  <a:pt x="412" y="327"/>
                </a:cubicBezTo>
                <a:cubicBezTo>
                  <a:pt x="337" y="327"/>
                  <a:pt x="337" y="327"/>
                  <a:pt x="337" y="327"/>
                </a:cubicBezTo>
                <a:cubicBezTo>
                  <a:pt x="329" y="327"/>
                  <a:pt x="321" y="326"/>
                  <a:pt x="314" y="323"/>
                </a:cubicBezTo>
                <a:cubicBezTo>
                  <a:pt x="306" y="320"/>
                  <a:pt x="300" y="317"/>
                  <a:pt x="295" y="313"/>
                </a:cubicBezTo>
                <a:cubicBezTo>
                  <a:pt x="290" y="309"/>
                  <a:pt x="285" y="303"/>
                  <a:pt x="280" y="296"/>
                </a:cubicBezTo>
                <a:cubicBezTo>
                  <a:pt x="275" y="289"/>
                  <a:pt x="271" y="283"/>
                  <a:pt x="268" y="278"/>
                </a:cubicBezTo>
                <a:cubicBezTo>
                  <a:pt x="265" y="272"/>
                  <a:pt x="262" y="265"/>
                  <a:pt x="258" y="256"/>
                </a:cubicBezTo>
                <a:cubicBezTo>
                  <a:pt x="243" y="292"/>
                  <a:pt x="229" y="318"/>
                  <a:pt x="218" y="336"/>
                </a:cubicBezTo>
                <a:cubicBezTo>
                  <a:pt x="223" y="344"/>
                  <a:pt x="228" y="351"/>
                  <a:pt x="234" y="357"/>
                </a:cubicBezTo>
                <a:cubicBezTo>
                  <a:pt x="240" y="363"/>
                  <a:pt x="245" y="368"/>
                  <a:pt x="250" y="372"/>
                </a:cubicBezTo>
                <a:cubicBezTo>
                  <a:pt x="255" y="377"/>
                  <a:pt x="261" y="381"/>
                  <a:pt x="268" y="384"/>
                </a:cubicBezTo>
                <a:cubicBezTo>
                  <a:pt x="274" y="387"/>
                  <a:pt x="280" y="390"/>
                  <a:pt x="284" y="392"/>
                </a:cubicBezTo>
                <a:cubicBezTo>
                  <a:pt x="289" y="395"/>
                  <a:pt x="295" y="396"/>
                  <a:pt x="303" y="398"/>
                </a:cubicBezTo>
                <a:cubicBezTo>
                  <a:pt x="310" y="399"/>
                  <a:pt x="317" y="400"/>
                  <a:pt x="322" y="401"/>
                </a:cubicBezTo>
                <a:cubicBezTo>
                  <a:pt x="327" y="401"/>
                  <a:pt x="334" y="402"/>
                  <a:pt x="342" y="402"/>
                </a:cubicBezTo>
                <a:cubicBezTo>
                  <a:pt x="351" y="403"/>
                  <a:pt x="358" y="403"/>
                  <a:pt x="364" y="403"/>
                </a:cubicBezTo>
                <a:cubicBezTo>
                  <a:pt x="369" y="402"/>
                  <a:pt x="377" y="402"/>
                  <a:pt x="387" y="402"/>
                </a:cubicBezTo>
                <a:cubicBezTo>
                  <a:pt x="398" y="402"/>
                  <a:pt x="406" y="402"/>
                  <a:pt x="412" y="402"/>
                </a:cubicBezTo>
                <a:cubicBezTo>
                  <a:pt x="412" y="458"/>
                  <a:pt x="412" y="458"/>
                  <a:pt x="412" y="458"/>
                </a:cubicBezTo>
                <a:cubicBezTo>
                  <a:pt x="415" y="465"/>
                  <a:pt x="415" y="465"/>
                  <a:pt x="415" y="465"/>
                </a:cubicBezTo>
                <a:cubicBezTo>
                  <a:pt x="422" y="468"/>
                  <a:pt x="422" y="468"/>
                  <a:pt x="422" y="468"/>
                </a:cubicBezTo>
                <a:cubicBezTo>
                  <a:pt x="428" y="465"/>
                  <a:pt x="428" y="465"/>
                  <a:pt x="428" y="465"/>
                </a:cubicBezTo>
                <a:cubicBezTo>
                  <a:pt x="522" y="371"/>
                  <a:pt x="522" y="371"/>
                  <a:pt x="522" y="371"/>
                </a:cubicBezTo>
                <a:cubicBezTo>
                  <a:pt x="525" y="365"/>
                  <a:pt x="525" y="365"/>
                  <a:pt x="525" y="365"/>
                </a:cubicBezTo>
                <a:lnTo>
                  <a:pt x="522" y="358"/>
                </a:lnTo>
                <a:close/>
                <a:moveTo>
                  <a:pt x="75" y="65"/>
                </a:moveTo>
                <a:cubicBezTo>
                  <a:pt x="10" y="65"/>
                  <a:pt x="10" y="65"/>
                  <a:pt x="10" y="65"/>
                </a:cubicBezTo>
                <a:cubicBezTo>
                  <a:pt x="3" y="68"/>
                  <a:pt x="3" y="68"/>
                  <a:pt x="3" y="68"/>
                </a:cubicBezTo>
                <a:cubicBezTo>
                  <a:pt x="0" y="74"/>
                  <a:pt x="0" y="74"/>
                  <a:pt x="0" y="74"/>
                </a:cubicBezTo>
                <a:cubicBezTo>
                  <a:pt x="0" y="131"/>
                  <a:pt x="0" y="131"/>
                  <a:pt x="0" y="131"/>
                </a:cubicBezTo>
                <a:cubicBezTo>
                  <a:pt x="3" y="137"/>
                  <a:pt x="3" y="137"/>
                  <a:pt x="3" y="137"/>
                </a:cubicBezTo>
                <a:cubicBezTo>
                  <a:pt x="10" y="140"/>
                  <a:pt x="10" y="140"/>
                  <a:pt x="10" y="140"/>
                </a:cubicBezTo>
                <a:cubicBezTo>
                  <a:pt x="75" y="140"/>
                  <a:pt x="75" y="140"/>
                  <a:pt x="75" y="140"/>
                </a:cubicBezTo>
                <a:cubicBezTo>
                  <a:pt x="84" y="140"/>
                  <a:pt x="92" y="141"/>
                  <a:pt x="99" y="144"/>
                </a:cubicBezTo>
                <a:cubicBezTo>
                  <a:pt x="106" y="147"/>
                  <a:pt x="113" y="150"/>
                  <a:pt x="118" y="154"/>
                </a:cubicBezTo>
                <a:cubicBezTo>
                  <a:pt x="123" y="159"/>
                  <a:pt x="128" y="164"/>
                  <a:pt x="132" y="171"/>
                </a:cubicBezTo>
                <a:cubicBezTo>
                  <a:pt x="137" y="178"/>
                  <a:pt x="141" y="184"/>
                  <a:pt x="144" y="190"/>
                </a:cubicBezTo>
                <a:cubicBezTo>
                  <a:pt x="147" y="195"/>
                  <a:pt x="151" y="202"/>
                  <a:pt x="155" y="211"/>
                </a:cubicBezTo>
                <a:cubicBezTo>
                  <a:pt x="170" y="175"/>
                  <a:pt x="184" y="149"/>
                  <a:pt x="195" y="131"/>
                </a:cubicBezTo>
                <a:cubicBezTo>
                  <a:pt x="164" y="87"/>
                  <a:pt x="124" y="65"/>
                  <a:pt x="75" y="6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6" name="Freeform 55"/>
          <p:cNvSpPr>
            <a:spLocks noEditPoints="1"/>
          </p:cNvSpPr>
          <p:nvPr/>
        </p:nvSpPr>
        <p:spPr bwMode="auto">
          <a:xfrm>
            <a:off x="7112491" y="4367479"/>
            <a:ext cx="537778" cy="383120"/>
          </a:xfrm>
          <a:custGeom>
            <a:avLst/>
            <a:gdLst>
              <a:gd name="T0" fmla="*/ 400 w 404"/>
              <a:gd name="T1" fmla="*/ 4 h 318"/>
              <a:gd name="T2" fmla="*/ 390 w 404"/>
              <a:gd name="T3" fmla="*/ 0 h 318"/>
              <a:gd name="T4" fmla="*/ 14 w 404"/>
              <a:gd name="T5" fmla="*/ 0 h 318"/>
              <a:gd name="T6" fmla="*/ 4 w 404"/>
              <a:gd name="T7" fmla="*/ 4 h 318"/>
              <a:gd name="T8" fmla="*/ 0 w 404"/>
              <a:gd name="T9" fmla="*/ 15 h 318"/>
              <a:gd name="T10" fmla="*/ 0 w 404"/>
              <a:gd name="T11" fmla="*/ 72 h 318"/>
              <a:gd name="T12" fmla="*/ 4 w 404"/>
              <a:gd name="T13" fmla="*/ 82 h 318"/>
              <a:gd name="T14" fmla="*/ 14 w 404"/>
              <a:gd name="T15" fmla="*/ 87 h 318"/>
              <a:gd name="T16" fmla="*/ 390 w 404"/>
              <a:gd name="T17" fmla="*/ 87 h 318"/>
              <a:gd name="T18" fmla="*/ 400 w 404"/>
              <a:gd name="T19" fmla="*/ 82 h 318"/>
              <a:gd name="T20" fmla="*/ 404 w 404"/>
              <a:gd name="T21" fmla="*/ 72 h 318"/>
              <a:gd name="T22" fmla="*/ 404 w 404"/>
              <a:gd name="T23" fmla="*/ 15 h 318"/>
              <a:gd name="T24" fmla="*/ 400 w 404"/>
              <a:gd name="T25" fmla="*/ 4 h 318"/>
              <a:gd name="T26" fmla="*/ 400 w 404"/>
              <a:gd name="T27" fmla="*/ 120 h 318"/>
              <a:gd name="T28" fmla="*/ 390 w 404"/>
              <a:gd name="T29" fmla="*/ 116 h 318"/>
              <a:gd name="T30" fmla="*/ 14 w 404"/>
              <a:gd name="T31" fmla="*/ 116 h 318"/>
              <a:gd name="T32" fmla="*/ 4 w 404"/>
              <a:gd name="T33" fmla="*/ 120 h 318"/>
              <a:gd name="T34" fmla="*/ 0 w 404"/>
              <a:gd name="T35" fmla="*/ 130 h 318"/>
              <a:gd name="T36" fmla="*/ 0 w 404"/>
              <a:gd name="T37" fmla="*/ 188 h 318"/>
              <a:gd name="T38" fmla="*/ 4 w 404"/>
              <a:gd name="T39" fmla="*/ 198 h 318"/>
              <a:gd name="T40" fmla="*/ 14 w 404"/>
              <a:gd name="T41" fmla="*/ 202 h 318"/>
              <a:gd name="T42" fmla="*/ 390 w 404"/>
              <a:gd name="T43" fmla="*/ 202 h 318"/>
              <a:gd name="T44" fmla="*/ 400 w 404"/>
              <a:gd name="T45" fmla="*/ 198 h 318"/>
              <a:gd name="T46" fmla="*/ 404 w 404"/>
              <a:gd name="T47" fmla="*/ 188 h 318"/>
              <a:gd name="T48" fmla="*/ 404 w 404"/>
              <a:gd name="T49" fmla="*/ 130 h 318"/>
              <a:gd name="T50" fmla="*/ 400 w 404"/>
              <a:gd name="T51" fmla="*/ 120 h 318"/>
              <a:gd name="T52" fmla="*/ 400 w 404"/>
              <a:gd name="T53" fmla="*/ 235 h 318"/>
              <a:gd name="T54" fmla="*/ 390 w 404"/>
              <a:gd name="T55" fmla="*/ 231 h 318"/>
              <a:gd name="T56" fmla="*/ 14 w 404"/>
              <a:gd name="T57" fmla="*/ 231 h 318"/>
              <a:gd name="T58" fmla="*/ 4 w 404"/>
              <a:gd name="T59" fmla="*/ 235 h 318"/>
              <a:gd name="T60" fmla="*/ 0 w 404"/>
              <a:gd name="T61" fmla="*/ 246 h 318"/>
              <a:gd name="T62" fmla="*/ 0 w 404"/>
              <a:gd name="T63" fmla="*/ 303 h 318"/>
              <a:gd name="T64" fmla="*/ 4 w 404"/>
              <a:gd name="T65" fmla="*/ 313 h 318"/>
              <a:gd name="T66" fmla="*/ 14 w 404"/>
              <a:gd name="T67" fmla="*/ 318 h 318"/>
              <a:gd name="T68" fmla="*/ 390 w 404"/>
              <a:gd name="T69" fmla="*/ 318 h 318"/>
              <a:gd name="T70" fmla="*/ 400 w 404"/>
              <a:gd name="T71" fmla="*/ 313 h 318"/>
              <a:gd name="T72" fmla="*/ 404 w 404"/>
              <a:gd name="T73" fmla="*/ 303 h 318"/>
              <a:gd name="T74" fmla="*/ 404 w 404"/>
              <a:gd name="T75" fmla="*/ 246 h 318"/>
              <a:gd name="T76" fmla="*/ 400 w 404"/>
              <a:gd name="T77" fmla="*/ 235 h 318"/>
              <a:gd name="T78" fmla="*/ 289 w 404"/>
              <a:gd name="T79" fmla="*/ 29 h 318"/>
              <a:gd name="T80" fmla="*/ 375 w 404"/>
              <a:gd name="T81" fmla="*/ 29 h 318"/>
              <a:gd name="T82" fmla="*/ 375 w 404"/>
              <a:gd name="T83" fmla="*/ 58 h 318"/>
              <a:gd name="T84" fmla="*/ 289 w 404"/>
              <a:gd name="T85" fmla="*/ 58 h 318"/>
              <a:gd name="T86" fmla="*/ 289 w 404"/>
              <a:gd name="T87" fmla="*/ 29 h 318"/>
              <a:gd name="T88" fmla="*/ 144 w 404"/>
              <a:gd name="T89" fmla="*/ 145 h 318"/>
              <a:gd name="T90" fmla="*/ 375 w 404"/>
              <a:gd name="T91" fmla="*/ 145 h 318"/>
              <a:gd name="T92" fmla="*/ 375 w 404"/>
              <a:gd name="T93" fmla="*/ 173 h 318"/>
              <a:gd name="T94" fmla="*/ 144 w 404"/>
              <a:gd name="T95" fmla="*/ 173 h 318"/>
              <a:gd name="T96" fmla="*/ 144 w 404"/>
              <a:gd name="T97" fmla="*/ 145 h 318"/>
              <a:gd name="T98" fmla="*/ 231 w 404"/>
              <a:gd name="T99" fmla="*/ 260 h 318"/>
              <a:gd name="T100" fmla="*/ 375 w 404"/>
              <a:gd name="T101" fmla="*/ 260 h 318"/>
              <a:gd name="T102" fmla="*/ 375 w 404"/>
              <a:gd name="T103" fmla="*/ 289 h 318"/>
              <a:gd name="T104" fmla="*/ 231 w 404"/>
              <a:gd name="T105" fmla="*/ 289 h 318"/>
              <a:gd name="T106" fmla="*/ 231 w 404"/>
              <a:gd name="T107" fmla="*/ 2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4" h="318">
                <a:moveTo>
                  <a:pt x="400" y="4"/>
                </a:moveTo>
                <a:cubicBezTo>
                  <a:pt x="397" y="2"/>
                  <a:pt x="393" y="0"/>
                  <a:pt x="390" y="0"/>
                </a:cubicBezTo>
                <a:cubicBezTo>
                  <a:pt x="14" y="0"/>
                  <a:pt x="14" y="0"/>
                  <a:pt x="14" y="0"/>
                </a:cubicBezTo>
                <a:cubicBezTo>
                  <a:pt x="10" y="0"/>
                  <a:pt x="7" y="2"/>
                  <a:pt x="4" y="4"/>
                </a:cubicBezTo>
                <a:cubicBezTo>
                  <a:pt x="1" y="7"/>
                  <a:pt x="0" y="11"/>
                  <a:pt x="0" y="15"/>
                </a:cubicBezTo>
                <a:cubicBezTo>
                  <a:pt x="0" y="72"/>
                  <a:pt x="0" y="72"/>
                  <a:pt x="0" y="72"/>
                </a:cubicBezTo>
                <a:cubicBezTo>
                  <a:pt x="0" y="76"/>
                  <a:pt x="1" y="80"/>
                  <a:pt x="4" y="82"/>
                </a:cubicBezTo>
                <a:cubicBezTo>
                  <a:pt x="7" y="85"/>
                  <a:pt x="10" y="87"/>
                  <a:pt x="14" y="87"/>
                </a:cubicBezTo>
                <a:cubicBezTo>
                  <a:pt x="390" y="87"/>
                  <a:pt x="390" y="87"/>
                  <a:pt x="390" y="87"/>
                </a:cubicBezTo>
                <a:cubicBezTo>
                  <a:pt x="393" y="87"/>
                  <a:pt x="397" y="85"/>
                  <a:pt x="400" y="82"/>
                </a:cubicBezTo>
                <a:cubicBezTo>
                  <a:pt x="403" y="80"/>
                  <a:pt x="404" y="76"/>
                  <a:pt x="404" y="72"/>
                </a:cubicBezTo>
                <a:cubicBezTo>
                  <a:pt x="404" y="15"/>
                  <a:pt x="404" y="15"/>
                  <a:pt x="404" y="15"/>
                </a:cubicBezTo>
                <a:cubicBezTo>
                  <a:pt x="404" y="11"/>
                  <a:pt x="403" y="7"/>
                  <a:pt x="400" y="4"/>
                </a:cubicBezTo>
                <a:close/>
                <a:moveTo>
                  <a:pt x="400" y="120"/>
                </a:moveTo>
                <a:cubicBezTo>
                  <a:pt x="397" y="117"/>
                  <a:pt x="393" y="116"/>
                  <a:pt x="390" y="116"/>
                </a:cubicBezTo>
                <a:cubicBezTo>
                  <a:pt x="14" y="116"/>
                  <a:pt x="14" y="116"/>
                  <a:pt x="14" y="116"/>
                </a:cubicBezTo>
                <a:cubicBezTo>
                  <a:pt x="10" y="116"/>
                  <a:pt x="7" y="117"/>
                  <a:pt x="4" y="120"/>
                </a:cubicBezTo>
                <a:cubicBezTo>
                  <a:pt x="1" y="123"/>
                  <a:pt x="0" y="126"/>
                  <a:pt x="0" y="130"/>
                </a:cubicBezTo>
                <a:cubicBezTo>
                  <a:pt x="0" y="188"/>
                  <a:pt x="0" y="188"/>
                  <a:pt x="0" y="188"/>
                </a:cubicBezTo>
                <a:cubicBezTo>
                  <a:pt x="0" y="192"/>
                  <a:pt x="1" y="195"/>
                  <a:pt x="4" y="198"/>
                </a:cubicBezTo>
                <a:cubicBezTo>
                  <a:pt x="7" y="201"/>
                  <a:pt x="10" y="202"/>
                  <a:pt x="14" y="202"/>
                </a:cubicBezTo>
                <a:cubicBezTo>
                  <a:pt x="390" y="202"/>
                  <a:pt x="390" y="202"/>
                  <a:pt x="390" y="202"/>
                </a:cubicBezTo>
                <a:cubicBezTo>
                  <a:pt x="393" y="202"/>
                  <a:pt x="397" y="201"/>
                  <a:pt x="400" y="198"/>
                </a:cubicBezTo>
                <a:cubicBezTo>
                  <a:pt x="403" y="195"/>
                  <a:pt x="404" y="192"/>
                  <a:pt x="404" y="188"/>
                </a:cubicBezTo>
                <a:cubicBezTo>
                  <a:pt x="404" y="130"/>
                  <a:pt x="404" y="130"/>
                  <a:pt x="404" y="130"/>
                </a:cubicBezTo>
                <a:cubicBezTo>
                  <a:pt x="404" y="126"/>
                  <a:pt x="403" y="123"/>
                  <a:pt x="400" y="120"/>
                </a:cubicBezTo>
                <a:close/>
                <a:moveTo>
                  <a:pt x="400" y="235"/>
                </a:moveTo>
                <a:cubicBezTo>
                  <a:pt x="397" y="233"/>
                  <a:pt x="393" y="231"/>
                  <a:pt x="390" y="231"/>
                </a:cubicBezTo>
                <a:cubicBezTo>
                  <a:pt x="14" y="231"/>
                  <a:pt x="14" y="231"/>
                  <a:pt x="14" y="231"/>
                </a:cubicBezTo>
                <a:cubicBezTo>
                  <a:pt x="10" y="231"/>
                  <a:pt x="7" y="233"/>
                  <a:pt x="4" y="235"/>
                </a:cubicBezTo>
                <a:cubicBezTo>
                  <a:pt x="1" y="238"/>
                  <a:pt x="0" y="242"/>
                  <a:pt x="0" y="246"/>
                </a:cubicBezTo>
                <a:cubicBezTo>
                  <a:pt x="0" y="303"/>
                  <a:pt x="0" y="303"/>
                  <a:pt x="0" y="303"/>
                </a:cubicBezTo>
                <a:cubicBezTo>
                  <a:pt x="0" y="307"/>
                  <a:pt x="1" y="311"/>
                  <a:pt x="4" y="313"/>
                </a:cubicBezTo>
                <a:cubicBezTo>
                  <a:pt x="7" y="316"/>
                  <a:pt x="10" y="318"/>
                  <a:pt x="14" y="318"/>
                </a:cubicBezTo>
                <a:cubicBezTo>
                  <a:pt x="390" y="318"/>
                  <a:pt x="390" y="318"/>
                  <a:pt x="390" y="318"/>
                </a:cubicBezTo>
                <a:cubicBezTo>
                  <a:pt x="393" y="318"/>
                  <a:pt x="397" y="316"/>
                  <a:pt x="400" y="313"/>
                </a:cubicBezTo>
                <a:cubicBezTo>
                  <a:pt x="403" y="311"/>
                  <a:pt x="404" y="307"/>
                  <a:pt x="404" y="303"/>
                </a:cubicBezTo>
                <a:cubicBezTo>
                  <a:pt x="404" y="246"/>
                  <a:pt x="404" y="246"/>
                  <a:pt x="404" y="246"/>
                </a:cubicBezTo>
                <a:cubicBezTo>
                  <a:pt x="404" y="242"/>
                  <a:pt x="403" y="238"/>
                  <a:pt x="400" y="235"/>
                </a:cubicBezTo>
                <a:close/>
                <a:moveTo>
                  <a:pt x="289" y="29"/>
                </a:moveTo>
                <a:cubicBezTo>
                  <a:pt x="375" y="29"/>
                  <a:pt x="375" y="29"/>
                  <a:pt x="375" y="29"/>
                </a:cubicBezTo>
                <a:cubicBezTo>
                  <a:pt x="375" y="58"/>
                  <a:pt x="375" y="58"/>
                  <a:pt x="375" y="58"/>
                </a:cubicBezTo>
                <a:cubicBezTo>
                  <a:pt x="289" y="58"/>
                  <a:pt x="289" y="58"/>
                  <a:pt x="289" y="58"/>
                </a:cubicBezTo>
                <a:lnTo>
                  <a:pt x="289" y="29"/>
                </a:lnTo>
                <a:close/>
                <a:moveTo>
                  <a:pt x="144" y="145"/>
                </a:moveTo>
                <a:cubicBezTo>
                  <a:pt x="375" y="145"/>
                  <a:pt x="375" y="145"/>
                  <a:pt x="375" y="145"/>
                </a:cubicBezTo>
                <a:cubicBezTo>
                  <a:pt x="375" y="173"/>
                  <a:pt x="375" y="173"/>
                  <a:pt x="375" y="173"/>
                </a:cubicBezTo>
                <a:cubicBezTo>
                  <a:pt x="144" y="173"/>
                  <a:pt x="144" y="173"/>
                  <a:pt x="144" y="173"/>
                </a:cubicBezTo>
                <a:lnTo>
                  <a:pt x="144" y="145"/>
                </a:lnTo>
                <a:close/>
                <a:moveTo>
                  <a:pt x="231" y="260"/>
                </a:moveTo>
                <a:cubicBezTo>
                  <a:pt x="375" y="260"/>
                  <a:pt x="375" y="260"/>
                  <a:pt x="375" y="260"/>
                </a:cubicBezTo>
                <a:cubicBezTo>
                  <a:pt x="375" y="289"/>
                  <a:pt x="375" y="289"/>
                  <a:pt x="375" y="289"/>
                </a:cubicBezTo>
                <a:cubicBezTo>
                  <a:pt x="231" y="289"/>
                  <a:pt x="231" y="289"/>
                  <a:pt x="231" y="289"/>
                </a:cubicBezTo>
                <a:lnTo>
                  <a:pt x="231" y="26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7" name="Freeform 56"/>
          <p:cNvSpPr>
            <a:spLocks noEditPoints="1"/>
          </p:cNvSpPr>
          <p:nvPr/>
        </p:nvSpPr>
        <p:spPr bwMode="auto">
          <a:xfrm>
            <a:off x="5670808" y="6307050"/>
            <a:ext cx="493029" cy="672586"/>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8" name="Freeform 57"/>
          <p:cNvSpPr>
            <a:spLocks noEditPoints="1"/>
          </p:cNvSpPr>
          <p:nvPr/>
        </p:nvSpPr>
        <p:spPr bwMode="auto">
          <a:xfrm>
            <a:off x="1917837" y="6377193"/>
            <a:ext cx="561039" cy="540162"/>
          </a:xfrm>
          <a:custGeom>
            <a:avLst/>
            <a:gdLst>
              <a:gd name="T0" fmla="*/ 189 w 252"/>
              <a:gd name="T1" fmla="*/ 17 h 252"/>
              <a:gd name="T2" fmla="*/ 126 w 252"/>
              <a:gd name="T3" fmla="*/ 0 h 252"/>
              <a:gd name="T4" fmla="*/ 63 w 252"/>
              <a:gd name="T5" fmla="*/ 17 h 252"/>
              <a:gd name="T6" fmla="*/ 17 w 252"/>
              <a:gd name="T7" fmla="*/ 63 h 252"/>
              <a:gd name="T8" fmla="*/ 0 w 252"/>
              <a:gd name="T9" fmla="*/ 126 h 252"/>
              <a:gd name="T10" fmla="*/ 17 w 252"/>
              <a:gd name="T11" fmla="*/ 189 h 252"/>
              <a:gd name="T12" fmla="*/ 63 w 252"/>
              <a:gd name="T13" fmla="*/ 235 h 252"/>
              <a:gd name="T14" fmla="*/ 126 w 252"/>
              <a:gd name="T15" fmla="*/ 252 h 252"/>
              <a:gd name="T16" fmla="*/ 189 w 252"/>
              <a:gd name="T17" fmla="*/ 235 h 252"/>
              <a:gd name="T18" fmla="*/ 235 w 252"/>
              <a:gd name="T19" fmla="*/ 189 h 252"/>
              <a:gd name="T20" fmla="*/ 252 w 252"/>
              <a:gd name="T21" fmla="*/ 126 h 252"/>
              <a:gd name="T22" fmla="*/ 235 w 252"/>
              <a:gd name="T23" fmla="*/ 63 h 252"/>
              <a:gd name="T24" fmla="*/ 189 w 252"/>
              <a:gd name="T25" fmla="*/ 17 h 252"/>
              <a:gd name="T26" fmla="*/ 200 w 252"/>
              <a:gd name="T27" fmla="*/ 200 h 252"/>
              <a:gd name="T28" fmla="*/ 167 w 252"/>
              <a:gd name="T29" fmla="*/ 223 h 252"/>
              <a:gd name="T30" fmla="*/ 126 w 252"/>
              <a:gd name="T31" fmla="*/ 231 h 252"/>
              <a:gd name="T32" fmla="*/ 85 w 252"/>
              <a:gd name="T33" fmla="*/ 223 h 252"/>
              <a:gd name="T34" fmla="*/ 52 w 252"/>
              <a:gd name="T35" fmla="*/ 200 h 252"/>
              <a:gd name="T36" fmla="*/ 29 w 252"/>
              <a:gd name="T37" fmla="*/ 167 h 252"/>
              <a:gd name="T38" fmla="*/ 21 w 252"/>
              <a:gd name="T39" fmla="*/ 126 h 252"/>
              <a:gd name="T40" fmla="*/ 29 w 252"/>
              <a:gd name="T41" fmla="*/ 85 h 252"/>
              <a:gd name="T42" fmla="*/ 52 w 252"/>
              <a:gd name="T43" fmla="*/ 52 h 252"/>
              <a:gd name="T44" fmla="*/ 85 w 252"/>
              <a:gd name="T45" fmla="*/ 29 h 252"/>
              <a:gd name="T46" fmla="*/ 126 w 252"/>
              <a:gd name="T47" fmla="*/ 21 h 252"/>
              <a:gd name="T48" fmla="*/ 167 w 252"/>
              <a:gd name="T49" fmla="*/ 29 h 252"/>
              <a:gd name="T50" fmla="*/ 200 w 252"/>
              <a:gd name="T51" fmla="*/ 52 h 252"/>
              <a:gd name="T52" fmla="*/ 223 w 252"/>
              <a:gd name="T53" fmla="*/ 85 h 252"/>
              <a:gd name="T54" fmla="*/ 231 w 252"/>
              <a:gd name="T55" fmla="*/ 126 h 252"/>
              <a:gd name="T56" fmla="*/ 223 w 252"/>
              <a:gd name="T57" fmla="*/ 167 h 252"/>
              <a:gd name="T58" fmla="*/ 200 w 252"/>
              <a:gd name="T59" fmla="*/ 200 h 252"/>
              <a:gd name="T60" fmla="*/ 126 w 252"/>
              <a:gd name="T61" fmla="*/ 42 h 252"/>
              <a:gd name="T62" fmla="*/ 66 w 252"/>
              <a:gd name="T63" fmla="*/ 67 h 252"/>
              <a:gd name="T64" fmla="*/ 42 w 252"/>
              <a:gd name="T65" fmla="*/ 126 h 252"/>
              <a:gd name="T66" fmla="*/ 66 w 252"/>
              <a:gd name="T67" fmla="*/ 186 h 252"/>
              <a:gd name="T68" fmla="*/ 126 w 252"/>
              <a:gd name="T69" fmla="*/ 210 h 252"/>
              <a:gd name="T70" fmla="*/ 185 w 252"/>
              <a:gd name="T71" fmla="*/ 186 h 252"/>
              <a:gd name="T72" fmla="*/ 210 w 252"/>
              <a:gd name="T73" fmla="*/ 126 h 252"/>
              <a:gd name="T74" fmla="*/ 185 w 252"/>
              <a:gd name="T75" fmla="*/ 67 h 252"/>
              <a:gd name="T76" fmla="*/ 126 w 252"/>
              <a:gd name="T77" fmla="*/ 42 h 252"/>
              <a:gd name="T78" fmla="*/ 126 w 252"/>
              <a:gd name="T79" fmla="*/ 189 h 252"/>
              <a:gd name="T80" fmla="*/ 81 w 252"/>
              <a:gd name="T81" fmla="*/ 171 h 252"/>
              <a:gd name="T82" fmla="*/ 63 w 252"/>
              <a:gd name="T83" fmla="*/ 126 h 252"/>
              <a:gd name="T84" fmla="*/ 81 w 252"/>
              <a:gd name="T85" fmla="*/ 82 h 252"/>
              <a:gd name="T86" fmla="*/ 126 w 252"/>
              <a:gd name="T87" fmla="*/ 63 h 252"/>
              <a:gd name="T88" fmla="*/ 170 w 252"/>
              <a:gd name="T89" fmla="*/ 82 h 252"/>
              <a:gd name="T90" fmla="*/ 189 w 252"/>
              <a:gd name="T91" fmla="*/ 126 h 252"/>
              <a:gd name="T92" fmla="*/ 170 w 252"/>
              <a:gd name="T93" fmla="*/ 171 h 252"/>
              <a:gd name="T94" fmla="*/ 126 w 252"/>
              <a:gd name="T95" fmla="*/ 189 h 252"/>
              <a:gd name="T96" fmla="*/ 126 w 252"/>
              <a:gd name="T97" fmla="*/ 84 h 252"/>
              <a:gd name="T98" fmla="*/ 96 w 252"/>
              <a:gd name="T99" fmla="*/ 96 h 252"/>
              <a:gd name="T100" fmla="*/ 84 w 252"/>
              <a:gd name="T101" fmla="*/ 126 h 252"/>
              <a:gd name="T102" fmla="*/ 96 w 252"/>
              <a:gd name="T103" fmla="*/ 156 h 252"/>
              <a:gd name="T104" fmla="*/ 126 w 252"/>
              <a:gd name="T105" fmla="*/ 168 h 252"/>
              <a:gd name="T106" fmla="*/ 156 w 252"/>
              <a:gd name="T107" fmla="*/ 156 h 252"/>
              <a:gd name="T108" fmla="*/ 168 w 252"/>
              <a:gd name="T109" fmla="*/ 126 h 252"/>
              <a:gd name="T110" fmla="*/ 156 w 252"/>
              <a:gd name="T111" fmla="*/ 96 h 252"/>
              <a:gd name="T112" fmla="*/ 126 w 252"/>
              <a:gd name="T113"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252">
                <a:moveTo>
                  <a:pt x="189" y="17"/>
                </a:moveTo>
                <a:cubicBezTo>
                  <a:pt x="170" y="6"/>
                  <a:pt x="149" y="0"/>
                  <a:pt x="126" y="0"/>
                </a:cubicBezTo>
                <a:cubicBezTo>
                  <a:pt x="103" y="0"/>
                  <a:pt x="82" y="6"/>
                  <a:pt x="63" y="17"/>
                </a:cubicBezTo>
                <a:cubicBezTo>
                  <a:pt x="43" y="28"/>
                  <a:pt x="28" y="44"/>
                  <a:pt x="17" y="63"/>
                </a:cubicBezTo>
                <a:cubicBezTo>
                  <a:pt x="5" y="82"/>
                  <a:pt x="0" y="103"/>
                  <a:pt x="0" y="126"/>
                </a:cubicBezTo>
                <a:cubicBezTo>
                  <a:pt x="0" y="149"/>
                  <a:pt x="5" y="170"/>
                  <a:pt x="17" y="189"/>
                </a:cubicBezTo>
                <a:cubicBezTo>
                  <a:pt x="28" y="209"/>
                  <a:pt x="43" y="224"/>
                  <a:pt x="63" y="235"/>
                </a:cubicBezTo>
                <a:cubicBezTo>
                  <a:pt x="82" y="247"/>
                  <a:pt x="103" y="252"/>
                  <a:pt x="126" y="252"/>
                </a:cubicBezTo>
                <a:cubicBezTo>
                  <a:pt x="149" y="252"/>
                  <a:pt x="170" y="247"/>
                  <a:pt x="189" y="235"/>
                </a:cubicBezTo>
                <a:cubicBezTo>
                  <a:pt x="209" y="224"/>
                  <a:pt x="224" y="209"/>
                  <a:pt x="235" y="189"/>
                </a:cubicBezTo>
                <a:cubicBezTo>
                  <a:pt x="246" y="170"/>
                  <a:pt x="252" y="149"/>
                  <a:pt x="252" y="126"/>
                </a:cubicBezTo>
                <a:cubicBezTo>
                  <a:pt x="252" y="103"/>
                  <a:pt x="246" y="82"/>
                  <a:pt x="235" y="63"/>
                </a:cubicBezTo>
                <a:cubicBezTo>
                  <a:pt x="224" y="44"/>
                  <a:pt x="209" y="28"/>
                  <a:pt x="189" y="17"/>
                </a:cubicBezTo>
                <a:close/>
                <a:moveTo>
                  <a:pt x="200" y="200"/>
                </a:moveTo>
                <a:cubicBezTo>
                  <a:pt x="191" y="210"/>
                  <a:pt x="180" y="217"/>
                  <a:pt x="167" y="223"/>
                </a:cubicBezTo>
                <a:cubicBezTo>
                  <a:pt x="154" y="228"/>
                  <a:pt x="140" y="231"/>
                  <a:pt x="126" y="231"/>
                </a:cubicBezTo>
                <a:cubicBezTo>
                  <a:pt x="112" y="231"/>
                  <a:pt x="98" y="228"/>
                  <a:pt x="85" y="223"/>
                </a:cubicBezTo>
                <a:cubicBezTo>
                  <a:pt x="72" y="217"/>
                  <a:pt x="61" y="210"/>
                  <a:pt x="52" y="200"/>
                </a:cubicBezTo>
                <a:cubicBezTo>
                  <a:pt x="42" y="191"/>
                  <a:pt x="35" y="180"/>
                  <a:pt x="29" y="167"/>
                </a:cubicBezTo>
                <a:cubicBezTo>
                  <a:pt x="24" y="154"/>
                  <a:pt x="21" y="140"/>
                  <a:pt x="21" y="126"/>
                </a:cubicBezTo>
                <a:cubicBezTo>
                  <a:pt x="21" y="112"/>
                  <a:pt x="24" y="98"/>
                  <a:pt x="29" y="85"/>
                </a:cubicBezTo>
                <a:cubicBezTo>
                  <a:pt x="35" y="72"/>
                  <a:pt x="42" y="61"/>
                  <a:pt x="52" y="52"/>
                </a:cubicBezTo>
                <a:cubicBezTo>
                  <a:pt x="61" y="42"/>
                  <a:pt x="72" y="35"/>
                  <a:pt x="85" y="29"/>
                </a:cubicBezTo>
                <a:cubicBezTo>
                  <a:pt x="98" y="24"/>
                  <a:pt x="112" y="21"/>
                  <a:pt x="126" y="21"/>
                </a:cubicBezTo>
                <a:cubicBezTo>
                  <a:pt x="140" y="21"/>
                  <a:pt x="154" y="24"/>
                  <a:pt x="167" y="29"/>
                </a:cubicBezTo>
                <a:cubicBezTo>
                  <a:pt x="180" y="35"/>
                  <a:pt x="191" y="42"/>
                  <a:pt x="200" y="52"/>
                </a:cubicBezTo>
                <a:cubicBezTo>
                  <a:pt x="210" y="61"/>
                  <a:pt x="217" y="72"/>
                  <a:pt x="223" y="85"/>
                </a:cubicBezTo>
                <a:cubicBezTo>
                  <a:pt x="228" y="98"/>
                  <a:pt x="231" y="112"/>
                  <a:pt x="231" y="126"/>
                </a:cubicBezTo>
                <a:cubicBezTo>
                  <a:pt x="231" y="140"/>
                  <a:pt x="228" y="154"/>
                  <a:pt x="223" y="167"/>
                </a:cubicBezTo>
                <a:cubicBezTo>
                  <a:pt x="217" y="180"/>
                  <a:pt x="210" y="191"/>
                  <a:pt x="200" y="200"/>
                </a:cubicBezTo>
                <a:close/>
                <a:moveTo>
                  <a:pt x="126" y="42"/>
                </a:moveTo>
                <a:cubicBezTo>
                  <a:pt x="103" y="42"/>
                  <a:pt x="83" y="50"/>
                  <a:pt x="66" y="67"/>
                </a:cubicBezTo>
                <a:cubicBezTo>
                  <a:pt x="50" y="83"/>
                  <a:pt x="42" y="103"/>
                  <a:pt x="42" y="126"/>
                </a:cubicBezTo>
                <a:cubicBezTo>
                  <a:pt x="42" y="149"/>
                  <a:pt x="50" y="169"/>
                  <a:pt x="66" y="186"/>
                </a:cubicBezTo>
                <a:cubicBezTo>
                  <a:pt x="83" y="202"/>
                  <a:pt x="103" y="210"/>
                  <a:pt x="126" y="210"/>
                </a:cubicBezTo>
                <a:cubicBezTo>
                  <a:pt x="149" y="210"/>
                  <a:pt x="169" y="202"/>
                  <a:pt x="185" y="186"/>
                </a:cubicBezTo>
                <a:cubicBezTo>
                  <a:pt x="202" y="169"/>
                  <a:pt x="210" y="149"/>
                  <a:pt x="210" y="126"/>
                </a:cubicBezTo>
                <a:cubicBezTo>
                  <a:pt x="210" y="103"/>
                  <a:pt x="202" y="83"/>
                  <a:pt x="185" y="67"/>
                </a:cubicBezTo>
                <a:cubicBezTo>
                  <a:pt x="169" y="50"/>
                  <a:pt x="149" y="42"/>
                  <a:pt x="126" y="42"/>
                </a:cubicBezTo>
                <a:close/>
                <a:moveTo>
                  <a:pt x="126" y="189"/>
                </a:moveTo>
                <a:cubicBezTo>
                  <a:pt x="108" y="189"/>
                  <a:pt x="94" y="183"/>
                  <a:pt x="81" y="171"/>
                </a:cubicBezTo>
                <a:cubicBezTo>
                  <a:pt x="69" y="158"/>
                  <a:pt x="63" y="144"/>
                  <a:pt x="63" y="126"/>
                </a:cubicBezTo>
                <a:cubicBezTo>
                  <a:pt x="63" y="109"/>
                  <a:pt x="69" y="94"/>
                  <a:pt x="81" y="82"/>
                </a:cubicBezTo>
                <a:cubicBezTo>
                  <a:pt x="94" y="69"/>
                  <a:pt x="108" y="63"/>
                  <a:pt x="126" y="63"/>
                </a:cubicBezTo>
                <a:cubicBezTo>
                  <a:pt x="143" y="63"/>
                  <a:pt x="158" y="69"/>
                  <a:pt x="170" y="82"/>
                </a:cubicBezTo>
                <a:cubicBezTo>
                  <a:pt x="183" y="94"/>
                  <a:pt x="189" y="109"/>
                  <a:pt x="189" y="126"/>
                </a:cubicBezTo>
                <a:cubicBezTo>
                  <a:pt x="189" y="144"/>
                  <a:pt x="183" y="158"/>
                  <a:pt x="170" y="171"/>
                </a:cubicBezTo>
                <a:cubicBezTo>
                  <a:pt x="158" y="183"/>
                  <a:pt x="143" y="189"/>
                  <a:pt x="126" y="189"/>
                </a:cubicBezTo>
                <a:close/>
                <a:moveTo>
                  <a:pt x="126" y="84"/>
                </a:moveTo>
                <a:cubicBezTo>
                  <a:pt x="114" y="84"/>
                  <a:pt x="104" y="88"/>
                  <a:pt x="96" y="96"/>
                </a:cubicBezTo>
                <a:cubicBezTo>
                  <a:pt x="88" y="105"/>
                  <a:pt x="84" y="115"/>
                  <a:pt x="84" y="126"/>
                </a:cubicBezTo>
                <a:cubicBezTo>
                  <a:pt x="84" y="138"/>
                  <a:pt x="88" y="148"/>
                  <a:pt x="96" y="156"/>
                </a:cubicBezTo>
                <a:cubicBezTo>
                  <a:pt x="104" y="164"/>
                  <a:pt x="114" y="168"/>
                  <a:pt x="126" y="168"/>
                </a:cubicBezTo>
                <a:cubicBezTo>
                  <a:pt x="137" y="168"/>
                  <a:pt x="147" y="164"/>
                  <a:pt x="156" y="156"/>
                </a:cubicBezTo>
                <a:cubicBezTo>
                  <a:pt x="164" y="148"/>
                  <a:pt x="168" y="138"/>
                  <a:pt x="168" y="126"/>
                </a:cubicBezTo>
                <a:cubicBezTo>
                  <a:pt x="168" y="115"/>
                  <a:pt x="164" y="105"/>
                  <a:pt x="156" y="96"/>
                </a:cubicBezTo>
                <a:cubicBezTo>
                  <a:pt x="147" y="88"/>
                  <a:pt x="137" y="84"/>
                  <a:pt x="12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0" name="Freeform 59"/>
          <p:cNvSpPr>
            <a:spLocks noEditPoints="1"/>
          </p:cNvSpPr>
          <p:nvPr/>
        </p:nvSpPr>
        <p:spPr bwMode="auto">
          <a:xfrm>
            <a:off x="7057275" y="2100761"/>
            <a:ext cx="537778" cy="380582"/>
          </a:xfrm>
          <a:custGeom>
            <a:avLst/>
            <a:gdLst>
              <a:gd name="T0" fmla="*/ 557 w 562"/>
              <a:gd name="T1" fmla="*/ 193 h 337"/>
              <a:gd name="T2" fmla="*/ 543 w 562"/>
              <a:gd name="T3" fmla="*/ 188 h 337"/>
              <a:gd name="T4" fmla="*/ 487 w 562"/>
              <a:gd name="T5" fmla="*/ 188 h 337"/>
              <a:gd name="T6" fmla="*/ 487 w 562"/>
              <a:gd name="T7" fmla="*/ 66 h 337"/>
              <a:gd name="T8" fmla="*/ 487 w 562"/>
              <a:gd name="T9" fmla="*/ 19 h 337"/>
              <a:gd name="T10" fmla="*/ 487 w 562"/>
              <a:gd name="T11" fmla="*/ 16 h 337"/>
              <a:gd name="T12" fmla="*/ 487 w 562"/>
              <a:gd name="T13" fmla="*/ 12 h 337"/>
              <a:gd name="T14" fmla="*/ 487 w 562"/>
              <a:gd name="T15" fmla="*/ 9 h 337"/>
              <a:gd name="T16" fmla="*/ 486 w 562"/>
              <a:gd name="T17" fmla="*/ 5 h 337"/>
              <a:gd name="T18" fmla="*/ 484 w 562"/>
              <a:gd name="T19" fmla="*/ 3 h 337"/>
              <a:gd name="T20" fmla="*/ 482 w 562"/>
              <a:gd name="T21" fmla="*/ 1 h 337"/>
              <a:gd name="T22" fmla="*/ 478 w 562"/>
              <a:gd name="T23" fmla="*/ 0 h 337"/>
              <a:gd name="T24" fmla="*/ 197 w 562"/>
              <a:gd name="T25" fmla="*/ 0 h 337"/>
              <a:gd name="T26" fmla="*/ 190 w 562"/>
              <a:gd name="T27" fmla="*/ 3 h 337"/>
              <a:gd name="T28" fmla="*/ 188 w 562"/>
              <a:gd name="T29" fmla="*/ 10 h 337"/>
              <a:gd name="T30" fmla="*/ 190 w 562"/>
              <a:gd name="T31" fmla="*/ 16 h 337"/>
              <a:gd name="T32" fmla="*/ 237 w 562"/>
              <a:gd name="T33" fmla="*/ 72 h 337"/>
              <a:gd name="T34" fmla="*/ 244 w 562"/>
              <a:gd name="T35" fmla="*/ 75 h 337"/>
              <a:gd name="T36" fmla="*/ 412 w 562"/>
              <a:gd name="T37" fmla="*/ 75 h 337"/>
              <a:gd name="T38" fmla="*/ 412 w 562"/>
              <a:gd name="T39" fmla="*/ 188 h 337"/>
              <a:gd name="T40" fmla="*/ 356 w 562"/>
              <a:gd name="T41" fmla="*/ 188 h 337"/>
              <a:gd name="T42" fmla="*/ 343 w 562"/>
              <a:gd name="T43" fmla="*/ 193 h 337"/>
              <a:gd name="T44" fmla="*/ 337 w 562"/>
              <a:gd name="T45" fmla="*/ 206 h 337"/>
              <a:gd name="T46" fmla="*/ 342 w 562"/>
              <a:gd name="T47" fmla="*/ 218 h 337"/>
              <a:gd name="T48" fmla="*/ 435 w 562"/>
              <a:gd name="T49" fmla="*/ 331 h 337"/>
              <a:gd name="T50" fmla="*/ 450 w 562"/>
              <a:gd name="T51" fmla="*/ 337 h 337"/>
              <a:gd name="T52" fmla="*/ 464 w 562"/>
              <a:gd name="T53" fmla="*/ 331 h 337"/>
              <a:gd name="T54" fmla="*/ 558 w 562"/>
              <a:gd name="T55" fmla="*/ 218 h 337"/>
              <a:gd name="T56" fmla="*/ 562 w 562"/>
              <a:gd name="T57" fmla="*/ 206 h 337"/>
              <a:gd name="T58" fmla="*/ 557 w 562"/>
              <a:gd name="T59" fmla="*/ 193 h 337"/>
              <a:gd name="T60" fmla="*/ 373 w 562"/>
              <a:gd name="T61" fmla="*/ 322 h 337"/>
              <a:gd name="T62" fmla="*/ 326 w 562"/>
              <a:gd name="T63" fmla="*/ 266 h 337"/>
              <a:gd name="T64" fmla="*/ 319 w 562"/>
              <a:gd name="T65" fmla="*/ 263 h 337"/>
              <a:gd name="T66" fmla="*/ 150 w 562"/>
              <a:gd name="T67" fmla="*/ 263 h 337"/>
              <a:gd name="T68" fmla="*/ 150 w 562"/>
              <a:gd name="T69" fmla="*/ 150 h 337"/>
              <a:gd name="T70" fmla="*/ 206 w 562"/>
              <a:gd name="T71" fmla="*/ 150 h 337"/>
              <a:gd name="T72" fmla="*/ 220 w 562"/>
              <a:gd name="T73" fmla="*/ 145 h 337"/>
              <a:gd name="T74" fmla="*/ 225 w 562"/>
              <a:gd name="T75" fmla="*/ 132 h 337"/>
              <a:gd name="T76" fmla="*/ 221 w 562"/>
              <a:gd name="T77" fmla="*/ 120 h 337"/>
              <a:gd name="T78" fmla="*/ 127 w 562"/>
              <a:gd name="T79" fmla="*/ 7 h 337"/>
              <a:gd name="T80" fmla="*/ 113 w 562"/>
              <a:gd name="T81" fmla="*/ 1 h 337"/>
              <a:gd name="T82" fmla="*/ 98 w 562"/>
              <a:gd name="T83" fmla="*/ 7 h 337"/>
              <a:gd name="T84" fmla="*/ 5 w 562"/>
              <a:gd name="T85" fmla="*/ 120 h 337"/>
              <a:gd name="T86" fmla="*/ 0 w 562"/>
              <a:gd name="T87" fmla="*/ 132 h 337"/>
              <a:gd name="T88" fmla="*/ 6 w 562"/>
              <a:gd name="T89" fmla="*/ 145 h 337"/>
              <a:gd name="T90" fmla="*/ 19 w 562"/>
              <a:gd name="T91" fmla="*/ 150 h 337"/>
              <a:gd name="T92" fmla="*/ 75 w 562"/>
              <a:gd name="T93" fmla="*/ 150 h 337"/>
              <a:gd name="T94" fmla="*/ 75 w 562"/>
              <a:gd name="T95" fmla="*/ 272 h 337"/>
              <a:gd name="T96" fmla="*/ 75 w 562"/>
              <a:gd name="T97" fmla="*/ 319 h 337"/>
              <a:gd name="T98" fmla="*/ 75 w 562"/>
              <a:gd name="T99" fmla="*/ 322 h 337"/>
              <a:gd name="T100" fmla="*/ 75 w 562"/>
              <a:gd name="T101" fmla="*/ 326 h 337"/>
              <a:gd name="T102" fmla="*/ 76 w 562"/>
              <a:gd name="T103" fmla="*/ 329 h 337"/>
              <a:gd name="T104" fmla="*/ 77 w 562"/>
              <a:gd name="T105" fmla="*/ 332 h 337"/>
              <a:gd name="T106" fmla="*/ 78 w 562"/>
              <a:gd name="T107" fmla="*/ 335 h 337"/>
              <a:gd name="T108" fmla="*/ 81 w 562"/>
              <a:gd name="T109" fmla="*/ 337 h 337"/>
              <a:gd name="T110" fmla="*/ 85 w 562"/>
              <a:gd name="T111" fmla="*/ 337 h 337"/>
              <a:gd name="T112" fmla="*/ 366 w 562"/>
              <a:gd name="T113" fmla="*/ 337 h 337"/>
              <a:gd name="T114" fmla="*/ 372 w 562"/>
              <a:gd name="T115" fmla="*/ 335 h 337"/>
              <a:gd name="T116" fmla="*/ 375 w 562"/>
              <a:gd name="T117" fmla="*/ 328 h 337"/>
              <a:gd name="T118" fmla="*/ 373 w 562"/>
              <a:gd name="T119" fmla="*/ 32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2" h="337">
                <a:moveTo>
                  <a:pt x="557" y="193"/>
                </a:moveTo>
                <a:cubicBezTo>
                  <a:pt x="553" y="190"/>
                  <a:pt x="548" y="188"/>
                  <a:pt x="543" y="188"/>
                </a:cubicBezTo>
                <a:cubicBezTo>
                  <a:pt x="487" y="188"/>
                  <a:pt x="487" y="188"/>
                  <a:pt x="487" y="188"/>
                </a:cubicBezTo>
                <a:cubicBezTo>
                  <a:pt x="487" y="66"/>
                  <a:pt x="487" y="66"/>
                  <a:pt x="487" y="66"/>
                </a:cubicBezTo>
                <a:cubicBezTo>
                  <a:pt x="487" y="19"/>
                  <a:pt x="487" y="19"/>
                  <a:pt x="487" y="19"/>
                </a:cubicBezTo>
                <a:cubicBezTo>
                  <a:pt x="487" y="16"/>
                  <a:pt x="487" y="16"/>
                  <a:pt x="487" y="16"/>
                </a:cubicBezTo>
                <a:cubicBezTo>
                  <a:pt x="487" y="12"/>
                  <a:pt x="487" y="12"/>
                  <a:pt x="487" y="12"/>
                </a:cubicBezTo>
                <a:cubicBezTo>
                  <a:pt x="487" y="9"/>
                  <a:pt x="487" y="9"/>
                  <a:pt x="487" y="9"/>
                </a:cubicBezTo>
                <a:cubicBezTo>
                  <a:pt x="486" y="5"/>
                  <a:pt x="486" y="5"/>
                  <a:pt x="486" y="5"/>
                </a:cubicBezTo>
                <a:cubicBezTo>
                  <a:pt x="484" y="3"/>
                  <a:pt x="484" y="3"/>
                  <a:pt x="484" y="3"/>
                </a:cubicBezTo>
                <a:cubicBezTo>
                  <a:pt x="482" y="1"/>
                  <a:pt x="482" y="1"/>
                  <a:pt x="482" y="1"/>
                </a:cubicBezTo>
                <a:cubicBezTo>
                  <a:pt x="478" y="0"/>
                  <a:pt x="478" y="0"/>
                  <a:pt x="478" y="0"/>
                </a:cubicBezTo>
                <a:cubicBezTo>
                  <a:pt x="197" y="0"/>
                  <a:pt x="197" y="0"/>
                  <a:pt x="197" y="0"/>
                </a:cubicBezTo>
                <a:cubicBezTo>
                  <a:pt x="190" y="3"/>
                  <a:pt x="190" y="3"/>
                  <a:pt x="190" y="3"/>
                </a:cubicBezTo>
                <a:cubicBezTo>
                  <a:pt x="188" y="10"/>
                  <a:pt x="188" y="10"/>
                  <a:pt x="188" y="10"/>
                </a:cubicBezTo>
                <a:cubicBezTo>
                  <a:pt x="190" y="16"/>
                  <a:pt x="190" y="16"/>
                  <a:pt x="190" y="16"/>
                </a:cubicBezTo>
                <a:cubicBezTo>
                  <a:pt x="237" y="72"/>
                  <a:pt x="237" y="72"/>
                  <a:pt x="237" y="72"/>
                </a:cubicBezTo>
                <a:cubicBezTo>
                  <a:pt x="244" y="75"/>
                  <a:pt x="244" y="75"/>
                  <a:pt x="244" y="75"/>
                </a:cubicBezTo>
                <a:cubicBezTo>
                  <a:pt x="412" y="75"/>
                  <a:pt x="412" y="75"/>
                  <a:pt x="412" y="75"/>
                </a:cubicBezTo>
                <a:cubicBezTo>
                  <a:pt x="412" y="188"/>
                  <a:pt x="412" y="188"/>
                  <a:pt x="412" y="188"/>
                </a:cubicBezTo>
                <a:cubicBezTo>
                  <a:pt x="356" y="188"/>
                  <a:pt x="356" y="188"/>
                  <a:pt x="356" y="188"/>
                </a:cubicBezTo>
                <a:cubicBezTo>
                  <a:pt x="351" y="188"/>
                  <a:pt x="347" y="190"/>
                  <a:pt x="343" y="193"/>
                </a:cubicBezTo>
                <a:cubicBezTo>
                  <a:pt x="339" y="197"/>
                  <a:pt x="337" y="201"/>
                  <a:pt x="337" y="206"/>
                </a:cubicBezTo>
                <a:cubicBezTo>
                  <a:pt x="337" y="211"/>
                  <a:pt x="339" y="215"/>
                  <a:pt x="342" y="218"/>
                </a:cubicBezTo>
                <a:cubicBezTo>
                  <a:pt x="435" y="331"/>
                  <a:pt x="435" y="331"/>
                  <a:pt x="435" y="331"/>
                </a:cubicBezTo>
                <a:cubicBezTo>
                  <a:pt x="439" y="335"/>
                  <a:pt x="444" y="337"/>
                  <a:pt x="450" y="337"/>
                </a:cubicBezTo>
                <a:cubicBezTo>
                  <a:pt x="455" y="337"/>
                  <a:pt x="460" y="335"/>
                  <a:pt x="464" y="331"/>
                </a:cubicBezTo>
                <a:cubicBezTo>
                  <a:pt x="558" y="218"/>
                  <a:pt x="558" y="218"/>
                  <a:pt x="558" y="218"/>
                </a:cubicBezTo>
                <a:cubicBezTo>
                  <a:pt x="561" y="215"/>
                  <a:pt x="562" y="211"/>
                  <a:pt x="562" y="206"/>
                </a:cubicBezTo>
                <a:cubicBezTo>
                  <a:pt x="562" y="201"/>
                  <a:pt x="560" y="197"/>
                  <a:pt x="557" y="193"/>
                </a:cubicBezTo>
                <a:close/>
                <a:moveTo>
                  <a:pt x="373" y="322"/>
                </a:moveTo>
                <a:cubicBezTo>
                  <a:pt x="326" y="266"/>
                  <a:pt x="326" y="266"/>
                  <a:pt x="326" y="266"/>
                </a:cubicBezTo>
                <a:cubicBezTo>
                  <a:pt x="319" y="263"/>
                  <a:pt x="319" y="263"/>
                  <a:pt x="319" y="263"/>
                </a:cubicBezTo>
                <a:cubicBezTo>
                  <a:pt x="150" y="263"/>
                  <a:pt x="150" y="263"/>
                  <a:pt x="150" y="263"/>
                </a:cubicBezTo>
                <a:cubicBezTo>
                  <a:pt x="150" y="150"/>
                  <a:pt x="150" y="150"/>
                  <a:pt x="150" y="150"/>
                </a:cubicBezTo>
                <a:cubicBezTo>
                  <a:pt x="206" y="150"/>
                  <a:pt x="206" y="150"/>
                  <a:pt x="206" y="150"/>
                </a:cubicBezTo>
                <a:cubicBezTo>
                  <a:pt x="211" y="150"/>
                  <a:pt x="216" y="148"/>
                  <a:pt x="220" y="145"/>
                </a:cubicBezTo>
                <a:cubicBezTo>
                  <a:pt x="223" y="141"/>
                  <a:pt x="225" y="137"/>
                  <a:pt x="225" y="132"/>
                </a:cubicBezTo>
                <a:cubicBezTo>
                  <a:pt x="225" y="127"/>
                  <a:pt x="224" y="123"/>
                  <a:pt x="221" y="120"/>
                </a:cubicBezTo>
                <a:cubicBezTo>
                  <a:pt x="127" y="7"/>
                  <a:pt x="127" y="7"/>
                  <a:pt x="127" y="7"/>
                </a:cubicBezTo>
                <a:cubicBezTo>
                  <a:pt x="123" y="3"/>
                  <a:pt x="119" y="1"/>
                  <a:pt x="113" y="1"/>
                </a:cubicBezTo>
                <a:cubicBezTo>
                  <a:pt x="107" y="1"/>
                  <a:pt x="102" y="3"/>
                  <a:pt x="98" y="7"/>
                </a:cubicBezTo>
                <a:cubicBezTo>
                  <a:pt x="5" y="120"/>
                  <a:pt x="5" y="120"/>
                  <a:pt x="5" y="120"/>
                </a:cubicBezTo>
                <a:cubicBezTo>
                  <a:pt x="2" y="123"/>
                  <a:pt x="0" y="127"/>
                  <a:pt x="0" y="132"/>
                </a:cubicBezTo>
                <a:cubicBezTo>
                  <a:pt x="0" y="137"/>
                  <a:pt x="2" y="141"/>
                  <a:pt x="6" y="145"/>
                </a:cubicBezTo>
                <a:cubicBezTo>
                  <a:pt x="10" y="148"/>
                  <a:pt x="14" y="150"/>
                  <a:pt x="19" y="150"/>
                </a:cubicBezTo>
                <a:cubicBezTo>
                  <a:pt x="75" y="150"/>
                  <a:pt x="75" y="150"/>
                  <a:pt x="75" y="150"/>
                </a:cubicBezTo>
                <a:cubicBezTo>
                  <a:pt x="75" y="272"/>
                  <a:pt x="75" y="272"/>
                  <a:pt x="75" y="272"/>
                </a:cubicBezTo>
                <a:cubicBezTo>
                  <a:pt x="75" y="319"/>
                  <a:pt x="75" y="319"/>
                  <a:pt x="75" y="319"/>
                </a:cubicBezTo>
                <a:cubicBezTo>
                  <a:pt x="75" y="322"/>
                  <a:pt x="75" y="322"/>
                  <a:pt x="75" y="322"/>
                </a:cubicBezTo>
                <a:cubicBezTo>
                  <a:pt x="75" y="326"/>
                  <a:pt x="75" y="326"/>
                  <a:pt x="75" y="326"/>
                </a:cubicBezTo>
                <a:cubicBezTo>
                  <a:pt x="76" y="329"/>
                  <a:pt x="76" y="329"/>
                  <a:pt x="76" y="329"/>
                </a:cubicBezTo>
                <a:cubicBezTo>
                  <a:pt x="77" y="332"/>
                  <a:pt x="77" y="332"/>
                  <a:pt x="77" y="332"/>
                </a:cubicBezTo>
                <a:cubicBezTo>
                  <a:pt x="78" y="335"/>
                  <a:pt x="78" y="335"/>
                  <a:pt x="78" y="335"/>
                </a:cubicBezTo>
                <a:cubicBezTo>
                  <a:pt x="81" y="337"/>
                  <a:pt x="81" y="337"/>
                  <a:pt x="81" y="337"/>
                </a:cubicBezTo>
                <a:cubicBezTo>
                  <a:pt x="85" y="337"/>
                  <a:pt x="85" y="337"/>
                  <a:pt x="85" y="337"/>
                </a:cubicBezTo>
                <a:cubicBezTo>
                  <a:pt x="366" y="337"/>
                  <a:pt x="366" y="337"/>
                  <a:pt x="366" y="337"/>
                </a:cubicBezTo>
                <a:cubicBezTo>
                  <a:pt x="372" y="335"/>
                  <a:pt x="372" y="335"/>
                  <a:pt x="372" y="335"/>
                </a:cubicBezTo>
                <a:cubicBezTo>
                  <a:pt x="375" y="328"/>
                  <a:pt x="375" y="328"/>
                  <a:pt x="375" y="328"/>
                </a:cubicBezTo>
                <a:lnTo>
                  <a:pt x="373" y="32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smtClean="0"/>
          </a:p>
        </p:txBody>
      </p:sp>
    </p:spTree>
    <p:extLst>
      <p:ext uri="{BB962C8B-B14F-4D97-AF65-F5344CB8AC3E}">
        <p14:creationId xmlns:p14="http://schemas.microsoft.com/office/powerpoint/2010/main" val="149666405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858848"/>
            <a:ext cx="7221827" cy="302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036290"/>
            <a:r>
              <a:rPr lang="en-US" sz="1600" spc="321" dirty="0" smtClean="0">
                <a:solidFill>
                  <a:prstClr val="white"/>
                </a:solidFill>
              </a:rPr>
              <a:t>MOBILISATION EXTERNE</a:t>
            </a:r>
            <a:endParaRPr lang="en-CA" sz="1600" spc="321" dirty="0">
              <a:solidFill>
                <a:prstClr val="white"/>
              </a:solidFill>
            </a:endParaRPr>
          </a:p>
        </p:txBody>
      </p:sp>
      <p:sp>
        <p:nvSpPr>
          <p:cNvPr id="45" name="Rectangle 44"/>
          <p:cNvSpPr/>
          <p:nvPr/>
        </p:nvSpPr>
        <p:spPr>
          <a:xfrm>
            <a:off x="500" y="3304104"/>
            <a:ext cx="7221327" cy="294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036290"/>
            <a:r>
              <a:rPr lang="en-US" sz="1600" spc="321" dirty="0">
                <a:solidFill>
                  <a:prstClr val="white"/>
                </a:solidFill>
              </a:rPr>
              <a:t>MOBILISATION </a:t>
            </a:r>
            <a:r>
              <a:rPr lang="en-US" sz="1600" spc="321" dirty="0" smtClean="0">
                <a:solidFill>
                  <a:prstClr val="white"/>
                </a:solidFill>
              </a:rPr>
              <a:t>INTERNE</a:t>
            </a:r>
            <a:endParaRPr lang="en-CA" sz="1600" spc="321" dirty="0">
              <a:solidFill>
                <a:prstClr val="white"/>
              </a:solidFill>
            </a:endParaRPr>
          </a:p>
        </p:txBody>
      </p:sp>
      <p:sp>
        <p:nvSpPr>
          <p:cNvPr id="46" name="TextBox 45"/>
          <p:cNvSpPr txBox="1"/>
          <p:nvPr/>
        </p:nvSpPr>
        <p:spPr>
          <a:xfrm>
            <a:off x="3327898" y="2236615"/>
            <a:ext cx="2413886" cy="338106"/>
          </a:xfrm>
          <a:prstGeom prst="rect">
            <a:avLst/>
          </a:prstGeom>
          <a:noFill/>
        </p:spPr>
        <p:txBody>
          <a:bodyPr wrap="square" rtlCol="0">
            <a:spAutoFit/>
          </a:bodyPr>
          <a:lstStyle/>
          <a:p>
            <a:pPr defTabSz="1036290"/>
            <a:r>
              <a:rPr lang="en-US" sz="1597" b="1" spc="243" dirty="0" smtClean="0">
                <a:solidFill>
                  <a:srgbClr val="004D71"/>
                </a:solidFill>
              </a:rPr>
              <a:t>ORGANISATIONS</a:t>
            </a:r>
            <a:endParaRPr lang="en-CA" sz="1597" b="1" spc="243" dirty="0">
              <a:solidFill>
                <a:srgbClr val="004D71"/>
              </a:solidFill>
            </a:endParaRPr>
          </a:p>
        </p:txBody>
      </p:sp>
      <p:pic>
        <p:nvPicPr>
          <p:cNvPr id="47" name="Picture 2" descr="Image result for vendors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988"/>
          <a:stretch/>
        </p:blipFill>
        <p:spPr bwMode="auto">
          <a:xfrm>
            <a:off x="164903" y="2263837"/>
            <a:ext cx="635387" cy="59560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800290" y="2238252"/>
            <a:ext cx="1382796" cy="338106"/>
          </a:xfrm>
          <a:prstGeom prst="rect">
            <a:avLst/>
          </a:prstGeom>
          <a:noFill/>
        </p:spPr>
        <p:txBody>
          <a:bodyPr wrap="square" rtlCol="0">
            <a:spAutoFit/>
          </a:bodyPr>
          <a:lstStyle/>
          <a:p>
            <a:pPr defTabSz="1036290"/>
            <a:r>
              <a:rPr lang="en-US" sz="1597" b="1" spc="243" dirty="0" smtClean="0">
                <a:solidFill>
                  <a:srgbClr val="004D71"/>
                </a:solidFill>
              </a:rPr>
              <a:t>INDUSTRIE</a:t>
            </a:r>
            <a:endParaRPr lang="en-CA" sz="1597" b="1" spc="243" dirty="0">
              <a:solidFill>
                <a:srgbClr val="004D71"/>
              </a:solidFill>
            </a:endParaRPr>
          </a:p>
        </p:txBody>
      </p:sp>
      <p:pic>
        <p:nvPicPr>
          <p:cNvPr id="49" name="Picture 4" descr="Image result for organizations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099"/>
          <a:stretch/>
        </p:blipFill>
        <p:spPr bwMode="auto">
          <a:xfrm>
            <a:off x="2532971" y="2216796"/>
            <a:ext cx="776970" cy="65188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815763" y="2502180"/>
            <a:ext cx="1442814" cy="646331"/>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Fournisseurs</a:t>
            </a:r>
          </a:p>
          <a:p>
            <a:pPr marL="192762" indent="-192762" defTabSz="914400">
              <a:buFont typeface="Arial" panose="020B0604020202020204" pitchFamily="34" charset="0"/>
              <a:buChar char="•"/>
            </a:pPr>
            <a:r>
              <a:rPr lang="fr-CA" sz="1200" dirty="0">
                <a:solidFill>
                  <a:prstClr val="black"/>
                </a:solidFill>
              </a:rPr>
              <a:t>Entreprises-conseils</a:t>
            </a:r>
          </a:p>
        </p:txBody>
      </p:sp>
      <p:sp>
        <p:nvSpPr>
          <p:cNvPr id="51" name="TextBox 50"/>
          <p:cNvSpPr txBox="1"/>
          <p:nvPr/>
        </p:nvSpPr>
        <p:spPr>
          <a:xfrm>
            <a:off x="3345151" y="2486083"/>
            <a:ext cx="2263566" cy="646331"/>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Autres gouvernements (Alberta, Australie, Californie)</a:t>
            </a:r>
          </a:p>
          <a:p>
            <a:pPr marL="192762" indent="-192762" defTabSz="914400">
              <a:buFont typeface="Arial" panose="020B0604020202020204" pitchFamily="34" charset="0"/>
              <a:buChar char="•"/>
            </a:pPr>
            <a:r>
              <a:rPr lang="fr-CA" sz="1200" dirty="0">
                <a:solidFill>
                  <a:prstClr val="black"/>
                </a:solidFill>
              </a:rPr>
              <a:t>Grandes entreprises</a:t>
            </a:r>
          </a:p>
        </p:txBody>
      </p:sp>
      <p:sp>
        <p:nvSpPr>
          <p:cNvPr id="52" name="TextBox 51"/>
          <p:cNvSpPr txBox="1"/>
          <p:nvPr/>
        </p:nvSpPr>
        <p:spPr>
          <a:xfrm>
            <a:off x="5633449" y="2487028"/>
            <a:ext cx="1606335" cy="461665"/>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Conseil consultatif sur le </a:t>
            </a:r>
            <a:r>
              <a:rPr lang="fr-CA" sz="1200" dirty="0" smtClean="0">
                <a:solidFill>
                  <a:prstClr val="black"/>
                </a:solidFill>
              </a:rPr>
              <a:t>numérique</a:t>
            </a:r>
            <a:endParaRPr lang="fr-CA" sz="1200" dirty="0">
              <a:solidFill>
                <a:prstClr val="black"/>
              </a:solidFill>
            </a:endParaRPr>
          </a:p>
        </p:txBody>
      </p:sp>
      <p:sp>
        <p:nvSpPr>
          <p:cNvPr id="53" name="TextBox 52"/>
          <p:cNvSpPr txBox="1"/>
          <p:nvPr/>
        </p:nvSpPr>
        <p:spPr>
          <a:xfrm>
            <a:off x="810033" y="3712254"/>
            <a:ext cx="1858064" cy="338554"/>
          </a:xfrm>
          <a:prstGeom prst="rect">
            <a:avLst/>
          </a:prstGeom>
          <a:noFill/>
        </p:spPr>
        <p:txBody>
          <a:bodyPr wrap="square" rtlCol="0">
            <a:spAutoFit/>
          </a:bodyPr>
          <a:lstStyle/>
          <a:p>
            <a:pPr defTabSz="914400"/>
            <a:r>
              <a:rPr lang="fr-CA" sz="1600" b="1" dirty="0">
                <a:solidFill>
                  <a:srgbClr val="004D71"/>
                </a:solidFill>
              </a:rPr>
              <a:t>MINISTÈRES</a:t>
            </a:r>
          </a:p>
        </p:txBody>
      </p:sp>
      <p:sp>
        <p:nvSpPr>
          <p:cNvPr id="55" name="TextBox 54"/>
          <p:cNvSpPr txBox="1"/>
          <p:nvPr/>
        </p:nvSpPr>
        <p:spPr>
          <a:xfrm>
            <a:off x="4814539" y="4735307"/>
            <a:ext cx="1858064" cy="307777"/>
          </a:xfrm>
          <a:prstGeom prst="rect">
            <a:avLst/>
          </a:prstGeom>
          <a:noFill/>
        </p:spPr>
        <p:txBody>
          <a:bodyPr wrap="square" rtlCol="0">
            <a:spAutoFit/>
          </a:bodyPr>
          <a:lstStyle/>
          <a:p>
            <a:pPr defTabSz="914400"/>
            <a:r>
              <a:rPr lang="fr-CA" sz="1400" b="1" dirty="0" smtClean="0">
                <a:solidFill>
                  <a:srgbClr val="004D71"/>
                </a:solidFill>
              </a:rPr>
              <a:t>UTILISATEURS</a:t>
            </a:r>
            <a:endParaRPr lang="fr-CA" sz="1400" b="1" dirty="0">
              <a:solidFill>
                <a:srgbClr val="004D71"/>
              </a:solidFill>
            </a:endParaRPr>
          </a:p>
        </p:txBody>
      </p:sp>
      <p:sp>
        <p:nvSpPr>
          <p:cNvPr id="56" name="TextBox 55"/>
          <p:cNvSpPr txBox="1"/>
          <p:nvPr/>
        </p:nvSpPr>
        <p:spPr>
          <a:xfrm>
            <a:off x="810033" y="6143781"/>
            <a:ext cx="2870926" cy="307777"/>
          </a:xfrm>
          <a:prstGeom prst="rect">
            <a:avLst/>
          </a:prstGeom>
          <a:noFill/>
        </p:spPr>
        <p:txBody>
          <a:bodyPr wrap="square" rtlCol="0">
            <a:spAutoFit/>
          </a:bodyPr>
          <a:lstStyle/>
          <a:p>
            <a:pPr defTabSz="914400"/>
            <a:r>
              <a:rPr lang="fr-CA" sz="1400" b="1" dirty="0">
                <a:solidFill>
                  <a:srgbClr val="004D71"/>
                </a:solidFill>
              </a:rPr>
              <a:t>COMMUNAUTÉS DE SPÉCIALISTES</a:t>
            </a:r>
          </a:p>
        </p:txBody>
      </p:sp>
      <p:sp>
        <p:nvSpPr>
          <p:cNvPr id="57" name="TextBox 56"/>
          <p:cNvSpPr txBox="1"/>
          <p:nvPr/>
        </p:nvSpPr>
        <p:spPr>
          <a:xfrm>
            <a:off x="865334" y="4835125"/>
            <a:ext cx="3060818" cy="307777"/>
          </a:xfrm>
          <a:prstGeom prst="rect">
            <a:avLst/>
          </a:prstGeom>
          <a:noFill/>
        </p:spPr>
        <p:txBody>
          <a:bodyPr wrap="square" rtlCol="0">
            <a:spAutoFit/>
          </a:bodyPr>
          <a:lstStyle/>
          <a:p>
            <a:pPr defTabSz="914400"/>
            <a:r>
              <a:rPr lang="fr-CA" sz="1400" b="1" dirty="0" smtClean="0">
                <a:solidFill>
                  <a:srgbClr val="004D71"/>
                </a:solidFill>
              </a:rPr>
              <a:t>MINISTÈRES UNIQUES</a:t>
            </a:r>
            <a:endParaRPr lang="fr-CA" sz="1400" b="1" dirty="0">
              <a:solidFill>
                <a:srgbClr val="004D71"/>
              </a:solidFill>
            </a:endParaRPr>
          </a:p>
        </p:txBody>
      </p:sp>
      <p:pic>
        <p:nvPicPr>
          <p:cNvPr id="58" name="Picture 6" descr="Image result for department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41" t="12460" r="12783" b="19012"/>
          <a:stretch/>
        </p:blipFill>
        <p:spPr bwMode="auto">
          <a:xfrm>
            <a:off x="186504" y="3762060"/>
            <a:ext cx="631825" cy="617785"/>
          </a:xfrm>
          <a:prstGeom prst="ellipse">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user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836" y="6101829"/>
            <a:ext cx="613782" cy="61378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Image result for secur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148" y="4853219"/>
            <a:ext cx="775182" cy="77518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expert circl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5392" y="4763725"/>
            <a:ext cx="685584" cy="6855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 descr="Image result for meeting circl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86655" y="5708364"/>
            <a:ext cx="655111" cy="6639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99749" y="3966937"/>
            <a:ext cx="2307445" cy="830997"/>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Administration publique centrale</a:t>
            </a:r>
          </a:p>
          <a:p>
            <a:pPr marL="192762" indent="-192762" defTabSz="914400">
              <a:buFont typeface="Arial" panose="020B0604020202020204" pitchFamily="34" charset="0"/>
              <a:buChar char="•"/>
            </a:pPr>
            <a:r>
              <a:rPr lang="fr-CA" sz="1200" dirty="0">
                <a:solidFill>
                  <a:prstClr val="black"/>
                </a:solidFill>
              </a:rPr>
              <a:t>Organismes centraux</a:t>
            </a:r>
          </a:p>
          <a:p>
            <a:pPr marL="192762" indent="-192762" defTabSz="914400">
              <a:buFont typeface="Arial" panose="020B0604020202020204" pitchFamily="34" charset="0"/>
              <a:buChar char="•"/>
            </a:pPr>
            <a:r>
              <a:rPr lang="fr-CA" sz="1200" dirty="0">
                <a:solidFill>
                  <a:prstClr val="black"/>
                </a:solidFill>
              </a:rPr>
              <a:t>Organismes/Sociétés d’État </a:t>
            </a:r>
          </a:p>
        </p:txBody>
      </p:sp>
      <p:sp>
        <p:nvSpPr>
          <p:cNvPr id="65" name="TextBox 64"/>
          <p:cNvSpPr txBox="1"/>
          <p:nvPr/>
        </p:nvSpPr>
        <p:spPr>
          <a:xfrm>
            <a:off x="864085" y="5049167"/>
            <a:ext cx="2271857" cy="1015663"/>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Système de rémunération individuel</a:t>
            </a:r>
          </a:p>
          <a:p>
            <a:pPr defTabSz="914400"/>
            <a:r>
              <a:rPr lang="fr-CA" sz="1200" dirty="0" smtClean="0">
                <a:solidFill>
                  <a:prstClr val="black"/>
                </a:solidFill>
              </a:rPr>
              <a:t>     (</a:t>
            </a:r>
            <a:r>
              <a:rPr lang="fr-CA" sz="1200" dirty="0">
                <a:solidFill>
                  <a:prstClr val="black"/>
                </a:solidFill>
              </a:rPr>
              <a:t>MDN, GRC, ARC)</a:t>
            </a:r>
          </a:p>
          <a:p>
            <a:pPr marL="192762" indent="-192762" defTabSz="914400">
              <a:buFont typeface="Arial" panose="020B0604020202020204" pitchFamily="34" charset="0"/>
              <a:buChar char="•"/>
            </a:pPr>
            <a:r>
              <a:rPr lang="fr-CA" sz="1200" dirty="0">
                <a:solidFill>
                  <a:prstClr val="black"/>
                </a:solidFill>
              </a:rPr>
              <a:t>Environnements sécurisés</a:t>
            </a:r>
          </a:p>
          <a:p>
            <a:pPr defTabSz="914400"/>
            <a:r>
              <a:rPr lang="fr-CA" sz="1200" dirty="0" smtClean="0">
                <a:solidFill>
                  <a:prstClr val="black"/>
                </a:solidFill>
              </a:rPr>
              <a:t>     (</a:t>
            </a:r>
            <a:r>
              <a:rPr lang="fr-CA" sz="1200" dirty="0">
                <a:solidFill>
                  <a:prstClr val="black"/>
                </a:solidFill>
              </a:rPr>
              <a:t>CST, SCRS</a:t>
            </a:r>
            <a:r>
              <a:rPr lang="fr-CA" sz="1200" dirty="0" smtClean="0">
                <a:solidFill>
                  <a:prstClr val="black"/>
                </a:solidFill>
              </a:rPr>
              <a:t>)</a:t>
            </a:r>
            <a:endParaRPr lang="fr-CA" sz="1200" dirty="0">
              <a:solidFill>
                <a:prstClr val="black"/>
              </a:solidFill>
            </a:endParaRPr>
          </a:p>
        </p:txBody>
      </p:sp>
      <p:sp>
        <p:nvSpPr>
          <p:cNvPr id="66" name="TextBox 65"/>
          <p:cNvSpPr txBox="1"/>
          <p:nvPr/>
        </p:nvSpPr>
        <p:spPr>
          <a:xfrm>
            <a:off x="855589" y="6398002"/>
            <a:ext cx="1208995" cy="1015663"/>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DPF</a:t>
            </a:r>
          </a:p>
          <a:p>
            <a:pPr marL="192762" indent="-192762" defTabSz="914400">
              <a:buFont typeface="Arial" panose="020B0604020202020204" pitchFamily="34" charset="0"/>
              <a:buChar char="•"/>
            </a:pPr>
            <a:r>
              <a:rPr lang="fr-CA" sz="1200" dirty="0">
                <a:solidFill>
                  <a:prstClr val="black"/>
                </a:solidFill>
              </a:rPr>
              <a:t>DPI </a:t>
            </a:r>
          </a:p>
          <a:p>
            <a:pPr marL="192762" indent="-192762" defTabSz="914400">
              <a:buFont typeface="Arial" panose="020B0604020202020204" pitchFamily="34" charset="0"/>
              <a:buChar char="•"/>
            </a:pPr>
            <a:r>
              <a:rPr lang="fr-CA" sz="1200" dirty="0">
                <a:solidFill>
                  <a:prstClr val="black"/>
                </a:solidFill>
              </a:rPr>
              <a:t>Chefs des RH</a:t>
            </a:r>
          </a:p>
          <a:p>
            <a:pPr marL="192762" indent="-192762" defTabSz="914400">
              <a:buFont typeface="Arial" panose="020B0604020202020204" pitchFamily="34" charset="0"/>
              <a:buChar char="•"/>
            </a:pPr>
            <a:r>
              <a:rPr lang="fr-CA" sz="1200" dirty="0">
                <a:solidFill>
                  <a:prstClr val="black"/>
                </a:solidFill>
              </a:rPr>
              <a:t>Accessibilité </a:t>
            </a:r>
          </a:p>
          <a:p>
            <a:pPr marL="192762" indent="-192762" defTabSz="914400">
              <a:buFont typeface="Arial" panose="020B0604020202020204" pitchFamily="34" charset="0"/>
              <a:buChar char="•"/>
            </a:pPr>
            <a:r>
              <a:rPr lang="fr-CA" sz="1200" dirty="0">
                <a:solidFill>
                  <a:prstClr val="black"/>
                </a:solidFill>
              </a:rPr>
              <a:t>Sécurité</a:t>
            </a:r>
          </a:p>
        </p:txBody>
      </p:sp>
      <p:sp>
        <p:nvSpPr>
          <p:cNvPr id="67" name="TextBox 66"/>
          <p:cNvSpPr txBox="1"/>
          <p:nvPr/>
        </p:nvSpPr>
        <p:spPr>
          <a:xfrm>
            <a:off x="4862094" y="3941129"/>
            <a:ext cx="2353655" cy="646331"/>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Sous-ministres</a:t>
            </a:r>
          </a:p>
          <a:p>
            <a:pPr marL="192762" indent="-192762" defTabSz="914400">
              <a:buFont typeface="Arial" panose="020B0604020202020204" pitchFamily="34" charset="0"/>
              <a:buChar char="•"/>
            </a:pPr>
            <a:r>
              <a:rPr lang="fr-CA" sz="1200" dirty="0">
                <a:solidFill>
                  <a:prstClr val="black"/>
                </a:solidFill>
              </a:rPr>
              <a:t>Ministres</a:t>
            </a:r>
          </a:p>
          <a:p>
            <a:pPr marL="192762" indent="-192762" defTabSz="914400">
              <a:buFont typeface="Arial" panose="020B0604020202020204" pitchFamily="34" charset="0"/>
              <a:buChar char="•"/>
            </a:pPr>
            <a:r>
              <a:rPr lang="fr-CA" sz="1200" dirty="0">
                <a:solidFill>
                  <a:prstClr val="black"/>
                </a:solidFill>
              </a:rPr>
              <a:t>Comités parlementaires</a:t>
            </a:r>
          </a:p>
        </p:txBody>
      </p:sp>
      <p:sp>
        <p:nvSpPr>
          <p:cNvPr id="68" name="TextBox 67"/>
          <p:cNvSpPr txBox="1"/>
          <p:nvPr/>
        </p:nvSpPr>
        <p:spPr>
          <a:xfrm>
            <a:off x="4927518" y="6116843"/>
            <a:ext cx="1733092" cy="276999"/>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Agents négociateurs</a:t>
            </a:r>
          </a:p>
        </p:txBody>
      </p:sp>
      <p:pic>
        <p:nvPicPr>
          <p:cNvPr id="69" name="Picture 68"/>
          <p:cNvPicPr>
            <a:picLocks noChangeAspect="1"/>
          </p:cNvPicPr>
          <p:nvPr/>
        </p:nvPicPr>
        <p:blipFill rotWithShape="1">
          <a:blip r:embed="rId11"/>
          <a:srcRect l="4762" t="3325" r="7931" b="3565"/>
          <a:stretch/>
        </p:blipFill>
        <p:spPr>
          <a:xfrm>
            <a:off x="3997881" y="6547946"/>
            <a:ext cx="646201" cy="657950"/>
          </a:xfrm>
          <a:prstGeom prst="ellipse">
            <a:avLst/>
          </a:prstGeom>
        </p:spPr>
      </p:pic>
      <p:sp>
        <p:nvSpPr>
          <p:cNvPr id="70" name="TextBox 69"/>
          <p:cNvSpPr txBox="1"/>
          <p:nvPr/>
        </p:nvSpPr>
        <p:spPr>
          <a:xfrm>
            <a:off x="4875238" y="6809918"/>
            <a:ext cx="1733092" cy="649858"/>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SPAC</a:t>
            </a:r>
          </a:p>
          <a:p>
            <a:pPr marL="192762" indent="-192762" defTabSz="914400">
              <a:buFont typeface="Arial" panose="020B0604020202020204" pitchFamily="34" charset="0"/>
              <a:buChar char="•"/>
            </a:pPr>
            <a:r>
              <a:rPr lang="fr-CA" sz="1200" dirty="0">
                <a:solidFill>
                  <a:prstClr val="black"/>
                </a:solidFill>
              </a:rPr>
              <a:t>SPC, CFP, EFPC</a:t>
            </a:r>
          </a:p>
          <a:p>
            <a:pPr marL="218457" indent="-218457" defTabSz="1036290">
              <a:buFont typeface="Arial" panose="020B0604020202020204" pitchFamily="34" charset="0"/>
              <a:buChar char="•"/>
            </a:pPr>
            <a:endParaRPr lang="en-CA" sz="1223" dirty="0">
              <a:solidFill>
                <a:prstClr val="black"/>
              </a:solidFill>
              <a:latin typeface="Arial Narrow" panose="020B0606020202030204" pitchFamily="34" charset="0"/>
            </a:endParaRPr>
          </a:p>
        </p:txBody>
      </p:sp>
      <p:sp>
        <p:nvSpPr>
          <p:cNvPr id="71" name="TextBox 70"/>
          <p:cNvSpPr txBox="1"/>
          <p:nvPr/>
        </p:nvSpPr>
        <p:spPr>
          <a:xfrm>
            <a:off x="2139374" y="6393842"/>
            <a:ext cx="1561528" cy="1200329"/>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Langues officielles</a:t>
            </a:r>
          </a:p>
          <a:p>
            <a:pPr marL="192762" indent="-192762" defTabSz="914400">
              <a:buFont typeface="Arial" panose="020B0604020202020204" pitchFamily="34" charset="0"/>
              <a:buChar char="•"/>
            </a:pPr>
            <a:r>
              <a:rPr lang="fr-CA" sz="1200" dirty="0">
                <a:solidFill>
                  <a:prstClr val="black"/>
                </a:solidFill>
              </a:rPr>
              <a:t>Conception d’IU/EU</a:t>
            </a:r>
          </a:p>
          <a:p>
            <a:pPr marL="192762" indent="-192762" defTabSz="914400">
              <a:buFont typeface="Arial" panose="020B0604020202020204" pitchFamily="34" charset="0"/>
              <a:buChar char="•"/>
            </a:pPr>
            <a:r>
              <a:rPr lang="fr-CA" sz="1200" dirty="0">
                <a:solidFill>
                  <a:prstClr val="black"/>
                </a:solidFill>
              </a:rPr>
              <a:t>Comité d’examen de l’architecture intégrée</a:t>
            </a:r>
          </a:p>
        </p:txBody>
      </p:sp>
      <p:sp>
        <p:nvSpPr>
          <p:cNvPr id="72" name="TextBox 71"/>
          <p:cNvSpPr txBox="1"/>
          <p:nvPr/>
        </p:nvSpPr>
        <p:spPr>
          <a:xfrm>
            <a:off x="4814807" y="3703324"/>
            <a:ext cx="2478412" cy="307777"/>
          </a:xfrm>
          <a:prstGeom prst="rect">
            <a:avLst/>
          </a:prstGeom>
          <a:noFill/>
        </p:spPr>
        <p:txBody>
          <a:bodyPr wrap="square" rtlCol="0">
            <a:spAutoFit/>
          </a:bodyPr>
          <a:lstStyle/>
          <a:p>
            <a:pPr defTabSz="914400"/>
            <a:r>
              <a:rPr lang="en-US" sz="1400" b="1" dirty="0">
                <a:solidFill>
                  <a:srgbClr val="004D71"/>
                </a:solidFill>
              </a:rPr>
              <a:t>HAUTS FONCTIONNAIRES</a:t>
            </a:r>
            <a:endParaRPr lang="en-CA" sz="1400" b="1" dirty="0">
              <a:solidFill>
                <a:srgbClr val="004D71"/>
              </a:solidFill>
            </a:endParaRPr>
          </a:p>
        </p:txBody>
      </p:sp>
      <p:sp>
        <p:nvSpPr>
          <p:cNvPr id="73" name="TextBox 72"/>
          <p:cNvSpPr txBox="1"/>
          <p:nvPr/>
        </p:nvSpPr>
        <p:spPr>
          <a:xfrm>
            <a:off x="4919605" y="4976887"/>
            <a:ext cx="2694695" cy="830997"/>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rPr>
              <a:t>Employés</a:t>
            </a:r>
          </a:p>
          <a:p>
            <a:pPr marL="192762" indent="-192762" defTabSz="914400">
              <a:buFont typeface="Arial" panose="020B0604020202020204" pitchFamily="34" charset="0"/>
              <a:buChar char="•"/>
            </a:pPr>
            <a:r>
              <a:rPr lang="fr-CA" sz="1200" dirty="0">
                <a:solidFill>
                  <a:prstClr val="black"/>
                </a:solidFill>
              </a:rPr>
              <a:t>Praticiens des RH</a:t>
            </a:r>
          </a:p>
          <a:p>
            <a:pPr marL="192762" indent="-192762" defTabSz="914400">
              <a:buFont typeface="Arial" panose="020B0604020202020204" pitchFamily="34" charset="0"/>
              <a:buChar char="•"/>
            </a:pPr>
            <a:r>
              <a:rPr lang="fr-CA" sz="1200" dirty="0">
                <a:solidFill>
                  <a:prstClr val="black"/>
                </a:solidFill>
              </a:rPr>
              <a:t>Conseillers en rémunération</a:t>
            </a:r>
          </a:p>
          <a:p>
            <a:pPr marL="192762" indent="-192762" defTabSz="914400">
              <a:buFont typeface="Arial" panose="020B0604020202020204" pitchFamily="34" charset="0"/>
              <a:buChar char="•"/>
            </a:pPr>
            <a:r>
              <a:rPr lang="fr-CA" sz="1200" dirty="0">
                <a:solidFill>
                  <a:prstClr val="black"/>
                </a:solidFill>
              </a:rPr>
              <a:t>Gestionnaires</a:t>
            </a:r>
          </a:p>
        </p:txBody>
      </p:sp>
      <p:cxnSp>
        <p:nvCxnSpPr>
          <p:cNvPr id="74" name="Straight Connector 73"/>
          <p:cNvCxnSpPr/>
          <p:nvPr/>
        </p:nvCxnSpPr>
        <p:spPr>
          <a:xfrm>
            <a:off x="7239784" y="1850189"/>
            <a:ext cx="7468" cy="5584916"/>
          </a:xfrm>
          <a:prstGeom prst="line">
            <a:avLst/>
          </a:prstGeom>
          <a:ln>
            <a:solidFill>
              <a:srgbClr val="333E48"/>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247251" y="1858848"/>
            <a:ext cx="3115949" cy="3027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36290"/>
            <a:r>
              <a:rPr lang="en-US" sz="1597" spc="229" dirty="0" smtClean="0">
                <a:solidFill>
                  <a:prstClr val="white"/>
                </a:solidFill>
              </a:rPr>
              <a:t>APPRENTISSAGES</a:t>
            </a:r>
            <a:endParaRPr lang="en-CA" sz="1597" spc="229" dirty="0">
              <a:solidFill>
                <a:prstClr val="white"/>
              </a:solidFill>
            </a:endParaRPr>
          </a:p>
        </p:txBody>
      </p:sp>
      <p:sp>
        <p:nvSpPr>
          <p:cNvPr id="76" name="TextBox 75"/>
          <p:cNvSpPr txBox="1"/>
          <p:nvPr/>
        </p:nvSpPr>
        <p:spPr>
          <a:xfrm>
            <a:off x="7368780" y="2198542"/>
            <a:ext cx="2966082" cy="3338350"/>
          </a:xfrm>
          <a:prstGeom prst="rect">
            <a:avLst/>
          </a:prstGeom>
          <a:noFill/>
        </p:spPr>
        <p:txBody>
          <a:bodyPr wrap="square" rtlCol="0">
            <a:spAutoFit/>
          </a:bodyPr>
          <a:lstStyle/>
          <a:p>
            <a:pPr marL="192762" indent="-192762" defTabSz="914400">
              <a:buFont typeface="Arial" panose="020B0604020202020204" pitchFamily="34" charset="0"/>
              <a:buChar char="•"/>
            </a:pPr>
            <a:r>
              <a:rPr lang="fr-CA" sz="1350" dirty="0">
                <a:solidFill>
                  <a:prstClr val="black"/>
                </a:solidFill>
              </a:rPr>
              <a:t>Pratiques exemplaires de l’industrie</a:t>
            </a:r>
          </a:p>
          <a:p>
            <a:pPr marL="192762" indent="-192762" defTabSz="914400">
              <a:buFont typeface="Arial" panose="020B0604020202020204" pitchFamily="34" charset="0"/>
              <a:buChar char="•"/>
            </a:pPr>
            <a:r>
              <a:rPr lang="fr-CA" sz="1350" dirty="0">
                <a:solidFill>
                  <a:prstClr val="black"/>
                </a:solidFill>
              </a:rPr>
              <a:t>Leçons tirées d’initiatives semblables</a:t>
            </a:r>
          </a:p>
          <a:p>
            <a:pPr marL="192762" indent="-192762" defTabSz="914400">
              <a:spcAft>
                <a:spcPts val="135"/>
              </a:spcAft>
              <a:buFont typeface="Arial" panose="020B0604020202020204" pitchFamily="34" charset="0"/>
              <a:buChar char="•"/>
            </a:pPr>
            <a:r>
              <a:rPr lang="fr-CA" sz="1350" dirty="0">
                <a:solidFill>
                  <a:prstClr val="black"/>
                </a:solidFill>
              </a:rPr>
              <a:t>Interopérabilité avec les systèmes existants</a:t>
            </a:r>
          </a:p>
          <a:p>
            <a:pPr marL="192762" indent="-192762" defTabSz="914400">
              <a:spcAft>
                <a:spcPts val="135"/>
              </a:spcAft>
              <a:buFont typeface="Arial" panose="020B0604020202020204" pitchFamily="34" charset="0"/>
              <a:buChar char="•"/>
            </a:pPr>
            <a:r>
              <a:rPr lang="fr-CA" sz="1350" dirty="0">
                <a:solidFill>
                  <a:prstClr val="black"/>
                </a:solidFill>
              </a:rPr>
              <a:t>Exigences de compatibilité</a:t>
            </a:r>
          </a:p>
          <a:p>
            <a:pPr marL="192762" indent="-192762" defTabSz="914400">
              <a:spcAft>
                <a:spcPts val="135"/>
              </a:spcAft>
              <a:buFont typeface="Arial" panose="020B0604020202020204" pitchFamily="34" charset="0"/>
              <a:buChar char="•"/>
            </a:pPr>
            <a:r>
              <a:rPr lang="fr-CA" sz="1350" dirty="0">
                <a:solidFill>
                  <a:prstClr val="black"/>
                </a:solidFill>
              </a:rPr>
              <a:t>Interface utilisateur</a:t>
            </a:r>
          </a:p>
          <a:p>
            <a:pPr marL="192762" indent="-192762" defTabSz="914400">
              <a:spcAft>
                <a:spcPts val="135"/>
              </a:spcAft>
              <a:buFont typeface="Arial" panose="020B0604020202020204" pitchFamily="34" charset="0"/>
              <a:buChar char="•"/>
            </a:pPr>
            <a:r>
              <a:rPr lang="fr-CA" sz="1350" dirty="0">
                <a:solidFill>
                  <a:prstClr val="black"/>
                </a:solidFill>
              </a:rPr>
              <a:t>Fonctionnalité (p. ex., intégration, gestion des talents, recrutement)</a:t>
            </a:r>
          </a:p>
          <a:p>
            <a:pPr marL="192762" indent="-192762" defTabSz="914400">
              <a:spcAft>
                <a:spcPts val="135"/>
              </a:spcAft>
              <a:buFont typeface="Arial" panose="020B0604020202020204" pitchFamily="34" charset="0"/>
              <a:buChar char="•"/>
            </a:pPr>
            <a:r>
              <a:rPr lang="fr-CA" sz="1350" dirty="0">
                <a:solidFill>
                  <a:prstClr val="black"/>
                </a:solidFill>
              </a:rPr>
              <a:t>Sécurité </a:t>
            </a:r>
          </a:p>
          <a:p>
            <a:pPr marL="192762" indent="-192762" defTabSz="914400">
              <a:spcAft>
                <a:spcPts val="135"/>
              </a:spcAft>
              <a:buFont typeface="Arial" panose="020B0604020202020204" pitchFamily="34" charset="0"/>
              <a:buChar char="•"/>
            </a:pPr>
            <a:r>
              <a:rPr lang="fr-CA" sz="1350" dirty="0">
                <a:solidFill>
                  <a:prstClr val="black"/>
                </a:solidFill>
              </a:rPr>
              <a:t>Accessibilité </a:t>
            </a:r>
          </a:p>
          <a:p>
            <a:pPr marL="192762" indent="-192762" defTabSz="914400">
              <a:spcAft>
                <a:spcPts val="135"/>
              </a:spcAft>
              <a:buFont typeface="Arial" panose="020B0604020202020204" pitchFamily="34" charset="0"/>
              <a:buChar char="•"/>
            </a:pPr>
            <a:r>
              <a:rPr lang="fr-CA" sz="1350" dirty="0">
                <a:solidFill>
                  <a:prstClr val="black"/>
                </a:solidFill>
              </a:rPr>
              <a:t>Milieux de travail complexes </a:t>
            </a:r>
          </a:p>
          <a:p>
            <a:pPr marL="192762" indent="-192762" defTabSz="914400">
              <a:spcAft>
                <a:spcPts val="135"/>
              </a:spcAft>
              <a:buFont typeface="Arial" panose="020B0604020202020204" pitchFamily="34" charset="0"/>
              <a:buChar char="•"/>
            </a:pPr>
            <a:r>
              <a:rPr lang="fr-CA" sz="1350" dirty="0">
                <a:solidFill>
                  <a:prstClr val="black"/>
                </a:solidFill>
              </a:rPr>
              <a:t>Transformation opérationnelle</a:t>
            </a:r>
          </a:p>
          <a:p>
            <a:pPr marL="192762" indent="-192762" defTabSz="914400">
              <a:spcAft>
                <a:spcPts val="135"/>
              </a:spcAft>
              <a:buFont typeface="Arial" panose="020B0604020202020204" pitchFamily="34" charset="0"/>
              <a:buChar char="•"/>
            </a:pPr>
            <a:r>
              <a:rPr lang="fr-CA" sz="1350" dirty="0">
                <a:solidFill>
                  <a:prstClr val="black"/>
                </a:solidFill>
              </a:rPr>
              <a:t>Migration des données</a:t>
            </a:r>
          </a:p>
          <a:p>
            <a:pPr marL="192762" indent="-192762" defTabSz="914400">
              <a:spcAft>
                <a:spcPts val="135"/>
              </a:spcAft>
              <a:buFont typeface="Arial" panose="020B0604020202020204" pitchFamily="34" charset="0"/>
              <a:buChar char="•"/>
            </a:pPr>
            <a:r>
              <a:rPr lang="fr-CA" sz="1350" dirty="0">
                <a:solidFill>
                  <a:prstClr val="black"/>
                </a:solidFill>
              </a:rPr>
              <a:t>Connectivité des nuages</a:t>
            </a:r>
          </a:p>
          <a:p>
            <a:pPr defTabSz="1036290"/>
            <a:endParaRPr lang="en-CA" sz="1360" dirty="0">
              <a:solidFill>
                <a:prstClr val="black"/>
              </a:solidFill>
              <a:latin typeface="Arial Narrow" panose="020B0606020202030204" pitchFamily="34" charset="0"/>
            </a:endParaRPr>
          </a:p>
        </p:txBody>
      </p:sp>
      <p:sp>
        <p:nvSpPr>
          <p:cNvPr id="78" name="Rectangle 77"/>
          <p:cNvSpPr/>
          <p:nvPr/>
        </p:nvSpPr>
        <p:spPr>
          <a:xfrm>
            <a:off x="7265038" y="5405635"/>
            <a:ext cx="3098163" cy="30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r>
              <a:rPr lang="en-US" sz="1597" spc="229" dirty="0">
                <a:solidFill>
                  <a:prstClr val="white"/>
                </a:solidFill>
              </a:rPr>
              <a:t>ENGAGEMENT</a:t>
            </a:r>
            <a:endParaRPr lang="en-CA" sz="1597" spc="229" dirty="0">
              <a:solidFill>
                <a:prstClr val="white"/>
              </a:solidFill>
            </a:endParaRPr>
          </a:p>
        </p:txBody>
      </p:sp>
      <p:sp>
        <p:nvSpPr>
          <p:cNvPr id="79" name="TextBox 78"/>
          <p:cNvSpPr txBox="1"/>
          <p:nvPr/>
        </p:nvSpPr>
        <p:spPr>
          <a:xfrm>
            <a:off x="7357364" y="5855574"/>
            <a:ext cx="2966082" cy="1169551"/>
          </a:xfrm>
          <a:prstGeom prst="rect">
            <a:avLst/>
          </a:prstGeom>
          <a:noFill/>
        </p:spPr>
        <p:txBody>
          <a:bodyPr wrap="square" rtlCol="0">
            <a:spAutoFit/>
          </a:bodyPr>
          <a:lstStyle/>
          <a:p>
            <a:pPr marL="192762" indent="-192762" defTabSz="914400">
              <a:buFont typeface="Arial" panose="020B0604020202020204" pitchFamily="34" charset="0"/>
              <a:buChar char="•"/>
            </a:pPr>
            <a:r>
              <a:rPr lang="fr-CA" sz="1400" dirty="0">
                <a:solidFill>
                  <a:prstClr val="black"/>
                </a:solidFill>
              </a:rPr>
              <a:t>Séances d’information parlementaires</a:t>
            </a:r>
          </a:p>
          <a:p>
            <a:pPr marL="192762" indent="-192762" defTabSz="914400">
              <a:buFont typeface="Arial" panose="020B0604020202020204" pitchFamily="34" charset="0"/>
              <a:buChar char="•"/>
            </a:pPr>
            <a:r>
              <a:rPr lang="fr-CA" sz="1400" dirty="0">
                <a:solidFill>
                  <a:prstClr val="black"/>
                </a:solidFill>
              </a:rPr>
              <a:t>Ateliers des RH</a:t>
            </a:r>
          </a:p>
          <a:p>
            <a:pPr marL="192762" indent="-192762" defTabSz="914400">
              <a:buFont typeface="Arial" panose="020B0604020202020204" pitchFamily="34" charset="0"/>
              <a:buChar char="•"/>
            </a:pPr>
            <a:r>
              <a:rPr lang="fr-CA" sz="1400" dirty="0">
                <a:solidFill>
                  <a:prstClr val="black"/>
                </a:solidFill>
              </a:rPr>
              <a:t>Journée de l’industrie</a:t>
            </a:r>
          </a:p>
          <a:p>
            <a:pPr marL="192762" indent="-192762" defTabSz="914400">
              <a:buFont typeface="Arial" panose="020B0604020202020204" pitchFamily="34" charset="0"/>
              <a:buChar char="•"/>
            </a:pPr>
            <a:r>
              <a:rPr lang="fr-CA" sz="1400" dirty="0">
                <a:solidFill>
                  <a:prstClr val="black"/>
                </a:solidFill>
              </a:rPr>
              <a:t>En ligne - #</a:t>
            </a:r>
            <a:r>
              <a:rPr lang="fr-CA" sz="1400" dirty="0" err="1" smtClean="0">
                <a:solidFill>
                  <a:prstClr val="black"/>
                </a:solidFill>
              </a:rPr>
              <a:t>ProGenRHPaye</a:t>
            </a:r>
            <a:endParaRPr lang="en-CA" sz="1360" dirty="0">
              <a:solidFill>
                <a:prstClr val="black"/>
              </a:solidFill>
            </a:endParaRPr>
          </a:p>
        </p:txBody>
      </p:sp>
      <p:sp>
        <p:nvSpPr>
          <p:cNvPr id="80" name="Freeform 79"/>
          <p:cNvSpPr>
            <a:spLocks/>
          </p:cNvSpPr>
          <p:nvPr>
            <p:custDataLst>
              <p:tags r:id="rId1"/>
            </p:custDataLst>
          </p:nvPr>
        </p:nvSpPr>
        <p:spPr bwMode="auto">
          <a:xfrm>
            <a:off x="9915583" y="6922340"/>
            <a:ext cx="285632" cy="206905"/>
          </a:xfrm>
          <a:custGeom>
            <a:avLst/>
            <a:gdLst>
              <a:gd name="T0" fmla="*/ 326 w 370"/>
              <a:gd name="T1" fmla="*/ 47 h 300"/>
              <a:gd name="T2" fmla="*/ 359 w 370"/>
              <a:gd name="T3" fmla="*/ 5 h 300"/>
              <a:gd name="T4" fmla="*/ 311 w 370"/>
              <a:gd name="T5" fmla="*/ 24 h 300"/>
              <a:gd name="T6" fmla="*/ 256 w 370"/>
              <a:gd name="T7" fmla="*/ 0 h 300"/>
              <a:gd name="T8" fmla="*/ 202 w 370"/>
              <a:gd name="T9" fmla="*/ 22 h 300"/>
              <a:gd name="T10" fmla="*/ 180 w 370"/>
              <a:gd name="T11" fmla="*/ 76 h 300"/>
              <a:gd name="T12" fmla="*/ 182 w 370"/>
              <a:gd name="T13" fmla="*/ 93 h 300"/>
              <a:gd name="T14" fmla="*/ 95 w 370"/>
              <a:gd name="T15" fmla="*/ 70 h 300"/>
              <a:gd name="T16" fmla="*/ 26 w 370"/>
              <a:gd name="T17" fmla="*/ 14 h 300"/>
              <a:gd name="T18" fmla="*/ 15 w 370"/>
              <a:gd name="T19" fmla="*/ 52 h 300"/>
              <a:gd name="T20" fmla="*/ 25 w 370"/>
              <a:gd name="T21" fmla="*/ 88 h 300"/>
              <a:gd name="T22" fmla="*/ 49 w 370"/>
              <a:gd name="T23" fmla="*/ 115 h 300"/>
              <a:gd name="T24" fmla="*/ 15 w 370"/>
              <a:gd name="T25" fmla="*/ 105 h 300"/>
              <a:gd name="T26" fmla="*/ 15 w 370"/>
              <a:gd name="T27" fmla="*/ 106 h 300"/>
              <a:gd name="T28" fmla="*/ 32 w 370"/>
              <a:gd name="T29" fmla="*/ 155 h 300"/>
              <a:gd name="T30" fmla="*/ 76 w 370"/>
              <a:gd name="T31" fmla="*/ 181 h 300"/>
              <a:gd name="T32" fmla="*/ 56 w 370"/>
              <a:gd name="T33" fmla="*/ 183 h 300"/>
              <a:gd name="T34" fmla="*/ 41 w 370"/>
              <a:gd name="T35" fmla="*/ 182 h 300"/>
              <a:gd name="T36" fmla="*/ 68 w 370"/>
              <a:gd name="T37" fmla="*/ 220 h 300"/>
              <a:gd name="T38" fmla="*/ 112 w 370"/>
              <a:gd name="T39" fmla="*/ 235 h 300"/>
              <a:gd name="T40" fmla="*/ 18 w 370"/>
              <a:gd name="T41" fmla="*/ 267 h 300"/>
              <a:gd name="T42" fmla="*/ 0 w 370"/>
              <a:gd name="T43" fmla="*/ 266 h 300"/>
              <a:gd name="T44" fmla="*/ 116 w 370"/>
              <a:gd name="T45" fmla="*/ 300 h 300"/>
              <a:gd name="T46" fmla="*/ 192 w 370"/>
              <a:gd name="T47" fmla="*/ 287 h 300"/>
              <a:gd name="T48" fmla="*/ 253 w 370"/>
              <a:gd name="T49" fmla="*/ 253 h 300"/>
              <a:gd name="T50" fmla="*/ 296 w 370"/>
              <a:gd name="T51" fmla="*/ 204 h 300"/>
              <a:gd name="T52" fmla="*/ 323 w 370"/>
              <a:gd name="T53" fmla="*/ 145 h 300"/>
              <a:gd name="T54" fmla="*/ 332 w 370"/>
              <a:gd name="T55" fmla="*/ 85 h 300"/>
              <a:gd name="T56" fmla="*/ 332 w 370"/>
              <a:gd name="T57" fmla="*/ 75 h 300"/>
              <a:gd name="T58" fmla="*/ 370 w 370"/>
              <a:gd name="T59" fmla="*/ 35 h 300"/>
              <a:gd name="T60" fmla="*/ 326 w 370"/>
              <a:gd name="T61" fmla="*/ 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0" h="300">
                <a:moveTo>
                  <a:pt x="326" y="47"/>
                </a:moveTo>
                <a:cubicBezTo>
                  <a:pt x="342" y="37"/>
                  <a:pt x="354" y="23"/>
                  <a:pt x="359" y="5"/>
                </a:cubicBezTo>
                <a:cubicBezTo>
                  <a:pt x="344" y="14"/>
                  <a:pt x="328" y="20"/>
                  <a:pt x="311" y="24"/>
                </a:cubicBezTo>
                <a:cubicBezTo>
                  <a:pt x="296" y="8"/>
                  <a:pt x="278" y="0"/>
                  <a:pt x="256" y="0"/>
                </a:cubicBezTo>
                <a:cubicBezTo>
                  <a:pt x="235" y="0"/>
                  <a:pt x="217" y="7"/>
                  <a:pt x="202" y="22"/>
                </a:cubicBezTo>
                <a:cubicBezTo>
                  <a:pt x="187" y="37"/>
                  <a:pt x="180" y="55"/>
                  <a:pt x="180" y="76"/>
                </a:cubicBezTo>
                <a:cubicBezTo>
                  <a:pt x="180" y="81"/>
                  <a:pt x="181" y="87"/>
                  <a:pt x="182" y="93"/>
                </a:cubicBezTo>
                <a:cubicBezTo>
                  <a:pt x="151" y="91"/>
                  <a:pt x="122" y="84"/>
                  <a:pt x="95" y="70"/>
                </a:cubicBezTo>
                <a:cubicBezTo>
                  <a:pt x="68" y="56"/>
                  <a:pt x="45" y="37"/>
                  <a:pt x="26" y="14"/>
                </a:cubicBezTo>
                <a:cubicBezTo>
                  <a:pt x="19" y="25"/>
                  <a:pt x="15" y="38"/>
                  <a:pt x="15" y="52"/>
                </a:cubicBezTo>
                <a:cubicBezTo>
                  <a:pt x="15" y="65"/>
                  <a:pt x="18" y="77"/>
                  <a:pt x="25" y="88"/>
                </a:cubicBezTo>
                <a:cubicBezTo>
                  <a:pt x="31" y="99"/>
                  <a:pt x="39" y="108"/>
                  <a:pt x="49" y="115"/>
                </a:cubicBezTo>
                <a:cubicBezTo>
                  <a:pt x="37" y="115"/>
                  <a:pt x="26" y="111"/>
                  <a:pt x="15" y="105"/>
                </a:cubicBezTo>
                <a:cubicBezTo>
                  <a:pt x="15" y="106"/>
                  <a:pt x="15" y="106"/>
                  <a:pt x="15" y="106"/>
                </a:cubicBezTo>
                <a:cubicBezTo>
                  <a:pt x="15" y="125"/>
                  <a:pt x="21" y="141"/>
                  <a:pt x="32" y="155"/>
                </a:cubicBezTo>
                <a:cubicBezTo>
                  <a:pt x="44" y="168"/>
                  <a:pt x="58" y="177"/>
                  <a:pt x="76" y="181"/>
                </a:cubicBezTo>
                <a:cubicBezTo>
                  <a:pt x="69" y="182"/>
                  <a:pt x="62" y="183"/>
                  <a:pt x="56" y="183"/>
                </a:cubicBezTo>
                <a:cubicBezTo>
                  <a:pt x="51" y="183"/>
                  <a:pt x="47" y="183"/>
                  <a:pt x="41" y="182"/>
                </a:cubicBezTo>
                <a:cubicBezTo>
                  <a:pt x="46" y="197"/>
                  <a:pt x="55" y="210"/>
                  <a:pt x="68" y="220"/>
                </a:cubicBezTo>
                <a:cubicBezTo>
                  <a:pt x="81" y="229"/>
                  <a:pt x="96" y="234"/>
                  <a:pt x="112" y="235"/>
                </a:cubicBezTo>
                <a:cubicBezTo>
                  <a:pt x="85" y="256"/>
                  <a:pt x="53" y="267"/>
                  <a:pt x="18" y="267"/>
                </a:cubicBezTo>
                <a:cubicBezTo>
                  <a:pt x="11" y="267"/>
                  <a:pt x="5" y="267"/>
                  <a:pt x="0" y="266"/>
                </a:cubicBezTo>
                <a:cubicBezTo>
                  <a:pt x="35" y="289"/>
                  <a:pt x="74" y="300"/>
                  <a:pt x="116" y="300"/>
                </a:cubicBezTo>
                <a:cubicBezTo>
                  <a:pt x="143" y="300"/>
                  <a:pt x="168" y="296"/>
                  <a:pt x="192" y="287"/>
                </a:cubicBezTo>
                <a:cubicBezTo>
                  <a:pt x="216" y="279"/>
                  <a:pt x="236" y="267"/>
                  <a:pt x="253" y="253"/>
                </a:cubicBezTo>
                <a:cubicBezTo>
                  <a:pt x="269" y="239"/>
                  <a:pt x="284" y="222"/>
                  <a:pt x="296" y="204"/>
                </a:cubicBezTo>
                <a:cubicBezTo>
                  <a:pt x="308" y="185"/>
                  <a:pt x="317" y="166"/>
                  <a:pt x="323" y="145"/>
                </a:cubicBezTo>
                <a:cubicBezTo>
                  <a:pt x="329" y="125"/>
                  <a:pt x="332" y="105"/>
                  <a:pt x="332" y="85"/>
                </a:cubicBezTo>
                <a:cubicBezTo>
                  <a:pt x="332" y="80"/>
                  <a:pt x="332" y="77"/>
                  <a:pt x="332" y="75"/>
                </a:cubicBezTo>
                <a:cubicBezTo>
                  <a:pt x="347" y="64"/>
                  <a:pt x="359" y="51"/>
                  <a:pt x="370" y="35"/>
                </a:cubicBezTo>
                <a:cubicBezTo>
                  <a:pt x="355" y="42"/>
                  <a:pt x="341" y="46"/>
                  <a:pt x="326" y="47"/>
                </a:cubicBezTo>
                <a:close/>
              </a:path>
            </a:pathLst>
          </a:custGeom>
          <a:solidFill>
            <a:srgbClr val="005172"/>
          </a:solidFill>
          <a:ln>
            <a:noFill/>
          </a:ln>
        </p:spPr>
        <p:txBody>
          <a:bodyPr vert="horz" wrap="square" lIns="103632" tIns="51816" rIns="103632" bIns="518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2040" dirty="0">
              <a:solidFill>
                <a:srgbClr val="005172"/>
              </a:solidFill>
            </a:endParaRPr>
          </a:p>
        </p:txBody>
      </p:sp>
      <p:sp>
        <p:nvSpPr>
          <p:cNvPr id="81" name="Rectangle 80"/>
          <p:cNvSpPr/>
          <p:nvPr/>
        </p:nvSpPr>
        <p:spPr>
          <a:xfrm>
            <a:off x="159836" y="1108293"/>
            <a:ext cx="10041379" cy="646331"/>
          </a:xfrm>
          <a:prstGeom prst="rect">
            <a:avLst/>
          </a:prstGeom>
        </p:spPr>
        <p:txBody>
          <a:bodyPr wrap="square">
            <a:spAutoFit/>
          </a:bodyPr>
          <a:lstStyle/>
          <a:p>
            <a:pPr defTabSz="1036290">
              <a:spcAft>
                <a:spcPts val="680"/>
              </a:spcAft>
            </a:pPr>
            <a:r>
              <a:rPr lang="fr-CA" sz="1800" dirty="0" smtClean="0">
                <a:solidFill>
                  <a:prstClr val="black"/>
                </a:solidFill>
                <a:ea typeface="Calibri" panose="020F0502020204030204" pitchFamily="34" charset="0"/>
              </a:rPr>
              <a:t>L’équipe de la prochaine génération a lancé une vaste stratégie de mobilisation avec des intervenants externes et internes pour s’assurer que les investissements sont à la fois stratégiques et représentatifs.</a:t>
            </a:r>
            <a:endParaRPr lang="fr-CA" sz="1800" dirty="0">
              <a:solidFill>
                <a:prstClr val="black"/>
              </a:solidFill>
              <a:ea typeface="Calibri" panose="020F0502020204030204" pitchFamily="34" charset="0"/>
            </a:endParaRPr>
          </a:p>
        </p:txBody>
      </p:sp>
      <p:pic>
        <p:nvPicPr>
          <p:cNvPr id="1026" name="Picture 2" descr="Image result for group icon circ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97697" y="3720064"/>
            <a:ext cx="695582" cy="695582"/>
          </a:xfrm>
          <a:prstGeom prst="ellipse">
            <a:avLst/>
          </a:prstGeom>
          <a:noFill/>
          <a:extLst>
            <a:ext uri="{909E8E84-426E-40DD-AFC4-6F175D3DCCD1}">
              <a14:hiddenFill xmlns:a14="http://schemas.microsoft.com/office/drawing/2010/main">
                <a:solidFill>
                  <a:srgbClr val="FFFFFF"/>
                </a:solidFill>
              </a14:hiddenFill>
            </a:ext>
          </a:extLst>
        </p:spPr>
      </p:pic>
      <p:sp>
        <p:nvSpPr>
          <p:cNvPr id="42" name="Text Placeholder 2"/>
          <p:cNvSpPr txBox="1">
            <a:spLocks noGrp="1"/>
          </p:cNvSpPr>
          <p:nvPr>
            <p:ph type="body" sz="quarter" idx="11"/>
          </p:nvPr>
        </p:nvSpPr>
        <p:spPr>
          <a:xfrm>
            <a:off x="440343" y="349313"/>
            <a:ext cx="6157913"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fr-CA" sz="2800" b="1" dirty="0" smtClean="0">
                <a:latin typeface="Calibri" panose="020F0502020204030204" pitchFamily="34" charset="0"/>
              </a:rPr>
              <a:t>Mobilisation intégrée</a:t>
            </a:r>
            <a:endParaRPr lang="fr-CA" sz="2800" b="1" dirty="0">
              <a:latin typeface="Calibri" panose="020F0502020204030204" pitchFamily="34" charset="0"/>
            </a:endParaRPr>
          </a:p>
        </p:txBody>
      </p:sp>
      <p:sp>
        <p:nvSpPr>
          <p:cNvPr id="43" name="TextBox 42"/>
          <p:cNvSpPr txBox="1"/>
          <p:nvPr/>
        </p:nvSpPr>
        <p:spPr>
          <a:xfrm>
            <a:off x="4846340" y="5854981"/>
            <a:ext cx="1858064" cy="307777"/>
          </a:xfrm>
          <a:prstGeom prst="rect">
            <a:avLst/>
          </a:prstGeom>
          <a:noFill/>
        </p:spPr>
        <p:txBody>
          <a:bodyPr wrap="square" rtlCol="0">
            <a:spAutoFit/>
          </a:bodyPr>
          <a:lstStyle/>
          <a:p>
            <a:pPr defTabSz="914400"/>
            <a:r>
              <a:rPr lang="fr-CA" sz="1400" b="1" dirty="0" smtClean="0">
                <a:solidFill>
                  <a:srgbClr val="004D71"/>
                </a:solidFill>
              </a:rPr>
              <a:t>SYNDICATS</a:t>
            </a:r>
            <a:endParaRPr lang="fr-CA" sz="1400" b="1" dirty="0">
              <a:solidFill>
                <a:srgbClr val="004D71"/>
              </a:solidFill>
            </a:endParaRPr>
          </a:p>
        </p:txBody>
      </p:sp>
      <p:sp>
        <p:nvSpPr>
          <p:cNvPr id="63" name="TextBox 62"/>
          <p:cNvSpPr txBox="1"/>
          <p:nvPr/>
        </p:nvSpPr>
        <p:spPr>
          <a:xfrm>
            <a:off x="4869731" y="6561722"/>
            <a:ext cx="2094529" cy="307777"/>
          </a:xfrm>
          <a:prstGeom prst="rect">
            <a:avLst/>
          </a:prstGeom>
          <a:noFill/>
        </p:spPr>
        <p:txBody>
          <a:bodyPr wrap="square" rtlCol="0">
            <a:spAutoFit/>
          </a:bodyPr>
          <a:lstStyle/>
          <a:p>
            <a:pPr defTabSz="914400"/>
            <a:r>
              <a:rPr lang="fr-CA" sz="1400" b="1" dirty="0" smtClean="0">
                <a:solidFill>
                  <a:srgbClr val="004D71"/>
                </a:solidFill>
              </a:rPr>
              <a:t>PARTENAIRES DU PROJET</a:t>
            </a:r>
            <a:endParaRPr lang="fr-CA" sz="1400" b="1" dirty="0">
              <a:solidFill>
                <a:srgbClr val="004D71"/>
              </a:solidFill>
            </a:endParaRPr>
          </a:p>
        </p:txBody>
      </p:sp>
    </p:spTree>
    <p:extLst>
      <p:ext uri="{BB962C8B-B14F-4D97-AF65-F5344CB8AC3E}">
        <p14:creationId xmlns:p14="http://schemas.microsoft.com/office/powerpoint/2010/main" val="23070497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ounded Rectangle 194"/>
          <p:cNvSpPr/>
          <p:nvPr/>
        </p:nvSpPr>
        <p:spPr>
          <a:xfrm>
            <a:off x="247828" y="1115612"/>
            <a:ext cx="2843773" cy="5542896"/>
          </a:xfrm>
          <a:prstGeom prst="roundRect">
            <a:avLst/>
          </a:prstGeom>
          <a:solidFill>
            <a:srgbClr val="004D71"/>
          </a:solidFill>
          <a:ln w="25400" cap="flat" cmpd="sng" algn="ctr">
            <a:solidFill>
              <a:srgbClr val="004D7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6" name="Pentagon 195"/>
          <p:cNvSpPr/>
          <p:nvPr/>
        </p:nvSpPr>
        <p:spPr>
          <a:xfrm>
            <a:off x="566495" y="1429486"/>
            <a:ext cx="2389980" cy="518059"/>
          </a:xfrm>
          <a:prstGeom prst="homePlate">
            <a:avLst/>
          </a:prstGeom>
          <a:solidFill>
            <a:sysClr val="window" lastClr="FFFFFF"/>
          </a:solidFill>
          <a:ln w="25400" cap="flat" cmpd="sng" algn="ctr">
            <a:noFill/>
            <a:prstDash val="solid"/>
          </a:ln>
          <a:effectLst/>
        </p:spPr>
        <p:txBody>
          <a:bodyPr rtlCol="0" anchor="ctr"/>
          <a:lstStyle/>
          <a:p>
            <a:pPr algn="r"/>
            <a:r>
              <a:rPr lang="fr-CA" sz="1500" b="1" dirty="0" smtClean="0"/>
              <a:t>Point de contrôle 1</a:t>
            </a:r>
            <a:endParaRPr lang="fr-CA" sz="1500" b="1" dirty="0"/>
          </a:p>
        </p:txBody>
      </p:sp>
      <p:sp>
        <p:nvSpPr>
          <p:cNvPr id="197" name="Rounded Rectangle 196"/>
          <p:cNvSpPr/>
          <p:nvPr/>
        </p:nvSpPr>
        <p:spPr>
          <a:xfrm>
            <a:off x="378928" y="2408547"/>
            <a:ext cx="2645087" cy="506378"/>
          </a:xfrm>
          <a:prstGeom prst="roundRect">
            <a:avLst/>
          </a:prstGeom>
          <a:solidFill>
            <a:sysClr val="window" lastClr="FFFFFF"/>
          </a:solidFill>
          <a:ln w="25400" cap="flat" cmpd="sng" algn="ctr">
            <a:noFill/>
            <a:prstDash val="solid"/>
          </a:ln>
          <a:effectLst/>
        </p:spPr>
        <p:txBody>
          <a:bodyPr rtlCol="0" anchor="ctr"/>
          <a:lstStyle/>
          <a:p>
            <a:pPr algn="ctr"/>
            <a:r>
              <a:rPr lang="fr-CA" sz="1200" dirty="0"/>
              <a:t>Preuve des capacités opérationnelles et du respect des normes numériques.</a:t>
            </a:r>
          </a:p>
        </p:txBody>
      </p:sp>
      <p:sp>
        <p:nvSpPr>
          <p:cNvPr id="198" name="Freeform 197"/>
          <p:cNvSpPr>
            <a:spLocks noEditPoints="1"/>
          </p:cNvSpPr>
          <p:nvPr/>
        </p:nvSpPr>
        <p:spPr bwMode="auto">
          <a:xfrm>
            <a:off x="278547" y="2155136"/>
            <a:ext cx="361223" cy="349754"/>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CFDE00"/>
          </a:solidFill>
          <a:ln w="25400" cap="flat" cmpd="sng" algn="ctr">
            <a:solidFill>
              <a:srgbClr val="CFDE00">
                <a:shade val="50000"/>
              </a:srgbClr>
            </a:solidFill>
            <a:prstDash val="solid"/>
          </a:ln>
          <a:effectLst/>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9" name="Straight Connector 198"/>
          <p:cNvCxnSpPr/>
          <p:nvPr/>
        </p:nvCxnSpPr>
        <p:spPr>
          <a:xfrm>
            <a:off x="581289" y="3126691"/>
            <a:ext cx="2272379" cy="0"/>
          </a:xfrm>
          <a:prstGeom prst="line">
            <a:avLst/>
          </a:prstGeom>
          <a:noFill/>
          <a:ln w="38100" cap="flat" cmpd="sng" algn="ctr">
            <a:solidFill>
              <a:srgbClr val="FFFFFF"/>
            </a:solidFill>
            <a:prstDash val="sysDash"/>
          </a:ln>
          <a:effectLst>
            <a:outerShdw blurRad="40000" dist="23000" dir="5400000" rotWithShape="0">
              <a:srgbClr val="000000">
                <a:alpha val="35000"/>
              </a:srgbClr>
            </a:outerShdw>
          </a:effectLst>
        </p:spPr>
      </p:cxnSp>
      <p:sp>
        <p:nvSpPr>
          <p:cNvPr id="200" name="Freeform 199"/>
          <p:cNvSpPr>
            <a:spLocks noEditPoints="1"/>
          </p:cNvSpPr>
          <p:nvPr/>
        </p:nvSpPr>
        <p:spPr bwMode="auto">
          <a:xfrm>
            <a:off x="2552369" y="328557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01" name="Straight Connector 200"/>
          <p:cNvCxnSpPr/>
          <p:nvPr/>
        </p:nvCxnSpPr>
        <p:spPr>
          <a:xfrm>
            <a:off x="566495" y="3971928"/>
            <a:ext cx="2272379" cy="0"/>
          </a:xfrm>
          <a:prstGeom prst="line">
            <a:avLst/>
          </a:prstGeom>
          <a:noFill/>
          <a:ln w="38100" cap="flat" cmpd="sng" algn="ctr">
            <a:solidFill>
              <a:srgbClr val="FFFFFF"/>
            </a:solidFill>
            <a:prstDash val="sysDash"/>
          </a:ln>
          <a:effectLst>
            <a:outerShdw blurRad="40000" dist="23000" dir="5400000" rotWithShape="0">
              <a:srgbClr val="000000">
                <a:alpha val="35000"/>
              </a:srgbClr>
            </a:outerShdw>
          </a:effectLst>
        </p:spPr>
      </p:cxnSp>
      <p:sp>
        <p:nvSpPr>
          <p:cNvPr id="202" name="Rounded Rectangle 201"/>
          <p:cNvSpPr/>
          <p:nvPr/>
        </p:nvSpPr>
        <p:spPr>
          <a:xfrm>
            <a:off x="533142" y="5136801"/>
            <a:ext cx="1059031" cy="588589"/>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40 </a:t>
            </a:r>
            <a:r>
              <a:rPr kumimoji="0" lang="en-US" sz="1133" b="0" i="0" u="none" strike="noStrike" kern="0" cap="none" spc="0" normalizeH="0" baseline="0" noProof="0" dirty="0" err="1" smtClean="0">
                <a:ln>
                  <a:noFill/>
                </a:ln>
                <a:solidFill>
                  <a:prstClr val="black"/>
                </a:solidFill>
                <a:effectLst/>
                <a:uLnTx/>
                <a:uFillTx/>
                <a:latin typeface="Calibri"/>
                <a:ea typeface="+mn-ea"/>
                <a:cs typeface="+mn-cs"/>
              </a:rPr>
              <a:t>jours</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3" name="Rounded Rectangle 202"/>
          <p:cNvSpPr/>
          <p:nvPr/>
        </p:nvSpPr>
        <p:spPr>
          <a:xfrm>
            <a:off x="527877" y="5857815"/>
            <a:ext cx="1064296" cy="678970"/>
          </a:xfrm>
          <a:prstGeom prst="roundRect">
            <a:avLst/>
          </a:prstGeom>
          <a:solidFill>
            <a:sysClr val="window" lastClr="FFFFFF"/>
          </a:solidFill>
          <a:ln w="25400" cap="flat" cmpd="sng" algn="ctr">
            <a:solidFill>
              <a:srgbClr val="CFDE00"/>
            </a:solidFill>
            <a:prstDash val="solid"/>
          </a:ln>
          <a:effectLst/>
        </p:spPr>
        <p:txBody>
          <a:bodyPr rtlCol="0" anchor="ctr"/>
          <a:lstStyle/>
          <a:p>
            <a:pPr algn="ctr"/>
            <a:r>
              <a:rPr lang="fr-CA" sz="1133" dirty="0"/>
              <a:t>70 vidéos fournies en preuve</a:t>
            </a:r>
          </a:p>
        </p:txBody>
      </p:sp>
      <p:sp>
        <p:nvSpPr>
          <p:cNvPr id="204" name="Rounded Rectangle 203"/>
          <p:cNvSpPr/>
          <p:nvPr/>
        </p:nvSpPr>
        <p:spPr>
          <a:xfrm>
            <a:off x="1693545" y="5136801"/>
            <a:ext cx="1075475" cy="588589"/>
          </a:xfrm>
          <a:prstGeom prst="roundRect">
            <a:avLst/>
          </a:prstGeom>
          <a:solidFill>
            <a:sysClr val="window" lastClr="FFFFFF"/>
          </a:solidFill>
          <a:ln w="25400" cap="flat" cmpd="sng" algn="ctr">
            <a:solidFill>
              <a:srgbClr val="CFD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3" b="0" i="0" u="none" strike="noStrike" kern="0" cap="none" spc="0" normalizeH="0" baseline="0" noProof="0" dirty="0" smtClean="0">
                <a:ln>
                  <a:noFill/>
                </a:ln>
                <a:solidFill>
                  <a:prstClr val="black"/>
                </a:solidFill>
                <a:effectLst/>
                <a:uLnTx/>
                <a:uFillTx/>
                <a:latin typeface="Calibri"/>
                <a:ea typeface="+mn-ea"/>
                <a:cs typeface="+mn-cs"/>
              </a:rPr>
              <a:t>5 CE</a:t>
            </a:r>
            <a:endParaRPr kumimoji="0" lang="en-CA" sz="1133"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5" name="Rounded Rectangle 204"/>
          <p:cNvSpPr/>
          <p:nvPr/>
        </p:nvSpPr>
        <p:spPr>
          <a:xfrm>
            <a:off x="533142" y="4200649"/>
            <a:ext cx="933116" cy="773120"/>
          </a:xfrm>
          <a:prstGeom prst="roundRect">
            <a:avLst/>
          </a:prstGeom>
          <a:solidFill>
            <a:sysClr val="window" lastClr="FFFFFF"/>
          </a:solidFill>
          <a:ln w="25400" cap="flat" cmpd="sng" algn="ctr">
            <a:solidFill>
              <a:srgbClr val="CFDE00"/>
            </a:solidFill>
            <a:prstDash val="solid"/>
          </a:ln>
          <a:effectLst/>
        </p:spPr>
        <p:txBody>
          <a:bodyPr rtlCol="0" anchor="ctr"/>
          <a:lstStyle/>
          <a:p>
            <a:pPr algn="ctr"/>
            <a:r>
              <a:rPr lang="fr-CA" sz="1050" dirty="0"/>
              <a:t>65 entreprises lors de la Journée de l’industrie</a:t>
            </a:r>
          </a:p>
        </p:txBody>
      </p:sp>
      <p:sp>
        <p:nvSpPr>
          <p:cNvPr id="206" name="Freeform 205"/>
          <p:cNvSpPr>
            <a:spLocks noEditPoints="1"/>
          </p:cNvSpPr>
          <p:nvPr/>
        </p:nvSpPr>
        <p:spPr bwMode="auto">
          <a:xfrm>
            <a:off x="1693931" y="352768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07" name="Freeform 206"/>
          <p:cNvSpPr>
            <a:spLocks noEditPoints="1"/>
          </p:cNvSpPr>
          <p:nvPr/>
        </p:nvSpPr>
        <p:spPr bwMode="auto">
          <a:xfrm>
            <a:off x="2039155" y="352768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207"/>
          <p:cNvSpPr>
            <a:spLocks noEditPoints="1"/>
          </p:cNvSpPr>
          <p:nvPr/>
        </p:nvSpPr>
        <p:spPr bwMode="auto">
          <a:xfrm>
            <a:off x="2379650" y="352768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208"/>
          <p:cNvSpPr>
            <a:spLocks noEditPoints="1"/>
          </p:cNvSpPr>
          <p:nvPr/>
        </p:nvSpPr>
        <p:spPr bwMode="auto">
          <a:xfrm>
            <a:off x="2726007" y="3529044"/>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10" name="Rounded Rectangle 209"/>
          <p:cNvSpPr/>
          <p:nvPr/>
        </p:nvSpPr>
        <p:spPr>
          <a:xfrm>
            <a:off x="1592172" y="4201425"/>
            <a:ext cx="1185103" cy="348616"/>
          </a:xfrm>
          <a:prstGeom prst="roundRect">
            <a:avLst/>
          </a:prstGeom>
          <a:solidFill>
            <a:sysClr val="window" lastClr="FFFFFF"/>
          </a:solidFill>
          <a:ln w="25400" cap="flat" cmpd="sng" algn="ctr">
            <a:solidFill>
              <a:srgbClr val="CFDE00"/>
            </a:solidFill>
            <a:prstDash val="solid"/>
          </a:ln>
          <a:effectLst/>
        </p:spPr>
        <p:txBody>
          <a:bodyPr rtlCol="0" anchor="ctr"/>
          <a:lstStyle/>
          <a:p>
            <a:pPr algn="ctr"/>
            <a:r>
              <a:rPr kumimoji="0" lang="en-US" sz="1133" b="0" i="0" u="none" strike="noStrike" kern="0" cap="none" spc="0" normalizeH="0" baseline="0" noProof="0" dirty="0" smtClean="0">
                <a:ln>
                  <a:noFill/>
                </a:ln>
                <a:solidFill>
                  <a:prstClr val="black"/>
                </a:solidFill>
                <a:effectLst/>
                <a:uLnTx/>
                <a:uFillTx/>
                <a:latin typeface="Calibri"/>
                <a:ea typeface="+mn-ea"/>
                <a:cs typeface="+mn-cs"/>
              </a:rPr>
              <a:t>7 </a:t>
            </a:r>
            <a:r>
              <a:rPr lang="en-US" sz="1133" dirty="0"/>
              <a:t>séances</a:t>
            </a:r>
            <a:endParaRPr lang="en-CA" sz="1133" dirty="0"/>
          </a:p>
        </p:txBody>
      </p:sp>
      <p:sp>
        <p:nvSpPr>
          <p:cNvPr id="211" name="Rounded Rectangle 210"/>
          <p:cNvSpPr/>
          <p:nvPr/>
        </p:nvSpPr>
        <p:spPr>
          <a:xfrm>
            <a:off x="1582445" y="4625154"/>
            <a:ext cx="1185103" cy="348616"/>
          </a:xfrm>
          <a:prstGeom prst="roundRect">
            <a:avLst/>
          </a:prstGeom>
          <a:solidFill>
            <a:sysClr val="window" lastClr="FFFFFF"/>
          </a:solidFill>
          <a:ln w="25400" cap="flat" cmpd="sng" algn="ctr">
            <a:solidFill>
              <a:srgbClr val="CFDE00"/>
            </a:solidFill>
            <a:prstDash val="solid"/>
          </a:ln>
          <a:effectLst/>
        </p:spPr>
        <p:txBody>
          <a:bodyPr rtlCol="0" anchor="ctr"/>
          <a:lstStyle/>
          <a:p>
            <a:pPr algn="ctr"/>
            <a:r>
              <a:rPr kumimoji="0" lang="en-US" sz="1133" b="0" i="0" u="none" strike="noStrike" kern="0" cap="none" spc="0" normalizeH="0" baseline="0" noProof="0" dirty="0" smtClean="0">
                <a:ln>
                  <a:noFill/>
                </a:ln>
                <a:solidFill>
                  <a:prstClr val="black"/>
                </a:solidFill>
                <a:effectLst/>
                <a:uLnTx/>
                <a:uFillTx/>
                <a:latin typeface="Calibri"/>
                <a:ea typeface="+mn-ea"/>
                <a:cs typeface="+mn-cs"/>
              </a:rPr>
              <a:t>25 </a:t>
            </a:r>
            <a:r>
              <a:rPr lang="fr-CA" sz="1133" dirty="0"/>
              <a:t>évaluateurs</a:t>
            </a:r>
          </a:p>
        </p:txBody>
      </p:sp>
      <p:sp>
        <p:nvSpPr>
          <p:cNvPr id="212" name="Rounded Rectangle 211"/>
          <p:cNvSpPr/>
          <p:nvPr/>
        </p:nvSpPr>
        <p:spPr>
          <a:xfrm>
            <a:off x="1682577" y="5857815"/>
            <a:ext cx="1064296" cy="678970"/>
          </a:xfrm>
          <a:prstGeom prst="roundRect">
            <a:avLst/>
          </a:prstGeom>
          <a:solidFill>
            <a:sysClr val="window" lastClr="FFFFFF"/>
          </a:solidFill>
          <a:ln w="25400" cap="flat" cmpd="sng" algn="ctr">
            <a:solidFill>
              <a:srgbClr val="CFDE00"/>
            </a:solidFill>
            <a:prstDash val="solid"/>
          </a:ln>
          <a:effectLst/>
        </p:spPr>
        <p:txBody>
          <a:bodyPr rtlCol="0" anchor="ctr"/>
          <a:lstStyle/>
          <a:p>
            <a:pPr algn="ctr"/>
            <a:r>
              <a:rPr lang="fr-CA" sz="1133" dirty="0"/>
              <a:t>Évaluation dans                       cinq jours</a:t>
            </a:r>
          </a:p>
        </p:txBody>
      </p:sp>
      <p:sp>
        <p:nvSpPr>
          <p:cNvPr id="213" name="Oval 212"/>
          <p:cNvSpPr/>
          <p:nvPr/>
        </p:nvSpPr>
        <p:spPr>
          <a:xfrm>
            <a:off x="382131" y="1291363"/>
            <a:ext cx="805557" cy="782258"/>
          </a:xfrm>
          <a:prstGeom prst="ellipse">
            <a:avLst/>
          </a:prstGeom>
          <a:blipFill rotWithShape="1">
            <a:blip r:embed="rId3"/>
            <a:stretch>
              <a:fillRect/>
            </a:stretch>
          </a:blipFill>
          <a:ln w="25400" cap="flat" cmpd="sng" algn="ctr">
            <a:solidFill>
              <a:sysClr val="window" lastClr="FFFFFF">
                <a:hueOff val="0"/>
                <a:satOff val="0"/>
                <a:lumOff val="0"/>
                <a:alphaOff val="0"/>
              </a:sys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smtClean="0">
              <a:ln>
                <a:noFill/>
              </a:ln>
              <a:solidFill>
                <a:prstClr val="white">
                  <a:hueOff val="0"/>
                  <a:satOff val="0"/>
                  <a:lumOff val="0"/>
                  <a:alphaOff val="0"/>
                </a:prstClr>
              </a:solidFill>
              <a:effectLst/>
              <a:uLnTx/>
              <a:uFillTx/>
              <a:latin typeface="Calibri"/>
              <a:ea typeface="+mn-ea"/>
              <a:cs typeface="+mn-cs"/>
            </a:endParaRPr>
          </a:p>
        </p:txBody>
      </p:sp>
      <p:sp>
        <p:nvSpPr>
          <p:cNvPr id="214" name="Freeform 213"/>
          <p:cNvSpPr>
            <a:spLocks noEditPoints="1"/>
          </p:cNvSpPr>
          <p:nvPr/>
        </p:nvSpPr>
        <p:spPr bwMode="auto">
          <a:xfrm>
            <a:off x="2193637" y="3288899"/>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15" name="Freeform 214"/>
          <p:cNvSpPr>
            <a:spLocks noEditPoints="1"/>
          </p:cNvSpPr>
          <p:nvPr/>
        </p:nvSpPr>
        <p:spPr bwMode="auto">
          <a:xfrm>
            <a:off x="1858481" y="3269810"/>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16" name="Rectangle 215"/>
          <p:cNvSpPr/>
          <p:nvPr/>
        </p:nvSpPr>
        <p:spPr>
          <a:xfrm>
            <a:off x="293740" y="3223832"/>
            <a:ext cx="415498" cy="6404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562" b="1" i="0" u="none" strike="noStrike" kern="0" cap="none" spc="0" normalizeH="0" baseline="0" noProof="0" dirty="0" smtClean="0">
                <a:ln>
                  <a:noFill/>
                </a:ln>
                <a:solidFill>
                  <a:prstClr val="white"/>
                </a:solidFill>
                <a:effectLst/>
                <a:uLnTx/>
                <a:uFillTx/>
              </a:rPr>
              <a:t>5</a:t>
            </a:r>
            <a:endParaRPr kumimoji="0" lang="en-CA" sz="3239" b="1" i="0" u="none" strike="noStrike" kern="0" cap="none" spc="0" normalizeH="0" baseline="0" noProof="0" dirty="0" smtClean="0">
              <a:ln>
                <a:noFill/>
              </a:ln>
              <a:solidFill>
                <a:prstClr val="white"/>
              </a:solidFill>
              <a:effectLst/>
              <a:uLnTx/>
              <a:uFillTx/>
            </a:endParaRPr>
          </a:p>
        </p:txBody>
      </p:sp>
      <p:sp>
        <p:nvSpPr>
          <p:cNvPr id="217" name="Rectangle 216"/>
          <p:cNvSpPr/>
          <p:nvPr/>
        </p:nvSpPr>
        <p:spPr>
          <a:xfrm>
            <a:off x="566495" y="3286287"/>
            <a:ext cx="883086" cy="57708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dirty="0" smtClean="0">
                <a:ln>
                  <a:noFill/>
                </a:ln>
                <a:solidFill>
                  <a:prstClr val="white"/>
                </a:solidFill>
                <a:effectLst/>
                <a:uLnTx/>
                <a:uFillTx/>
              </a:rPr>
              <a:t>des</a:t>
            </a:r>
          </a:p>
          <a:p>
            <a:pPr marL="0" marR="0" lvl="0" indent="0" algn="ctr" defTabSz="914400" eaLnBrk="1" fontAlgn="auto" latinLnBrk="0" hangingPunct="1">
              <a:lnSpc>
                <a:spcPct val="100000"/>
              </a:lnSpc>
              <a:spcBef>
                <a:spcPts val="0"/>
              </a:spcBef>
              <a:spcAft>
                <a:spcPts val="0"/>
              </a:spcAft>
              <a:buClrTx/>
              <a:buSzTx/>
              <a:buFontTx/>
              <a:buNone/>
              <a:tabLst/>
              <a:defRPr/>
            </a:pPr>
            <a:r>
              <a:rPr lang="fr-CA" sz="1050" b="1" kern="0" dirty="0">
                <a:solidFill>
                  <a:prstClr val="white"/>
                </a:solidFill>
              </a:rPr>
              <a:t>f</a:t>
            </a:r>
            <a:r>
              <a:rPr kumimoji="0" lang="fr-CA" sz="1050" b="1" i="0" u="none" strike="noStrike" kern="0" cap="none" spc="0" normalizeH="0" baseline="0" dirty="0" smtClean="0">
                <a:ln>
                  <a:noFill/>
                </a:ln>
                <a:solidFill>
                  <a:prstClr val="white"/>
                </a:solidFill>
                <a:effectLst/>
                <a:uLnTx/>
                <a:uFillTx/>
              </a:rPr>
              <a:t>ournisseurs ont passé</a:t>
            </a:r>
          </a:p>
        </p:txBody>
      </p:sp>
      <p:sp>
        <p:nvSpPr>
          <p:cNvPr id="218" name="Rectangle 217"/>
          <p:cNvSpPr/>
          <p:nvPr/>
        </p:nvSpPr>
        <p:spPr>
          <a:xfrm>
            <a:off x="1336537" y="3225326"/>
            <a:ext cx="415498" cy="6404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562" b="1" i="0" u="none" strike="noStrike" kern="0" cap="none" spc="0" normalizeH="0" baseline="0" noProof="0" dirty="0" smtClean="0">
                <a:ln>
                  <a:noFill/>
                </a:ln>
                <a:solidFill>
                  <a:prstClr val="white"/>
                </a:solidFill>
                <a:effectLst/>
                <a:uLnTx/>
                <a:uFillTx/>
              </a:rPr>
              <a:t>7</a:t>
            </a:r>
            <a:endParaRPr kumimoji="0" lang="en-CA" sz="3239" b="1" i="0" u="none" strike="noStrike" kern="0" cap="none" spc="0" normalizeH="0" baseline="0" noProof="0" dirty="0" smtClean="0">
              <a:ln>
                <a:noFill/>
              </a:ln>
              <a:solidFill>
                <a:prstClr val="white"/>
              </a:solidFill>
              <a:effectLst/>
              <a:uLnTx/>
              <a:uFillTx/>
            </a:endParaRPr>
          </a:p>
        </p:txBody>
      </p:sp>
      <p:sp>
        <p:nvSpPr>
          <p:cNvPr id="223" name="Rounded Rectangle 222"/>
          <p:cNvSpPr/>
          <p:nvPr/>
        </p:nvSpPr>
        <p:spPr>
          <a:xfrm>
            <a:off x="3266476" y="1165132"/>
            <a:ext cx="2968497" cy="5493376"/>
          </a:xfrm>
          <a:prstGeom prst="roundRect">
            <a:avLst/>
          </a:prstGeom>
          <a:solidFill>
            <a:srgbClr val="004D71"/>
          </a:solidFill>
          <a:ln w="25400" cap="flat" cmpd="sng" algn="ctr">
            <a:solidFill>
              <a:srgbClr val="004D7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4" name="Rounded Rectangle 223"/>
          <p:cNvSpPr/>
          <p:nvPr/>
        </p:nvSpPr>
        <p:spPr>
          <a:xfrm>
            <a:off x="6491090" y="1112187"/>
            <a:ext cx="3488729" cy="5502361"/>
          </a:xfrm>
          <a:prstGeom prst="roundRect">
            <a:avLst/>
          </a:prstGeom>
          <a:solidFill>
            <a:srgbClr val="004D71"/>
          </a:solidFill>
          <a:ln w="25400" cap="flat" cmpd="sng" algn="ctr">
            <a:solidFill>
              <a:srgbClr val="004D71">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74"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5" name="Pentagon 224"/>
          <p:cNvSpPr/>
          <p:nvPr/>
        </p:nvSpPr>
        <p:spPr>
          <a:xfrm>
            <a:off x="3592721" y="1449004"/>
            <a:ext cx="2389980" cy="51805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500" b="1" dirty="0" smtClean="0">
                <a:solidFill>
                  <a:schemeClr val="tx1"/>
                </a:solidFill>
              </a:rPr>
              <a:t>     </a:t>
            </a:r>
            <a:r>
              <a:rPr lang="fr-CA" sz="1500" b="1" dirty="0">
                <a:solidFill>
                  <a:schemeClr val="tx1"/>
                </a:solidFill>
              </a:rPr>
              <a:t>Point de contrôle </a:t>
            </a:r>
            <a:r>
              <a:rPr lang="fr-CA" sz="1500" b="1" dirty="0" smtClean="0">
                <a:solidFill>
                  <a:schemeClr val="tx1"/>
                </a:solidFill>
              </a:rPr>
              <a:t>2</a:t>
            </a:r>
            <a:endParaRPr lang="fr-CA" sz="1500" b="1" dirty="0">
              <a:solidFill>
                <a:schemeClr val="tx1"/>
              </a:solidFill>
            </a:endParaRPr>
          </a:p>
        </p:txBody>
      </p:sp>
      <p:cxnSp>
        <p:nvCxnSpPr>
          <p:cNvPr id="227" name="Straight Connector 226"/>
          <p:cNvCxnSpPr/>
          <p:nvPr/>
        </p:nvCxnSpPr>
        <p:spPr>
          <a:xfrm>
            <a:off x="3607515" y="3146209"/>
            <a:ext cx="2272379" cy="0"/>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sp>
        <p:nvSpPr>
          <p:cNvPr id="228" name="Rectangle 227"/>
          <p:cNvSpPr/>
          <p:nvPr/>
        </p:nvSpPr>
        <p:spPr>
          <a:xfrm>
            <a:off x="3474802" y="3265864"/>
            <a:ext cx="415498" cy="640496"/>
          </a:xfrm>
          <a:prstGeom prst="rect">
            <a:avLst/>
          </a:prstGeom>
        </p:spPr>
        <p:txBody>
          <a:bodyPr wrap="none">
            <a:spAutoFit/>
          </a:bodyPr>
          <a:lstStyle/>
          <a:p>
            <a:r>
              <a:rPr lang="en-US" sz="3562" b="1" dirty="0">
                <a:solidFill>
                  <a:schemeClr val="bg1"/>
                </a:solidFill>
              </a:rPr>
              <a:t>3</a:t>
            </a:r>
            <a:endParaRPr lang="en-CA" sz="3239" b="1" dirty="0">
              <a:solidFill>
                <a:schemeClr val="bg1"/>
              </a:solidFill>
            </a:endParaRPr>
          </a:p>
        </p:txBody>
      </p:sp>
      <p:cxnSp>
        <p:nvCxnSpPr>
          <p:cNvPr id="230" name="Straight Connector 229"/>
          <p:cNvCxnSpPr/>
          <p:nvPr/>
        </p:nvCxnSpPr>
        <p:spPr>
          <a:xfrm>
            <a:off x="3607515" y="3991446"/>
            <a:ext cx="2272379" cy="0"/>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sp>
        <p:nvSpPr>
          <p:cNvPr id="231" name="Rounded Rectangle 230"/>
          <p:cNvSpPr/>
          <p:nvPr/>
        </p:nvSpPr>
        <p:spPr>
          <a:xfrm>
            <a:off x="3559369" y="5156319"/>
            <a:ext cx="1059031" cy="5885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55 </a:t>
            </a:r>
            <a:r>
              <a:rPr lang="en-US" sz="1133" dirty="0" err="1" smtClean="0">
                <a:solidFill>
                  <a:schemeClr val="tx1"/>
                </a:solidFill>
              </a:rPr>
              <a:t>jours</a:t>
            </a:r>
            <a:endParaRPr lang="en-CA" sz="1133" dirty="0">
              <a:solidFill>
                <a:schemeClr val="tx1"/>
              </a:solidFill>
            </a:endParaRPr>
          </a:p>
        </p:txBody>
      </p:sp>
      <p:sp>
        <p:nvSpPr>
          <p:cNvPr id="232" name="Rounded Rectangle 231"/>
          <p:cNvSpPr/>
          <p:nvPr/>
        </p:nvSpPr>
        <p:spPr>
          <a:xfrm>
            <a:off x="3554104" y="5877333"/>
            <a:ext cx="1064296" cy="67897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1133" dirty="0">
                <a:solidFill>
                  <a:schemeClr val="tx1"/>
                </a:solidFill>
              </a:rPr>
              <a:t>Journée d’utilisateurs</a:t>
            </a:r>
            <a:br>
              <a:rPr lang="fr-CA" sz="1133" dirty="0">
                <a:solidFill>
                  <a:schemeClr val="tx1"/>
                </a:solidFill>
              </a:rPr>
            </a:br>
            <a:r>
              <a:rPr lang="fr-CA" sz="971" dirty="0">
                <a:solidFill>
                  <a:schemeClr val="tx1"/>
                </a:solidFill>
              </a:rPr>
              <a:t>14 séances</a:t>
            </a:r>
          </a:p>
        </p:txBody>
      </p:sp>
      <p:sp>
        <p:nvSpPr>
          <p:cNvPr id="233" name="Rounded Rectangle 232"/>
          <p:cNvSpPr/>
          <p:nvPr/>
        </p:nvSpPr>
        <p:spPr>
          <a:xfrm>
            <a:off x="4719771" y="5156319"/>
            <a:ext cx="1075475" cy="5885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7 </a:t>
            </a:r>
            <a:r>
              <a:rPr lang="en-US" sz="1133" dirty="0" smtClean="0">
                <a:solidFill>
                  <a:schemeClr val="tx1"/>
                </a:solidFill>
              </a:rPr>
              <a:t>CE</a:t>
            </a:r>
            <a:endParaRPr lang="en-CA" sz="1133" dirty="0">
              <a:solidFill>
                <a:schemeClr val="tx1"/>
              </a:solidFill>
            </a:endParaRPr>
          </a:p>
        </p:txBody>
      </p:sp>
      <p:sp>
        <p:nvSpPr>
          <p:cNvPr id="234" name="Rounded Rectangle 233"/>
          <p:cNvSpPr/>
          <p:nvPr/>
        </p:nvSpPr>
        <p:spPr>
          <a:xfrm>
            <a:off x="3559368" y="4220167"/>
            <a:ext cx="933116" cy="773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1133" dirty="0">
                <a:solidFill>
                  <a:schemeClr val="tx1"/>
                </a:solidFill>
              </a:rPr>
              <a:t>Défis des experts en la matière</a:t>
            </a:r>
          </a:p>
        </p:txBody>
      </p:sp>
      <p:sp>
        <p:nvSpPr>
          <p:cNvPr id="238" name="Rounded Rectangle 237"/>
          <p:cNvSpPr/>
          <p:nvPr/>
        </p:nvSpPr>
        <p:spPr>
          <a:xfrm>
            <a:off x="4618399" y="4220943"/>
            <a:ext cx="1185103" cy="34861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smtClean="0">
                <a:solidFill>
                  <a:schemeClr val="tx1"/>
                </a:solidFill>
              </a:rPr>
              <a:t>70 sessions</a:t>
            </a:r>
            <a:endParaRPr lang="en-CA" sz="1133" dirty="0">
              <a:solidFill>
                <a:schemeClr val="tx1"/>
              </a:solidFill>
            </a:endParaRPr>
          </a:p>
        </p:txBody>
      </p:sp>
      <p:sp>
        <p:nvSpPr>
          <p:cNvPr id="239" name="Rounded Rectangle 238"/>
          <p:cNvSpPr/>
          <p:nvPr/>
        </p:nvSpPr>
        <p:spPr>
          <a:xfrm>
            <a:off x="4608671" y="4644672"/>
            <a:ext cx="1185103" cy="34861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33" dirty="0">
                <a:solidFill>
                  <a:schemeClr val="tx1"/>
                </a:solidFill>
              </a:rPr>
              <a:t> 160 </a:t>
            </a:r>
            <a:r>
              <a:rPr lang="fr-CA" sz="1133" dirty="0"/>
              <a:t>évaluateurs</a:t>
            </a:r>
          </a:p>
        </p:txBody>
      </p:sp>
      <p:sp>
        <p:nvSpPr>
          <p:cNvPr id="240" name="Rounded Rectangle 239"/>
          <p:cNvSpPr/>
          <p:nvPr/>
        </p:nvSpPr>
        <p:spPr>
          <a:xfrm>
            <a:off x="4708804" y="5877333"/>
            <a:ext cx="1064296" cy="67897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1100" dirty="0">
                <a:solidFill>
                  <a:schemeClr val="tx1"/>
                </a:solidFill>
              </a:rPr>
              <a:t>Expo numérique des utilisateurs</a:t>
            </a:r>
          </a:p>
        </p:txBody>
      </p:sp>
      <p:sp>
        <p:nvSpPr>
          <p:cNvPr id="241" name="Oval 240"/>
          <p:cNvSpPr/>
          <p:nvPr/>
        </p:nvSpPr>
        <p:spPr>
          <a:xfrm>
            <a:off x="3421555" y="1320220"/>
            <a:ext cx="807640" cy="774929"/>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CA" sz="1874"/>
          </a:p>
        </p:txBody>
      </p:sp>
      <p:sp>
        <p:nvSpPr>
          <p:cNvPr id="243" name="Rectangle 242"/>
          <p:cNvSpPr/>
          <p:nvPr/>
        </p:nvSpPr>
        <p:spPr>
          <a:xfrm>
            <a:off x="4517600" y="3267359"/>
            <a:ext cx="415498" cy="640496"/>
          </a:xfrm>
          <a:prstGeom prst="rect">
            <a:avLst/>
          </a:prstGeom>
        </p:spPr>
        <p:txBody>
          <a:bodyPr wrap="none">
            <a:spAutoFit/>
          </a:bodyPr>
          <a:lstStyle/>
          <a:p>
            <a:r>
              <a:rPr lang="en-US" sz="3562" b="1" dirty="0">
                <a:solidFill>
                  <a:schemeClr val="bg1"/>
                </a:solidFill>
              </a:rPr>
              <a:t>5</a:t>
            </a:r>
            <a:endParaRPr lang="en-CA" sz="3239" b="1" dirty="0">
              <a:solidFill>
                <a:schemeClr val="bg1"/>
              </a:solidFill>
            </a:endParaRPr>
          </a:p>
        </p:txBody>
      </p:sp>
      <p:sp>
        <p:nvSpPr>
          <p:cNvPr id="245" name="Rounded Rectangle 244"/>
          <p:cNvSpPr/>
          <p:nvPr/>
        </p:nvSpPr>
        <p:spPr>
          <a:xfrm>
            <a:off x="3366332" y="2424200"/>
            <a:ext cx="2645087" cy="506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rPr>
              <a:t>Validation de la solution au moyen </a:t>
            </a:r>
            <a:br>
              <a:rPr lang="fr-CA" sz="1200" dirty="0">
                <a:solidFill>
                  <a:schemeClr val="tx1"/>
                </a:solidFill>
              </a:rPr>
            </a:br>
            <a:r>
              <a:rPr lang="fr-CA" sz="1200" dirty="0">
                <a:solidFill>
                  <a:schemeClr val="tx1"/>
                </a:solidFill>
              </a:rPr>
              <a:t>d’essais pratiques par des utilisateurs.</a:t>
            </a:r>
          </a:p>
        </p:txBody>
      </p:sp>
      <p:sp>
        <p:nvSpPr>
          <p:cNvPr id="246" name="Freeform 245"/>
          <p:cNvSpPr>
            <a:spLocks noEditPoints="1"/>
          </p:cNvSpPr>
          <p:nvPr/>
        </p:nvSpPr>
        <p:spPr bwMode="auto">
          <a:xfrm>
            <a:off x="3321328" y="2172800"/>
            <a:ext cx="361223" cy="349754"/>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CFDE00"/>
          </a:solidFill>
          <a:ln w="25400" cap="flat" cmpd="sng" algn="ctr">
            <a:solidFill>
              <a:srgbClr val="CFDE00">
                <a:shade val="50000"/>
              </a:srgbClr>
            </a:solidFill>
            <a:prstDash val="solid"/>
          </a:ln>
          <a:effectLst/>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Freeform 246"/>
          <p:cNvSpPr>
            <a:spLocks noEditPoints="1"/>
          </p:cNvSpPr>
          <p:nvPr/>
        </p:nvSpPr>
        <p:spPr bwMode="auto">
          <a:xfrm>
            <a:off x="4946482" y="3489470"/>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48" name="Freeform 247"/>
          <p:cNvSpPr>
            <a:spLocks noEditPoints="1"/>
          </p:cNvSpPr>
          <p:nvPr/>
        </p:nvSpPr>
        <p:spPr bwMode="auto">
          <a:xfrm>
            <a:off x="5286977" y="3489470"/>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49" name="Freeform 248"/>
          <p:cNvSpPr>
            <a:spLocks noEditPoints="1"/>
          </p:cNvSpPr>
          <p:nvPr/>
        </p:nvSpPr>
        <p:spPr bwMode="auto">
          <a:xfrm>
            <a:off x="5633334" y="3490832"/>
            <a:ext cx="234635"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80" name="Rounded Rectangle 279"/>
          <p:cNvSpPr/>
          <p:nvPr/>
        </p:nvSpPr>
        <p:spPr>
          <a:xfrm>
            <a:off x="6748090" y="2434052"/>
            <a:ext cx="3009186" cy="506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rPr>
              <a:t>Capacité de prestation </a:t>
            </a:r>
            <a:r>
              <a:rPr lang="fr-CA" sz="1400" dirty="0">
                <a:solidFill>
                  <a:schemeClr val="tx1"/>
                </a:solidFill>
              </a:rPr>
              <a:t/>
            </a:r>
            <a:br>
              <a:rPr lang="fr-CA" sz="1400" dirty="0">
                <a:solidFill>
                  <a:schemeClr val="tx1"/>
                </a:solidFill>
              </a:rPr>
            </a:br>
            <a:r>
              <a:rPr lang="fr-CA" sz="1050" dirty="0">
                <a:solidFill>
                  <a:schemeClr val="tx1"/>
                </a:solidFill>
              </a:rPr>
              <a:t>Essais des utilisateurs | Partenariats | Établissement des coûts</a:t>
            </a:r>
          </a:p>
        </p:txBody>
      </p:sp>
      <p:sp>
        <p:nvSpPr>
          <p:cNvPr id="281" name="Freeform 280"/>
          <p:cNvSpPr>
            <a:spLocks noEditPoints="1"/>
          </p:cNvSpPr>
          <p:nvPr/>
        </p:nvSpPr>
        <p:spPr bwMode="auto">
          <a:xfrm>
            <a:off x="6691526" y="2182501"/>
            <a:ext cx="387482" cy="349754"/>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CFDE00"/>
          </a:solidFill>
          <a:ln w="25400" cap="flat" cmpd="sng" algn="ctr">
            <a:solidFill>
              <a:srgbClr val="CFDE00">
                <a:shade val="50000"/>
              </a:srgbClr>
            </a:solidFill>
            <a:prstDash val="solid"/>
          </a:ln>
          <a:effectLst/>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dirty="0">
              <a:ln>
                <a:noFill/>
              </a:ln>
              <a:solidFill>
                <a:prstClr val="black"/>
              </a:solidFill>
              <a:effectLst/>
              <a:uLnTx/>
              <a:uFillTx/>
              <a:latin typeface="Calibri"/>
              <a:ea typeface="+mn-ea"/>
              <a:cs typeface="+mn-cs"/>
            </a:endParaRPr>
          </a:p>
        </p:txBody>
      </p:sp>
      <p:sp>
        <p:nvSpPr>
          <p:cNvPr id="285" name="Rectangle 284"/>
          <p:cNvSpPr/>
          <p:nvPr/>
        </p:nvSpPr>
        <p:spPr>
          <a:xfrm>
            <a:off x="7174987" y="3402384"/>
            <a:ext cx="2620416" cy="307777"/>
          </a:xfrm>
          <a:prstGeom prst="rect">
            <a:avLst/>
          </a:prstGeom>
        </p:spPr>
        <p:txBody>
          <a:bodyPr wrap="square">
            <a:spAutoFit/>
          </a:bodyPr>
          <a:lstStyle/>
          <a:p>
            <a:pPr algn="ctr"/>
            <a:r>
              <a:rPr lang="fr-CA" sz="1400" b="1" dirty="0">
                <a:solidFill>
                  <a:schemeClr val="bg1"/>
                </a:solidFill>
              </a:rPr>
              <a:t>Liste des 3 fournisseurs qualifiés</a:t>
            </a:r>
          </a:p>
        </p:txBody>
      </p:sp>
      <p:sp>
        <p:nvSpPr>
          <p:cNvPr id="286" name="Freeform 285"/>
          <p:cNvSpPr>
            <a:spLocks noEditPoints="1"/>
          </p:cNvSpPr>
          <p:nvPr/>
        </p:nvSpPr>
        <p:spPr bwMode="auto">
          <a:xfrm>
            <a:off x="6787974" y="3359125"/>
            <a:ext cx="448666" cy="448410"/>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chemeClr val="bg1"/>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400" dirty="0"/>
          </a:p>
        </p:txBody>
      </p:sp>
      <p:sp>
        <p:nvSpPr>
          <p:cNvPr id="288" name="Rectangle 287"/>
          <p:cNvSpPr/>
          <p:nvPr/>
        </p:nvSpPr>
        <p:spPr>
          <a:xfrm>
            <a:off x="8038156" y="3644934"/>
            <a:ext cx="294384" cy="307777"/>
          </a:xfrm>
          <a:prstGeom prst="rect">
            <a:avLst/>
          </a:prstGeom>
        </p:spPr>
        <p:txBody>
          <a:bodyPr wrap="square">
            <a:spAutoFit/>
          </a:bodyPr>
          <a:lstStyle/>
          <a:p>
            <a:r>
              <a:rPr lang="en-US" sz="1400" b="1" dirty="0">
                <a:solidFill>
                  <a:schemeClr val="bg1"/>
                </a:solidFill>
              </a:rPr>
              <a:t>+</a:t>
            </a:r>
            <a:endParaRPr lang="en-CA" sz="1400" b="1" dirty="0">
              <a:solidFill>
                <a:schemeClr val="bg1"/>
              </a:solidFill>
            </a:endParaRPr>
          </a:p>
        </p:txBody>
      </p:sp>
      <p:sp>
        <p:nvSpPr>
          <p:cNvPr id="291" name="Freeform 290"/>
          <p:cNvSpPr>
            <a:spLocks noEditPoints="1"/>
          </p:cNvSpPr>
          <p:nvPr/>
        </p:nvSpPr>
        <p:spPr bwMode="auto">
          <a:xfrm>
            <a:off x="9314739" y="3955444"/>
            <a:ext cx="251692" cy="279853"/>
          </a:xfrm>
          <a:custGeom>
            <a:avLst/>
            <a:gdLst>
              <a:gd name="T0" fmla="*/ 165 w 331"/>
              <a:gd name="T1" fmla="*/ 0 h 361"/>
              <a:gd name="T2" fmla="*/ 102 w 331"/>
              <a:gd name="T3" fmla="*/ 27 h 361"/>
              <a:gd name="T4" fmla="*/ 75 w 331"/>
              <a:gd name="T5" fmla="*/ 90 h 361"/>
              <a:gd name="T6" fmla="*/ 102 w 331"/>
              <a:gd name="T7" fmla="*/ 154 h 361"/>
              <a:gd name="T8" fmla="*/ 165 w 331"/>
              <a:gd name="T9" fmla="*/ 180 h 361"/>
              <a:gd name="T10" fmla="*/ 229 w 331"/>
              <a:gd name="T11" fmla="*/ 154 h 361"/>
              <a:gd name="T12" fmla="*/ 255 w 331"/>
              <a:gd name="T13" fmla="*/ 90 h 361"/>
              <a:gd name="T14" fmla="*/ 229 w 331"/>
              <a:gd name="T15" fmla="*/ 27 h 361"/>
              <a:gd name="T16" fmla="*/ 165 w 331"/>
              <a:gd name="T17" fmla="*/ 0 h 361"/>
              <a:gd name="T18" fmla="*/ 330 w 331"/>
              <a:gd name="T19" fmla="*/ 276 h 361"/>
              <a:gd name="T20" fmla="*/ 326 w 331"/>
              <a:gd name="T21" fmla="*/ 250 h 361"/>
              <a:gd name="T22" fmla="*/ 320 w 331"/>
              <a:gd name="T23" fmla="*/ 225 h 361"/>
              <a:gd name="T24" fmla="*/ 310 w 331"/>
              <a:gd name="T25" fmla="*/ 202 h 361"/>
              <a:gd name="T26" fmla="*/ 296 w 331"/>
              <a:gd name="T27" fmla="*/ 183 h 361"/>
              <a:gd name="T28" fmla="*/ 275 w 331"/>
              <a:gd name="T29" fmla="*/ 170 h 361"/>
              <a:gd name="T30" fmla="*/ 249 w 331"/>
              <a:gd name="T31" fmla="*/ 165 h 361"/>
              <a:gd name="T32" fmla="*/ 239 w 331"/>
              <a:gd name="T33" fmla="*/ 170 h 361"/>
              <a:gd name="T34" fmla="*/ 222 w 331"/>
              <a:gd name="T35" fmla="*/ 182 h 361"/>
              <a:gd name="T36" fmla="*/ 197 w 331"/>
              <a:gd name="T37" fmla="*/ 193 h 361"/>
              <a:gd name="T38" fmla="*/ 165 w 331"/>
              <a:gd name="T39" fmla="*/ 198 h 361"/>
              <a:gd name="T40" fmla="*/ 134 w 331"/>
              <a:gd name="T41" fmla="*/ 193 h 361"/>
              <a:gd name="T42" fmla="*/ 109 w 331"/>
              <a:gd name="T43" fmla="*/ 182 h 361"/>
              <a:gd name="T44" fmla="*/ 91 w 331"/>
              <a:gd name="T45" fmla="*/ 170 h 361"/>
              <a:gd name="T46" fmla="*/ 81 w 331"/>
              <a:gd name="T47" fmla="*/ 165 h 361"/>
              <a:gd name="T48" fmla="*/ 55 w 331"/>
              <a:gd name="T49" fmla="*/ 170 h 361"/>
              <a:gd name="T50" fmla="*/ 35 w 331"/>
              <a:gd name="T51" fmla="*/ 183 h 361"/>
              <a:gd name="T52" fmla="*/ 21 w 331"/>
              <a:gd name="T53" fmla="*/ 202 h 361"/>
              <a:gd name="T54" fmla="*/ 10 w 331"/>
              <a:gd name="T55" fmla="*/ 225 h 361"/>
              <a:gd name="T56" fmla="*/ 4 w 331"/>
              <a:gd name="T57" fmla="*/ 250 h 361"/>
              <a:gd name="T58" fmla="*/ 1 w 331"/>
              <a:gd name="T59" fmla="*/ 276 h 361"/>
              <a:gd name="T60" fmla="*/ 0 w 331"/>
              <a:gd name="T61" fmla="*/ 300 h 361"/>
              <a:gd name="T62" fmla="*/ 17 w 331"/>
              <a:gd name="T63" fmla="*/ 344 h 361"/>
              <a:gd name="T64" fmla="*/ 63 w 331"/>
              <a:gd name="T65" fmla="*/ 361 h 361"/>
              <a:gd name="T66" fmla="*/ 268 w 331"/>
              <a:gd name="T67" fmla="*/ 361 h 361"/>
              <a:gd name="T68" fmla="*/ 313 w 331"/>
              <a:gd name="T69" fmla="*/ 344 h 361"/>
              <a:gd name="T70" fmla="*/ 331 w 331"/>
              <a:gd name="T71" fmla="*/ 300 h 361"/>
              <a:gd name="T72" fmla="*/ 330 w 331"/>
              <a:gd name="T73" fmla="*/ 27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361">
                <a:moveTo>
                  <a:pt x="165" y="0"/>
                </a:moveTo>
                <a:cubicBezTo>
                  <a:pt x="140" y="0"/>
                  <a:pt x="119" y="9"/>
                  <a:pt x="102" y="27"/>
                </a:cubicBezTo>
                <a:cubicBezTo>
                  <a:pt x="84" y="44"/>
                  <a:pt x="75" y="66"/>
                  <a:pt x="75" y="90"/>
                </a:cubicBezTo>
                <a:cubicBezTo>
                  <a:pt x="75" y="115"/>
                  <a:pt x="84" y="136"/>
                  <a:pt x="102" y="154"/>
                </a:cubicBezTo>
                <a:cubicBezTo>
                  <a:pt x="119" y="172"/>
                  <a:pt x="140" y="180"/>
                  <a:pt x="165" y="180"/>
                </a:cubicBezTo>
                <a:cubicBezTo>
                  <a:pt x="190" y="180"/>
                  <a:pt x="211" y="172"/>
                  <a:pt x="229" y="154"/>
                </a:cubicBezTo>
                <a:cubicBezTo>
                  <a:pt x="247" y="136"/>
                  <a:pt x="255" y="115"/>
                  <a:pt x="255" y="90"/>
                </a:cubicBezTo>
                <a:cubicBezTo>
                  <a:pt x="255" y="66"/>
                  <a:pt x="247" y="44"/>
                  <a:pt x="229" y="27"/>
                </a:cubicBezTo>
                <a:cubicBezTo>
                  <a:pt x="211" y="9"/>
                  <a:pt x="190" y="0"/>
                  <a:pt x="165" y="0"/>
                </a:cubicBezTo>
                <a:close/>
                <a:moveTo>
                  <a:pt x="330" y="276"/>
                </a:moveTo>
                <a:cubicBezTo>
                  <a:pt x="329" y="268"/>
                  <a:pt x="328" y="259"/>
                  <a:pt x="326" y="250"/>
                </a:cubicBezTo>
                <a:cubicBezTo>
                  <a:pt x="325" y="241"/>
                  <a:pt x="323" y="232"/>
                  <a:pt x="320" y="225"/>
                </a:cubicBezTo>
                <a:cubicBezTo>
                  <a:pt x="318" y="217"/>
                  <a:pt x="314" y="209"/>
                  <a:pt x="310" y="202"/>
                </a:cubicBezTo>
                <a:cubicBezTo>
                  <a:pt x="306" y="194"/>
                  <a:pt x="301" y="188"/>
                  <a:pt x="296" y="183"/>
                </a:cubicBezTo>
                <a:cubicBezTo>
                  <a:pt x="290" y="177"/>
                  <a:pt x="283" y="173"/>
                  <a:pt x="275" y="170"/>
                </a:cubicBezTo>
                <a:cubicBezTo>
                  <a:pt x="268" y="167"/>
                  <a:pt x="259" y="165"/>
                  <a:pt x="249" y="165"/>
                </a:cubicBezTo>
                <a:cubicBezTo>
                  <a:pt x="248" y="165"/>
                  <a:pt x="245" y="167"/>
                  <a:pt x="239" y="170"/>
                </a:cubicBezTo>
                <a:cubicBezTo>
                  <a:pt x="234" y="174"/>
                  <a:pt x="228" y="178"/>
                  <a:pt x="222" y="182"/>
                </a:cubicBezTo>
                <a:cubicBezTo>
                  <a:pt x="215" y="186"/>
                  <a:pt x="207" y="190"/>
                  <a:pt x="197" y="193"/>
                </a:cubicBezTo>
                <a:cubicBezTo>
                  <a:pt x="186" y="196"/>
                  <a:pt x="176" y="198"/>
                  <a:pt x="165" y="198"/>
                </a:cubicBezTo>
                <a:cubicBezTo>
                  <a:pt x="155" y="198"/>
                  <a:pt x="144" y="196"/>
                  <a:pt x="134" y="193"/>
                </a:cubicBezTo>
                <a:cubicBezTo>
                  <a:pt x="124" y="190"/>
                  <a:pt x="115" y="186"/>
                  <a:pt x="109" y="182"/>
                </a:cubicBezTo>
                <a:cubicBezTo>
                  <a:pt x="102" y="178"/>
                  <a:pt x="96" y="174"/>
                  <a:pt x="91" y="170"/>
                </a:cubicBezTo>
                <a:cubicBezTo>
                  <a:pt x="86" y="167"/>
                  <a:pt x="83" y="165"/>
                  <a:pt x="81" y="165"/>
                </a:cubicBezTo>
                <a:cubicBezTo>
                  <a:pt x="72" y="165"/>
                  <a:pt x="63" y="167"/>
                  <a:pt x="55" y="170"/>
                </a:cubicBezTo>
                <a:cubicBezTo>
                  <a:pt x="47" y="173"/>
                  <a:pt x="41" y="177"/>
                  <a:pt x="35" y="183"/>
                </a:cubicBezTo>
                <a:cubicBezTo>
                  <a:pt x="30" y="188"/>
                  <a:pt x="25" y="194"/>
                  <a:pt x="21" y="202"/>
                </a:cubicBezTo>
                <a:cubicBezTo>
                  <a:pt x="16" y="209"/>
                  <a:pt x="13" y="217"/>
                  <a:pt x="10" y="225"/>
                </a:cubicBezTo>
                <a:cubicBezTo>
                  <a:pt x="8" y="232"/>
                  <a:pt x="6" y="241"/>
                  <a:pt x="4" y="250"/>
                </a:cubicBezTo>
                <a:cubicBezTo>
                  <a:pt x="3" y="259"/>
                  <a:pt x="1" y="268"/>
                  <a:pt x="1" y="276"/>
                </a:cubicBezTo>
                <a:cubicBezTo>
                  <a:pt x="0" y="284"/>
                  <a:pt x="0" y="292"/>
                  <a:pt x="0" y="300"/>
                </a:cubicBezTo>
                <a:cubicBezTo>
                  <a:pt x="0" y="319"/>
                  <a:pt x="6" y="334"/>
                  <a:pt x="17" y="344"/>
                </a:cubicBezTo>
                <a:cubicBezTo>
                  <a:pt x="29" y="355"/>
                  <a:pt x="44" y="361"/>
                  <a:pt x="63" y="361"/>
                </a:cubicBezTo>
                <a:cubicBezTo>
                  <a:pt x="268" y="361"/>
                  <a:pt x="268" y="361"/>
                  <a:pt x="268" y="361"/>
                </a:cubicBezTo>
                <a:cubicBezTo>
                  <a:pt x="287" y="361"/>
                  <a:pt x="302" y="355"/>
                  <a:pt x="313" y="344"/>
                </a:cubicBezTo>
                <a:cubicBezTo>
                  <a:pt x="325" y="334"/>
                  <a:pt x="331" y="319"/>
                  <a:pt x="331" y="300"/>
                </a:cubicBezTo>
                <a:cubicBezTo>
                  <a:pt x="331" y="292"/>
                  <a:pt x="330" y="284"/>
                  <a:pt x="330" y="276"/>
                </a:cubicBezTo>
                <a:close/>
              </a:path>
            </a:pathLst>
          </a:custGeom>
          <a:solidFill>
            <a:srgbClr val="63CECA"/>
          </a:solidFill>
          <a:ln>
            <a:noFill/>
          </a:ln>
          <a:extLst/>
        </p:spPr>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57" b="0" i="0" u="none" strike="noStrike" kern="1200" cap="none" spc="0" normalizeH="0" baseline="0" noProof="0">
              <a:ln>
                <a:noFill/>
              </a:ln>
              <a:solidFill>
                <a:prstClr val="black"/>
              </a:solidFill>
              <a:effectLst/>
              <a:uLnTx/>
              <a:uFillTx/>
              <a:latin typeface="Calibri"/>
              <a:ea typeface="+mn-ea"/>
              <a:cs typeface="+mn-cs"/>
            </a:endParaRPr>
          </a:p>
        </p:txBody>
      </p:sp>
      <p:sp>
        <p:nvSpPr>
          <p:cNvPr id="293" name="Pentagon 292"/>
          <p:cNvSpPr/>
          <p:nvPr/>
        </p:nvSpPr>
        <p:spPr>
          <a:xfrm>
            <a:off x="7002285" y="1499013"/>
            <a:ext cx="2591184" cy="51805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smtClean="0">
                <a:solidFill>
                  <a:schemeClr val="tx1"/>
                </a:solidFill>
              </a:rPr>
              <a:t>            Point </a:t>
            </a:r>
            <a:r>
              <a:rPr lang="fr-CA" sz="1500" b="1" dirty="0">
                <a:solidFill>
                  <a:schemeClr val="tx1"/>
                </a:solidFill>
              </a:rPr>
              <a:t>de contrôle </a:t>
            </a:r>
            <a:r>
              <a:rPr lang="fr-CA" sz="1500" b="1" dirty="0" smtClean="0">
                <a:solidFill>
                  <a:schemeClr val="tx1"/>
                </a:solidFill>
              </a:rPr>
              <a:t>3</a:t>
            </a:r>
            <a:endParaRPr lang="fr-CA" sz="1500" b="1" dirty="0">
              <a:solidFill>
                <a:schemeClr val="tx1"/>
              </a:solidFill>
            </a:endParaRPr>
          </a:p>
        </p:txBody>
      </p:sp>
      <p:sp>
        <p:nvSpPr>
          <p:cNvPr id="294" name="Oval 293"/>
          <p:cNvSpPr/>
          <p:nvPr/>
        </p:nvSpPr>
        <p:spPr>
          <a:xfrm>
            <a:off x="6846637" y="1355028"/>
            <a:ext cx="832775" cy="79013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CA" sz="1874"/>
          </a:p>
        </p:txBody>
      </p:sp>
      <p:cxnSp>
        <p:nvCxnSpPr>
          <p:cNvPr id="297" name="Straight Connector 296"/>
          <p:cNvCxnSpPr/>
          <p:nvPr/>
        </p:nvCxnSpPr>
        <p:spPr>
          <a:xfrm flipV="1">
            <a:off x="6748090" y="3146597"/>
            <a:ext cx="3022489" cy="1059"/>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cxnSp>
        <p:nvCxnSpPr>
          <p:cNvPr id="298" name="Straight Connector 297"/>
          <p:cNvCxnSpPr/>
          <p:nvPr/>
        </p:nvCxnSpPr>
        <p:spPr>
          <a:xfrm flipV="1">
            <a:off x="6645668" y="4385324"/>
            <a:ext cx="3022489" cy="1059"/>
          </a:xfrm>
          <a:prstGeom prst="line">
            <a:avLst/>
          </a:prstGeom>
          <a:ln>
            <a:solidFill>
              <a:schemeClr val="bg2"/>
            </a:solidFill>
            <a:prstDash val="sysDash"/>
          </a:ln>
        </p:spPr>
        <p:style>
          <a:lnRef idx="3">
            <a:schemeClr val="dk1"/>
          </a:lnRef>
          <a:fillRef idx="0">
            <a:schemeClr val="dk1"/>
          </a:fillRef>
          <a:effectRef idx="2">
            <a:schemeClr val="dk1"/>
          </a:effectRef>
          <a:fontRef idx="minor">
            <a:schemeClr val="tx1"/>
          </a:fontRef>
        </p:style>
      </p:cxnSp>
      <p:sp>
        <p:nvSpPr>
          <p:cNvPr id="301" name="Rounded Rectangle 300"/>
          <p:cNvSpPr/>
          <p:nvPr/>
        </p:nvSpPr>
        <p:spPr>
          <a:xfrm>
            <a:off x="6717455" y="5450630"/>
            <a:ext cx="1441469" cy="714540"/>
          </a:xfrm>
          <a:prstGeom prst="roundRect">
            <a:avLst/>
          </a:prstGeom>
          <a:ln>
            <a:solidFill>
              <a:srgbClr val="C6F62E"/>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CA" sz="1050" dirty="0">
                <a:solidFill>
                  <a:schemeClr val="tx1"/>
                </a:solidFill>
              </a:rPr>
              <a:t>Essais par les utilisateurs/Capacités opérationnelles</a:t>
            </a:r>
          </a:p>
        </p:txBody>
      </p:sp>
      <p:sp>
        <p:nvSpPr>
          <p:cNvPr id="302" name="Rounded Rectangle 301"/>
          <p:cNvSpPr/>
          <p:nvPr/>
        </p:nvSpPr>
        <p:spPr>
          <a:xfrm>
            <a:off x="8294424" y="5449050"/>
            <a:ext cx="1522478" cy="74550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CA" sz="1050" dirty="0">
                <a:solidFill>
                  <a:schemeClr val="tx1"/>
                </a:solidFill>
              </a:rPr>
              <a:t>Partenariat</a:t>
            </a:r>
            <a:r>
              <a:rPr lang="fr-CA" sz="1050" dirty="0" smtClean="0">
                <a:solidFill>
                  <a:schemeClr val="tx1"/>
                </a:solidFill>
              </a:rPr>
              <a:t>/</a:t>
            </a:r>
          </a:p>
          <a:p>
            <a:pPr algn="ctr"/>
            <a:r>
              <a:rPr lang="fr-CA" sz="1050" dirty="0" smtClean="0">
                <a:solidFill>
                  <a:schemeClr val="tx1"/>
                </a:solidFill>
              </a:rPr>
              <a:t>Établissement </a:t>
            </a:r>
            <a:r>
              <a:rPr lang="fr-CA" sz="1050" dirty="0">
                <a:solidFill>
                  <a:schemeClr val="tx1"/>
                </a:solidFill>
              </a:rPr>
              <a:t>des coûts/Conditions</a:t>
            </a:r>
          </a:p>
        </p:txBody>
      </p:sp>
      <p:sp>
        <p:nvSpPr>
          <p:cNvPr id="308" name="Rounded Rectangle 307"/>
          <p:cNvSpPr/>
          <p:nvPr/>
        </p:nvSpPr>
        <p:spPr>
          <a:xfrm>
            <a:off x="8390439" y="4738694"/>
            <a:ext cx="715597" cy="3296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CA" sz="1100" dirty="0" smtClean="0">
                <a:solidFill>
                  <a:schemeClr val="tx1"/>
                </a:solidFill>
              </a:rPr>
              <a:t>Projet pilote</a:t>
            </a:r>
            <a:endParaRPr lang="fr-CA" sz="1100" dirty="0">
              <a:solidFill>
                <a:schemeClr val="tx1"/>
              </a:solidFill>
            </a:endParaRPr>
          </a:p>
        </p:txBody>
      </p:sp>
      <p:sp>
        <p:nvSpPr>
          <p:cNvPr id="310" name="Rounded Rectangle 309"/>
          <p:cNvSpPr/>
          <p:nvPr/>
        </p:nvSpPr>
        <p:spPr>
          <a:xfrm>
            <a:off x="7159351" y="4637171"/>
            <a:ext cx="2070890" cy="536498"/>
          </a:xfrm>
          <a:prstGeom prst="round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874"/>
          </a:p>
        </p:txBody>
      </p:sp>
      <p:sp>
        <p:nvSpPr>
          <p:cNvPr id="311" name="Freeform 310"/>
          <p:cNvSpPr>
            <a:spLocks noEditPoints="1"/>
          </p:cNvSpPr>
          <p:nvPr/>
        </p:nvSpPr>
        <p:spPr bwMode="auto">
          <a:xfrm>
            <a:off x="6723784" y="6091095"/>
            <a:ext cx="180612" cy="184772"/>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007FB8"/>
          </a:solid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74023" tIns="37012" rIns="74023" bIns="370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457"/>
          </a:p>
        </p:txBody>
      </p:sp>
      <p:sp>
        <p:nvSpPr>
          <p:cNvPr id="313" name="Rounded Rectangle 312"/>
          <p:cNvSpPr/>
          <p:nvPr/>
        </p:nvSpPr>
        <p:spPr>
          <a:xfrm>
            <a:off x="7283464" y="4728250"/>
            <a:ext cx="1055494" cy="329633"/>
          </a:xfrm>
          <a:prstGeom prst="roundRect">
            <a:avLst/>
          </a:prstGeom>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CA" sz="1100" dirty="0">
                <a:solidFill>
                  <a:schemeClr val="tx1"/>
                </a:solidFill>
              </a:rPr>
              <a:t>Prédéfinition</a:t>
            </a:r>
          </a:p>
        </p:txBody>
      </p:sp>
      <p:sp>
        <p:nvSpPr>
          <p:cNvPr id="318" name="Rectangle 317"/>
          <p:cNvSpPr/>
          <p:nvPr/>
        </p:nvSpPr>
        <p:spPr>
          <a:xfrm>
            <a:off x="6846637" y="3779445"/>
            <a:ext cx="415498" cy="640496"/>
          </a:xfrm>
          <a:prstGeom prst="rect">
            <a:avLst/>
          </a:prstGeom>
        </p:spPr>
        <p:txBody>
          <a:bodyPr wrap="none">
            <a:spAutoFit/>
          </a:bodyPr>
          <a:lstStyle/>
          <a:p>
            <a:r>
              <a:rPr lang="en-US" sz="3562" b="1" dirty="0" smtClean="0">
                <a:solidFill>
                  <a:schemeClr val="bg1"/>
                </a:solidFill>
              </a:rPr>
              <a:t>1</a:t>
            </a:r>
            <a:endParaRPr lang="en-CA" sz="3239" b="1" dirty="0">
              <a:solidFill>
                <a:schemeClr val="bg1"/>
              </a:solidFill>
            </a:endParaRPr>
          </a:p>
        </p:txBody>
      </p:sp>
      <p:sp>
        <p:nvSpPr>
          <p:cNvPr id="24" name="Curved Left Arrow 23"/>
          <p:cNvSpPr/>
          <p:nvPr/>
        </p:nvSpPr>
        <p:spPr>
          <a:xfrm rot="18646674">
            <a:off x="8872685" y="3543901"/>
            <a:ext cx="1031563" cy="1413298"/>
          </a:xfrm>
          <a:prstGeom prst="curvedLeftArrow">
            <a:avLst/>
          </a:prstGeom>
          <a:ln w="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17" name="Rectangle 316"/>
          <p:cNvSpPr/>
          <p:nvPr/>
        </p:nvSpPr>
        <p:spPr>
          <a:xfrm>
            <a:off x="7242159" y="3896272"/>
            <a:ext cx="2193442" cy="492443"/>
          </a:xfrm>
          <a:prstGeom prst="rect">
            <a:avLst/>
          </a:prstGeom>
          <a:noFill/>
          <a:ln>
            <a:noFill/>
          </a:ln>
        </p:spPr>
        <p:txBody>
          <a:bodyPr wrap="square">
            <a:spAutoFit/>
          </a:bodyPr>
          <a:lstStyle/>
          <a:p>
            <a:r>
              <a:rPr lang="fr-CA" sz="1300" b="1" dirty="0" smtClean="0">
                <a:solidFill>
                  <a:schemeClr val="bg1"/>
                </a:solidFill>
              </a:rPr>
              <a:t>Gagnant de L’autorisation de taches</a:t>
            </a:r>
            <a:endParaRPr lang="fr-CA" sz="1300" b="1" dirty="0">
              <a:solidFill>
                <a:schemeClr val="bg1"/>
              </a:solidFill>
            </a:endParaRPr>
          </a:p>
        </p:txBody>
      </p:sp>
      <p:sp>
        <p:nvSpPr>
          <p:cNvPr id="319" name="Rectangle 318"/>
          <p:cNvSpPr/>
          <p:nvPr/>
        </p:nvSpPr>
        <p:spPr>
          <a:xfrm>
            <a:off x="862302" y="6916120"/>
            <a:ext cx="1871774" cy="626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solidFill>
                  <a:schemeClr val="tx1"/>
                </a:solidFill>
              </a:rPr>
              <a:t>ÉTAPES</a:t>
            </a:r>
          </a:p>
          <a:p>
            <a:pPr algn="ctr"/>
            <a:r>
              <a:rPr lang="fr-CA" sz="1600" dirty="0">
                <a:solidFill>
                  <a:schemeClr val="tx1"/>
                </a:solidFill>
              </a:rPr>
              <a:t>au sein de chaque point de contrôle</a:t>
            </a:r>
          </a:p>
        </p:txBody>
      </p:sp>
      <p:sp>
        <p:nvSpPr>
          <p:cNvPr id="320" name="Rectangle 319"/>
          <p:cNvSpPr/>
          <p:nvPr/>
        </p:nvSpPr>
        <p:spPr>
          <a:xfrm>
            <a:off x="2874023" y="6958131"/>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050" dirty="0">
                <a:solidFill>
                  <a:schemeClr val="tx1"/>
                </a:solidFill>
              </a:rPr>
              <a:t>Étape </a:t>
            </a:r>
            <a:r>
              <a:rPr lang="fr-CA" sz="1050" dirty="0" smtClean="0">
                <a:solidFill>
                  <a:schemeClr val="tx1"/>
                </a:solidFill>
              </a:rPr>
              <a:t>1: </a:t>
            </a:r>
            <a:r>
              <a:rPr lang="fr-CA" sz="1050" dirty="0">
                <a:solidFill>
                  <a:schemeClr val="tx1"/>
                </a:solidFill>
              </a:rPr>
              <a:t/>
            </a:r>
            <a:br>
              <a:rPr lang="fr-CA" sz="1050" dirty="0">
                <a:solidFill>
                  <a:schemeClr val="tx1"/>
                </a:solidFill>
              </a:rPr>
            </a:br>
            <a:r>
              <a:rPr lang="fr-CA" sz="1050" dirty="0">
                <a:solidFill>
                  <a:schemeClr val="tx1"/>
                </a:solidFill>
              </a:rPr>
              <a:t>Échange de renseignements</a:t>
            </a:r>
          </a:p>
        </p:txBody>
      </p:sp>
      <p:sp>
        <p:nvSpPr>
          <p:cNvPr id="325" name="Rectangle 324"/>
          <p:cNvSpPr/>
          <p:nvPr/>
        </p:nvSpPr>
        <p:spPr>
          <a:xfrm>
            <a:off x="4390489" y="6954115"/>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050" dirty="0">
                <a:solidFill>
                  <a:schemeClr val="tx1"/>
                </a:solidFill>
              </a:rPr>
              <a:t>Étape 2 : </a:t>
            </a:r>
            <a:br>
              <a:rPr lang="fr-CA" sz="1050" dirty="0">
                <a:solidFill>
                  <a:schemeClr val="tx1"/>
                </a:solidFill>
              </a:rPr>
            </a:br>
            <a:r>
              <a:rPr lang="fr-CA" sz="1050" dirty="0">
                <a:solidFill>
                  <a:schemeClr val="tx1"/>
                </a:solidFill>
              </a:rPr>
              <a:t>Conception conjointe</a:t>
            </a:r>
          </a:p>
        </p:txBody>
      </p:sp>
      <p:sp>
        <p:nvSpPr>
          <p:cNvPr id="326" name="Rectangle 325"/>
          <p:cNvSpPr/>
          <p:nvPr/>
        </p:nvSpPr>
        <p:spPr>
          <a:xfrm>
            <a:off x="5912535" y="6950503"/>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050" dirty="0">
                <a:solidFill>
                  <a:schemeClr val="tx1"/>
                </a:solidFill>
              </a:rPr>
              <a:t>Étape 3 : </a:t>
            </a:r>
            <a:endParaRPr lang="fr-CA" sz="1050" dirty="0" smtClean="0">
              <a:solidFill>
                <a:schemeClr val="tx1"/>
              </a:solidFill>
            </a:endParaRPr>
          </a:p>
          <a:p>
            <a:pPr algn="ctr"/>
            <a:r>
              <a:rPr lang="fr-CA" sz="1050" dirty="0" smtClean="0">
                <a:solidFill>
                  <a:schemeClr val="tx1"/>
                </a:solidFill>
              </a:rPr>
              <a:t>Élaboration</a:t>
            </a:r>
            <a:endParaRPr lang="fr-CA" sz="1050" dirty="0">
              <a:solidFill>
                <a:schemeClr val="tx1"/>
              </a:solidFill>
            </a:endParaRPr>
          </a:p>
        </p:txBody>
      </p:sp>
      <p:sp>
        <p:nvSpPr>
          <p:cNvPr id="327" name="Rectangle 326"/>
          <p:cNvSpPr/>
          <p:nvPr/>
        </p:nvSpPr>
        <p:spPr>
          <a:xfrm>
            <a:off x="7431449" y="6950503"/>
            <a:ext cx="1360162" cy="566433"/>
          </a:xfrm>
          <a:prstGeom prst="rect">
            <a:avLst/>
          </a:prstGeom>
          <a:solidFill>
            <a:schemeClr val="accent3">
              <a:lumMod val="20000"/>
              <a:lumOff val="8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050" dirty="0">
                <a:solidFill>
                  <a:schemeClr val="tx1"/>
                </a:solidFill>
              </a:rPr>
              <a:t>Étape 4 : </a:t>
            </a:r>
            <a:endParaRPr lang="fr-CA" sz="1050" dirty="0" smtClean="0">
              <a:solidFill>
                <a:schemeClr val="tx1"/>
              </a:solidFill>
            </a:endParaRPr>
          </a:p>
          <a:p>
            <a:pPr algn="ctr"/>
            <a:r>
              <a:rPr lang="fr-CA" sz="1050" dirty="0" smtClean="0">
                <a:solidFill>
                  <a:schemeClr val="tx1"/>
                </a:solidFill>
              </a:rPr>
              <a:t>Évaluation</a:t>
            </a:r>
            <a:endParaRPr lang="fr-CA" sz="1050" dirty="0">
              <a:solidFill>
                <a:schemeClr val="tx1"/>
              </a:solidFill>
            </a:endParaRPr>
          </a:p>
        </p:txBody>
      </p:sp>
      <p:sp>
        <p:nvSpPr>
          <p:cNvPr id="26" name="Rounded Rectangle 25"/>
          <p:cNvSpPr/>
          <p:nvPr/>
        </p:nvSpPr>
        <p:spPr>
          <a:xfrm>
            <a:off x="709238" y="6782212"/>
            <a:ext cx="8346425" cy="85819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32D4B517-E49B-41B6-9DBC-23634E0F1CDC}" type="slidenum">
              <a:rPr lang="en-CA" smtClean="0"/>
              <a:t>8</a:t>
            </a:fld>
            <a:endParaRPr lang="en-CA" dirty="0"/>
          </a:p>
        </p:txBody>
      </p:sp>
      <p:sp>
        <p:nvSpPr>
          <p:cNvPr id="78" name="Rectangle 77"/>
          <p:cNvSpPr/>
          <p:nvPr/>
        </p:nvSpPr>
        <p:spPr>
          <a:xfrm>
            <a:off x="3770186" y="3298523"/>
            <a:ext cx="883086" cy="57708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dirty="0" smtClean="0">
                <a:ln>
                  <a:noFill/>
                </a:ln>
                <a:solidFill>
                  <a:prstClr val="white"/>
                </a:solidFill>
                <a:effectLst/>
                <a:uLnTx/>
                <a:uFillTx/>
              </a:rPr>
              <a:t>des</a:t>
            </a:r>
          </a:p>
          <a:p>
            <a:pPr marL="0" marR="0" lvl="0" indent="0" algn="ctr" defTabSz="914400" eaLnBrk="1" fontAlgn="auto" latinLnBrk="0" hangingPunct="1">
              <a:lnSpc>
                <a:spcPct val="100000"/>
              </a:lnSpc>
              <a:spcBef>
                <a:spcPts val="0"/>
              </a:spcBef>
              <a:spcAft>
                <a:spcPts val="0"/>
              </a:spcAft>
              <a:buClrTx/>
              <a:buSzTx/>
              <a:buFontTx/>
              <a:buNone/>
              <a:tabLst/>
              <a:defRPr/>
            </a:pPr>
            <a:r>
              <a:rPr lang="fr-CA" sz="1050" b="1" kern="0" dirty="0">
                <a:solidFill>
                  <a:prstClr val="white"/>
                </a:solidFill>
              </a:rPr>
              <a:t>f</a:t>
            </a:r>
            <a:r>
              <a:rPr kumimoji="0" lang="fr-CA" sz="1050" b="1" i="0" u="none" strike="noStrike" kern="0" cap="none" spc="0" normalizeH="0" baseline="0" dirty="0" smtClean="0">
                <a:ln>
                  <a:noFill/>
                </a:ln>
                <a:solidFill>
                  <a:prstClr val="white"/>
                </a:solidFill>
                <a:effectLst/>
                <a:uLnTx/>
                <a:uFillTx/>
              </a:rPr>
              <a:t>ournisseurs ont passé</a:t>
            </a:r>
          </a:p>
        </p:txBody>
      </p:sp>
      <p:sp>
        <p:nvSpPr>
          <p:cNvPr id="75" name="Text Placeholder 2"/>
          <p:cNvSpPr txBox="1">
            <a:spLocks noGrp="1"/>
          </p:cNvSpPr>
          <p:nvPr>
            <p:ph type="body" sz="quarter" idx="11"/>
          </p:nvPr>
        </p:nvSpPr>
        <p:spPr>
          <a:xfrm>
            <a:off x="440343" y="349313"/>
            <a:ext cx="7153525" cy="547688"/>
          </a:xfrm>
          <a:prstGeom prst="rect">
            <a:avLst/>
          </a:prstGeom>
        </p:spPr>
        <p:txBody>
          <a:bodyPr anchor="ctr"/>
          <a:lstStyle>
            <a:lvl1pPr marL="314599" indent="-314599" algn="l" defTabSz="838928" rtl="0" eaLnBrk="1" latinLnBrk="0" hangingPunct="1">
              <a:spcBef>
                <a:spcPct val="20000"/>
              </a:spcBef>
              <a:buFont typeface="Arial" panose="020B0604020202020204" pitchFamily="34" charset="0"/>
              <a:buChar char="•"/>
              <a:defRPr sz="2936" kern="1200">
                <a:solidFill>
                  <a:schemeClr val="tx1"/>
                </a:solidFill>
                <a:latin typeface="+mn-lt"/>
                <a:ea typeface="+mn-ea"/>
                <a:cs typeface="+mn-cs"/>
              </a:defRPr>
            </a:lvl1pPr>
            <a:lvl2pPr marL="681629" indent="-262165" algn="l" defTabSz="838928" rtl="0" eaLnBrk="1" latinLnBrk="0" hangingPunct="1">
              <a:spcBef>
                <a:spcPct val="20000"/>
              </a:spcBef>
              <a:buFont typeface="Arial" panose="020B0604020202020204" pitchFamily="34" charset="0"/>
              <a:buChar char="–"/>
              <a:defRPr sz="2569" kern="1200">
                <a:solidFill>
                  <a:schemeClr val="tx1"/>
                </a:solidFill>
                <a:latin typeface="+mn-lt"/>
                <a:ea typeface="+mn-ea"/>
                <a:cs typeface="+mn-cs"/>
              </a:defRPr>
            </a:lvl2pPr>
            <a:lvl3pPr marL="1048661" indent="-209732" algn="l" defTabSz="838928" rtl="0" eaLnBrk="1" latinLnBrk="0" hangingPunct="1">
              <a:spcBef>
                <a:spcPct val="20000"/>
              </a:spcBef>
              <a:buFont typeface="Arial" panose="020B0604020202020204" pitchFamily="34" charset="0"/>
              <a:buChar char="•"/>
              <a:defRPr sz="2202" kern="1200">
                <a:solidFill>
                  <a:schemeClr val="tx1"/>
                </a:solidFill>
                <a:latin typeface="+mn-lt"/>
                <a:ea typeface="+mn-ea"/>
                <a:cs typeface="+mn-cs"/>
              </a:defRPr>
            </a:lvl3pPr>
            <a:lvl4pPr marL="1468124"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4pPr>
            <a:lvl5pPr marL="1887588"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5pPr>
            <a:lvl6pPr marL="2307053"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6pPr>
            <a:lvl7pPr marL="2726517"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7pPr>
            <a:lvl8pPr marL="3145981"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8pPr>
            <a:lvl9pPr marL="3565445" indent="-209732" algn="l" defTabSz="838928" rtl="0" eaLnBrk="1" latinLnBrk="0" hangingPunct="1">
              <a:spcBef>
                <a:spcPct val="20000"/>
              </a:spcBef>
              <a:buFont typeface="Arial" panose="020B0604020202020204" pitchFamily="34" charset="0"/>
              <a:buChar char="•"/>
              <a:defRPr sz="1835" kern="1200">
                <a:solidFill>
                  <a:schemeClr val="tx1"/>
                </a:solidFill>
                <a:latin typeface="+mn-lt"/>
                <a:ea typeface="+mn-ea"/>
                <a:cs typeface="+mn-cs"/>
              </a:defRPr>
            </a:lvl9pPr>
          </a:lstStyle>
          <a:p>
            <a:pPr marL="419465" indent="-419465">
              <a:lnSpc>
                <a:spcPct val="80000"/>
              </a:lnSpc>
              <a:spcBef>
                <a:spcPct val="0"/>
              </a:spcBef>
              <a:buNone/>
            </a:pPr>
            <a:r>
              <a:rPr lang="fr-CA" sz="2800" b="1" dirty="0" smtClean="0">
                <a:latin typeface="Calibri" panose="020F0502020204030204" pitchFamily="34" charset="0"/>
              </a:rPr>
              <a:t>Travailler au moyen d’une approche par étapes</a:t>
            </a:r>
            <a:endParaRPr lang="fr-CA" sz="2800" b="1" dirty="0">
              <a:latin typeface="Calibri" panose="020F0502020204030204" pitchFamily="34" charset="0"/>
            </a:endParaRPr>
          </a:p>
        </p:txBody>
      </p:sp>
    </p:spTree>
    <p:extLst>
      <p:ext uri="{BB962C8B-B14F-4D97-AF65-F5344CB8AC3E}">
        <p14:creationId xmlns:p14="http://schemas.microsoft.com/office/powerpoint/2010/main" val="377789818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 name="Content Placeholder 144"/>
          <p:cNvGraphicFramePr>
            <a:graphicFrameLocks noGrp="1"/>
          </p:cNvGraphicFramePr>
          <p:nvPr>
            <p:ph idx="10"/>
            <p:extLst>
              <p:ext uri="{D42A27DB-BD31-4B8C-83A1-F6EECF244321}">
                <p14:modId xmlns:p14="http://schemas.microsoft.com/office/powerpoint/2010/main" val="1405441666"/>
              </p:ext>
            </p:extLst>
          </p:nvPr>
        </p:nvGraphicFramePr>
        <p:xfrm>
          <a:off x="573088" y="1329916"/>
          <a:ext cx="9092626" cy="5930978"/>
        </p:xfrm>
        <a:graphic>
          <a:graphicData uri="http://schemas.openxmlformats.org/drawingml/2006/table">
            <a:tbl>
              <a:tblPr firstRow="1" bandRow="1">
                <a:tableStyleId>{5C22544A-7EE6-4342-B048-85BDC9FD1C3A}</a:tableStyleId>
              </a:tblPr>
              <a:tblGrid>
                <a:gridCol w="3948412"/>
                <a:gridCol w="5144214"/>
              </a:tblGrid>
              <a:tr h="432048">
                <a:tc gridSpan="2">
                  <a:txBody>
                    <a:bodyPr/>
                    <a:lstStyle/>
                    <a:p>
                      <a:pPr algn="ctr"/>
                      <a:r>
                        <a:rPr lang="en-CA" sz="1800" dirty="0" smtClean="0">
                          <a:solidFill>
                            <a:prstClr val="white"/>
                          </a:solidFill>
                        </a:rPr>
                        <a:t>1. </a:t>
                      </a:r>
                      <a:r>
                        <a:rPr lang="fr-CA" sz="1800" b="1" kern="1200" dirty="0" smtClean="0">
                          <a:solidFill>
                            <a:schemeClr val="bg1"/>
                          </a:solidFill>
                          <a:latin typeface="+mn-lt"/>
                          <a:ea typeface="+mn-ea"/>
                          <a:cs typeface="+mn-cs"/>
                        </a:rPr>
                        <a:t>Liste de fournisseurs qualifiés (LFQ)</a:t>
                      </a:r>
                      <a:endParaRPr lang="fr-CA" sz="1800" b="1" kern="1200" dirty="0">
                        <a:solidFill>
                          <a:schemeClr val="bg1"/>
                        </a:solidFill>
                        <a:latin typeface="+mn-lt"/>
                        <a:ea typeface="+mn-ea"/>
                        <a:cs typeface="+mn-cs"/>
                      </a:endParaRPr>
                    </a:p>
                  </a:txBody>
                  <a:tcPr/>
                </a:tc>
                <a:tc hMerge="1">
                  <a:txBody>
                    <a:bodyPr/>
                    <a:lstStyle/>
                    <a:p>
                      <a:endParaRPr lang="en-CA"/>
                    </a:p>
                  </a:txBody>
                  <a:tcPr/>
                </a:tc>
              </a:tr>
              <a:tr h="2217440">
                <a:tc>
                  <a:txBody>
                    <a:bodyPr/>
                    <a:lstStyle/>
                    <a:p>
                      <a:pPr algn="l"/>
                      <a:r>
                        <a:rPr lang="fr-CA" sz="1400" dirty="0" smtClean="0"/>
                        <a:t>Une </a:t>
                      </a:r>
                      <a:r>
                        <a:rPr lang="fr-CA" sz="1400" b="1" dirty="0" smtClean="0"/>
                        <a:t>liste de fournisseurs qualifiés </a:t>
                      </a:r>
                      <a:r>
                        <a:rPr lang="fr-CA" sz="1400" dirty="0" smtClean="0"/>
                        <a:t>(LFQ) est une série de contrats dont les modalités de base permettent à un groupe restreint de fournisseurs qualifiés de se faire </a:t>
                      </a:r>
                      <a:r>
                        <a:rPr lang="fr-CA" sz="1400" b="1" dirty="0" smtClean="0"/>
                        <a:t>concurrence</a:t>
                      </a:r>
                      <a:r>
                        <a:rPr lang="fr-CA" sz="1400" dirty="0" smtClean="0"/>
                        <a:t> en vue d’obtenir le travail.</a:t>
                      </a:r>
                    </a:p>
                    <a:p>
                      <a:endParaRPr lang="en-CA" sz="1400" dirty="0"/>
                    </a:p>
                  </a:txBody>
                  <a:tcPr>
                    <a:solidFill>
                      <a:schemeClr val="bg2">
                        <a:lumMod val="95000"/>
                      </a:schemeClr>
                    </a:solidFill>
                  </a:tcPr>
                </a:tc>
                <a:tc>
                  <a:txBody>
                    <a:bodyPr/>
                    <a:lstStyle/>
                    <a:p>
                      <a:pPr marL="277595" indent="-277595">
                        <a:buFont typeface="Arial" panose="020B0604020202020204" pitchFamily="34" charset="0"/>
                        <a:buChar char="•"/>
                      </a:pPr>
                      <a:r>
                        <a:rPr lang="fr-CA" sz="1400" b="1" dirty="0" smtClean="0"/>
                        <a:t>Arrangement flexible en matière de passation de contrats </a:t>
                      </a:r>
                      <a:r>
                        <a:rPr lang="fr-CA" sz="1400" dirty="0" smtClean="0"/>
                        <a:t>grâce auquel les services peuvent être obtenus de manière efficiente et efficace.</a:t>
                      </a:r>
                    </a:p>
                    <a:p>
                      <a:pPr marL="277595" indent="-277595">
                        <a:buFont typeface="Arial" panose="020B0604020202020204" pitchFamily="34" charset="0"/>
                        <a:buChar char="•"/>
                      </a:pPr>
                      <a:endParaRPr lang="fr-CA" sz="1400" dirty="0" smtClean="0"/>
                    </a:p>
                    <a:p>
                      <a:pPr marL="277595" indent="-277595">
                        <a:buFont typeface="Arial" panose="020B0604020202020204" pitchFamily="34" charset="0"/>
                        <a:buChar char="•"/>
                      </a:pPr>
                      <a:r>
                        <a:rPr lang="fr-CA" sz="1400" dirty="0" smtClean="0"/>
                        <a:t> </a:t>
                      </a:r>
                      <a:r>
                        <a:rPr lang="fr-CA" sz="1400" b="1" dirty="0" smtClean="0">
                          <a:cs typeface="Arial" panose="020B0604020202020204" pitchFamily="34" charset="0"/>
                        </a:rPr>
                        <a:t>Trois fournisseurs </a:t>
                      </a:r>
                      <a:r>
                        <a:rPr lang="fr-CA" sz="1400" dirty="0" smtClean="0">
                          <a:cs typeface="Arial" panose="020B0604020202020204" pitchFamily="34" charset="0"/>
                        </a:rPr>
                        <a:t>qualifiés (partenaires mentionnés) :</a:t>
                      </a:r>
                    </a:p>
                    <a:p>
                      <a:pPr marL="1017848" lvl="2" indent="-277595">
                        <a:buFont typeface="Arial" panose="020B0604020202020204" pitchFamily="34" charset="0"/>
                        <a:buChar char="•"/>
                      </a:pPr>
                      <a:r>
                        <a:rPr lang="fr-CA" sz="1400" dirty="0" err="1" smtClean="0">
                          <a:cs typeface="Arial" panose="020B0604020202020204" pitchFamily="34" charset="0"/>
                        </a:rPr>
                        <a:t>Ceridian</a:t>
                      </a:r>
                      <a:r>
                        <a:rPr lang="fr-CA" sz="1400" dirty="0" smtClean="0">
                          <a:cs typeface="Arial" panose="020B0604020202020204" pitchFamily="34" charset="0"/>
                        </a:rPr>
                        <a:t> (CGI et </a:t>
                      </a:r>
                      <a:r>
                        <a:rPr lang="fr-CA" sz="1400" dirty="0" err="1" smtClean="0">
                          <a:cs typeface="Arial" panose="020B0604020202020204" pitchFamily="34" charset="0"/>
                        </a:rPr>
                        <a:t>Morneau</a:t>
                      </a:r>
                      <a:r>
                        <a:rPr lang="fr-CA" sz="1400" dirty="0" smtClean="0">
                          <a:cs typeface="Arial" panose="020B0604020202020204" pitchFamily="34" charset="0"/>
                        </a:rPr>
                        <a:t> </a:t>
                      </a:r>
                      <a:r>
                        <a:rPr lang="fr-CA" sz="1400" dirty="0" err="1" smtClean="0">
                          <a:cs typeface="Arial" panose="020B0604020202020204" pitchFamily="34" charset="0"/>
                        </a:rPr>
                        <a:t>Shepell</a:t>
                      </a:r>
                      <a:r>
                        <a:rPr lang="fr-CA" sz="1400" dirty="0" smtClean="0">
                          <a:cs typeface="Arial" panose="020B0604020202020204" pitchFamily="34" charset="0"/>
                        </a:rPr>
                        <a:t>)</a:t>
                      </a:r>
                    </a:p>
                    <a:p>
                      <a:pPr marL="1017848" lvl="2" indent="-277595">
                        <a:buFont typeface="Arial" panose="020B0604020202020204" pitchFamily="34" charset="0"/>
                        <a:buChar char="•"/>
                      </a:pPr>
                      <a:r>
                        <a:rPr lang="fr-CA" sz="1400" dirty="0" smtClean="0">
                          <a:cs typeface="Arial" panose="020B0604020202020204" pitchFamily="34" charset="0"/>
                        </a:rPr>
                        <a:t>SAP (Deloitte et </a:t>
                      </a:r>
                      <a:r>
                        <a:rPr lang="fr-CA" sz="1400" dirty="0" err="1" smtClean="0">
                          <a:cs typeface="Arial" panose="020B0604020202020204" pitchFamily="34" charset="0"/>
                        </a:rPr>
                        <a:t>Accenture</a:t>
                      </a:r>
                      <a:r>
                        <a:rPr lang="fr-CA" sz="1400" dirty="0" smtClean="0">
                          <a:cs typeface="Arial" panose="020B0604020202020204" pitchFamily="34" charset="0"/>
                        </a:rPr>
                        <a:t> et Kronos)</a:t>
                      </a:r>
                    </a:p>
                    <a:p>
                      <a:pPr marL="1017848" lvl="2" indent="-277595">
                        <a:buFont typeface="Arial" panose="020B0604020202020204" pitchFamily="34" charset="0"/>
                        <a:buChar char="•"/>
                      </a:pPr>
                      <a:r>
                        <a:rPr lang="fr-CA" sz="1400" dirty="0" err="1" smtClean="0">
                          <a:cs typeface="Arial" panose="020B0604020202020204" pitchFamily="34" charset="0"/>
                        </a:rPr>
                        <a:t>Workday</a:t>
                      </a:r>
                      <a:r>
                        <a:rPr lang="fr-CA" sz="1400" dirty="0" smtClean="0">
                          <a:cs typeface="Arial" panose="020B0604020202020204" pitchFamily="34" charset="0"/>
                        </a:rPr>
                        <a:t> (KPMG et </a:t>
                      </a:r>
                      <a:r>
                        <a:rPr lang="fr-CA" sz="1400" dirty="0" err="1" smtClean="0">
                          <a:cs typeface="Arial" panose="020B0604020202020204" pitchFamily="34" charset="0"/>
                        </a:rPr>
                        <a:t>PwC</a:t>
                      </a:r>
                      <a:r>
                        <a:rPr lang="fr-CA" sz="1400" dirty="0" smtClean="0">
                          <a:cs typeface="Arial" panose="020B0604020202020204" pitchFamily="34" charset="0"/>
                        </a:rPr>
                        <a:t>)</a:t>
                      </a:r>
                    </a:p>
                    <a:p>
                      <a:pPr marL="1017848" lvl="2" indent="-277595">
                        <a:buFont typeface="Arial" panose="020B0604020202020204" pitchFamily="34" charset="0"/>
                        <a:buChar char="•"/>
                      </a:pPr>
                      <a:endParaRPr lang="fr-CA" sz="1400" dirty="0" smtClean="0">
                        <a:cs typeface="Arial" panose="020B0604020202020204" pitchFamily="34" charset="0"/>
                      </a:endParaRPr>
                    </a:p>
                    <a:p>
                      <a:pPr marL="277595" indent="-277595">
                        <a:buFont typeface="Arial" panose="020B0604020202020204" pitchFamily="34" charset="0"/>
                        <a:buChar char="•"/>
                      </a:pPr>
                      <a:r>
                        <a:rPr lang="fr-CA" sz="1400" b="1" dirty="0" smtClean="0">
                          <a:cs typeface="Arial" panose="020B0604020202020204" pitchFamily="34" charset="0"/>
                        </a:rPr>
                        <a:t>Responsabilité contractuelle : garantie de 5 000 $ </a:t>
                      </a:r>
                      <a:r>
                        <a:rPr lang="fr-CA" sz="1400" dirty="0" smtClean="0">
                          <a:cs typeface="Arial" panose="020B0604020202020204" pitchFamily="34" charset="0"/>
                        </a:rPr>
                        <a:t>sur deux ans.</a:t>
                      </a:r>
                      <a:endParaRPr lang="fr-CA" sz="1400" dirty="0">
                        <a:cs typeface="Arial" panose="020B0604020202020204" pitchFamily="34" charset="0"/>
                      </a:endParaRPr>
                    </a:p>
                  </a:txBody>
                  <a:tcPr>
                    <a:solidFill>
                      <a:schemeClr val="bg2">
                        <a:lumMod val="95000"/>
                      </a:schemeClr>
                    </a:solidFill>
                  </a:tcPr>
                </a:tc>
              </a:tr>
              <a:tr h="408770">
                <a:tc gridSpan="2">
                  <a:txBody>
                    <a:bodyPr/>
                    <a:lstStyle/>
                    <a:p>
                      <a:pPr marL="0" marR="0" lvl="0" indent="0" algn="ctr" defTabSz="1036290" rtl="0" eaLnBrk="1" fontAlgn="auto" latinLnBrk="0" hangingPunct="1">
                        <a:lnSpc>
                          <a:spcPct val="100000"/>
                        </a:lnSpc>
                        <a:spcBef>
                          <a:spcPts val="0"/>
                        </a:spcBef>
                        <a:spcAft>
                          <a:spcPts val="0"/>
                        </a:spcAft>
                        <a:buClrTx/>
                        <a:buSzTx/>
                        <a:buFontTx/>
                        <a:buNone/>
                        <a:tabLst/>
                        <a:defRPr/>
                      </a:pPr>
                      <a:r>
                        <a:rPr lang="en-CA" sz="1800" b="1" kern="1200" dirty="0" smtClean="0">
                          <a:solidFill>
                            <a:prstClr val="white"/>
                          </a:solidFill>
                          <a:latin typeface="+mn-lt"/>
                          <a:ea typeface="+mn-ea"/>
                          <a:cs typeface="+mn-cs"/>
                        </a:rPr>
                        <a:t>2. </a:t>
                      </a:r>
                      <a:r>
                        <a:rPr lang="fr-CA" sz="1800" b="1" dirty="0" smtClean="0">
                          <a:solidFill>
                            <a:schemeClr val="bg1"/>
                          </a:solidFill>
                        </a:rPr>
                        <a:t>Autorisation de tâches</a:t>
                      </a:r>
                      <a:r>
                        <a:rPr lang="en-CA" sz="1800" b="1" dirty="0" smtClean="0">
                          <a:solidFill>
                            <a:schemeClr val="bg1"/>
                          </a:solidFill>
                        </a:rPr>
                        <a:t> </a:t>
                      </a:r>
                    </a:p>
                  </a:txBody>
                  <a:tcPr>
                    <a:solidFill>
                      <a:schemeClr val="tx2"/>
                    </a:solidFill>
                  </a:tcPr>
                </a:tc>
                <a:tc hMerge="1">
                  <a:txBody>
                    <a:bodyPr/>
                    <a:lstStyle/>
                    <a:p>
                      <a:endParaRPr lang="en-CA"/>
                    </a:p>
                  </a:txBody>
                  <a:tcPr/>
                </a:tc>
              </a:tr>
              <a:tr h="2718321">
                <a:tc>
                  <a:txBody>
                    <a:bodyPr/>
                    <a:lstStyle/>
                    <a:p>
                      <a:pPr algn="l"/>
                      <a:r>
                        <a:rPr lang="fr-CA" sz="1400" dirty="0" smtClean="0"/>
                        <a:t>Une </a:t>
                      </a:r>
                      <a:r>
                        <a:rPr lang="fr-CA" sz="1400" b="1" dirty="0" smtClean="0"/>
                        <a:t>autorisation de tâche</a:t>
                      </a:r>
                      <a:r>
                        <a:rPr lang="fr-CA" sz="1400" dirty="0" smtClean="0"/>
                        <a:t> (AT) est un processus qui permet au client </a:t>
                      </a:r>
                      <a:r>
                        <a:rPr lang="fr-CA" sz="1400" b="1" dirty="0" smtClean="0"/>
                        <a:t>d’autoriser</a:t>
                      </a:r>
                      <a:r>
                        <a:rPr lang="fr-CA" sz="1400" dirty="0" smtClean="0"/>
                        <a:t> des travaux par un entrepreneur pour différents ensembles de problèmes « au fur et à mesure des besoins » conformément à un contrat existant.</a:t>
                      </a:r>
                    </a:p>
                    <a:p>
                      <a:endParaRPr lang="en-CA" sz="1400" dirty="0"/>
                    </a:p>
                  </a:txBody>
                  <a:tcPr>
                    <a:solidFill>
                      <a:schemeClr val="bg2">
                        <a:lumMod val="95000"/>
                      </a:schemeClr>
                    </a:solidFill>
                  </a:tcPr>
                </a:tc>
                <a:tc>
                  <a:txBody>
                    <a:bodyPr/>
                    <a:lstStyle/>
                    <a:p>
                      <a:pPr marL="277595" indent="-277595">
                        <a:buFont typeface="Arial" panose="020B0604020202020204" pitchFamily="34" charset="0"/>
                        <a:buChar char="•"/>
                      </a:pPr>
                      <a:r>
                        <a:rPr lang="fr-CA" sz="1400" b="1" dirty="0" smtClean="0"/>
                        <a:t>De multiples autorisations de tâches peuvent faire l’objet d’un processus concurrentiel </a:t>
                      </a:r>
                      <a:r>
                        <a:rPr lang="fr-CA" sz="1400" dirty="0" smtClean="0"/>
                        <a:t>entre les fournisseurs pour différents lots de travaux ou problèmes opérationnels.</a:t>
                      </a:r>
                    </a:p>
                    <a:p>
                      <a:pPr marL="277595" indent="-277595">
                        <a:buFont typeface="Arial" panose="020B0604020202020204" pitchFamily="34" charset="0"/>
                        <a:buChar char="•"/>
                      </a:pPr>
                      <a:endParaRPr lang="fr-CA" sz="1400" dirty="0" smtClean="0"/>
                    </a:p>
                    <a:p>
                      <a:pPr marL="277595" indent="-277595">
                        <a:buFont typeface="Arial" panose="020B0604020202020204" pitchFamily="34" charset="0"/>
                        <a:buChar char="•"/>
                      </a:pPr>
                      <a:r>
                        <a:rPr lang="fr-CA" sz="1400" b="1" dirty="0" smtClean="0"/>
                        <a:t>Les fournisseurs qualifiés seront classés </a:t>
                      </a:r>
                      <a:r>
                        <a:rPr lang="fr-CA" sz="1400" dirty="0" smtClean="0"/>
                        <a:t>et le principal fournisseur aura le droit de travailler avec nous sur les différents lots de travaux ou problèmes opérationnels.</a:t>
                      </a:r>
                    </a:p>
                    <a:p>
                      <a:endParaRPr lang="fr-CA" sz="1400" dirty="0" smtClean="0"/>
                    </a:p>
                    <a:p>
                      <a:pPr marL="277595" indent="-277595">
                        <a:buFont typeface="Arial" panose="020B0604020202020204" pitchFamily="34" charset="0"/>
                        <a:buChar char="•"/>
                      </a:pPr>
                      <a:r>
                        <a:rPr lang="fr-CA" sz="1400" b="1" dirty="0" smtClean="0"/>
                        <a:t>L’autorisation de tâches comporte des points de décisions clés</a:t>
                      </a:r>
                      <a:r>
                        <a:rPr lang="fr-CA" sz="1400" dirty="0" smtClean="0"/>
                        <a:t> où les tâches peuvent être prolongées ou peaufinées ou le travail peut être interrompu pour répondre aux besoins opérationnels. P.ex., prolongé pour le projet-pilote et ensuite prolongé pour les phases de mise en œuvre et d’exploitation.</a:t>
                      </a:r>
                    </a:p>
                  </a:txBody>
                  <a:tcPr>
                    <a:solidFill>
                      <a:schemeClr val="bg2">
                        <a:lumMod val="95000"/>
                      </a:schemeClr>
                    </a:solidFill>
                  </a:tcPr>
                </a:tc>
              </a:tr>
            </a:tbl>
          </a:graphicData>
        </a:graphic>
      </p:graphicFrame>
      <p:sp>
        <p:nvSpPr>
          <p:cNvPr id="5" name="Title 3"/>
          <p:cNvSpPr>
            <a:spLocks noGrp="1"/>
          </p:cNvSpPr>
          <p:nvPr>
            <p:ph type="title"/>
          </p:nvPr>
        </p:nvSpPr>
        <p:spPr>
          <a:xfrm>
            <a:off x="429072" y="177788"/>
            <a:ext cx="6876764" cy="995826"/>
          </a:xfrm>
        </p:spPr>
        <p:txBody>
          <a:bodyPr>
            <a:normAutofit/>
          </a:bodyPr>
          <a:lstStyle/>
          <a:p>
            <a:r>
              <a:rPr lang="fr-CA" sz="2915" b="1" dirty="0" smtClean="0">
                <a:solidFill>
                  <a:schemeClr val="tx1"/>
                </a:solidFill>
              </a:rPr>
              <a:t>Approvisionnement agile – Résultats contractuels</a:t>
            </a:r>
            <a:endParaRPr lang="fr-CA" sz="2915" b="1" dirty="0">
              <a:solidFill>
                <a:schemeClr val="tx1"/>
              </a:solidFill>
            </a:endParaRPr>
          </a:p>
        </p:txBody>
      </p:sp>
      <p:sp>
        <p:nvSpPr>
          <p:cNvPr id="149" name="Freeform 148"/>
          <p:cNvSpPr>
            <a:spLocks noEditPoints="1"/>
          </p:cNvSpPr>
          <p:nvPr/>
        </p:nvSpPr>
        <p:spPr bwMode="auto">
          <a:xfrm>
            <a:off x="8948631" y="4070735"/>
            <a:ext cx="483772" cy="430543"/>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0" name="Freeform 149"/>
          <p:cNvSpPr>
            <a:spLocks noEditPoints="1"/>
          </p:cNvSpPr>
          <p:nvPr/>
        </p:nvSpPr>
        <p:spPr bwMode="auto">
          <a:xfrm>
            <a:off x="9070032" y="1333267"/>
            <a:ext cx="595682" cy="464701"/>
          </a:xfrm>
          <a:custGeom>
            <a:avLst/>
            <a:gdLst>
              <a:gd name="T0" fmla="*/ 171 w 171"/>
              <a:gd name="T1" fmla="*/ 26 h 145"/>
              <a:gd name="T2" fmla="*/ 169 w 171"/>
              <a:gd name="T3" fmla="*/ 20 h 145"/>
              <a:gd name="T4" fmla="*/ 157 w 171"/>
              <a:gd name="T5" fmla="*/ 9 h 145"/>
              <a:gd name="T6" fmla="*/ 151 w 171"/>
              <a:gd name="T7" fmla="*/ 7 h 145"/>
              <a:gd name="T8" fmla="*/ 146 w 171"/>
              <a:gd name="T9" fmla="*/ 9 h 145"/>
              <a:gd name="T10" fmla="*/ 79 w 171"/>
              <a:gd name="T11" fmla="*/ 76 h 145"/>
              <a:gd name="T12" fmla="*/ 52 w 171"/>
              <a:gd name="T13" fmla="*/ 48 h 145"/>
              <a:gd name="T14" fmla="*/ 46 w 171"/>
              <a:gd name="T15" fmla="*/ 46 h 145"/>
              <a:gd name="T16" fmla="*/ 40 w 171"/>
              <a:gd name="T17" fmla="*/ 48 h 145"/>
              <a:gd name="T18" fmla="*/ 29 w 171"/>
              <a:gd name="T19" fmla="*/ 60 h 145"/>
              <a:gd name="T20" fmla="*/ 27 w 171"/>
              <a:gd name="T21" fmla="*/ 66 h 145"/>
              <a:gd name="T22" fmla="*/ 29 w 171"/>
              <a:gd name="T23" fmla="*/ 71 h 145"/>
              <a:gd name="T24" fmla="*/ 73 w 171"/>
              <a:gd name="T25" fmla="*/ 116 h 145"/>
              <a:gd name="T26" fmla="*/ 79 w 171"/>
              <a:gd name="T27" fmla="*/ 118 h 145"/>
              <a:gd name="T28" fmla="*/ 85 w 171"/>
              <a:gd name="T29" fmla="*/ 116 h 145"/>
              <a:gd name="T30" fmla="*/ 169 w 171"/>
              <a:gd name="T31" fmla="*/ 32 h 145"/>
              <a:gd name="T32" fmla="*/ 171 w 171"/>
              <a:gd name="T33" fmla="*/ 26 h 145"/>
              <a:gd name="T34" fmla="*/ 143 w 171"/>
              <a:gd name="T35" fmla="*/ 79 h 145"/>
              <a:gd name="T36" fmla="*/ 142 w 171"/>
              <a:gd name="T37" fmla="*/ 79 h 145"/>
              <a:gd name="T38" fmla="*/ 139 w 171"/>
              <a:gd name="T39" fmla="*/ 80 h 145"/>
              <a:gd name="T40" fmla="*/ 133 w 171"/>
              <a:gd name="T41" fmla="*/ 87 h 145"/>
              <a:gd name="T42" fmla="*/ 132 w 171"/>
              <a:gd name="T43" fmla="*/ 89 h 145"/>
              <a:gd name="T44" fmla="*/ 132 w 171"/>
              <a:gd name="T45" fmla="*/ 115 h 145"/>
              <a:gd name="T46" fmla="*/ 127 w 171"/>
              <a:gd name="T47" fmla="*/ 127 h 145"/>
              <a:gd name="T48" fmla="*/ 115 w 171"/>
              <a:gd name="T49" fmla="*/ 131 h 145"/>
              <a:gd name="T50" fmla="*/ 30 w 171"/>
              <a:gd name="T51" fmla="*/ 131 h 145"/>
              <a:gd name="T52" fmla="*/ 18 w 171"/>
              <a:gd name="T53" fmla="*/ 127 h 145"/>
              <a:gd name="T54" fmla="*/ 13 w 171"/>
              <a:gd name="T55" fmla="*/ 115 h 145"/>
              <a:gd name="T56" fmla="*/ 13 w 171"/>
              <a:gd name="T57" fmla="*/ 30 h 145"/>
              <a:gd name="T58" fmla="*/ 18 w 171"/>
              <a:gd name="T59" fmla="*/ 18 h 145"/>
              <a:gd name="T60" fmla="*/ 30 w 171"/>
              <a:gd name="T61" fmla="*/ 13 h 145"/>
              <a:gd name="T62" fmla="*/ 115 w 171"/>
              <a:gd name="T63" fmla="*/ 13 h 145"/>
              <a:gd name="T64" fmla="*/ 120 w 171"/>
              <a:gd name="T65" fmla="*/ 14 h 145"/>
              <a:gd name="T66" fmla="*/ 121 w 171"/>
              <a:gd name="T67" fmla="*/ 14 h 145"/>
              <a:gd name="T68" fmla="*/ 123 w 171"/>
              <a:gd name="T69" fmla="*/ 13 h 145"/>
              <a:gd name="T70" fmla="*/ 128 w 171"/>
              <a:gd name="T71" fmla="*/ 8 h 145"/>
              <a:gd name="T72" fmla="*/ 129 w 171"/>
              <a:gd name="T73" fmla="*/ 5 h 145"/>
              <a:gd name="T74" fmla="*/ 127 w 171"/>
              <a:gd name="T75" fmla="*/ 3 h 145"/>
              <a:gd name="T76" fmla="*/ 115 w 171"/>
              <a:gd name="T77" fmla="*/ 0 h 145"/>
              <a:gd name="T78" fmla="*/ 30 w 171"/>
              <a:gd name="T79" fmla="*/ 0 h 145"/>
              <a:gd name="T80" fmla="*/ 9 w 171"/>
              <a:gd name="T81" fmla="*/ 9 h 145"/>
              <a:gd name="T82" fmla="*/ 0 w 171"/>
              <a:gd name="T83" fmla="*/ 30 h 145"/>
              <a:gd name="T84" fmla="*/ 0 w 171"/>
              <a:gd name="T85" fmla="*/ 115 h 145"/>
              <a:gd name="T86" fmla="*/ 9 w 171"/>
              <a:gd name="T87" fmla="*/ 136 h 145"/>
              <a:gd name="T88" fmla="*/ 30 w 171"/>
              <a:gd name="T89" fmla="*/ 145 h 145"/>
              <a:gd name="T90" fmla="*/ 115 w 171"/>
              <a:gd name="T91" fmla="*/ 145 h 145"/>
              <a:gd name="T92" fmla="*/ 136 w 171"/>
              <a:gd name="T93" fmla="*/ 136 h 145"/>
              <a:gd name="T94" fmla="*/ 145 w 171"/>
              <a:gd name="T95" fmla="*/ 115 h 145"/>
              <a:gd name="T96" fmla="*/ 145 w 171"/>
              <a:gd name="T97" fmla="*/ 82 h 145"/>
              <a:gd name="T98" fmla="*/ 143 w 171"/>
              <a:gd name="T99"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145">
                <a:moveTo>
                  <a:pt x="171" y="26"/>
                </a:moveTo>
                <a:cubicBezTo>
                  <a:pt x="171" y="24"/>
                  <a:pt x="170" y="22"/>
                  <a:pt x="169" y="20"/>
                </a:cubicBezTo>
                <a:cubicBezTo>
                  <a:pt x="157" y="9"/>
                  <a:pt x="157" y="9"/>
                  <a:pt x="157" y="9"/>
                </a:cubicBezTo>
                <a:cubicBezTo>
                  <a:pt x="156" y="7"/>
                  <a:pt x="154" y="7"/>
                  <a:pt x="151" y="7"/>
                </a:cubicBezTo>
                <a:cubicBezTo>
                  <a:pt x="149" y="7"/>
                  <a:pt x="147" y="7"/>
                  <a:pt x="146" y="9"/>
                </a:cubicBezTo>
                <a:cubicBezTo>
                  <a:pt x="79" y="76"/>
                  <a:pt x="79" y="76"/>
                  <a:pt x="79" y="76"/>
                </a:cubicBezTo>
                <a:cubicBezTo>
                  <a:pt x="52" y="48"/>
                  <a:pt x="52" y="48"/>
                  <a:pt x="52" y="48"/>
                </a:cubicBezTo>
                <a:cubicBezTo>
                  <a:pt x="50" y="47"/>
                  <a:pt x="49" y="46"/>
                  <a:pt x="46" y="46"/>
                </a:cubicBezTo>
                <a:cubicBezTo>
                  <a:pt x="44" y="46"/>
                  <a:pt x="42" y="47"/>
                  <a:pt x="40" y="48"/>
                </a:cubicBezTo>
                <a:cubicBezTo>
                  <a:pt x="29" y="60"/>
                  <a:pt x="29" y="60"/>
                  <a:pt x="29" y="60"/>
                </a:cubicBezTo>
                <a:cubicBezTo>
                  <a:pt x="27" y="61"/>
                  <a:pt x="27" y="63"/>
                  <a:pt x="27" y="66"/>
                </a:cubicBezTo>
                <a:cubicBezTo>
                  <a:pt x="27" y="68"/>
                  <a:pt x="27" y="70"/>
                  <a:pt x="29" y="71"/>
                </a:cubicBezTo>
                <a:cubicBezTo>
                  <a:pt x="73" y="116"/>
                  <a:pt x="73" y="116"/>
                  <a:pt x="73" y="116"/>
                </a:cubicBezTo>
                <a:cubicBezTo>
                  <a:pt x="75" y="117"/>
                  <a:pt x="77" y="118"/>
                  <a:pt x="79" y="118"/>
                </a:cubicBezTo>
                <a:cubicBezTo>
                  <a:pt x="81" y="118"/>
                  <a:pt x="83" y="117"/>
                  <a:pt x="85" y="116"/>
                </a:cubicBezTo>
                <a:cubicBezTo>
                  <a:pt x="169" y="32"/>
                  <a:pt x="169" y="32"/>
                  <a:pt x="169" y="32"/>
                </a:cubicBezTo>
                <a:cubicBezTo>
                  <a:pt x="170" y="30"/>
                  <a:pt x="171" y="28"/>
                  <a:pt x="171" y="26"/>
                </a:cubicBezTo>
                <a:close/>
                <a:moveTo>
                  <a:pt x="143" y="79"/>
                </a:moveTo>
                <a:cubicBezTo>
                  <a:pt x="142" y="79"/>
                  <a:pt x="142" y="79"/>
                  <a:pt x="142" y="79"/>
                </a:cubicBezTo>
                <a:cubicBezTo>
                  <a:pt x="139" y="80"/>
                  <a:pt x="139" y="80"/>
                  <a:pt x="139" y="80"/>
                </a:cubicBezTo>
                <a:cubicBezTo>
                  <a:pt x="133" y="87"/>
                  <a:pt x="133" y="87"/>
                  <a:pt x="133" y="87"/>
                </a:cubicBezTo>
                <a:cubicBezTo>
                  <a:pt x="132" y="89"/>
                  <a:pt x="132" y="89"/>
                  <a:pt x="132" y="89"/>
                </a:cubicBezTo>
                <a:cubicBezTo>
                  <a:pt x="132" y="115"/>
                  <a:pt x="132" y="115"/>
                  <a:pt x="132" y="115"/>
                </a:cubicBezTo>
                <a:cubicBezTo>
                  <a:pt x="132" y="119"/>
                  <a:pt x="130" y="123"/>
                  <a:pt x="127" y="127"/>
                </a:cubicBezTo>
                <a:cubicBezTo>
                  <a:pt x="124" y="130"/>
                  <a:pt x="120" y="131"/>
                  <a:pt x="115" y="131"/>
                </a:cubicBezTo>
                <a:cubicBezTo>
                  <a:pt x="30" y="131"/>
                  <a:pt x="30" y="131"/>
                  <a:pt x="30" y="131"/>
                </a:cubicBezTo>
                <a:cubicBezTo>
                  <a:pt x="25" y="131"/>
                  <a:pt x="21" y="130"/>
                  <a:pt x="18" y="127"/>
                </a:cubicBezTo>
                <a:cubicBezTo>
                  <a:pt x="15" y="123"/>
                  <a:pt x="13" y="119"/>
                  <a:pt x="13" y="115"/>
                </a:cubicBezTo>
                <a:cubicBezTo>
                  <a:pt x="13" y="30"/>
                  <a:pt x="13" y="30"/>
                  <a:pt x="13" y="30"/>
                </a:cubicBezTo>
                <a:cubicBezTo>
                  <a:pt x="13" y="25"/>
                  <a:pt x="15" y="21"/>
                  <a:pt x="18" y="18"/>
                </a:cubicBezTo>
                <a:cubicBezTo>
                  <a:pt x="21" y="15"/>
                  <a:pt x="25" y="13"/>
                  <a:pt x="30" y="13"/>
                </a:cubicBezTo>
                <a:cubicBezTo>
                  <a:pt x="115" y="13"/>
                  <a:pt x="115" y="13"/>
                  <a:pt x="115" y="13"/>
                </a:cubicBezTo>
                <a:cubicBezTo>
                  <a:pt x="117" y="13"/>
                  <a:pt x="118" y="13"/>
                  <a:pt x="120" y="14"/>
                </a:cubicBezTo>
                <a:cubicBezTo>
                  <a:pt x="121" y="14"/>
                  <a:pt x="121" y="14"/>
                  <a:pt x="121" y="14"/>
                </a:cubicBezTo>
                <a:cubicBezTo>
                  <a:pt x="123" y="13"/>
                  <a:pt x="123" y="13"/>
                  <a:pt x="123" y="13"/>
                </a:cubicBezTo>
                <a:cubicBezTo>
                  <a:pt x="128" y="8"/>
                  <a:pt x="128" y="8"/>
                  <a:pt x="128" y="8"/>
                </a:cubicBezTo>
                <a:cubicBezTo>
                  <a:pt x="129" y="5"/>
                  <a:pt x="129" y="5"/>
                  <a:pt x="129" y="5"/>
                </a:cubicBezTo>
                <a:cubicBezTo>
                  <a:pt x="127" y="3"/>
                  <a:pt x="127" y="3"/>
                  <a:pt x="127" y="3"/>
                </a:cubicBezTo>
                <a:cubicBezTo>
                  <a:pt x="124" y="1"/>
                  <a:pt x="120" y="0"/>
                  <a:pt x="115" y="0"/>
                </a:cubicBezTo>
                <a:cubicBezTo>
                  <a:pt x="30" y="0"/>
                  <a:pt x="30" y="0"/>
                  <a:pt x="30" y="0"/>
                </a:cubicBezTo>
                <a:cubicBezTo>
                  <a:pt x="22" y="0"/>
                  <a:pt x="15" y="3"/>
                  <a:pt x="9" y="9"/>
                </a:cubicBezTo>
                <a:cubicBezTo>
                  <a:pt x="3" y="14"/>
                  <a:pt x="0" y="21"/>
                  <a:pt x="0" y="30"/>
                </a:cubicBezTo>
                <a:cubicBezTo>
                  <a:pt x="0" y="115"/>
                  <a:pt x="0" y="115"/>
                  <a:pt x="0" y="115"/>
                </a:cubicBezTo>
                <a:cubicBezTo>
                  <a:pt x="0" y="123"/>
                  <a:pt x="3" y="130"/>
                  <a:pt x="9" y="136"/>
                </a:cubicBezTo>
                <a:cubicBezTo>
                  <a:pt x="15" y="142"/>
                  <a:pt x="22" y="145"/>
                  <a:pt x="30" y="145"/>
                </a:cubicBezTo>
                <a:cubicBezTo>
                  <a:pt x="115" y="145"/>
                  <a:pt x="115" y="145"/>
                  <a:pt x="115" y="145"/>
                </a:cubicBezTo>
                <a:cubicBezTo>
                  <a:pt x="123" y="145"/>
                  <a:pt x="130" y="142"/>
                  <a:pt x="136" y="136"/>
                </a:cubicBezTo>
                <a:cubicBezTo>
                  <a:pt x="142" y="130"/>
                  <a:pt x="145" y="123"/>
                  <a:pt x="145" y="115"/>
                </a:cubicBezTo>
                <a:cubicBezTo>
                  <a:pt x="145" y="82"/>
                  <a:pt x="145" y="82"/>
                  <a:pt x="145" y="82"/>
                </a:cubicBezTo>
                <a:lnTo>
                  <a:pt x="143" y="79"/>
                </a:ln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1" name="Slide Number Placeholder 150"/>
          <p:cNvSpPr>
            <a:spLocks noGrp="1"/>
          </p:cNvSpPr>
          <p:nvPr>
            <p:ph type="sldNum" sz="quarter" idx="12"/>
          </p:nvPr>
        </p:nvSpPr>
        <p:spPr/>
        <p:txBody>
          <a:bodyPr/>
          <a:lstStyle/>
          <a:p>
            <a:fld id="{32D4B517-E49B-41B6-9DBC-23634E0F1CDC}" type="slidenum">
              <a:rPr lang="en-CA" smtClean="0">
                <a:solidFill>
                  <a:prstClr val="black">
                    <a:tint val="75000"/>
                  </a:prstClr>
                </a:solidFill>
              </a:rPr>
              <a:pPr/>
              <a:t>9</a:t>
            </a:fld>
            <a:endParaRPr lang="en-CA" dirty="0">
              <a:solidFill>
                <a:prstClr val="black">
                  <a:tint val="75000"/>
                </a:prstClr>
              </a:solidFill>
            </a:endParaRPr>
          </a:p>
        </p:txBody>
      </p:sp>
    </p:spTree>
    <p:extLst>
      <p:ext uri="{BB962C8B-B14F-4D97-AF65-F5344CB8AC3E}">
        <p14:creationId xmlns:p14="http://schemas.microsoft.com/office/powerpoint/2010/main" val="319461820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dea7bd04630390b40f1cb3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Text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10792</TotalTime>
  <Words>1716</Words>
  <Application>Microsoft Office PowerPoint</Application>
  <PresentationFormat>Custom</PresentationFormat>
  <Paragraphs>277</Paragraphs>
  <Slides>13</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맑은 고딕</vt:lpstr>
      <vt:lpstr>Arial</vt:lpstr>
      <vt:lpstr>Arial Narrow</vt:lpstr>
      <vt:lpstr>Calibri</vt:lpstr>
      <vt:lpstr>Times New Roman</vt:lpstr>
      <vt:lpstr>Wingdings</vt:lpstr>
      <vt:lpstr>Office Theme</vt:lpstr>
      <vt:lpstr>2_Office Theme</vt:lpstr>
      <vt:lpstr>1_Office Theme</vt:lpstr>
      <vt:lpstr>3_Office Theme</vt:lpstr>
      <vt:lpstr>PowerPoint Presentation</vt:lpstr>
      <vt:lpstr>PowerPoint Presentation</vt:lpstr>
      <vt:lpstr>PowerPoint Presentation</vt:lpstr>
      <vt:lpstr>Qu’est-ce que nous achetons?</vt:lpstr>
      <vt:lpstr>PowerPoint Presentation</vt:lpstr>
      <vt:lpstr>PowerPoint Presentation</vt:lpstr>
      <vt:lpstr>PowerPoint Presentation</vt:lpstr>
      <vt:lpstr>PowerPoint Presentation</vt:lpstr>
      <vt:lpstr>Approvisionnement agile – Résultats contractuels</vt:lpstr>
      <vt:lpstr>PowerPoint Presentation</vt:lpstr>
      <vt:lpstr>PowerPoint Presentation</vt:lpstr>
      <vt:lpstr>Principaux défis</vt:lpstr>
      <vt:lpstr>Discussion ouverte</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Leblanc, Isabelle</cp:lastModifiedBy>
  <cp:revision>534</cp:revision>
  <cp:lastPrinted>2019-10-16T15:41:09Z</cp:lastPrinted>
  <dcterms:created xsi:type="dcterms:W3CDTF">2015-11-06T15:38:40Z</dcterms:created>
  <dcterms:modified xsi:type="dcterms:W3CDTF">2019-12-06T16:03:35Z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f0b3cfb0-077f-44f8-a999-0cae1030e1c1</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ies>
</file>