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9psLfKAoRdL1/NaqOPs3pb3hti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Dunc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9F8550-64B4-4035-9983-CA9F99D1EF0E}">
  <a:tblStyle styleId="{E19F8550-64B4-4035-9983-CA9F99D1EF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23T16:47:53.718" idx="1">
    <p:pos x="63" y="1783"/>
    <p:text>+david.pepin@gcdigital.canada.ca when was SpecialAnnoucements added?
_Assigned to David Pepin_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GqCO-G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9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676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9581ee6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9581ee646_0_0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89581ee646_0_0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9581ee64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707" y="697230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9581ee646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9581ee64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9581ee646_0_72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100" b="1"/>
              <a:t>Logs: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100"/>
              <a:t>Screenshot 1</a:t>
            </a:r>
            <a:endParaRPr sz="1100" i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initial attempt at Structured Data. Implemented SpecialAnnouncement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inquired if we could use Structured Data to control the area circled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100"/>
              <a:t>Screenshot not provided</a:t>
            </a:r>
            <a:endParaRPr sz="1100" i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one way to control that area, we found was through the FAQPage type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We listed out top programs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100"/>
              <a:t>Screenshot 2</a:t>
            </a:r>
            <a:endParaRPr sz="1100" i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improved version of FAQPage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provides a bit more structure by copying the headers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missing a 3rd FAQ - section for industries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could it be because it has low traffic?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100"/>
              <a:t>No screenshot available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We modified the question to a custom phrase that does not exactly match anywhere on the page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RESULT: everything disappeared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100"/>
              <a:t>Screenshot: </a:t>
            </a:r>
            <a:r>
              <a:rPr lang="en-CA" sz="1100" i="1"/>
              <a:t>Final_change_of_FAQ.png</a:t>
            </a:r>
            <a:endParaRPr sz="1100" i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re-structured the entire ERP page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matched all headers exactly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CA" sz="1100"/>
              <a:t>RESULT: we were able to have all sections present</a:t>
            </a:r>
            <a:endParaRPr/>
          </a:p>
        </p:txBody>
      </p:sp>
      <p:sp>
        <p:nvSpPr>
          <p:cNvPr id="235" name="Google Shape;235;g89581ee646_0_72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9089c9eb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9089c9eb9_0_16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/>
              <a:t>Co-creating content (publishing plus program) delivers better content and better SD results</a:t>
            </a:r>
            <a:endParaRPr/>
          </a:p>
        </p:txBody>
      </p:sp>
      <p:sp>
        <p:nvSpPr>
          <p:cNvPr id="249" name="Google Shape;249;g89089c9eb9_0_16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9089c9eb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9089c9eb9_0_31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89089c9eb9_0_31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9089c9eb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9089c9eb9_0_73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89089c9eb9_0_73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9089c9eb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9089c9eb9_0_59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89089c9eb9_0_59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9089c9eb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9089c9eb9_0_105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89089c9eb9_0_105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9089c9eb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9089c9eb9_0_114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89089c9eb9_0_114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9089c9eb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9089c9eb9_0_88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304" name="Google Shape;304;g89089c9eb9_0_88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089c9eb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9089c9eb9_0_2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89089c9eb9_0_2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9089c9eb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9089c9eb9_0_9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89089c9eb9_0_9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9089c9eb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9089c9eb9_0_94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000"/>
              <a:t>Context: 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CA" sz="2000"/>
              <a:t>Structured data needs to accurately reflect what is on the page to appear effectively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CA" sz="2000"/>
              <a:t>Structured data is simple enough to add to pages, however requires care to avoid duplications and overlaps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CA" sz="2000"/>
              <a:t>User tests and analytics remain inconclusive; most users continue to click on the main search result link, while some users appreciate the detailed results and enhanced visibility of these results</a:t>
            </a:r>
            <a:endParaRPr/>
          </a:p>
        </p:txBody>
      </p:sp>
      <p:sp>
        <p:nvSpPr>
          <p:cNvPr id="110" name="Google Shape;110;g89089c9eb9_0_94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9fae3870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9fae3870a_0_1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89fae3870a_0_1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1e6f24c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1e6f24ca3_0_0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81e6f24ca3_0_0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9581ee64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9581ee646_0_95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89581ee646_0_95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1e6f24ca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1e6f24ca3_0_8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81e6f24ca3_0_8:notes"/>
          <p:cNvSpPr txBox="1">
            <a:spLocks noGrp="1"/>
          </p:cNvSpPr>
          <p:nvPr>
            <p:ph type="sldNum" idx="12"/>
          </p:nvPr>
        </p:nvSpPr>
        <p:spPr>
          <a:xfrm>
            <a:off x="3970339" y="8829676"/>
            <a:ext cx="3038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English">
  <p:cSld name="Title Slide English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/>
          <p:nvPr/>
        </p:nvSpPr>
        <p:spPr>
          <a:xfrm>
            <a:off x="6962268" y="56360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6"/>
          <p:cNvSpPr/>
          <p:nvPr/>
        </p:nvSpPr>
        <p:spPr>
          <a:xfrm>
            <a:off x="6828918" y="56360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"/>
          <p:cNvSpPr/>
          <p:nvPr/>
        </p:nvSpPr>
        <p:spPr>
          <a:xfrm>
            <a:off x="-508" y="563604"/>
            <a:ext cx="6981826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827584" y="2060848"/>
            <a:ext cx="7702550" cy="61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827584" y="2708920"/>
            <a:ext cx="77048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025" y="911005"/>
            <a:ext cx="4265733" cy="39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7370" y="806228"/>
            <a:ext cx="1570676" cy="4842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7004396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66" name="Google Shape;66;p28"/>
          <p:cNvGrpSpPr/>
          <p:nvPr/>
        </p:nvGrpSpPr>
        <p:grpSpPr>
          <a:xfrm>
            <a:off x="-508" y="0"/>
            <a:ext cx="9144003" cy="150813"/>
            <a:chOff x="-508" y="1190445"/>
            <a:chExt cx="9144003" cy="150813"/>
          </a:xfrm>
        </p:grpSpPr>
        <p:sp>
          <p:nvSpPr>
            <p:cNvPr id="67" name="Google Shape;67;p28"/>
            <p:cNvSpPr/>
            <p:nvPr/>
          </p:nvSpPr>
          <p:spPr>
            <a:xfrm>
              <a:off x="6962270" y="1190445"/>
              <a:ext cx="2181225" cy="150813"/>
            </a:xfrm>
            <a:custGeom>
              <a:avLst/>
              <a:gdLst/>
              <a:ahLst/>
              <a:cxnLst/>
              <a:rect l="l" t="t" r="r" b="b"/>
              <a:pathLst>
                <a:path w="1374" h="95" extrusionOk="0">
                  <a:moveTo>
                    <a:pt x="96" y="0"/>
                  </a:moveTo>
                  <a:lnTo>
                    <a:pt x="90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374" y="95"/>
                  </a:lnTo>
                  <a:lnTo>
                    <a:pt x="13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33E48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8"/>
            <p:cNvSpPr/>
            <p:nvPr/>
          </p:nvSpPr>
          <p:spPr>
            <a:xfrm>
              <a:off x="6828920" y="1190445"/>
              <a:ext cx="276225" cy="150813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96" y="0"/>
                  </a:moveTo>
                  <a:lnTo>
                    <a:pt x="96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84" y="95"/>
                  </a:lnTo>
                  <a:lnTo>
                    <a:pt x="1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FDE00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8"/>
            <p:cNvSpPr/>
            <p:nvPr/>
          </p:nvSpPr>
          <p:spPr>
            <a:xfrm>
              <a:off x="-508" y="1190445"/>
              <a:ext cx="6981826" cy="150813"/>
            </a:xfrm>
            <a:custGeom>
              <a:avLst/>
              <a:gdLst/>
              <a:ahLst/>
              <a:cxnLst/>
              <a:rect l="l" t="t" r="r" b="b"/>
              <a:pathLst>
                <a:path w="4398" h="95" extrusionOk="0">
                  <a:moveTo>
                    <a:pt x="4398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302" y="95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180975" y="200743"/>
            <a:ext cx="8824913" cy="105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4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180975" y="1421525"/>
            <a:ext cx="8867776" cy="473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74" name="Google Shape;74;p29"/>
          <p:cNvGrpSpPr/>
          <p:nvPr/>
        </p:nvGrpSpPr>
        <p:grpSpPr>
          <a:xfrm>
            <a:off x="-508" y="0"/>
            <a:ext cx="9144003" cy="150813"/>
            <a:chOff x="-508" y="1190445"/>
            <a:chExt cx="9144003" cy="150813"/>
          </a:xfrm>
        </p:grpSpPr>
        <p:sp>
          <p:nvSpPr>
            <p:cNvPr id="75" name="Google Shape;75;p29"/>
            <p:cNvSpPr/>
            <p:nvPr/>
          </p:nvSpPr>
          <p:spPr>
            <a:xfrm>
              <a:off x="6962270" y="1190445"/>
              <a:ext cx="2181225" cy="150813"/>
            </a:xfrm>
            <a:custGeom>
              <a:avLst/>
              <a:gdLst/>
              <a:ahLst/>
              <a:cxnLst/>
              <a:rect l="l" t="t" r="r" b="b"/>
              <a:pathLst>
                <a:path w="1374" h="95" extrusionOk="0">
                  <a:moveTo>
                    <a:pt x="96" y="0"/>
                  </a:moveTo>
                  <a:lnTo>
                    <a:pt x="90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374" y="95"/>
                  </a:lnTo>
                  <a:lnTo>
                    <a:pt x="13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33E48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9"/>
            <p:cNvSpPr/>
            <p:nvPr/>
          </p:nvSpPr>
          <p:spPr>
            <a:xfrm>
              <a:off x="6828920" y="1190445"/>
              <a:ext cx="276225" cy="150813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96" y="0"/>
                  </a:moveTo>
                  <a:lnTo>
                    <a:pt x="96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84" y="95"/>
                  </a:lnTo>
                  <a:lnTo>
                    <a:pt x="1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FDE00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9"/>
            <p:cNvSpPr/>
            <p:nvPr/>
          </p:nvSpPr>
          <p:spPr>
            <a:xfrm>
              <a:off x="-508" y="1190445"/>
              <a:ext cx="6981826" cy="150813"/>
            </a:xfrm>
            <a:custGeom>
              <a:avLst/>
              <a:gdLst/>
              <a:ahLst/>
              <a:cxnLst/>
              <a:rect l="l" t="t" r="r" b="b"/>
              <a:pathLst>
                <a:path w="4398" h="95" extrusionOk="0">
                  <a:moveTo>
                    <a:pt x="4398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302" y="95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>
            <a:off x="180975" y="200743"/>
            <a:ext cx="8824913" cy="105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4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2"/>
          </p:nvPr>
        </p:nvSpPr>
        <p:spPr>
          <a:xfrm>
            <a:off x="180975" y="1421525"/>
            <a:ext cx="8867776" cy="473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581ee646_0_6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g89581ee646_0_6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89581ee646_0_6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Picture and Caption">
  <p:cSld name="Basic Page With Picture and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1825980" y="4617625"/>
            <a:ext cx="5482323" cy="46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1"/>
          <p:cNvSpPr>
            <a:spLocks noGrp="1"/>
          </p:cNvSpPr>
          <p:nvPr>
            <p:ph type="pic" idx="2"/>
          </p:nvPr>
        </p:nvSpPr>
        <p:spPr>
          <a:xfrm>
            <a:off x="1821904" y="1196752"/>
            <a:ext cx="54864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1"/>
          <p:cNvSpPr/>
          <p:nvPr/>
        </p:nvSpPr>
        <p:spPr>
          <a:xfrm>
            <a:off x="1821904" y="4617132"/>
            <a:ext cx="45719" cy="46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">
  <p:cSld name="Basic Page With header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233" cy="87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S-BOLD-BLACK-ON-WHITE">
  <p:cSld name="MS-BOLD-BLACK-ON-WHIT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628650" y="1038940"/>
            <a:ext cx="7886700" cy="47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71"/>
              </a:buClr>
              <a:buSzPts val="6600"/>
              <a:buFont typeface="Calibri"/>
              <a:buNone/>
              <a:defRPr sz="6600" b="1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7" name="Google Shape;37;p17"/>
          <p:cNvGrpSpPr/>
          <p:nvPr/>
        </p:nvGrpSpPr>
        <p:grpSpPr>
          <a:xfrm>
            <a:off x="-508" y="0"/>
            <a:ext cx="9144003" cy="150813"/>
            <a:chOff x="-508" y="1190445"/>
            <a:chExt cx="9144003" cy="150813"/>
          </a:xfrm>
        </p:grpSpPr>
        <p:sp>
          <p:nvSpPr>
            <p:cNvPr id="38" name="Google Shape;38;p17"/>
            <p:cNvSpPr/>
            <p:nvPr/>
          </p:nvSpPr>
          <p:spPr>
            <a:xfrm>
              <a:off x="6962270" y="1190445"/>
              <a:ext cx="2181225" cy="150813"/>
            </a:xfrm>
            <a:custGeom>
              <a:avLst/>
              <a:gdLst/>
              <a:ahLst/>
              <a:cxnLst/>
              <a:rect l="l" t="t" r="r" b="b"/>
              <a:pathLst>
                <a:path w="1374" h="95" extrusionOk="0">
                  <a:moveTo>
                    <a:pt x="96" y="0"/>
                  </a:moveTo>
                  <a:lnTo>
                    <a:pt x="90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374" y="95"/>
                  </a:lnTo>
                  <a:lnTo>
                    <a:pt x="13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33E48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6828920" y="1190445"/>
              <a:ext cx="276225" cy="150813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96" y="0"/>
                  </a:moveTo>
                  <a:lnTo>
                    <a:pt x="96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84" y="95"/>
                  </a:lnTo>
                  <a:lnTo>
                    <a:pt x="1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FDE00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-508" y="1190445"/>
              <a:ext cx="6981826" cy="150813"/>
            </a:xfrm>
            <a:custGeom>
              <a:avLst/>
              <a:gdLst/>
              <a:ahLst/>
              <a:cxnLst/>
              <a:rect l="l" t="t" r="r" b="b"/>
              <a:pathLst>
                <a:path w="4398" h="95" extrusionOk="0">
                  <a:moveTo>
                    <a:pt x="4398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302" y="95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45" name="Google Shape;45;p18"/>
          <p:cNvGrpSpPr/>
          <p:nvPr/>
        </p:nvGrpSpPr>
        <p:grpSpPr>
          <a:xfrm>
            <a:off x="-508" y="0"/>
            <a:ext cx="9144003" cy="150813"/>
            <a:chOff x="-508" y="1190445"/>
            <a:chExt cx="9144003" cy="150813"/>
          </a:xfrm>
        </p:grpSpPr>
        <p:sp>
          <p:nvSpPr>
            <p:cNvPr id="46" name="Google Shape;46;p18"/>
            <p:cNvSpPr/>
            <p:nvPr/>
          </p:nvSpPr>
          <p:spPr>
            <a:xfrm>
              <a:off x="6962270" y="1190445"/>
              <a:ext cx="2181225" cy="150813"/>
            </a:xfrm>
            <a:custGeom>
              <a:avLst/>
              <a:gdLst/>
              <a:ahLst/>
              <a:cxnLst/>
              <a:rect l="l" t="t" r="r" b="b"/>
              <a:pathLst>
                <a:path w="1374" h="95" extrusionOk="0">
                  <a:moveTo>
                    <a:pt x="96" y="0"/>
                  </a:moveTo>
                  <a:lnTo>
                    <a:pt x="90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374" y="95"/>
                  </a:lnTo>
                  <a:lnTo>
                    <a:pt x="13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33E48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6828920" y="1190445"/>
              <a:ext cx="276225" cy="150813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96" y="0"/>
                  </a:moveTo>
                  <a:lnTo>
                    <a:pt x="96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84" y="95"/>
                  </a:lnTo>
                  <a:lnTo>
                    <a:pt x="1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FDE00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-508" y="1190445"/>
              <a:ext cx="6981826" cy="150813"/>
            </a:xfrm>
            <a:custGeom>
              <a:avLst/>
              <a:gdLst/>
              <a:ahLst/>
              <a:cxnLst/>
              <a:rect l="l" t="t" r="r" b="b"/>
              <a:pathLst>
                <a:path w="4398" h="95" extrusionOk="0">
                  <a:moveTo>
                    <a:pt x="4398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302" y="95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180975" y="200743"/>
            <a:ext cx="8824913" cy="105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4D71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2"/>
          </p:nvPr>
        </p:nvSpPr>
        <p:spPr>
          <a:xfrm>
            <a:off x="180975" y="1421525"/>
            <a:ext cx="8867776" cy="473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8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971600" y="2127977"/>
            <a:ext cx="7188758" cy="98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80528" y="2889262"/>
            <a:ext cx="4146550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52536" y="3104964"/>
            <a:ext cx="4134385" cy="423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252536" y="4155921"/>
            <a:ext cx="3111500" cy="293103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6948264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/>
        </p:nvSpPr>
        <p:spPr>
          <a:xfrm>
            <a:off x="2433496" y="6590641"/>
            <a:ext cx="575833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27, 2017 Version 1.0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1754188" y="274638"/>
            <a:ext cx="71389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663575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3330575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" name="Google Shape;11;p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hRJlz9zi4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4908586" y="4641478"/>
            <a:ext cx="37062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</a:pPr>
            <a:r>
              <a:rPr lang="en-CA"/>
              <a:t>June 24, 2020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3177184" y="3070621"/>
            <a:ext cx="5604084" cy="61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CA" b="1"/>
              <a:t>Structured data pilot work to date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9581ee646_0_0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  <p:sp>
        <p:nvSpPr>
          <p:cNvPr id="215" name="Google Shape;215;g89581ee646_0_0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000">
                <a:solidFill>
                  <a:srgbClr val="0C343D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Case study: ERP page FAQ schema</a:t>
            </a:r>
            <a:r>
              <a:rPr lang="en-CA" sz="3000">
                <a:solidFill>
                  <a:srgbClr val="0C343D"/>
                </a:solidFill>
              </a:rPr>
              <a:t>  - typical usage pattern</a:t>
            </a:r>
            <a:endParaRPr sz="3000"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g89581ee64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545" y="1547708"/>
            <a:ext cx="5388050" cy="1308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7" name="Google Shape;217;g89581ee646_0_0"/>
          <p:cNvSpPr txBox="1"/>
          <p:nvPr/>
        </p:nvSpPr>
        <p:spPr>
          <a:xfrm>
            <a:off x="-306737" y="1547700"/>
            <a:ext cx="8263500" cy="3569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000"/>
          </a:p>
        </p:txBody>
      </p:sp>
      <p:pic>
        <p:nvPicPr>
          <p:cNvPr id="218" name="Google Shape;218;g89581ee64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13" y="2317275"/>
            <a:ext cx="3295976" cy="1700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9" name="Google Shape;219;g89581ee64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8545" y="4017954"/>
            <a:ext cx="5388051" cy="42986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0" name="Google Shape;220;g89581ee64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8545" y="4610800"/>
            <a:ext cx="5460704" cy="429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1" name="Google Shape;221;g89581ee646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8545" y="3234619"/>
            <a:ext cx="5388051" cy="4045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222" name="Google Shape;222;g89581ee646_0_0"/>
          <p:cNvCxnSpPr/>
          <p:nvPr/>
        </p:nvCxnSpPr>
        <p:spPr>
          <a:xfrm>
            <a:off x="1701650" y="3283362"/>
            <a:ext cx="1866300" cy="84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g89581ee646_0_0"/>
          <p:cNvCxnSpPr/>
          <p:nvPr/>
        </p:nvCxnSpPr>
        <p:spPr>
          <a:xfrm>
            <a:off x="1640520" y="3368212"/>
            <a:ext cx="1924500" cy="777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g89581ee646_0_0"/>
          <p:cNvCxnSpPr/>
          <p:nvPr/>
        </p:nvCxnSpPr>
        <p:spPr>
          <a:xfrm>
            <a:off x="2774625" y="2543650"/>
            <a:ext cx="703500" cy="129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5" name="Google Shape;225;g89581ee646_0_0"/>
          <p:cNvCxnSpPr/>
          <p:nvPr/>
        </p:nvCxnSpPr>
        <p:spPr>
          <a:xfrm>
            <a:off x="1176719" y="3583063"/>
            <a:ext cx="2388300" cy="1155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9581ee646_0_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0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Case study: ERP page FAQ schema</a:t>
            </a:r>
            <a:r>
              <a:rPr lang="en-CA" sz="30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 Total impressions</a:t>
            </a:r>
            <a:r>
              <a:rPr lang="en-CA"/>
              <a:t> </a:t>
            </a:r>
            <a:endParaRPr/>
          </a:p>
        </p:txBody>
      </p:sp>
      <p:sp>
        <p:nvSpPr>
          <p:cNvPr id="231" name="Google Shape;231;g89581ee646_0_17"/>
          <p:cNvSpPr txBox="1"/>
          <p:nvPr/>
        </p:nvSpPr>
        <p:spPr>
          <a:xfrm>
            <a:off x="382575" y="1445267"/>
            <a:ext cx="8065800" cy="4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CA" sz="1800">
                <a:latin typeface="Calibri"/>
                <a:ea typeface="Calibri"/>
                <a:cs typeface="Calibri"/>
                <a:sym typeface="Calibri"/>
              </a:rPr>
              <a:t>FAQPage schema was added on Thursday, </a:t>
            </a:r>
            <a:r>
              <a:rPr lang="en-CA" sz="18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May 14</a:t>
            </a:r>
            <a:r>
              <a:rPr lang="en-CA" sz="1800">
                <a:latin typeface="Calibri"/>
                <a:ea typeface="Calibri"/>
                <a:cs typeface="Calibri"/>
                <a:sym typeface="Calibri"/>
              </a:rPr>
              <a:t>.  Data reflects May 14-18, and combines EN and FR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CA" sz="1800">
                <a:latin typeface="Calibri"/>
                <a:ea typeface="Calibri"/>
                <a:cs typeface="Calibri"/>
                <a:sym typeface="Calibri"/>
              </a:rPr>
              <a:t>The FAQ schema rich results had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CA" sz="1800">
                <a:latin typeface="Calibri"/>
                <a:ea typeface="Calibri"/>
                <a:cs typeface="Calibri"/>
                <a:sym typeface="Calibri"/>
              </a:rPr>
              <a:t>561,670 impressions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CA" sz="1800">
                <a:latin typeface="Calibri"/>
                <a:ea typeface="Calibri"/>
                <a:cs typeface="Calibri"/>
                <a:sym typeface="Calibri"/>
              </a:rPr>
              <a:t>62,944 clicks (11.2%)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CA" sz="1800">
                <a:latin typeface="Calibri"/>
                <a:ea typeface="Calibri"/>
                <a:cs typeface="Calibri"/>
                <a:sym typeface="Calibri"/>
              </a:rPr>
              <a:t>For the same period, the ERP page had a total of 826,441 impressions (i.e. rich FAQ schema was shown 68% of the times the ERP page was shown)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CA" sz="1800">
                <a:latin typeface="Calibri"/>
                <a:ea typeface="Calibri"/>
                <a:cs typeface="Calibri"/>
                <a:sym typeface="Calibri"/>
              </a:rPr>
              <a:t>CTR is different when the snippet was shown or not: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CA" sz="1800">
                <a:latin typeface="Calibri"/>
                <a:ea typeface="Calibri"/>
                <a:cs typeface="Calibri"/>
                <a:sym typeface="Calibri"/>
              </a:rPr>
              <a:t>With snippet: 11.2%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CA" sz="1800">
                <a:latin typeface="Calibri"/>
                <a:ea typeface="Calibri"/>
                <a:cs typeface="Calibri"/>
                <a:sym typeface="Calibri"/>
              </a:rPr>
              <a:t>Without snippet: 6.8%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CA" sz="1800" b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en-CA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: the better CTR could be because the snippet was shown when the result was the most relevant</a:t>
            </a:r>
            <a:endParaRPr sz="18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9581ee646_0_72"/>
          <p:cNvSpPr txBox="1">
            <a:spLocks noGrp="1"/>
          </p:cNvSpPr>
          <p:nvPr>
            <p:ph type="title"/>
          </p:nvPr>
        </p:nvSpPr>
        <p:spPr>
          <a:xfrm>
            <a:off x="311700" y="2667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0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Finance Canada’s learning curve - small adjustments bring greater usefulness in results</a:t>
            </a:r>
            <a:endParaRPr/>
          </a:p>
        </p:txBody>
      </p:sp>
      <p:sp>
        <p:nvSpPr>
          <p:cNvPr id="238" name="Google Shape;238;g89581ee646_0_7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89581ee646_0_7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  <p:pic>
        <p:nvPicPr>
          <p:cNvPr id="240" name="Google Shape;240;g89581ee646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71" y="1356876"/>
            <a:ext cx="3630699" cy="376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89581ee646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6973" y="1356863"/>
            <a:ext cx="4885324" cy="269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89581ee646_0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5097" y="4678997"/>
            <a:ext cx="5255425" cy="19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89581ee646_0_72"/>
          <p:cNvSpPr txBox="1"/>
          <p:nvPr/>
        </p:nvSpPr>
        <p:spPr>
          <a:xfrm>
            <a:off x="0" y="4371050"/>
            <a:ext cx="4395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>
                <a:solidFill>
                  <a:srgbClr val="FF0000"/>
                </a:solidFill>
              </a:rPr>
              <a:t>1</a:t>
            </a:r>
            <a:endParaRPr sz="2300">
              <a:solidFill>
                <a:srgbClr val="FF0000"/>
              </a:solidFill>
            </a:endParaRPr>
          </a:p>
        </p:txBody>
      </p:sp>
      <p:sp>
        <p:nvSpPr>
          <p:cNvPr id="244" name="Google Shape;244;g89581ee646_0_72"/>
          <p:cNvSpPr txBox="1"/>
          <p:nvPr/>
        </p:nvSpPr>
        <p:spPr>
          <a:xfrm>
            <a:off x="3655100" y="3429000"/>
            <a:ext cx="4395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>
                <a:solidFill>
                  <a:srgbClr val="FF0000"/>
                </a:solidFill>
              </a:rPr>
              <a:t>2</a:t>
            </a:r>
            <a:endParaRPr sz="2300">
              <a:solidFill>
                <a:srgbClr val="FF0000"/>
              </a:solidFill>
            </a:endParaRPr>
          </a:p>
        </p:txBody>
      </p:sp>
      <p:sp>
        <p:nvSpPr>
          <p:cNvPr id="245" name="Google Shape;245;g89581ee646_0_72"/>
          <p:cNvSpPr txBox="1"/>
          <p:nvPr/>
        </p:nvSpPr>
        <p:spPr>
          <a:xfrm>
            <a:off x="3843675" y="4424625"/>
            <a:ext cx="4395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>
                <a:solidFill>
                  <a:srgbClr val="FF0000"/>
                </a:solidFill>
              </a:rPr>
              <a:t>3</a:t>
            </a:r>
            <a:endParaRPr sz="2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9089c9eb9_0_16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  <p:sp>
        <p:nvSpPr>
          <p:cNvPr id="252" name="Google Shape;252;g89089c9eb9_0_16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What we have learned</a:t>
            </a:r>
            <a:endParaRPr/>
          </a:p>
        </p:txBody>
      </p:sp>
      <p:sp>
        <p:nvSpPr>
          <p:cNvPr id="253" name="Google Shape;253;g89089c9eb9_0_16"/>
          <p:cNvSpPr txBox="1"/>
          <p:nvPr/>
        </p:nvSpPr>
        <p:spPr>
          <a:xfrm>
            <a:off x="156300" y="1410000"/>
            <a:ext cx="18534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/>
              <a:t>FAQ schema works well when content is optimized to anticipate common questions and provide answers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/>
              <a:t>Co-creating content (web + program) while bearing in mind structured data is a recipe for success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cxnSp>
        <p:nvCxnSpPr>
          <p:cNvPr id="254" name="Google Shape;254;g89089c9eb9_0_16"/>
          <p:cNvCxnSpPr/>
          <p:nvPr/>
        </p:nvCxnSpPr>
        <p:spPr>
          <a:xfrm>
            <a:off x="1080200" y="2964275"/>
            <a:ext cx="1534500" cy="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5" name="Google Shape;255;g89089c9eb9_0_16"/>
          <p:cNvCxnSpPr>
            <a:endCxn id="256" idx="1"/>
          </p:cNvCxnSpPr>
          <p:nvPr/>
        </p:nvCxnSpPr>
        <p:spPr>
          <a:xfrm>
            <a:off x="1232600" y="3116740"/>
            <a:ext cx="1092900" cy="29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6" name="Google Shape;256;g89089c9eb9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500" y="1291748"/>
            <a:ext cx="6666099" cy="424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9089c9eb9_0_31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  <p:sp>
        <p:nvSpPr>
          <p:cNvPr id="263" name="Google Shape;263;g89089c9eb9_0_31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What we have learned</a:t>
            </a:r>
            <a:endParaRPr/>
          </a:p>
        </p:txBody>
      </p:sp>
      <p:graphicFrame>
        <p:nvGraphicFramePr>
          <p:cNvPr id="264" name="Google Shape;264;g89089c9eb9_0_31"/>
          <p:cNvGraphicFramePr/>
          <p:nvPr/>
        </p:nvGraphicFramePr>
        <p:xfrm>
          <a:off x="990350" y="142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{E19F8550-64B4-4035-9983-CA9F99D1EF0E}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1"/>
                        <a:t>What we learned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600" b="1">
                          <a:solidFill>
                            <a:schemeClr val="dk1"/>
                          </a:solidFill>
                        </a:rPr>
                        <a:t>What requires further study: 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600" b="1">
                          <a:solidFill>
                            <a:schemeClr val="dk1"/>
                          </a:solidFill>
                        </a:rPr>
                        <a:t>Coding and technology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/>
                        <a:t>JSON-ld is an effective approach with a clever work-around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CA" sz="1600">
                          <a:solidFill>
                            <a:schemeClr val="dk1"/>
                          </a:solidFill>
                        </a:rPr>
                        <a:t>Training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CA" sz="1600" i="1">
                          <a:solidFill>
                            <a:schemeClr val="dk1"/>
                          </a:solidFill>
                        </a:rPr>
                        <a:t>Find sustainable approach</a:t>
                      </a:r>
                      <a:r>
                        <a:rPr lang="en-CA" sz="1600">
                          <a:solidFill>
                            <a:schemeClr val="dk1"/>
                          </a:solidFill>
                        </a:rPr>
                        <a:t> to incorporating code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CA" sz="1600">
                          <a:solidFill>
                            <a:schemeClr val="dk1"/>
                          </a:solidFill>
                        </a:rPr>
                        <a:t>Understand strengths and weaknesses of different CMS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CA" sz="1600">
                          <a:solidFill>
                            <a:schemeClr val="dk1"/>
                          </a:solidFill>
                        </a:rPr>
                        <a:t>RDFa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600" b="1">
                          <a:solidFill>
                            <a:schemeClr val="dk1"/>
                          </a:solidFill>
                        </a:rPr>
                        <a:t>Governance and IM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>
                          <a:solidFill>
                            <a:schemeClr val="dk1"/>
                          </a:solidFill>
                        </a:rPr>
                        <a:t>Ease of use of JSON with work-arounds;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CA" sz="1600">
                          <a:solidFill>
                            <a:schemeClr val="dk1"/>
                          </a:solidFill>
                        </a:rPr>
                        <a:t>Governance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CA" sz="1600">
                          <a:solidFill>
                            <a:schemeClr val="dk1"/>
                          </a:solidFill>
                        </a:rPr>
                        <a:t>Maintenance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CA" sz="1600">
                          <a:solidFill>
                            <a:schemeClr val="dk1"/>
                          </a:solidFill>
                        </a:rPr>
                        <a:t>IM standards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9089c9eb9_0_73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  <p:sp>
        <p:nvSpPr>
          <p:cNvPr id="271" name="Google Shape;271;g89089c9eb9_0_73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Testing structured data results</a:t>
            </a:r>
            <a:endParaRPr/>
          </a:p>
        </p:txBody>
      </p:sp>
      <p:sp>
        <p:nvSpPr>
          <p:cNvPr id="272" name="Google Shape;272;g89089c9eb9_0_73"/>
          <p:cNvSpPr txBox="1"/>
          <p:nvPr/>
        </p:nvSpPr>
        <p:spPr>
          <a:xfrm>
            <a:off x="792300" y="1319825"/>
            <a:ext cx="78678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>
                <a:solidFill>
                  <a:schemeClr val="dk1"/>
                </a:solidFill>
              </a:rPr>
              <a:t>Testing results hypothesis</a:t>
            </a:r>
            <a:r>
              <a:rPr lang="en-CA" sz="2400">
                <a:solidFill>
                  <a:schemeClr val="dk1"/>
                </a:solidFill>
              </a:rPr>
              <a:t>: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For some people, just seeing what the page will cover (through the Q&amp;A) may help build trust that it is the right result to click on, even if they don't actually expand the question.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</a:rPr>
              <a:t>IF GC isn’t providing structured data, we “miss out” as the most visible search result in areas where GC is the trusted source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9089c9eb9_0_59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  <p:sp>
        <p:nvSpPr>
          <p:cNvPr id="279" name="Google Shape;279;g89089c9eb9_0_59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Testing structured data results</a:t>
            </a:r>
            <a:endParaRPr/>
          </a:p>
        </p:txBody>
      </p:sp>
      <p:sp>
        <p:nvSpPr>
          <p:cNvPr id="280" name="Google Shape;280;g89089c9eb9_0_59"/>
          <p:cNvSpPr txBox="1"/>
          <p:nvPr/>
        </p:nvSpPr>
        <p:spPr>
          <a:xfrm>
            <a:off x="759200" y="1139350"/>
            <a:ext cx="78678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</a:rPr>
              <a:t>We asked 6 participants (3 desktop, 3 mobile) to try to find the answers to 5 different tasks, starting from a Google search result page that would likely show FAQ schema rich results. </a:t>
            </a:r>
            <a:endParaRPr sz="220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-CA" sz="2200">
                <a:solidFill>
                  <a:schemeClr val="dk1"/>
                </a:solidFill>
              </a:rPr>
              <a:t>1/6 didn’t see any rich FAQ schema results</a:t>
            </a:r>
            <a:endParaRPr sz="220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-CA" sz="2200">
                <a:solidFill>
                  <a:schemeClr val="dk1"/>
                </a:solidFill>
              </a:rPr>
              <a:t>3/6 saw the rich FAQ schema result, but didn’t use them</a:t>
            </a:r>
            <a:endParaRPr sz="220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-CA" sz="2200">
                <a:solidFill>
                  <a:schemeClr val="dk1"/>
                </a:solidFill>
              </a:rPr>
              <a:t>2/6 used the rich FAQ schema result (1 mobile, 1 desktop)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</a:rPr>
              <a:t>Out of the 3 who never used them, 1 said they didn't notice them, but 2/3 said they saw them, that they were useful, and it helped them - one said "shortens the time on the page".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</a:rPr>
              <a:t>Highlights: </a:t>
            </a:r>
            <a:r>
              <a:rPr lang="en-CA" sz="2200" u="sng">
                <a:solidFill>
                  <a:schemeClr val="hlink"/>
                </a:solidFill>
                <a:hlinkClick r:id="rId3"/>
              </a:rPr>
              <a:t>https://youtu.be/YhRJlz9zi4o</a:t>
            </a:r>
            <a:r>
              <a:rPr lang="en-CA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9089c9eb9_0_105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17</a:t>
            </a:fld>
            <a:endParaRPr/>
          </a:p>
        </p:txBody>
      </p:sp>
      <p:sp>
        <p:nvSpPr>
          <p:cNvPr id="287" name="Google Shape;287;g89089c9eb9_0_105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Measuring success</a:t>
            </a:r>
            <a:endParaRPr/>
          </a:p>
        </p:txBody>
      </p:sp>
      <p:sp>
        <p:nvSpPr>
          <p:cNvPr id="288" name="Google Shape;288;g89089c9eb9_0_105"/>
          <p:cNvSpPr txBox="1"/>
          <p:nvPr/>
        </p:nvSpPr>
        <p:spPr>
          <a:xfrm>
            <a:off x="759200" y="932688"/>
            <a:ext cx="75594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g89089c9eb9_0_105"/>
          <p:cNvSpPr txBox="1"/>
          <p:nvPr/>
        </p:nvSpPr>
        <p:spPr>
          <a:xfrm>
            <a:off x="696625" y="932713"/>
            <a:ext cx="75594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graphicFrame>
        <p:nvGraphicFramePr>
          <p:cNvPr id="290" name="Google Shape;290;g89089c9eb9_0_105"/>
          <p:cNvGraphicFramePr/>
          <p:nvPr/>
        </p:nvGraphicFramePr>
        <p:xfrm>
          <a:off x="759200" y="1440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{E19F8550-64B4-4035-9983-CA9F99D1EF0E}</a:tableStyleId>
              </a:tblPr>
              <a:tblGrid>
                <a:gridCol w="459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Metric</a:t>
                      </a:r>
                      <a:endParaRPr sz="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Structured data support</a:t>
                      </a:r>
                      <a:endParaRPr sz="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Sticking to our roadmap and socializing our plans</a:t>
                      </a:r>
                      <a:endParaRPr sz="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Weekly meetings/rapid prototyping/updates to TMC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Overcoming technical/workflow barriers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built-in features in AEM, we have been able to incorporate JSON-ld code quite simply 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 guidance and instructions for GC community</a:t>
                      </a:r>
                      <a:endParaRPr sz="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Draft instructions have been developed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Developing/Following IM best practices (e.g. archiving, record-keeping)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work to be done 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9089c9eb9_0_114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  <p:sp>
        <p:nvSpPr>
          <p:cNvPr id="297" name="Google Shape;297;g89089c9eb9_0_114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Measuring success</a:t>
            </a:r>
            <a:endParaRPr/>
          </a:p>
        </p:txBody>
      </p:sp>
      <p:sp>
        <p:nvSpPr>
          <p:cNvPr id="298" name="Google Shape;298;g89089c9eb9_0_114"/>
          <p:cNvSpPr txBox="1"/>
          <p:nvPr/>
        </p:nvSpPr>
        <p:spPr>
          <a:xfrm>
            <a:off x="759200" y="932688"/>
            <a:ext cx="75594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g89089c9eb9_0_114"/>
          <p:cNvSpPr txBox="1"/>
          <p:nvPr/>
        </p:nvSpPr>
        <p:spPr>
          <a:xfrm>
            <a:off x="696625" y="932713"/>
            <a:ext cx="75594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graphicFrame>
        <p:nvGraphicFramePr>
          <p:cNvPr id="300" name="Google Shape;300;g89089c9eb9_0_114"/>
          <p:cNvGraphicFramePr/>
          <p:nvPr/>
        </p:nvGraphicFramePr>
        <p:xfrm>
          <a:off x="495425" y="126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{E19F8550-64B4-4035-9983-CA9F99D1EF0E}</a:tableStyleId>
              </a:tblPr>
              <a:tblGrid>
                <a:gridCol w="421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Metric</a:t>
                      </a:r>
                      <a:endParaRPr sz="7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Structured data support</a:t>
                      </a:r>
                      <a:endParaRPr sz="7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Influencing results/results accuracy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FAQ schema results show up very quickly; sometimes not accurately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announcements shows up more slowly, though this seems to be improving as the schema becomes more stable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Canadians able to find what they need?</a:t>
                      </a:r>
                      <a:endParaRPr sz="7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Structured results are more highly visible on SERP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 testing and analytics remain inconclusive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Canadians able to use the information easily?</a:t>
                      </a:r>
                      <a:endParaRPr sz="1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 users interact easily with FAQ schema results; though the majority do not interact with them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 testing and analytics remain inconclusive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9089c9eb9_0_88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  <p:sp>
        <p:nvSpPr>
          <p:cNvPr id="307" name="Google Shape;307;g89089c9eb9_0_88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Where we could go next </a:t>
            </a:r>
            <a:endParaRPr/>
          </a:p>
        </p:txBody>
      </p:sp>
      <p:sp>
        <p:nvSpPr>
          <p:cNvPr id="308" name="Google Shape;308;g89089c9eb9_0_88"/>
          <p:cNvSpPr txBox="1"/>
          <p:nvPr/>
        </p:nvSpPr>
        <p:spPr>
          <a:xfrm>
            <a:off x="320100" y="932700"/>
            <a:ext cx="85038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/>
              <a:t>Encourage departments to use </a:t>
            </a:r>
            <a:r>
              <a:rPr lang="en-CA" sz="22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Structured data</a:t>
            </a:r>
            <a:r>
              <a:rPr lang="en-CA" sz="2200"/>
              <a:t> when it fits a project and/or maps to user tasks.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200" b="1">
                <a:solidFill>
                  <a:schemeClr val="dk1"/>
                </a:solidFill>
              </a:rPr>
              <a:t>An organic approach: Work that departments can do: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CA" sz="2200">
                <a:solidFill>
                  <a:schemeClr val="dk1"/>
                </a:solidFill>
              </a:rPr>
              <a:t>Build it into department optimization efforts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CA" sz="2200">
                <a:solidFill>
                  <a:schemeClr val="dk1"/>
                </a:solidFill>
              </a:rPr>
              <a:t>Create a space on GCWiki for case studies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CA" sz="2200">
                <a:solidFill>
                  <a:schemeClr val="dk1"/>
                </a:solidFill>
              </a:rPr>
              <a:t>Encourage departments to share examples within the community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b="1"/>
              <a:t>With additional resources and a more normal context: formalizing our approaches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CA" sz="2200"/>
              <a:t>identifying training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CA" sz="2200"/>
              <a:t>developing guidance on standards, IM, UTM, CMS etc.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9089c9eb9_0_2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  <p:sp>
        <p:nvSpPr>
          <p:cNvPr id="97" name="Google Shape;97;g89089c9eb9_0_2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Introduction</a:t>
            </a:r>
            <a:endParaRPr/>
          </a:p>
        </p:txBody>
      </p:sp>
      <p:sp>
        <p:nvSpPr>
          <p:cNvPr id="98" name="Google Shape;98;g89089c9eb9_0_2"/>
          <p:cNvSpPr txBox="1"/>
          <p:nvPr/>
        </p:nvSpPr>
        <p:spPr>
          <a:xfrm>
            <a:off x="901050" y="1314025"/>
            <a:ext cx="75594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/>
              <a:t>Structured data assists machines to better understand web content, provides more rich search results, and assists in voice-based searches.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/>
              <a:t>The DTO/PCO/PP and participating department </a:t>
            </a:r>
            <a:r>
              <a:rPr lang="en-CA" sz="2200" i="1"/>
              <a:t>Structured data pilot project</a:t>
            </a:r>
            <a:r>
              <a:rPr lang="en-CA" sz="2200"/>
              <a:t> explored the risks and rewards of incorporating structured data schemas into some high visibility GC pages including: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CA" sz="2200"/>
              <a:t>CERB, CCB (FAQ schema)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CA" sz="2200"/>
              <a:t>COVID-19 Symptoms </a:t>
            </a:r>
            <a:r>
              <a:rPr lang="en-CA" sz="2200">
                <a:solidFill>
                  <a:schemeClr val="dk1"/>
                </a:solidFill>
              </a:rPr>
              <a:t>(FAQ schema)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CA" sz="2200"/>
              <a:t>Canada.ca/COVID-19 (Special announcements schema)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CA" sz="2200"/>
              <a:t>Economic Response Plan </a:t>
            </a:r>
            <a:r>
              <a:rPr lang="en-CA" sz="2200">
                <a:solidFill>
                  <a:schemeClr val="dk1"/>
                </a:solidFill>
              </a:rPr>
              <a:t>(FAQ schema)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CA" sz="2200">
                <a:solidFill>
                  <a:schemeClr val="dk1"/>
                </a:solidFill>
              </a:rPr>
              <a:t>Contact page (ISED)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CA" sz="5400" b="1">
                <a:solidFill>
                  <a:schemeClr val="accent1"/>
                </a:solidFill>
              </a:rPr>
              <a:t>Questions and discussion</a:t>
            </a:r>
            <a:endParaRPr sz="5400"/>
          </a:p>
        </p:txBody>
      </p:sp>
      <p:sp>
        <p:nvSpPr>
          <p:cNvPr id="314" name="Google Shape;314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9089c9eb9_0_9"/>
          <p:cNvSpPr txBox="1">
            <a:spLocks noGrp="1"/>
          </p:cNvSpPr>
          <p:nvPr>
            <p:ph type="sldNum" idx="12"/>
          </p:nvPr>
        </p:nvSpPr>
        <p:spPr>
          <a:xfrm>
            <a:off x="7211375" y="61537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  <p:sp>
        <p:nvSpPr>
          <p:cNvPr id="105" name="Google Shape;105;g89089c9eb9_0_9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Hypothesis</a:t>
            </a:r>
            <a:endParaRPr/>
          </a:p>
        </p:txBody>
      </p:sp>
      <p:sp>
        <p:nvSpPr>
          <p:cNvPr id="106" name="Google Shape;106;g89089c9eb9_0_9"/>
          <p:cNvSpPr txBox="1"/>
          <p:nvPr/>
        </p:nvSpPr>
        <p:spPr>
          <a:xfrm>
            <a:off x="792300" y="1319825"/>
            <a:ext cx="80346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/>
              <a:t>Hypothesis: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/>
              <a:t>Many users task journeys begin with a search.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/>
              <a:t>Structured data’s rich and interactive search results enable users to advance in task completion at the point where their search was initiated.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/>
              <a:t>With this pilot, we have attempted to answer: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CA" sz="2400"/>
              <a:t>Does structured data improve task completion?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CA" sz="2400"/>
              <a:t>Is adding structured data manageable and feasible for departments?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</a:rPr>
              <a:t>We aimed to: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CA" sz="2400">
                <a:solidFill>
                  <a:schemeClr val="dk1"/>
                </a:solidFill>
              </a:rPr>
              <a:t>Address and better understand risks and challenges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CA" sz="2400">
                <a:solidFill>
                  <a:schemeClr val="dk1"/>
                </a:solidFill>
              </a:rPr>
              <a:t>Gain insight into measurement approaches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CA" sz="2400">
                <a:solidFill>
                  <a:schemeClr val="dk1"/>
                </a:solidFill>
              </a:rPr>
              <a:t>Begin developing formal instructions and guidance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9089c9eb9_0_94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  <p:sp>
        <p:nvSpPr>
          <p:cNvPr id="113" name="Google Shape;113;g89089c9eb9_0_94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Conclusions</a:t>
            </a:r>
            <a:endParaRPr/>
          </a:p>
        </p:txBody>
      </p:sp>
      <p:sp>
        <p:nvSpPr>
          <p:cNvPr id="114" name="Google Shape;114;g89089c9eb9_0_94"/>
          <p:cNvSpPr txBox="1"/>
          <p:nvPr/>
        </p:nvSpPr>
        <p:spPr>
          <a:xfrm>
            <a:off x="87550" y="1319825"/>
            <a:ext cx="48735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CA" sz="2000">
                <a:solidFill>
                  <a:schemeClr val="dk1"/>
                </a:solidFill>
              </a:rPr>
              <a:t>Statistics and test respondents suggest that some users take advantage of rich results, however, we cannot conclude that structured data improves task success 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CA" sz="2000">
                <a:solidFill>
                  <a:schemeClr val="dk1"/>
                </a:solidFill>
              </a:rPr>
              <a:t>More examples, analytics and testing are required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CA" sz="2000">
                <a:solidFill>
                  <a:schemeClr val="dk1"/>
                </a:solidFill>
              </a:rPr>
              <a:t>Departments providing authoritative information need to consider structured data as part of optimization and content strategy 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CA" sz="2000">
                <a:solidFill>
                  <a:schemeClr val="dk1"/>
                </a:solidFill>
              </a:rPr>
              <a:t>Other sources will fill the gap if GC does not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CA" sz="2000">
                <a:solidFill>
                  <a:schemeClr val="dk1"/>
                </a:solidFill>
              </a:rPr>
              <a:t>Workflow changes are relatively simple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115" name="Google Shape;115;g89089c9eb9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675" y="1319825"/>
            <a:ext cx="3938926" cy="407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9fae3870a_0_1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  <p:sp>
        <p:nvSpPr>
          <p:cNvPr id="122" name="Google Shape;122;g89fae3870a_0_1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 sz="2100"/>
              <a:t>Structured responses influenced by GC (CERB) and others (WHO, CDC)</a:t>
            </a:r>
            <a:endParaRPr sz="2100"/>
          </a:p>
        </p:txBody>
      </p:sp>
      <p:pic>
        <p:nvPicPr>
          <p:cNvPr id="123" name="Google Shape;123;g89fae3870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775" y="1291750"/>
            <a:ext cx="5424224" cy="413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89fae3870a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91748"/>
            <a:ext cx="3414974" cy="353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/>
          <p:nvPr/>
        </p:nvSpPr>
        <p:spPr>
          <a:xfrm>
            <a:off x="2369891" y="1068325"/>
            <a:ext cx="2519100" cy="1362900"/>
          </a:xfrm>
          <a:prstGeom prst="chevron">
            <a:avLst>
              <a:gd name="adj" fmla="val 50000"/>
            </a:avLst>
          </a:prstGeom>
          <a:solidFill>
            <a:srgbClr val="5FB7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1"/>
          </p:nvPr>
        </p:nvSpPr>
        <p:spPr>
          <a:xfrm>
            <a:off x="529020" y="127989"/>
            <a:ext cx="7701233" cy="87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71"/>
              </a:buClr>
              <a:buSzPts val="4440"/>
              <a:buNone/>
            </a:pPr>
            <a:r>
              <a:rPr lang="en-CA" sz="3100" b="1">
                <a:latin typeface="Arial"/>
                <a:ea typeface="Arial"/>
                <a:cs typeface="Arial"/>
                <a:sym typeface="Arial"/>
              </a:rPr>
              <a:t>Structured data pilot project </a:t>
            </a:r>
            <a:endParaRPr sz="31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4286357" y="1052725"/>
            <a:ext cx="2519100" cy="1362900"/>
          </a:xfrm>
          <a:prstGeom prst="chevron">
            <a:avLst>
              <a:gd name="adj" fmla="val 50000"/>
            </a:avLst>
          </a:prstGeom>
          <a:solidFill>
            <a:srgbClr val="3081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2"/>
          <p:cNvSpPr/>
          <p:nvPr/>
        </p:nvSpPr>
        <p:spPr>
          <a:xfrm>
            <a:off x="6217476" y="1052725"/>
            <a:ext cx="2779800" cy="1362900"/>
          </a:xfrm>
          <a:prstGeom prst="chevron">
            <a:avLst>
              <a:gd name="adj" fmla="val 50000"/>
            </a:avLst>
          </a:prstGeom>
          <a:solidFill>
            <a:srgbClr val="E35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2"/>
          <p:cNvSpPr txBox="1"/>
          <p:nvPr/>
        </p:nvSpPr>
        <p:spPr>
          <a:xfrm>
            <a:off x="2986652" y="1323062"/>
            <a:ext cx="164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2"/>
          <p:cNvSpPr txBox="1"/>
          <p:nvPr/>
        </p:nvSpPr>
        <p:spPr>
          <a:xfrm>
            <a:off x="5088841" y="1323062"/>
            <a:ext cx="138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beta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 txBox="1"/>
          <p:nvPr/>
        </p:nvSpPr>
        <p:spPr>
          <a:xfrm>
            <a:off x="6869075" y="1207373"/>
            <a:ext cx="17616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 - ready for general practice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2811675" y="1917909"/>
            <a:ext cx="215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Test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4809300" y="1917909"/>
            <a:ext cx="164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Validate and scale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6869076" y="1917909"/>
            <a:ext cx="164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Encourage adoption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467549" y="1068325"/>
            <a:ext cx="2519100" cy="1362900"/>
          </a:xfrm>
          <a:prstGeom prst="homePlate">
            <a:avLst>
              <a:gd name="adj" fmla="val 50000"/>
            </a:avLst>
          </a:prstGeom>
          <a:solidFill>
            <a:srgbClr val="F692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2"/>
          <p:cNvSpPr txBox="1"/>
          <p:nvPr/>
        </p:nvSpPr>
        <p:spPr>
          <a:xfrm>
            <a:off x="529027" y="1323062"/>
            <a:ext cx="164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discover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467546" y="1917909"/>
            <a:ext cx="2374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develop hypothesis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467550" y="2471850"/>
            <a:ext cx="1822800" cy="468900"/>
          </a:xfrm>
          <a:prstGeom prst="rect">
            <a:avLst/>
          </a:prstGeom>
          <a:solidFill>
            <a:srgbClr val="F6921D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2369900" y="3024150"/>
            <a:ext cx="1822800" cy="468900"/>
          </a:xfrm>
          <a:prstGeom prst="rect">
            <a:avLst/>
          </a:prstGeom>
          <a:solidFill>
            <a:srgbClr val="5FB7A2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Technology/tools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2369900" y="3575061"/>
            <a:ext cx="1822800" cy="468900"/>
          </a:xfrm>
          <a:prstGeom prst="rect">
            <a:avLst/>
          </a:prstGeom>
          <a:solidFill>
            <a:srgbClr val="5FB7A2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Methods of work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300675" y="4125984"/>
            <a:ext cx="1822800" cy="468900"/>
          </a:xfrm>
          <a:prstGeom prst="rect">
            <a:avLst/>
          </a:prstGeom>
          <a:solidFill>
            <a:srgbClr val="3081AC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4300675" y="5209003"/>
            <a:ext cx="1822800" cy="468900"/>
          </a:xfrm>
          <a:prstGeom prst="rect">
            <a:avLst/>
          </a:prstGeom>
          <a:solidFill>
            <a:srgbClr val="3081AC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Governance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6231450" y="4668539"/>
            <a:ext cx="1822800" cy="468900"/>
          </a:xfrm>
          <a:prstGeom prst="rect">
            <a:avLst/>
          </a:prstGeom>
          <a:solidFill>
            <a:srgbClr val="E35A35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Sustainability and IM standards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467550" y="3563911"/>
            <a:ext cx="1822800" cy="468900"/>
          </a:xfrm>
          <a:prstGeom prst="rect">
            <a:avLst/>
          </a:prstGeom>
          <a:solidFill>
            <a:srgbClr val="F6921D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Participating departments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6221700" y="5749442"/>
            <a:ext cx="1822800" cy="468900"/>
          </a:xfrm>
          <a:prstGeom prst="rect">
            <a:avLst/>
          </a:prstGeom>
          <a:solidFill>
            <a:srgbClr val="E35A35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2369900" y="2492911"/>
            <a:ext cx="1822800" cy="468900"/>
          </a:xfrm>
          <a:prstGeom prst="rect">
            <a:avLst/>
          </a:prstGeom>
          <a:solidFill>
            <a:srgbClr val="5FB7A2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2369900" y="4125961"/>
            <a:ext cx="1822800" cy="468900"/>
          </a:xfrm>
          <a:prstGeom prst="rect">
            <a:avLst/>
          </a:prstGeom>
          <a:solidFill>
            <a:srgbClr val="5FB7A2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Principles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467550" y="3044486"/>
            <a:ext cx="1822800" cy="468900"/>
          </a:xfrm>
          <a:prstGeom prst="rect">
            <a:avLst/>
          </a:prstGeom>
          <a:solidFill>
            <a:srgbClr val="F6921D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2369900" y="4676886"/>
            <a:ext cx="1822800" cy="468900"/>
          </a:xfrm>
          <a:prstGeom prst="rect">
            <a:avLst/>
          </a:prstGeom>
          <a:solidFill>
            <a:srgbClr val="5FB7A2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Risk identification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4300675" y="4676878"/>
            <a:ext cx="1822800" cy="468900"/>
          </a:xfrm>
          <a:prstGeom prst="rect">
            <a:avLst/>
          </a:prstGeom>
          <a:solidFill>
            <a:srgbClr val="3081AC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Risk mitigation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6221700" y="5208989"/>
            <a:ext cx="1822800" cy="468900"/>
          </a:xfrm>
          <a:prstGeom prst="rect">
            <a:avLst/>
          </a:prstGeom>
          <a:solidFill>
            <a:srgbClr val="E35A35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Communicate standards/expectations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467550" y="4126636"/>
            <a:ext cx="1822800" cy="468900"/>
          </a:xfrm>
          <a:prstGeom prst="rect">
            <a:avLst/>
          </a:prstGeom>
          <a:solidFill>
            <a:srgbClr val="F6921D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 approaches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4300675" y="5749453"/>
            <a:ext cx="1822800" cy="468900"/>
          </a:xfrm>
          <a:prstGeom prst="rect">
            <a:avLst/>
          </a:prstGeom>
          <a:solidFill>
            <a:srgbClr val="3081AC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Usability testing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2379650" y="5187786"/>
            <a:ext cx="1822800" cy="468900"/>
          </a:xfrm>
          <a:prstGeom prst="rect">
            <a:avLst/>
          </a:prstGeom>
          <a:solidFill>
            <a:srgbClr val="5FB7A2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465340" y="2481188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465340" y="3090788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465340" y="3624188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465340" y="4157588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2290350" y="2558325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2290350" y="3099063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2290350" y="3602594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2290350" y="4779488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4248196" y="4191713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4248196" y="5789508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2"/>
          <p:cNvSpPr txBox="1"/>
          <p:nvPr/>
        </p:nvSpPr>
        <p:spPr>
          <a:xfrm>
            <a:off x="2290350" y="4185482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4248196" y="4191713"/>
            <a:ext cx="36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>
                <a:solidFill>
                  <a:srgbClr val="666666"/>
                </a:solidFill>
              </a:rPr>
              <a:t>✔</a:t>
            </a:r>
            <a:endParaRPr sz="2000">
              <a:solidFill>
                <a:srgbClr val="666666"/>
              </a:solidFill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4272250" y="3577873"/>
            <a:ext cx="1822800" cy="468900"/>
          </a:xfrm>
          <a:prstGeom prst="rect">
            <a:avLst/>
          </a:prstGeom>
          <a:solidFill>
            <a:srgbClr val="3081AC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1e6f24ca3_0_0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  <p:sp>
        <p:nvSpPr>
          <p:cNvPr id="178" name="Google Shape;178;g81e6f24ca3_0_0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Analytics - FAQ Clicks and impressions</a:t>
            </a:r>
            <a:endParaRPr/>
          </a:p>
        </p:txBody>
      </p:sp>
      <p:sp>
        <p:nvSpPr>
          <p:cNvPr id="179" name="Google Shape;179;g81e6f24ca3_0_0"/>
          <p:cNvSpPr txBox="1"/>
          <p:nvPr/>
        </p:nvSpPr>
        <p:spPr>
          <a:xfrm>
            <a:off x="577525" y="1139350"/>
            <a:ext cx="7998600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</a:rPr>
              <a:t>Over 1M clicks and 13M impressions for all FAQ schema rich results in the last 3 months, most of them since we started the pilot: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80" name="Google Shape;180;g81e6f24ca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38" y="2621225"/>
            <a:ext cx="8725935" cy="371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81e6f24ca3_0_0"/>
          <p:cNvSpPr txBox="1"/>
          <p:nvPr/>
        </p:nvSpPr>
        <p:spPr>
          <a:xfrm>
            <a:off x="5340000" y="4179975"/>
            <a:ext cx="16704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 b="1">
                <a:solidFill>
                  <a:schemeClr val="dk1"/>
                </a:solidFill>
              </a:rPr>
              <a:t>May 20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</a:rPr>
              <a:t>CRA: FAQ - Deferral of GST/HST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81e6f24ca3_0_0"/>
          <p:cNvSpPr txBox="1"/>
          <p:nvPr/>
        </p:nvSpPr>
        <p:spPr>
          <a:xfrm>
            <a:off x="3956550" y="4372725"/>
            <a:ext cx="16704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>
                <a:solidFill>
                  <a:schemeClr val="dk1"/>
                </a:solidFill>
              </a:rPr>
              <a:t>May 12-16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</a:rPr>
              <a:t>FIN: added S-A and FAQ to ERP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" name="Google Shape;183;g81e6f24ca3_0_0"/>
          <p:cNvCxnSpPr/>
          <p:nvPr/>
        </p:nvCxnSpPr>
        <p:spPr>
          <a:xfrm>
            <a:off x="4823200" y="5024175"/>
            <a:ext cx="489900" cy="49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4" name="Google Shape;184;g81e6f24ca3_0_0"/>
          <p:cNvCxnSpPr/>
          <p:nvPr/>
        </p:nvCxnSpPr>
        <p:spPr>
          <a:xfrm>
            <a:off x="5953650" y="4911125"/>
            <a:ext cx="238800" cy="62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85" name="Google Shape;185;g81e6f24ca3_0_0"/>
          <p:cNvSpPr txBox="1"/>
          <p:nvPr/>
        </p:nvSpPr>
        <p:spPr>
          <a:xfrm>
            <a:off x="6608475" y="3681250"/>
            <a:ext cx="14931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>
                <a:solidFill>
                  <a:schemeClr val="dk1"/>
                </a:solidFill>
              </a:rPr>
              <a:t>June 5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</a:rPr>
              <a:t>CRA:  CERB</a:t>
            </a:r>
            <a:endParaRPr/>
          </a:p>
        </p:txBody>
      </p:sp>
      <p:cxnSp>
        <p:nvCxnSpPr>
          <p:cNvPr id="186" name="Google Shape;186;g81e6f24ca3_0_0"/>
          <p:cNvCxnSpPr/>
          <p:nvPr/>
        </p:nvCxnSpPr>
        <p:spPr>
          <a:xfrm>
            <a:off x="7058975" y="4107275"/>
            <a:ext cx="12600" cy="4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9581ee646_0_95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  <p:sp>
        <p:nvSpPr>
          <p:cNvPr id="193" name="Google Shape;193;g89581ee646_0_95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Analytics - Clicks and impressions</a:t>
            </a:r>
            <a:endParaRPr/>
          </a:p>
        </p:txBody>
      </p:sp>
      <p:sp>
        <p:nvSpPr>
          <p:cNvPr id="194" name="Google Shape;194;g89581ee646_0_95"/>
          <p:cNvSpPr txBox="1"/>
          <p:nvPr/>
        </p:nvSpPr>
        <p:spPr>
          <a:xfrm>
            <a:off x="577525" y="1139350"/>
            <a:ext cx="7998600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</a:rPr>
              <a:t>Over 150K clicks and 4.73N impressions for all SpecialAnnouncements rich results in the last 3 months, most of them since we started the pilot: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95" name="Google Shape;195;g89581ee646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00" y="2830874"/>
            <a:ext cx="9144000" cy="3773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89581ee646_0_95"/>
          <p:cNvSpPr txBox="1"/>
          <p:nvPr/>
        </p:nvSpPr>
        <p:spPr>
          <a:xfrm>
            <a:off x="4308250" y="4360175"/>
            <a:ext cx="16704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>
                <a:solidFill>
                  <a:schemeClr val="dk1"/>
                </a:solidFill>
              </a:rPr>
              <a:t>May 21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</a:rPr>
              <a:t>Special announcements “noticed” by Google on May 21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g89581ee646_0_95"/>
          <p:cNvCxnSpPr/>
          <p:nvPr/>
        </p:nvCxnSpPr>
        <p:spPr>
          <a:xfrm>
            <a:off x="5463800" y="5212575"/>
            <a:ext cx="439500" cy="60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8" name="Google Shape;198;g89581ee646_0_95"/>
          <p:cNvSpPr txBox="1"/>
          <p:nvPr/>
        </p:nvSpPr>
        <p:spPr>
          <a:xfrm>
            <a:off x="7242000" y="3972475"/>
            <a:ext cx="16704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>
                <a:solidFill>
                  <a:schemeClr val="dk1"/>
                </a:solidFill>
              </a:rPr>
              <a:t>June 7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</a:rPr>
              <a:t>Special announcements “turned off” after 2 weeks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9" name="Google Shape;199;g89581ee646_0_95"/>
          <p:cNvCxnSpPr/>
          <p:nvPr/>
        </p:nvCxnSpPr>
        <p:spPr>
          <a:xfrm flipH="1">
            <a:off x="7335275" y="5005075"/>
            <a:ext cx="252900" cy="83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1e6f24ca3_0_8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  <p:sp>
        <p:nvSpPr>
          <p:cNvPr id="206" name="Google Shape;206;g81e6f24ca3_0_8"/>
          <p:cNvSpPr txBox="1">
            <a:spLocks noGrp="1"/>
          </p:cNvSpPr>
          <p:nvPr>
            <p:ph type="body" idx="1"/>
          </p:nvPr>
        </p:nvSpPr>
        <p:spPr>
          <a:xfrm>
            <a:off x="759198" y="260648"/>
            <a:ext cx="77013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CA"/>
              <a:t>Analytics - Pages driving use</a:t>
            </a:r>
            <a:endParaRPr/>
          </a:p>
        </p:txBody>
      </p:sp>
      <p:sp>
        <p:nvSpPr>
          <p:cNvPr id="207" name="Google Shape;207;g81e6f24ca3_0_8"/>
          <p:cNvSpPr txBox="1"/>
          <p:nvPr/>
        </p:nvSpPr>
        <p:spPr>
          <a:xfrm>
            <a:off x="495050" y="1139350"/>
            <a:ext cx="8229600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</a:rPr>
              <a:t>Of pages with FAQ schema added, Economic plan, CERB, and other benefits lead the way.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08" name="Google Shape;208;g81e6f24ca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5" y="2383025"/>
            <a:ext cx="9004650" cy="4320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BS_ppt_template_Final_Colour_English">
  <a:themeElements>
    <a:clrScheme name="TBS-SCT NEW">
      <a:dk1>
        <a:srgbClr val="000000"/>
      </a:dk1>
      <a:lt1>
        <a:srgbClr val="FFFFFF"/>
      </a:lt1>
      <a:dk2>
        <a:srgbClr val="004D71"/>
      </a:dk2>
      <a:lt2>
        <a:srgbClr val="FFFFFF"/>
      </a:lt2>
      <a:accent1>
        <a:srgbClr val="004D71"/>
      </a:accent1>
      <a:accent2>
        <a:srgbClr val="3095B4"/>
      </a:accent2>
      <a:accent3>
        <a:srgbClr val="333E48"/>
      </a:accent3>
      <a:accent4>
        <a:srgbClr val="63CECA"/>
      </a:accent4>
      <a:accent5>
        <a:srgbClr val="CD202C"/>
      </a:accent5>
      <a:accent6>
        <a:srgbClr val="CFDE00"/>
      </a:accent6>
      <a:hlink>
        <a:srgbClr val="0415FF"/>
      </a:hlink>
      <a:folHlink>
        <a:srgbClr val="FF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Microsoft Office PowerPoint</Application>
  <PresentationFormat>On-screen Show (4:3)</PresentationFormat>
  <Paragraphs>227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TBS_ppt_template_Final_Colour_English</vt:lpstr>
      <vt:lpstr>Structured data pilot work to 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study: ERP page FAQ schema Total impressions </vt:lpstr>
      <vt:lpstr>Finance Canada’s learning curve - small adjustments bring greater usefulness in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Structured data pilot work to date</dc:title>
  <dc:creator>Gil.Cote@tbs-sct.gc.ca</dc:creator>
  <cp:lastModifiedBy>MERRITT</cp:lastModifiedBy>
  <cp:revision>1</cp:revision>
  <dcterms:created xsi:type="dcterms:W3CDTF">2015-03-11T18:10:43Z</dcterms:created>
  <dcterms:modified xsi:type="dcterms:W3CDTF">2020-06-25T14:44:45Z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3e98b1c9-32b4-4cf3-afaf-4e9facb5f479</vt:lpwstr>
  </property>
  <property fmtid="{D5CDD505-2E9C-101B-9397-08002B2CF9AE}" pid="3" name="TBSSCTCLASSIFICATION">
    <vt:lpwstr>UNCLASSIFIED</vt:lpwstr>
  </property>
  <property fmtid="{D5CDD505-2E9C-101B-9397-08002B2CF9AE}" pid="4" name="SECCLASS">
    <vt:lpwstr>CLASSU</vt:lpwstr>
  </property>
  <property fmtid="{D5CDD505-2E9C-101B-9397-08002B2CF9AE}" pid="5" name="TBSSCTVISUALMARKINGNO">
    <vt:lpwstr>NO</vt:lpwstr>
  </property>
</Properties>
</file>