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3" r:id="rId5"/>
    <p:sldId id="265" r:id="rId6"/>
    <p:sldId id="267" r:id="rId7"/>
    <p:sldId id="264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hmitander@yukoncollege.yk.c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25A8-DB6F-42C8-B18A-03073B45A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674" y="923192"/>
            <a:ext cx="8689976" cy="171742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  <a:t>Professional Development</a:t>
            </a:r>
            <a:b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  <a:t>workshops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3F1BC-2D8B-4253-8063-9BE88EDD0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2925" y="2341418"/>
            <a:ext cx="5766150" cy="1717429"/>
          </a:xfrm>
        </p:spPr>
        <p:txBody>
          <a:bodyPr>
            <a:normAutofit fontScale="32500" lnSpcReduction="20000"/>
          </a:bodyPr>
          <a:lstStyle/>
          <a:p>
            <a:endParaRPr lang="en-US" dirty="0">
              <a:latin typeface="Trebuchet MS" panose="020B0603020202020204" pitchFamily="34" charset="0"/>
            </a:endParaRPr>
          </a:p>
          <a:p>
            <a:endParaRPr lang="en-US" dirty="0">
              <a:latin typeface="Trebuchet MS" panose="020B0603020202020204" pitchFamily="34" charset="0"/>
            </a:endParaRPr>
          </a:p>
          <a:p>
            <a:r>
              <a:rPr lang="en-US" sz="98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rPr>
              <a:t>First nations initiatives</a:t>
            </a:r>
          </a:p>
          <a:p>
            <a:r>
              <a:rPr lang="en-US" sz="7400" dirty="0">
                <a:latin typeface="Trebuchet MS" panose="020B0603020202020204" pitchFamily="34" charset="0"/>
              </a:rPr>
              <a:t>Haley Mitander, facilitator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18D0E4-4649-415D-9574-C82154E6D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703" y="4058847"/>
            <a:ext cx="3665495" cy="187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02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0225E-671C-46B7-92FE-3AFC05E34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  <a:t>We have a Variety of </a:t>
            </a:r>
            <a:b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  <a:t>15 workshops to choose from</a:t>
            </a:r>
            <a:br>
              <a:rPr lang="en-US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en-US" dirty="0">
                <a:latin typeface="Trebuchet MS" panose="020B0603020202020204" pitchFamily="34" charset="0"/>
              </a:rPr>
              <a:t>_____________________________________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961A6-9546-41A3-90BA-A1B2C7C5B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201358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rebuchet MS" panose="020B0603020202020204" pitchFamily="34" charset="0"/>
              </a:rPr>
              <a:t>Workshops run between </a:t>
            </a:r>
            <a:br>
              <a:rPr lang="en-US" sz="4000" dirty="0">
                <a:latin typeface="Trebuchet MS" panose="020B0603020202020204" pitchFamily="34" charset="0"/>
              </a:rPr>
            </a:br>
            <a:r>
              <a:rPr lang="en-US" sz="4000" dirty="0">
                <a:latin typeface="Trebuchet MS" panose="020B0603020202020204" pitchFamily="34" charset="0"/>
              </a:rPr>
              <a:t>2 - 5 days</a:t>
            </a:r>
          </a:p>
        </p:txBody>
      </p:sp>
    </p:spTree>
    <p:extLst>
      <p:ext uri="{BB962C8B-B14F-4D97-AF65-F5344CB8AC3E}">
        <p14:creationId xmlns:p14="http://schemas.microsoft.com/office/powerpoint/2010/main" val="48343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2">
            <a:extLst>
              <a:ext uri="{FF2B5EF4-FFF2-40B4-BE49-F238E27FC236}">
                <a16:creationId xmlns:a16="http://schemas.microsoft.com/office/drawing/2014/main" id="{22790EC5-ACA7-4536-8066-B60199F3C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CAD20AEA-7CAF-4A83-BE2E-EAF010B8B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4A391C69-E52F-4DC0-B51A-0DABC548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" name="Picture 2">
            <a:extLst>
              <a:ext uri="{FF2B5EF4-FFF2-40B4-BE49-F238E27FC236}">
                <a16:creationId xmlns:a16="http://schemas.microsoft.com/office/drawing/2014/main" id="{C3C7ED6A-DE7F-4002-9699-B659DE551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048390FD-448E-4FF2-AEE8-C46960568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AB5750-7657-4F96-AC34-F8D35F9C80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787"/>
          <a:stretch/>
        </p:blipFill>
        <p:spPr>
          <a:xfrm>
            <a:off x="6576291" y="10"/>
            <a:ext cx="5615709" cy="6857990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0BD259F2-A289-4420-B3EB-BBC6A904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5042C5-F0D4-4166-8E6E-8BF2F16B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133" y="2405185"/>
            <a:ext cx="5280026" cy="273049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>
                <a:latin typeface="Trebuchet MS" panose="020B0603020202020204" pitchFamily="34" charset="0"/>
              </a:rPr>
              <a:t>All workshops</a:t>
            </a:r>
            <a:br>
              <a:rPr lang="en-US" sz="4800" dirty="0">
                <a:latin typeface="Trebuchet MS" panose="020B0603020202020204" pitchFamily="34" charset="0"/>
              </a:rPr>
            </a:br>
            <a:br>
              <a:rPr lang="en-US" sz="4800" dirty="0">
                <a:latin typeface="Trebuchet MS" panose="020B0603020202020204" pitchFamily="34" charset="0"/>
              </a:rPr>
            </a:br>
            <a:r>
              <a:rPr lang="en-US" sz="4800" dirty="0">
                <a:latin typeface="Trebuchet MS" panose="020B0603020202020204" pitchFamily="34" charset="0"/>
              </a:rPr>
              <a:t> can be offered</a:t>
            </a:r>
            <a:br>
              <a:rPr lang="en-US" sz="4800" dirty="0">
                <a:latin typeface="Trebuchet MS" panose="020B0603020202020204" pitchFamily="34" charset="0"/>
              </a:rPr>
            </a:br>
            <a:br>
              <a:rPr lang="en-US" sz="4800" dirty="0">
                <a:latin typeface="Trebuchet MS" panose="020B0603020202020204" pitchFamily="34" charset="0"/>
              </a:rPr>
            </a:br>
            <a:r>
              <a:rPr lang="en-US" sz="4800" dirty="0">
                <a:latin typeface="Trebuchet MS" panose="020B0603020202020204" pitchFamily="34" charset="0"/>
              </a:rPr>
              <a:t> in the community</a:t>
            </a:r>
          </a:p>
        </p:txBody>
      </p:sp>
    </p:spTree>
    <p:extLst>
      <p:ext uri="{BB962C8B-B14F-4D97-AF65-F5344CB8AC3E}">
        <p14:creationId xmlns:p14="http://schemas.microsoft.com/office/powerpoint/2010/main" val="67442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5150-A717-4767-86FC-938F8C52B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2 day workshops (13)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16766-4EA4-479E-A460-6879398A46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>
                <a:latin typeface="Trebuchet MS" panose="020B0603020202020204" pitchFamily="34" charset="0"/>
              </a:rPr>
              <a:t>Intro to First Nations Governance and Public Administration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Understanding Land Claims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Intergovernmental Relations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Financial Management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Policy in the North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Theory and Practice of Negotiations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Organizational and Community Wellness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C34F3-A3A3-4DE6-910E-B50F5926703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700" b="1" dirty="0">
                <a:latin typeface="Trebuchet MS" panose="020B0603020202020204" pitchFamily="34" charset="0"/>
              </a:rPr>
              <a:t>Strategic Planning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Trust Fundamentals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Human Resources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Communications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Community Economic Development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Power and Influence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52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A7A46-766F-4378-A554-8AAE3DB74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3-5 day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46F07-3E40-45C7-9A32-A2D2D813ECC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>
                <a:latin typeface="Trebuchet MS" panose="020B0603020202020204" pitchFamily="34" charset="0"/>
              </a:rPr>
              <a:t>3 day workshop</a:t>
            </a:r>
          </a:p>
          <a:p>
            <a:r>
              <a:rPr lang="en-US" dirty="0">
                <a:latin typeface="Trebuchet MS" panose="020B0603020202020204" pitchFamily="34" charset="0"/>
              </a:rPr>
              <a:t>Youth First Nations Leadership Training</a:t>
            </a:r>
          </a:p>
          <a:p>
            <a:pPr marL="0" indent="0">
              <a:buNone/>
            </a:pPr>
            <a:r>
              <a:rPr lang="en-US" sz="1600" u="sng" dirty="0">
                <a:solidFill>
                  <a:srgbClr val="FF0000"/>
                </a:solidFill>
                <a:latin typeface="Trebuchet MS" panose="020B0603020202020204" pitchFamily="34" charset="0"/>
              </a:rPr>
              <a:t>content examples</a:t>
            </a:r>
          </a:p>
          <a:p>
            <a:pPr marL="0" indent="0">
              <a:buNone/>
            </a:pPr>
            <a:r>
              <a:rPr lang="en-US" sz="1600" dirty="0">
                <a:latin typeface="Trebuchet MS" panose="020B0603020202020204" pitchFamily="34" charset="0"/>
              </a:rPr>
              <a:t>–   Traditional leadership values</a:t>
            </a:r>
          </a:p>
          <a:p>
            <a:pPr marL="0" indent="0">
              <a:buNone/>
            </a:pPr>
            <a:r>
              <a:rPr lang="en-US" sz="1600" dirty="0">
                <a:latin typeface="Trebuchet MS" panose="020B0603020202020204" pitchFamily="34" charset="0"/>
              </a:rPr>
              <a:t>-   History of Canada and Yukon First nations</a:t>
            </a:r>
          </a:p>
          <a:p>
            <a:pPr>
              <a:buFontTx/>
              <a:buChar char="-"/>
            </a:pPr>
            <a:r>
              <a:rPr lang="en-US" sz="1600" dirty="0">
                <a:latin typeface="Trebuchet MS" panose="020B0603020202020204" pitchFamily="34" charset="0"/>
              </a:rPr>
              <a:t>Discussion on key agreements</a:t>
            </a:r>
          </a:p>
          <a:p>
            <a:pPr>
              <a:buFontTx/>
              <a:buChar char="-"/>
            </a:pPr>
            <a:r>
              <a:rPr lang="en-US" sz="1600" dirty="0">
                <a:latin typeface="Trebuchet MS" panose="020B0603020202020204" pitchFamily="34" charset="0"/>
              </a:rPr>
              <a:t>Conflict resolution</a:t>
            </a:r>
          </a:p>
          <a:p>
            <a:pPr>
              <a:buFontTx/>
              <a:buChar char="-"/>
            </a:pPr>
            <a:r>
              <a:rPr lang="en-US" sz="1600" dirty="0">
                <a:latin typeface="Trebuchet MS" panose="020B0603020202020204" pitchFamily="34" charset="0"/>
              </a:rPr>
              <a:t>Decision making</a:t>
            </a:r>
          </a:p>
          <a:p>
            <a:pPr>
              <a:buFontTx/>
              <a:buChar char="-"/>
            </a:pPr>
            <a:r>
              <a:rPr lang="en-US" sz="1600" dirty="0">
                <a:latin typeface="Trebuchet MS" panose="020B0603020202020204" pitchFamily="34" charset="0"/>
              </a:rPr>
              <a:t>Mock council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AEA24-3058-4CE5-8924-875265EC732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>
                <a:latin typeface="Trebuchet MS" panose="020B0603020202020204" pitchFamily="34" charset="0"/>
              </a:rPr>
              <a:t>3-5 day workshop</a:t>
            </a:r>
          </a:p>
          <a:p>
            <a:r>
              <a:rPr lang="en-US" dirty="0">
                <a:latin typeface="Trebuchet MS" panose="020B0603020202020204" pitchFamily="34" charset="0"/>
              </a:rPr>
              <a:t>First Nations leadership training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(this training is customizable)</a:t>
            </a:r>
          </a:p>
          <a:p>
            <a:pPr marL="0" indent="0">
              <a:buNone/>
            </a:pPr>
            <a:r>
              <a:rPr lang="en-US" sz="1400" u="sng" dirty="0">
                <a:solidFill>
                  <a:srgbClr val="FF0000"/>
                </a:solidFill>
                <a:latin typeface="Trebuchet MS" panose="020B0603020202020204" pitchFamily="34" charset="0"/>
              </a:rPr>
              <a:t>Content</a:t>
            </a:r>
          </a:p>
          <a:p>
            <a:pPr>
              <a:buFontTx/>
              <a:buChar char="-"/>
            </a:pPr>
            <a:r>
              <a:rPr lang="en-US" sz="1400" dirty="0">
                <a:latin typeface="Trebuchet MS" panose="020B0603020202020204" pitchFamily="34" charset="0"/>
              </a:rPr>
              <a:t>Fundamentals of governance and public administration</a:t>
            </a:r>
          </a:p>
          <a:p>
            <a:pPr>
              <a:buFontTx/>
              <a:buChar char="-"/>
            </a:pPr>
            <a:r>
              <a:rPr lang="en-US" sz="1400" dirty="0">
                <a:latin typeface="Trebuchet MS" panose="020B0603020202020204" pitchFamily="34" charset="0"/>
              </a:rPr>
              <a:t>Roles and responsibilities</a:t>
            </a:r>
          </a:p>
          <a:p>
            <a:pPr>
              <a:buFontTx/>
              <a:buChar char="-"/>
            </a:pPr>
            <a:r>
              <a:rPr lang="en-US" sz="1400" dirty="0">
                <a:latin typeface="Trebuchet MS" panose="020B0603020202020204" pitchFamily="34" charset="0"/>
              </a:rPr>
              <a:t>Leadership essentials</a:t>
            </a:r>
          </a:p>
          <a:p>
            <a:pPr>
              <a:buFontTx/>
              <a:buChar char="-"/>
            </a:pPr>
            <a:r>
              <a:rPr lang="en-US" sz="1400" dirty="0">
                <a:latin typeface="Trebuchet MS" panose="020B0603020202020204" pitchFamily="34" charset="0"/>
              </a:rPr>
              <a:t>Strategic planning and policy making</a:t>
            </a:r>
          </a:p>
          <a:p>
            <a:pPr>
              <a:buFontTx/>
              <a:buChar char="-"/>
            </a:pPr>
            <a:r>
              <a:rPr lang="en-US" sz="1400" dirty="0">
                <a:latin typeface="Trebuchet MS" panose="020B0603020202020204" pitchFamily="34" charset="0"/>
              </a:rPr>
              <a:t>Personal challenges of leadership</a:t>
            </a:r>
          </a:p>
        </p:txBody>
      </p:sp>
    </p:spTree>
    <p:extLst>
      <p:ext uri="{BB962C8B-B14F-4D97-AF65-F5344CB8AC3E}">
        <p14:creationId xmlns:p14="http://schemas.microsoft.com/office/powerpoint/2010/main" val="255146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5150-A717-4767-86FC-938F8C52B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2 day workshops (13)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16766-4EA4-479E-A460-6879398A46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>
                <a:latin typeface="Trebuchet MS" panose="020B0603020202020204" pitchFamily="34" charset="0"/>
              </a:rPr>
              <a:t>Intro to First Nations Governance and Public Administration</a:t>
            </a:r>
          </a:p>
          <a:p>
            <a:r>
              <a:rPr lang="en-US" b="1" dirty="0">
                <a:highlight>
                  <a:srgbClr val="00FF00"/>
                </a:highlight>
                <a:latin typeface="Trebuchet MS" panose="020B0603020202020204" pitchFamily="34" charset="0"/>
              </a:rPr>
              <a:t>Understanding Land Claims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Intergovernmental Relations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Financial Management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Policy in the North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Theory and Practice of Negotiations</a:t>
            </a:r>
          </a:p>
          <a:p>
            <a:r>
              <a:rPr lang="en-US" b="1" dirty="0">
                <a:latin typeface="Trebuchet MS" panose="020B0603020202020204" pitchFamily="34" charset="0"/>
              </a:rPr>
              <a:t>Organizational and Community Wellness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C34F3-A3A3-4DE6-910E-B50F5926703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700" b="1" dirty="0">
                <a:latin typeface="Trebuchet MS" panose="020B0603020202020204" pitchFamily="34" charset="0"/>
              </a:rPr>
              <a:t>Strategic Planning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Trust Fundamentals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Human Resources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Communications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Community Economic Development</a:t>
            </a:r>
          </a:p>
          <a:p>
            <a:r>
              <a:rPr lang="en-US" sz="1700" b="1" dirty="0">
                <a:latin typeface="Trebuchet MS" panose="020B0603020202020204" pitchFamily="34" charset="0"/>
              </a:rPr>
              <a:t>Power and Influence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9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F355-20DF-49B3-B409-BE87EA334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9466" y="808416"/>
            <a:ext cx="8689976" cy="3077784"/>
          </a:xfrm>
        </p:spPr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Instructors are determined based on their area of expertise</a:t>
            </a:r>
            <a:br>
              <a:rPr lang="en-US" dirty="0">
                <a:latin typeface="Trebuchet MS" panose="020B0603020202020204" pitchFamily="34" charset="0"/>
              </a:rPr>
            </a:br>
            <a:r>
              <a:rPr lang="en-US" dirty="0"/>
              <a:t>___________________________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9D13C-8DAD-4BE5-B375-3CCCBBA697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tx2"/>
                </a:solidFill>
                <a:latin typeface="Trebuchet MS" panose="020B0603020202020204" pitchFamily="34" charset="0"/>
              </a:rPr>
              <a:t>1-2 instructors can be appointed through Yukon college</a:t>
            </a:r>
          </a:p>
          <a:p>
            <a:r>
              <a:rPr lang="en-US" b="1" dirty="0">
                <a:solidFill>
                  <a:schemeClr val="tx2"/>
                </a:solidFill>
                <a:latin typeface="Trebuchet MS" panose="020B0603020202020204" pitchFamily="34" charset="0"/>
              </a:rPr>
              <a:t>Local co-facilitator </a:t>
            </a:r>
          </a:p>
          <a:p>
            <a:r>
              <a:rPr lang="en-US" b="1" dirty="0">
                <a:solidFill>
                  <a:schemeClr val="tx2"/>
                </a:solidFill>
                <a:latin typeface="Trebuchet MS" panose="020B0603020202020204" pitchFamily="34" charset="0"/>
              </a:rPr>
              <a:t>Local Guest speakers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0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70BD9-73D9-4A20-BA98-12CF873D0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561617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latin typeface="Trebuchet MS" panose="020B0603020202020204" pitchFamily="34" charset="0"/>
              </a:rPr>
              <a:t>Yukon college</a:t>
            </a:r>
            <a:br>
              <a:rPr lang="en-US" dirty="0">
                <a:latin typeface="Trebuchet MS" panose="020B0603020202020204" pitchFamily="34" charset="0"/>
              </a:rPr>
            </a:br>
            <a:br>
              <a:rPr lang="en-US" dirty="0">
                <a:latin typeface="Trebuchet MS" panose="020B0603020202020204" pitchFamily="34" charset="0"/>
              </a:rPr>
            </a:br>
            <a:r>
              <a:rPr lang="en-US" dirty="0">
                <a:latin typeface="Trebuchet MS" panose="020B0603020202020204" pitchFamily="34" charset="0"/>
              </a:rPr>
              <a:t>Haley Mitander</a:t>
            </a:r>
            <a:br>
              <a:rPr lang="en-US" dirty="0">
                <a:latin typeface="Trebuchet MS" panose="020B0603020202020204" pitchFamily="34" charset="0"/>
              </a:rPr>
            </a:br>
            <a:r>
              <a:rPr lang="en-US" dirty="0">
                <a:latin typeface="Trebuchet MS" panose="020B0603020202020204" pitchFamily="34" charset="0"/>
              </a:rPr>
              <a:t>Facilitator</a:t>
            </a:r>
            <a:br>
              <a:rPr lang="en-US" dirty="0">
                <a:latin typeface="Trebuchet MS" panose="020B0603020202020204" pitchFamily="34" charset="0"/>
              </a:rPr>
            </a:br>
            <a:r>
              <a:rPr lang="en-US" cap="none" dirty="0">
                <a:latin typeface="Trebuchet MS" panose="020B0603020202020204" pitchFamily="34" charset="0"/>
                <a:hlinkClick r:id="rId2"/>
              </a:rPr>
              <a:t>hmitander@yukoncollege.yk.ca</a:t>
            </a:r>
            <a:r>
              <a:rPr lang="en-US" cap="none" dirty="0">
                <a:latin typeface="Trebuchet MS" panose="020B0603020202020204" pitchFamily="34" charset="0"/>
              </a:rPr>
              <a:t> </a:t>
            </a:r>
            <a:br>
              <a:rPr lang="en-US" cap="none" dirty="0">
                <a:latin typeface="Trebuchet MS" panose="020B0603020202020204" pitchFamily="34" charset="0"/>
              </a:rPr>
            </a:br>
            <a:r>
              <a:rPr lang="en-US" cap="none" dirty="0">
                <a:latin typeface="Trebuchet MS" panose="020B0603020202020204" pitchFamily="34" charset="0"/>
              </a:rPr>
              <a:t>Ph: </a:t>
            </a:r>
            <a:r>
              <a:rPr lang="en-US" dirty="0">
                <a:latin typeface="Trebuchet MS" panose="020B0603020202020204" pitchFamily="34" charset="0"/>
              </a:rPr>
              <a:t>867.668.8775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289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8393</TotalTime>
  <Words>207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Droplet</vt:lpstr>
      <vt:lpstr>Professional Development workshops</vt:lpstr>
      <vt:lpstr>We have a Variety of  15 workshops to choose from _____________________________________</vt:lpstr>
      <vt:lpstr>All workshops   can be offered   in the community</vt:lpstr>
      <vt:lpstr>2 day workshops (13)</vt:lpstr>
      <vt:lpstr>3-5 day workshops</vt:lpstr>
      <vt:lpstr>2 day workshops (13)</vt:lpstr>
      <vt:lpstr>Instructors are determined based on their area of expertise ___________________________</vt:lpstr>
      <vt:lpstr>Yukon college  Haley Mitander Facilitator hmitander@yukoncollege.yk.ca  Ph: 867.668.8775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Development workshops</dc:title>
  <dc:creator>Haley Mitander</dc:creator>
  <cp:lastModifiedBy>Haley Mitander</cp:lastModifiedBy>
  <cp:revision>20</cp:revision>
  <dcterms:created xsi:type="dcterms:W3CDTF">2019-06-05T20:38:26Z</dcterms:created>
  <dcterms:modified xsi:type="dcterms:W3CDTF">2019-06-11T16:32:21Z</dcterms:modified>
</cp:coreProperties>
</file>