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342" r:id="rId5"/>
    <p:sldId id="343" r:id="rId6"/>
    <p:sldId id="278" r:id="rId7"/>
    <p:sldId id="346" r:id="rId8"/>
    <p:sldId id="344" r:id="rId9"/>
    <p:sldId id="345" r:id="rId10"/>
  </p:sldIdLst>
  <p:sldSz cx="9144000" cy="5143500" type="screen16x9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CEE648-CEFE-479B-8A3F-70F2B3F1087E}">
          <p14:sldIdLst>
            <p14:sldId id="342"/>
            <p14:sldId id="343"/>
            <p14:sldId id="278"/>
            <p14:sldId id="346"/>
            <p14:sldId id="344"/>
            <p14:sldId id="3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64BC10-8739-3B04-9463-8BD5FA0C3466}" name="Tustian, Travis TR [NC]" initials="T[" userId="S::travis.tustian@servicecanada.gc.ca::97b3bcbb-27c9-452c-ace3-a0112bb814d6" providerId="AD"/>
  <p188:author id="{555EA72A-1E59-4E73-F27E-6DCEE8E72DA9}" name="Sabourin, Hayley H [NC]" initials="HS" userId="S::hayley.sabourin@hrsdc-rhdcc.gc.ca::f38c611e-2128-49fc-a17a-4d25d0599e86" providerId="AD"/>
  <p188:author id="{25CF905F-3BA9-7704-F196-EB379C2C772C}" name="Galbraith, Kelly K [NC]" initials="GKK[" userId="S::kelly.galbraith@servicecanada.gc.ca::e2122e05-4bee-4645-b1da-1ce9550eedb2" providerId="AD"/>
  <p188:author id="{57A1EB96-2728-7084-EFB5-79429990802D}" name="Oprisanu, Cristian C [NC]" initials="O[" userId="S::cristian.oprisanu@servicecanada.gc.ca::6de9ae30-9008-486a-924a-373e536f77cf" providerId="AD"/>
  <p188:author id="{C457A9A4-6B4F-A0D3-2E31-AFC94B061216}" name="Mahmood, Kaleem K [NC]" initials="M[" userId="S::kaleem.mahmood@hrsdc-rhdcc.gc.ca::96c837cb-ba60-47fc-a750-45885d2893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il, Mathieu" initials="BM" lastIdx="3" clrIdx="0">
    <p:extLst>
      <p:ext uri="{19B8F6BF-5375-455C-9EA6-DF929625EA0E}">
        <p15:presenceInfo xmlns:p15="http://schemas.microsoft.com/office/powerpoint/2012/main" userId="Baril, Mathieu" providerId="None"/>
      </p:ext>
    </p:extLst>
  </p:cmAuthor>
  <p:cmAuthor id="2" name="Chasen, Clelia C [NC]" initials="CCC[" lastIdx="1" clrIdx="1">
    <p:extLst>
      <p:ext uri="{19B8F6BF-5375-455C-9EA6-DF929625EA0E}">
        <p15:presenceInfo xmlns:p15="http://schemas.microsoft.com/office/powerpoint/2012/main" userId="S-1-5-21-2836628367-1582996139-4062659285-570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EE2"/>
    <a:srgbClr val="C5EFF6"/>
    <a:srgbClr val="F5E7E8"/>
    <a:srgbClr val="EBCBCD"/>
    <a:srgbClr val="1199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0B4E8-A8E7-4232-A239-0A4BEE8905E2}" v="207" dt="2024-11-22T18:53:31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0D5C-3B3A-214D-8AA9-7907A42D7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8B1A-5049-5C4B-AFE6-32830630C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7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D8B1A-5049-5C4B-AFE6-32830630CA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7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D8B1A-5049-5C4B-AFE6-32830630CA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3379" y="1597819"/>
            <a:ext cx="5123171" cy="1102519"/>
          </a:xfrm>
        </p:spPr>
        <p:txBody>
          <a:bodyPr>
            <a:noAutofit/>
          </a:bodyPr>
          <a:lstStyle>
            <a:lvl1pPr algn="l">
              <a:defRPr sz="3600" b="1" i="0">
                <a:latin typeface="Arial"/>
                <a:cs typeface="Verdan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3381" y="2914650"/>
            <a:ext cx="5123171" cy="131445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r>
              <a:rPr lang="en-US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9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7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2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8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4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E86C063-E22E-2E4C-A523-54089486E3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0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-preview.adobecqms.net/fr/service-canada/videos/intro-nouveau-modele-page-generiqu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questform.portal.gc.ca/billet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0600" y="2259708"/>
            <a:ext cx="5147734" cy="1102519"/>
          </a:xfrm>
        </p:spPr>
        <p:txBody>
          <a:bodyPr/>
          <a:lstStyle/>
          <a:p>
            <a:r>
              <a:rPr lang="en-US" sz="3200" dirty="0"/>
              <a:t>Canada.ca :</a:t>
            </a:r>
            <a:br>
              <a:rPr lang="en-US" sz="3200" dirty="0"/>
            </a:br>
            <a:r>
              <a:rPr lang="fr-FR" sz="3200" dirty="0"/>
              <a:t>Nouvelles fonctionnalités dans Adobe </a:t>
            </a:r>
            <a:r>
              <a:rPr lang="fr-FR" sz="3200" dirty="0" err="1"/>
              <a:t>Experience</a:t>
            </a:r>
            <a:r>
              <a:rPr lang="fr-FR" sz="3200" dirty="0"/>
              <a:t> Manager</a:t>
            </a:r>
            <a:endParaRPr lang="en-US" sz="3200" dirty="0"/>
          </a:p>
        </p:txBody>
      </p:sp>
      <p:pic>
        <p:nvPicPr>
          <p:cNvPr id="5" name="__EngageSlideDescription__" descr="slide description : Title slide">
            <a:extLst>
              <a:ext uri="{FF2B5EF4-FFF2-40B4-BE49-F238E27FC236}">
                <a16:creationId xmlns:a16="http://schemas.microsoft.com/office/drawing/2014/main" id="{C9289489-0F78-BF55-DD3E-ED260ED8FBF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55644" y="3146327"/>
            <a:ext cx="12700" cy="12700"/>
          </a:xfrm>
          <a:prstGeom prst="rect">
            <a:avLst/>
          </a:prstGeom>
          <a:ln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3087" y="4329493"/>
            <a:ext cx="4590302" cy="45485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/>
              <a:t> 21 </a:t>
            </a:r>
            <a:r>
              <a:rPr lang="en-US" dirty="0" err="1"/>
              <a:t>novembre</a:t>
            </a:r>
            <a:r>
              <a:rPr lang="en-US" dirty="0"/>
              <a:t> 2024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8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131055"/>
            <a:ext cx="8229600" cy="581126"/>
          </a:xfrm>
        </p:spPr>
        <p:txBody>
          <a:bodyPr>
            <a:normAutofit fontScale="90000"/>
          </a:bodyPr>
          <a:lstStyle/>
          <a:p>
            <a:r>
              <a:rPr lang="fr-FR" sz="2800" dirty="0"/>
              <a:t>Nouvelles fonctionnalités dans Adobe </a:t>
            </a:r>
            <a:r>
              <a:rPr lang="fr-FR" sz="2800" dirty="0" err="1"/>
              <a:t>Experience</a:t>
            </a:r>
            <a:r>
              <a:rPr lang="fr-FR" sz="2800" dirty="0"/>
              <a:t> Manager (AEM)</a:t>
            </a:r>
            <a:endParaRPr lang="en-CA" sz="2800" dirty="0"/>
          </a:p>
        </p:txBody>
      </p:sp>
      <p:pic>
        <p:nvPicPr>
          <p:cNvPr id="5" name="__EngageSlideDescription__" descr="slide description : Canada.ca Overview">
            <a:extLst>
              <a:ext uri="{FF2B5EF4-FFF2-40B4-BE49-F238E27FC236}">
                <a16:creationId xmlns:a16="http://schemas.microsoft.com/office/drawing/2014/main" id="{83A25D98-F4FE-213D-123C-BE6EE8BD613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02377"/>
            <a:ext cx="12700" cy="12700"/>
          </a:xfrm>
          <a:prstGeom prst="rect">
            <a:avLst/>
          </a:prstGeom>
          <a:ln/>
        </p:spPr>
      </p:pic>
      <p:sp>
        <p:nvSpPr>
          <p:cNvPr id="4" name="Rectangle 3"/>
          <p:cNvSpPr/>
          <p:nvPr/>
        </p:nvSpPr>
        <p:spPr>
          <a:xfrm>
            <a:off x="339634" y="932840"/>
            <a:ext cx="8112034" cy="35394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600"/>
              </a:spcBef>
            </a:pPr>
            <a:r>
              <a:rPr lang="fr-FR" sz="1700" dirty="0">
                <a:latin typeface="Arial"/>
                <a:cs typeface="Arial"/>
              </a:rPr>
              <a:t>L’Éditeur principal lance un nouveau modèle de page générique innovant qui apporte une </a:t>
            </a:r>
            <a:r>
              <a:rPr lang="fr-FR" sz="1700" b="1" dirty="0">
                <a:latin typeface="Arial"/>
                <a:cs typeface="Arial"/>
              </a:rPr>
              <a:t>plus grande flexibilité, tout en étant plus facile à utiliser et intuitif pour les éditeurs 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latin typeface="Arial"/>
                <a:cs typeface="Arial"/>
              </a:rPr>
              <a:t>Nous passons d'un modèle statique à un modèle qui permet une création et une édition de contenu plus rapides et plus efficaces, sans nécessiter de connaissances techniques avancées.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latin typeface="Arial"/>
                <a:cs typeface="Arial"/>
              </a:rPr>
              <a:t>Le nouveau modèle de page générique permettra aux institutions de profiter de </a:t>
            </a:r>
            <a:r>
              <a:rPr lang="fr-FR" sz="1700" b="1" dirty="0">
                <a:latin typeface="Arial"/>
                <a:cs typeface="Arial"/>
              </a:rPr>
              <a:t>nouvelles fonctionnalités conviviales</a:t>
            </a:r>
            <a:r>
              <a:rPr lang="fr-FR" sz="1700" dirty="0">
                <a:latin typeface="Arial"/>
                <a:cs typeface="Arial"/>
              </a:rPr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latin typeface="Arial"/>
                <a:cs typeface="Arial"/>
              </a:rPr>
              <a:t>Il sera plus facile pour l’Éditeur principal de mettre en œuvre les nouveaux modèles de conception établis avec le Bureau de la transformation numérique.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700" dirty="0">
                <a:latin typeface="Arial"/>
                <a:cs typeface="Arial"/>
              </a:rPr>
              <a:t>Des composants principaux facilement personnalisables seront disponibles, y compris des fonctionnalités qui simplifient la création de contenu.</a:t>
            </a:r>
            <a:endParaRPr lang="en-CA"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49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48" y="20337"/>
            <a:ext cx="8450513" cy="581126"/>
          </a:xfrm>
        </p:spPr>
        <p:txBody>
          <a:bodyPr>
            <a:noAutofit/>
          </a:bodyPr>
          <a:lstStyle/>
          <a:p>
            <a:r>
              <a:rPr lang="en-CA" sz="2800" dirty="0" err="1"/>
              <a:t>Avantages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45" y="674291"/>
            <a:ext cx="8564909" cy="425375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fr-FR" sz="2700" dirty="0"/>
              <a:t>Des </a:t>
            </a:r>
            <a:r>
              <a:rPr lang="fr-FR" sz="2700" b="1" dirty="0"/>
              <a:t>composants améliorés</a:t>
            </a:r>
            <a:r>
              <a:rPr lang="fr-FR" sz="2700" dirty="0"/>
              <a:t> assurent la cohérence, l'accessibilité et la sécurité du contenu, simplifiant ainsi le processus de gestion du contenu qui, à son tour, réduit la nécessité d'utiliser le langage HTML.</a:t>
            </a:r>
          </a:p>
          <a:p>
            <a:endParaRPr lang="fr-FR" sz="2700" dirty="0"/>
          </a:p>
          <a:p>
            <a:r>
              <a:rPr lang="fr-FR" sz="2700" dirty="0"/>
              <a:t>Les </a:t>
            </a:r>
            <a:r>
              <a:rPr lang="fr-FR" sz="2700" b="1" dirty="0"/>
              <a:t>« fragments d'expérience</a:t>
            </a:r>
            <a:r>
              <a:rPr lang="fr-FR" sz="2700" dirty="0"/>
              <a:t> » constituent une fonctionnalité clé du nouveau modèle de page générique.</a:t>
            </a:r>
          </a:p>
          <a:p>
            <a:pPr lvl="1"/>
            <a:r>
              <a:rPr lang="fr-FR" sz="2600" dirty="0"/>
              <a:t>Cette fonctionnalité permet aux utilisateurs de créer un « fragment » (extrait) de contenu réutilisable. Le fragment peut être constitué d’une combinaison d'images, de texte, etc.</a:t>
            </a:r>
          </a:p>
          <a:p>
            <a:pPr lvl="1"/>
            <a:r>
              <a:rPr lang="fr-FR" sz="2600" dirty="0"/>
              <a:t>Le fragment peut ensuite être publié sur plusieurs pages.</a:t>
            </a:r>
          </a:p>
          <a:p>
            <a:pPr lvl="1"/>
            <a:r>
              <a:rPr lang="fr-FR" sz="2600" dirty="0"/>
              <a:t>Toute modification apportée au fragment sera mise à jour sur toutes les pages sur lesquelles il est publié, ce qui élimine la nécessité de publier le même contenu à plusieurs endroits.</a:t>
            </a:r>
          </a:p>
          <a:p>
            <a:pPr marL="457200" lvl="1" indent="0">
              <a:buNone/>
            </a:pPr>
            <a:endParaRPr lang="fr-FR" sz="2900" dirty="0"/>
          </a:p>
          <a:p>
            <a:r>
              <a:rPr lang="fr-FR" sz="2700" dirty="0"/>
              <a:t>Le</a:t>
            </a:r>
            <a:r>
              <a:rPr lang="fr-FR" sz="2700" b="1" dirty="0"/>
              <a:t> nouvel outil Émulateur </a:t>
            </a:r>
            <a:r>
              <a:rPr lang="fr-FR" sz="2700" dirty="0"/>
              <a:t>permet aux utilisateurs de prévisualiser le contenu dans des mises en page standard pour les appareils mobiles, les tablettes ou les ordinateurs de bureau avant de le publier en direct.</a:t>
            </a:r>
          </a:p>
          <a:p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23122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011D4-002F-FE8A-2E5B-A3F36B42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22"/>
            <a:ext cx="8229600" cy="857250"/>
          </a:xfrm>
        </p:spPr>
        <p:txBody>
          <a:bodyPr/>
          <a:lstStyle/>
          <a:p>
            <a:r>
              <a:rPr lang="en-CA" sz="2800" dirty="0"/>
              <a:t>Les </a:t>
            </a:r>
            <a:r>
              <a:rPr lang="en-CA" sz="2800" dirty="0" err="1"/>
              <a:t>prochaines</a:t>
            </a:r>
            <a:r>
              <a:rPr lang="en-CA" sz="2800" dirty="0"/>
              <a:t> étapes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820BC-EE68-A3E4-3CA5-887C8DAE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80" y="917572"/>
            <a:ext cx="8229600" cy="3394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Un déploiement à travers toutes les institutions est prévu plus tard cette année ; l’Éditeur principal a récemment procédé à un </a:t>
            </a:r>
            <a:r>
              <a:rPr kumimoji="0" lang="fr-FR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prélancement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 </a:t>
            </a:r>
            <a:r>
              <a:rPr lang="fr-FR" sz="1700" dirty="0">
                <a:solidFill>
                  <a:srgbClr val="000000"/>
                </a:solidFill>
              </a:rPr>
              <a:t>d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es nouvelles fonctionnalités auprès </a:t>
            </a:r>
            <a:r>
              <a:rPr lang="fr-FR" sz="1700" dirty="0">
                <a:solidFill>
                  <a:srgbClr val="000000"/>
                </a:solidFill>
              </a:rPr>
              <a:t>de certaines 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institutions dans le cadre d’un projet pilote.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</a:b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Du matériel de formation sera mis à la disposition des utilisateurs d'AEM, ainsi que du soutien continu de la part de l’ Éditeur principal.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Une</a:t>
            </a:r>
            <a:r>
              <a:rPr kumimoji="0" lang="fr-FR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hlinkClick r:id="rId2"/>
              </a:rPr>
              <a:t> vidéo de formation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 est actuellement disponible pour permettre aux utilisateurs d'en savoir plus sur les nouvelles fonctionnalités et leur utilisation (note : vous devez être sur le réseau du GC pour accéder à la vidéo).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</a:b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L’Éditeur principal intègrera d'autres composants et ajoutera de nouveaux modèles de manière graduelle.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172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11920-B3FE-CBA6-E06E-AE824368E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1372"/>
            <a:ext cx="8229600" cy="27733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800" b="1" dirty="0"/>
              <a:t>DÉMONSTRATION AEM</a:t>
            </a:r>
          </a:p>
        </p:txBody>
      </p:sp>
    </p:spTree>
    <p:extLst>
      <p:ext uri="{BB962C8B-B14F-4D97-AF65-F5344CB8AC3E}">
        <p14:creationId xmlns:p14="http://schemas.microsoft.com/office/powerpoint/2010/main" val="55165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7833-FD1D-0FFC-F8DC-9D5A83B3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CA" sz="2800" dirty="0"/>
              <a:t>Pour plus </a:t>
            </a:r>
            <a:r>
              <a:rPr lang="en-CA" sz="2800" dirty="0" err="1"/>
              <a:t>d'informations</a:t>
            </a:r>
            <a:r>
              <a:rPr lang="en-CA" sz="2800" dirty="0"/>
              <a:t>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EBC1-1029-F527-CD8E-DB1CBE77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680223"/>
          </a:xfrm>
        </p:spPr>
        <p:txBody>
          <a:bodyPr>
            <a:normAutofit/>
          </a:bodyPr>
          <a:lstStyle/>
          <a:p>
            <a:r>
              <a:rPr lang="fr-FR" sz="1800" dirty="0"/>
              <a:t>Si vous avez des questions, contactez-nous via le </a:t>
            </a:r>
            <a:r>
              <a:rPr lang="fr-FR" sz="1800" dirty="0">
                <a:hlinkClick r:id="rId2"/>
              </a:rPr>
              <a:t>formulaire de demande du Bureau de service de l’Éditeur principal</a:t>
            </a:r>
            <a:r>
              <a:rPr lang="fr-FR" sz="1800" dirty="0"/>
              <a:t>.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7241666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817786|-9193934|-8748374|-551354|-16777216|ESDC&quot;,&quot;Id&quot;:&quot;6740d31b46383286e0abd5e3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PPT16x9_ESDC_Final_EN01">
  <a:themeElements>
    <a:clrScheme name="ESDC_Primary">
      <a:dk1>
        <a:srgbClr val="000000"/>
      </a:dk1>
      <a:lt1>
        <a:sysClr val="window" lastClr="FFFFFF"/>
      </a:lt1>
      <a:dk2>
        <a:srgbClr val="1F497D"/>
      </a:dk2>
      <a:lt2>
        <a:srgbClr val="9EB8C1"/>
      </a:lt2>
      <a:accent1>
        <a:srgbClr val="62B95F"/>
      </a:accent1>
      <a:accent2>
        <a:srgbClr val="E53D51"/>
      </a:accent2>
      <a:accent3>
        <a:srgbClr val="00ADBA"/>
      </a:accent3>
      <a:accent4>
        <a:srgbClr val="FF8D6B"/>
      </a:accent4>
      <a:accent5>
        <a:srgbClr val="5E459C"/>
      </a:accent5>
      <a:accent6>
        <a:srgbClr val="8E469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anada.ca Managed Web Service Overview" id="{389AA7F4-6B78-43A8-968B-A1AC8926CD38}" vid="{2548ED5D-334F-477F-9577-25091E51E1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B9121B4D75FB4DBB73AC7426C017EC" ma:contentTypeVersion="19" ma:contentTypeDescription="Create a new document." ma:contentTypeScope="" ma:versionID="84793b7a9b67bf76e1fc07e6289f6546">
  <xsd:schema xmlns:xsd="http://www.w3.org/2001/XMLSchema" xmlns:xs="http://www.w3.org/2001/XMLSchema" xmlns:p="http://schemas.microsoft.com/office/2006/metadata/properties" xmlns:ns2="2b0732b2-b988-4003-ac17-9fc56768f485" xmlns:ns3="16ae990d-cc4b-4634-8c8f-e8cf67732c6a" xmlns:ns4="f76aaf80-9812-406c-9dd3-ccb851cf3a75" targetNamespace="http://schemas.microsoft.com/office/2006/metadata/properties" ma:root="true" ma:fieldsID="ce616a8b3e3987a47c52a031ad0852f7" ns2:_="" ns3:_="" ns4:_="">
    <xsd:import namespace="2b0732b2-b988-4003-ac17-9fc56768f485"/>
    <xsd:import namespace="16ae990d-cc4b-4634-8c8f-e8cf67732c6a"/>
    <xsd:import namespace="f76aaf80-9812-406c-9dd3-ccb851cf3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732b2-b988-4003-ac17-9fc56768f4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fa6f064-5af2-4239-ab23-685642d595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990d-cc4b-4634-8c8f-e8cf67732c6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aaf80-9812-406c-9dd3-ccb851cf3a7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7908636-71b8-4e67-bdd9-9ad84358b730}" ma:internalName="TaxCatchAll" ma:showField="CatchAllData" ma:web="16ae990d-cc4b-4634-8c8f-e8cf67732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6aaf80-9812-406c-9dd3-ccb851cf3a75" xsi:nil="true"/>
    <lcf76f155ced4ddcb4097134ff3c332f xmlns="2b0732b2-b988-4003-ac17-9fc56768f48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54670E-F313-4201-A778-8C20B5E28B90}">
  <ds:schemaRefs>
    <ds:schemaRef ds:uri="16ae990d-cc4b-4634-8c8f-e8cf67732c6a"/>
    <ds:schemaRef ds:uri="2b0732b2-b988-4003-ac17-9fc56768f485"/>
    <ds:schemaRef ds:uri="f76aaf80-9812-406c-9dd3-ccb851cf3a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F5BECCF-8FAA-45F0-9712-E2E72716B9F2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16ae990d-cc4b-4634-8c8f-e8cf67732c6a"/>
    <ds:schemaRef ds:uri="http://purl.org/dc/elements/1.1/"/>
    <ds:schemaRef ds:uri="2b0732b2-b988-4003-ac17-9fc56768f485"/>
    <ds:schemaRef ds:uri="http://purl.org/dc/terms/"/>
    <ds:schemaRef ds:uri="http://www.w3.org/XML/1998/namespace"/>
    <ds:schemaRef ds:uri="http://schemas.openxmlformats.org/package/2006/metadata/core-properties"/>
    <ds:schemaRef ds:uri="f76aaf80-9812-406c-9dd3-ccb851cf3a7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2A41296-CA63-4450-A37C-687875B724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Canada.ca Managed Web Service Overview</Template>
  <TotalTime>1620</TotalTime>
  <Words>456</Words>
  <Application>Microsoft Office PowerPoint</Application>
  <PresentationFormat>On-screen Show (16:9)</PresentationFormat>
  <Paragraphs>27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PPT16x9_ESDC_Final_EN01</vt:lpstr>
      <vt:lpstr>Canada.ca : Nouvelles fonctionnalités dans Adobe Experience Manager</vt:lpstr>
      <vt:lpstr>Nouvelles fonctionnalités dans Adobe Experience Manager (AEM)</vt:lpstr>
      <vt:lpstr>Avantages</vt:lpstr>
      <vt:lpstr>Les prochaines étapes</vt:lpstr>
      <vt:lpstr>PowerPoint Presentation</vt:lpstr>
      <vt:lpstr>Pour plus d'informations :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Canada.ca</dc:title>
  <dc:creator>Teasdale, Melissa M [NC]</dc:creator>
  <cp:lastModifiedBy>Galbraith, Kelly K [NC]</cp:lastModifiedBy>
  <cp:revision>5</cp:revision>
  <dcterms:created xsi:type="dcterms:W3CDTF">2021-11-25T22:39:27Z</dcterms:created>
  <dcterms:modified xsi:type="dcterms:W3CDTF">2024-11-22T18:53:31Z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temRetentionFormula">
    <vt:lpwstr/>
  </property>
  <property fmtid="{D5CDD505-2E9C-101B-9397-08002B2CF9AE}" pid="3" name="_dlc_policyId">
    <vt:lpwstr/>
  </property>
  <property fmtid="{D5CDD505-2E9C-101B-9397-08002B2CF9AE}" pid="4" name="ContentTypeId">
    <vt:lpwstr>0x01010093B9121B4D75FB4DBB73AC7426C017EC</vt:lpwstr>
  </property>
  <property fmtid="{D5CDD505-2E9C-101B-9397-08002B2CF9AE}" pid="5" name="WorkflowChangePath">
    <vt:lpwstr>7ab30019-3554-4919-b6f6-c90dc74a1bdf,5;</vt:lpwstr>
  </property>
  <property fmtid="{D5CDD505-2E9C-101B-9397-08002B2CF9AE}" pid="6" name="MediaServiceImageTags">
    <vt:lpwstr/>
  </property>
</Properties>
</file>