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5" r:id="rId2"/>
    <p:sldId id="264" r:id="rId3"/>
    <p:sldId id="269" r:id="rId4"/>
    <p:sldId id="270" r:id="rId5"/>
    <p:sldId id="271" r:id="rId6"/>
    <p:sldId id="272" r:id="rId7"/>
    <p:sldId id="273" r:id="rId8"/>
    <p:sldId id="27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2E8466-83BB-6317-73B9-A51F2FE0BC10}" name="Pare, Carine (SPAC/PSPC) (elle-la / she-her)" initials="PC((l/sh" userId="S::Carine.Pare@tpsgc-pwgsc.gc.ca::71f88b2f-db4c-4269-9577-1025f7fc6543" providerId="AD"/>
  <p188:author id="{0725D58D-19FC-2C41-5C3A-CFBED0122820}" name="Genereux, Sophie (SPAC/PSPC) (elle-la / she-her)" initials="GS((l/sh" userId="S::Sophie.Genereux@tpsgc-pwgsc.gc.ca::fb217e55-5cbd-4b07-9ec1-a590548adf68" providerId="AD"/>
  <p188:author id="{03F4DBDB-6F70-D8B7-8326-B99CD1A32C65}" name="Jacob, Karen (SPAC/PSPC) (elle-la / she-her)" initials="JK((l/sh" userId="S::Karen.Jacob@tpsgc-pwgsc.gc.ca::66e9cce0-e37b-4645-a907-f7690bd68df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505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9" autoAdjust="0"/>
    <p:restoredTop sz="96323" autoAdjust="0"/>
  </p:normalViewPr>
  <p:slideViewPr>
    <p:cSldViewPr snapToGrid="0">
      <p:cViewPr varScale="1">
        <p:scale>
          <a:sx n="109" d="100"/>
          <a:sy n="109" d="100"/>
        </p:scale>
        <p:origin x="672"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BFD3B8-8215-4AE2-85A7-9B0B6A122D0B}" type="datetimeFigureOut">
              <a:rPr lang="en-CA" smtClean="0"/>
              <a:t>2023-06-21</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8E3BFC-9663-4CA1-8E01-D081D7B8C012}" type="slidenum">
              <a:rPr lang="en-CA" smtClean="0"/>
              <a:t>‹#›</a:t>
            </a:fld>
            <a:endParaRPr lang="en-CA"/>
          </a:p>
        </p:txBody>
      </p:sp>
    </p:spTree>
    <p:extLst>
      <p:ext uri="{BB962C8B-B14F-4D97-AF65-F5344CB8AC3E}">
        <p14:creationId xmlns:p14="http://schemas.microsoft.com/office/powerpoint/2010/main" val="3404972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B4FAC91B-13D0-4577-B25F-6C8B5D0F57E0}" type="slidenum">
              <a:rPr lang="en-CA" smtClean="0"/>
              <a:t>3</a:t>
            </a:fld>
            <a:endParaRPr lang="en-CA"/>
          </a:p>
        </p:txBody>
      </p:sp>
    </p:spTree>
    <p:extLst>
      <p:ext uri="{BB962C8B-B14F-4D97-AF65-F5344CB8AC3E}">
        <p14:creationId xmlns:p14="http://schemas.microsoft.com/office/powerpoint/2010/main" val="265353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50BDF-9DCF-C7A2-106B-396F562AD8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EFC60D9-742B-F14D-8A8B-A52E85A422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9196C1D-B8FF-864C-313B-60EE0D1FF922}"/>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5" name="Footer Placeholder 4">
            <a:extLst>
              <a:ext uri="{FF2B5EF4-FFF2-40B4-BE49-F238E27FC236}">
                <a16:creationId xmlns:a16="http://schemas.microsoft.com/office/drawing/2014/main" id="{9CB9FFA3-E0F9-9718-4D2A-EE6C0CCCB8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03338D0-B935-3567-B428-B17838744245}"/>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4028048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55F0F-93FF-8CEE-BC5C-7AF218E16533}"/>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DD9EECB-1F6A-86DE-DE98-1FC2DD509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69CFA57-56F8-1101-0C94-19C662FBBC52}"/>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5" name="Footer Placeholder 4">
            <a:extLst>
              <a:ext uri="{FF2B5EF4-FFF2-40B4-BE49-F238E27FC236}">
                <a16:creationId xmlns:a16="http://schemas.microsoft.com/office/drawing/2014/main" id="{2CD1ADA5-9BA6-83CA-0FED-A973AE2DF1A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86D138-DC8C-FA7C-5B41-20A869D7F72B}"/>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4212903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8B0B8F-982F-CEE1-5FAB-3276473349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0AFC973-8D5B-D4EE-AF8D-DE3F4BEBBA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DA4811C-D20F-BEBD-360D-31E7067F67DD}"/>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5" name="Footer Placeholder 4">
            <a:extLst>
              <a:ext uri="{FF2B5EF4-FFF2-40B4-BE49-F238E27FC236}">
                <a16:creationId xmlns:a16="http://schemas.microsoft.com/office/drawing/2014/main" id="{386C5FF5-EA0E-C76F-83EC-F055A09A6E7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C000940-FA2E-B69D-BA13-4192D56E9288}"/>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4086260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D84D-1DAF-D5AE-915F-AB0999A993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9D6F101A-A381-6D6B-89D2-B5E57D653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9787C67-F15E-D776-7051-5089CDD826E3}"/>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5" name="Footer Placeholder 4">
            <a:extLst>
              <a:ext uri="{FF2B5EF4-FFF2-40B4-BE49-F238E27FC236}">
                <a16:creationId xmlns:a16="http://schemas.microsoft.com/office/drawing/2014/main" id="{8488DC2C-64B1-34F6-BF53-2A879A9C1BD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8D65E18-3D73-4727-10DF-B4C6D71BCD55}"/>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1060237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DD13D-95C6-3674-02C8-F27B17A0C9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6DBD722-D4DC-3594-F443-00A0243DDF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02DB2-2AAF-FB53-D9EC-D4C0BECB6CB7}"/>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5" name="Footer Placeholder 4">
            <a:extLst>
              <a:ext uri="{FF2B5EF4-FFF2-40B4-BE49-F238E27FC236}">
                <a16:creationId xmlns:a16="http://schemas.microsoft.com/office/drawing/2014/main" id="{078099CD-6BD5-612E-797E-F7F785B82CE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AC42BEA-9756-B8B4-F534-FDA398CA5E41}"/>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334104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894AE-2DEA-FB26-0F6D-8233D665923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1CA48A7A-3611-C221-0204-D8C20D66EE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30B9527B-ACAC-D9B8-BC20-7904DEACEA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46BF9E5-6D25-F53F-0C36-F7D166434544}"/>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6" name="Footer Placeholder 5">
            <a:extLst>
              <a:ext uri="{FF2B5EF4-FFF2-40B4-BE49-F238E27FC236}">
                <a16:creationId xmlns:a16="http://schemas.microsoft.com/office/drawing/2014/main" id="{93F4722B-8CA7-D349-59E0-15B2024FA52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08AFD769-8AF2-F433-24A3-A7F65C626043}"/>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3622720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3FBE-7564-0677-FE07-ECADEDF1FEC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437C1F1-5B81-A87B-6549-9437C29DF7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235275-4B36-C754-7B9F-0CDEB00831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9F36D5B-5990-F524-D048-0757BADC2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D7B3B3-8CC2-1743-9387-73B86435F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5768E63B-F2F7-FB5F-23CD-3E3B38B72533}"/>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8" name="Footer Placeholder 7">
            <a:extLst>
              <a:ext uri="{FF2B5EF4-FFF2-40B4-BE49-F238E27FC236}">
                <a16:creationId xmlns:a16="http://schemas.microsoft.com/office/drawing/2014/main" id="{F3089D09-C61C-6CEF-7651-8E84B5BD2FB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910E5BA0-061D-DED5-622F-B4EEE19A9C1E}"/>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135346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AEC4-B006-B7B0-7040-2E31101FB9C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B4E5D8D-D84E-8B08-754F-4FC9DC41BA3E}"/>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4" name="Footer Placeholder 3">
            <a:extLst>
              <a:ext uri="{FF2B5EF4-FFF2-40B4-BE49-F238E27FC236}">
                <a16:creationId xmlns:a16="http://schemas.microsoft.com/office/drawing/2014/main" id="{1660DFCD-691A-A262-2ECA-A3340B459832}"/>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07FF4891-1CD8-FDD3-7F2E-43961C6D1A5F}"/>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3143044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87E475-4377-C1BE-EDA0-6BF628F3B62D}"/>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3" name="Footer Placeholder 2">
            <a:extLst>
              <a:ext uri="{FF2B5EF4-FFF2-40B4-BE49-F238E27FC236}">
                <a16:creationId xmlns:a16="http://schemas.microsoft.com/office/drawing/2014/main" id="{E98FFE04-80F7-67DA-D119-271D6B72F9A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B8FCDD2-A38A-7963-3C3D-FBA6538A4DE9}"/>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2675414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6C1D-5F5E-DE97-9818-E5ED2F175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A318CD1-6623-868F-DD69-5717F68BE1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E79B8BC-9D19-6743-A00B-0A5988B83C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F54821-4F17-7065-A626-A02E03D859BB}"/>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6" name="Footer Placeholder 5">
            <a:extLst>
              <a:ext uri="{FF2B5EF4-FFF2-40B4-BE49-F238E27FC236}">
                <a16:creationId xmlns:a16="http://schemas.microsoft.com/office/drawing/2014/main" id="{81A75E10-0BDC-5AF0-93FC-15BD6EBF151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7F3855B-16B6-B57F-F502-DD61FAE3F140}"/>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1094362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82D4D-0B39-2734-9693-3269B6EBB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DAF575A-72E4-AFB2-82B8-34ADCD7258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0925E833-A657-FD1F-8B2F-EB3567659A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4631F4-452D-C276-D9AF-D6EC118881C1}"/>
              </a:ext>
            </a:extLst>
          </p:cNvPr>
          <p:cNvSpPr>
            <a:spLocks noGrp="1"/>
          </p:cNvSpPr>
          <p:nvPr>
            <p:ph type="dt" sz="half" idx="10"/>
          </p:nvPr>
        </p:nvSpPr>
        <p:spPr/>
        <p:txBody>
          <a:bodyPr/>
          <a:lstStyle/>
          <a:p>
            <a:fld id="{0969D5F1-7A66-483C-AD36-A08E7E011DD9}" type="datetimeFigureOut">
              <a:rPr lang="en-CA" smtClean="0"/>
              <a:t>2023-06-21</a:t>
            </a:fld>
            <a:endParaRPr lang="en-CA"/>
          </a:p>
        </p:txBody>
      </p:sp>
      <p:sp>
        <p:nvSpPr>
          <p:cNvPr id="6" name="Footer Placeholder 5">
            <a:extLst>
              <a:ext uri="{FF2B5EF4-FFF2-40B4-BE49-F238E27FC236}">
                <a16:creationId xmlns:a16="http://schemas.microsoft.com/office/drawing/2014/main" id="{C48B0D8C-CED9-48DD-57B3-371306719B9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6A3EA43-6CAC-B9E8-20EE-FD81136B111B}"/>
              </a:ext>
            </a:extLst>
          </p:cNvPr>
          <p:cNvSpPr>
            <a:spLocks noGrp="1"/>
          </p:cNvSpPr>
          <p:nvPr>
            <p:ph type="sldNum" sz="quarter" idx="12"/>
          </p:nvPr>
        </p:nvSpPr>
        <p:spPr/>
        <p:txBody>
          <a:bodyPr/>
          <a:lstStyle/>
          <a:p>
            <a:fld id="{B5EF5B11-94DD-4B0F-99A8-1B4AA25A31C8}" type="slidenum">
              <a:rPr lang="en-CA" smtClean="0"/>
              <a:t>‹#›</a:t>
            </a:fld>
            <a:endParaRPr lang="en-CA"/>
          </a:p>
        </p:txBody>
      </p:sp>
    </p:spTree>
    <p:extLst>
      <p:ext uri="{BB962C8B-B14F-4D97-AF65-F5344CB8AC3E}">
        <p14:creationId xmlns:p14="http://schemas.microsoft.com/office/powerpoint/2010/main" val="299134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882DD2-F6EE-87EF-1E0B-D8B69C26BD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CD9AD98-1495-F1FC-7A16-1796665C2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EA4DF1D-2E82-5C37-0852-FCE9CA692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9D5F1-7A66-483C-AD36-A08E7E011DD9}" type="datetimeFigureOut">
              <a:rPr lang="en-CA" smtClean="0"/>
              <a:t>2023-06-21</a:t>
            </a:fld>
            <a:endParaRPr lang="en-CA"/>
          </a:p>
        </p:txBody>
      </p:sp>
      <p:sp>
        <p:nvSpPr>
          <p:cNvPr id="5" name="Footer Placeholder 4">
            <a:extLst>
              <a:ext uri="{FF2B5EF4-FFF2-40B4-BE49-F238E27FC236}">
                <a16:creationId xmlns:a16="http://schemas.microsoft.com/office/drawing/2014/main" id="{A2E9B7D4-82BF-75E1-0D88-C41BCA25CB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F2701C5-3B64-1066-44E2-1809CAA03C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EF5B11-94DD-4B0F-99A8-1B4AA25A31C8}" type="slidenum">
              <a:rPr lang="en-CA" smtClean="0"/>
              <a:t>‹#›</a:t>
            </a:fld>
            <a:endParaRPr lang="en-CA"/>
          </a:p>
        </p:txBody>
      </p:sp>
    </p:spTree>
    <p:extLst>
      <p:ext uri="{BB962C8B-B14F-4D97-AF65-F5344CB8AC3E}">
        <p14:creationId xmlns:p14="http://schemas.microsoft.com/office/powerpoint/2010/main" val="7222798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emf"/><Relationship Id="rId5" Type="http://schemas.openxmlformats.org/officeDocument/2006/relationships/oleObject" Target="../embeddings/oleObject1.bin"/><Relationship Id="rId10" Type="http://schemas.openxmlformats.org/officeDocument/2006/relationships/image" Target="../media/image6.png"/><Relationship Id="rId4" Type="http://schemas.openxmlformats.org/officeDocument/2006/relationships/image" Target="../media/image2.jp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hyperlink" Target="https://wiki.gccollab.ca/images/4/4a/WTP_-_Workplace_etiquette_posters_EN.ppt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0.png"/><Relationship Id="rId12" Type="http://schemas.microsoft.com/office/2007/relationships/hdphoto" Target="../media/hdphoto4.wdp"/><Relationship Id="rId17" Type="http://schemas.openxmlformats.org/officeDocument/2006/relationships/image" Target="../media/image17.svg"/><Relationship Id="rId2" Type="http://schemas.openxmlformats.org/officeDocument/2006/relationships/notesSlide" Target="../notesSlides/notesSlide1.xml"/><Relationship Id="rId16" Type="http://schemas.openxmlformats.org/officeDocument/2006/relationships/image" Target="../media/image16.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15.png"/><Relationship Id="rId10" Type="http://schemas.microsoft.com/office/2007/relationships/hdphoto" Target="../media/hdphoto3.wdp"/><Relationship Id="rId4" Type="http://schemas.openxmlformats.org/officeDocument/2006/relationships/image" Target="../media/image8.png"/><Relationship Id="rId9" Type="http://schemas.openxmlformats.org/officeDocument/2006/relationships/image" Target="../media/image11.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19.png"/><Relationship Id="rId12" Type="http://schemas.microsoft.com/office/2007/relationships/hdphoto" Target="../media/hdphoto3.wdp"/><Relationship Id="rId2" Type="http://schemas.openxmlformats.org/officeDocument/2006/relationships/image" Target="../media/image7.png"/><Relationship Id="rId16"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1.png"/><Relationship Id="rId5" Type="http://schemas.openxmlformats.org/officeDocument/2006/relationships/image" Target="../media/image14.png"/><Relationship Id="rId15" Type="http://schemas.openxmlformats.org/officeDocument/2006/relationships/image" Target="../media/image22.png"/><Relationship Id="rId10" Type="http://schemas.microsoft.com/office/2007/relationships/hdphoto" Target="../media/hdphoto2.wdp"/><Relationship Id="rId4" Type="http://schemas.openxmlformats.org/officeDocument/2006/relationships/image" Target="../media/image13.png"/><Relationship Id="rId9" Type="http://schemas.openxmlformats.org/officeDocument/2006/relationships/image" Target="../media/image10.png"/><Relationship Id="rId14"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26.svg"/><Relationship Id="rId4" Type="http://schemas.openxmlformats.org/officeDocument/2006/relationships/image" Target="../media/image13.png"/><Relationship Id="rId9" Type="http://schemas.openxmlformats.org/officeDocument/2006/relationships/image" Target="../media/image25.png"/><Relationship Id="rId14" Type="http://schemas.openxmlformats.org/officeDocument/2006/relationships/image" Target="../media/image28.sv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10.png"/><Relationship Id="rId12" Type="http://schemas.openxmlformats.org/officeDocument/2006/relationships/image" Target="../media/image31.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30.png"/><Relationship Id="rId5" Type="http://schemas.openxmlformats.org/officeDocument/2006/relationships/image" Target="../media/image14.png"/><Relationship Id="rId10" Type="http://schemas.openxmlformats.org/officeDocument/2006/relationships/image" Target="../media/image26.svg"/><Relationship Id="rId4" Type="http://schemas.openxmlformats.org/officeDocument/2006/relationships/image" Target="../media/image13.png"/><Relationship Id="rId9" Type="http://schemas.openxmlformats.org/officeDocument/2006/relationships/image" Target="../media/image25.png"/><Relationship Id="rId14" Type="http://schemas.openxmlformats.org/officeDocument/2006/relationships/image" Target="../media/image33.svg"/></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4.png"/><Relationship Id="rId7"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microsoft.com/office/2007/relationships/hdphoto" Target="../media/hdphoto6.wdp"/><Relationship Id="rId4" Type="http://schemas.openxmlformats.org/officeDocument/2006/relationships/image" Target="../media/image13.png"/><Relationship Id="rId9"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4.png"/><Relationship Id="rId3"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7.png"/><Relationship Id="rId16" Type="http://schemas.microsoft.com/office/2007/relationships/hdphoto" Target="../media/hdphoto7.wdp"/><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42.png"/><Relationship Id="rId5" Type="http://schemas.openxmlformats.org/officeDocument/2006/relationships/image" Target="../media/image14.png"/><Relationship Id="rId15" Type="http://schemas.openxmlformats.org/officeDocument/2006/relationships/image" Target="../media/image46.png"/><Relationship Id="rId10" Type="http://schemas.openxmlformats.org/officeDocument/2006/relationships/image" Target="../media/image41.svg"/><Relationship Id="rId4" Type="http://schemas.openxmlformats.org/officeDocument/2006/relationships/image" Target="../media/image13.png"/><Relationship Id="rId9" Type="http://schemas.openxmlformats.org/officeDocument/2006/relationships/image" Target="../media/image40.png"/><Relationship Id="rId1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028053-1ACE-AED6-F02A-12B476C9185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5" name="Picture 4">
            <a:extLst>
              <a:ext uri="{FF2B5EF4-FFF2-40B4-BE49-F238E27FC236}">
                <a16:creationId xmlns:a16="http://schemas.microsoft.com/office/drawing/2014/main" id="{FC1A0A03-3ADE-9AD6-0813-C5E3E4297D1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6" name="Object 5">
            <a:extLst>
              <a:ext uri="{FF2B5EF4-FFF2-40B4-BE49-F238E27FC236}">
                <a16:creationId xmlns:a16="http://schemas.microsoft.com/office/drawing/2014/main" id="{903CB791-FF8C-C170-1E5F-8C9286C1B0C3}"/>
              </a:ex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3835997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14D0A713-29AE-B199-7E62-AFC2B3D4875C}"/>
              </a:ext>
              <a:ext uri="{C183D7F6-B498-43B3-948B-1728B52AA6E4}">
                <adec:decorative xmlns:adec="http://schemas.microsoft.com/office/drawing/2017/decorative" val="1"/>
              </a:ext>
            </a:extLst>
          </p:cNvPr>
          <p:cNvSpPr/>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b="1" dirty="0">
              <a:solidFill>
                <a:srgbClr val="FFFFFF"/>
              </a:solidFill>
            </a:endParaRPr>
          </a:p>
        </p:txBody>
      </p:sp>
      <p:sp>
        <p:nvSpPr>
          <p:cNvPr id="8" name="Title 1">
            <a:extLst>
              <a:ext uri="{FF2B5EF4-FFF2-40B4-BE49-F238E27FC236}">
                <a16:creationId xmlns:a16="http://schemas.microsoft.com/office/drawing/2014/main" id="{5E3B1B80-962A-0FC3-ABB2-7E3BAE1070DF}"/>
              </a:ext>
            </a:extLst>
          </p:cNvPr>
          <p:cNvSpPr txBox="1">
            <a:spLocks noGrp="1"/>
          </p:cNvSpPr>
          <p:nvPr>
            <p:ph type="title" idx="4294967295"/>
          </p:nvPr>
        </p:nvSpPr>
        <p:spPr>
          <a:xfrm>
            <a:off x="511883" y="1907938"/>
            <a:ext cx="4678184" cy="1587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3600" b="1" i="0" u="none" strike="noStrike" kern="1200" cap="none" spc="0" normalizeH="0" baseline="0" noProof="0" dirty="0">
                <a:ln>
                  <a:noFill/>
                </a:ln>
                <a:solidFill>
                  <a:schemeClr val="bg1"/>
                </a:solidFill>
                <a:effectLst/>
                <a:uLnTx/>
                <a:uFillTx/>
                <a:latin typeface="Arial Rounded MT Bold" panose="020F0704030504030204" pitchFamily="34" charset="0"/>
                <a:ea typeface="+mj-ea"/>
                <a:cs typeface="+mj-cs"/>
              </a:rPr>
              <a:t>Affiches de l’étiquette en milieu de travail</a:t>
            </a:r>
          </a:p>
        </p:txBody>
      </p:sp>
      <p:sp>
        <p:nvSpPr>
          <p:cNvPr id="9" name="Subtitle 2">
            <a:extLst>
              <a:ext uri="{FF2B5EF4-FFF2-40B4-BE49-F238E27FC236}">
                <a16:creationId xmlns:a16="http://schemas.microsoft.com/office/drawing/2014/main" id="{0D3D530D-F71A-D9CB-6561-99F9FB73ABCF}"/>
              </a:ext>
            </a:extLst>
          </p:cNvPr>
          <p:cNvSpPr txBox="1">
            <a:spLocks/>
          </p:cNvSpPr>
          <p:nvPr/>
        </p:nvSpPr>
        <p:spPr>
          <a:xfrm>
            <a:off x="511883" y="3429000"/>
            <a:ext cx="4246384" cy="6783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400" dirty="0">
                <a:solidFill>
                  <a:schemeClr val="accent2"/>
                </a:solidFill>
              </a:rPr>
              <a:t>Un guide pour gérer le changement et appuyer les membres de l’équipe</a:t>
            </a:r>
          </a:p>
        </p:txBody>
      </p:sp>
      <p:sp>
        <p:nvSpPr>
          <p:cNvPr id="10" name="Text Placeholder 6">
            <a:extLst>
              <a:ext uri="{FF2B5EF4-FFF2-40B4-BE49-F238E27FC236}">
                <a16:creationId xmlns:a16="http://schemas.microsoft.com/office/drawing/2014/main" id="{5A4D3AD6-7450-8965-D1F1-9B31AD9C32AA}"/>
              </a:ext>
            </a:extLst>
          </p:cNvPr>
          <p:cNvSpPr txBox="1">
            <a:spLocks/>
          </p:cNvSpPr>
          <p:nvPr/>
        </p:nvSpPr>
        <p:spPr>
          <a:xfrm>
            <a:off x="511883" y="3983989"/>
            <a:ext cx="3494087" cy="526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1100" dirty="0">
                <a:solidFill>
                  <a:schemeClr val="bg1"/>
                </a:solidFill>
              </a:rPr>
              <a:t>Date : Juin 2023</a:t>
            </a:r>
          </a:p>
        </p:txBody>
      </p:sp>
      <p:sp>
        <p:nvSpPr>
          <p:cNvPr id="11" name="Rectangle 10">
            <a:extLst>
              <a:ext uri="{FF2B5EF4-FFF2-40B4-BE49-F238E27FC236}">
                <a16:creationId xmlns:a16="http://schemas.microsoft.com/office/drawing/2014/main" id="{0E2D51F3-224C-CCD7-35F0-A3421FB2D552}"/>
              </a:ex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FFFFF"/>
              </a:solidFill>
            </a:endParaRPr>
          </a:p>
        </p:txBody>
      </p:sp>
      <p:pic>
        <p:nvPicPr>
          <p:cNvPr id="13" name="Picture 12">
            <a:hlinkClick r:id="rId7"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FF2B5EF4-FFF2-40B4-BE49-F238E27FC236}">
                <a16:creationId xmlns:a16="http://schemas.microsoft.com/office/drawing/2014/main" id="{AD1CA6D0-1287-08AD-3D37-5919D0709CC3}"/>
              </a:ext>
              <a:ext uri="{C183D7F6-B498-43B3-948B-1728B52AA6E4}">
                <adec:decorative xmlns:adec="http://schemas.microsoft.com/office/drawing/2017/decorative" val="1"/>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2" name="Picture 1">
            <a:extLst>
              <a:ext uri="{FF2B5EF4-FFF2-40B4-BE49-F238E27FC236}">
                <a16:creationId xmlns:a16="http://schemas.microsoft.com/office/drawing/2014/main" id="{9EE31B70-F0FC-89C2-B071-BBB9D94DF61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5549" y="540080"/>
            <a:ext cx="2906818" cy="567491"/>
          </a:xfrm>
          <a:prstGeom prst="rect">
            <a:avLst/>
          </a:prstGeom>
        </p:spPr>
      </p:pic>
      <p:pic>
        <p:nvPicPr>
          <p:cNvPr id="3" name="Picture 2">
            <a:extLst>
              <a:ext uri="{FF2B5EF4-FFF2-40B4-BE49-F238E27FC236}">
                <a16:creationId xmlns:a16="http://schemas.microsoft.com/office/drawing/2014/main" id="{B35FAD93-DEF2-DD2E-E81C-D728BB558D7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7023" y="6396331"/>
            <a:ext cx="2294641" cy="217128"/>
          </a:xfrm>
          <a:prstGeom prst="rect">
            <a:avLst/>
          </a:prstGeom>
        </p:spPr>
      </p:pic>
    </p:spTree>
    <p:extLst>
      <p:ext uri="{BB962C8B-B14F-4D97-AF65-F5344CB8AC3E}">
        <p14:creationId xmlns:p14="http://schemas.microsoft.com/office/powerpoint/2010/main" val="92125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59273B-2DE0-A7C2-7AB0-57444E584591}"/>
              </a:ext>
            </a:extLst>
          </p:cNvPr>
          <p:cNvSpPr txBox="1">
            <a:spLocks noGrp="1"/>
          </p:cNvSpPr>
          <p:nvPr>
            <p:ph type="title" idx="4294967295"/>
          </p:nvPr>
        </p:nvSpPr>
        <p:spPr>
          <a:xfrm>
            <a:off x="298580" y="242596"/>
            <a:ext cx="721256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Comment utiliser ce document</a:t>
            </a:r>
            <a:endParaRPr kumimoji="0" lang="en-CA" sz="3600" b="0"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endParaRPr>
          </a:p>
        </p:txBody>
      </p:sp>
      <p:sp>
        <p:nvSpPr>
          <p:cNvPr id="5" name="TextBox 4">
            <a:extLst>
              <a:ext uri="{FF2B5EF4-FFF2-40B4-BE49-F238E27FC236}">
                <a16:creationId xmlns:a16="http://schemas.microsoft.com/office/drawing/2014/main" id="{03D1DBE5-CF36-E0FA-28F9-90E72347DE0C}"/>
              </a:ext>
            </a:extLst>
          </p:cNvPr>
          <p:cNvSpPr txBox="1"/>
          <p:nvPr/>
        </p:nvSpPr>
        <p:spPr>
          <a:xfrm>
            <a:off x="7888940" y="104096"/>
            <a:ext cx="4385905" cy="276999"/>
          </a:xfrm>
          <a:prstGeom prst="rect">
            <a:avLst/>
          </a:prstGeom>
          <a:noFill/>
        </p:spPr>
        <p:txBody>
          <a:bodyPr wrap="square">
            <a:spAutoFit/>
          </a:bodyPr>
          <a:lstStyle/>
          <a:p>
            <a:r>
              <a:rPr lang="en-CA" sz="1200" b="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200" b="1" dirty="0">
                <a:solidFill>
                  <a:srgbClr val="FF0000"/>
                </a:solidFill>
                <a:effectLst/>
                <a:latin typeface="Calibri Light" panose="020F0302020204030204" pitchFamily="34" charset="0"/>
                <a:ea typeface="Calibri" panose="020F0502020204030204" pitchFamily="34" charset="0"/>
              </a:rPr>
              <a:t>La version anglaise de ce document est </a:t>
            </a:r>
            <a:r>
              <a:rPr lang="fr-CA" sz="1200" b="1" dirty="0">
                <a:solidFill>
                  <a:srgbClr val="FF0000"/>
                </a:solidFill>
                <a:latin typeface="Calibri Light" panose="020F0302020204030204" pitchFamily="34" charset="0"/>
                <a:ea typeface="Calibri" panose="020F0502020204030204" pitchFamily="34" charset="0"/>
              </a:rPr>
              <a:t>disponible</a:t>
            </a:r>
            <a:r>
              <a:rPr lang="fr-CA" sz="1200" b="1" dirty="0">
                <a:solidFill>
                  <a:srgbClr val="FF0000"/>
                </a:solidFill>
                <a:effectLst/>
                <a:latin typeface="Calibri Light" panose="020F0302020204030204" pitchFamily="34" charset="0"/>
                <a:ea typeface="Calibri" panose="020F0502020204030204" pitchFamily="34" charset="0"/>
              </a:rPr>
              <a:t> ici </a:t>
            </a:r>
            <a:r>
              <a:rPr lang="fr-CA" sz="1200" b="1" dirty="0">
                <a:solidFill>
                  <a:srgbClr val="FF0000"/>
                </a:solidFill>
                <a:latin typeface="Calibri Light" panose="020F0302020204030204" pitchFamily="34" charset="0"/>
                <a:ea typeface="Calibri Light" panose="020F0302020204030204" pitchFamily="34" charset="0"/>
                <a:cs typeface="Calibri Light" panose="020F0302020204030204" pitchFamily="34" charset="0"/>
              </a:rPr>
              <a:t>: </a:t>
            </a:r>
            <a:r>
              <a:rPr lang="fr-CA" sz="1200" b="1"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hlinkClick r:id="rId2"/>
              </a:rPr>
              <a:t>Version ANG</a:t>
            </a:r>
            <a:endParaRPr lang="en-CA" sz="1200" b="1" dirty="0">
              <a:solidFill>
                <a:schemeClr val="accent5">
                  <a:lumMod val="60000"/>
                  <a:lumOff val="40000"/>
                </a:schemeClr>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0D925F18-FB29-9F51-D646-8434CB6F23AF}"/>
              </a:ext>
            </a:extLst>
          </p:cNvPr>
          <p:cNvSpPr txBox="1"/>
          <p:nvPr/>
        </p:nvSpPr>
        <p:spPr>
          <a:xfrm>
            <a:off x="298580" y="998482"/>
            <a:ext cx="11290300" cy="6001643"/>
          </a:xfrm>
          <a:prstGeom prst="rect">
            <a:avLst/>
          </a:prstGeom>
          <a:noFill/>
        </p:spPr>
        <p:txBody>
          <a:bodyPr wrap="square">
            <a:spAutoFit/>
          </a:bodyPr>
          <a:lstStyle/>
          <a:p>
            <a:r>
              <a:rPr lang="fr-FR" sz="1600" b="1" dirty="0">
                <a:latin typeface="+mj-lt"/>
              </a:rPr>
              <a:t>Les affiches de l’étiquette en milieu de travail offertes dans la boîte à outils de l’employé devraient être utilisées conjointement avec les </a:t>
            </a:r>
            <a:r>
              <a:rPr lang="fr-FR" sz="1600" b="1" i="1" dirty="0">
                <a:solidFill>
                  <a:schemeClr val="accent3">
                    <a:lumMod val="75000"/>
                  </a:schemeClr>
                </a:solidFill>
                <a:latin typeface="+mj-lt"/>
              </a:rPr>
              <a:t>normes communautaires pour le milieu de travail </a:t>
            </a:r>
            <a:r>
              <a:rPr lang="fr-FR" sz="1600" b="1" dirty="0">
                <a:latin typeface="+mj-lt"/>
              </a:rPr>
              <a:t>offerts à l’activité 2.4</a:t>
            </a:r>
          </a:p>
          <a:p>
            <a:endParaRPr lang="fr-FR" sz="1600" b="1" dirty="0">
              <a:latin typeface="+mj-lt"/>
            </a:endParaRPr>
          </a:p>
          <a:p>
            <a:r>
              <a:rPr lang="fr-FR" sz="1600" dirty="0">
                <a:latin typeface="+mj-lt"/>
              </a:rPr>
              <a:t>Les normes communautaires préalablement établies (sensibilisation, respect, courtoisie et communication) sont les valeurs sur lesquelles reposent les affiches d’étiquettes en milieu de travail présentées dans le Programme en boite. Les affiches ont été créées afin de fournir des informations à l’utilisateur quant à l’utilisation de certains points de travail offerts dans les espaces de travail ou quant à l’utilisation des différentes zones proposées. Les éléments transmis sur chacune des affiches influencent l’adoption de certaines habitudes afin de créer un environnement de travail convivial et fondé sur les normes communautaires. </a:t>
            </a:r>
          </a:p>
          <a:p>
            <a:endParaRPr lang="fr-FR" sz="1600" dirty="0">
              <a:latin typeface="+mj-lt"/>
            </a:endParaRPr>
          </a:p>
          <a:p>
            <a:r>
              <a:rPr lang="fr-FR" sz="1600" dirty="0">
                <a:latin typeface="+mj-lt"/>
              </a:rPr>
              <a:t>Les affiches offertes dans le programme en boite ont été grandement inspirées par des étiquettes préalablement mises en place au sein de diverses organisations. Quoique nous encourageons la mobilisation des employés dans la création d’une étiquette en milieu de travail afin de soutenir l’adoption et la personnalisation de celles-ci, nous sommes conscients que l’échéancier très serré des projets livrés dans le cadre du Programme de transformation du milieu de travail pourraient rendre la tenue d’une telle activité plus difficile à organiser.  </a:t>
            </a:r>
          </a:p>
          <a:p>
            <a:endParaRPr lang="fr-FR" sz="1600" dirty="0">
              <a:latin typeface="+mj-lt"/>
            </a:endParaRPr>
          </a:p>
          <a:p>
            <a:r>
              <a:rPr lang="fr-FR" sz="1600" b="1" dirty="0">
                <a:latin typeface="+mj-lt"/>
              </a:rPr>
              <a:t>Pour miser sur l’adoption d’une étiquette en milieu de travail, voici ce que nous recommandons :</a:t>
            </a:r>
          </a:p>
          <a:p>
            <a:pPr marL="285750" indent="-285750">
              <a:buFont typeface="Arial" panose="020B0604020202020204" pitchFamily="34" charset="0"/>
              <a:buChar char="•"/>
            </a:pPr>
            <a:r>
              <a:rPr lang="fr-FR" sz="1600" dirty="0">
                <a:latin typeface="+mj-lt"/>
              </a:rPr>
              <a:t>Personnalisez les affiches de l’étiquette au besoin afin qu’elles reflètent certaines particularités propres à votre organisation</a:t>
            </a:r>
          </a:p>
          <a:p>
            <a:pPr marL="285750" indent="-285750">
              <a:buFont typeface="Arial" panose="020B0604020202020204" pitchFamily="34" charset="0"/>
              <a:buChar char="•"/>
            </a:pPr>
            <a:r>
              <a:rPr lang="fr-FR" sz="1600" dirty="0">
                <a:latin typeface="+mj-lt"/>
              </a:rPr>
              <a:t>Profitez de vos réseaux en place ou communautés internes pour personnaliser les étiquettes</a:t>
            </a:r>
          </a:p>
          <a:p>
            <a:pPr marL="285750" indent="-285750">
              <a:buFont typeface="Arial" panose="020B0604020202020204" pitchFamily="34" charset="0"/>
              <a:buChar char="•"/>
            </a:pPr>
            <a:r>
              <a:rPr lang="fr-FR" sz="1600" dirty="0">
                <a:latin typeface="+mj-lt"/>
              </a:rPr>
              <a:t>Vous pouvez utiliser les affiches sur des supports visuels tels des écrans installés à travers votre futur milieu de travail mais aussi sur votre page intranet. Elles peuvent aussi être présentées lors des sessions d’intégration de nouveaux employés. </a:t>
            </a:r>
          </a:p>
          <a:p>
            <a:pPr marL="285750" indent="-285750">
              <a:buFont typeface="Arial" panose="020B0604020202020204" pitchFamily="34" charset="0"/>
              <a:buChar char="•"/>
            </a:pPr>
            <a:r>
              <a:rPr lang="fr-CA" sz="1600" b="1" dirty="0">
                <a:solidFill>
                  <a:schemeClr val="accent3">
                    <a:lumMod val="75000"/>
                  </a:schemeClr>
                </a:solidFill>
                <a:latin typeface="+mj-lt"/>
              </a:rPr>
              <a:t>Ces affiches ont été développées pour une utilisation numérique. Les couleurs, le format et les contrastes pourraient ne pas respecter les normes d’accessibilité si les affiches sont imprimées. Nous recommandons alors d’adapter les affiches pour une utilisation en format papier.</a:t>
            </a:r>
          </a:p>
          <a:p>
            <a:endParaRPr lang="fr-FR" sz="1600" dirty="0">
              <a:latin typeface="+mj-lt"/>
            </a:endParaRPr>
          </a:p>
        </p:txBody>
      </p:sp>
    </p:spTree>
    <p:extLst>
      <p:ext uri="{BB962C8B-B14F-4D97-AF65-F5344CB8AC3E}">
        <p14:creationId xmlns:p14="http://schemas.microsoft.com/office/powerpoint/2010/main" val="318564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9A59B0-5CB8-329E-2D39-424A1D57154A}"/>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dirty="0"/>
          </a:p>
        </p:txBody>
      </p:sp>
      <p:pic>
        <p:nvPicPr>
          <p:cNvPr id="5" name="Picture 4">
            <a:extLst>
              <a:ext uri="{FF2B5EF4-FFF2-40B4-BE49-F238E27FC236}">
                <a16:creationId xmlns:a16="http://schemas.microsoft.com/office/drawing/2014/main" id="{C5014F90-EE00-6EF5-7FF4-69CD1DBF4035}"/>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6" name="Title 5">
            <a:extLst>
              <a:ext uri="{FF2B5EF4-FFF2-40B4-BE49-F238E27FC236}">
                <a16:creationId xmlns:a16="http://schemas.microsoft.com/office/drawing/2014/main" id="{E1565E6F-7D98-5193-1DFE-1437461F7B50}"/>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Zone tranquille</a:t>
            </a:r>
            <a:endParaRPr kumimoji="0" lang="en-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endParaRPr>
          </a:p>
        </p:txBody>
      </p:sp>
      <p:sp>
        <p:nvSpPr>
          <p:cNvPr id="10" name="Rectangle 9">
            <a:extLst>
              <a:ext uri="{FF2B5EF4-FFF2-40B4-BE49-F238E27FC236}">
                <a16:creationId xmlns:a16="http://schemas.microsoft.com/office/drawing/2014/main" id="{313A1C21-D9D4-849B-A565-9964CB2E45A6}"/>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rgbClr val="6AA2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93CC5799-FECB-949B-7B6C-DC70772D4BE0}"/>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SENSIBILISATION • RESPECT • COURTOISIE • COMMUNICATION</a:t>
            </a:r>
            <a:endParaRPr lang="en-CA" sz="2400" dirty="0">
              <a:latin typeface="Avenir Next LT Pro Demi" panose="020B0704020202020204" pitchFamily="34" charset="0"/>
            </a:endParaRPr>
          </a:p>
        </p:txBody>
      </p:sp>
      <p:grpSp>
        <p:nvGrpSpPr>
          <p:cNvPr id="12" name="Group 11" descr="Deux collègues communiquant par message instantanés. L'un, debout dans le couloir, demande s'ils peuvent se rencontrer pour parler du nouveau projet. L'autre, assis à un bureau, répond qu'ils peuvent se rencontrer dans le salon dans une demi-heure.">
            <a:extLst>
              <a:ext uri="{FF2B5EF4-FFF2-40B4-BE49-F238E27FC236}">
                <a16:creationId xmlns:a16="http://schemas.microsoft.com/office/drawing/2014/main" id="{B2EF56EA-F0DC-9EA9-B73D-7726E7E48789}"/>
              </a:ext>
            </a:extLst>
          </p:cNvPr>
          <p:cNvGrpSpPr/>
          <p:nvPr/>
        </p:nvGrpSpPr>
        <p:grpSpPr>
          <a:xfrm>
            <a:off x="257453" y="1668566"/>
            <a:ext cx="7117014" cy="3858711"/>
            <a:chOff x="720436" y="1472859"/>
            <a:chExt cx="6040582" cy="4169412"/>
          </a:xfrm>
        </p:grpSpPr>
        <p:pic>
          <p:nvPicPr>
            <p:cNvPr id="39" name="Picture 38">
              <a:extLst>
                <a:ext uri="{FF2B5EF4-FFF2-40B4-BE49-F238E27FC236}">
                  <a16:creationId xmlns:a16="http://schemas.microsoft.com/office/drawing/2014/main" id="{D3A195EF-089F-BA0B-A058-8F87CFAA59B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27" r="-623"/>
            <a:stretch/>
          </p:blipFill>
          <p:spPr>
            <a:xfrm>
              <a:off x="720436" y="1472859"/>
              <a:ext cx="6040582" cy="4169412"/>
            </a:xfrm>
            <a:prstGeom prst="rect">
              <a:avLst/>
            </a:prstGeom>
          </p:spPr>
        </p:pic>
        <p:sp>
          <p:nvSpPr>
            <p:cNvPr id="7" name="Speech Bubble: Rectangle 6">
              <a:extLst>
                <a:ext uri="{FF2B5EF4-FFF2-40B4-BE49-F238E27FC236}">
                  <a16:creationId xmlns:a16="http://schemas.microsoft.com/office/drawing/2014/main" id="{0960DE19-B4E3-0333-8B1E-0F91F6DE946A}"/>
                </a:ext>
              </a:extLst>
            </p:cNvPr>
            <p:cNvSpPr/>
            <p:nvPr/>
          </p:nvSpPr>
          <p:spPr>
            <a:xfrm>
              <a:off x="1348509" y="1472859"/>
              <a:ext cx="1607127" cy="732372"/>
            </a:xfrm>
            <a:prstGeom prst="wedgeRectCallout">
              <a:avLst>
                <a:gd name="adj1" fmla="val -44537"/>
                <a:gd name="adj2" fmla="val 92768"/>
              </a:avLst>
            </a:prstGeom>
            <a:solidFill>
              <a:schemeClr val="bg1"/>
            </a:solidFill>
            <a:ln w="28575">
              <a:solidFill>
                <a:srgbClr val="05050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800" dirty="0">
                  <a:solidFill>
                    <a:schemeClr val="tx1"/>
                  </a:solidFill>
                  <a:latin typeface="Arial Nova Cond Light" panose="020B0306020202020204" pitchFamily="34" charset="0"/>
                </a:rPr>
                <a:t>*Message instantané*</a:t>
              </a:r>
            </a:p>
            <a:p>
              <a:endParaRPr lang="fr-CA" sz="800" dirty="0">
                <a:solidFill>
                  <a:schemeClr val="tx1"/>
                </a:solidFill>
              </a:endParaRPr>
            </a:p>
            <a:p>
              <a:r>
                <a:rPr lang="fr-CA" sz="1050" b="1" dirty="0">
                  <a:solidFill>
                    <a:schemeClr val="tx1"/>
                  </a:solidFill>
                  <a:latin typeface="Arial Nova Cond Light" panose="020B0306020202020204" pitchFamily="34" charset="0"/>
                </a:rPr>
                <a:t>Pouvons-nous avoir une discussion au sujet du nouveau projet?</a:t>
              </a:r>
            </a:p>
            <a:p>
              <a:endParaRPr lang="fr-CA" sz="1050" b="1" dirty="0">
                <a:solidFill>
                  <a:schemeClr val="tx1"/>
                </a:solidFill>
                <a:latin typeface="Arial Nova Cond Light" panose="020B0306020202020204" pitchFamily="34" charset="0"/>
              </a:endParaRPr>
            </a:p>
          </p:txBody>
        </p:sp>
        <p:sp>
          <p:nvSpPr>
            <p:cNvPr id="9" name="Speech Bubble: Rectangle 8">
              <a:extLst>
                <a:ext uri="{FF2B5EF4-FFF2-40B4-BE49-F238E27FC236}">
                  <a16:creationId xmlns:a16="http://schemas.microsoft.com/office/drawing/2014/main" id="{7AEEF58B-5611-A22E-FAC5-E561D076114C}"/>
                </a:ext>
              </a:extLst>
            </p:cNvPr>
            <p:cNvSpPr/>
            <p:nvPr/>
          </p:nvSpPr>
          <p:spPr>
            <a:xfrm rot="10800000" flipH="1" flipV="1">
              <a:off x="3502435" y="1500667"/>
              <a:ext cx="1607127" cy="704564"/>
            </a:xfrm>
            <a:prstGeom prst="wedgeRectCallout">
              <a:avLst>
                <a:gd name="adj1" fmla="val -45064"/>
                <a:gd name="adj2" fmla="val 158005"/>
              </a:avLst>
            </a:prstGeom>
            <a:solidFill>
              <a:schemeClr val="bg1"/>
            </a:solidFill>
            <a:ln w="28575">
              <a:solidFill>
                <a:srgbClr val="05050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CA" sz="800" dirty="0">
                  <a:solidFill>
                    <a:schemeClr val="tx1"/>
                  </a:solidFill>
                  <a:latin typeface="Arial Nova Cond Light" panose="020B0306020202020204" pitchFamily="34" charset="0"/>
                </a:rPr>
                <a:t>*Message instantané*</a:t>
              </a:r>
            </a:p>
            <a:p>
              <a:endParaRPr lang="fr-CA" sz="700" dirty="0">
                <a:solidFill>
                  <a:schemeClr val="tx1"/>
                </a:solidFill>
                <a:latin typeface="Arial Nova Cond Light" panose="020B0306020202020204" pitchFamily="34" charset="0"/>
              </a:endParaRPr>
            </a:p>
            <a:p>
              <a:r>
                <a:rPr lang="fr-CA" sz="1050" b="1" dirty="0">
                  <a:solidFill>
                    <a:schemeClr val="tx1"/>
                  </a:solidFill>
                  <a:latin typeface="Arial Nova Cond Light" panose="020B0306020202020204" pitchFamily="34" charset="0"/>
                </a:rPr>
                <a:t>Bien sûr, on se rencontre dans le salon dans 30 minutes?</a:t>
              </a:r>
            </a:p>
            <a:p>
              <a:pPr algn="ctr"/>
              <a:endParaRPr lang="en-CA" dirty="0"/>
            </a:p>
          </p:txBody>
        </p:sp>
      </p:grpSp>
      <p:sp>
        <p:nvSpPr>
          <p:cNvPr id="27" name="TextBox 26">
            <a:extLst>
              <a:ext uri="{FF2B5EF4-FFF2-40B4-BE49-F238E27FC236}">
                <a16:creationId xmlns:a16="http://schemas.microsoft.com/office/drawing/2014/main" id="{9C9BA017-868D-2B5E-E9ED-638182D6E4D1}"/>
              </a:ext>
            </a:extLst>
          </p:cNvPr>
          <p:cNvSpPr txBox="1"/>
          <p:nvPr/>
        </p:nvSpPr>
        <p:spPr>
          <a:xfrm>
            <a:off x="8175149" y="1743566"/>
            <a:ext cx="3947785" cy="646331"/>
          </a:xfrm>
          <a:prstGeom prst="rect">
            <a:avLst/>
          </a:prstGeom>
          <a:noFill/>
        </p:spPr>
        <p:txBody>
          <a:bodyPr wrap="square">
            <a:spAutoFit/>
          </a:bodyPr>
          <a:lstStyle/>
          <a:p>
            <a:r>
              <a:rPr lang="fr-FR" sz="1200" b="1" dirty="0">
                <a:solidFill>
                  <a:srgbClr val="3B3838"/>
                </a:solidFill>
                <a:latin typeface="Avenir Next LT Pro" panose="020B0504020202020204" pitchFamily="34" charset="0"/>
              </a:rPr>
              <a:t>Réservez votre poste de travail </a:t>
            </a:r>
            <a:r>
              <a:rPr lang="fr-FR" sz="1200" dirty="0">
                <a:solidFill>
                  <a:srgbClr val="3B3838"/>
                </a:solidFill>
                <a:latin typeface="Avenir Next LT Pro" panose="020B0504020202020204" pitchFamily="34" charset="0"/>
              </a:rPr>
              <a:t>(si nécessaire)</a:t>
            </a:r>
          </a:p>
          <a:p>
            <a:r>
              <a:rPr lang="fr-FR" sz="1200" dirty="0">
                <a:solidFill>
                  <a:srgbClr val="3B3838"/>
                </a:solidFill>
                <a:latin typeface="Avenir Next LT Pro" panose="020B0504020202020204" pitchFamily="34" charset="0"/>
              </a:rPr>
              <a:t>Annulez votre réservation si vous n'en avez plus besoin.</a:t>
            </a:r>
            <a:endParaRPr lang="en-CA" sz="1200" dirty="0">
              <a:solidFill>
                <a:srgbClr val="3B3838"/>
              </a:solidFill>
              <a:latin typeface="Avenir Next LT Pro" panose="020B0504020202020204" pitchFamily="34" charset="0"/>
            </a:endParaRPr>
          </a:p>
        </p:txBody>
      </p:sp>
      <p:sp>
        <p:nvSpPr>
          <p:cNvPr id="37" name="TextBox 36">
            <a:extLst>
              <a:ext uri="{FF2B5EF4-FFF2-40B4-BE49-F238E27FC236}">
                <a16:creationId xmlns:a16="http://schemas.microsoft.com/office/drawing/2014/main" id="{6114A93E-6E92-82D4-5CFC-EE7652948204}"/>
              </a:ext>
            </a:extLst>
          </p:cNvPr>
          <p:cNvSpPr txBox="1"/>
          <p:nvPr/>
        </p:nvSpPr>
        <p:spPr>
          <a:xfrm>
            <a:off x="8166005" y="2426292"/>
            <a:ext cx="3768541" cy="646331"/>
          </a:xfrm>
          <a:prstGeom prst="rect">
            <a:avLst/>
          </a:prstGeom>
          <a:noFill/>
        </p:spPr>
        <p:txBody>
          <a:bodyPr wrap="square">
            <a:spAutoFit/>
          </a:bodyPr>
          <a:lstStyle/>
          <a:p>
            <a:r>
              <a:rPr lang="fr-FR" sz="1200" b="1" dirty="0">
                <a:solidFill>
                  <a:srgbClr val="3B3838"/>
                </a:solidFill>
                <a:latin typeface="Avenir Next LT Pro" panose="020B0504020202020204" pitchFamily="34" charset="0"/>
              </a:rPr>
              <a:t>Favorisez la concentration</a:t>
            </a:r>
          </a:p>
          <a:p>
            <a:r>
              <a:rPr lang="fr-FR" sz="1200" dirty="0">
                <a:solidFill>
                  <a:srgbClr val="3B3838"/>
                </a:solidFill>
                <a:latin typeface="Avenir Next LT Pro" panose="020B0504020202020204" pitchFamily="34" charset="0"/>
              </a:rPr>
              <a:t>Envoyez un message par messagerie afin de parler à un collègue travaillant dans la zone tranquille</a:t>
            </a:r>
            <a:r>
              <a:rPr lang="en-CA" sz="1200" dirty="0">
                <a:solidFill>
                  <a:srgbClr val="3B3838"/>
                </a:solidFill>
                <a:latin typeface="Avenir Next LT Pro" panose="020B0504020202020204" pitchFamily="34" charset="0"/>
              </a:rPr>
              <a:t>.</a:t>
            </a:r>
          </a:p>
        </p:txBody>
      </p:sp>
      <p:sp>
        <p:nvSpPr>
          <p:cNvPr id="2" name="TextBox 1">
            <a:extLst>
              <a:ext uri="{FF2B5EF4-FFF2-40B4-BE49-F238E27FC236}">
                <a16:creationId xmlns:a16="http://schemas.microsoft.com/office/drawing/2014/main" id="{972E44A7-C3C9-AF47-7EA5-72998D117DC3}"/>
              </a:ext>
            </a:extLst>
          </p:cNvPr>
          <p:cNvSpPr txBox="1"/>
          <p:nvPr/>
        </p:nvSpPr>
        <p:spPr>
          <a:xfrm>
            <a:off x="8166006" y="3179160"/>
            <a:ext cx="3482352" cy="646331"/>
          </a:xfrm>
          <a:prstGeom prst="rect">
            <a:avLst/>
          </a:prstGeom>
          <a:noFill/>
        </p:spPr>
        <p:txBody>
          <a:bodyPr wrap="square">
            <a:spAutoFit/>
          </a:bodyPr>
          <a:lstStyle/>
          <a:p>
            <a:r>
              <a:rPr lang="fr-FR" sz="1200" b="1" dirty="0">
                <a:solidFill>
                  <a:srgbClr val="3B3838"/>
                </a:solidFill>
                <a:latin typeface="Avenir Next LT Pro" panose="020B0504020202020204" pitchFamily="34" charset="0"/>
              </a:rPr>
              <a:t>Mettez vos appareils en sourdine</a:t>
            </a:r>
          </a:p>
          <a:p>
            <a:r>
              <a:rPr lang="fr-FR" sz="1200" dirty="0">
                <a:solidFill>
                  <a:srgbClr val="3B3838"/>
                </a:solidFill>
                <a:latin typeface="Avenir Next LT Pro" panose="020B0504020202020204" pitchFamily="34" charset="0"/>
              </a:rPr>
              <a:t>Coupez le volume de l'appareil ou utilisez le mode vibration.</a:t>
            </a:r>
            <a:endParaRPr lang="en-CA" sz="1200" dirty="0">
              <a:solidFill>
                <a:srgbClr val="3B3838"/>
              </a:solidFill>
              <a:latin typeface="Avenir Next LT Pro" panose="020B0504020202020204" pitchFamily="34" charset="0"/>
            </a:endParaRPr>
          </a:p>
        </p:txBody>
      </p:sp>
      <p:sp>
        <p:nvSpPr>
          <p:cNvPr id="3" name="TextBox 2">
            <a:extLst>
              <a:ext uri="{FF2B5EF4-FFF2-40B4-BE49-F238E27FC236}">
                <a16:creationId xmlns:a16="http://schemas.microsoft.com/office/drawing/2014/main" id="{D9CC0EAA-3826-05A6-AE3C-153D11FCEB02}"/>
              </a:ext>
            </a:extLst>
          </p:cNvPr>
          <p:cNvSpPr txBox="1"/>
          <p:nvPr/>
        </p:nvSpPr>
        <p:spPr>
          <a:xfrm>
            <a:off x="8169514" y="3866240"/>
            <a:ext cx="3478844" cy="830997"/>
          </a:xfrm>
          <a:prstGeom prst="rect">
            <a:avLst/>
          </a:prstGeom>
          <a:noFill/>
        </p:spPr>
        <p:txBody>
          <a:bodyPr wrap="square">
            <a:spAutoFit/>
          </a:bodyPr>
          <a:lstStyle/>
          <a:p>
            <a:r>
              <a:rPr lang="fr-FR" sz="1200" b="1" dirty="0">
                <a:solidFill>
                  <a:srgbClr val="3B3838"/>
                </a:solidFill>
                <a:latin typeface="Avenir Next LT Pro" panose="020B0504020202020204" pitchFamily="34" charset="0"/>
              </a:rPr>
              <a:t>Transférez l'entretien ailleurs</a:t>
            </a:r>
          </a:p>
          <a:p>
            <a:r>
              <a:rPr lang="fr-FR" sz="1200" dirty="0">
                <a:solidFill>
                  <a:srgbClr val="3B3838"/>
                </a:solidFill>
                <a:latin typeface="Avenir Next LT Pro" panose="020B0504020202020204" pitchFamily="34" charset="0"/>
              </a:rPr>
              <a:t>Utilisez des espaces fermés appropriés pour les discussions, les appels téléphoniques ou les réunions virtuelles.</a:t>
            </a:r>
            <a:endParaRPr lang="en-CA" sz="1200" dirty="0">
              <a:solidFill>
                <a:srgbClr val="3B3838"/>
              </a:solidFill>
              <a:latin typeface="Avenir Next LT Pro" panose="020B0504020202020204" pitchFamily="34" charset="0"/>
            </a:endParaRPr>
          </a:p>
        </p:txBody>
      </p:sp>
      <p:sp>
        <p:nvSpPr>
          <p:cNvPr id="32" name="TextBox 31">
            <a:extLst>
              <a:ext uri="{FF2B5EF4-FFF2-40B4-BE49-F238E27FC236}">
                <a16:creationId xmlns:a16="http://schemas.microsoft.com/office/drawing/2014/main" id="{E9AE8EAC-32AB-5226-9BEF-5F4A9032B8EC}"/>
              </a:ext>
            </a:extLst>
          </p:cNvPr>
          <p:cNvSpPr txBox="1"/>
          <p:nvPr/>
        </p:nvSpPr>
        <p:spPr>
          <a:xfrm>
            <a:off x="8175150" y="4747061"/>
            <a:ext cx="3473208" cy="646331"/>
          </a:xfrm>
          <a:prstGeom prst="rect">
            <a:avLst/>
          </a:prstGeom>
          <a:noFill/>
        </p:spPr>
        <p:txBody>
          <a:bodyPr wrap="square">
            <a:spAutoFit/>
          </a:bodyPr>
          <a:lstStyle/>
          <a:p>
            <a:r>
              <a:rPr lang="fr-FR" sz="1200" b="1" dirty="0">
                <a:solidFill>
                  <a:srgbClr val="3B3838"/>
                </a:solidFill>
                <a:latin typeface="Avenir Next LT Pro" panose="020B0504020202020204" pitchFamily="34" charset="0"/>
              </a:rPr>
              <a:t>Demandez aux autres de baisser le ton</a:t>
            </a:r>
          </a:p>
          <a:p>
            <a:r>
              <a:rPr lang="fr-FR" sz="1200" dirty="0">
                <a:solidFill>
                  <a:srgbClr val="3B3838"/>
                </a:solidFill>
                <a:latin typeface="Avenir Next LT Pro" panose="020B0504020202020204" pitchFamily="34" charset="0"/>
              </a:rPr>
              <a:t>Il est acceptable de rappeler poliment aux autres qu'il s'agit d'une zone tranquille.</a:t>
            </a:r>
            <a:endParaRPr lang="en-CA" sz="1200" dirty="0">
              <a:solidFill>
                <a:srgbClr val="3B3838"/>
              </a:solidFill>
              <a:latin typeface="Avenir Next LT Pro" panose="020B0504020202020204" pitchFamily="34" charset="0"/>
            </a:endParaRPr>
          </a:p>
        </p:txBody>
      </p:sp>
      <p:pic>
        <p:nvPicPr>
          <p:cNvPr id="8" name="Picture 7">
            <a:extLst>
              <a:ext uri="{FF2B5EF4-FFF2-40B4-BE49-F238E27FC236}">
                <a16:creationId xmlns:a16="http://schemas.microsoft.com/office/drawing/2014/main" id="{395E52C9-95B3-305E-3CD3-3B132A82C9D0}"/>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564955" y="3193565"/>
            <a:ext cx="557798" cy="557798"/>
          </a:xfrm>
          <a:prstGeom prst="rect">
            <a:avLst/>
          </a:prstGeom>
        </p:spPr>
      </p:pic>
      <p:pic>
        <p:nvPicPr>
          <p:cNvPr id="14" name="Picture 13">
            <a:extLst>
              <a:ext uri="{FF2B5EF4-FFF2-40B4-BE49-F238E27FC236}">
                <a16:creationId xmlns:a16="http://schemas.microsoft.com/office/drawing/2014/main" id="{CD2377CA-3433-6924-D6CB-7AC31C168EE5}"/>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564955" y="1718186"/>
            <a:ext cx="573908" cy="573908"/>
          </a:xfrm>
          <a:prstGeom prst="rect">
            <a:avLst/>
          </a:prstGeom>
        </p:spPr>
      </p:pic>
      <p:pic>
        <p:nvPicPr>
          <p:cNvPr id="18" name="Picture 17">
            <a:extLst>
              <a:ext uri="{FF2B5EF4-FFF2-40B4-BE49-F238E27FC236}">
                <a16:creationId xmlns:a16="http://schemas.microsoft.com/office/drawing/2014/main" id="{879B8BD4-F614-9928-D142-69FA8A6AE955}"/>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08537" y="4834764"/>
            <a:ext cx="504690" cy="504690"/>
          </a:xfrm>
          <a:prstGeom prst="rect">
            <a:avLst/>
          </a:prstGeom>
        </p:spPr>
      </p:pic>
      <p:pic>
        <p:nvPicPr>
          <p:cNvPr id="22" name="Picture 21">
            <a:extLst>
              <a:ext uri="{FF2B5EF4-FFF2-40B4-BE49-F238E27FC236}">
                <a16:creationId xmlns:a16="http://schemas.microsoft.com/office/drawing/2014/main" id="{56654E4E-B5E8-2602-44D4-806AF540B528}"/>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21571" y="3971609"/>
            <a:ext cx="504689" cy="504689"/>
          </a:xfrm>
          <a:prstGeom prst="rect">
            <a:avLst/>
          </a:prstGeom>
        </p:spPr>
      </p:pic>
      <p:pic>
        <p:nvPicPr>
          <p:cNvPr id="17" name="Picture 16">
            <a:extLst>
              <a:ext uri="{FF2B5EF4-FFF2-40B4-BE49-F238E27FC236}">
                <a16:creationId xmlns:a16="http://schemas.microsoft.com/office/drawing/2014/main" id="{7212AC99-A0EC-3884-F3E8-20C804035A1E}"/>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sp>
        <p:nvSpPr>
          <p:cNvPr id="19" name="TextBox 18">
            <a:extLst>
              <a:ext uri="{FF2B5EF4-FFF2-40B4-BE49-F238E27FC236}">
                <a16:creationId xmlns:a16="http://schemas.microsoft.com/office/drawing/2014/main" id="{958C7CE8-3A70-8526-D75C-BDF432B0805D}"/>
              </a:ext>
            </a:extLst>
          </p:cNvPr>
          <p:cNvSpPr txBox="1"/>
          <p:nvPr/>
        </p:nvSpPr>
        <p:spPr>
          <a:xfrm>
            <a:off x="1214582" y="5948527"/>
            <a:ext cx="2925617"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Signalez un équipement défectueux</a:t>
            </a:r>
          </a:p>
          <a:p>
            <a:r>
              <a:rPr lang="fr-FR" sz="1200" dirty="0">
                <a:solidFill>
                  <a:schemeClr val="bg1"/>
                </a:solidFill>
                <a:latin typeface="Avenir Next LT Pro" panose="020B0504020202020204" pitchFamily="34" charset="0"/>
              </a:rPr>
              <a:t>Si quelque chose ne fonctionne pas correctement, veuillez le signaler.</a:t>
            </a:r>
            <a:endParaRPr lang="en-CA" sz="1200" dirty="0">
              <a:solidFill>
                <a:schemeClr val="bg1"/>
              </a:solidFill>
              <a:latin typeface="Avenir Next LT Pro" panose="020B0504020202020204" pitchFamily="34" charset="0"/>
            </a:endParaRPr>
          </a:p>
        </p:txBody>
      </p:sp>
      <p:sp>
        <p:nvSpPr>
          <p:cNvPr id="34" name="TextBox 33">
            <a:extLst>
              <a:ext uri="{FF2B5EF4-FFF2-40B4-BE49-F238E27FC236}">
                <a16:creationId xmlns:a16="http://schemas.microsoft.com/office/drawing/2014/main" id="{00D8C377-9F76-4D7B-9791-B8267CA01534}"/>
              </a:ext>
            </a:extLst>
          </p:cNvPr>
          <p:cNvSpPr txBox="1"/>
          <p:nvPr/>
        </p:nvSpPr>
        <p:spPr>
          <a:xfrm>
            <a:off x="5191499" y="5958076"/>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Aidez la planète</a:t>
            </a:r>
          </a:p>
          <a:p>
            <a:r>
              <a:rPr lang="fr-FR" sz="1200" dirty="0">
                <a:solidFill>
                  <a:schemeClr val="bg1"/>
                </a:solidFill>
                <a:latin typeface="Avenir Next LT Pro" panose="020B0504020202020204" pitchFamily="34" charset="0"/>
              </a:rPr>
              <a:t>Éteignez les écrans et l’éclairage d'appoint lorsque vous quittez.</a:t>
            </a:r>
            <a:endParaRPr lang="en-CA" sz="1200" dirty="0">
              <a:solidFill>
                <a:schemeClr val="bg1"/>
              </a:solidFill>
              <a:latin typeface="Avenir Next LT Pro" panose="020B0504020202020204" pitchFamily="34" charset="0"/>
            </a:endParaRPr>
          </a:p>
        </p:txBody>
      </p:sp>
      <p:sp>
        <p:nvSpPr>
          <p:cNvPr id="21" name="TextBox 20">
            <a:extLst>
              <a:ext uri="{FF2B5EF4-FFF2-40B4-BE49-F238E27FC236}">
                <a16:creationId xmlns:a16="http://schemas.microsoft.com/office/drawing/2014/main" id="{BDA0B7C8-979A-D323-7E6F-CA789103EF90}"/>
              </a:ext>
            </a:extLst>
          </p:cNvPr>
          <p:cNvSpPr txBox="1"/>
          <p:nvPr/>
        </p:nvSpPr>
        <p:spPr>
          <a:xfrm>
            <a:off x="9293655" y="5959102"/>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Ranger derrière soi</a:t>
            </a:r>
          </a:p>
          <a:p>
            <a:r>
              <a:rPr lang="fr-FR" sz="1200" dirty="0">
                <a:solidFill>
                  <a:schemeClr val="bg1"/>
                </a:solidFill>
                <a:latin typeface="Avenir Next LT Pro" panose="020B0504020202020204" pitchFamily="34" charset="0"/>
              </a:rPr>
              <a:t>Éliminez les déchets et nettoyez les surfaces avec les lingettes fournies.</a:t>
            </a:r>
            <a:endParaRPr lang="en-CA" sz="1200" dirty="0">
              <a:solidFill>
                <a:schemeClr val="bg1"/>
              </a:solidFill>
              <a:latin typeface="Avenir Next LT Pro" panose="020B0504020202020204" pitchFamily="34" charset="0"/>
            </a:endParaRPr>
          </a:p>
        </p:txBody>
      </p:sp>
      <p:pic>
        <p:nvPicPr>
          <p:cNvPr id="20" name="Picture 19">
            <a:extLst>
              <a:ext uri="{FF2B5EF4-FFF2-40B4-BE49-F238E27FC236}">
                <a16:creationId xmlns:a16="http://schemas.microsoft.com/office/drawing/2014/main" id="{CAEA9DE6-E8DB-330F-9C18-AE3E6E814F64}"/>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pic>
        <p:nvPicPr>
          <p:cNvPr id="31" name="Picture 30">
            <a:extLst>
              <a:ext uri="{FF2B5EF4-FFF2-40B4-BE49-F238E27FC236}">
                <a16:creationId xmlns:a16="http://schemas.microsoft.com/office/drawing/2014/main" id="{385A9F8A-B36B-B983-3838-CF2E88FFC87C}"/>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35653" y="5977835"/>
            <a:ext cx="573909" cy="573909"/>
          </a:xfrm>
          <a:prstGeom prst="rect">
            <a:avLst/>
          </a:prstGeom>
        </p:spPr>
      </p:pic>
      <p:pic>
        <p:nvPicPr>
          <p:cNvPr id="41" name="Graphic 40">
            <a:extLst>
              <a:ext uri="{FF2B5EF4-FFF2-40B4-BE49-F238E27FC236}">
                <a16:creationId xmlns:a16="http://schemas.microsoft.com/office/drawing/2014/main" id="{39B4F713-A6F4-95F8-1362-D691A2C16A61}"/>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546676" y="2493473"/>
            <a:ext cx="576076" cy="576076"/>
          </a:xfrm>
          <a:prstGeom prst="rect">
            <a:avLst/>
          </a:prstGeom>
        </p:spPr>
      </p:pic>
    </p:spTree>
    <p:extLst>
      <p:ext uri="{BB962C8B-B14F-4D97-AF65-F5344CB8AC3E}">
        <p14:creationId xmlns:p14="http://schemas.microsoft.com/office/powerpoint/2010/main" val="2498779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rgbClr val="0082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6" name="Title 35">
            <a:extLst>
              <a:ext uri="{FF2B5EF4-FFF2-40B4-BE49-F238E27FC236}">
                <a16:creationId xmlns:a16="http://schemas.microsoft.com/office/drawing/2014/main" id="{96816DEC-1775-4706-4F91-64F8906EECED}"/>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t>Zone de transition</a:t>
            </a: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a:latin typeface="Avenir Next LT Pro Demi" panose="020B0704020202020204" pitchFamily="34" charset="0"/>
              </a:rPr>
              <a:t>SENSIBILISATION • RESPECT • COURTOISIE • COMMUNICATION</a:t>
            </a:r>
          </a:p>
        </p:txBody>
      </p:sp>
      <p:pic>
        <p:nvPicPr>
          <p:cNvPr id="37" name="Picture 36" descr="Deux collègues discutant autour d'un cubicule de bureau">
            <a:extLst>
              <a:ext uri="{FF2B5EF4-FFF2-40B4-BE49-F238E27FC236}">
                <a16:creationId xmlns:a16="http://schemas.microsoft.com/office/drawing/2014/main" id="{F0359C76-4CA5-7EA8-80BF-0016739DD29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l="317" r="317"/>
          <a:stretch/>
        </p:blipFill>
        <p:spPr>
          <a:xfrm>
            <a:off x="590332" y="1490880"/>
            <a:ext cx="5719984" cy="4150534"/>
          </a:xfrm>
          <a:prstGeom prst="rect">
            <a:avLst/>
          </a:prstGeom>
        </p:spPr>
      </p:pic>
      <p:sp>
        <p:nvSpPr>
          <p:cNvPr id="26" name="TextBox 25">
            <a:extLst>
              <a:ext uri="{FF2B5EF4-FFF2-40B4-BE49-F238E27FC236}">
                <a16:creationId xmlns:a16="http://schemas.microsoft.com/office/drawing/2014/main" id="{829D5740-5084-7D76-5CA2-49CBE316C0F6}"/>
              </a:ext>
            </a:extLst>
          </p:cNvPr>
          <p:cNvSpPr txBox="1"/>
          <p:nvPr/>
        </p:nvSpPr>
        <p:spPr>
          <a:xfrm>
            <a:off x="8202580" y="1523117"/>
            <a:ext cx="3498070"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CA" sz="1200" b="1" dirty="0">
                <a:solidFill>
                  <a:srgbClr val="3B3838"/>
                </a:solidFill>
                <a:latin typeface="Avenir Next LT Pro" panose="020B0504020202020204" pitchFamily="34" charset="0"/>
              </a:rPr>
              <a:t>Réservez votre poste de travail </a:t>
            </a:r>
            <a:r>
              <a:rPr lang="fr-CA" sz="1200" b="0" dirty="0">
                <a:solidFill>
                  <a:srgbClr val="3B3838"/>
                </a:solidFill>
                <a:latin typeface="Avenir Next LT Pro" panose="020B0504020202020204" pitchFamily="34" charset="0"/>
              </a:rPr>
              <a:t>(si nécessaire)</a:t>
            </a:r>
          </a:p>
          <a:p>
            <a:r>
              <a:rPr lang="fr-CA" sz="1200" b="0" dirty="0">
                <a:solidFill>
                  <a:srgbClr val="3B3838"/>
                </a:solidFill>
                <a:latin typeface="Avenir Next LT Pro" panose="020B0504020202020204" pitchFamily="34" charset="0"/>
              </a:rPr>
              <a:t>Annulez votre réservation si vous n'en avez plus besoin.</a:t>
            </a:r>
          </a:p>
        </p:txBody>
      </p:sp>
      <p:sp>
        <p:nvSpPr>
          <p:cNvPr id="27" name="TextBox 26">
            <a:extLst>
              <a:ext uri="{FF2B5EF4-FFF2-40B4-BE49-F238E27FC236}">
                <a16:creationId xmlns:a16="http://schemas.microsoft.com/office/drawing/2014/main" id="{FAC24E0F-E3D1-B9C2-9441-2C134262A40E}"/>
              </a:ext>
            </a:extLst>
          </p:cNvPr>
          <p:cNvSpPr txBox="1"/>
          <p:nvPr/>
        </p:nvSpPr>
        <p:spPr>
          <a:xfrm>
            <a:off x="8179578" y="2303627"/>
            <a:ext cx="3521072"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CA" dirty="0"/>
              <a:t>Faites attention à votre bruit</a:t>
            </a:r>
          </a:p>
          <a:p>
            <a:r>
              <a:rPr lang="fr-CA" b="0" dirty="0"/>
              <a:t>Utilisez des écouteurs pour écouter de la musique ou participer à des réunions virtuelles.</a:t>
            </a:r>
          </a:p>
        </p:txBody>
      </p:sp>
      <p:sp>
        <p:nvSpPr>
          <p:cNvPr id="33" name="TextBox 32">
            <a:extLst>
              <a:ext uri="{FF2B5EF4-FFF2-40B4-BE49-F238E27FC236}">
                <a16:creationId xmlns:a16="http://schemas.microsoft.com/office/drawing/2014/main" id="{104DCD4A-9ED6-A639-7BA9-B65943E06709}"/>
              </a:ext>
            </a:extLst>
          </p:cNvPr>
          <p:cNvSpPr txBox="1"/>
          <p:nvPr/>
        </p:nvSpPr>
        <p:spPr>
          <a:xfrm>
            <a:off x="8149594" y="3074296"/>
            <a:ext cx="3498070" cy="830997"/>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CA" dirty="0"/>
              <a:t>Modérez votre voix</a:t>
            </a:r>
          </a:p>
          <a:p>
            <a:r>
              <a:rPr lang="fr-CA" b="0" dirty="0"/>
              <a:t>Pensez à vos collègues lorsque vous parlez au téléphone ou que vous collaborez avec un collègue.</a:t>
            </a:r>
          </a:p>
        </p:txBody>
      </p:sp>
      <p:sp>
        <p:nvSpPr>
          <p:cNvPr id="28" name="TextBox 27">
            <a:extLst>
              <a:ext uri="{FF2B5EF4-FFF2-40B4-BE49-F238E27FC236}">
                <a16:creationId xmlns:a16="http://schemas.microsoft.com/office/drawing/2014/main" id="{268CA8A8-0FD9-1865-A24B-914253DF7441}"/>
              </a:ext>
            </a:extLst>
          </p:cNvPr>
          <p:cNvSpPr txBox="1"/>
          <p:nvPr/>
        </p:nvSpPr>
        <p:spPr>
          <a:xfrm>
            <a:off x="8179578" y="4005398"/>
            <a:ext cx="3809222" cy="830997"/>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CA" sz="1200" b="1" dirty="0">
                <a:solidFill>
                  <a:srgbClr val="3B3838"/>
                </a:solidFill>
                <a:latin typeface="Avenir Next LT Pro" panose="020B0504020202020204" pitchFamily="34" charset="0"/>
              </a:rPr>
              <a:t>Transférez l'entretien ailleurs</a:t>
            </a:r>
          </a:p>
          <a:p>
            <a:r>
              <a:rPr lang="fr-CA" b="0" dirty="0"/>
              <a:t>Utilisez des espaces collaboratifs ou des espaces fermés appropriés lorsque les discussions s'éternisent.</a:t>
            </a:r>
          </a:p>
        </p:txBody>
      </p:sp>
      <p:sp>
        <p:nvSpPr>
          <p:cNvPr id="35" name="TextBox 34">
            <a:extLst>
              <a:ext uri="{FF2B5EF4-FFF2-40B4-BE49-F238E27FC236}">
                <a16:creationId xmlns:a16="http://schemas.microsoft.com/office/drawing/2014/main" id="{5E77D1DA-6C88-E50D-9999-425C5B9040A4}"/>
              </a:ext>
            </a:extLst>
          </p:cNvPr>
          <p:cNvSpPr txBox="1"/>
          <p:nvPr/>
        </p:nvSpPr>
        <p:spPr>
          <a:xfrm>
            <a:off x="8202580" y="4970439"/>
            <a:ext cx="3445083"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CA" dirty="0"/>
              <a:t>Changez de point de travail</a:t>
            </a:r>
          </a:p>
          <a:p>
            <a:r>
              <a:rPr lang="fr-CA" b="0" dirty="0"/>
              <a:t>Explorez les différents points de travail offerts.</a:t>
            </a:r>
          </a:p>
        </p:txBody>
      </p:sp>
      <p:pic>
        <p:nvPicPr>
          <p:cNvPr id="17" name="Picture 16">
            <a:extLst>
              <a:ext uri="{FF2B5EF4-FFF2-40B4-BE49-F238E27FC236}">
                <a16:creationId xmlns:a16="http://schemas.microsoft.com/office/drawing/2014/main" id="{70504325-D1B8-8718-CA6A-9D221E7268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pic>
        <p:nvPicPr>
          <p:cNvPr id="19" name="Picture 18">
            <a:extLst>
              <a:ext uri="{FF2B5EF4-FFF2-40B4-BE49-F238E27FC236}">
                <a16:creationId xmlns:a16="http://schemas.microsoft.com/office/drawing/2014/main" id="{372301FF-1116-0455-98C7-F0C81DA8D3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sp>
        <p:nvSpPr>
          <p:cNvPr id="3" name="TextBox 2">
            <a:extLst>
              <a:ext uri="{FF2B5EF4-FFF2-40B4-BE49-F238E27FC236}">
                <a16:creationId xmlns:a16="http://schemas.microsoft.com/office/drawing/2014/main" id="{C87ABF0E-A21B-54FE-E1A0-FD3DC95F7A15}"/>
              </a:ext>
            </a:extLst>
          </p:cNvPr>
          <p:cNvSpPr txBox="1"/>
          <p:nvPr/>
        </p:nvSpPr>
        <p:spPr>
          <a:xfrm>
            <a:off x="1214582" y="5948527"/>
            <a:ext cx="2925617" cy="646331"/>
          </a:xfrm>
          <a:prstGeom prst="rect">
            <a:avLst/>
          </a:prstGeom>
          <a:noFill/>
        </p:spPr>
        <p:txBody>
          <a:bodyPr wrap="square">
            <a:spAutoFit/>
          </a:bodyPr>
          <a:lstStyle/>
          <a:p>
            <a:r>
              <a:rPr lang="fr-CA" sz="1200" b="1" dirty="0">
                <a:solidFill>
                  <a:schemeClr val="bg1"/>
                </a:solidFill>
                <a:latin typeface="Avenir Next LT Pro" panose="020B0504020202020204" pitchFamily="34" charset="0"/>
              </a:rPr>
              <a:t>Signalez un équipement défectueux</a:t>
            </a:r>
          </a:p>
          <a:p>
            <a:r>
              <a:rPr lang="fr-CA" sz="1200" dirty="0">
                <a:solidFill>
                  <a:schemeClr val="bg1"/>
                </a:solidFill>
                <a:latin typeface="Avenir Next LT Pro" panose="020B0504020202020204" pitchFamily="34" charset="0"/>
              </a:rPr>
              <a:t>Si quelque chose ne fonctionne pas correctement, veuillez le signaler.</a:t>
            </a:r>
          </a:p>
        </p:txBody>
      </p:sp>
      <p:sp>
        <p:nvSpPr>
          <p:cNvPr id="6" name="TextBox 5">
            <a:extLst>
              <a:ext uri="{FF2B5EF4-FFF2-40B4-BE49-F238E27FC236}">
                <a16:creationId xmlns:a16="http://schemas.microsoft.com/office/drawing/2014/main" id="{9485C834-7D56-1B6F-BE0F-87F298482198}"/>
              </a:ext>
            </a:extLst>
          </p:cNvPr>
          <p:cNvSpPr txBox="1"/>
          <p:nvPr/>
        </p:nvSpPr>
        <p:spPr>
          <a:xfrm>
            <a:off x="5191499" y="5958076"/>
            <a:ext cx="2829280" cy="646331"/>
          </a:xfrm>
          <a:prstGeom prst="rect">
            <a:avLst/>
          </a:prstGeom>
          <a:noFill/>
        </p:spPr>
        <p:txBody>
          <a:bodyPr wrap="square">
            <a:spAutoFit/>
          </a:bodyPr>
          <a:lstStyle/>
          <a:p>
            <a:r>
              <a:rPr lang="fr-CA" sz="1200" b="1" dirty="0">
                <a:solidFill>
                  <a:schemeClr val="bg1"/>
                </a:solidFill>
                <a:latin typeface="Avenir Next LT Pro" panose="020B0504020202020204" pitchFamily="34" charset="0"/>
              </a:rPr>
              <a:t>Aidez la planète</a:t>
            </a:r>
          </a:p>
          <a:p>
            <a:r>
              <a:rPr lang="fr-CA" sz="1200" dirty="0">
                <a:solidFill>
                  <a:schemeClr val="bg1"/>
                </a:solidFill>
                <a:latin typeface="Avenir Next LT Pro" panose="020B0504020202020204" pitchFamily="34" charset="0"/>
              </a:rPr>
              <a:t>Éteignez les écrans et l’éclairage d'appoint lorsque vous quittez.</a:t>
            </a:r>
          </a:p>
        </p:txBody>
      </p:sp>
      <p:sp>
        <p:nvSpPr>
          <p:cNvPr id="20" name="TextBox 19">
            <a:extLst>
              <a:ext uri="{FF2B5EF4-FFF2-40B4-BE49-F238E27FC236}">
                <a16:creationId xmlns:a16="http://schemas.microsoft.com/office/drawing/2014/main" id="{C997265A-979B-0245-E9BC-DC88130ADC81}"/>
              </a:ext>
            </a:extLst>
          </p:cNvPr>
          <p:cNvSpPr txBox="1"/>
          <p:nvPr/>
        </p:nvSpPr>
        <p:spPr>
          <a:xfrm>
            <a:off x="9293655" y="5959102"/>
            <a:ext cx="2829280" cy="646331"/>
          </a:xfrm>
          <a:prstGeom prst="rect">
            <a:avLst/>
          </a:prstGeom>
          <a:noFill/>
        </p:spPr>
        <p:txBody>
          <a:bodyPr wrap="square">
            <a:spAutoFit/>
          </a:bodyPr>
          <a:lstStyle/>
          <a:p>
            <a:r>
              <a:rPr lang="fr-CA" sz="1200" b="1" dirty="0">
                <a:solidFill>
                  <a:schemeClr val="bg1"/>
                </a:solidFill>
                <a:latin typeface="Avenir Next LT Pro" panose="020B0504020202020204" pitchFamily="34" charset="0"/>
              </a:rPr>
              <a:t>Ranger derrière soi</a:t>
            </a:r>
          </a:p>
          <a:p>
            <a:r>
              <a:rPr lang="fr-CA" sz="1200" dirty="0">
                <a:solidFill>
                  <a:schemeClr val="bg1"/>
                </a:solidFill>
                <a:latin typeface="Avenir Next LT Pro" panose="020B0504020202020204" pitchFamily="34" charset="0"/>
              </a:rPr>
              <a:t>Éliminez les déchets et nettoyez les surfaces avec les lingettes fournies.</a:t>
            </a:r>
          </a:p>
        </p:txBody>
      </p:sp>
      <p:pic>
        <p:nvPicPr>
          <p:cNvPr id="21" name="Picture 20">
            <a:extLst>
              <a:ext uri="{FF2B5EF4-FFF2-40B4-BE49-F238E27FC236}">
                <a16:creationId xmlns:a16="http://schemas.microsoft.com/office/drawing/2014/main" id="{3CAD2690-9D8C-6F5A-DC99-35D02CB542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3413" y="5977835"/>
            <a:ext cx="573909" cy="573909"/>
          </a:xfrm>
          <a:prstGeom prst="rect">
            <a:avLst/>
          </a:prstGeom>
        </p:spPr>
      </p:pic>
      <p:pic>
        <p:nvPicPr>
          <p:cNvPr id="29" name="Picture 28">
            <a:extLst>
              <a:ext uri="{FF2B5EF4-FFF2-40B4-BE49-F238E27FC236}">
                <a16:creationId xmlns:a16="http://schemas.microsoft.com/office/drawing/2014/main" id="{03D8D5F5-C26E-7096-D5F4-8EEE13E59A7C}"/>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7506450" y="2316261"/>
            <a:ext cx="576000" cy="576000"/>
          </a:xfrm>
          <a:prstGeom prst="rect">
            <a:avLst/>
          </a:prstGeom>
        </p:spPr>
      </p:pic>
      <p:pic>
        <p:nvPicPr>
          <p:cNvPr id="30" name="Picture 29">
            <a:extLst>
              <a:ext uri="{FF2B5EF4-FFF2-40B4-BE49-F238E27FC236}">
                <a16:creationId xmlns:a16="http://schemas.microsoft.com/office/drawing/2014/main" id="{BC785392-56FD-2328-0E48-608E59405A96}"/>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552846" y="1538489"/>
            <a:ext cx="576000" cy="576000"/>
          </a:xfrm>
          <a:prstGeom prst="rect">
            <a:avLst/>
          </a:prstGeom>
        </p:spPr>
      </p:pic>
      <p:pic>
        <p:nvPicPr>
          <p:cNvPr id="31" name="Picture 30">
            <a:extLst>
              <a:ext uri="{FF2B5EF4-FFF2-40B4-BE49-F238E27FC236}">
                <a16:creationId xmlns:a16="http://schemas.microsoft.com/office/drawing/2014/main" id="{C5835BB9-05CB-28FE-0DED-442A639A7E07}"/>
              </a:ext>
              <a:ext uri="{C183D7F6-B498-43B3-948B-1728B52AA6E4}">
                <adec:decorative xmlns:adec="http://schemas.microsoft.com/office/drawing/2017/decorative" val="1"/>
              </a:ext>
            </a:extLst>
          </p:cNvPr>
          <p:cNvPicPr>
            <a:picLocks noChangeAspect="1"/>
          </p:cNvPicPr>
          <p:nvPr/>
        </p:nvPicPr>
        <p:blipFill>
          <a:blip r:embed="rId11">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506450" y="3138825"/>
            <a:ext cx="576000" cy="576000"/>
          </a:xfrm>
          <a:prstGeom prst="rect">
            <a:avLst/>
          </a:prstGeom>
        </p:spPr>
      </p:pic>
      <p:pic>
        <p:nvPicPr>
          <p:cNvPr id="32" name="Picture 31">
            <a:extLst>
              <a:ext uri="{FF2B5EF4-FFF2-40B4-BE49-F238E27FC236}">
                <a16:creationId xmlns:a16="http://schemas.microsoft.com/office/drawing/2014/main" id="{CF9AB6B9-5883-32C7-7F21-F5996A19BD14}"/>
              </a:ext>
              <a:ext uri="{C183D7F6-B498-43B3-948B-1728B52AA6E4}">
                <adec:decorative xmlns:adec="http://schemas.microsoft.com/office/drawing/2017/decorative" val="1"/>
              </a:ext>
            </a:extLst>
          </p:cNvPr>
          <p:cNvPicPr>
            <a:picLocks noChangeAspect="1"/>
          </p:cNvPicPr>
          <p:nvPr/>
        </p:nvPicPr>
        <p:blipFill>
          <a:blip r:embed="rId13">
            <a:extLst>
              <a:ext uri="{BEBA8EAE-BF5A-486C-A8C5-ECC9F3942E4B}">
                <a14:imgProps xmlns:a14="http://schemas.microsoft.com/office/drawing/2010/main">
                  <a14:imgLayer r:embed="rId1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557286" y="4061177"/>
            <a:ext cx="576000" cy="576000"/>
          </a:xfrm>
          <a:prstGeom prst="rect">
            <a:avLst/>
          </a:prstGeom>
        </p:spPr>
      </p:pic>
      <p:pic>
        <p:nvPicPr>
          <p:cNvPr id="34" name="Picture 33">
            <a:extLst>
              <a:ext uri="{FF2B5EF4-FFF2-40B4-BE49-F238E27FC236}">
                <a16:creationId xmlns:a16="http://schemas.microsoft.com/office/drawing/2014/main" id="{0713CA2D-8D90-5881-A72B-844FEBA80EE7}"/>
              </a:ext>
              <a:ext uri="{C183D7F6-B498-43B3-948B-1728B52AA6E4}">
                <adec:decorative xmlns:adec="http://schemas.microsoft.com/office/drawing/2017/decorative" val="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7496925" y="4905249"/>
            <a:ext cx="576000" cy="576000"/>
          </a:xfrm>
          <a:prstGeom prst="rect">
            <a:avLst/>
          </a:prstGeom>
        </p:spPr>
      </p:pic>
    </p:spTree>
    <p:extLst>
      <p:ext uri="{BB962C8B-B14F-4D97-AF65-F5344CB8AC3E}">
        <p14:creationId xmlns:p14="http://schemas.microsoft.com/office/powerpoint/2010/main" val="154265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DAA7B4C1-A672-C0AB-8749-E05F60A8B6C7}"/>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Zone interactive</a:t>
            </a:r>
            <a:endParaRPr kumimoji="0" lang="en-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endParaRP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SENSIBILISATION • RESPECT • COURTOISIE • COMMUNICATION</a:t>
            </a:r>
            <a:endParaRPr lang="en-CA" sz="2400" dirty="0">
              <a:latin typeface="Avenir Next LT Pro Demi" panose="020B0704020202020204" pitchFamily="34" charset="0"/>
            </a:endParaRPr>
          </a:p>
        </p:txBody>
      </p:sp>
      <p:pic>
        <p:nvPicPr>
          <p:cNvPr id="15" name="Picture 14" descr="4 collègues dans la zone interactive. L'un fait une présentation, deux parlent et un autre prend un appel sur son ordinateur portable.">
            <a:extLst>
              <a:ext uri="{FF2B5EF4-FFF2-40B4-BE49-F238E27FC236}">
                <a16:creationId xmlns:a16="http://schemas.microsoft.com/office/drawing/2014/main" id="{EB8295CD-0042-2DBA-3943-07CA4C55BC60}"/>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836" r="21174"/>
          <a:stretch/>
        </p:blipFill>
        <p:spPr>
          <a:xfrm>
            <a:off x="778933" y="1494847"/>
            <a:ext cx="5571067" cy="4182001"/>
          </a:xfrm>
          <a:prstGeom prst="rect">
            <a:avLst/>
          </a:prstGeom>
        </p:spPr>
      </p:pic>
      <p:sp>
        <p:nvSpPr>
          <p:cNvPr id="12" name="TextBox 11">
            <a:extLst>
              <a:ext uri="{FF2B5EF4-FFF2-40B4-BE49-F238E27FC236}">
                <a16:creationId xmlns:a16="http://schemas.microsoft.com/office/drawing/2014/main" id="{24DDE4A5-6D18-1C60-898D-8CC2773E91B5}"/>
              </a:ext>
            </a:extLst>
          </p:cNvPr>
          <p:cNvSpPr txBox="1"/>
          <p:nvPr/>
        </p:nvSpPr>
        <p:spPr>
          <a:xfrm>
            <a:off x="8201676" y="1799094"/>
            <a:ext cx="3736324" cy="830997"/>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Soyez respectueux</a:t>
            </a:r>
          </a:p>
          <a:p>
            <a:r>
              <a:rPr lang="fr-FR" b="0" dirty="0"/>
              <a:t>Évitez de vous immiscer dans les discussions tenues dans les espaces ouverts près de vous, sauf si vous y êtes invité.</a:t>
            </a:r>
            <a:endParaRPr lang="en-CA" b="0" dirty="0"/>
          </a:p>
        </p:txBody>
      </p:sp>
      <p:sp>
        <p:nvSpPr>
          <p:cNvPr id="13" name="TextBox 12">
            <a:extLst>
              <a:ext uri="{FF2B5EF4-FFF2-40B4-BE49-F238E27FC236}">
                <a16:creationId xmlns:a16="http://schemas.microsoft.com/office/drawing/2014/main" id="{77A2EC03-7948-4185-6E11-14E977CB27FA}"/>
              </a:ext>
            </a:extLst>
          </p:cNvPr>
          <p:cNvSpPr txBox="1"/>
          <p:nvPr/>
        </p:nvSpPr>
        <p:spPr>
          <a:xfrm>
            <a:off x="8201675" y="2654913"/>
            <a:ext cx="3643191"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Remise en ordre</a:t>
            </a:r>
          </a:p>
          <a:p>
            <a:r>
              <a:rPr lang="fr-FR" b="0" dirty="0"/>
              <a:t>Nettoyez les tableaux blancs et replacez les meubles comme à votre arrivée.</a:t>
            </a:r>
            <a:endParaRPr lang="en-CA" b="0" dirty="0"/>
          </a:p>
        </p:txBody>
      </p:sp>
      <p:sp>
        <p:nvSpPr>
          <p:cNvPr id="6" name="TextBox 5">
            <a:extLst>
              <a:ext uri="{FF2B5EF4-FFF2-40B4-BE49-F238E27FC236}">
                <a16:creationId xmlns:a16="http://schemas.microsoft.com/office/drawing/2014/main" id="{D4823956-7F62-9F87-E757-1FE33339F3E4}"/>
              </a:ext>
            </a:extLst>
          </p:cNvPr>
          <p:cNvSpPr txBox="1"/>
          <p:nvPr/>
        </p:nvSpPr>
        <p:spPr>
          <a:xfrm>
            <a:off x="8201675" y="3396211"/>
            <a:ext cx="3643190" cy="1015663"/>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Ne vous attendez pas au silence</a:t>
            </a:r>
          </a:p>
          <a:p>
            <a:r>
              <a:rPr lang="fr-FR" b="0" dirty="0"/>
              <a:t>D'autres personnes autour de vous seront en train de collaborer. Si vous avez besoin de vous concentrer, installez-vous dans un endroit tranquille et propice à la concentration.</a:t>
            </a:r>
            <a:endParaRPr lang="en-CA" b="0" dirty="0"/>
          </a:p>
        </p:txBody>
      </p:sp>
      <p:sp>
        <p:nvSpPr>
          <p:cNvPr id="11" name="TextBox 10">
            <a:extLst>
              <a:ext uri="{FF2B5EF4-FFF2-40B4-BE49-F238E27FC236}">
                <a16:creationId xmlns:a16="http://schemas.microsoft.com/office/drawing/2014/main" id="{95B270E5-7E3E-3135-9B37-CF9A09097EE2}"/>
              </a:ext>
            </a:extLst>
          </p:cNvPr>
          <p:cNvSpPr txBox="1"/>
          <p:nvPr/>
        </p:nvSpPr>
        <p:spPr>
          <a:xfrm>
            <a:off x="8201675" y="4496374"/>
            <a:ext cx="3643190"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CA" dirty="0"/>
              <a:t>Faites attention à votre bruit</a:t>
            </a:r>
          </a:p>
          <a:p>
            <a:r>
              <a:rPr lang="fr-CA" b="0" dirty="0"/>
              <a:t>Utilisez des écouteurs pour écouter de la musique ou participer à des réunions virtuelles.</a:t>
            </a:r>
          </a:p>
        </p:txBody>
      </p:sp>
      <p:pic>
        <p:nvPicPr>
          <p:cNvPr id="17" name="Picture 16">
            <a:extLst>
              <a:ext uri="{FF2B5EF4-FFF2-40B4-BE49-F238E27FC236}">
                <a16:creationId xmlns:a16="http://schemas.microsoft.com/office/drawing/2014/main" id="{70504325-D1B8-8718-CA6A-9D221E7268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pic>
        <p:nvPicPr>
          <p:cNvPr id="19" name="Picture 18">
            <a:extLst>
              <a:ext uri="{FF2B5EF4-FFF2-40B4-BE49-F238E27FC236}">
                <a16:creationId xmlns:a16="http://schemas.microsoft.com/office/drawing/2014/main" id="{372301FF-1116-0455-98C7-F0C81DA8D3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sp>
        <p:nvSpPr>
          <p:cNvPr id="16" name="TextBox 15">
            <a:extLst>
              <a:ext uri="{FF2B5EF4-FFF2-40B4-BE49-F238E27FC236}">
                <a16:creationId xmlns:a16="http://schemas.microsoft.com/office/drawing/2014/main" id="{7E222776-E129-9AB6-FF46-EDE5E115E32F}"/>
              </a:ext>
            </a:extLst>
          </p:cNvPr>
          <p:cNvSpPr txBox="1"/>
          <p:nvPr/>
        </p:nvSpPr>
        <p:spPr>
          <a:xfrm>
            <a:off x="1214582" y="5948527"/>
            <a:ext cx="2925617"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Signalez un équipement défectueux</a:t>
            </a:r>
          </a:p>
          <a:p>
            <a:r>
              <a:rPr lang="fr-FR" sz="1200" dirty="0">
                <a:solidFill>
                  <a:schemeClr val="bg1"/>
                </a:solidFill>
                <a:latin typeface="Avenir Next LT Pro" panose="020B0504020202020204" pitchFamily="34" charset="0"/>
              </a:rPr>
              <a:t>Si quelque chose ne fonctionne pas correctement, veuillez le signaler.</a:t>
            </a:r>
            <a:endParaRPr lang="en-CA" sz="1200" dirty="0">
              <a:solidFill>
                <a:schemeClr val="bg1"/>
              </a:solidFill>
              <a:latin typeface="Avenir Next LT Pro" panose="020B0504020202020204" pitchFamily="34" charset="0"/>
            </a:endParaRPr>
          </a:p>
        </p:txBody>
      </p:sp>
      <p:sp>
        <p:nvSpPr>
          <p:cNvPr id="23" name="TextBox 22">
            <a:extLst>
              <a:ext uri="{FF2B5EF4-FFF2-40B4-BE49-F238E27FC236}">
                <a16:creationId xmlns:a16="http://schemas.microsoft.com/office/drawing/2014/main" id="{99F27F35-8C86-6A15-C3C4-EC0A009E959E}"/>
              </a:ext>
            </a:extLst>
          </p:cNvPr>
          <p:cNvSpPr txBox="1"/>
          <p:nvPr/>
        </p:nvSpPr>
        <p:spPr>
          <a:xfrm>
            <a:off x="5191499" y="5958076"/>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Aidez la planète</a:t>
            </a:r>
          </a:p>
          <a:p>
            <a:r>
              <a:rPr lang="fr-FR" sz="1200" dirty="0">
                <a:solidFill>
                  <a:schemeClr val="bg1"/>
                </a:solidFill>
                <a:latin typeface="Avenir Next LT Pro" panose="020B0504020202020204" pitchFamily="34" charset="0"/>
              </a:rPr>
              <a:t>Éteignez les écrans et l’éclairage d'appoint lorsque vous quittez.</a:t>
            </a:r>
            <a:endParaRPr lang="en-CA" sz="1200" dirty="0">
              <a:solidFill>
                <a:schemeClr val="bg1"/>
              </a:solidFill>
              <a:latin typeface="Avenir Next LT Pro" panose="020B0504020202020204" pitchFamily="34" charset="0"/>
            </a:endParaRPr>
          </a:p>
        </p:txBody>
      </p:sp>
      <p:sp>
        <p:nvSpPr>
          <p:cNvPr id="20" name="TextBox 19">
            <a:extLst>
              <a:ext uri="{FF2B5EF4-FFF2-40B4-BE49-F238E27FC236}">
                <a16:creationId xmlns:a16="http://schemas.microsoft.com/office/drawing/2014/main" id="{C997265A-979B-0245-E9BC-DC88130ADC81}"/>
              </a:ext>
            </a:extLst>
          </p:cNvPr>
          <p:cNvSpPr txBox="1"/>
          <p:nvPr/>
        </p:nvSpPr>
        <p:spPr>
          <a:xfrm>
            <a:off x="9293655" y="5959102"/>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Ranger derrière soi</a:t>
            </a:r>
          </a:p>
          <a:p>
            <a:r>
              <a:rPr lang="fr-FR" sz="1200" dirty="0">
                <a:solidFill>
                  <a:schemeClr val="bg1"/>
                </a:solidFill>
                <a:latin typeface="Avenir Next LT Pro" panose="020B0504020202020204" pitchFamily="34" charset="0"/>
              </a:rPr>
              <a:t>Éliminez les déchets et nettoyez les surfaces avec les lingettes fournies.</a:t>
            </a:r>
            <a:endParaRPr lang="en-CA" sz="1200" dirty="0">
              <a:solidFill>
                <a:schemeClr val="bg1"/>
              </a:solidFill>
              <a:latin typeface="Avenir Next LT Pro" panose="020B0504020202020204" pitchFamily="34" charset="0"/>
            </a:endParaRPr>
          </a:p>
        </p:txBody>
      </p:sp>
      <p:pic>
        <p:nvPicPr>
          <p:cNvPr id="21" name="Picture 20">
            <a:extLst>
              <a:ext uri="{FF2B5EF4-FFF2-40B4-BE49-F238E27FC236}">
                <a16:creationId xmlns:a16="http://schemas.microsoft.com/office/drawing/2014/main" id="{3CAD2690-9D8C-6F5A-DC99-35D02CB542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3413" y="5977835"/>
            <a:ext cx="573909" cy="573909"/>
          </a:xfrm>
          <a:prstGeom prst="rect">
            <a:avLst/>
          </a:prstGeom>
        </p:spPr>
      </p:pic>
      <p:pic>
        <p:nvPicPr>
          <p:cNvPr id="3" name="Picture 2">
            <a:extLst>
              <a:ext uri="{FF2B5EF4-FFF2-40B4-BE49-F238E27FC236}">
                <a16:creationId xmlns:a16="http://schemas.microsoft.com/office/drawing/2014/main" id="{4495F878-8DA9-D97F-0D9F-9CD82BA487B6}"/>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509212" y="3582169"/>
            <a:ext cx="576000" cy="576000"/>
          </a:xfrm>
          <a:prstGeom prst="rect">
            <a:avLst/>
          </a:prstGeom>
        </p:spPr>
      </p:pic>
      <p:pic>
        <p:nvPicPr>
          <p:cNvPr id="9" name="Graphic 8">
            <a:extLst>
              <a:ext uri="{FF2B5EF4-FFF2-40B4-BE49-F238E27FC236}">
                <a16:creationId xmlns:a16="http://schemas.microsoft.com/office/drawing/2014/main" id="{6B838157-CCA7-2D1F-9049-6716AC7E238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09212" y="2685172"/>
            <a:ext cx="576000" cy="576000"/>
          </a:xfrm>
          <a:prstGeom prst="rect">
            <a:avLst/>
          </a:prstGeom>
        </p:spPr>
      </p:pic>
      <p:pic>
        <p:nvPicPr>
          <p:cNvPr id="10" name="Graphic 9">
            <a:extLst>
              <a:ext uri="{FF2B5EF4-FFF2-40B4-BE49-F238E27FC236}">
                <a16:creationId xmlns:a16="http://schemas.microsoft.com/office/drawing/2014/main" id="{D7A216D5-DF67-8307-C749-62DB626BD536}"/>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09212" y="4480285"/>
            <a:ext cx="576000" cy="576000"/>
          </a:xfrm>
          <a:prstGeom prst="rect">
            <a:avLst/>
          </a:prstGeom>
        </p:spPr>
      </p:pic>
      <p:pic>
        <p:nvPicPr>
          <p:cNvPr id="14" name="Graphic 13">
            <a:extLst>
              <a:ext uri="{FF2B5EF4-FFF2-40B4-BE49-F238E27FC236}">
                <a16:creationId xmlns:a16="http://schemas.microsoft.com/office/drawing/2014/main" id="{C20BC641-53DE-7D67-0B76-9752F01898C2}"/>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509212" y="1854114"/>
            <a:ext cx="576000" cy="576000"/>
          </a:xfrm>
          <a:prstGeom prst="rect">
            <a:avLst/>
          </a:prstGeom>
        </p:spPr>
      </p:pic>
    </p:spTree>
    <p:extLst>
      <p:ext uri="{BB962C8B-B14F-4D97-AF65-F5344CB8AC3E}">
        <p14:creationId xmlns:p14="http://schemas.microsoft.com/office/powerpoint/2010/main" val="98081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itle 14">
            <a:extLst>
              <a:ext uri="{FF2B5EF4-FFF2-40B4-BE49-F238E27FC236}">
                <a16:creationId xmlns:a16="http://schemas.microsoft.com/office/drawing/2014/main" id="{BA4254C2-F321-4CA7-1D34-C2EA4C355638}"/>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t>Espace fermé</a:t>
            </a: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SENSIBILISATION • RESPECT • COURTOISIE • COMMUNICATION</a:t>
            </a:r>
            <a:endParaRPr lang="en-CA" sz="2400" dirty="0">
              <a:latin typeface="Avenir Next LT Pro Demi" panose="020B0704020202020204" pitchFamily="34" charset="0"/>
            </a:endParaRPr>
          </a:p>
        </p:txBody>
      </p:sp>
      <p:pic>
        <p:nvPicPr>
          <p:cNvPr id="30" name="Picture 29" descr="Trois collègues dans une salle de réunion">
            <a:extLst>
              <a:ext uri="{FF2B5EF4-FFF2-40B4-BE49-F238E27FC236}">
                <a16:creationId xmlns:a16="http://schemas.microsoft.com/office/drawing/2014/main" id="{86F1B3BE-459B-BA44-4A68-C2E077BCDBC8}"/>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628" r="-1523"/>
          <a:stretch/>
        </p:blipFill>
        <p:spPr>
          <a:xfrm>
            <a:off x="441635" y="1554642"/>
            <a:ext cx="6100436" cy="3938733"/>
          </a:xfrm>
          <a:prstGeom prst="rect">
            <a:avLst/>
          </a:prstGeom>
        </p:spPr>
      </p:pic>
      <p:sp>
        <p:nvSpPr>
          <p:cNvPr id="16" name="TextBox 15">
            <a:extLst>
              <a:ext uri="{FF2B5EF4-FFF2-40B4-BE49-F238E27FC236}">
                <a16:creationId xmlns:a16="http://schemas.microsoft.com/office/drawing/2014/main" id="{CAE84E44-C27D-BC32-26BE-C564BCB3CDEB}"/>
              </a:ext>
            </a:extLst>
          </p:cNvPr>
          <p:cNvSpPr txBox="1"/>
          <p:nvPr/>
        </p:nvSpPr>
        <p:spPr>
          <a:xfrm>
            <a:off x="7776491" y="2058140"/>
            <a:ext cx="3779014"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CA" sz="1200" b="1" dirty="0">
                <a:solidFill>
                  <a:srgbClr val="3B3838"/>
                </a:solidFill>
                <a:latin typeface="Avenir Next LT Pro" panose="020B0504020202020204" pitchFamily="34" charset="0"/>
              </a:rPr>
              <a:t>Réservez votre poste de travail </a:t>
            </a:r>
            <a:r>
              <a:rPr lang="fr-CA" sz="1200" b="0" dirty="0">
                <a:solidFill>
                  <a:srgbClr val="3B3838"/>
                </a:solidFill>
                <a:latin typeface="Avenir Next LT Pro" panose="020B0504020202020204" pitchFamily="34" charset="0"/>
              </a:rPr>
              <a:t>(si nécessaire)</a:t>
            </a:r>
          </a:p>
          <a:p>
            <a:r>
              <a:rPr lang="fr-CA" sz="1200" b="0" dirty="0">
                <a:solidFill>
                  <a:srgbClr val="3B3838"/>
                </a:solidFill>
                <a:latin typeface="Avenir Next LT Pro" panose="020B0504020202020204" pitchFamily="34" charset="0"/>
              </a:rPr>
              <a:t>Annulez votre réservation si vous n'en avez plus besoin.</a:t>
            </a:r>
          </a:p>
        </p:txBody>
      </p:sp>
      <p:sp>
        <p:nvSpPr>
          <p:cNvPr id="27" name="TextBox 26">
            <a:extLst>
              <a:ext uri="{FF2B5EF4-FFF2-40B4-BE49-F238E27FC236}">
                <a16:creationId xmlns:a16="http://schemas.microsoft.com/office/drawing/2014/main" id="{D9FEF263-3A4F-C869-68BB-F0A704D658F0}"/>
              </a:ext>
            </a:extLst>
          </p:cNvPr>
          <p:cNvSpPr txBox="1"/>
          <p:nvPr/>
        </p:nvSpPr>
        <p:spPr>
          <a:xfrm>
            <a:off x="7776491" y="2875620"/>
            <a:ext cx="3779014"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L'utilisation spontanée est acceptable</a:t>
            </a:r>
          </a:p>
          <a:p>
            <a:r>
              <a:rPr lang="fr-FR" b="0" dirty="0"/>
              <a:t>Vérifiez d'abord le système de réservation.</a:t>
            </a:r>
            <a:endParaRPr lang="en-CA" b="0" dirty="0"/>
          </a:p>
        </p:txBody>
      </p:sp>
      <p:sp>
        <p:nvSpPr>
          <p:cNvPr id="26" name="TextBox 25">
            <a:extLst>
              <a:ext uri="{FF2B5EF4-FFF2-40B4-BE49-F238E27FC236}">
                <a16:creationId xmlns:a16="http://schemas.microsoft.com/office/drawing/2014/main" id="{08707F2A-8BE8-8791-6506-A9C56C1BCC42}"/>
              </a:ext>
            </a:extLst>
          </p:cNvPr>
          <p:cNvSpPr txBox="1"/>
          <p:nvPr/>
        </p:nvSpPr>
        <p:spPr>
          <a:xfrm>
            <a:off x="7789363" y="3632296"/>
            <a:ext cx="3860770" cy="830997"/>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Respectez l’horaire prévu</a:t>
            </a:r>
          </a:p>
          <a:p>
            <a:r>
              <a:rPr lang="fr-FR" b="0" dirty="0"/>
              <a:t>Respectez les heures de réunion prévues – concluez votre réunion 5 minutes avant la fin de votre réservation.</a:t>
            </a:r>
            <a:endParaRPr lang="en-CA" b="0" dirty="0"/>
          </a:p>
        </p:txBody>
      </p:sp>
      <p:sp>
        <p:nvSpPr>
          <p:cNvPr id="28" name="TextBox 27">
            <a:extLst>
              <a:ext uri="{FF2B5EF4-FFF2-40B4-BE49-F238E27FC236}">
                <a16:creationId xmlns:a16="http://schemas.microsoft.com/office/drawing/2014/main" id="{02B96E72-76DA-DDBA-0A3A-D9F9C01D43F9}"/>
              </a:ext>
            </a:extLst>
          </p:cNvPr>
          <p:cNvSpPr txBox="1"/>
          <p:nvPr/>
        </p:nvSpPr>
        <p:spPr>
          <a:xfrm>
            <a:off x="7776491" y="4505559"/>
            <a:ext cx="4127642" cy="646331"/>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Laissez la salle prête à accueillir d'autres personnes</a:t>
            </a:r>
          </a:p>
          <a:p>
            <a:r>
              <a:rPr lang="fr-FR" b="0" dirty="0"/>
              <a:t>Nettoyez les tableaux blancs et replacez les meubles/équipement comme à votre arrivée.</a:t>
            </a:r>
            <a:endParaRPr lang="en-CA" b="0" dirty="0"/>
          </a:p>
        </p:txBody>
      </p:sp>
      <p:pic>
        <p:nvPicPr>
          <p:cNvPr id="17" name="Picture 16">
            <a:extLst>
              <a:ext uri="{FF2B5EF4-FFF2-40B4-BE49-F238E27FC236}">
                <a16:creationId xmlns:a16="http://schemas.microsoft.com/office/drawing/2014/main" id="{70504325-D1B8-8718-CA6A-9D221E7268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pic>
        <p:nvPicPr>
          <p:cNvPr id="19" name="Picture 18">
            <a:extLst>
              <a:ext uri="{FF2B5EF4-FFF2-40B4-BE49-F238E27FC236}">
                <a16:creationId xmlns:a16="http://schemas.microsoft.com/office/drawing/2014/main" id="{372301FF-1116-0455-98C7-F0C81DA8D3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sp>
        <p:nvSpPr>
          <p:cNvPr id="2" name="TextBox 1">
            <a:extLst>
              <a:ext uri="{FF2B5EF4-FFF2-40B4-BE49-F238E27FC236}">
                <a16:creationId xmlns:a16="http://schemas.microsoft.com/office/drawing/2014/main" id="{7E3AD033-F36A-0972-E176-E73EA9C21A81}"/>
              </a:ext>
            </a:extLst>
          </p:cNvPr>
          <p:cNvSpPr txBox="1"/>
          <p:nvPr/>
        </p:nvSpPr>
        <p:spPr>
          <a:xfrm>
            <a:off x="1214582" y="5948527"/>
            <a:ext cx="2925617"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Signalez un équipement défectueux</a:t>
            </a:r>
          </a:p>
          <a:p>
            <a:r>
              <a:rPr lang="fr-FR" sz="1200" dirty="0">
                <a:solidFill>
                  <a:schemeClr val="bg1"/>
                </a:solidFill>
                <a:latin typeface="Avenir Next LT Pro" panose="020B0504020202020204" pitchFamily="34" charset="0"/>
              </a:rPr>
              <a:t>Si quelque chose ne fonctionne pas correctement, veuillez le signaler.</a:t>
            </a:r>
            <a:endParaRPr lang="en-CA" sz="1200" dirty="0">
              <a:solidFill>
                <a:schemeClr val="bg1"/>
              </a:solidFill>
              <a:latin typeface="Avenir Next LT Pro" panose="020B0504020202020204" pitchFamily="34" charset="0"/>
            </a:endParaRPr>
          </a:p>
        </p:txBody>
      </p:sp>
      <p:sp>
        <p:nvSpPr>
          <p:cNvPr id="3" name="TextBox 2">
            <a:extLst>
              <a:ext uri="{FF2B5EF4-FFF2-40B4-BE49-F238E27FC236}">
                <a16:creationId xmlns:a16="http://schemas.microsoft.com/office/drawing/2014/main" id="{80160FE9-B5CB-B58C-E453-EF4575D9397E}"/>
              </a:ext>
            </a:extLst>
          </p:cNvPr>
          <p:cNvSpPr txBox="1"/>
          <p:nvPr/>
        </p:nvSpPr>
        <p:spPr>
          <a:xfrm>
            <a:off x="5191499" y="5958076"/>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Aidez la planète</a:t>
            </a:r>
          </a:p>
          <a:p>
            <a:r>
              <a:rPr lang="fr-FR" sz="1200" dirty="0">
                <a:solidFill>
                  <a:schemeClr val="bg1"/>
                </a:solidFill>
                <a:latin typeface="Avenir Next LT Pro" panose="020B0504020202020204" pitchFamily="34" charset="0"/>
              </a:rPr>
              <a:t>Éteignez les écrans et l’éclairage d'appoint lorsque vous quittez.</a:t>
            </a:r>
            <a:endParaRPr lang="en-CA" sz="1200" dirty="0">
              <a:solidFill>
                <a:schemeClr val="bg1"/>
              </a:solidFill>
              <a:latin typeface="Avenir Next LT Pro" panose="020B0504020202020204" pitchFamily="34" charset="0"/>
            </a:endParaRPr>
          </a:p>
        </p:txBody>
      </p:sp>
      <p:sp>
        <p:nvSpPr>
          <p:cNvPr id="20" name="TextBox 19">
            <a:extLst>
              <a:ext uri="{FF2B5EF4-FFF2-40B4-BE49-F238E27FC236}">
                <a16:creationId xmlns:a16="http://schemas.microsoft.com/office/drawing/2014/main" id="{C997265A-979B-0245-E9BC-DC88130ADC81}"/>
              </a:ext>
              <a:ext uri="{C183D7F6-B498-43B3-948B-1728B52AA6E4}">
                <adec:decorative xmlns:adec="http://schemas.microsoft.com/office/drawing/2017/decorative" val="0"/>
              </a:ext>
            </a:extLst>
          </p:cNvPr>
          <p:cNvSpPr txBox="1"/>
          <p:nvPr/>
        </p:nvSpPr>
        <p:spPr>
          <a:xfrm>
            <a:off x="9293655" y="5959102"/>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Ranger derrière soi</a:t>
            </a:r>
          </a:p>
          <a:p>
            <a:r>
              <a:rPr lang="fr-FR" sz="1200" dirty="0">
                <a:solidFill>
                  <a:schemeClr val="bg1"/>
                </a:solidFill>
                <a:latin typeface="Avenir Next LT Pro" panose="020B0504020202020204" pitchFamily="34" charset="0"/>
              </a:rPr>
              <a:t>Éliminez les déchets et nettoyez les surfaces avec les lingettes fournies.</a:t>
            </a:r>
            <a:endParaRPr lang="en-CA" sz="1200" dirty="0">
              <a:solidFill>
                <a:schemeClr val="bg1"/>
              </a:solidFill>
              <a:latin typeface="Avenir Next LT Pro" panose="020B0504020202020204" pitchFamily="34" charset="0"/>
            </a:endParaRPr>
          </a:p>
        </p:txBody>
      </p:sp>
      <p:pic>
        <p:nvPicPr>
          <p:cNvPr id="21" name="Picture 20">
            <a:extLst>
              <a:ext uri="{FF2B5EF4-FFF2-40B4-BE49-F238E27FC236}">
                <a16:creationId xmlns:a16="http://schemas.microsoft.com/office/drawing/2014/main" id="{3CAD2690-9D8C-6F5A-DC99-35D02CB542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2378" y="5977835"/>
            <a:ext cx="573909" cy="573909"/>
          </a:xfrm>
          <a:prstGeom prst="rect">
            <a:avLst/>
          </a:prstGeom>
        </p:spPr>
      </p:pic>
      <p:pic>
        <p:nvPicPr>
          <p:cNvPr id="23" name="Picture 22">
            <a:extLst>
              <a:ext uri="{FF2B5EF4-FFF2-40B4-BE49-F238E27FC236}">
                <a16:creationId xmlns:a16="http://schemas.microsoft.com/office/drawing/2014/main" id="{2D4EB38B-FC47-D23F-DB05-C1A4CCC4C42B}"/>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135468" y="1971895"/>
            <a:ext cx="576000" cy="576000"/>
          </a:xfrm>
          <a:prstGeom prst="rect">
            <a:avLst/>
          </a:prstGeom>
        </p:spPr>
      </p:pic>
      <p:pic>
        <p:nvPicPr>
          <p:cNvPr id="24" name="Graphic 23">
            <a:extLst>
              <a:ext uri="{FF2B5EF4-FFF2-40B4-BE49-F238E27FC236}">
                <a16:creationId xmlns:a16="http://schemas.microsoft.com/office/drawing/2014/main" id="{8DCE9C42-078E-5CBD-747E-773FA35E661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26503" y="4505559"/>
            <a:ext cx="576000" cy="576000"/>
          </a:xfrm>
          <a:prstGeom prst="rect">
            <a:avLst/>
          </a:prstGeom>
        </p:spPr>
      </p:pic>
      <p:pic>
        <p:nvPicPr>
          <p:cNvPr id="25" name="Graphic 24">
            <a:extLst>
              <a:ext uri="{FF2B5EF4-FFF2-40B4-BE49-F238E27FC236}">
                <a16:creationId xmlns:a16="http://schemas.microsoft.com/office/drawing/2014/main" id="{CB616C31-06FF-EE0B-4357-5436C326A272}"/>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16366" y="3679336"/>
            <a:ext cx="576000" cy="576000"/>
          </a:xfrm>
          <a:prstGeom prst="rect">
            <a:avLst/>
          </a:prstGeom>
        </p:spPr>
      </p:pic>
      <p:pic>
        <p:nvPicPr>
          <p:cNvPr id="29" name="Graphic 28">
            <a:extLst>
              <a:ext uri="{FF2B5EF4-FFF2-40B4-BE49-F238E27FC236}">
                <a16:creationId xmlns:a16="http://schemas.microsoft.com/office/drawing/2014/main" id="{DDACA75D-642E-AC56-3ABC-44E47207B85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7116366" y="2818453"/>
            <a:ext cx="576000" cy="576000"/>
          </a:xfrm>
          <a:prstGeom prst="rect">
            <a:avLst/>
          </a:prstGeom>
        </p:spPr>
      </p:pic>
    </p:spTree>
    <p:extLst>
      <p:ext uri="{BB962C8B-B14F-4D97-AF65-F5344CB8AC3E}">
        <p14:creationId xmlns:p14="http://schemas.microsoft.com/office/powerpoint/2010/main" val="761108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rgbClr val="4C5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le 1">
            <a:extLst>
              <a:ext uri="{FF2B5EF4-FFF2-40B4-BE49-F238E27FC236}">
                <a16:creationId xmlns:a16="http://schemas.microsoft.com/office/drawing/2014/main" id="{A970174A-7C54-07FE-5E6F-D6B7254CA29B}"/>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dirty="0">
                <a:ln>
                  <a:noFill/>
                </a:ln>
                <a:solidFill>
                  <a:schemeClr val="bg1"/>
                </a:solidFill>
                <a:effectLst/>
                <a:uLnTx/>
                <a:uFillTx/>
                <a:latin typeface="Avenir Next LT Pro Demi" panose="020B0704020202020204" pitchFamily="34" charset="0"/>
                <a:ea typeface="+mn-ea"/>
                <a:cs typeface="+mn-cs"/>
              </a:rPr>
              <a:t>Cuisinette</a:t>
            </a: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SENSIBILISATION • RESPECT • COURTOISIE • COMMUNICATION</a:t>
            </a:r>
            <a:endParaRPr lang="en-CA" sz="2400" dirty="0">
              <a:latin typeface="Avenir Next LT Pro Demi" panose="020B0704020202020204" pitchFamily="34" charset="0"/>
            </a:endParaRPr>
          </a:p>
        </p:txBody>
      </p:sp>
      <p:pic>
        <p:nvPicPr>
          <p:cNvPr id="11" name="Picture 10" descr="Une personne lavant sa vaisselle dans la cuisinette">
            <a:extLst>
              <a:ext uri="{FF2B5EF4-FFF2-40B4-BE49-F238E27FC236}">
                <a16:creationId xmlns:a16="http://schemas.microsoft.com/office/drawing/2014/main" id="{A5FA93A6-49F4-8B87-212F-F7D6196292C9}"/>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679" t="636" r="-829" b="-4536"/>
          <a:stretch/>
        </p:blipFill>
        <p:spPr>
          <a:xfrm>
            <a:off x="257453" y="1816837"/>
            <a:ext cx="6603154" cy="3562169"/>
          </a:xfrm>
          <a:prstGeom prst="rect">
            <a:avLst/>
          </a:prstGeom>
        </p:spPr>
      </p:pic>
      <p:sp>
        <p:nvSpPr>
          <p:cNvPr id="9" name="TextBox 8">
            <a:extLst>
              <a:ext uri="{FF2B5EF4-FFF2-40B4-BE49-F238E27FC236}">
                <a16:creationId xmlns:a16="http://schemas.microsoft.com/office/drawing/2014/main" id="{B3889884-8454-FF47-2738-04000F5AD5F9}"/>
              </a:ext>
              <a:ext uri="{C183D7F6-B498-43B3-948B-1728B52AA6E4}">
                <adec:decorative xmlns:adec="http://schemas.microsoft.com/office/drawing/2017/decorative" val="0"/>
              </a:ext>
            </a:extLst>
          </p:cNvPr>
          <p:cNvSpPr txBox="1"/>
          <p:nvPr/>
        </p:nvSpPr>
        <p:spPr>
          <a:xfrm>
            <a:off x="7952574" y="2477776"/>
            <a:ext cx="3114692" cy="1015663"/>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Ustensiles et vaisselle</a:t>
            </a:r>
          </a:p>
          <a:p>
            <a:r>
              <a:rPr lang="fr-FR" b="0" dirty="0"/>
              <a:t>Ne laissez pas d’ustensiles et de la vaisselle sales dans l'évier. Nettoyez et séchez ce que vous utilisez et remettez-les à leur place.</a:t>
            </a:r>
            <a:endParaRPr lang="fr-CA" b="0" dirty="0"/>
          </a:p>
        </p:txBody>
      </p:sp>
      <p:sp>
        <p:nvSpPr>
          <p:cNvPr id="10" name="TextBox 9">
            <a:extLst>
              <a:ext uri="{FF2B5EF4-FFF2-40B4-BE49-F238E27FC236}">
                <a16:creationId xmlns:a16="http://schemas.microsoft.com/office/drawing/2014/main" id="{58664250-6290-63BF-F51E-A74C184BE977}"/>
              </a:ext>
            </a:extLst>
          </p:cNvPr>
          <p:cNvSpPr txBox="1"/>
          <p:nvPr/>
        </p:nvSpPr>
        <p:spPr>
          <a:xfrm>
            <a:off x="7952574" y="3911016"/>
            <a:ext cx="3114692" cy="830997"/>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Utilisation partagée du réfrigérateur</a:t>
            </a:r>
          </a:p>
          <a:p>
            <a:r>
              <a:rPr lang="fr-FR" b="0" dirty="0"/>
              <a:t>Faites attention aux dates de péremption des aliments que vous conservez dans le réfrigérateur.</a:t>
            </a:r>
            <a:endParaRPr lang="fr-CA" b="0" dirty="0"/>
          </a:p>
        </p:txBody>
      </p:sp>
      <p:pic>
        <p:nvPicPr>
          <p:cNvPr id="17" name="Picture 16">
            <a:extLst>
              <a:ext uri="{FF2B5EF4-FFF2-40B4-BE49-F238E27FC236}">
                <a16:creationId xmlns:a16="http://schemas.microsoft.com/office/drawing/2014/main" id="{70504325-D1B8-8718-CA6A-9D221E7268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679" y="5968513"/>
            <a:ext cx="546943" cy="546943"/>
          </a:xfrm>
          <a:prstGeom prst="rect">
            <a:avLst/>
          </a:prstGeom>
        </p:spPr>
      </p:pic>
      <p:pic>
        <p:nvPicPr>
          <p:cNvPr id="19" name="Picture 18">
            <a:extLst>
              <a:ext uri="{FF2B5EF4-FFF2-40B4-BE49-F238E27FC236}">
                <a16:creationId xmlns:a16="http://schemas.microsoft.com/office/drawing/2014/main" id="{372301FF-1116-0455-98C7-F0C81DA8D3D4}"/>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2599" y="5972112"/>
            <a:ext cx="546944" cy="546944"/>
          </a:xfrm>
          <a:prstGeom prst="rect">
            <a:avLst/>
          </a:prstGeom>
        </p:spPr>
      </p:pic>
      <p:sp>
        <p:nvSpPr>
          <p:cNvPr id="12" name="TextBox 11">
            <a:extLst>
              <a:ext uri="{FF2B5EF4-FFF2-40B4-BE49-F238E27FC236}">
                <a16:creationId xmlns:a16="http://schemas.microsoft.com/office/drawing/2014/main" id="{9796EFF8-D8E6-D642-7D3A-6E4162BE0694}"/>
              </a:ext>
            </a:extLst>
          </p:cNvPr>
          <p:cNvSpPr txBox="1"/>
          <p:nvPr/>
        </p:nvSpPr>
        <p:spPr>
          <a:xfrm>
            <a:off x="1214582" y="5948527"/>
            <a:ext cx="2925617" cy="646331"/>
          </a:xfrm>
          <a:prstGeom prst="rect">
            <a:avLst/>
          </a:prstGeom>
          <a:noFill/>
        </p:spPr>
        <p:txBody>
          <a:bodyPr wrap="square">
            <a:spAutoFit/>
          </a:bodyPr>
          <a:lstStyle/>
          <a:p>
            <a:r>
              <a:rPr lang="fr-CA" sz="1200" b="1" dirty="0">
                <a:solidFill>
                  <a:schemeClr val="bg1"/>
                </a:solidFill>
                <a:latin typeface="Avenir Next LT Pro" panose="020B0504020202020204" pitchFamily="34" charset="0"/>
              </a:rPr>
              <a:t>Signalez un équipement défectueux</a:t>
            </a:r>
          </a:p>
          <a:p>
            <a:r>
              <a:rPr lang="fr-CA" sz="1200" dirty="0">
                <a:solidFill>
                  <a:schemeClr val="bg1"/>
                </a:solidFill>
                <a:latin typeface="Avenir Next LT Pro" panose="020B0504020202020204" pitchFamily="34" charset="0"/>
              </a:rPr>
              <a:t>Si quelque chose ne fonctionne pas correctement, veuillez le signaler.</a:t>
            </a:r>
          </a:p>
        </p:txBody>
      </p:sp>
      <p:sp>
        <p:nvSpPr>
          <p:cNvPr id="13" name="TextBox 12">
            <a:extLst>
              <a:ext uri="{FF2B5EF4-FFF2-40B4-BE49-F238E27FC236}">
                <a16:creationId xmlns:a16="http://schemas.microsoft.com/office/drawing/2014/main" id="{1047A582-9D20-12E7-ADCB-8B74D71F2601}"/>
              </a:ext>
            </a:extLst>
          </p:cNvPr>
          <p:cNvSpPr txBox="1"/>
          <p:nvPr/>
        </p:nvSpPr>
        <p:spPr>
          <a:xfrm>
            <a:off x="5191499" y="5958076"/>
            <a:ext cx="2829280" cy="646331"/>
          </a:xfrm>
          <a:prstGeom prst="rect">
            <a:avLst/>
          </a:prstGeom>
          <a:noFill/>
        </p:spPr>
        <p:txBody>
          <a:bodyPr wrap="square">
            <a:spAutoFit/>
          </a:bodyPr>
          <a:lstStyle/>
          <a:p>
            <a:r>
              <a:rPr lang="fr-CA" sz="1200" b="1" dirty="0">
                <a:solidFill>
                  <a:schemeClr val="bg1"/>
                </a:solidFill>
                <a:latin typeface="Avenir Next LT Pro" panose="020B0504020202020204" pitchFamily="34" charset="0"/>
              </a:rPr>
              <a:t>Aidez la planète</a:t>
            </a:r>
          </a:p>
          <a:p>
            <a:r>
              <a:rPr lang="fr-CA" sz="1200" dirty="0">
                <a:solidFill>
                  <a:schemeClr val="bg1"/>
                </a:solidFill>
                <a:latin typeface="Avenir Next LT Pro" panose="020B0504020202020204" pitchFamily="34" charset="0"/>
              </a:rPr>
              <a:t>Éteignez les écrans et l’éclairage d'appoint lorsque vous quittez.</a:t>
            </a:r>
          </a:p>
        </p:txBody>
      </p:sp>
      <p:sp>
        <p:nvSpPr>
          <p:cNvPr id="20" name="TextBox 19">
            <a:extLst>
              <a:ext uri="{FF2B5EF4-FFF2-40B4-BE49-F238E27FC236}">
                <a16:creationId xmlns:a16="http://schemas.microsoft.com/office/drawing/2014/main" id="{C997265A-979B-0245-E9BC-DC88130ADC81}"/>
              </a:ext>
            </a:extLst>
          </p:cNvPr>
          <p:cNvSpPr txBox="1"/>
          <p:nvPr/>
        </p:nvSpPr>
        <p:spPr>
          <a:xfrm>
            <a:off x="8879543" y="5807391"/>
            <a:ext cx="3077639" cy="1015663"/>
          </a:xfrm>
          <a:prstGeom prst="rect">
            <a:avLst/>
          </a:prstGeom>
          <a:noFill/>
        </p:spPr>
        <p:txBody>
          <a:bodyPr wrap="square">
            <a:spAutoFit/>
          </a:bodyPr>
          <a:lstStyle/>
          <a:p>
            <a:r>
              <a:rPr lang="fr-CA" sz="1200" b="1" dirty="0">
                <a:solidFill>
                  <a:schemeClr val="bg1"/>
                </a:solidFill>
                <a:latin typeface="Avenir Next LT Pro" panose="020B0504020202020204" pitchFamily="34" charset="0"/>
              </a:rPr>
              <a:t>Ranger derrière soi</a:t>
            </a:r>
          </a:p>
          <a:p>
            <a:r>
              <a:rPr lang="fr-CA" sz="1200" dirty="0">
                <a:solidFill>
                  <a:schemeClr val="bg1"/>
                </a:solidFill>
                <a:latin typeface="Avenir Next LT Pro" panose="020B0504020202020204" pitchFamily="34" charset="0"/>
              </a:rPr>
              <a:t>Nettoyez les surfaces et les appareils après utilisation.</a:t>
            </a:r>
          </a:p>
          <a:p>
            <a:r>
              <a:rPr lang="fr-CA" sz="1200" dirty="0">
                <a:solidFill>
                  <a:schemeClr val="bg1"/>
                </a:solidFill>
                <a:latin typeface="Avenir Next LT Pro" panose="020B0504020202020204" pitchFamily="34" charset="0"/>
              </a:rPr>
              <a:t>Éliminez les déchets et récupérez vos effets personnels lorsque vous quittez.</a:t>
            </a:r>
          </a:p>
        </p:txBody>
      </p:sp>
      <p:pic>
        <p:nvPicPr>
          <p:cNvPr id="21" name="Picture 20">
            <a:extLst>
              <a:ext uri="{FF2B5EF4-FFF2-40B4-BE49-F238E27FC236}">
                <a16:creationId xmlns:a16="http://schemas.microsoft.com/office/drawing/2014/main" id="{3CAD2690-9D8C-6F5A-DC99-35D02CB5426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3900" y="5978928"/>
            <a:ext cx="573909" cy="573909"/>
          </a:xfrm>
          <a:prstGeom prst="rect">
            <a:avLst/>
          </a:prstGeom>
        </p:spPr>
      </p:pic>
      <p:pic>
        <p:nvPicPr>
          <p:cNvPr id="3" name="Picture 2">
            <a:extLst>
              <a:ext uri="{FF2B5EF4-FFF2-40B4-BE49-F238E27FC236}">
                <a16:creationId xmlns:a16="http://schemas.microsoft.com/office/drawing/2014/main" id="{19B6C9A3-7930-01BF-459E-D92C1D53E191}"/>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295117" y="3926711"/>
            <a:ext cx="573909" cy="573909"/>
          </a:xfrm>
          <a:prstGeom prst="rect">
            <a:avLst/>
          </a:prstGeom>
        </p:spPr>
      </p:pic>
      <p:pic>
        <p:nvPicPr>
          <p:cNvPr id="6" name="Picture 5">
            <a:extLst>
              <a:ext uri="{FF2B5EF4-FFF2-40B4-BE49-F238E27FC236}">
                <a16:creationId xmlns:a16="http://schemas.microsoft.com/office/drawing/2014/main" id="{87FCDA5C-0FEB-C3A0-0663-A6B793A261F0}"/>
              </a:ext>
              <a:ext uri="{C183D7F6-B498-43B3-948B-1728B52AA6E4}">
                <adec:decorative xmlns:adec="http://schemas.microsoft.com/office/drawing/2017/decorative" val="1"/>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295117" y="2585804"/>
            <a:ext cx="573909" cy="573909"/>
          </a:xfrm>
          <a:prstGeom prst="rect">
            <a:avLst/>
          </a:prstGeom>
        </p:spPr>
      </p:pic>
    </p:spTree>
    <p:extLst>
      <p:ext uri="{BB962C8B-B14F-4D97-AF65-F5344CB8AC3E}">
        <p14:creationId xmlns:p14="http://schemas.microsoft.com/office/powerpoint/2010/main" val="1049688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F2B900-B544-7DC7-3658-2673EF8F09B8}"/>
              </a:ext>
              <a:ext uri="{C183D7F6-B498-43B3-948B-1728B52AA6E4}">
                <adec:decorative xmlns:adec="http://schemas.microsoft.com/office/drawing/2017/decorative" val="1"/>
              </a:ext>
            </a:extLst>
          </p:cNvPr>
          <p:cNvSpPr/>
          <p:nvPr/>
        </p:nvSpPr>
        <p:spPr>
          <a:xfrm>
            <a:off x="0" y="-1"/>
            <a:ext cx="12192000" cy="889234"/>
          </a:xfrm>
          <a:prstGeom prst="rect">
            <a:avLst/>
          </a:prstGeom>
          <a:solidFill>
            <a:schemeClr val="bg2">
              <a:lumMod val="2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sz="1801"/>
          </a:p>
        </p:txBody>
      </p:sp>
      <p:pic>
        <p:nvPicPr>
          <p:cNvPr id="5" name="Picture 4">
            <a:extLst>
              <a:ext uri="{FF2B5EF4-FFF2-40B4-BE49-F238E27FC236}">
                <a16:creationId xmlns:a16="http://schemas.microsoft.com/office/drawing/2014/main" id="{059B3934-CDDE-2292-2488-17341271146C}"/>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l="-1866"/>
          <a:stretch/>
        </p:blipFill>
        <p:spPr>
          <a:xfrm>
            <a:off x="257453" y="189350"/>
            <a:ext cx="677364" cy="609209"/>
          </a:xfrm>
          <a:prstGeom prst="rect">
            <a:avLst/>
          </a:prstGeom>
        </p:spPr>
      </p:pic>
      <p:sp>
        <p:nvSpPr>
          <p:cNvPr id="7" name="Rectangle 6">
            <a:extLst>
              <a:ext uri="{FF2B5EF4-FFF2-40B4-BE49-F238E27FC236}">
                <a16:creationId xmlns:a16="http://schemas.microsoft.com/office/drawing/2014/main" id="{510B6D22-3241-2CD7-BA26-23478970FEE2}"/>
              </a:ext>
              <a:ext uri="{C183D7F6-B498-43B3-948B-1728B52AA6E4}">
                <adec:decorative xmlns:adec="http://schemas.microsoft.com/office/drawing/2017/decorative" val="1"/>
              </a:ext>
            </a:extLst>
          </p:cNvPr>
          <p:cNvSpPr/>
          <p:nvPr/>
        </p:nvSpPr>
        <p:spPr>
          <a:xfrm>
            <a:off x="0" y="5746968"/>
            <a:ext cx="12192000" cy="1111032"/>
          </a:xfrm>
          <a:prstGeom prst="rect">
            <a:avLst/>
          </a:prstGeom>
          <a:solidFill>
            <a:srgbClr val="4C5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Title 24">
            <a:extLst>
              <a:ext uri="{FF2B5EF4-FFF2-40B4-BE49-F238E27FC236}">
                <a16:creationId xmlns:a16="http://schemas.microsoft.com/office/drawing/2014/main" id="{E9C481AF-737C-23F1-DCCC-A741006A1BF3}"/>
              </a:ext>
            </a:extLst>
          </p:cNvPr>
          <p:cNvSpPr txBox="1">
            <a:spLocks noGrp="1"/>
          </p:cNvSpPr>
          <p:nvPr>
            <p:ph type="title" idx="4294967295"/>
          </p:nvPr>
        </p:nvSpPr>
        <p:spPr>
          <a:xfrm>
            <a:off x="1001935" y="90673"/>
            <a:ext cx="9400414"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rPr>
              <a:t>Salle d’équipement</a:t>
            </a:r>
            <a:endParaRPr kumimoji="0" lang="en-CA" sz="4000" b="0" i="0" u="none" strike="noStrike" kern="1200" cap="none" spc="0" normalizeH="0" baseline="0" noProof="0" dirty="0">
              <a:ln>
                <a:noFill/>
              </a:ln>
              <a:solidFill>
                <a:schemeClr val="bg1"/>
              </a:solidFill>
              <a:effectLst/>
              <a:uLnTx/>
              <a:uFillTx/>
              <a:latin typeface="Avenir Next LT Pro Demi" panose="020B0704020202020204" pitchFamily="34" charset="0"/>
              <a:ea typeface="+mn-ea"/>
              <a:cs typeface="+mn-cs"/>
            </a:endParaRPr>
          </a:p>
        </p:txBody>
      </p:sp>
      <p:sp>
        <p:nvSpPr>
          <p:cNvPr id="8" name="Rectangle 7">
            <a:extLst>
              <a:ext uri="{FF2B5EF4-FFF2-40B4-BE49-F238E27FC236}">
                <a16:creationId xmlns:a16="http://schemas.microsoft.com/office/drawing/2014/main" id="{233B6FA5-AB9F-8C70-0A8F-76CCC24667D4}"/>
              </a:ext>
            </a:extLst>
          </p:cNvPr>
          <p:cNvSpPr/>
          <p:nvPr/>
        </p:nvSpPr>
        <p:spPr>
          <a:xfrm>
            <a:off x="0" y="872800"/>
            <a:ext cx="12192000" cy="576076"/>
          </a:xfrm>
          <a:prstGeom prst="rect">
            <a:avLst/>
          </a:prstGeom>
          <a:solidFill>
            <a:srgbClr val="797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latin typeface="Avenir Next LT Pro Demi" panose="020B0704020202020204" pitchFamily="34" charset="0"/>
              </a:rPr>
              <a:t>SENSIBILISATION • RESPECT • COURTOISIE • COMMUNICATION</a:t>
            </a:r>
            <a:endParaRPr lang="en-CA" sz="2400" dirty="0">
              <a:latin typeface="Avenir Next LT Pro Demi" panose="020B0704020202020204" pitchFamily="34" charset="0"/>
            </a:endParaRPr>
          </a:p>
        </p:txBody>
      </p:sp>
      <p:pic>
        <p:nvPicPr>
          <p:cNvPr id="12" name="Picture 11" descr="Une personne debout dans la salle d'équipement">
            <a:extLst>
              <a:ext uri="{FF2B5EF4-FFF2-40B4-BE49-F238E27FC236}">
                <a16:creationId xmlns:a16="http://schemas.microsoft.com/office/drawing/2014/main" id="{997BCB1D-47E5-96C6-99A7-042647BC651E}"/>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2775" r="-2307" b="-1974"/>
          <a:stretch/>
        </p:blipFill>
        <p:spPr>
          <a:xfrm>
            <a:off x="110066" y="1802629"/>
            <a:ext cx="6844634" cy="3384696"/>
          </a:xfrm>
          <a:prstGeom prst="rect">
            <a:avLst/>
          </a:prstGeom>
        </p:spPr>
      </p:pic>
      <p:sp>
        <p:nvSpPr>
          <p:cNvPr id="42" name="TextBox 41">
            <a:extLst>
              <a:ext uri="{FF2B5EF4-FFF2-40B4-BE49-F238E27FC236}">
                <a16:creationId xmlns:a16="http://schemas.microsoft.com/office/drawing/2014/main" id="{9038A76A-AEFB-7666-6FC9-48EA068904AA}"/>
              </a:ext>
            </a:extLst>
          </p:cNvPr>
          <p:cNvSpPr txBox="1"/>
          <p:nvPr/>
        </p:nvSpPr>
        <p:spPr>
          <a:xfrm>
            <a:off x="8060299" y="1881722"/>
            <a:ext cx="3032573" cy="830997"/>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Réfléchissez avant d'imprimer</a:t>
            </a:r>
          </a:p>
          <a:p>
            <a:r>
              <a:rPr lang="fr-FR" b="0" dirty="0"/>
              <a:t>Essayez d'abord de visualiser le document à l'écran, n'imprimez que si c'est nécessaire</a:t>
            </a:r>
            <a:endParaRPr lang="en-CA" b="0" dirty="0"/>
          </a:p>
        </p:txBody>
      </p:sp>
      <p:sp>
        <p:nvSpPr>
          <p:cNvPr id="44" name="TextBox 43">
            <a:extLst>
              <a:ext uri="{FF2B5EF4-FFF2-40B4-BE49-F238E27FC236}">
                <a16:creationId xmlns:a16="http://schemas.microsoft.com/office/drawing/2014/main" id="{458884F3-891C-1B65-7CCA-95C136D932F7}"/>
              </a:ext>
            </a:extLst>
          </p:cNvPr>
          <p:cNvSpPr txBox="1"/>
          <p:nvPr/>
        </p:nvSpPr>
        <p:spPr>
          <a:xfrm>
            <a:off x="8052830" y="2858784"/>
            <a:ext cx="3032573"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Récupérez vos documents</a:t>
            </a:r>
          </a:p>
          <a:p>
            <a:r>
              <a:rPr lang="fr-FR" b="0" dirty="0"/>
              <a:t>Collectez vos documents en temps voulu</a:t>
            </a:r>
            <a:endParaRPr lang="en-CA" b="0" dirty="0"/>
          </a:p>
        </p:txBody>
      </p:sp>
      <p:sp>
        <p:nvSpPr>
          <p:cNvPr id="43" name="TextBox 42">
            <a:extLst>
              <a:ext uri="{FF2B5EF4-FFF2-40B4-BE49-F238E27FC236}">
                <a16:creationId xmlns:a16="http://schemas.microsoft.com/office/drawing/2014/main" id="{081D3AD3-4535-E153-D584-AF236D422F4D}"/>
              </a:ext>
            </a:extLst>
          </p:cNvPr>
          <p:cNvSpPr txBox="1"/>
          <p:nvPr/>
        </p:nvSpPr>
        <p:spPr>
          <a:xfrm>
            <a:off x="8060299" y="3724071"/>
            <a:ext cx="3352767"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La sécurité avant tout</a:t>
            </a:r>
          </a:p>
          <a:p>
            <a:r>
              <a:rPr lang="fr-FR" b="0" dirty="0"/>
              <a:t>Gardez l'espace libre de tout encombrement</a:t>
            </a:r>
            <a:endParaRPr lang="en-CA" b="0" dirty="0"/>
          </a:p>
        </p:txBody>
      </p:sp>
      <p:sp>
        <p:nvSpPr>
          <p:cNvPr id="45" name="TextBox 44">
            <a:extLst>
              <a:ext uri="{FF2B5EF4-FFF2-40B4-BE49-F238E27FC236}">
                <a16:creationId xmlns:a16="http://schemas.microsoft.com/office/drawing/2014/main" id="{7E1695B4-C8DF-0281-B477-D89FB7F5504C}"/>
              </a:ext>
            </a:extLst>
          </p:cNvPr>
          <p:cNvSpPr txBox="1"/>
          <p:nvPr/>
        </p:nvSpPr>
        <p:spPr>
          <a:xfrm>
            <a:off x="8070998" y="4589358"/>
            <a:ext cx="3342067" cy="461665"/>
          </a:xfrm>
          <a:prstGeom prst="rect">
            <a:avLst/>
          </a:prstGeom>
          <a:noFill/>
        </p:spPr>
        <p:txBody>
          <a:bodyPr wrap="square">
            <a:spAutoFit/>
          </a:bodyPr>
          <a:lstStyle>
            <a:defPPr>
              <a:defRPr lang="en-US"/>
            </a:defPPr>
            <a:lvl1pPr>
              <a:defRPr sz="1200" b="1">
                <a:solidFill>
                  <a:srgbClr val="3B3838"/>
                </a:solidFill>
                <a:latin typeface="Avenir Next LT Pro" panose="020B0504020202020204" pitchFamily="34" charset="0"/>
              </a:defRPr>
            </a:lvl1pPr>
          </a:lstStyle>
          <a:p>
            <a:r>
              <a:rPr lang="fr-FR" dirty="0"/>
              <a:t>Pensez aux autres</a:t>
            </a:r>
          </a:p>
          <a:p>
            <a:r>
              <a:rPr lang="fr-FR" b="0" dirty="0"/>
              <a:t>Remplir les bacs à papier lorsqu'ils sont vides</a:t>
            </a:r>
            <a:endParaRPr lang="en-CA" b="0" dirty="0"/>
          </a:p>
        </p:txBody>
      </p:sp>
      <p:pic>
        <p:nvPicPr>
          <p:cNvPr id="13" name="Picture 12">
            <a:extLst>
              <a:ext uri="{FF2B5EF4-FFF2-40B4-BE49-F238E27FC236}">
                <a16:creationId xmlns:a16="http://schemas.microsoft.com/office/drawing/2014/main" id="{65A6CEFC-9D7F-8E35-45FC-3D1DB789251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332" y="5967420"/>
            <a:ext cx="546943" cy="546943"/>
          </a:xfrm>
          <a:prstGeom prst="rect">
            <a:avLst/>
          </a:prstGeom>
        </p:spPr>
      </p:pic>
      <p:pic>
        <p:nvPicPr>
          <p:cNvPr id="15" name="Picture 14">
            <a:extLst>
              <a:ext uri="{FF2B5EF4-FFF2-40B4-BE49-F238E27FC236}">
                <a16:creationId xmlns:a16="http://schemas.microsoft.com/office/drawing/2014/main" id="{A63C0550-06F6-3728-50D5-B0BDF2A89051}"/>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0318" y="6045428"/>
            <a:ext cx="546944" cy="546944"/>
          </a:xfrm>
          <a:prstGeom prst="rect">
            <a:avLst/>
          </a:prstGeom>
        </p:spPr>
      </p:pic>
      <p:sp>
        <p:nvSpPr>
          <p:cNvPr id="2" name="TextBox 1">
            <a:extLst>
              <a:ext uri="{FF2B5EF4-FFF2-40B4-BE49-F238E27FC236}">
                <a16:creationId xmlns:a16="http://schemas.microsoft.com/office/drawing/2014/main" id="{B33B7484-61BE-B107-A923-B3658E3C5FB6}"/>
              </a:ext>
            </a:extLst>
          </p:cNvPr>
          <p:cNvSpPr txBox="1"/>
          <p:nvPr/>
        </p:nvSpPr>
        <p:spPr>
          <a:xfrm>
            <a:off x="1214582" y="5948527"/>
            <a:ext cx="2925617"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Signalez un équipement défectueux</a:t>
            </a:r>
          </a:p>
          <a:p>
            <a:r>
              <a:rPr lang="fr-FR" sz="1200" dirty="0">
                <a:solidFill>
                  <a:schemeClr val="bg1"/>
                </a:solidFill>
                <a:latin typeface="Avenir Next LT Pro" panose="020B0504020202020204" pitchFamily="34" charset="0"/>
              </a:rPr>
              <a:t>Si quelque chose ne fonctionne pas correctement, veuillez le signaler.</a:t>
            </a:r>
            <a:endParaRPr lang="en-CA" sz="1200" dirty="0">
              <a:solidFill>
                <a:schemeClr val="bg1"/>
              </a:solidFill>
              <a:latin typeface="Avenir Next LT Pro" panose="020B0504020202020204" pitchFamily="34" charset="0"/>
            </a:endParaRPr>
          </a:p>
        </p:txBody>
      </p:sp>
      <p:sp>
        <p:nvSpPr>
          <p:cNvPr id="3" name="TextBox 2">
            <a:extLst>
              <a:ext uri="{FF2B5EF4-FFF2-40B4-BE49-F238E27FC236}">
                <a16:creationId xmlns:a16="http://schemas.microsoft.com/office/drawing/2014/main" id="{C4F745D8-8CAC-A078-8C9B-5D96B7CFDD02}"/>
              </a:ext>
            </a:extLst>
          </p:cNvPr>
          <p:cNvSpPr txBox="1"/>
          <p:nvPr/>
        </p:nvSpPr>
        <p:spPr>
          <a:xfrm>
            <a:off x="5191499" y="5958076"/>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Aidez la planète</a:t>
            </a:r>
          </a:p>
          <a:p>
            <a:r>
              <a:rPr lang="fr-FR" sz="1200" dirty="0">
                <a:solidFill>
                  <a:schemeClr val="bg1"/>
                </a:solidFill>
                <a:latin typeface="Avenir Next LT Pro" panose="020B0504020202020204" pitchFamily="34" charset="0"/>
              </a:rPr>
              <a:t>Éteignez les écrans et l’éclairage d'appoint lorsque vous quittez.</a:t>
            </a:r>
            <a:endParaRPr lang="en-CA" sz="1200" dirty="0">
              <a:solidFill>
                <a:schemeClr val="bg1"/>
              </a:solidFill>
              <a:latin typeface="Avenir Next LT Pro" panose="020B0504020202020204" pitchFamily="34" charset="0"/>
            </a:endParaRPr>
          </a:p>
        </p:txBody>
      </p:sp>
      <p:sp>
        <p:nvSpPr>
          <p:cNvPr id="16" name="TextBox 15">
            <a:extLst>
              <a:ext uri="{FF2B5EF4-FFF2-40B4-BE49-F238E27FC236}">
                <a16:creationId xmlns:a16="http://schemas.microsoft.com/office/drawing/2014/main" id="{D9ABB7D1-6F43-E089-8A92-55425E09E454}"/>
              </a:ext>
            </a:extLst>
          </p:cNvPr>
          <p:cNvSpPr txBox="1"/>
          <p:nvPr/>
        </p:nvSpPr>
        <p:spPr>
          <a:xfrm>
            <a:off x="9293655" y="5959102"/>
            <a:ext cx="2829280" cy="646331"/>
          </a:xfrm>
          <a:prstGeom prst="rect">
            <a:avLst/>
          </a:prstGeom>
          <a:noFill/>
        </p:spPr>
        <p:txBody>
          <a:bodyPr wrap="square">
            <a:spAutoFit/>
          </a:bodyPr>
          <a:lstStyle/>
          <a:p>
            <a:r>
              <a:rPr lang="fr-FR" sz="1200" b="1" dirty="0">
                <a:solidFill>
                  <a:schemeClr val="bg1"/>
                </a:solidFill>
                <a:latin typeface="Avenir Next LT Pro" panose="020B0504020202020204" pitchFamily="34" charset="0"/>
              </a:rPr>
              <a:t>Ranger derrière soi</a:t>
            </a:r>
          </a:p>
          <a:p>
            <a:r>
              <a:rPr lang="fr-FR" sz="1200" dirty="0">
                <a:solidFill>
                  <a:schemeClr val="bg1"/>
                </a:solidFill>
                <a:latin typeface="Avenir Next LT Pro" panose="020B0504020202020204" pitchFamily="34" charset="0"/>
              </a:rPr>
              <a:t>Éliminez les déchets et nettoyez les surfaces avec les lingettes fournies.</a:t>
            </a:r>
            <a:endParaRPr lang="en-CA" sz="1200" dirty="0">
              <a:solidFill>
                <a:schemeClr val="bg1"/>
              </a:solidFill>
              <a:latin typeface="Avenir Next LT Pro" panose="020B0504020202020204" pitchFamily="34" charset="0"/>
            </a:endParaRPr>
          </a:p>
        </p:txBody>
      </p:sp>
      <p:pic>
        <p:nvPicPr>
          <p:cNvPr id="23" name="Picture 22">
            <a:extLst>
              <a:ext uri="{FF2B5EF4-FFF2-40B4-BE49-F238E27FC236}">
                <a16:creationId xmlns:a16="http://schemas.microsoft.com/office/drawing/2014/main" id="{04E19CA5-B743-D546-813B-46A979A0397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7553" y="5977835"/>
            <a:ext cx="573909" cy="573909"/>
          </a:xfrm>
          <a:prstGeom prst="rect">
            <a:avLst/>
          </a:prstGeom>
        </p:spPr>
      </p:pic>
      <p:grpSp>
        <p:nvGrpSpPr>
          <p:cNvPr id="37" name="Group 36">
            <a:extLst>
              <a:ext uri="{FF2B5EF4-FFF2-40B4-BE49-F238E27FC236}">
                <a16:creationId xmlns:a16="http://schemas.microsoft.com/office/drawing/2014/main" id="{9CE70B95-87B5-FE40-CECA-F07C5A2B2480}"/>
              </a:ext>
              <a:ext uri="{C183D7F6-B498-43B3-948B-1728B52AA6E4}">
                <adec:decorative xmlns:adec="http://schemas.microsoft.com/office/drawing/2017/decorative" val="1"/>
              </a:ext>
            </a:extLst>
          </p:cNvPr>
          <p:cNvGrpSpPr/>
          <p:nvPr/>
        </p:nvGrpSpPr>
        <p:grpSpPr>
          <a:xfrm>
            <a:off x="7451278" y="1925238"/>
            <a:ext cx="576000" cy="576000"/>
            <a:chOff x="2052918" y="4206230"/>
            <a:chExt cx="914400" cy="914400"/>
          </a:xfrm>
        </p:grpSpPr>
        <p:pic>
          <p:nvPicPr>
            <p:cNvPr id="38" name="Graphic 37" descr="Monitor with solid fill">
              <a:extLst>
                <a:ext uri="{FF2B5EF4-FFF2-40B4-BE49-F238E27FC236}">
                  <a16:creationId xmlns:a16="http://schemas.microsoft.com/office/drawing/2014/main" id="{8833E22E-22C2-DC82-AF6E-F1C704456E1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52918" y="4206230"/>
              <a:ext cx="914400" cy="914400"/>
            </a:xfrm>
            <a:prstGeom prst="rect">
              <a:avLst/>
            </a:prstGeom>
          </p:spPr>
        </p:pic>
        <p:pic>
          <p:nvPicPr>
            <p:cNvPr id="39" name="Graphic 38" descr="Document with solid fill">
              <a:extLst>
                <a:ext uri="{FF2B5EF4-FFF2-40B4-BE49-F238E27FC236}">
                  <a16:creationId xmlns:a16="http://schemas.microsoft.com/office/drawing/2014/main" id="{9AA26D81-9F79-0A12-FD7C-D0AB6619309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353236" y="4437715"/>
              <a:ext cx="331693" cy="331693"/>
            </a:xfrm>
            <a:prstGeom prst="rect">
              <a:avLst/>
            </a:prstGeom>
          </p:spPr>
        </p:pic>
      </p:grpSp>
      <p:pic>
        <p:nvPicPr>
          <p:cNvPr id="40" name="Graphic 39">
            <a:extLst>
              <a:ext uri="{FF2B5EF4-FFF2-40B4-BE49-F238E27FC236}">
                <a16:creationId xmlns:a16="http://schemas.microsoft.com/office/drawing/2014/main" id="{EA124FC0-FCB2-514A-63FD-E3511FCA9F8B}"/>
              </a:ext>
              <a:ext uri="{C183D7F6-B498-43B3-948B-1728B52AA6E4}">
                <adec:decorative xmlns:adec="http://schemas.microsoft.com/office/drawing/2017/decorative" val="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451278" y="3684298"/>
            <a:ext cx="576000" cy="576000"/>
          </a:xfrm>
          <a:prstGeom prst="rect">
            <a:avLst/>
          </a:prstGeom>
        </p:spPr>
      </p:pic>
      <p:pic>
        <p:nvPicPr>
          <p:cNvPr id="41" name="Graphic 40">
            <a:extLst>
              <a:ext uri="{FF2B5EF4-FFF2-40B4-BE49-F238E27FC236}">
                <a16:creationId xmlns:a16="http://schemas.microsoft.com/office/drawing/2014/main" id="{1C77A481-97ED-E4AA-653B-61F24B4C42B8}"/>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51278" y="2804768"/>
            <a:ext cx="576000" cy="576000"/>
          </a:xfrm>
          <a:prstGeom prst="rect">
            <a:avLst/>
          </a:prstGeom>
        </p:spPr>
      </p:pic>
      <p:pic>
        <p:nvPicPr>
          <p:cNvPr id="46" name="Picture 45">
            <a:extLst>
              <a:ext uri="{FF2B5EF4-FFF2-40B4-BE49-F238E27FC236}">
                <a16:creationId xmlns:a16="http://schemas.microsoft.com/office/drawing/2014/main" id="{0B1226BB-69B6-31A2-7309-2790CD9351E4}"/>
              </a:ext>
              <a:ext uri="{C183D7F6-B498-43B3-948B-1728B52AA6E4}">
                <adec:decorative xmlns:adec="http://schemas.microsoft.com/office/drawing/2017/decorative" val="1"/>
              </a:ext>
            </a:extLst>
          </p:cNvPr>
          <p:cNvPicPr>
            <a:picLocks noChangeAspect="1"/>
          </p:cNvPicPr>
          <p:nvPr/>
        </p:nvPicPr>
        <p:blipFill>
          <a:blip r:embed="rId15">
            <a:duotone>
              <a:schemeClr val="accent6">
                <a:shade val="45000"/>
                <a:satMod val="135000"/>
              </a:schemeClr>
              <a:prstClr val="white"/>
            </a:duotone>
            <a:extLst>
              <a:ext uri="{BEBA8EAE-BF5A-486C-A8C5-ECC9F3942E4B}">
                <a14:imgProps xmlns:a14="http://schemas.microsoft.com/office/drawing/2010/main">
                  <a14:imgLayer r:embed="rId16">
                    <a14:imgEffect>
                      <a14:brightnessContrast bright="69000" contrast="-40000"/>
                    </a14:imgEffect>
                  </a14:imgLayer>
                </a14:imgProps>
              </a:ext>
              <a:ext uri="{28A0092B-C50C-407E-A947-70E740481C1C}">
                <a14:useLocalDpi xmlns:a14="http://schemas.microsoft.com/office/drawing/2010/main" val="0"/>
              </a:ext>
            </a:extLst>
          </a:blip>
          <a:stretch>
            <a:fillRect/>
          </a:stretch>
        </p:blipFill>
        <p:spPr>
          <a:xfrm>
            <a:off x="7451278" y="4563828"/>
            <a:ext cx="576000" cy="576000"/>
          </a:xfrm>
          <a:prstGeom prst="rect">
            <a:avLst/>
          </a:prstGeom>
          <a:noFill/>
        </p:spPr>
      </p:pic>
    </p:spTree>
    <p:extLst>
      <p:ext uri="{BB962C8B-B14F-4D97-AF65-F5344CB8AC3E}">
        <p14:creationId xmlns:p14="http://schemas.microsoft.com/office/powerpoint/2010/main" val="1180310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GCworkplace">
      <a:dk1>
        <a:srgbClr val="000000"/>
      </a:dk1>
      <a:lt1>
        <a:srgbClr val="FFFFFF"/>
      </a:lt1>
      <a:dk2>
        <a:srgbClr val="77797C"/>
      </a:dk2>
      <a:lt2>
        <a:srgbClr val="E7E6E6"/>
      </a:lt2>
      <a:accent1>
        <a:srgbClr val="A8CE75"/>
      </a:accent1>
      <a:accent2>
        <a:srgbClr val="45A895"/>
      </a:accent2>
      <a:accent3>
        <a:srgbClr val="1C9848"/>
      </a:accent3>
      <a:accent4>
        <a:srgbClr val="DF990D"/>
      </a:accent4>
      <a:accent5>
        <a:srgbClr val="17455C"/>
      </a:accent5>
      <a:accent6>
        <a:srgbClr val="BBBCB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1193</Words>
  <Application>Microsoft Office PowerPoint</Application>
  <PresentationFormat>Widescreen</PresentationFormat>
  <Paragraphs>120</Paragraphs>
  <Slides>8</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Arial</vt:lpstr>
      <vt:lpstr>Arial Nova Cond Light</vt:lpstr>
      <vt:lpstr>Arial Rounded MT Bold</vt:lpstr>
      <vt:lpstr>Avenir Next LT Pro</vt:lpstr>
      <vt:lpstr>Avenir Next LT Pro Demi</vt:lpstr>
      <vt:lpstr>Calibri</vt:lpstr>
      <vt:lpstr>Calibri Light</vt:lpstr>
      <vt:lpstr>Office Theme</vt:lpstr>
      <vt:lpstr>think-cell Slide</vt:lpstr>
      <vt:lpstr>Affiches de l’étiquette en milieu de travail</vt:lpstr>
      <vt:lpstr>Comment utiliser ce document</vt:lpstr>
      <vt:lpstr>Zone tranquille</vt:lpstr>
      <vt:lpstr>Zone de transition</vt:lpstr>
      <vt:lpstr>Zone interactive</vt:lpstr>
      <vt:lpstr>Espace fermé</vt:lpstr>
      <vt:lpstr>Cuisinette</vt:lpstr>
      <vt:lpstr>Salle d’équipement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Quiet zone</dc:title>
  <dc:creator>Genereux, Sophie (SPAC/PSPC) (elle-la / she-her)</dc:creator>
  <cp:lastModifiedBy>Genereux, Sophie (SPAC/PSPC) (elle-la / she-her)</cp:lastModifiedBy>
  <cp:revision>28</cp:revision>
  <dcterms:created xsi:type="dcterms:W3CDTF">2023-05-05T11:43:31Z</dcterms:created>
  <dcterms:modified xsi:type="dcterms:W3CDTF">2023-06-21T12:18:32Z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2023-05-05T11:43:31Z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17bbb7c8-956d-4c0a-afc2-f7338b8cdc96</vt:lpwstr>
  </property>
  <property fmtid="{D5CDD505-2E9C-101B-9397-08002B2CF9AE}" pid="8" name="MSIP_Label_834ed4f5-eae4-40c7-82be-b1cdf720a1b9_ContentBits">
    <vt:lpwstr>1</vt:lpwstr>
  </property>
  <property fmtid="{D5CDD505-2E9C-101B-9397-08002B2CF9AE}" pid="9" name="ClassificationContentMarkingHeaderLocations">
    <vt:lpwstr>Office Theme:8</vt:lpwstr>
  </property>
  <property fmtid="{D5CDD505-2E9C-101B-9397-08002B2CF9AE}" pid="10" name="ClassificationContentMarkingHeaderText">
    <vt:lpwstr>UNCLASSIFIED - NON CLASSIFIÉ</vt:lpwstr>
  </property>
</Properties>
</file>