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1.xml" ContentType="application/vnd.openxmlformats-officedocument.presentationml.tags+xml"/>
  <Override PartName="/ppt/tags/tag42.xml" ContentType="application/vnd.openxmlformats-officedocument.presentationml.tags+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0.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1.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3.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4.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6" r:id="rId2"/>
    <p:sldId id="383" r:id="rId3"/>
    <p:sldId id="389" r:id="rId4"/>
    <p:sldId id="349" r:id="rId5"/>
    <p:sldId id="381" r:id="rId6"/>
    <p:sldId id="391" r:id="rId7"/>
    <p:sldId id="331" r:id="rId8"/>
    <p:sldId id="392" r:id="rId9"/>
    <p:sldId id="372" r:id="rId10"/>
    <p:sldId id="373" r:id="rId11"/>
    <p:sldId id="386" r:id="rId12"/>
    <p:sldId id="378" r:id="rId13"/>
    <p:sldId id="388" r:id="rId14"/>
    <p:sldId id="362" r:id="rId15"/>
    <p:sldId id="375" r:id="rId16"/>
    <p:sldId id="365" r:id="rId17"/>
    <p:sldId id="36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C91C2B2-8C0B-41A0-B092-9BB91A6E7B0E}">
          <p14:sldIdLst>
            <p14:sldId id="296"/>
            <p14:sldId id="383"/>
            <p14:sldId id="389"/>
            <p14:sldId id="349"/>
            <p14:sldId id="381"/>
            <p14:sldId id="391"/>
            <p14:sldId id="331"/>
            <p14:sldId id="392"/>
            <p14:sldId id="372"/>
            <p14:sldId id="373"/>
            <p14:sldId id="386"/>
            <p14:sldId id="378"/>
            <p14:sldId id="388"/>
            <p14:sldId id="362"/>
            <p14:sldId id="375"/>
            <p14:sldId id="365"/>
            <p14:sldId id="368"/>
          </p14:sldIdLst>
        </p14:section>
        <p14:section name="Transcription" id="{77190899-8B6A-41AA-9B1C-C1688D9C847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2D98"/>
    <a:srgbClr val="5186A5"/>
    <a:srgbClr val="764D94"/>
    <a:srgbClr val="B697BE"/>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053" autoAdjust="0"/>
  </p:normalViewPr>
  <p:slideViewPr>
    <p:cSldViewPr snapToGrid="0">
      <p:cViewPr varScale="1">
        <p:scale>
          <a:sx n="97" d="100"/>
          <a:sy n="97" d="100"/>
        </p:scale>
        <p:origin x="1074" y="84"/>
      </p:cViewPr>
      <p:guideLst>
        <p:guide orient="horz" pos="2160"/>
        <p:guide pos="3840"/>
      </p:guideLst>
    </p:cSldViewPr>
  </p:slideViewPr>
  <p:outlineViewPr>
    <p:cViewPr>
      <p:scale>
        <a:sx n="33" d="100"/>
        <a:sy n="33" d="100"/>
      </p:scale>
      <p:origin x="0" y="-489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2696"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_iosif\AppData\Local\Microsoft\Windows\INetCache\Content.Outlook\C0T1XEQ1\CTA%20-%20Summary%20of%20responses%20(0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_iosif\AppData\Local\Microsoft\Windows\INetCache\Content.Outlook\C0T1XEQ1\CTA%20-%20Summary%20of%20responses%20(00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Objectifs de recrutement</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Employés autochtones</c:v>
                </c:pt>
                <c:pt idx="1">
                  <c:v>Employés noirs</c:v>
                </c:pt>
                <c:pt idx="2">
                  <c:v>Employés racisés</c:v>
                </c:pt>
              </c:strCache>
            </c:strRef>
          </c:cat>
          <c:val>
            <c:numRef>
              <c:f>Sheet1!$B$2:$B$4</c:f>
              <c:numCache>
                <c:formatCode>0%</c:formatCode>
                <c:ptCount val="3"/>
                <c:pt idx="0">
                  <c:v>0.75</c:v>
                </c:pt>
                <c:pt idx="1">
                  <c:v>0.4</c:v>
                </c:pt>
                <c:pt idx="2">
                  <c:v>0.67</c:v>
                </c:pt>
              </c:numCache>
            </c:numRef>
          </c:val>
          <c:extLst>
            <c:ext xmlns:c16="http://schemas.microsoft.com/office/drawing/2014/chart" uri="{C3380CC4-5D6E-409C-BE32-E72D297353CC}">
              <c16:uniqueId val="{00000000-066D-42A2-9640-67048E0C8665}"/>
            </c:ext>
          </c:extLst>
        </c:ser>
        <c:ser>
          <c:idx val="1"/>
          <c:order val="1"/>
          <c:tx>
            <c:strRef>
              <c:f>Sheet1!$C$1</c:f>
              <c:strCache>
                <c:ptCount val="1"/>
                <c:pt idx="0">
                  <c:v>Objectifs de promotion</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Sheet1!$A$2:$A$4</c:f>
              <c:strCache>
                <c:ptCount val="3"/>
                <c:pt idx="0">
                  <c:v>Employés autochtones</c:v>
                </c:pt>
                <c:pt idx="1">
                  <c:v>Employés noirs</c:v>
                </c:pt>
                <c:pt idx="2">
                  <c:v>Employés racisés</c:v>
                </c:pt>
              </c:strCache>
            </c:strRef>
          </c:cat>
          <c:val>
            <c:numRef>
              <c:f>Sheet1!$C$2:$C$4</c:f>
              <c:numCache>
                <c:formatCode>0%</c:formatCode>
                <c:ptCount val="3"/>
                <c:pt idx="0">
                  <c:v>0.4</c:v>
                </c:pt>
                <c:pt idx="1">
                  <c:v>0.21</c:v>
                </c:pt>
                <c:pt idx="2">
                  <c:v>0.37</c:v>
                </c:pt>
              </c:numCache>
            </c:numRef>
          </c:val>
          <c:extLst>
            <c:ext xmlns:c16="http://schemas.microsoft.com/office/drawing/2014/chart" uri="{C3380CC4-5D6E-409C-BE32-E72D297353CC}">
              <c16:uniqueId val="{00000001-066D-42A2-9640-67048E0C8665}"/>
            </c:ext>
          </c:extLst>
        </c:ser>
        <c:dLbls>
          <c:dLblPos val="outEnd"/>
          <c:showLegendKey val="0"/>
          <c:showVal val="1"/>
          <c:showCatName val="0"/>
          <c:showSerName val="0"/>
          <c:showPercent val="0"/>
          <c:showBubbleSize val="0"/>
        </c:dLbls>
        <c:gapWidth val="444"/>
        <c:overlap val="-90"/>
        <c:axId val="2138005295"/>
        <c:axId val="1329614991"/>
      </c:barChart>
      <c:catAx>
        <c:axId val="213800529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29614991"/>
        <c:crosses val="autoZero"/>
        <c:auto val="1"/>
        <c:lblAlgn val="ctr"/>
        <c:lblOffset val="100"/>
        <c:noMultiLvlLbl val="0"/>
      </c:catAx>
      <c:valAx>
        <c:axId val="1329614991"/>
        <c:scaling>
          <c:orientation val="minMax"/>
        </c:scaling>
        <c:delete val="1"/>
        <c:axPos val="l"/>
        <c:numFmt formatCode="0%" sourceLinked="1"/>
        <c:majorTickMark val="none"/>
        <c:minorTickMark val="none"/>
        <c:tickLblPos val="nextTo"/>
        <c:crossAx val="213800529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just">
              <a:defRPr sz="1320" b="0" i="0" u="none" strike="noStrike" kern="1200" spc="0" baseline="0">
                <a:solidFill>
                  <a:schemeClr val="tx1">
                    <a:lumMod val="65000"/>
                    <a:lumOff val="35000"/>
                  </a:schemeClr>
                </a:solidFill>
                <a:latin typeface="+mn-lt"/>
                <a:ea typeface="+mn-ea"/>
                <a:cs typeface="+mn-cs"/>
              </a:defRPr>
            </a:pPr>
            <a:r>
              <a:rPr lang="fr-FR" sz="1800" b="1" dirty="0">
                <a:solidFill>
                  <a:schemeClr val="bg1"/>
                </a:solidFill>
              </a:rPr>
              <a:t>Pourcentage d’organisations qui se sont fixé des objectifs pour favoriser une plus grande inclusion au cours de l’exercice 2023-2024 et/ou des exercices futurs</a:t>
            </a:r>
            <a:endParaRPr lang="en-CA" sz="1800" b="1" dirty="0">
              <a:solidFill>
                <a:schemeClr val="bg1"/>
              </a:solidFill>
            </a:endParaRPr>
          </a:p>
        </c:rich>
      </c:tx>
      <c:overlay val="0"/>
      <c:spPr>
        <a:solidFill>
          <a:srgbClr val="764D94"/>
        </a:solidFill>
        <a:ln>
          <a:noFill/>
        </a:ln>
        <a:effectLst/>
      </c:spPr>
      <c:txPr>
        <a:bodyPr rot="0" spcFirstLastPara="1" vertOverflow="ellipsis" vert="horz" wrap="square" anchor="ctr" anchorCtr="1"/>
        <a:lstStyle/>
        <a:p>
          <a:pPr algn="just">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3717119448037949E-2"/>
          <c:y val="0.29762187871581453"/>
          <c:w val="0.9525657611039241"/>
          <c:h val="0.65877923107411829"/>
        </c:manualLayout>
      </c:layout>
      <c:barChart>
        <c:barDir val="col"/>
        <c:grouping val="clustered"/>
        <c:varyColors val="0"/>
        <c:ser>
          <c:idx val="0"/>
          <c:order val="0"/>
          <c:tx>
            <c:strRef>
              <c:f>'Inclusion goals'!$A$2</c:f>
              <c:strCache>
                <c:ptCount val="1"/>
                <c:pt idx="0">
                  <c:v>My organization has set goals</c:v>
                </c:pt>
              </c:strCache>
            </c:strRef>
          </c:tx>
          <c:spPr>
            <a:solidFill>
              <a:schemeClr val="accent1"/>
            </a:solidFill>
            <a:ln>
              <a:noFill/>
            </a:ln>
            <a:effectLst/>
          </c:spPr>
          <c:invertIfNegative val="0"/>
          <c:dLbls>
            <c:dLbl>
              <c:idx val="0"/>
              <c:tx>
                <c:rich>
                  <a:bodyPr rot="0" spcFirstLastPara="1" vertOverflow="ellipsis" vert="horz" wrap="square"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mn-lt"/>
                        <a:ea typeface="+mn-ea"/>
                        <a:cs typeface="+mn-cs"/>
                      </a:defRPr>
                    </a:pPr>
                    <a:r>
                      <a:rPr lang="fr-FR" dirty="0"/>
                      <a:t>Mon organisation a fixé des objectifs</a:t>
                    </a:r>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defRPr>
                    </a:pPr>
                    <a:fld id="{98A8943E-F92B-4E63-8E2C-76F72267FD2F}" type="VALUE">
                      <a:rPr lang="fr-FR" b="1"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defRPr>
                      </a:pPr>
                      <a:t>[VALUE]</a:t>
                    </a:fld>
                    <a:endParaRPr lang="en-US"/>
                  </a:p>
                </c:rich>
              </c:tx>
              <c:spPr>
                <a:noFill/>
                <a:ln>
                  <a:noFill/>
                </a:ln>
                <a:effectLst/>
              </c:spPr>
              <c:txPr>
                <a:bodyPr rot="0" spcFirstLastPara="1" vertOverflow="ellipsis" vert="horz" wrap="square"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0-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goals'!$B$2</c:f>
              <c:numCache>
                <c:formatCode>0%</c:formatCode>
                <c:ptCount val="1"/>
                <c:pt idx="0">
                  <c:v>0.72826086956521741</c:v>
                </c:pt>
              </c:numCache>
            </c:numRef>
          </c:val>
          <c:extLst>
            <c:ext xmlns:c16="http://schemas.microsoft.com/office/drawing/2014/chart" uri="{C3380CC4-5D6E-409C-BE32-E72D297353CC}">
              <c16:uniqueId val="{00000001-7A29-4A41-8F53-C64C472322CD}"/>
            </c:ext>
          </c:extLst>
        </c:ser>
        <c:ser>
          <c:idx val="1"/>
          <c:order val="1"/>
          <c:tx>
            <c:strRef>
              <c:f>'Inclusion goals'!$A$3</c:f>
              <c:strCache>
                <c:ptCount val="1"/>
                <c:pt idx="0">
                  <c:v>Work is underway to set goals</c:v>
                </c:pt>
              </c:strCache>
            </c:strRef>
          </c:tx>
          <c:spPr>
            <a:solidFill>
              <a:schemeClr val="accent2"/>
            </a:solidFill>
            <a:ln>
              <a:noFill/>
            </a:ln>
            <a:effectLst/>
          </c:spPr>
          <c:invertIfNegative val="0"/>
          <c:dLbls>
            <c:dLbl>
              <c:idx val="0"/>
              <c:tx>
                <c:rich>
                  <a:bodyPr rot="0" spcFirstLastPara="1" vertOverflow="ellipsis" vert="horz" wrap="square" anchor="ctr" anchorCtr="1"/>
                  <a:lstStyle/>
                  <a:p>
                    <a:pPr marL="0" indent="0">
                      <a:buNone/>
                      <a:defRPr sz="1200" b="0" i="0" u="none" strike="noStrike" kern="1200" baseline="0">
                        <a:solidFill>
                          <a:schemeClr val="tx1">
                            <a:lumMod val="75000"/>
                            <a:lumOff val="25000"/>
                          </a:schemeClr>
                        </a:solidFill>
                        <a:latin typeface="+mn-lt"/>
                        <a:ea typeface="+mn-ea"/>
                        <a:cs typeface="+mn-cs"/>
                      </a:defRPr>
                    </a:pPr>
                    <a:r>
                      <a:rPr lang="fr-FR" dirty="0"/>
                      <a:t>Des travaux sont en cours pour fixer des objectifs</a:t>
                    </a:r>
                  </a:p>
                  <a:p>
                    <a:pPr marL="0" indent="0">
                      <a:buNone/>
                      <a:defRPr sz="1200"/>
                    </a:pPr>
                    <a:fld id="{35E3068D-EE56-4D61-8B82-17DD4611013A}" type="VALUE">
                      <a:rPr lang="fr-FR" b="1" smtClean="0"/>
                      <a:pPr marL="0" indent="0">
                        <a:buNone/>
                        <a:defRPr sz="1200"/>
                      </a:pPr>
                      <a:t>[VALUE]</a:t>
                    </a:fld>
                    <a:endParaRPr lang="en-US"/>
                  </a:p>
                </c:rich>
              </c:tx>
              <c:spPr>
                <a:noFill/>
                <a:ln>
                  <a:noFill/>
                </a:ln>
                <a:effectLst/>
              </c:spPr>
              <c:txPr>
                <a:bodyPr rot="0" spcFirstLastPara="1" vertOverflow="ellipsis" vert="horz" wrap="square" anchor="ctr" anchorCtr="1"/>
                <a:lstStyle/>
                <a:p>
                  <a:pPr marL="0" indent="0">
                    <a:buNone/>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goals'!$B$3</c:f>
              <c:numCache>
                <c:formatCode>0%</c:formatCode>
                <c:ptCount val="1"/>
                <c:pt idx="0">
                  <c:v>0.35869565217391303</c:v>
                </c:pt>
              </c:numCache>
            </c:numRef>
          </c:val>
          <c:extLst>
            <c:ext xmlns:c16="http://schemas.microsoft.com/office/drawing/2014/chart" uri="{C3380CC4-5D6E-409C-BE32-E72D297353CC}">
              <c16:uniqueId val="{00000003-7A29-4A41-8F53-C64C472322CD}"/>
            </c:ext>
          </c:extLst>
        </c:ser>
        <c:ser>
          <c:idx val="2"/>
          <c:order val="2"/>
          <c:tx>
            <c:strRef>
              <c:f>'Inclusion goals'!$A$4</c:f>
              <c:strCache>
                <c:ptCount val="1"/>
                <c:pt idx="0">
                  <c:v>My organization has not yet set goals</c:v>
                </c:pt>
              </c:strCache>
            </c:strRef>
          </c:tx>
          <c:spPr>
            <a:solidFill>
              <a:schemeClr val="accent3"/>
            </a:solidFill>
            <a:ln>
              <a:noFill/>
            </a:ln>
            <a:effectLst/>
          </c:spPr>
          <c:invertIfNegative val="0"/>
          <c:dLbls>
            <c:dLbl>
              <c:idx val="0"/>
              <c:tx>
                <c:rich>
                  <a:bodyPr rot="0" spcFirstLastPara="1" vertOverflow="ellipsis" vert="horz" wrap="square" anchor="ctr" anchorCtr="1"/>
                  <a:lstStyle/>
                  <a:p>
                    <a:pPr marL="0" indent="0">
                      <a:buNone/>
                      <a:defRPr sz="1200" b="0" i="0" u="none" strike="noStrike" kern="1200" baseline="0">
                        <a:solidFill>
                          <a:schemeClr val="tx1">
                            <a:lumMod val="75000"/>
                            <a:lumOff val="25000"/>
                          </a:schemeClr>
                        </a:solidFill>
                        <a:latin typeface="+mn-lt"/>
                        <a:ea typeface="+mn-ea"/>
                        <a:cs typeface="+mn-cs"/>
                      </a:defRPr>
                    </a:pPr>
                    <a:r>
                      <a:rPr lang="fr-FR" dirty="0"/>
                      <a:t>Mon organisation n’a pas encore fixé d’objectifs</a:t>
                    </a:r>
                  </a:p>
                  <a:p>
                    <a:pPr marL="0" indent="0">
                      <a:buNone/>
                      <a:defRPr sz="1200"/>
                    </a:pPr>
                    <a:fld id="{AD2F4646-A794-4CAD-83B5-63C1BC09E2E6}" type="VALUE">
                      <a:rPr lang="fr-FR" b="1" smtClean="0"/>
                      <a:pPr marL="0" indent="0">
                        <a:buNone/>
                        <a:defRPr sz="1200"/>
                      </a:pPr>
                      <a:t>[VALUE]</a:t>
                    </a:fld>
                    <a:endParaRPr lang="en-US"/>
                  </a:p>
                </c:rich>
              </c:tx>
              <c:spPr>
                <a:noFill/>
                <a:ln>
                  <a:noFill/>
                </a:ln>
                <a:effectLst/>
              </c:spPr>
              <c:txPr>
                <a:bodyPr rot="0" spcFirstLastPara="1" vertOverflow="ellipsis" vert="horz" wrap="square" anchor="ctr" anchorCtr="1"/>
                <a:lstStyle/>
                <a:p>
                  <a:pPr marL="0" indent="0">
                    <a:buNone/>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7A29-4A41-8F53-C64C472322C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'Inclusion goals'!$B$4</c:f>
              <c:numCache>
                <c:formatCode>0%</c:formatCode>
                <c:ptCount val="1"/>
                <c:pt idx="0">
                  <c:v>5.434782608695652E-2</c:v>
                </c:pt>
              </c:numCache>
            </c:numRef>
          </c:val>
          <c:extLst>
            <c:ext xmlns:c16="http://schemas.microsoft.com/office/drawing/2014/chart" uri="{C3380CC4-5D6E-409C-BE32-E72D297353CC}">
              <c16:uniqueId val="{00000005-7A29-4A41-8F53-C64C472322CD}"/>
            </c:ext>
          </c:extLst>
        </c:ser>
        <c:dLbls>
          <c:showLegendKey val="0"/>
          <c:showVal val="1"/>
          <c:showCatName val="0"/>
          <c:showSerName val="0"/>
          <c:showPercent val="0"/>
          <c:showBubbleSize val="0"/>
        </c:dLbls>
        <c:gapWidth val="150"/>
        <c:overlap val="-25"/>
        <c:axId val="182883072"/>
        <c:axId val="182884608"/>
      </c:barChart>
      <c:catAx>
        <c:axId val="182883072"/>
        <c:scaling>
          <c:orientation val="minMax"/>
        </c:scaling>
        <c:delete val="1"/>
        <c:axPos val="b"/>
        <c:numFmt formatCode="General" sourceLinked="1"/>
        <c:majorTickMark val="none"/>
        <c:minorTickMark val="none"/>
        <c:tickLblPos val="nextTo"/>
        <c:crossAx val="182884608"/>
        <c:crosses val="autoZero"/>
        <c:auto val="1"/>
        <c:lblAlgn val="ctr"/>
        <c:lblOffset val="100"/>
        <c:noMultiLvlLbl val="0"/>
      </c:catAx>
      <c:valAx>
        <c:axId val="182884608"/>
        <c:scaling>
          <c:orientation val="minMax"/>
        </c:scaling>
        <c:delete val="1"/>
        <c:axPos val="l"/>
        <c:numFmt formatCode="0%" sourceLinked="1"/>
        <c:majorTickMark val="none"/>
        <c:minorTickMark val="none"/>
        <c:tickLblPos val="nextTo"/>
        <c:crossAx val="182883072"/>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fr-FR" sz="1600" dirty="0">
                <a:solidFill>
                  <a:schemeClr val="bg1"/>
                </a:solidFill>
              </a:rPr>
              <a:t>Pourcentage d’organisations qui utilisent des processus de gestion du rendement et/ou des talents pour établir la responsabilité quant aux résultats</a:t>
            </a:r>
            <a:endParaRPr lang="en-CA" sz="1600" dirty="0">
              <a:solidFill>
                <a:schemeClr val="bg1"/>
              </a:solidFill>
            </a:endParaRPr>
          </a:p>
        </c:rich>
      </c:tx>
      <c:layout>
        <c:manualLayout>
          <c:xMode val="edge"/>
          <c:yMode val="edge"/>
          <c:x val="0.1102744425385935"/>
          <c:y val="2.1007569341520219E-3"/>
        </c:manualLayout>
      </c:layout>
      <c:overlay val="0"/>
      <c:spPr>
        <a:solidFill>
          <a:srgbClr val="764D94"/>
        </a:solid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5789765130130605E-2"/>
          <c:y val="0.22237636962735549"/>
          <c:w val="0.96842060409779396"/>
          <c:h val="0.74671076775469047"/>
        </c:manualLayout>
      </c:layout>
      <c:barChart>
        <c:barDir val="col"/>
        <c:grouping val="clustered"/>
        <c:varyColors val="0"/>
        <c:ser>
          <c:idx val="0"/>
          <c:order val="0"/>
          <c:tx>
            <c:strRef>
              <c:f>'Consequential Accountability'!$A$2</c:f>
              <c:strCache>
                <c:ptCount val="1"/>
                <c:pt idx="0">
                  <c:v>Quantitative goals are part of performance management agreements</c:v>
                </c:pt>
              </c:strCache>
            </c:strRef>
          </c:tx>
          <c:spPr>
            <a:solidFill>
              <a:schemeClr val="accent1"/>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Des objectifs quantitatifs sont indiqués dans les ententes de gestion du rendement</a:t>
                    </a:r>
                  </a:p>
                  <a:p>
                    <a:pPr marL="0" indent="0">
                      <a:buNone/>
                      <a:defRPr/>
                    </a:pPr>
                    <a:fld id="{F8DABF13-94ED-4CAF-8BD0-EC82E088663E}"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0-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Accountability'!$B$2</c:f>
              <c:numCache>
                <c:formatCode>0%</c:formatCode>
                <c:ptCount val="1"/>
                <c:pt idx="0">
                  <c:v>0.40217391304347827</c:v>
                </c:pt>
              </c:numCache>
            </c:numRef>
          </c:val>
          <c:extLst>
            <c:ext xmlns:c16="http://schemas.microsoft.com/office/drawing/2014/chart" uri="{C3380CC4-5D6E-409C-BE32-E72D297353CC}">
              <c16:uniqueId val="{00000001-EBA4-4253-BB32-9174ECFB8BF0}"/>
            </c:ext>
          </c:extLst>
        </c:ser>
        <c:ser>
          <c:idx val="1"/>
          <c:order val="1"/>
          <c:tx>
            <c:strRef>
              <c:f>'Consequential Accountability'!$A$3</c:f>
              <c:strCache>
                <c:ptCount val="1"/>
                <c:pt idx="0">
                  <c:v>Qualitative objectives are in performance management agreements</c:v>
                </c:pt>
              </c:strCache>
            </c:strRef>
          </c:tx>
          <c:spPr>
            <a:solidFill>
              <a:schemeClr val="accent2"/>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Des objectifs qualitatifs sont indiqués dans les ententes de gestion du rendement</a:t>
                    </a:r>
                  </a:p>
                  <a:p>
                    <a:pPr marL="0" indent="0">
                      <a:buNone/>
                      <a:defRPr/>
                    </a:pPr>
                    <a:fld id="{7966E119-45D3-430D-AF73-12996D63E9F4}"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Accountability'!$B$3</c:f>
              <c:numCache>
                <c:formatCode>0%</c:formatCode>
                <c:ptCount val="1"/>
                <c:pt idx="0">
                  <c:v>0.82608695652173914</c:v>
                </c:pt>
              </c:numCache>
            </c:numRef>
          </c:val>
          <c:extLst>
            <c:ext xmlns:c16="http://schemas.microsoft.com/office/drawing/2014/chart" uri="{C3380CC4-5D6E-409C-BE32-E72D297353CC}">
              <c16:uniqueId val="{00000003-EBA4-4253-BB32-9174ECFB8BF0}"/>
            </c:ext>
          </c:extLst>
        </c:ser>
        <c:ser>
          <c:idx val="2"/>
          <c:order val="2"/>
          <c:tx>
            <c:strRef>
              <c:f>'Consequential Accountability'!$A$4</c:f>
              <c:strCache>
                <c:ptCount val="1"/>
                <c:pt idx="0">
                  <c:v>Progress towards representation and inclusion goals is part of the criteria for being considered for talent management</c:v>
                </c:pt>
              </c:strCache>
            </c:strRef>
          </c:tx>
          <c:spPr>
            <a:solidFill>
              <a:schemeClr val="accent3"/>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Les progrès réalisés quant aux objectifs de représentation et d’inclusion font partie des critères d’admission à la gestion des talents</a:t>
                    </a:r>
                  </a:p>
                  <a:p>
                    <a:pPr marL="0" indent="0">
                      <a:buNone/>
                      <a:defRPr/>
                    </a:pPr>
                    <a:fld id="{BDEE658C-0E21-4A05-B97D-3887B4EF4E73}"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Accountability'!$B$4</c:f>
              <c:numCache>
                <c:formatCode>0%</c:formatCode>
                <c:ptCount val="1"/>
                <c:pt idx="0">
                  <c:v>0.33695652173913043</c:v>
                </c:pt>
              </c:numCache>
            </c:numRef>
          </c:val>
          <c:extLst>
            <c:ext xmlns:c16="http://schemas.microsoft.com/office/drawing/2014/chart" uri="{C3380CC4-5D6E-409C-BE32-E72D297353CC}">
              <c16:uniqueId val="{00000005-EBA4-4253-BB32-9174ECFB8BF0}"/>
            </c:ext>
          </c:extLst>
        </c:ser>
        <c:ser>
          <c:idx val="3"/>
          <c:order val="3"/>
          <c:tx>
            <c:strRef>
              <c:f>'Consequential Accountability'!$A$5</c:f>
              <c:strCache>
                <c:ptCount val="1"/>
                <c:pt idx="0">
                  <c:v>A lack of progress towards representation and inclusion goals results in consequences</c:v>
                </c:pt>
              </c:strCache>
            </c:strRef>
          </c:tx>
          <c:spPr>
            <a:solidFill>
              <a:schemeClr val="accent4"/>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L’absence de progrès quant aux objectifs de représentation et d’inclusion entraîne des conséquences</a:t>
                    </a:r>
                  </a:p>
                  <a:p>
                    <a:pPr marL="0" indent="0">
                      <a:buNone/>
                      <a:defRPr/>
                    </a:pPr>
                    <a:fld id="{023AF204-5523-44C1-9916-3BE5001F1882}"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6-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Accountability'!$B$5</c:f>
              <c:numCache>
                <c:formatCode>0%</c:formatCode>
                <c:ptCount val="1"/>
                <c:pt idx="0">
                  <c:v>0.16304347826086957</c:v>
                </c:pt>
              </c:numCache>
            </c:numRef>
          </c:val>
          <c:extLst>
            <c:ext xmlns:c16="http://schemas.microsoft.com/office/drawing/2014/chart" uri="{C3380CC4-5D6E-409C-BE32-E72D297353CC}">
              <c16:uniqueId val="{00000007-EBA4-4253-BB32-9174ECFB8BF0}"/>
            </c:ext>
          </c:extLst>
        </c:ser>
        <c:ser>
          <c:idx val="4"/>
          <c:order val="4"/>
          <c:tx>
            <c:strRef>
              <c:f>'Consequential Accountability'!$A$6</c:f>
              <c:strCache>
                <c:ptCount val="1"/>
                <c:pt idx="0">
                  <c:v>Work is underway to develop approaches to establish accountability for results</c:v>
                </c:pt>
              </c:strCache>
            </c:strRef>
          </c:tx>
          <c:spPr>
            <a:solidFill>
              <a:schemeClr val="accent5"/>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Des travaux sont en cours pour élaborer des approches visant à établir la responsabilité quant aux résultats</a:t>
                    </a:r>
                  </a:p>
                  <a:p>
                    <a:pPr marL="0" indent="0">
                      <a:buNone/>
                      <a:defRPr/>
                    </a:pPr>
                    <a:fld id="{47F0BED8-BA21-4548-98F4-DB9733FA64DA}"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8-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Accountability'!$B$6</c:f>
              <c:numCache>
                <c:formatCode>0%</c:formatCode>
                <c:ptCount val="1"/>
                <c:pt idx="0">
                  <c:v>0.34782608695652173</c:v>
                </c:pt>
              </c:numCache>
            </c:numRef>
          </c:val>
          <c:extLst>
            <c:ext xmlns:c16="http://schemas.microsoft.com/office/drawing/2014/chart" uri="{C3380CC4-5D6E-409C-BE32-E72D297353CC}">
              <c16:uniqueId val="{00000009-EBA4-4253-BB32-9174ECFB8BF0}"/>
            </c:ext>
          </c:extLst>
        </c:ser>
        <c:ser>
          <c:idx val="5"/>
          <c:order val="5"/>
          <c:tx>
            <c:strRef>
              <c:f>'Consequential Accountability'!$A$7</c:f>
              <c:strCache>
                <c:ptCount val="1"/>
                <c:pt idx="0">
                  <c:v>Work has not yet started to develop approaches to establish accountability for results</c:v>
                </c:pt>
              </c:strCache>
            </c:strRef>
          </c:tx>
          <c:spPr>
            <a:solidFill>
              <a:schemeClr val="accent6"/>
            </a:solidFill>
            <a:ln>
              <a:noFill/>
            </a:ln>
            <a:effectLst/>
          </c:spPr>
          <c:invertIfNegative val="0"/>
          <c:dLbls>
            <c:dLbl>
              <c:idx val="0"/>
              <c:tx>
                <c:rich>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r>
                      <a:rPr lang="fr-FR" dirty="0"/>
                      <a:t>Rien n’a encore été fait pour élaborer des approches visant à établir la responsabilité quant aux résultats</a:t>
                    </a:r>
                  </a:p>
                  <a:p>
                    <a:pPr marL="0" indent="0">
                      <a:buNone/>
                      <a:defRPr/>
                    </a:pPr>
                    <a:fld id="{EB20E0AB-0751-4DA4-B015-B30F6E809F9A}" type="VALUE">
                      <a:rPr lang="fr-FR" b="1" smtClean="0"/>
                      <a:pPr marL="0" indent="0">
                        <a:buNone/>
                        <a:defRPr/>
                      </a:pPr>
                      <a:t>[VALUE]</a:t>
                    </a:fld>
                    <a:endParaRPr lang="en-US"/>
                  </a:p>
                </c:rich>
              </c:tx>
              <c:spPr>
                <a:noFill/>
                <a:ln>
                  <a:noFill/>
                </a:ln>
                <a:effectLst/>
              </c:spPr>
              <c:txPr>
                <a:bodyPr rot="0" spcFirstLastPara="1" vertOverflow="ellipsis" vert="horz" wrap="square" anchor="ctr" anchorCtr="1"/>
                <a:lstStyle/>
                <a:p>
                  <a:pPr marL="0" indent="0">
                    <a:buNone/>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A-EBA4-4253-BB32-9174ECFB8BF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'Consequential Accountability'!$B$1</c:f>
              <c:numCache>
                <c:formatCode>General</c:formatCode>
                <c:ptCount val="1"/>
              </c:numCache>
            </c:numRef>
          </c:cat>
          <c:val>
            <c:numRef>
              <c:f>'Consequential Accountability'!$B$7</c:f>
              <c:numCache>
                <c:formatCode>0%</c:formatCode>
                <c:ptCount val="1"/>
                <c:pt idx="0">
                  <c:v>8.6956521739130432E-2</c:v>
                </c:pt>
              </c:numCache>
            </c:numRef>
          </c:val>
          <c:extLst>
            <c:ext xmlns:c16="http://schemas.microsoft.com/office/drawing/2014/chart" uri="{C3380CC4-5D6E-409C-BE32-E72D297353CC}">
              <c16:uniqueId val="{0000000B-EBA4-4253-BB32-9174ECFB8BF0}"/>
            </c:ext>
          </c:extLst>
        </c:ser>
        <c:dLbls>
          <c:showLegendKey val="0"/>
          <c:showVal val="1"/>
          <c:showCatName val="0"/>
          <c:showSerName val="0"/>
          <c:showPercent val="0"/>
          <c:showBubbleSize val="0"/>
        </c:dLbls>
        <c:gapWidth val="150"/>
        <c:overlap val="-71"/>
        <c:axId val="182746496"/>
        <c:axId val="182764672"/>
      </c:barChart>
      <c:catAx>
        <c:axId val="1827464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2764672"/>
        <c:crosses val="autoZero"/>
        <c:auto val="1"/>
        <c:lblAlgn val="ctr"/>
        <c:lblOffset val="100"/>
        <c:noMultiLvlLbl val="0"/>
      </c:catAx>
      <c:valAx>
        <c:axId val="182764672"/>
        <c:scaling>
          <c:orientation val="minMax"/>
        </c:scaling>
        <c:delete val="1"/>
        <c:axPos val="l"/>
        <c:numFmt formatCode="0%" sourceLinked="1"/>
        <c:majorTickMark val="none"/>
        <c:minorTickMark val="none"/>
        <c:tickLblPos val="nextTo"/>
        <c:crossAx val="182746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305BCB-0271-47C8-AA92-F176D84DBD99}" type="doc">
      <dgm:prSet loTypeId="urn:microsoft.com/office/officeart/2005/8/layout/vList5" loCatId="list" qsTypeId="urn:microsoft.com/office/officeart/2005/8/quickstyle/simple1" qsCatId="simple" csTypeId="urn:microsoft.com/office/officeart/2005/8/colors/accent5_2" csCatId="accent5" phldr="1"/>
      <dgm:spPr/>
      <dgm:t>
        <a:bodyPr/>
        <a:lstStyle/>
        <a:p>
          <a:endParaRPr lang="en-US"/>
        </a:p>
      </dgm:t>
    </dgm:pt>
    <dgm:pt modelId="{74592F79-74EE-4639-B0E0-9AAFB0683F83}">
      <dgm:prSet custT="1"/>
      <dgm:spPr>
        <a:solidFill>
          <a:srgbClr val="764D94"/>
        </a:solidFill>
        <a:ln>
          <a:solidFill>
            <a:srgbClr val="B697BE"/>
          </a:solidFill>
        </a:ln>
      </dgm:spPr>
      <dgm:t>
        <a:bodyPr/>
        <a:lstStyle/>
        <a:p>
          <a:pPr rtl="0"/>
          <a:r>
            <a:rPr lang="fr-FR" sz="2400" b="1" i="0" baseline="0" dirty="0">
              <a:latin typeface="Calibri Light" panose="020F0302020204030204"/>
            </a:rPr>
            <a:t>Fixer des objectifs</a:t>
          </a:r>
          <a:endParaRPr lang="en-US" sz="2400" b="1" dirty="0"/>
        </a:p>
      </dgm:t>
    </dgm:pt>
    <dgm:pt modelId="{FFB0D925-8C74-4574-82C1-FECD8581F791}" type="parTrans" cxnId="{19E7DD9C-35B8-4FF5-B8B3-137208C12406}">
      <dgm:prSet/>
      <dgm:spPr/>
      <dgm:t>
        <a:bodyPr/>
        <a:lstStyle/>
        <a:p>
          <a:endParaRPr lang="en-US"/>
        </a:p>
      </dgm:t>
    </dgm:pt>
    <dgm:pt modelId="{DBC29766-4984-4961-AD8C-8ED0D35A92E2}" type="sibTrans" cxnId="{19E7DD9C-35B8-4FF5-B8B3-137208C12406}">
      <dgm:prSet/>
      <dgm:spPr/>
      <dgm:t>
        <a:bodyPr/>
        <a:lstStyle/>
        <a:p>
          <a:endParaRPr lang="en-US"/>
        </a:p>
      </dgm:t>
    </dgm:pt>
    <dgm:pt modelId="{2E73A293-8BDE-4203-B544-F25AEB06E126}">
      <dgm:prSet custT="1"/>
      <dgm:spPr>
        <a:solidFill>
          <a:schemeClr val="bg1">
            <a:alpha val="90000"/>
          </a:schemeClr>
        </a:solidFill>
        <a:ln>
          <a:solidFill>
            <a:srgbClr val="7030A0">
              <a:alpha val="90000"/>
            </a:srgbClr>
          </a:solidFill>
        </a:ln>
      </dgm:spPr>
      <dgm:t>
        <a:bodyPr/>
        <a:lstStyle/>
        <a:p>
          <a:pPr algn="just" rtl="0"/>
          <a:r>
            <a:rPr lang="fr-CA" sz="1800" kern="1200" noProof="0" dirty="0">
              <a:solidFill>
                <a:prstClr val="black">
                  <a:hueOff val="0"/>
                  <a:satOff val="0"/>
                  <a:lumOff val="0"/>
                  <a:alphaOff val="0"/>
                </a:prstClr>
              </a:solidFill>
              <a:latin typeface="Calibri Light" panose="020F0302020204030204"/>
              <a:ea typeface="+mn-ea"/>
              <a:cs typeface="+mn-cs"/>
            </a:rPr>
            <a:t>75 % des organisations ont fixé des objectifs de recrutement pour les employés autochtones, 67 % pour les employés racisés et 39 % pour les employés noirs.</a:t>
          </a:r>
        </a:p>
      </dgm:t>
    </dgm:pt>
    <dgm:pt modelId="{6660E709-16BB-4CCB-AC38-84117A328F2B}" type="parTrans" cxnId="{F6DBB425-B80C-458A-A4D4-194331C6D4EC}">
      <dgm:prSet/>
      <dgm:spPr/>
      <dgm:t>
        <a:bodyPr/>
        <a:lstStyle/>
        <a:p>
          <a:endParaRPr lang="en-US"/>
        </a:p>
      </dgm:t>
    </dgm:pt>
    <dgm:pt modelId="{77252EB4-B29B-470D-B052-273E4FE55DAF}" type="sibTrans" cxnId="{F6DBB425-B80C-458A-A4D4-194331C6D4EC}">
      <dgm:prSet/>
      <dgm:spPr/>
      <dgm:t>
        <a:bodyPr/>
        <a:lstStyle/>
        <a:p>
          <a:endParaRPr lang="en-US"/>
        </a:p>
      </dgm:t>
    </dgm:pt>
    <dgm:pt modelId="{C84624EE-16CE-476A-BA11-E4646FA27EF7}">
      <dgm:prSet custT="1"/>
      <dgm:spPr>
        <a:solidFill>
          <a:srgbClr val="764D94"/>
        </a:solidFill>
        <a:ln>
          <a:solidFill>
            <a:srgbClr val="7030A0"/>
          </a:solidFill>
        </a:ln>
      </dgm:spPr>
      <dgm:t>
        <a:bodyPr/>
        <a:lstStyle/>
        <a:p>
          <a:r>
            <a:rPr lang="fr-FR" sz="2400" b="1" i="0" baseline="0" dirty="0">
              <a:solidFill>
                <a:schemeClr val="bg1"/>
              </a:solidFill>
              <a:latin typeface="+mj-lt"/>
            </a:rPr>
            <a:t>Mesurer les progrès</a:t>
          </a:r>
          <a:r>
            <a:rPr lang="en-US" sz="2400" b="0" i="0" baseline="0" dirty="0">
              <a:solidFill>
                <a:schemeClr val="bg1"/>
              </a:solidFill>
              <a:latin typeface="+mj-lt"/>
            </a:rPr>
            <a:t> </a:t>
          </a:r>
          <a:endParaRPr lang="en-US" sz="2400" dirty="0">
            <a:solidFill>
              <a:schemeClr val="bg1"/>
            </a:solidFill>
            <a:latin typeface="+mj-lt"/>
          </a:endParaRPr>
        </a:p>
      </dgm:t>
    </dgm:pt>
    <dgm:pt modelId="{7897D268-51D5-4846-ABFE-8EE7ED0C5E8C}" type="parTrans" cxnId="{31D171C9-69F6-4425-BEBE-F02014E6E323}">
      <dgm:prSet/>
      <dgm:spPr/>
      <dgm:t>
        <a:bodyPr/>
        <a:lstStyle/>
        <a:p>
          <a:endParaRPr lang="en-US"/>
        </a:p>
      </dgm:t>
    </dgm:pt>
    <dgm:pt modelId="{FDA70873-AEEB-43B1-A58A-BB2C4177808E}" type="sibTrans" cxnId="{31D171C9-69F6-4425-BEBE-F02014E6E323}">
      <dgm:prSet/>
      <dgm:spPr/>
      <dgm:t>
        <a:bodyPr/>
        <a:lstStyle/>
        <a:p>
          <a:endParaRPr lang="en-US"/>
        </a:p>
      </dgm:t>
    </dgm:pt>
    <dgm:pt modelId="{EACEF472-A204-4279-A6A0-46A38F0F6413}">
      <dgm:prSet custT="1"/>
      <dgm:spPr>
        <a:solidFill>
          <a:schemeClr val="bg1">
            <a:alpha val="90000"/>
          </a:schemeClr>
        </a:solidFill>
        <a:ln>
          <a:solidFill>
            <a:srgbClr val="7030A0">
              <a:alpha val="90000"/>
            </a:srgbClr>
          </a:solidFill>
        </a:ln>
      </dgm:spPr>
      <dgm:t>
        <a:bodyPr/>
        <a:lstStyle/>
        <a:p>
          <a:pPr algn="just" rtl="0"/>
          <a:r>
            <a:rPr lang="fr-FR" sz="1800" dirty="0">
              <a:latin typeface="+mj-lt"/>
            </a:rPr>
            <a:t>Les organisations utilisent une variété de stratégies et d’outils pour suivre les progrès, notamment des tableaux de bord, des évaluations externes, des enquêtes et des cadres de mesure des performances complets.</a:t>
          </a:r>
          <a:endParaRPr lang="en-US" sz="1800" dirty="0">
            <a:latin typeface="+mj-lt"/>
          </a:endParaRPr>
        </a:p>
      </dgm:t>
    </dgm:pt>
    <dgm:pt modelId="{12839F7F-5D1D-4D6F-A5B1-81DAE1B49C5A}" type="parTrans" cxnId="{C520B89D-F6DD-4B6B-84CF-CA573C6803DB}">
      <dgm:prSet/>
      <dgm:spPr/>
      <dgm:t>
        <a:bodyPr/>
        <a:lstStyle/>
        <a:p>
          <a:endParaRPr lang="en-US"/>
        </a:p>
      </dgm:t>
    </dgm:pt>
    <dgm:pt modelId="{5AC0393B-9FD2-417A-96BB-86BA5A867D5D}" type="sibTrans" cxnId="{C520B89D-F6DD-4B6B-84CF-CA573C6803DB}">
      <dgm:prSet/>
      <dgm:spPr/>
      <dgm:t>
        <a:bodyPr/>
        <a:lstStyle/>
        <a:p>
          <a:endParaRPr lang="en-US"/>
        </a:p>
      </dgm:t>
    </dgm:pt>
    <dgm:pt modelId="{3397FA5A-8C8D-42F9-B079-E1EC6CF07C80}">
      <dgm:prSet custT="1"/>
      <dgm:spPr>
        <a:solidFill>
          <a:srgbClr val="764D94"/>
        </a:solidFill>
        <a:ln>
          <a:solidFill>
            <a:srgbClr val="7030A0"/>
          </a:solidFill>
        </a:ln>
      </dgm:spPr>
      <dgm:t>
        <a:bodyPr/>
        <a:lstStyle/>
        <a:p>
          <a:r>
            <a:rPr lang="fr-FR" sz="2400" b="1" i="0" baseline="0" dirty="0">
              <a:solidFill>
                <a:schemeClr val="bg1"/>
              </a:solidFill>
              <a:latin typeface="+mj-lt"/>
            </a:rPr>
            <a:t>Reddition de compte conséquente</a:t>
          </a:r>
          <a:endParaRPr lang="en-US" sz="2400" dirty="0">
            <a:solidFill>
              <a:schemeClr val="bg1"/>
            </a:solidFill>
            <a:latin typeface="+mj-lt"/>
          </a:endParaRPr>
        </a:p>
      </dgm:t>
    </dgm:pt>
    <dgm:pt modelId="{1EF09C30-6B45-4D63-B985-DCA08AE1F6D9}" type="parTrans" cxnId="{EA9844DD-DF46-4A0C-8888-82F224C5F7FC}">
      <dgm:prSet/>
      <dgm:spPr/>
      <dgm:t>
        <a:bodyPr/>
        <a:lstStyle/>
        <a:p>
          <a:endParaRPr lang="en-US"/>
        </a:p>
      </dgm:t>
    </dgm:pt>
    <dgm:pt modelId="{C337BAE2-93EA-4757-876D-A26A05B4256D}" type="sibTrans" cxnId="{EA9844DD-DF46-4A0C-8888-82F224C5F7FC}">
      <dgm:prSet/>
      <dgm:spPr/>
      <dgm:t>
        <a:bodyPr/>
        <a:lstStyle/>
        <a:p>
          <a:endParaRPr lang="en-US"/>
        </a:p>
      </dgm:t>
    </dgm:pt>
    <dgm:pt modelId="{CF554622-2FF5-493F-99AC-5838D541894B}">
      <dgm:prSet custT="1"/>
      <dgm:spPr>
        <a:solidFill>
          <a:schemeClr val="bg1">
            <a:alpha val="90000"/>
          </a:schemeClr>
        </a:solidFill>
        <a:ln>
          <a:solidFill>
            <a:srgbClr val="7030A0">
              <a:alpha val="90000"/>
            </a:srgbClr>
          </a:solidFill>
        </a:ln>
      </dgm:spPr>
      <dgm:t>
        <a:bodyPr/>
        <a:lstStyle/>
        <a:p>
          <a:pPr marL="171450" lvl="1" indent="-171450" algn="just" defTabSz="800100" rtl="0">
            <a:lnSpc>
              <a:spcPct val="90000"/>
            </a:lnSpc>
            <a:spcBef>
              <a:spcPct val="0"/>
            </a:spcBef>
            <a:spcAft>
              <a:spcPct val="15000"/>
            </a:spcAft>
            <a:buChar char="•"/>
          </a:pPr>
          <a:r>
            <a:rPr lang="fr-FR" sz="1800" kern="1200" dirty="0">
              <a:solidFill>
                <a:prstClr val="black">
                  <a:hueOff val="0"/>
                  <a:satOff val="0"/>
                  <a:lumOff val="0"/>
                  <a:alphaOff val="0"/>
                </a:prstClr>
              </a:solidFill>
              <a:latin typeface="Calibri Light" panose="020F0302020204030204"/>
              <a:ea typeface="+mn-ea"/>
              <a:cs typeface="+mn-cs"/>
            </a:rPr>
            <a:t>83 % des organisations ont intégré des objectifs qualitatifs dans leurs ententes de gestion du rendement, 40 % ont fixé des objectifs quantitatifs et 16 % ont lancé un modèle de responsabilisation conséquente.</a:t>
          </a:r>
          <a:endParaRPr lang="en-US" sz="1800" kern="1200" dirty="0">
            <a:solidFill>
              <a:prstClr val="black">
                <a:hueOff val="0"/>
                <a:satOff val="0"/>
                <a:lumOff val="0"/>
                <a:alphaOff val="0"/>
              </a:prstClr>
            </a:solidFill>
            <a:latin typeface="Calibri Light" panose="020F0302020204030204"/>
            <a:ea typeface="+mn-ea"/>
            <a:cs typeface="+mn-cs"/>
          </a:endParaRPr>
        </a:p>
      </dgm:t>
    </dgm:pt>
    <dgm:pt modelId="{395A0654-5A63-4CEF-ACB1-00CEEB6B0CCB}" type="parTrans" cxnId="{A17B7EBF-39EA-49B9-8BBF-DFA4D479F1B5}">
      <dgm:prSet/>
      <dgm:spPr/>
      <dgm:t>
        <a:bodyPr/>
        <a:lstStyle/>
        <a:p>
          <a:endParaRPr lang="en-US"/>
        </a:p>
      </dgm:t>
    </dgm:pt>
    <dgm:pt modelId="{C8DD5A55-2871-443D-8178-A55CEDE95D4F}" type="sibTrans" cxnId="{A17B7EBF-39EA-49B9-8BBF-DFA4D479F1B5}">
      <dgm:prSet/>
      <dgm:spPr/>
      <dgm:t>
        <a:bodyPr/>
        <a:lstStyle/>
        <a:p>
          <a:endParaRPr lang="en-US"/>
        </a:p>
      </dgm:t>
    </dgm:pt>
    <dgm:pt modelId="{8D08E592-6372-4F75-8D27-0EA0C6039B7C}">
      <dgm:prSet custT="1"/>
      <dgm:spPr>
        <a:solidFill>
          <a:srgbClr val="764D94"/>
        </a:solidFill>
        <a:ln>
          <a:solidFill>
            <a:srgbClr val="7030A0"/>
          </a:solidFill>
        </a:ln>
      </dgm:spPr>
      <dgm:t>
        <a:bodyPr/>
        <a:lstStyle/>
        <a:p>
          <a:r>
            <a:rPr lang="fr-FR" sz="2400" b="1" dirty="0">
              <a:solidFill>
                <a:schemeClr val="bg1"/>
              </a:solidFill>
              <a:latin typeface="+mj-lt"/>
            </a:rPr>
            <a:t>Des actions concrètes</a:t>
          </a:r>
          <a:endParaRPr lang="en-US" sz="2400" dirty="0">
            <a:solidFill>
              <a:schemeClr val="bg1"/>
            </a:solidFill>
            <a:latin typeface="+mj-lt"/>
          </a:endParaRPr>
        </a:p>
      </dgm:t>
    </dgm:pt>
    <dgm:pt modelId="{CEF7312E-55C7-448D-A7CC-70253FAD1DE4}" type="parTrans" cxnId="{586D17C1-7616-4707-A3B6-97CD20C8DB40}">
      <dgm:prSet/>
      <dgm:spPr/>
      <dgm:t>
        <a:bodyPr/>
        <a:lstStyle/>
        <a:p>
          <a:endParaRPr lang="en-US"/>
        </a:p>
      </dgm:t>
    </dgm:pt>
    <dgm:pt modelId="{6461F14D-7720-4FAE-AE38-AB82F27064EE}" type="sibTrans" cxnId="{586D17C1-7616-4707-A3B6-97CD20C8DB40}">
      <dgm:prSet/>
      <dgm:spPr/>
      <dgm:t>
        <a:bodyPr/>
        <a:lstStyle/>
        <a:p>
          <a:endParaRPr lang="en-US"/>
        </a:p>
      </dgm:t>
    </dgm:pt>
    <dgm:pt modelId="{B3C20EED-5FFC-4716-AE5A-C98A3F822A0F}">
      <dgm:prSet custT="1"/>
      <dgm:spPr>
        <a:solidFill>
          <a:schemeClr val="bg1">
            <a:alpha val="90000"/>
          </a:schemeClr>
        </a:solidFill>
        <a:ln>
          <a:solidFill>
            <a:srgbClr val="7030A0">
              <a:alpha val="90000"/>
            </a:srgbClr>
          </a:solidFill>
        </a:ln>
      </dgm:spPr>
      <dgm:t>
        <a:bodyPr/>
        <a:lstStyle/>
        <a:p>
          <a:pPr marL="171450" lvl="1" indent="-171450" algn="just" defTabSz="800100" rtl="0">
            <a:lnSpc>
              <a:spcPct val="90000"/>
            </a:lnSpc>
            <a:spcBef>
              <a:spcPct val="0"/>
            </a:spcBef>
            <a:spcAft>
              <a:spcPct val="15000"/>
            </a:spcAft>
            <a:buChar char="•"/>
          </a:pPr>
          <a:r>
            <a:rPr lang="fr-FR" sz="1800" kern="1200" dirty="0">
              <a:solidFill>
                <a:prstClr val="black">
                  <a:hueOff val="0"/>
                  <a:satOff val="0"/>
                  <a:lumOff val="0"/>
                  <a:alphaOff val="0"/>
                </a:prstClr>
              </a:solidFill>
              <a:latin typeface="Calibri Light" panose="020F0302020204030204"/>
              <a:ea typeface="+mn-ea"/>
              <a:cs typeface="+mn-cs"/>
            </a:rPr>
            <a:t>On constate une augmentation générale des activités et des initiatives visant à promouvoir la lutte contre le racisme, l’équité et l’inclusion dans les organisations. Les pratiques varient d’une organisation à l’autre, mais bon nombre d’entre elles ont élaboré des plans d’action pluriannuels, et elles offrent un certain niveau de soutien aux réseaux d’employés, des possibilités de parrainage et des cours de langue seconde.</a:t>
          </a:r>
          <a:endParaRPr lang="en-US" sz="1800" kern="1200" dirty="0">
            <a:solidFill>
              <a:prstClr val="black">
                <a:hueOff val="0"/>
                <a:satOff val="0"/>
                <a:lumOff val="0"/>
                <a:alphaOff val="0"/>
              </a:prstClr>
            </a:solidFill>
            <a:latin typeface="Calibri Light" panose="020F0302020204030204"/>
            <a:ea typeface="+mn-ea"/>
            <a:cs typeface="+mn-cs"/>
          </a:endParaRPr>
        </a:p>
      </dgm:t>
    </dgm:pt>
    <dgm:pt modelId="{1A167555-D0CB-4529-8C72-12FE4511169E}" type="parTrans" cxnId="{85FB8079-5957-41B4-9110-54FE55924E74}">
      <dgm:prSet/>
      <dgm:spPr/>
      <dgm:t>
        <a:bodyPr/>
        <a:lstStyle/>
        <a:p>
          <a:endParaRPr lang="en-US"/>
        </a:p>
      </dgm:t>
    </dgm:pt>
    <dgm:pt modelId="{33237CBB-2F5E-4E64-A16F-D48DDD1DCBC4}" type="sibTrans" cxnId="{85FB8079-5957-41B4-9110-54FE55924E74}">
      <dgm:prSet/>
      <dgm:spPr/>
      <dgm:t>
        <a:bodyPr/>
        <a:lstStyle/>
        <a:p>
          <a:endParaRPr lang="en-US"/>
        </a:p>
      </dgm:t>
    </dgm:pt>
    <dgm:pt modelId="{D63DE552-6DDE-453A-9224-E84C87138B73}">
      <dgm:prSet custT="1"/>
      <dgm:spPr/>
      <dgm:t>
        <a:bodyPr/>
        <a:lstStyle/>
        <a:p>
          <a:pPr algn="just"/>
          <a:r>
            <a:rPr lang="fr-CA" sz="1800" kern="1200" noProof="0" dirty="0">
              <a:solidFill>
                <a:prstClr val="black">
                  <a:hueOff val="0"/>
                  <a:satOff val="0"/>
                  <a:lumOff val="0"/>
                  <a:alphaOff val="0"/>
                </a:prstClr>
              </a:solidFill>
              <a:latin typeface="Calibri Light" panose="020F0302020204030204"/>
              <a:ea typeface="+mn-ea"/>
              <a:cs typeface="+mn-cs"/>
            </a:rPr>
            <a:t>39 % des organisations ont fixé des objectifs de promotion pour les employés autochtones, 37 % pour les employés racisés et 21 % pour les employés noirs.</a:t>
          </a:r>
        </a:p>
      </dgm:t>
    </dgm:pt>
    <dgm:pt modelId="{4BA53EDA-704B-4176-9179-B2061D583CCB}" type="parTrans" cxnId="{E81C8D88-C9E9-4D94-8CFE-57FF8A57EAB7}">
      <dgm:prSet/>
      <dgm:spPr/>
      <dgm:t>
        <a:bodyPr/>
        <a:lstStyle/>
        <a:p>
          <a:endParaRPr lang="fr-FR"/>
        </a:p>
      </dgm:t>
    </dgm:pt>
    <dgm:pt modelId="{0C0C1B3D-35A0-4FF9-9455-33C97621CB28}" type="sibTrans" cxnId="{E81C8D88-C9E9-4D94-8CFE-57FF8A57EAB7}">
      <dgm:prSet/>
      <dgm:spPr/>
      <dgm:t>
        <a:bodyPr/>
        <a:lstStyle/>
        <a:p>
          <a:endParaRPr lang="fr-FR"/>
        </a:p>
      </dgm:t>
    </dgm:pt>
    <dgm:pt modelId="{32493A19-4552-4582-B740-E5436E9233B0}" type="pres">
      <dgm:prSet presAssocID="{A1305BCB-0271-47C8-AA92-F176D84DBD99}" presName="Name0" presStyleCnt="0">
        <dgm:presLayoutVars>
          <dgm:dir/>
          <dgm:animLvl val="lvl"/>
          <dgm:resizeHandles val="exact"/>
        </dgm:presLayoutVars>
      </dgm:prSet>
      <dgm:spPr/>
    </dgm:pt>
    <dgm:pt modelId="{70A96C70-3989-4A4D-B575-BE70A4D2FB6F}" type="pres">
      <dgm:prSet presAssocID="{74592F79-74EE-4639-B0E0-9AAFB0683F83}" presName="linNode" presStyleCnt="0"/>
      <dgm:spPr/>
    </dgm:pt>
    <dgm:pt modelId="{246B2B98-BF77-4F58-84ED-9C70F0A202E6}" type="pres">
      <dgm:prSet presAssocID="{74592F79-74EE-4639-B0E0-9AAFB0683F83}" presName="parentText" presStyleLbl="node1" presStyleIdx="0" presStyleCnt="4" custScaleX="76691" custLinFactNeighborX="-5866" custLinFactNeighborY="-15">
        <dgm:presLayoutVars>
          <dgm:chMax val="1"/>
          <dgm:bulletEnabled val="1"/>
        </dgm:presLayoutVars>
      </dgm:prSet>
      <dgm:spPr/>
    </dgm:pt>
    <dgm:pt modelId="{6BA56708-9242-468A-9C31-07A4F6780E15}" type="pres">
      <dgm:prSet presAssocID="{74592F79-74EE-4639-B0E0-9AAFB0683F83}" presName="descendantText" presStyleLbl="alignAccFollowNode1" presStyleIdx="0" presStyleCnt="4" custScaleX="112213">
        <dgm:presLayoutVars>
          <dgm:bulletEnabled val="1"/>
        </dgm:presLayoutVars>
      </dgm:prSet>
      <dgm:spPr/>
    </dgm:pt>
    <dgm:pt modelId="{D80A36A5-8846-4BE6-83BA-4B48723B0B30}" type="pres">
      <dgm:prSet presAssocID="{DBC29766-4984-4961-AD8C-8ED0D35A92E2}" presName="sp" presStyleCnt="0"/>
      <dgm:spPr/>
    </dgm:pt>
    <dgm:pt modelId="{859FEE7B-54B9-48A2-90DF-A65F617EC07F}" type="pres">
      <dgm:prSet presAssocID="{C84624EE-16CE-476A-BA11-E4646FA27EF7}" presName="linNode" presStyleCnt="0"/>
      <dgm:spPr/>
    </dgm:pt>
    <dgm:pt modelId="{9F08B31C-E31F-47C5-9888-501F47CF6A13}" type="pres">
      <dgm:prSet presAssocID="{C84624EE-16CE-476A-BA11-E4646FA27EF7}" presName="parentText" presStyleLbl="node1" presStyleIdx="1" presStyleCnt="4" custScaleX="76753" custScaleY="90040" custLinFactNeighborX="-5779" custLinFactNeighborY="1361">
        <dgm:presLayoutVars>
          <dgm:chMax val="1"/>
          <dgm:bulletEnabled val="1"/>
        </dgm:presLayoutVars>
      </dgm:prSet>
      <dgm:spPr/>
    </dgm:pt>
    <dgm:pt modelId="{E0F55C86-C913-4513-B0E5-7B80279A7586}" type="pres">
      <dgm:prSet presAssocID="{C84624EE-16CE-476A-BA11-E4646FA27EF7}" presName="descendantText" presStyleLbl="alignAccFollowNode1" presStyleIdx="1" presStyleCnt="4" custScaleX="113526" custLinFactNeighborX="-231" custLinFactNeighborY="3937">
        <dgm:presLayoutVars>
          <dgm:bulletEnabled val="1"/>
        </dgm:presLayoutVars>
      </dgm:prSet>
      <dgm:spPr/>
    </dgm:pt>
    <dgm:pt modelId="{536C6BEF-FC75-45EE-B1C4-D8CE51235E7E}" type="pres">
      <dgm:prSet presAssocID="{FDA70873-AEEB-43B1-A58A-BB2C4177808E}" presName="sp" presStyleCnt="0"/>
      <dgm:spPr/>
    </dgm:pt>
    <dgm:pt modelId="{B983C8B4-F915-4948-9ABD-AB2FBA5F8EC9}" type="pres">
      <dgm:prSet presAssocID="{3397FA5A-8C8D-42F9-B079-E1EC6CF07C80}" presName="linNode" presStyleCnt="0"/>
      <dgm:spPr/>
    </dgm:pt>
    <dgm:pt modelId="{5FE9FE14-F391-4811-B3E9-0481437F1668}" type="pres">
      <dgm:prSet presAssocID="{3397FA5A-8C8D-42F9-B079-E1EC6CF07C80}" presName="parentText" presStyleLbl="node1" presStyleIdx="2" presStyleCnt="4" custScaleX="76677" custScaleY="93963" custLinFactNeighborX="-5779" custLinFactNeighborY="-889">
        <dgm:presLayoutVars>
          <dgm:chMax val="1"/>
          <dgm:bulletEnabled val="1"/>
        </dgm:presLayoutVars>
      </dgm:prSet>
      <dgm:spPr/>
    </dgm:pt>
    <dgm:pt modelId="{C482DA73-155A-42A0-9747-E1EC09716296}" type="pres">
      <dgm:prSet presAssocID="{3397FA5A-8C8D-42F9-B079-E1EC6CF07C80}" presName="descendantText" presStyleLbl="alignAccFollowNode1" presStyleIdx="2" presStyleCnt="4" custScaleX="112703">
        <dgm:presLayoutVars>
          <dgm:bulletEnabled val="1"/>
        </dgm:presLayoutVars>
      </dgm:prSet>
      <dgm:spPr/>
    </dgm:pt>
    <dgm:pt modelId="{D6798C02-CAA0-4303-9C5F-F29200001414}" type="pres">
      <dgm:prSet presAssocID="{C337BAE2-93EA-4757-876D-A26A05B4256D}" presName="sp" presStyleCnt="0"/>
      <dgm:spPr/>
    </dgm:pt>
    <dgm:pt modelId="{C6E22BAC-EF7E-476A-8CBC-7BB08C186FAF}" type="pres">
      <dgm:prSet presAssocID="{8D08E592-6372-4F75-8D27-0EA0C6039B7C}" presName="linNode" presStyleCnt="0"/>
      <dgm:spPr/>
    </dgm:pt>
    <dgm:pt modelId="{9C7F9A4D-A38C-4D02-BC99-0C3D4668F9C6}" type="pres">
      <dgm:prSet presAssocID="{8D08E592-6372-4F75-8D27-0EA0C6039B7C}" presName="parentText" presStyleLbl="node1" presStyleIdx="3" presStyleCnt="4" custScaleX="76368" custScaleY="86655" custLinFactNeighborX="-5532" custLinFactNeighborY="399">
        <dgm:presLayoutVars>
          <dgm:chMax val="1"/>
          <dgm:bulletEnabled val="1"/>
        </dgm:presLayoutVars>
      </dgm:prSet>
      <dgm:spPr/>
    </dgm:pt>
    <dgm:pt modelId="{1AC8F27F-96DE-4D70-AAC6-341FAD910170}" type="pres">
      <dgm:prSet presAssocID="{8D08E592-6372-4F75-8D27-0EA0C6039B7C}" presName="descendantText" presStyleLbl="alignAccFollowNode1" presStyleIdx="3" presStyleCnt="4" custScaleX="115282" custScaleY="148596" custLinFactNeighborY="0">
        <dgm:presLayoutVars>
          <dgm:bulletEnabled val="1"/>
        </dgm:presLayoutVars>
      </dgm:prSet>
      <dgm:spPr/>
    </dgm:pt>
  </dgm:ptLst>
  <dgm:cxnLst>
    <dgm:cxn modelId="{40DEB812-452C-46C8-AA1F-7589E4D8D8BE}" type="presOf" srcId="{3397FA5A-8C8D-42F9-B079-E1EC6CF07C80}" destId="{5FE9FE14-F391-4811-B3E9-0481437F1668}" srcOrd="0" destOrd="0" presId="urn:microsoft.com/office/officeart/2005/8/layout/vList5"/>
    <dgm:cxn modelId="{E934E51B-B316-4242-B45D-511F2DC0F749}" type="presOf" srcId="{CF554622-2FF5-493F-99AC-5838D541894B}" destId="{C482DA73-155A-42A0-9747-E1EC09716296}" srcOrd="0" destOrd="0" presId="urn:microsoft.com/office/officeart/2005/8/layout/vList5"/>
    <dgm:cxn modelId="{F6DBB425-B80C-458A-A4D4-194331C6D4EC}" srcId="{74592F79-74EE-4639-B0E0-9AAFB0683F83}" destId="{2E73A293-8BDE-4203-B544-F25AEB06E126}" srcOrd="0" destOrd="0" parTransId="{6660E709-16BB-4CCB-AC38-84117A328F2B}" sibTransId="{77252EB4-B29B-470D-B052-273E4FE55DAF}"/>
    <dgm:cxn modelId="{B107C428-0654-45CF-AE2C-EBBE7FDAC482}" type="presOf" srcId="{2E73A293-8BDE-4203-B544-F25AEB06E126}" destId="{6BA56708-9242-468A-9C31-07A4F6780E15}" srcOrd="0" destOrd="0" presId="urn:microsoft.com/office/officeart/2005/8/layout/vList5"/>
    <dgm:cxn modelId="{4D5A572A-117A-4420-9718-F14017C34A15}" type="presOf" srcId="{8D08E592-6372-4F75-8D27-0EA0C6039B7C}" destId="{9C7F9A4D-A38C-4D02-BC99-0C3D4668F9C6}" srcOrd="0" destOrd="0" presId="urn:microsoft.com/office/officeart/2005/8/layout/vList5"/>
    <dgm:cxn modelId="{85FB8079-5957-41B4-9110-54FE55924E74}" srcId="{8D08E592-6372-4F75-8D27-0EA0C6039B7C}" destId="{B3C20EED-5FFC-4716-AE5A-C98A3F822A0F}" srcOrd="0" destOrd="0" parTransId="{1A167555-D0CB-4529-8C72-12FE4511169E}" sibTransId="{33237CBB-2F5E-4E64-A16F-D48DDD1DCBC4}"/>
    <dgm:cxn modelId="{E81C8D88-C9E9-4D94-8CFE-57FF8A57EAB7}" srcId="{74592F79-74EE-4639-B0E0-9AAFB0683F83}" destId="{D63DE552-6DDE-453A-9224-E84C87138B73}" srcOrd="1" destOrd="0" parTransId="{4BA53EDA-704B-4176-9179-B2061D583CCB}" sibTransId="{0C0C1B3D-35A0-4FF9-9455-33C97621CB28}"/>
    <dgm:cxn modelId="{FB58D890-A7A6-4BC0-BF58-E75CD905E6BE}" type="presOf" srcId="{B3C20EED-5FFC-4716-AE5A-C98A3F822A0F}" destId="{1AC8F27F-96DE-4D70-AAC6-341FAD910170}" srcOrd="0" destOrd="0" presId="urn:microsoft.com/office/officeart/2005/8/layout/vList5"/>
    <dgm:cxn modelId="{A9553C9A-40CA-488B-B747-0A0053A648F4}" type="presOf" srcId="{A1305BCB-0271-47C8-AA92-F176D84DBD99}" destId="{32493A19-4552-4582-B740-E5436E9233B0}" srcOrd="0" destOrd="0" presId="urn:microsoft.com/office/officeart/2005/8/layout/vList5"/>
    <dgm:cxn modelId="{4BE1C39C-F985-4586-BF19-8C8864598DCA}" type="presOf" srcId="{EACEF472-A204-4279-A6A0-46A38F0F6413}" destId="{E0F55C86-C913-4513-B0E5-7B80279A7586}" srcOrd="0" destOrd="0" presId="urn:microsoft.com/office/officeart/2005/8/layout/vList5"/>
    <dgm:cxn modelId="{19E7DD9C-35B8-4FF5-B8B3-137208C12406}" srcId="{A1305BCB-0271-47C8-AA92-F176D84DBD99}" destId="{74592F79-74EE-4639-B0E0-9AAFB0683F83}" srcOrd="0" destOrd="0" parTransId="{FFB0D925-8C74-4574-82C1-FECD8581F791}" sibTransId="{DBC29766-4984-4961-AD8C-8ED0D35A92E2}"/>
    <dgm:cxn modelId="{C520B89D-F6DD-4B6B-84CF-CA573C6803DB}" srcId="{C84624EE-16CE-476A-BA11-E4646FA27EF7}" destId="{EACEF472-A204-4279-A6A0-46A38F0F6413}" srcOrd="0" destOrd="0" parTransId="{12839F7F-5D1D-4D6F-A5B1-81DAE1B49C5A}" sibTransId="{5AC0393B-9FD2-417A-96BB-86BA5A867D5D}"/>
    <dgm:cxn modelId="{A17B7EBF-39EA-49B9-8BBF-DFA4D479F1B5}" srcId="{3397FA5A-8C8D-42F9-B079-E1EC6CF07C80}" destId="{CF554622-2FF5-493F-99AC-5838D541894B}" srcOrd="0" destOrd="0" parTransId="{395A0654-5A63-4CEF-ACB1-00CEEB6B0CCB}" sibTransId="{C8DD5A55-2871-443D-8178-A55CEDE95D4F}"/>
    <dgm:cxn modelId="{586D17C1-7616-4707-A3B6-97CD20C8DB40}" srcId="{A1305BCB-0271-47C8-AA92-F176D84DBD99}" destId="{8D08E592-6372-4F75-8D27-0EA0C6039B7C}" srcOrd="3" destOrd="0" parTransId="{CEF7312E-55C7-448D-A7CC-70253FAD1DE4}" sibTransId="{6461F14D-7720-4FAE-AE38-AB82F27064EE}"/>
    <dgm:cxn modelId="{31D171C9-69F6-4425-BEBE-F02014E6E323}" srcId="{A1305BCB-0271-47C8-AA92-F176D84DBD99}" destId="{C84624EE-16CE-476A-BA11-E4646FA27EF7}" srcOrd="1" destOrd="0" parTransId="{7897D268-51D5-4846-ABFE-8EE7ED0C5E8C}" sibTransId="{FDA70873-AEEB-43B1-A58A-BB2C4177808E}"/>
    <dgm:cxn modelId="{EF9704CC-B06F-4595-BB8F-BD579B12E0C6}" type="presOf" srcId="{D63DE552-6DDE-453A-9224-E84C87138B73}" destId="{6BA56708-9242-468A-9C31-07A4F6780E15}" srcOrd="0" destOrd="1" presId="urn:microsoft.com/office/officeart/2005/8/layout/vList5"/>
    <dgm:cxn modelId="{779DE5D6-60D0-46C4-AC33-74DB07AF4DB6}" type="presOf" srcId="{74592F79-74EE-4639-B0E0-9AAFB0683F83}" destId="{246B2B98-BF77-4F58-84ED-9C70F0A202E6}" srcOrd="0" destOrd="0" presId="urn:microsoft.com/office/officeart/2005/8/layout/vList5"/>
    <dgm:cxn modelId="{EA9844DD-DF46-4A0C-8888-82F224C5F7FC}" srcId="{A1305BCB-0271-47C8-AA92-F176D84DBD99}" destId="{3397FA5A-8C8D-42F9-B079-E1EC6CF07C80}" srcOrd="2" destOrd="0" parTransId="{1EF09C30-6B45-4D63-B985-DCA08AE1F6D9}" sibTransId="{C337BAE2-93EA-4757-876D-A26A05B4256D}"/>
    <dgm:cxn modelId="{171792E5-DFB1-4B5E-97C6-58E05DFBA33B}" type="presOf" srcId="{C84624EE-16CE-476A-BA11-E4646FA27EF7}" destId="{9F08B31C-E31F-47C5-9888-501F47CF6A13}" srcOrd="0" destOrd="0" presId="urn:microsoft.com/office/officeart/2005/8/layout/vList5"/>
    <dgm:cxn modelId="{D28AF7C2-D611-462C-A47D-0F0A16C991A1}" type="presParOf" srcId="{32493A19-4552-4582-B740-E5436E9233B0}" destId="{70A96C70-3989-4A4D-B575-BE70A4D2FB6F}" srcOrd="0" destOrd="0" presId="urn:microsoft.com/office/officeart/2005/8/layout/vList5"/>
    <dgm:cxn modelId="{F5B5D78B-5F04-4B21-A6EB-F913731D6A4C}" type="presParOf" srcId="{70A96C70-3989-4A4D-B575-BE70A4D2FB6F}" destId="{246B2B98-BF77-4F58-84ED-9C70F0A202E6}" srcOrd="0" destOrd="0" presId="urn:microsoft.com/office/officeart/2005/8/layout/vList5"/>
    <dgm:cxn modelId="{8C3F00B7-B161-4473-BD58-B7228DC533C3}" type="presParOf" srcId="{70A96C70-3989-4A4D-B575-BE70A4D2FB6F}" destId="{6BA56708-9242-468A-9C31-07A4F6780E15}" srcOrd="1" destOrd="0" presId="urn:microsoft.com/office/officeart/2005/8/layout/vList5"/>
    <dgm:cxn modelId="{F9464072-A03D-443F-BC93-F00B7DF123EA}" type="presParOf" srcId="{32493A19-4552-4582-B740-E5436E9233B0}" destId="{D80A36A5-8846-4BE6-83BA-4B48723B0B30}" srcOrd="1" destOrd="0" presId="urn:microsoft.com/office/officeart/2005/8/layout/vList5"/>
    <dgm:cxn modelId="{0C6853FF-B0AD-42EF-8661-07D29716FF74}" type="presParOf" srcId="{32493A19-4552-4582-B740-E5436E9233B0}" destId="{859FEE7B-54B9-48A2-90DF-A65F617EC07F}" srcOrd="2" destOrd="0" presId="urn:microsoft.com/office/officeart/2005/8/layout/vList5"/>
    <dgm:cxn modelId="{B06913B8-3A5D-456E-BEFF-67DF07F69E50}" type="presParOf" srcId="{859FEE7B-54B9-48A2-90DF-A65F617EC07F}" destId="{9F08B31C-E31F-47C5-9888-501F47CF6A13}" srcOrd="0" destOrd="0" presId="urn:microsoft.com/office/officeart/2005/8/layout/vList5"/>
    <dgm:cxn modelId="{4A79D479-9864-4B89-9E07-2E86800034FD}" type="presParOf" srcId="{859FEE7B-54B9-48A2-90DF-A65F617EC07F}" destId="{E0F55C86-C913-4513-B0E5-7B80279A7586}" srcOrd="1" destOrd="0" presId="urn:microsoft.com/office/officeart/2005/8/layout/vList5"/>
    <dgm:cxn modelId="{EFABAA22-4707-48C1-9571-129BB143E8B2}" type="presParOf" srcId="{32493A19-4552-4582-B740-E5436E9233B0}" destId="{536C6BEF-FC75-45EE-B1C4-D8CE51235E7E}" srcOrd="3" destOrd="0" presId="urn:microsoft.com/office/officeart/2005/8/layout/vList5"/>
    <dgm:cxn modelId="{2E52A3BC-98C8-4710-A68E-5388FE08B3CE}" type="presParOf" srcId="{32493A19-4552-4582-B740-E5436E9233B0}" destId="{B983C8B4-F915-4948-9ABD-AB2FBA5F8EC9}" srcOrd="4" destOrd="0" presId="urn:microsoft.com/office/officeart/2005/8/layout/vList5"/>
    <dgm:cxn modelId="{2938CC2A-D728-4FCB-A8B3-3C540095C417}" type="presParOf" srcId="{B983C8B4-F915-4948-9ABD-AB2FBA5F8EC9}" destId="{5FE9FE14-F391-4811-B3E9-0481437F1668}" srcOrd="0" destOrd="0" presId="urn:microsoft.com/office/officeart/2005/8/layout/vList5"/>
    <dgm:cxn modelId="{C194C76C-8332-4808-A7B8-2B4E86521527}" type="presParOf" srcId="{B983C8B4-F915-4948-9ABD-AB2FBA5F8EC9}" destId="{C482DA73-155A-42A0-9747-E1EC09716296}" srcOrd="1" destOrd="0" presId="urn:microsoft.com/office/officeart/2005/8/layout/vList5"/>
    <dgm:cxn modelId="{159267A2-787E-4C18-B009-CC664B3C9EF4}" type="presParOf" srcId="{32493A19-4552-4582-B740-E5436E9233B0}" destId="{D6798C02-CAA0-4303-9C5F-F29200001414}" srcOrd="5" destOrd="0" presId="urn:microsoft.com/office/officeart/2005/8/layout/vList5"/>
    <dgm:cxn modelId="{BAA64019-966B-4B9A-B684-3AE2F514D640}" type="presParOf" srcId="{32493A19-4552-4582-B740-E5436E9233B0}" destId="{C6E22BAC-EF7E-476A-8CBC-7BB08C186FAF}" srcOrd="6" destOrd="0" presId="urn:microsoft.com/office/officeart/2005/8/layout/vList5"/>
    <dgm:cxn modelId="{C0483FD2-2160-4575-988C-FFEFDF43F5BF}" type="presParOf" srcId="{C6E22BAC-EF7E-476A-8CBC-7BB08C186FAF}" destId="{9C7F9A4D-A38C-4D02-BC99-0C3D4668F9C6}" srcOrd="0" destOrd="0" presId="urn:microsoft.com/office/officeart/2005/8/layout/vList5"/>
    <dgm:cxn modelId="{4BD57B23-DB03-4580-9FB0-D759C618EDD2}" type="presParOf" srcId="{C6E22BAC-EF7E-476A-8CBC-7BB08C186FAF}" destId="{1AC8F27F-96DE-4D70-AAC6-341FAD910170}" srcOrd="1" destOrd="0" presId="urn:microsoft.com/office/officeart/2005/8/layout/vList5"/>
  </dgm:cxnLst>
  <dgm:bg/>
  <dgm:whole>
    <a:ln>
      <a:solidFill>
        <a:srgbClr val="7030A0"/>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351A6-0539-4AFB-80C9-28BEE05F7D7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92D7D33-7845-491B-A6E2-428824B10A18}">
      <dgm:prSet phldrT="[Text]"/>
      <dgm:spPr>
        <a:solidFill>
          <a:schemeClr val="bg1">
            <a:lumMod val="95000"/>
          </a:schemeClr>
        </a:solidFill>
        <a:ln>
          <a:solidFill>
            <a:srgbClr val="7030A0"/>
          </a:solidFill>
        </a:ln>
      </dgm:spPr>
      <dgm:t>
        <a:bodyPr/>
        <a:lstStyle/>
        <a:p>
          <a:r>
            <a:rPr lang="fr-FR" dirty="0">
              <a:solidFill>
                <a:schemeClr val="tx1"/>
              </a:solidFill>
            </a:rPr>
            <a:t>Parrainage</a:t>
          </a:r>
          <a:endParaRPr lang="en-US" dirty="0">
            <a:solidFill>
              <a:schemeClr val="tx1"/>
            </a:solidFill>
          </a:endParaRPr>
        </a:p>
      </dgm:t>
    </dgm:pt>
    <dgm:pt modelId="{8EE8B1F0-EE88-42DC-BEC8-04A8A36611EA}" type="parTrans" cxnId="{F312BE27-E570-4434-A677-CD9D70A3B5D7}">
      <dgm:prSet/>
      <dgm:spPr/>
      <dgm:t>
        <a:bodyPr/>
        <a:lstStyle/>
        <a:p>
          <a:endParaRPr lang="en-US"/>
        </a:p>
      </dgm:t>
    </dgm:pt>
    <dgm:pt modelId="{B8DAE8F6-B2F3-4412-B88B-8430420E6186}" type="sibTrans" cxnId="{F312BE27-E570-4434-A677-CD9D70A3B5D7}">
      <dgm:prSet/>
      <dgm:spPr/>
      <dgm:t>
        <a:bodyPr/>
        <a:lstStyle/>
        <a:p>
          <a:endParaRPr lang="en-US"/>
        </a:p>
      </dgm:t>
    </dgm:pt>
    <dgm:pt modelId="{E5B15886-6C14-4E9A-A470-21A583BABE31}">
      <dgm:prSet phldrT="[Text]" custT="1"/>
      <dgm:spPr>
        <a:noFill/>
        <a:ln>
          <a:solidFill>
            <a:schemeClr val="bg1">
              <a:lumMod val="65000"/>
              <a:alpha val="90000"/>
            </a:schemeClr>
          </a:solidFill>
        </a:ln>
      </dgm:spPr>
      <dgm: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32 % des dirigeants d’organisations et 48 % des équipes de direction ont parrainé au moins deux employés autochtones, noirs ou racisés pour des postes de direction; 38 % sont en train de le faire, tandis que 22 % n’en ont parrainé aucun.</a:t>
          </a:r>
          <a:endParaRPr lang="en-US" sz="1400" b="0" kern="1200" dirty="0">
            <a:solidFill>
              <a:prstClr val="black"/>
            </a:solidFill>
            <a:latin typeface="Calibri" panose="020F0502020204030204"/>
            <a:ea typeface="+mn-ea"/>
            <a:cs typeface="+mn-cs"/>
          </a:endParaRPr>
        </a:p>
      </dgm:t>
    </dgm:pt>
    <dgm:pt modelId="{E619D353-8805-442E-A15E-414F8002F9B5}" type="parTrans" cxnId="{1A69146C-82E7-418D-AD23-BA977044D61C}">
      <dgm:prSet/>
      <dgm:spPr/>
      <dgm:t>
        <a:bodyPr/>
        <a:lstStyle/>
        <a:p>
          <a:endParaRPr lang="en-US"/>
        </a:p>
      </dgm:t>
    </dgm:pt>
    <dgm:pt modelId="{118E7B3E-1B4A-4B8B-80D0-AB2D3B3E763A}" type="sibTrans" cxnId="{1A69146C-82E7-418D-AD23-BA977044D61C}">
      <dgm:prSet/>
      <dgm:spPr/>
      <dgm:t>
        <a:bodyPr/>
        <a:lstStyle/>
        <a:p>
          <a:endParaRPr lang="en-US"/>
        </a:p>
      </dgm:t>
    </dgm:pt>
    <dgm:pt modelId="{D73168B7-CC6F-4C7C-B632-562426FCF244}">
      <dgm:prSet phldrT="[Text]"/>
      <dgm:spPr>
        <a:solidFill>
          <a:schemeClr val="bg1">
            <a:lumMod val="95000"/>
          </a:schemeClr>
        </a:solidFill>
        <a:ln>
          <a:solidFill>
            <a:srgbClr val="7030A0"/>
          </a:solidFill>
        </a:ln>
      </dgm:spPr>
      <dgm:t>
        <a:bodyPr/>
        <a:lstStyle/>
        <a:p>
          <a:r>
            <a:rPr lang="fr-CA" noProof="0" dirty="0">
              <a:solidFill>
                <a:schemeClr val="tx1"/>
              </a:solidFill>
            </a:rPr>
            <a:t>Recrutement </a:t>
          </a:r>
        </a:p>
      </dgm:t>
    </dgm:pt>
    <dgm:pt modelId="{79F72F54-0EFB-4053-9D0B-C48682922EDE}" type="parTrans" cxnId="{204D1F3F-81C1-4B9F-A050-3E4047F6140B}">
      <dgm:prSet/>
      <dgm:spPr/>
      <dgm:t>
        <a:bodyPr/>
        <a:lstStyle/>
        <a:p>
          <a:endParaRPr lang="en-US"/>
        </a:p>
      </dgm:t>
    </dgm:pt>
    <dgm:pt modelId="{C3A2F773-BE26-4DD8-9213-D1D6AFE09C0C}" type="sibTrans" cxnId="{204D1F3F-81C1-4B9F-A050-3E4047F6140B}">
      <dgm:prSet/>
      <dgm:spPr/>
      <dgm:t>
        <a:bodyPr/>
        <a:lstStyle/>
        <a:p>
          <a:endParaRPr lang="en-US"/>
        </a:p>
      </dgm:t>
    </dgm:pt>
    <dgm:pt modelId="{EFC3707A-2739-4F25-A165-83E15B138151}">
      <dgm:prSet phldrT="[Text]"/>
      <dgm:spPr>
        <a:solidFill>
          <a:schemeClr val="bg1">
            <a:lumMod val="95000"/>
          </a:schemeClr>
        </a:solidFill>
        <a:ln>
          <a:solidFill>
            <a:srgbClr val="7030A0"/>
          </a:solidFill>
        </a:ln>
      </dgm:spPr>
      <dgm:t>
        <a:bodyPr/>
        <a:lstStyle/>
        <a:p>
          <a:r>
            <a:rPr lang="fr-FR" dirty="0">
              <a:solidFill>
                <a:schemeClr val="tx1"/>
              </a:solidFill>
            </a:rPr>
            <a:t>Donner la priorité à la formation en langues officielles</a:t>
          </a:r>
          <a:endParaRPr lang="en-US" dirty="0">
            <a:solidFill>
              <a:schemeClr val="tx1"/>
            </a:solidFill>
          </a:endParaRPr>
        </a:p>
      </dgm:t>
    </dgm:pt>
    <dgm:pt modelId="{6EFDC0B0-4589-4CE1-96DA-3FDEEEF77A66}" type="parTrans" cxnId="{8E26BE16-9C6C-481D-BBF8-2224010FB43F}">
      <dgm:prSet/>
      <dgm:spPr/>
      <dgm:t>
        <a:bodyPr/>
        <a:lstStyle/>
        <a:p>
          <a:endParaRPr lang="en-US"/>
        </a:p>
      </dgm:t>
    </dgm:pt>
    <dgm:pt modelId="{2332B254-6427-4021-94B2-193CDB940E6E}" type="sibTrans" cxnId="{8E26BE16-9C6C-481D-BBF8-2224010FB43F}">
      <dgm:prSet/>
      <dgm:spPr/>
      <dgm:t>
        <a:bodyPr/>
        <a:lstStyle/>
        <a:p>
          <a:endParaRPr lang="en-US"/>
        </a:p>
      </dgm:t>
    </dgm:pt>
    <dgm:pt modelId="{B915075D-0CA6-474B-AC58-288A0E35878D}">
      <dgm:prSet phldrT="[Text]"/>
      <dgm:spPr>
        <a:solidFill>
          <a:schemeClr val="bg1">
            <a:lumMod val="95000"/>
          </a:schemeClr>
        </a:solidFill>
        <a:ln>
          <a:solidFill>
            <a:srgbClr val="7030A0"/>
          </a:solidFill>
        </a:ln>
      </dgm:spPr>
      <dgm:t>
        <a:bodyPr/>
        <a:lstStyle/>
        <a:p>
          <a:r>
            <a:rPr lang="fr-FR" dirty="0">
              <a:solidFill>
                <a:schemeClr val="tx1"/>
              </a:solidFill>
            </a:rPr>
            <a:t>Investir dans les réseaux d’employés</a:t>
          </a:r>
          <a:endParaRPr lang="en-US" dirty="0">
            <a:solidFill>
              <a:schemeClr val="tx1"/>
            </a:solidFill>
          </a:endParaRPr>
        </a:p>
      </dgm:t>
    </dgm:pt>
    <dgm:pt modelId="{038C53B6-18FA-47D1-8F60-38B5915FEABA}" type="parTrans" cxnId="{883C7AA9-922E-44ED-8DB5-A1ABE05A6A69}">
      <dgm:prSet/>
      <dgm:spPr/>
      <dgm:t>
        <a:bodyPr/>
        <a:lstStyle/>
        <a:p>
          <a:endParaRPr lang="en-US"/>
        </a:p>
      </dgm:t>
    </dgm:pt>
    <dgm:pt modelId="{EF37BBA6-935C-4884-8EDF-446B13C356B1}" type="sibTrans" cxnId="{883C7AA9-922E-44ED-8DB5-A1ABE05A6A69}">
      <dgm:prSet/>
      <dgm:spPr/>
      <dgm:t>
        <a:bodyPr/>
        <a:lstStyle/>
        <a:p>
          <a:endParaRPr lang="en-US"/>
        </a:p>
      </dgm:t>
    </dgm:pt>
    <dgm:pt modelId="{7D06F42D-9DC1-4F40-B95A-D78C18DEA1F7}">
      <dgm:prSet phldrT="[Text]"/>
      <dgm:spPr>
        <a:solidFill>
          <a:schemeClr val="bg1">
            <a:lumMod val="95000"/>
          </a:schemeClr>
        </a:solidFill>
        <a:ln>
          <a:solidFill>
            <a:srgbClr val="7030A0"/>
          </a:solidFill>
        </a:ln>
      </dgm:spPr>
      <dgm:t>
        <a:bodyPr/>
        <a:lstStyle/>
        <a:p>
          <a:r>
            <a:rPr lang="fr-FR" b="0" i="0" u="none" dirty="0">
              <a:solidFill>
                <a:schemeClr val="tx1"/>
              </a:solidFill>
              <a:latin typeface="+mn-lt"/>
            </a:rPr>
            <a:t>Intégrer le travail de lutte contre le racisme</a:t>
          </a:r>
          <a:endParaRPr lang="en-US" b="0" dirty="0">
            <a:solidFill>
              <a:schemeClr val="tx1"/>
            </a:solidFill>
            <a:latin typeface="+mn-lt"/>
          </a:endParaRPr>
        </a:p>
      </dgm:t>
    </dgm:pt>
    <dgm:pt modelId="{E01B5209-D277-4139-9F5D-65C82969AE67}" type="parTrans" cxnId="{D5EABE41-F897-42CD-BC59-2A274CBAA997}">
      <dgm:prSet/>
      <dgm:spPr/>
      <dgm:t>
        <a:bodyPr/>
        <a:lstStyle/>
        <a:p>
          <a:endParaRPr lang="en-US"/>
        </a:p>
      </dgm:t>
    </dgm:pt>
    <dgm:pt modelId="{828471B2-B10D-4A86-9EE2-2EB96D7D8E3A}" type="sibTrans" cxnId="{D5EABE41-F897-42CD-BC59-2A274CBAA997}">
      <dgm:prSet/>
      <dgm:spPr/>
      <dgm:t>
        <a:bodyPr/>
        <a:lstStyle/>
        <a:p>
          <a:endParaRPr lang="en-US"/>
        </a:p>
      </dgm:t>
    </dgm:pt>
    <dgm:pt modelId="{1DF0A0C7-701E-445B-8B37-7577A61B113B}">
      <dgm:prSet phldrT="[Text]"/>
      <dgm:spPr>
        <a:solidFill>
          <a:schemeClr val="bg1">
            <a:lumMod val="95000"/>
          </a:schemeClr>
        </a:solidFill>
        <a:ln>
          <a:solidFill>
            <a:srgbClr val="7030A0"/>
          </a:solidFill>
        </a:ln>
      </dgm:spPr>
      <dgm:t>
        <a:bodyPr/>
        <a:lstStyle/>
        <a:p>
          <a:r>
            <a:rPr lang="fr-FR" dirty="0">
              <a:solidFill>
                <a:schemeClr val="tx1"/>
              </a:solidFill>
              <a:latin typeface="+mn-lt"/>
            </a:rPr>
            <a:t>Considérations sur les périodes religieuses et culturelles</a:t>
          </a:r>
          <a:endParaRPr lang="en-US" dirty="0">
            <a:solidFill>
              <a:schemeClr val="tx1"/>
            </a:solidFill>
            <a:latin typeface="+mn-lt"/>
          </a:endParaRPr>
        </a:p>
      </dgm:t>
    </dgm:pt>
    <dgm:pt modelId="{1FE19F69-F32D-453D-A81F-9DC13D75211E}" type="parTrans" cxnId="{0135AE19-4D6C-447F-85B7-75C5A08C1E53}">
      <dgm:prSet/>
      <dgm:spPr/>
      <dgm:t>
        <a:bodyPr/>
        <a:lstStyle/>
        <a:p>
          <a:endParaRPr lang="en-US"/>
        </a:p>
      </dgm:t>
    </dgm:pt>
    <dgm:pt modelId="{A43EFA89-F943-40A9-97C3-2286A8976B65}" type="sibTrans" cxnId="{0135AE19-4D6C-447F-85B7-75C5A08C1E53}">
      <dgm:prSet/>
      <dgm:spPr/>
      <dgm:t>
        <a:bodyPr/>
        <a:lstStyle/>
        <a:p>
          <a:endParaRPr lang="en-US"/>
        </a:p>
      </dgm:t>
    </dgm:pt>
    <dgm:pt modelId="{9CEBED7B-6754-494D-A9A4-3F0E5B020D59}">
      <dgm:prSet custT="1"/>
      <dgm:spPr>
        <a:noFill/>
        <a:ln>
          <a:solidFill>
            <a:schemeClr val="bg1">
              <a:lumMod val="65000"/>
              <a:alpha val="90000"/>
            </a:schemeClr>
          </a:solidFill>
        </a:ln>
      </dgm:spPr>
      <dgm: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52 % des dirigeants d’organisations ont approuvé des campagnes de recrutement pour les employés autochtones, 33 % pour les employés noirs et 41 % pour les employés racisés. Entre-temps, 28 % sont en train de le faire et 23 % ne l’ont pas encore fait.</a:t>
          </a:r>
          <a:endParaRPr lang="en-US" sz="1400" b="0" kern="1200" dirty="0">
            <a:solidFill>
              <a:prstClr val="black"/>
            </a:solidFill>
            <a:latin typeface="Calibri" panose="020F0502020204030204"/>
            <a:ea typeface="+mn-ea"/>
            <a:cs typeface="+mn-cs"/>
          </a:endParaRPr>
        </a:p>
      </dgm:t>
    </dgm:pt>
    <dgm:pt modelId="{886228CE-8934-434B-8AF3-48EAEB95CF89}" type="parTrans" cxnId="{E43FBB7A-747B-4D6B-A29D-9D031279F0EF}">
      <dgm:prSet/>
      <dgm:spPr/>
      <dgm:t>
        <a:bodyPr/>
        <a:lstStyle/>
        <a:p>
          <a:endParaRPr lang="en-US"/>
        </a:p>
      </dgm:t>
    </dgm:pt>
    <dgm:pt modelId="{5A7AC558-B3C4-4284-B839-888406327796}" type="sibTrans" cxnId="{E43FBB7A-747B-4D6B-A29D-9D031279F0EF}">
      <dgm:prSet/>
      <dgm:spPr/>
      <dgm:t>
        <a:bodyPr/>
        <a:lstStyle/>
        <a:p>
          <a:endParaRPr lang="en-US"/>
        </a:p>
      </dgm:t>
    </dgm:pt>
    <dgm:pt modelId="{08128680-9B16-43C6-8967-9C99B80027D8}">
      <dgm:prSet phldrT="[Text]" custT="1"/>
      <dgm:spPr>
        <a:noFill/>
        <a:ln>
          <a:solidFill>
            <a:schemeClr val="bg1">
              <a:lumMod val="65000"/>
              <a:alpha val="90000"/>
            </a:schemeClr>
          </a:solidFill>
        </a:ln>
      </dgm:spPr>
      <dgm: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48 % des organisations ont donné la priorité à la formation en langues officielles pour les employés autochtones, 45 % pour les employés noirs et 47 % pour les employés racisés. De plus, 30 % élaborent des stratégies pour donner la priorité à la formation des employés prêts à progresser, tandis que 21 % n’en ont pas fait une priorité.</a:t>
          </a:r>
          <a:endParaRPr lang="en-US" sz="1400" b="0" kern="1200" dirty="0">
            <a:solidFill>
              <a:prstClr val="black"/>
            </a:solidFill>
            <a:latin typeface="Calibri" panose="020F0502020204030204"/>
            <a:ea typeface="+mn-ea"/>
            <a:cs typeface="+mn-cs"/>
          </a:endParaRPr>
        </a:p>
      </dgm:t>
    </dgm:pt>
    <dgm:pt modelId="{4ECE0E68-4DEB-4D59-8006-344C2BA0AAD7}" type="parTrans" cxnId="{06EDE1D3-6DAE-482F-AB0B-CC9C547C76E5}">
      <dgm:prSet/>
      <dgm:spPr/>
      <dgm:t>
        <a:bodyPr/>
        <a:lstStyle/>
        <a:p>
          <a:endParaRPr lang="en-US"/>
        </a:p>
      </dgm:t>
    </dgm:pt>
    <dgm:pt modelId="{6EE29109-6724-4FBF-B74C-9B3BA8371F63}" type="sibTrans" cxnId="{06EDE1D3-6DAE-482F-AB0B-CC9C547C76E5}">
      <dgm:prSet/>
      <dgm:spPr/>
      <dgm:t>
        <a:bodyPr/>
        <a:lstStyle/>
        <a:p>
          <a:endParaRPr lang="en-US"/>
        </a:p>
      </dgm:t>
    </dgm:pt>
    <dgm:pt modelId="{CFB0D7B2-FB52-4A8A-AD70-B21B8C584DCD}">
      <dgm:prSet custT="1"/>
      <dgm:spPr>
        <a:noFill/>
        <a:ln>
          <a:solidFill>
            <a:schemeClr val="bg1">
              <a:lumMod val="65000"/>
              <a:alpha val="90000"/>
            </a:schemeClr>
          </a:solidFill>
        </a:ln>
      </dgm:spPr>
      <dgm:t>
        <a:bodyPr/>
        <a:lstStyle/>
        <a:p>
          <a:pPr marL="114300" lvl="1" indent="-114300" algn="just" defTabSz="62230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71 % des organisations impliquent leurs employés dans la prise de décision, 84 % disposent de structures de gouvernance pour les réseaux d’employés et 78 % fournissent un soutien matériel. Parallèlement, 29 % élaborent des stratégies pour soutenir les réseaux, tandis que 7 % n’y ont pas investi.</a:t>
          </a:r>
          <a:endParaRPr lang="en-US" sz="1400" b="0" kern="1200" dirty="0">
            <a:solidFill>
              <a:prstClr val="black"/>
            </a:solidFill>
            <a:latin typeface="Calibri" panose="020F0502020204030204"/>
            <a:ea typeface="+mn-ea"/>
            <a:cs typeface="+mn-cs"/>
          </a:endParaRPr>
        </a:p>
      </dgm:t>
    </dgm:pt>
    <dgm:pt modelId="{6A780976-1F5E-4C3C-9F5D-93EFAA3BDFB0}" type="parTrans" cxnId="{D3785668-1F0D-41F3-BA38-146FD4158B13}">
      <dgm:prSet/>
      <dgm:spPr/>
      <dgm:t>
        <a:bodyPr/>
        <a:lstStyle/>
        <a:p>
          <a:endParaRPr lang="en-US"/>
        </a:p>
      </dgm:t>
    </dgm:pt>
    <dgm:pt modelId="{E95A991B-6E19-4E42-B6FC-7C6740E52EBD}" type="sibTrans" cxnId="{D3785668-1F0D-41F3-BA38-146FD4158B13}">
      <dgm:prSet/>
      <dgm:spPr/>
      <dgm:t>
        <a:bodyPr/>
        <a:lstStyle/>
        <a:p>
          <a:endParaRPr lang="en-US"/>
        </a:p>
      </dgm:t>
    </dgm:pt>
    <dgm:pt modelId="{1D36DF17-61A8-449C-B2E1-529B83F7C26F}">
      <dgm:prSet phldrT="[Text]" custT="1"/>
      <dgm:spPr>
        <a:solidFill>
          <a:schemeClr val="bg1">
            <a:lumMod val="95000"/>
          </a:schemeClr>
        </a:solidFill>
        <a:ln>
          <a:solidFill>
            <a:schemeClr val="bg1">
              <a:lumMod val="65000"/>
              <a:alpha val="90000"/>
            </a:schemeClr>
          </a:solidFill>
        </a:ln>
      </dgm:spPr>
      <dgm:t>
        <a:bodyPr/>
        <a:lstStyle/>
        <a:p>
          <a:pPr algn="just"/>
          <a:r>
            <a:rPr lang="fr-FR" sz="1400" b="0" kern="1200" dirty="0">
              <a:solidFill>
                <a:schemeClr val="tx1"/>
              </a:solidFill>
              <a:latin typeface="+mn-lt"/>
            </a:rPr>
            <a:t>79 % des organisations ont intégré des mesures de lutte contre le racisme, d’équité et d’inclusion dans leurs plans d’entreprise, et 44 % l’ont fait dans leurs plans régionaux ou de succursale. De plus, 39 % s’efforcent d’intégrer ces mesures dans leurs plans d’entreprise ou de santé mentale, tandis que 2 % ne les ont pas intégrées.</a:t>
          </a:r>
          <a:endParaRPr lang="en-US" sz="1400" b="0" kern="1200" dirty="0">
            <a:solidFill>
              <a:schemeClr val="tx1"/>
            </a:solidFill>
            <a:latin typeface="+mn-lt"/>
          </a:endParaRPr>
        </a:p>
      </dgm:t>
    </dgm:pt>
    <dgm:pt modelId="{6204C4B8-F3AA-4626-99D6-749EB9B19258}" type="parTrans" cxnId="{2A5579E6-17C9-4ABB-9A4F-89E60D541E64}">
      <dgm:prSet/>
      <dgm:spPr/>
      <dgm:t>
        <a:bodyPr/>
        <a:lstStyle/>
        <a:p>
          <a:endParaRPr lang="en-US"/>
        </a:p>
      </dgm:t>
    </dgm:pt>
    <dgm:pt modelId="{3508558F-942E-445C-903B-D7C2C14FBAA6}" type="sibTrans" cxnId="{2A5579E6-17C9-4ABB-9A4F-89E60D541E64}">
      <dgm:prSet/>
      <dgm:spPr/>
      <dgm:t>
        <a:bodyPr/>
        <a:lstStyle/>
        <a:p>
          <a:endParaRPr lang="en-US"/>
        </a:p>
      </dgm:t>
    </dgm:pt>
    <dgm:pt modelId="{449913B0-C6C3-4032-A6E6-1C0CC0F3A0B9}">
      <dgm:prSet phldrT="[Text]" custT="1"/>
      <dgm:spPr>
        <a:solidFill>
          <a:schemeClr val="bg1">
            <a:lumMod val="95000"/>
          </a:schemeClr>
        </a:solidFill>
        <a:ln>
          <a:solidFill>
            <a:schemeClr val="bg1">
              <a:lumMod val="65000"/>
              <a:alpha val="90000"/>
            </a:schemeClr>
          </a:solidFill>
        </a:ln>
      </dgm:spPr>
      <dgm:t>
        <a:bodyPr/>
        <a:lstStyle/>
        <a:p>
          <a:pPr algn="just"/>
          <a:r>
            <a:rPr lang="fr-FR" sz="1400" b="0" i="0" u="none" dirty="0">
              <a:latin typeface="+mn-lt"/>
            </a:rPr>
            <a:t>52 % des organisations ont mis en place un calendrier pour éviter d’organiser des réunions et des événements majeurs pendant les périodes religieuses, spirituelles et culturelles importantes, 36 % en élaborent un et 16 % n’ont pas créé de calendrier.</a:t>
          </a:r>
          <a:endParaRPr lang="en-US" sz="1400" b="0" dirty="0">
            <a:solidFill>
              <a:schemeClr val="tx1"/>
            </a:solidFill>
            <a:latin typeface="+mn-lt"/>
          </a:endParaRPr>
        </a:p>
      </dgm:t>
    </dgm:pt>
    <dgm:pt modelId="{E7E1AFEF-8EC7-42E8-B0D1-E2E85331C3FB}" type="parTrans" cxnId="{E4E52B1C-F3B3-41C4-B066-60F3987BE30B}">
      <dgm:prSet/>
      <dgm:spPr/>
      <dgm:t>
        <a:bodyPr/>
        <a:lstStyle/>
        <a:p>
          <a:endParaRPr lang="en-US"/>
        </a:p>
      </dgm:t>
    </dgm:pt>
    <dgm:pt modelId="{B5AC23B6-EAF3-4DD5-9477-8E5479021749}" type="sibTrans" cxnId="{E4E52B1C-F3B3-41C4-B066-60F3987BE30B}">
      <dgm:prSet/>
      <dgm:spPr/>
      <dgm:t>
        <a:bodyPr/>
        <a:lstStyle/>
        <a:p>
          <a:endParaRPr lang="en-US"/>
        </a:p>
      </dgm:t>
    </dgm:pt>
    <dgm:pt modelId="{3885244B-2382-4EB4-87F7-6FE2BE832D54}" type="pres">
      <dgm:prSet presAssocID="{EB1351A6-0539-4AFB-80C9-28BEE05F7D78}" presName="Name0" presStyleCnt="0">
        <dgm:presLayoutVars>
          <dgm:dir/>
          <dgm:animLvl val="lvl"/>
          <dgm:resizeHandles/>
        </dgm:presLayoutVars>
      </dgm:prSet>
      <dgm:spPr/>
    </dgm:pt>
    <dgm:pt modelId="{D5765B17-21DD-4B47-AF07-15CA15B18154}" type="pres">
      <dgm:prSet presAssocID="{592D7D33-7845-491B-A6E2-428824B10A18}" presName="linNode" presStyleCnt="0"/>
      <dgm:spPr/>
    </dgm:pt>
    <dgm:pt modelId="{FDA943FD-5ACC-45B9-A4CF-BBF417E27268}" type="pres">
      <dgm:prSet presAssocID="{592D7D33-7845-491B-A6E2-428824B10A18}" presName="parentShp" presStyleLbl="node1" presStyleIdx="0" presStyleCnt="6" custScaleX="73653" custLinFactNeighborX="-10685" custLinFactNeighborY="-1082">
        <dgm:presLayoutVars>
          <dgm:bulletEnabled val="1"/>
        </dgm:presLayoutVars>
      </dgm:prSet>
      <dgm:spPr/>
    </dgm:pt>
    <dgm:pt modelId="{5788CFAE-4B54-40F1-B3E4-F2640880CD79}" type="pres">
      <dgm:prSet presAssocID="{592D7D33-7845-491B-A6E2-428824B10A18}" presName="childShp" presStyleLbl="bgAccFollowNode1" presStyleIdx="0" presStyleCnt="6" custScaleX="116287" custScaleY="116153">
        <dgm:presLayoutVars>
          <dgm:bulletEnabled val="1"/>
        </dgm:presLayoutVars>
      </dgm:prSet>
      <dgm:spPr/>
    </dgm:pt>
    <dgm:pt modelId="{275651CF-834E-4E73-A593-6C604AA79C73}" type="pres">
      <dgm:prSet presAssocID="{B8DAE8F6-B2F3-4412-B88B-8430420E6186}" presName="spacing" presStyleCnt="0"/>
      <dgm:spPr/>
    </dgm:pt>
    <dgm:pt modelId="{C8098F5C-963A-4DDA-9E78-D4BA46821339}" type="pres">
      <dgm:prSet presAssocID="{D73168B7-CC6F-4C7C-B632-562426FCF244}" presName="linNode" presStyleCnt="0"/>
      <dgm:spPr/>
    </dgm:pt>
    <dgm:pt modelId="{269B1077-12D8-4F55-B262-F16BB2E2FE8F}" type="pres">
      <dgm:prSet presAssocID="{D73168B7-CC6F-4C7C-B632-562426FCF244}" presName="parentShp" presStyleLbl="node1" presStyleIdx="1" presStyleCnt="6" custScaleX="73876" custLinFactNeighborX="-8657">
        <dgm:presLayoutVars>
          <dgm:bulletEnabled val="1"/>
        </dgm:presLayoutVars>
      </dgm:prSet>
      <dgm:spPr/>
    </dgm:pt>
    <dgm:pt modelId="{ACF57FBD-6754-44B0-B0BB-F0B741B94E30}" type="pres">
      <dgm:prSet presAssocID="{D73168B7-CC6F-4C7C-B632-562426FCF244}" presName="childShp" presStyleLbl="bgAccFollowNode1" presStyleIdx="1" presStyleCnt="6" custScaleX="115800" custScaleY="115058">
        <dgm:presLayoutVars>
          <dgm:bulletEnabled val="1"/>
        </dgm:presLayoutVars>
      </dgm:prSet>
      <dgm:spPr/>
    </dgm:pt>
    <dgm:pt modelId="{D634069B-8E61-49CA-81ED-33D8F6244129}" type="pres">
      <dgm:prSet presAssocID="{C3A2F773-BE26-4DD8-9213-D1D6AFE09C0C}" presName="spacing" presStyleCnt="0"/>
      <dgm:spPr/>
    </dgm:pt>
    <dgm:pt modelId="{BFDE4D6C-B771-45E4-94F4-D9FC886AD10B}" type="pres">
      <dgm:prSet presAssocID="{EFC3707A-2739-4F25-A165-83E15B138151}" presName="linNode" presStyleCnt="0"/>
      <dgm:spPr/>
    </dgm:pt>
    <dgm:pt modelId="{80C3F29C-7FBF-44B3-A9C6-294682811E21}" type="pres">
      <dgm:prSet presAssocID="{EFC3707A-2739-4F25-A165-83E15B138151}" presName="parentShp" presStyleLbl="node1" presStyleIdx="2" presStyleCnt="6" custScaleX="74634" custLinFactNeighborX="-4165" custLinFactNeighborY="4326">
        <dgm:presLayoutVars>
          <dgm:bulletEnabled val="1"/>
        </dgm:presLayoutVars>
      </dgm:prSet>
      <dgm:spPr/>
    </dgm:pt>
    <dgm:pt modelId="{145795C7-9E68-404D-AA18-30C2D92C60CD}" type="pres">
      <dgm:prSet presAssocID="{EFC3707A-2739-4F25-A165-83E15B138151}" presName="childShp" presStyleLbl="bgAccFollowNode1" presStyleIdx="2" presStyleCnt="6" custScaleX="114790" custScaleY="109249" custLinFactNeighborY="2269">
        <dgm:presLayoutVars>
          <dgm:bulletEnabled val="1"/>
        </dgm:presLayoutVars>
      </dgm:prSet>
      <dgm:spPr/>
    </dgm:pt>
    <dgm:pt modelId="{978FA1EA-3BCC-41EC-9EA1-3004B45012E0}" type="pres">
      <dgm:prSet presAssocID="{2332B254-6427-4021-94B2-193CDB940E6E}" presName="spacing" presStyleCnt="0"/>
      <dgm:spPr/>
    </dgm:pt>
    <dgm:pt modelId="{ABB6EF9F-24E2-4B19-9B46-F480DC9CBC22}" type="pres">
      <dgm:prSet presAssocID="{B915075D-0CA6-474B-AC58-288A0E35878D}" presName="linNode" presStyleCnt="0"/>
      <dgm:spPr/>
    </dgm:pt>
    <dgm:pt modelId="{80F828C6-4457-419A-B05E-FF5A5D407119}" type="pres">
      <dgm:prSet presAssocID="{B915075D-0CA6-474B-AC58-288A0E35878D}" presName="parentShp" presStyleLbl="node1" presStyleIdx="3" presStyleCnt="6" custScaleX="74254" custLinFactNeighborX="-11307" custLinFactNeighborY="4326">
        <dgm:presLayoutVars>
          <dgm:bulletEnabled val="1"/>
        </dgm:presLayoutVars>
      </dgm:prSet>
      <dgm:spPr/>
    </dgm:pt>
    <dgm:pt modelId="{A61BD710-A02C-42C0-A65F-84649AB3E2ED}" type="pres">
      <dgm:prSet presAssocID="{B915075D-0CA6-474B-AC58-288A0E35878D}" presName="childShp" presStyleLbl="bgAccFollowNode1" presStyleIdx="3" presStyleCnt="6" custScaleX="115650" custScaleY="119414">
        <dgm:presLayoutVars>
          <dgm:bulletEnabled val="1"/>
        </dgm:presLayoutVars>
      </dgm:prSet>
      <dgm:spPr/>
    </dgm:pt>
    <dgm:pt modelId="{631171A8-C199-4AA9-A279-F999400D6555}" type="pres">
      <dgm:prSet presAssocID="{EF37BBA6-935C-4884-8EDF-446B13C356B1}" presName="spacing" presStyleCnt="0"/>
      <dgm:spPr/>
    </dgm:pt>
    <dgm:pt modelId="{809009C8-0E0D-4DCC-94F2-DDF0B62E758F}" type="pres">
      <dgm:prSet presAssocID="{7D06F42D-9DC1-4F40-B95A-D78C18DEA1F7}" presName="linNode" presStyleCnt="0"/>
      <dgm:spPr/>
    </dgm:pt>
    <dgm:pt modelId="{37D19B1C-EF8A-43D1-9261-B87C930D2135}" type="pres">
      <dgm:prSet presAssocID="{7D06F42D-9DC1-4F40-B95A-D78C18DEA1F7}" presName="parentShp" presStyleLbl="node1" presStyleIdx="4" presStyleCnt="6" custScaleX="74255" custLinFactNeighborX="-12317" custLinFactNeighborY="2163">
        <dgm:presLayoutVars>
          <dgm:bulletEnabled val="1"/>
        </dgm:presLayoutVars>
      </dgm:prSet>
      <dgm:spPr/>
    </dgm:pt>
    <dgm:pt modelId="{3D9BF4F2-D1BA-4B4F-A52F-D3EB1479EF14}" type="pres">
      <dgm:prSet presAssocID="{7D06F42D-9DC1-4F40-B95A-D78C18DEA1F7}" presName="childShp" presStyleLbl="bgAccFollowNode1" presStyleIdx="4" presStyleCnt="6" custScaleX="114285" custScaleY="109858">
        <dgm:presLayoutVars>
          <dgm:bulletEnabled val="1"/>
        </dgm:presLayoutVars>
      </dgm:prSet>
      <dgm:spPr>
        <a:noFill/>
      </dgm:spPr>
    </dgm:pt>
    <dgm:pt modelId="{C50977B7-1BA6-4A57-B52D-013A67F6D57D}" type="pres">
      <dgm:prSet presAssocID="{828471B2-B10D-4A86-9EE2-2EB96D7D8E3A}" presName="spacing" presStyleCnt="0"/>
      <dgm:spPr/>
    </dgm:pt>
    <dgm:pt modelId="{0C92E004-E77F-4691-9221-2D1989F19AEE}" type="pres">
      <dgm:prSet presAssocID="{1DF0A0C7-701E-445B-8B37-7577A61B113B}" presName="linNode" presStyleCnt="0"/>
      <dgm:spPr/>
    </dgm:pt>
    <dgm:pt modelId="{6C756232-10C8-478D-BE4A-605D35853178}" type="pres">
      <dgm:prSet presAssocID="{1DF0A0C7-701E-445B-8B37-7577A61B113B}" presName="parentShp" presStyleLbl="node1" presStyleIdx="5" presStyleCnt="6" custScaleX="75013" custLinFactNeighborX="-10424">
        <dgm:presLayoutVars>
          <dgm:bulletEnabled val="1"/>
        </dgm:presLayoutVars>
      </dgm:prSet>
      <dgm:spPr/>
    </dgm:pt>
    <dgm:pt modelId="{C94A0781-1866-4686-AD7F-4D62DA314DEC}" type="pres">
      <dgm:prSet presAssocID="{1DF0A0C7-701E-445B-8B37-7577A61B113B}" presName="childShp" presStyleLbl="bgAccFollowNode1" presStyleIdx="5" presStyleCnt="6" custScaleX="114286">
        <dgm:presLayoutVars>
          <dgm:bulletEnabled val="1"/>
        </dgm:presLayoutVars>
      </dgm:prSet>
      <dgm:spPr>
        <a:noFill/>
      </dgm:spPr>
    </dgm:pt>
  </dgm:ptLst>
  <dgm:cxnLst>
    <dgm:cxn modelId="{46921B04-F593-45E8-9953-E0625A00C9CD}" type="presOf" srcId="{9CEBED7B-6754-494D-A9A4-3F0E5B020D59}" destId="{ACF57FBD-6754-44B0-B0BB-F0B741B94E30}" srcOrd="0" destOrd="0" presId="urn:microsoft.com/office/officeart/2005/8/layout/vList6"/>
    <dgm:cxn modelId="{BE0B5A08-B606-4C28-99D0-88A2933DEB03}" type="presOf" srcId="{B915075D-0CA6-474B-AC58-288A0E35878D}" destId="{80F828C6-4457-419A-B05E-FF5A5D407119}" srcOrd="0" destOrd="0" presId="urn:microsoft.com/office/officeart/2005/8/layout/vList6"/>
    <dgm:cxn modelId="{49F4640C-F3A5-4952-B589-AA523D28F7C8}" type="presOf" srcId="{CFB0D7B2-FB52-4A8A-AD70-B21B8C584DCD}" destId="{A61BD710-A02C-42C0-A65F-84649AB3E2ED}" srcOrd="0" destOrd="0" presId="urn:microsoft.com/office/officeart/2005/8/layout/vList6"/>
    <dgm:cxn modelId="{D8419713-3D70-4E1E-B1AC-21965741841B}" type="presOf" srcId="{08128680-9B16-43C6-8967-9C99B80027D8}" destId="{145795C7-9E68-404D-AA18-30C2D92C60CD}" srcOrd="0" destOrd="0" presId="urn:microsoft.com/office/officeart/2005/8/layout/vList6"/>
    <dgm:cxn modelId="{8E26BE16-9C6C-481D-BBF8-2224010FB43F}" srcId="{EB1351A6-0539-4AFB-80C9-28BEE05F7D78}" destId="{EFC3707A-2739-4F25-A165-83E15B138151}" srcOrd="2" destOrd="0" parTransId="{6EFDC0B0-4589-4CE1-96DA-3FDEEEF77A66}" sibTransId="{2332B254-6427-4021-94B2-193CDB940E6E}"/>
    <dgm:cxn modelId="{0135AE19-4D6C-447F-85B7-75C5A08C1E53}" srcId="{EB1351A6-0539-4AFB-80C9-28BEE05F7D78}" destId="{1DF0A0C7-701E-445B-8B37-7577A61B113B}" srcOrd="5" destOrd="0" parTransId="{1FE19F69-F32D-453D-A81F-9DC13D75211E}" sibTransId="{A43EFA89-F943-40A9-97C3-2286A8976B65}"/>
    <dgm:cxn modelId="{E4E52B1C-F3B3-41C4-B066-60F3987BE30B}" srcId="{1DF0A0C7-701E-445B-8B37-7577A61B113B}" destId="{449913B0-C6C3-4032-A6E6-1C0CC0F3A0B9}" srcOrd="0" destOrd="0" parTransId="{E7E1AFEF-8EC7-42E8-B0D1-E2E85331C3FB}" sibTransId="{B5AC23B6-EAF3-4DD5-9477-8E5479021749}"/>
    <dgm:cxn modelId="{F312BE27-E570-4434-A677-CD9D70A3B5D7}" srcId="{EB1351A6-0539-4AFB-80C9-28BEE05F7D78}" destId="{592D7D33-7845-491B-A6E2-428824B10A18}" srcOrd="0" destOrd="0" parTransId="{8EE8B1F0-EE88-42DC-BEC8-04A8A36611EA}" sibTransId="{B8DAE8F6-B2F3-4412-B88B-8430420E6186}"/>
    <dgm:cxn modelId="{35DE5B30-3296-426A-A1ED-121105A34042}" type="presOf" srcId="{449913B0-C6C3-4032-A6E6-1C0CC0F3A0B9}" destId="{C94A0781-1866-4686-AD7F-4D62DA314DEC}" srcOrd="0" destOrd="0" presId="urn:microsoft.com/office/officeart/2005/8/layout/vList6"/>
    <dgm:cxn modelId="{204D1F3F-81C1-4B9F-A050-3E4047F6140B}" srcId="{EB1351A6-0539-4AFB-80C9-28BEE05F7D78}" destId="{D73168B7-CC6F-4C7C-B632-562426FCF244}" srcOrd="1" destOrd="0" parTransId="{79F72F54-0EFB-4053-9D0B-C48682922EDE}" sibTransId="{C3A2F773-BE26-4DD8-9213-D1D6AFE09C0C}"/>
    <dgm:cxn modelId="{066A965B-F7A8-4D2D-A167-16A12163C763}" type="presOf" srcId="{592D7D33-7845-491B-A6E2-428824B10A18}" destId="{FDA943FD-5ACC-45B9-A4CF-BBF417E27268}" srcOrd="0" destOrd="0" presId="urn:microsoft.com/office/officeart/2005/8/layout/vList6"/>
    <dgm:cxn modelId="{D5EABE41-F897-42CD-BC59-2A274CBAA997}" srcId="{EB1351A6-0539-4AFB-80C9-28BEE05F7D78}" destId="{7D06F42D-9DC1-4F40-B95A-D78C18DEA1F7}" srcOrd="4" destOrd="0" parTransId="{E01B5209-D277-4139-9F5D-65C82969AE67}" sibTransId="{828471B2-B10D-4A86-9EE2-2EB96D7D8E3A}"/>
    <dgm:cxn modelId="{D3785668-1F0D-41F3-BA38-146FD4158B13}" srcId="{B915075D-0CA6-474B-AC58-288A0E35878D}" destId="{CFB0D7B2-FB52-4A8A-AD70-B21B8C584DCD}" srcOrd="0" destOrd="0" parTransId="{6A780976-1F5E-4C3C-9F5D-93EFAA3BDFB0}" sibTransId="{E95A991B-6E19-4E42-B6FC-7C6740E52EBD}"/>
    <dgm:cxn modelId="{79D8D24A-0152-4C5A-8ACF-0746DD2B120D}" type="presOf" srcId="{EFC3707A-2739-4F25-A165-83E15B138151}" destId="{80C3F29C-7FBF-44B3-A9C6-294682811E21}" srcOrd="0" destOrd="0" presId="urn:microsoft.com/office/officeart/2005/8/layout/vList6"/>
    <dgm:cxn modelId="{1A69146C-82E7-418D-AD23-BA977044D61C}" srcId="{592D7D33-7845-491B-A6E2-428824B10A18}" destId="{E5B15886-6C14-4E9A-A470-21A583BABE31}" srcOrd="0" destOrd="0" parTransId="{E619D353-8805-442E-A15E-414F8002F9B5}" sibTransId="{118E7B3E-1B4A-4B8B-80D0-AB2D3B3E763A}"/>
    <dgm:cxn modelId="{A1807176-1CF0-48D2-AC10-452EB882958D}" type="presOf" srcId="{D73168B7-CC6F-4C7C-B632-562426FCF244}" destId="{269B1077-12D8-4F55-B262-F16BB2E2FE8F}" srcOrd="0" destOrd="0" presId="urn:microsoft.com/office/officeart/2005/8/layout/vList6"/>
    <dgm:cxn modelId="{E43FBB7A-747B-4D6B-A29D-9D031279F0EF}" srcId="{D73168B7-CC6F-4C7C-B632-562426FCF244}" destId="{9CEBED7B-6754-494D-A9A4-3F0E5B020D59}" srcOrd="0" destOrd="0" parTransId="{886228CE-8934-434B-8AF3-48EAEB95CF89}" sibTransId="{5A7AC558-B3C4-4284-B839-888406327796}"/>
    <dgm:cxn modelId="{9E35818A-A5EF-4AC3-92D2-0D027005E954}" type="presOf" srcId="{EB1351A6-0539-4AFB-80C9-28BEE05F7D78}" destId="{3885244B-2382-4EB4-87F7-6FE2BE832D54}" srcOrd="0" destOrd="0" presId="urn:microsoft.com/office/officeart/2005/8/layout/vList6"/>
    <dgm:cxn modelId="{E55D8C93-634D-4D2B-8B30-28719052B84F}" type="presOf" srcId="{E5B15886-6C14-4E9A-A470-21A583BABE31}" destId="{5788CFAE-4B54-40F1-B3E4-F2640880CD79}" srcOrd="0" destOrd="0" presId="urn:microsoft.com/office/officeart/2005/8/layout/vList6"/>
    <dgm:cxn modelId="{26D4F793-9FF1-4704-9917-310C5B676D31}" type="presOf" srcId="{1DF0A0C7-701E-445B-8B37-7577A61B113B}" destId="{6C756232-10C8-478D-BE4A-605D35853178}" srcOrd="0" destOrd="0" presId="urn:microsoft.com/office/officeart/2005/8/layout/vList6"/>
    <dgm:cxn modelId="{883C7AA9-922E-44ED-8DB5-A1ABE05A6A69}" srcId="{EB1351A6-0539-4AFB-80C9-28BEE05F7D78}" destId="{B915075D-0CA6-474B-AC58-288A0E35878D}" srcOrd="3" destOrd="0" parTransId="{038C53B6-18FA-47D1-8F60-38B5915FEABA}" sibTransId="{EF37BBA6-935C-4884-8EDF-446B13C356B1}"/>
    <dgm:cxn modelId="{E12999BE-C068-4C82-A3AB-F43E691D5002}" type="presOf" srcId="{7D06F42D-9DC1-4F40-B95A-D78C18DEA1F7}" destId="{37D19B1C-EF8A-43D1-9261-B87C930D2135}" srcOrd="0" destOrd="0" presId="urn:microsoft.com/office/officeart/2005/8/layout/vList6"/>
    <dgm:cxn modelId="{55F318C1-0385-43FB-97E2-7AF99FB89A46}" type="presOf" srcId="{1D36DF17-61A8-449C-B2E1-529B83F7C26F}" destId="{3D9BF4F2-D1BA-4B4F-A52F-D3EB1479EF14}" srcOrd="0" destOrd="0" presId="urn:microsoft.com/office/officeart/2005/8/layout/vList6"/>
    <dgm:cxn modelId="{06EDE1D3-6DAE-482F-AB0B-CC9C547C76E5}" srcId="{EFC3707A-2739-4F25-A165-83E15B138151}" destId="{08128680-9B16-43C6-8967-9C99B80027D8}" srcOrd="0" destOrd="0" parTransId="{4ECE0E68-4DEB-4D59-8006-344C2BA0AAD7}" sibTransId="{6EE29109-6724-4FBF-B74C-9B3BA8371F63}"/>
    <dgm:cxn modelId="{2A5579E6-17C9-4ABB-9A4F-89E60D541E64}" srcId="{7D06F42D-9DC1-4F40-B95A-D78C18DEA1F7}" destId="{1D36DF17-61A8-449C-B2E1-529B83F7C26F}" srcOrd="0" destOrd="0" parTransId="{6204C4B8-F3AA-4626-99D6-749EB9B19258}" sibTransId="{3508558F-942E-445C-903B-D7C2C14FBAA6}"/>
    <dgm:cxn modelId="{CD1D1B78-1DD9-47F6-AAB0-9B6C272AD121}" type="presParOf" srcId="{3885244B-2382-4EB4-87F7-6FE2BE832D54}" destId="{D5765B17-21DD-4B47-AF07-15CA15B18154}" srcOrd="0" destOrd="0" presId="urn:microsoft.com/office/officeart/2005/8/layout/vList6"/>
    <dgm:cxn modelId="{3F0E990C-9AE0-4C20-B39A-AC15E6430617}" type="presParOf" srcId="{D5765B17-21DD-4B47-AF07-15CA15B18154}" destId="{FDA943FD-5ACC-45B9-A4CF-BBF417E27268}" srcOrd="0" destOrd="0" presId="urn:microsoft.com/office/officeart/2005/8/layout/vList6"/>
    <dgm:cxn modelId="{F14B7815-05FE-4719-A77D-FBE5F7F99272}" type="presParOf" srcId="{D5765B17-21DD-4B47-AF07-15CA15B18154}" destId="{5788CFAE-4B54-40F1-B3E4-F2640880CD79}" srcOrd="1" destOrd="0" presId="urn:microsoft.com/office/officeart/2005/8/layout/vList6"/>
    <dgm:cxn modelId="{8E5B54C6-872D-4F30-BE0E-EDB7DBE11195}" type="presParOf" srcId="{3885244B-2382-4EB4-87F7-6FE2BE832D54}" destId="{275651CF-834E-4E73-A593-6C604AA79C73}" srcOrd="1" destOrd="0" presId="urn:microsoft.com/office/officeart/2005/8/layout/vList6"/>
    <dgm:cxn modelId="{B7E287AB-D8A4-4D9A-A2AE-04EAEC2218D8}" type="presParOf" srcId="{3885244B-2382-4EB4-87F7-6FE2BE832D54}" destId="{C8098F5C-963A-4DDA-9E78-D4BA46821339}" srcOrd="2" destOrd="0" presId="urn:microsoft.com/office/officeart/2005/8/layout/vList6"/>
    <dgm:cxn modelId="{51DBC115-9FA5-4306-AB38-75ACF45188C6}" type="presParOf" srcId="{C8098F5C-963A-4DDA-9E78-D4BA46821339}" destId="{269B1077-12D8-4F55-B262-F16BB2E2FE8F}" srcOrd="0" destOrd="0" presId="urn:microsoft.com/office/officeart/2005/8/layout/vList6"/>
    <dgm:cxn modelId="{13BF9FC8-717B-49B1-A5D3-E10F02433F15}" type="presParOf" srcId="{C8098F5C-963A-4DDA-9E78-D4BA46821339}" destId="{ACF57FBD-6754-44B0-B0BB-F0B741B94E30}" srcOrd="1" destOrd="0" presId="urn:microsoft.com/office/officeart/2005/8/layout/vList6"/>
    <dgm:cxn modelId="{643793BE-3AD4-4382-9D6B-7FF45B6F7A2D}" type="presParOf" srcId="{3885244B-2382-4EB4-87F7-6FE2BE832D54}" destId="{D634069B-8E61-49CA-81ED-33D8F6244129}" srcOrd="3" destOrd="0" presId="urn:microsoft.com/office/officeart/2005/8/layout/vList6"/>
    <dgm:cxn modelId="{0030008C-3488-437A-8CA5-05A6D8F518D8}" type="presParOf" srcId="{3885244B-2382-4EB4-87F7-6FE2BE832D54}" destId="{BFDE4D6C-B771-45E4-94F4-D9FC886AD10B}" srcOrd="4" destOrd="0" presId="urn:microsoft.com/office/officeart/2005/8/layout/vList6"/>
    <dgm:cxn modelId="{A339F93C-F6B8-4F19-9405-22B3D37EA39E}" type="presParOf" srcId="{BFDE4D6C-B771-45E4-94F4-D9FC886AD10B}" destId="{80C3F29C-7FBF-44B3-A9C6-294682811E21}" srcOrd="0" destOrd="0" presId="urn:microsoft.com/office/officeart/2005/8/layout/vList6"/>
    <dgm:cxn modelId="{E832E6A6-048A-4D40-906B-7A9083590053}" type="presParOf" srcId="{BFDE4D6C-B771-45E4-94F4-D9FC886AD10B}" destId="{145795C7-9E68-404D-AA18-30C2D92C60CD}" srcOrd="1" destOrd="0" presId="urn:microsoft.com/office/officeart/2005/8/layout/vList6"/>
    <dgm:cxn modelId="{6BCF8FBD-2F1A-4355-B8E9-99F751586361}" type="presParOf" srcId="{3885244B-2382-4EB4-87F7-6FE2BE832D54}" destId="{978FA1EA-3BCC-41EC-9EA1-3004B45012E0}" srcOrd="5" destOrd="0" presId="urn:microsoft.com/office/officeart/2005/8/layout/vList6"/>
    <dgm:cxn modelId="{BB53E4F3-F04C-4E4C-B9FC-6306F27175FA}" type="presParOf" srcId="{3885244B-2382-4EB4-87F7-6FE2BE832D54}" destId="{ABB6EF9F-24E2-4B19-9B46-F480DC9CBC22}" srcOrd="6" destOrd="0" presId="urn:microsoft.com/office/officeart/2005/8/layout/vList6"/>
    <dgm:cxn modelId="{CB35E1AA-D1BA-4EBE-A0E2-4E47B7BFB5A4}" type="presParOf" srcId="{ABB6EF9F-24E2-4B19-9B46-F480DC9CBC22}" destId="{80F828C6-4457-419A-B05E-FF5A5D407119}" srcOrd="0" destOrd="0" presId="urn:microsoft.com/office/officeart/2005/8/layout/vList6"/>
    <dgm:cxn modelId="{5C183EF9-124F-40F8-B44D-423C6A654958}" type="presParOf" srcId="{ABB6EF9F-24E2-4B19-9B46-F480DC9CBC22}" destId="{A61BD710-A02C-42C0-A65F-84649AB3E2ED}" srcOrd="1" destOrd="0" presId="urn:microsoft.com/office/officeart/2005/8/layout/vList6"/>
    <dgm:cxn modelId="{26E8E2FD-4919-4633-8C15-63BA393B2562}" type="presParOf" srcId="{3885244B-2382-4EB4-87F7-6FE2BE832D54}" destId="{631171A8-C199-4AA9-A279-F999400D6555}" srcOrd="7" destOrd="0" presId="urn:microsoft.com/office/officeart/2005/8/layout/vList6"/>
    <dgm:cxn modelId="{DC7825D0-C2C1-4629-BC27-CCAA25E22B1E}" type="presParOf" srcId="{3885244B-2382-4EB4-87F7-6FE2BE832D54}" destId="{809009C8-0E0D-4DCC-94F2-DDF0B62E758F}" srcOrd="8" destOrd="0" presId="urn:microsoft.com/office/officeart/2005/8/layout/vList6"/>
    <dgm:cxn modelId="{63EED2CF-D08A-4698-9940-2A46E2C7A76C}" type="presParOf" srcId="{809009C8-0E0D-4DCC-94F2-DDF0B62E758F}" destId="{37D19B1C-EF8A-43D1-9261-B87C930D2135}" srcOrd="0" destOrd="0" presId="urn:microsoft.com/office/officeart/2005/8/layout/vList6"/>
    <dgm:cxn modelId="{4388B7C7-AF62-4EEF-BCA2-38571D20124A}" type="presParOf" srcId="{809009C8-0E0D-4DCC-94F2-DDF0B62E758F}" destId="{3D9BF4F2-D1BA-4B4F-A52F-D3EB1479EF14}" srcOrd="1" destOrd="0" presId="urn:microsoft.com/office/officeart/2005/8/layout/vList6"/>
    <dgm:cxn modelId="{F07AF67C-32D5-4AF0-9EDD-67FDC39AC77C}" type="presParOf" srcId="{3885244B-2382-4EB4-87F7-6FE2BE832D54}" destId="{C50977B7-1BA6-4A57-B52D-013A67F6D57D}" srcOrd="9" destOrd="0" presId="urn:microsoft.com/office/officeart/2005/8/layout/vList6"/>
    <dgm:cxn modelId="{AF10FDCA-1E36-4AC1-BC57-70F66C806509}" type="presParOf" srcId="{3885244B-2382-4EB4-87F7-6FE2BE832D54}" destId="{0C92E004-E77F-4691-9221-2D1989F19AEE}" srcOrd="10" destOrd="0" presId="urn:microsoft.com/office/officeart/2005/8/layout/vList6"/>
    <dgm:cxn modelId="{3C246A8F-8904-48CD-BAE4-4D2407379E71}" type="presParOf" srcId="{0C92E004-E77F-4691-9221-2D1989F19AEE}" destId="{6C756232-10C8-478D-BE4A-605D35853178}" srcOrd="0" destOrd="0" presId="urn:microsoft.com/office/officeart/2005/8/layout/vList6"/>
    <dgm:cxn modelId="{1F07D032-3BE1-4943-A40E-80FAFA29A94D}" type="presParOf" srcId="{0C92E004-E77F-4691-9221-2D1989F19AEE}" destId="{C94A0781-1866-4686-AD7F-4D62DA314DEC}" srcOrd="1" destOrd="0" presId="urn:microsoft.com/office/officeart/2005/8/layout/vList6"/>
  </dgm:cxnLst>
  <dgm:bg/>
  <dgm:whole>
    <a:ln>
      <a:solidFill>
        <a:schemeClr val="bg1">
          <a:lumMod val="65000"/>
        </a:schemeClr>
      </a:solid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56708-9242-468A-9C31-07A4F6780E15}">
      <dsp:nvSpPr>
        <dsp:cNvPr id="0" name=""/>
        <dsp:cNvSpPr/>
      </dsp:nvSpPr>
      <dsp:spPr>
        <a:xfrm rot="5400000">
          <a:off x="6864067" y="-3518968"/>
          <a:ext cx="1053901" cy="8356360"/>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fr-CA" sz="1800" kern="1200" noProof="0" dirty="0">
              <a:solidFill>
                <a:prstClr val="black">
                  <a:hueOff val="0"/>
                  <a:satOff val="0"/>
                  <a:lumOff val="0"/>
                  <a:alphaOff val="0"/>
                </a:prstClr>
              </a:solidFill>
              <a:latin typeface="Calibri Light" panose="020F0302020204030204"/>
              <a:ea typeface="+mn-ea"/>
              <a:cs typeface="+mn-cs"/>
            </a:rPr>
            <a:t>75 % des organisations ont fixé des objectifs de recrutement pour les employés autochtones, 67 % pour les employés racisés et 39 % pour les employés noirs.</a:t>
          </a:r>
        </a:p>
        <a:p>
          <a:pPr marL="171450" lvl="1" indent="-171450" algn="just" defTabSz="800100">
            <a:lnSpc>
              <a:spcPct val="90000"/>
            </a:lnSpc>
            <a:spcBef>
              <a:spcPct val="0"/>
            </a:spcBef>
            <a:spcAft>
              <a:spcPct val="15000"/>
            </a:spcAft>
            <a:buChar char="•"/>
          </a:pPr>
          <a:r>
            <a:rPr lang="fr-CA" sz="1800" kern="1200" noProof="0" dirty="0">
              <a:solidFill>
                <a:prstClr val="black">
                  <a:hueOff val="0"/>
                  <a:satOff val="0"/>
                  <a:lumOff val="0"/>
                  <a:alphaOff val="0"/>
                </a:prstClr>
              </a:solidFill>
              <a:latin typeface="Calibri Light" panose="020F0302020204030204"/>
              <a:ea typeface="+mn-ea"/>
              <a:cs typeface="+mn-cs"/>
            </a:rPr>
            <a:t>39 % des organisations ont fixé des objectifs de promotion pour les employés autochtones, 37 % pour les employés racisés et 21 % pour les employés noirs.</a:t>
          </a:r>
        </a:p>
      </dsp:txBody>
      <dsp:txXfrm rot="-5400000">
        <a:off x="3212838" y="183708"/>
        <a:ext cx="8304913" cy="951007"/>
      </dsp:txXfrm>
    </dsp:sp>
    <dsp:sp modelId="{246B2B98-BF77-4F58-84ED-9C70F0A202E6}">
      <dsp:nvSpPr>
        <dsp:cNvPr id="0" name=""/>
        <dsp:cNvSpPr/>
      </dsp:nvSpPr>
      <dsp:spPr>
        <a:xfrm>
          <a:off x="0" y="325"/>
          <a:ext cx="3212483" cy="1317376"/>
        </a:xfrm>
        <a:prstGeom prst="roundRect">
          <a:avLst/>
        </a:prstGeom>
        <a:solidFill>
          <a:srgbClr val="764D94"/>
        </a:solidFill>
        <a:ln w="12700" cap="flat" cmpd="sng" algn="ctr">
          <a:solidFill>
            <a:srgbClr val="B697B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fr-FR" sz="2400" b="1" i="0" kern="1200" baseline="0" dirty="0">
              <a:latin typeface="Calibri Light" panose="020F0302020204030204"/>
            </a:rPr>
            <a:t>Fixer des objectifs</a:t>
          </a:r>
          <a:endParaRPr lang="en-US" sz="2400" b="1" kern="1200" dirty="0"/>
        </a:p>
      </dsp:txBody>
      <dsp:txXfrm>
        <a:off x="64309" y="64634"/>
        <a:ext cx="3083865" cy="1188758"/>
      </dsp:txXfrm>
    </dsp:sp>
    <dsp:sp modelId="{E0F55C86-C913-4513-B0E5-7B80279A7586}">
      <dsp:nvSpPr>
        <dsp:cNvPr id="0" name=""/>
        <dsp:cNvSpPr/>
      </dsp:nvSpPr>
      <dsp:spPr>
        <a:xfrm rot="5400000">
          <a:off x="6884102" y="-2196341"/>
          <a:ext cx="1053901" cy="8429369"/>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fr-FR" sz="1800" kern="1200" dirty="0">
              <a:latin typeface="+mj-lt"/>
            </a:rPr>
            <a:t>Les organisations utilisent une variété de stratégies et d’outils pour suivre les progrès, notamment des tableaux de bord, des évaluations externes, des enquêtes et des cadres de mesure des performances complets.</a:t>
          </a:r>
          <a:endParaRPr lang="en-US" sz="1800" kern="1200" dirty="0">
            <a:latin typeface="+mj-lt"/>
          </a:endParaRPr>
        </a:p>
      </dsp:txBody>
      <dsp:txXfrm rot="-5400000">
        <a:off x="3196369" y="1542839"/>
        <a:ext cx="8377922" cy="951007"/>
      </dsp:txXfrm>
    </dsp:sp>
    <dsp:sp modelId="{9F08B31C-E31F-47C5-9888-501F47CF6A13}">
      <dsp:nvSpPr>
        <dsp:cNvPr id="0" name=""/>
        <dsp:cNvSpPr/>
      </dsp:nvSpPr>
      <dsp:spPr>
        <a:xfrm>
          <a:off x="0" y="1401697"/>
          <a:ext cx="3205661" cy="1186166"/>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b="1" i="0" kern="1200" baseline="0" dirty="0">
              <a:solidFill>
                <a:schemeClr val="bg1"/>
              </a:solidFill>
              <a:latin typeface="+mj-lt"/>
            </a:rPr>
            <a:t>Mesurer les progrès</a:t>
          </a:r>
          <a:r>
            <a:rPr lang="en-US" sz="2400" b="0" i="0" kern="1200" baseline="0" dirty="0">
              <a:solidFill>
                <a:schemeClr val="bg1"/>
              </a:solidFill>
              <a:latin typeface="+mj-lt"/>
            </a:rPr>
            <a:t> </a:t>
          </a:r>
          <a:endParaRPr lang="en-US" sz="2400" kern="1200" dirty="0">
            <a:solidFill>
              <a:schemeClr val="bg1"/>
            </a:solidFill>
            <a:latin typeface="+mj-lt"/>
          </a:endParaRPr>
        </a:p>
      </dsp:txBody>
      <dsp:txXfrm>
        <a:off x="57904" y="1459601"/>
        <a:ext cx="3089853" cy="1070358"/>
      </dsp:txXfrm>
    </dsp:sp>
    <dsp:sp modelId="{C482DA73-155A-42A0-9747-E1EC09716296}">
      <dsp:nvSpPr>
        <dsp:cNvPr id="0" name=""/>
        <dsp:cNvSpPr/>
      </dsp:nvSpPr>
      <dsp:spPr>
        <a:xfrm rot="5400000">
          <a:off x="6881725" y="-941698"/>
          <a:ext cx="1053901" cy="8392849"/>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fr-FR" sz="1800" kern="1200" dirty="0">
              <a:solidFill>
                <a:prstClr val="black">
                  <a:hueOff val="0"/>
                  <a:satOff val="0"/>
                  <a:lumOff val="0"/>
                  <a:alphaOff val="0"/>
                </a:prstClr>
              </a:solidFill>
              <a:latin typeface="Calibri Light" panose="020F0302020204030204"/>
              <a:ea typeface="+mn-ea"/>
              <a:cs typeface="+mn-cs"/>
            </a:rPr>
            <a:t>83 % des organisations ont intégré des objectifs qualitatifs dans leurs ententes de gestion du rendement, 40 % ont fixé des objectifs quantitatifs et 16 % ont lancé un modèle de responsabilisation conséquente.</a:t>
          </a:r>
          <a:endParaRPr lang="en-US" sz="1800" kern="1200" dirty="0">
            <a:solidFill>
              <a:prstClr val="black">
                <a:hueOff val="0"/>
                <a:satOff val="0"/>
                <a:lumOff val="0"/>
                <a:alphaOff val="0"/>
              </a:prstClr>
            </a:solidFill>
            <a:latin typeface="Calibri Light" panose="020F0302020204030204"/>
            <a:ea typeface="+mn-ea"/>
            <a:cs typeface="+mn-cs"/>
          </a:endParaRPr>
        </a:p>
      </dsp:txBody>
      <dsp:txXfrm rot="-5400000">
        <a:off x="3212252" y="2779222"/>
        <a:ext cx="8341402" cy="951007"/>
      </dsp:txXfrm>
    </dsp:sp>
    <dsp:sp modelId="{5FE9FE14-F391-4811-B3E9-0481437F1668}">
      <dsp:nvSpPr>
        <dsp:cNvPr id="0" name=""/>
        <dsp:cNvSpPr/>
      </dsp:nvSpPr>
      <dsp:spPr>
        <a:xfrm>
          <a:off x="0" y="2624091"/>
          <a:ext cx="3211897" cy="1237846"/>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b="1" i="0" kern="1200" baseline="0" dirty="0">
              <a:solidFill>
                <a:schemeClr val="bg1"/>
              </a:solidFill>
              <a:latin typeface="+mj-lt"/>
            </a:rPr>
            <a:t>Reddition de compte conséquente</a:t>
          </a:r>
          <a:endParaRPr lang="en-US" sz="2400" kern="1200" dirty="0">
            <a:solidFill>
              <a:schemeClr val="bg1"/>
            </a:solidFill>
            <a:latin typeface="+mj-lt"/>
          </a:endParaRPr>
        </a:p>
      </dsp:txBody>
      <dsp:txXfrm>
        <a:off x="60427" y="2684518"/>
        <a:ext cx="3091043" cy="1116992"/>
      </dsp:txXfrm>
    </dsp:sp>
    <dsp:sp modelId="{1AC8F27F-96DE-4D70-AAC6-341FAD910170}">
      <dsp:nvSpPr>
        <dsp:cNvPr id="0" name=""/>
        <dsp:cNvSpPr/>
      </dsp:nvSpPr>
      <dsp:spPr>
        <a:xfrm rot="5400000">
          <a:off x="6613626" y="484588"/>
          <a:ext cx="1566055" cy="8475916"/>
        </a:xfrm>
        <a:prstGeom prst="round2SameRect">
          <a:avLst/>
        </a:prstGeom>
        <a:solidFill>
          <a:schemeClr val="bg1">
            <a:alpha val="90000"/>
          </a:schemeClr>
        </a:solidFill>
        <a:ln w="12700" cap="flat" cmpd="sng" algn="ctr">
          <a:solidFill>
            <a:srgbClr val="7030A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fr-FR" sz="1800" kern="1200" dirty="0">
              <a:solidFill>
                <a:prstClr val="black">
                  <a:hueOff val="0"/>
                  <a:satOff val="0"/>
                  <a:lumOff val="0"/>
                  <a:alphaOff val="0"/>
                </a:prstClr>
              </a:solidFill>
              <a:latin typeface="Calibri Light" panose="020F0302020204030204"/>
              <a:ea typeface="+mn-ea"/>
              <a:cs typeface="+mn-cs"/>
            </a:rPr>
            <a:t>On constate une augmentation générale des activités et des initiatives visant à promouvoir la lutte contre le racisme, l’équité et l’inclusion dans les organisations. Les pratiques varient d’une organisation à l’autre, mais bon nombre d’entre elles ont élaboré des plans d’action pluriannuels, et elles offrent un certain niveau de soutien aux réseaux d’employés, des possibilités de parrainage et des cours de langue seconde.</a:t>
          </a:r>
          <a:endParaRPr lang="en-US" sz="1800" kern="1200" dirty="0">
            <a:solidFill>
              <a:prstClr val="black">
                <a:hueOff val="0"/>
                <a:satOff val="0"/>
                <a:lumOff val="0"/>
                <a:alphaOff val="0"/>
              </a:prstClr>
            </a:solidFill>
            <a:latin typeface="Calibri Light" panose="020F0302020204030204"/>
            <a:ea typeface="+mn-ea"/>
            <a:cs typeface="+mn-cs"/>
          </a:endParaRPr>
        </a:p>
      </dsp:txBody>
      <dsp:txXfrm rot="-5400000">
        <a:off x="3158696" y="4015968"/>
        <a:ext cx="8399467" cy="1413157"/>
      </dsp:txXfrm>
    </dsp:sp>
    <dsp:sp modelId="{9C7F9A4D-A38C-4D02-BC99-0C3D4668F9C6}">
      <dsp:nvSpPr>
        <dsp:cNvPr id="0" name=""/>
        <dsp:cNvSpPr/>
      </dsp:nvSpPr>
      <dsp:spPr>
        <a:xfrm>
          <a:off x="0" y="4157016"/>
          <a:ext cx="3158341" cy="1141572"/>
        </a:xfrm>
        <a:prstGeom prst="roundRect">
          <a:avLst/>
        </a:prstGeom>
        <a:solidFill>
          <a:srgbClr val="764D94"/>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mj-lt"/>
            </a:rPr>
            <a:t>Des actions concrètes</a:t>
          </a:r>
          <a:endParaRPr lang="en-US" sz="2400" kern="1200" dirty="0">
            <a:solidFill>
              <a:schemeClr val="bg1"/>
            </a:solidFill>
            <a:latin typeface="+mj-lt"/>
          </a:endParaRPr>
        </a:p>
      </dsp:txBody>
      <dsp:txXfrm>
        <a:off x="55727" y="4212743"/>
        <a:ext cx="3046887" cy="10301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8CFAE-4B54-40F1-B3E4-F2640880CD79}">
      <dsp:nvSpPr>
        <dsp:cNvPr id="0" name=""/>
        <dsp:cNvSpPr/>
      </dsp:nvSpPr>
      <dsp:spPr>
        <a:xfrm>
          <a:off x="3531128" y="477"/>
          <a:ext cx="8228312" cy="870934"/>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32 % des dirigeants d’organisations et 48 % des équipes de direction ont parrainé au moins deux employés autochtones, noirs ou racisés pour des postes de direction; 38 % sont en train de le faire, tandis que 22 % n’en ont parrainé aucun.</a:t>
          </a:r>
          <a:endParaRPr lang="en-US" sz="1400" b="0" kern="1200" dirty="0">
            <a:solidFill>
              <a:prstClr val="black"/>
            </a:solidFill>
            <a:latin typeface="Calibri" panose="020F0502020204030204"/>
            <a:ea typeface="+mn-ea"/>
            <a:cs typeface="+mn-cs"/>
          </a:endParaRPr>
        </a:p>
      </dsp:txBody>
      <dsp:txXfrm>
        <a:off x="3531128" y="109344"/>
        <a:ext cx="7901712" cy="653200"/>
      </dsp:txXfrm>
    </dsp:sp>
    <dsp:sp modelId="{FDA943FD-5ACC-45B9-A4CF-BBF417E27268}">
      <dsp:nvSpPr>
        <dsp:cNvPr id="0" name=""/>
        <dsp:cNvSpPr/>
      </dsp:nvSpPr>
      <dsp:spPr>
        <a:xfrm>
          <a:off x="0" y="52923"/>
          <a:ext cx="3474391"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Parrainage</a:t>
          </a:r>
          <a:endParaRPr lang="en-US" sz="2000" kern="1200" dirty="0">
            <a:solidFill>
              <a:schemeClr val="tx1"/>
            </a:solidFill>
          </a:endParaRPr>
        </a:p>
      </dsp:txBody>
      <dsp:txXfrm>
        <a:off x="36603" y="89526"/>
        <a:ext cx="3401185" cy="676610"/>
      </dsp:txXfrm>
    </dsp:sp>
    <dsp:sp modelId="{ACF57FBD-6754-44B0-B0BB-F0B741B94E30}">
      <dsp:nvSpPr>
        <dsp:cNvPr id="0" name=""/>
        <dsp:cNvSpPr/>
      </dsp:nvSpPr>
      <dsp:spPr>
        <a:xfrm>
          <a:off x="3553617" y="946393"/>
          <a:ext cx="8193852" cy="862723"/>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52 % des dirigeants d’organisations ont approuvé des campagnes de recrutement pour les employés autochtones, 33 % pour les employés noirs et 41 % pour les employés racisés. Entre-temps, 28 % sont en train de le faire et 23 % ne l’ont pas encore fait.</a:t>
          </a:r>
          <a:endParaRPr lang="en-US" sz="1400" b="0" kern="1200" dirty="0">
            <a:solidFill>
              <a:prstClr val="black"/>
            </a:solidFill>
            <a:latin typeface="Calibri" panose="020F0502020204030204"/>
            <a:ea typeface="+mn-ea"/>
            <a:cs typeface="+mn-cs"/>
          </a:endParaRPr>
        </a:p>
      </dsp:txBody>
      <dsp:txXfrm>
        <a:off x="3553617" y="1054233"/>
        <a:ext cx="7870331" cy="647043"/>
      </dsp:txXfrm>
    </dsp:sp>
    <dsp:sp modelId="{269B1077-12D8-4F55-B262-F16BB2E2FE8F}">
      <dsp:nvSpPr>
        <dsp:cNvPr id="0" name=""/>
        <dsp:cNvSpPr/>
      </dsp:nvSpPr>
      <dsp:spPr>
        <a:xfrm>
          <a:off x="0" y="1002847"/>
          <a:ext cx="3484911"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kern="1200" noProof="0" dirty="0">
              <a:solidFill>
                <a:schemeClr val="tx1"/>
              </a:solidFill>
            </a:rPr>
            <a:t>Recrutement </a:t>
          </a:r>
        </a:p>
      </dsp:txBody>
      <dsp:txXfrm>
        <a:off x="36603" y="1039450"/>
        <a:ext cx="3411705" cy="676610"/>
      </dsp:txXfrm>
    </dsp:sp>
    <dsp:sp modelId="{145795C7-9E68-404D-AA18-30C2D92C60CD}">
      <dsp:nvSpPr>
        <dsp:cNvPr id="0" name=""/>
        <dsp:cNvSpPr/>
      </dsp:nvSpPr>
      <dsp:spPr>
        <a:xfrm>
          <a:off x="3607229" y="1901111"/>
          <a:ext cx="8122386" cy="819166"/>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rtl="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48 % des organisations ont donné la priorité à la formation en langues officielles pour les employés autochtones, 45 % pour les employés noirs et 47 % pour les employés racisés. De plus, 30 % élaborent des stratégies pour donner la priorité à la formation des employés prêts à progresser, tandis que 21 % n’en ont pas fait une priorité.</a:t>
          </a:r>
          <a:endParaRPr lang="en-US" sz="1400" b="0" kern="1200" dirty="0">
            <a:solidFill>
              <a:prstClr val="black"/>
            </a:solidFill>
            <a:latin typeface="Calibri" panose="020F0502020204030204"/>
            <a:ea typeface="+mn-ea"/>
            <a:cs typeface="+mn-cs"/>
          </a:endParaRPr>
        </a:p>
      </dsp:txBody>
      <dsp:txXfrm>
        <a:off x="3607229" y="2003507"/>
        <a:ext cx="7815199" cy="614374"/>
      </dsp:txXfrm>
    </dsp:sp>
    <dsp:sp modelId="{80C3F29C-7FBF-44B3-A9C6-294682811E21}">
      <dsp:nvSpPr>
        <dsp:cNvPr id="0" name=""/>
        <dsp:cNvSpPr/>
      </dsp:nvSpPr>
      <dsp:spPr>
        <a:xfrm>
          <a:off x="0" y="1951210"/>
          <a:ext cx="3520667"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Donner la priorité à la formation en langues officielles</a:t>
          </a:r>
          <a:endParaRPr lang="en-US" sz="2000" kern="1200" dirty="0">
            <a:solidFill>
              <a:schemeClr val="tx1"/>
            </a:solidFill>
          </a:endParaRPr>
        </a:p>
      </dsp:txBody>
      <dsp:txXfrm>
        <a:off x="36603" y="1987813"/>
        <a:ext cx="3447461" cy="676610"/>
      </dsp:txXfrm>
    </dsp:sp>
    <dsp:sp modelId="{A61BD710-A02C-42C0-A65F-84649AB3E2ED}">
      <dsp:nvSpPr>
        <dsp:cNvPr id="0" name=""/>
        <dsp:cNvSpPr/>
      </dsp:nvSpPr>
      <dsp:spPr>
        <a:xfrm>
          <a:off x="3567840" y="2778247"/>
          <a:ext cx="8183238" cy="895385"/>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fr-FR" sz="1400" b="0" kern="1200" dirty="0">
              <a:solidFill>
                <a:prstClr val="black"/>
              </a:solidFill>
              <a:latin typeface="Calibri" panose="020F0502020204030204"/>
              <a:ea typeface="+mn-ea"/>
              <a:cs typeface="+mn-cs"/>
            </a:rPr>
            <a:t>71 % des organisations impliquent leurs employés dans la prise de décision, 84 % disposent de structures de gouvernance pour les réseaux d’employés et 78 % fournissent un soutien matériel. Parallèlement, 29 % élaborent des stratégies pour soutenir les réseaux, tandis que 7 % n’y ont pas investi.</a:t>
          </a:r>
          <a:endParaRPr lang="en-US" sz="1400" b="0" kern="1200" dirty="0">
            <a:solidFill>
              <a:prstClr val="black"/>
            </a:solidFill>
            <a:latin typeface="Calibri" panose="020F0502020204030204"/>
            <a:ea typeface="+mn-ea"/>
            <a:cs typeface="+mn-cs"/>
          </a:endParaRPr>
        </a:p>
      </dsp:txBody>
      <dsp:txXfrm>
        <a:off x="3567840" y="2890170"/>
        <a:ext cx="7847469" cy="671539"/>
      </dsp:txXfrm>
    </dsp:sp>
    <dsp:sp modelId="{80F828C6-4457-419A-B05E-FF5A5D407119}">
      <dsp:nvSpPr>
        <dsp:cNvPr id="0" name=""/>
        <dsp:cNvSpPr/>
      </dsp:nvSpPr>
      <dsp:spPr>
        <a:xfrm>
          <a:off x="0" y="2883468"/>
          <a:ext cx="3502742"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rPr>
            <a:t>Investir dans les réseaux d’employés</a:t>
          </a:r>
          <a:endParaRPr lang="en-US" sz="2000" kern="1200" dirty="0">
            <a:solidFill>
              <a:schemeClr val="tx1"/>
            </a:solidFill>
          </a:endParaRPr>
        </a:p>
      </dsp:txBody>
      <dsp:txXfrm>
        <a:off x="36603" y="2920071"/>
        <a:ext cx="3429536" cy="676610"/>
      </dsp:txXfrm>
    </dsp:sp>
    <dsp:sp modelId="{3D9BF4F2-D1BA-4B4F-A52F-D3EB1479EF14}">
      <dsp:nvSpPr>
        <dsp:cNvPr id="0" name=""/>
        <dsp:cNvSpPr/>
      </dsp:nvSpPr>
      <dsp:spPr>
        <a:xfrm>
          <a:off x="3616156" y="3748614"/>
          <a:ext cx="8086653" cy="823733"/>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fr-FR" sz="1400" b="0" kern="1200" dirty="0">
              <a:solidFill>
                <a:schemeClr val="tx1"/>
              </a:solidFill>
              <a:latin typeface="+mn-lt"/>
            </a:rPr>
            <a:t>79 % des organisations ont intégré des mesures de lutte contre le racisme, d’équité et d’inclusion dans leurs plans d’entreprise, et 44 % l’ont fait dans leurs plans régionaux ou de succursale. De plus, 39 % s’efforcent d’intégrer ces mesures dans leurs plans d’entreprise ou de santé mentale, tandis que 2 % ne les ont pas intégrées.</a:t>
          </a:r>
          <a:endParaRPr lang="en-US" sz="1400" b="0" kern="1200" dirty="0">
            <a:solidFill>
              <a:schemeClr val="tx1"/>
            </a:solidFill>
            <a:latin typeface="+mn-lt"/>
          </a:endParaRPr>
        </a:p>
      </dsp:txBody>
      <dsp:txXfrm>
        <a:off x="3616156" y="3851581"/>
        <a:ext cx="7777753" cy="617799"/>
      </dsp:txXfrm>
    </dsp:sp>
    <dsp:sp modelId="{37D19B1C-EF8A-43D1-9261-B87C930D2135}">
      <dsp:nvSpPr>
        <dsp:cNvPr id="0" name=""/>
        <dsp:cNvSpPr/>
      </dsp:nvSpPr>
      <dsp:spPr>
        <a:xfrm>
          <a:off x="0" y="3801791"/>
          <a:ext cx="3502789"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b="0" i="0" u="none" kern="1200" dirty="0">
              <a:solidFill>
                <a:schemeClr val="tx1"/>
              </a:solidFill>
              <a:latin typeface="+mn-lt"/>
            </a:rPr>
            <a:t>Intégrer le travail de lutte contre le racisme</a:t>
          </a:r>
          <a:endParaRPr lang="en-US" sz="2000" b="0" kern="1200" dirty="0">
            <a:solidFill>
              <a:schemeClr val="tx1"/>
            </a:solidFill>
            <a:latin typeface="+mn-lt"/>
          </a:endParaRPr>
        </a:p>
      </dsp:txBody>
      <dsp:txXfrm>
        <a:off x="36603" y="3838394"/>
        <a:ext cx="3429583" cy="676610"/>
      </dsp:txXfrm>
    </dsp:sp>
    <dsp:sp modelId="{C94A0781-1866-4686-AD7F-4D62DA314DEC}">
      <dsp:nvSpPr>
        <dsp:cNvPr id="0" name=""/>
        <dsp:cNvSpPr/>
      </dsp:nvSpPr>
      <dsp:spPr>
        <a:xfrm>
          <a:off x="3629551" y="4647329"/>
          <a:ext cx="8102541" cy="749816"/>
        </a:xfrm>
        <a:prstGeom prst="rightArrow">
          <a:avLst>
            <a:gd name="adj1" fmla="val 75000"/>
            <a:gd name="adj2" fmla="val 50000"/>
          </a:avLst>
        </a:prstGeom>
        <a:noFill/>
        <a:ln w="12700" cap="flat" cmpd="sng" algn="ctr">
          <a:solidFill>
            <a:schemeClr val="bg1">
              <a:lumMod val="6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fr-FR" sz="1400" b="0" i="0" u="none" kern="1200" dirty="0">
              <a:latin typeface="+mn-lt"/>
            </a:rPr>
            <a:t>52 % des organisations ont mis en place un calendrier pour éviter d’organiser des réunions et des événements majeurs pendant les périodes religieuses, spirituelles et culturelles importantes, 36 % en élaborent un et 16 % n’ont pas créé de calendrier.</a:t>
          </a:r>
          <a:endParaRPr lang="en-US" sz="1400" b="0" kern="1200" dirty="0">
            <a:solidFill>
              <a:schemeClr val="tx1"/>
            </a:solidFill>
            <a:latin typeface="+mn-lt"/>
          </a:endParaRPr>
        </a:p>
      </dsp:txBody>
      <dsp:txXfrm>
        <a:off x="3629551" y="4741056"/>
        <a:ext cx="7821360" cy="562362"/>
      </dsp:txXfrm>
    </dsp:sp>
    <dsp:sp modelId="{6C756232-10C8-478D-BE4A-605D35853178}">
      <dsp:nvSpPr>
        <dsp:cNvPr id="0" name=""/>
        <dsp:cNvSpPr/>
      </dsp:nvSpPr>
      <dsp:spPr>
        <a:xfrm>
          <a:off x="0" y="4647329"/>
          <a:ext cx="3545467" cy="749816"/>
        </a:xfrm>
        <a:prstGeom prst="roundRect">
          <a:avLst/>
        </a:prstGeom>
        <a:solidFill>
          <a:schemeClr val="bg1">
            <a:lumMod val="9500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solidFill>
                <a:schemeClr val="tx1"/>
              </a:solidFill>
              <a:latin typeface="+mn-lt"/>
            </a:rPr>
            <a:t>Considérations sur les périodes religieuses et culturelles</a:t>
          </a:r>
          <a:endParaRPr lang="en-US" sz="2000" kern="1200" dirty="0">
            <a:solidFill>
              <a:schemeClr val="tx1"/>
            </a:solidFill>
            <a:latin typeface="+mn-lt"/>
          </a:endParaRPr>
        </a:p>
      </dsp:txBody>
      <dsp:txXfrm>
        <a:off x="36603" y="4683932"/>
        <a:ext cx="3472261" cy="67661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07E27C-7801-4D60-A93E-E754E45182D7}" type="datetimeFigureOut">
              <a:rPr lang="en-US" smtClean="0"/>
              <a:t>2024-09-16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0E8EED-9517-4432-809F-9644BAA38E23}" type="slidenum">
              <a:rPr lang="en-US" smtClean="0"/>
              <a:t>‹#›</a:t>
            </a:fld>
            <a:endParaRPr lang="en-US"/>
          </a:p>
        </p:txBody>
      </p:sp>
    </p:spTree>
    <p:extLst>
      <p:ext uri="{BB962C8B-B14F-4D97-AF65-F5344CB8AC3E}">
        <p14:creationId xmlns:p14="http://schemas.microsoft.com/office/powerpoint/2010/main" val="281156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62050"/>
            <a:ext cx="5575300" cy="3136900"/>
          </a:xfrm>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endParaRPr lang="fr-CA"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58B6414A-BA14-4DDA-AFF4-139240F35821}" type="slidenum">
              <a:rPr lang="en-US" altLang="en-US" smtClean="0"/>
              <a:pPr/>
              <a:t>1</a:t>
            </a:fld>
            <a:endParaRPr lang="en-US" altLang="en-US"/>
          </a:p>
        </p:txBody>
      </p:sp>
    </p:spTree>
    <p:extLst>
      <p:ext uri="{BB962C8B-B14F-4D97-AF65-F5344CB8AC3E}">
        <p14:creationId xmlns:p14="http://schemas.microsoft.com/office/powerpoint/2010/main" val="2399041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640769"/>
          </a:xfrm>
        </p:spPr>
        <p:txBody>
          <a:bodyPr/>
          <a:lstStyle/>
          <a:p>
            <a:endParaRPr lang="fr-CA" noProof="0" dirty="0"/>
          </a:p>
        </p:txBody>
      </p:sp>
      <p:sp>
        <p:nvSpPr>
          <p:cNvPr id="4" name="Slide Number Placeholder 3"/>
          <p:cNvSpPr>
            <a:spLocks noGrp="1"/>
          </p:cNvSpPr>
          <p:nvPr>
            <p:ph type="sldNum" sz="quarter" idx="5"/>
          </p:nvPr>
        </p:nvSpPr>
        <p:spPr/>
        <p:txBody>
          <a:bodyPr/>
          <a:lstStyle/>
          <a:p>
            <a:fld id="{58B6414A-BA14-4DDA-AFF4-139240F35821}" type="slidenum">
              <a:rPr lang="en-US" altLang="en-US" smtClean="0"/>
              <a:pPr/>
              <a:t>11</a:t>
            </a:fld>
            <a:endParaRPr lang="en-US" altLang="en-US"/>
          </a:p>
        </p:txBody>
      </p:sp>
    </p:spTree>
    <p:extLst>
      <p:ext uri="{BB962C8B-B14F-4D97-AF65-F5344CB8AC3E}">
        <p14:creationId xmlns:p14="http://schemas.microsoft.com/office/powerpoint/2010/main" val="207082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5F0E8EED-9517-4432-809F-9644BAA38E23}" type="slidenum">
              <a:rPr lang="en-US" smtClean="0"/>
              <a:t>12</a:t>
            </a:fld>
            <a:endParaRPr lang="en-US"/>
          </a:p>
        </p:txBody>
      </p:sp>
    </p:spTree>
    <p:extLst>
      <p:ext uri="{BB962C8B-B14F-4D97-AF65-F5344CB8AC3E}">
        <p14:creationId xmlns:p14="http://schemas.microsoft.com/office/powerpoint/2010/main" val="1267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noProof="0" dirty="0"/>
          </a:p>
        </p:txBody>
      </p:sp>
      <p:sp>
        <p:nvSpPr>
          <p:cNvPr id="4" name="Slide Number Placeholder 3"/>
          <p:cNvSpPr>
            <a:spLocks noGrp="1"/>
          </p:cNvSpPr>
          <p:nvPr>
            <p:ph type="sldNum" sz="quarter" idx="5"/>
          </p:nvPr>
        </p:nvSpPr>
        <p:spPr/>
        <p:txBody>
          <a:bodyPr/>
          <a:lstStyle/>
          <a:p>
            <a:fld id="{5F0E8EED-9517-4432-809F-9644BAA38E23}" type="slidenum">
              <a:rPr lang="en-US" smtClean="0"/>
              <a:t>13</a:t>
            </a:fld>
            <a:endParaRPr lang="en-US"/>
          </a:p>
        </p:txBody>
      </p:sp>
    </p:spTree>
    <p:extLst>
      <p:ext uri="{BB962C8B-B14F-4D97-AF65-F5344CB8AC3E}">
        <p14:creationId xmlns:p14="http://schemas.microsoft.com/office/powerpoint/2010/main" val="3026130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14</a:t>
            </a:fld>
            <a:endParaRPr lang="en-US"/>
          </a:p>
        </p:txBody>
      </p:sp>
    </p:spTree>
    <p:extLst>
      <p:ext uri="{BB962C8B-B14F-4D97-AF65-F5344CB8AC3E}">
        <p14:creationId xmlns:p14="http://schemas.microsoft.com/office/powerpoint/2010/main" val="777955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15</a:t>
            </a:fld>
            <a:endParaRPr lang="en-US"/>
          </a:p>
        </p:txBody>
      </p:sp>
    </p:spTree>
    <p:extLst>
      <p:ext uri="{BB962C8B-B14F-4D97-AF65-F5344CB8AC3E}">
        <p14:creationId xmlns:p14="http://schemas.microsoft.com/office/powerpoint/2010/main" val="344762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16</a:t>
            </a:fld>
            <a:endParaRPr lang="en-US"/>
          </a:p>
        </p:txBody>
      </p:sp>
    </p:spTree>
    <p:extLst>
      <p:ext uri="{BB962C8B-B14F-4D97-AF65-F5344CB8AC3E}">
        <p14:creationId xmlns:p14="http://schemas.microsoft.com/office/powerpoint/2010/main" val="244313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E7A63-0662-44D2-8C55-203506B2B589}" type="slidenum">
              <a:rPr lang="en-US" smtClean="0"/>
              <a:t>17</a:t>
            </a:fld>
            <a:endParaRPr lang="en-US"/>
          </a:p>
        </p:txBody>
      </p:sp>
    </p:spTree>
    <p:extLst>
      <p:ext uri="{BB962C8B-B14F-4D97-AF65-F5344CB8AC3E}">
        <p14:creationId xmlns:p14="http://schemas.microsoft.com/office/powerpoint/2010/main" val="110437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5F0E8EED-9517-4432-809F-9644BAA38E23}" type="slidenum">
              <a:rPr lang="en-US" smtClean="0"/>
              <a:t>2</a:t>
            </a:fld>
            <a:endParaRPr lang="en-US"/>
          </a:p>
        </p:txBody>
      </p:sp>
    </p:spTree>
    <p:extLst>
      <p:ext uri="{BB962C8B-B14F-4D97-AF65-F5344CB8AC3E}">
        <p14:creationId xmlns:p14="http://schemas.microsoft.com/office/powerpoint/2010/main" val="205308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3910829"/>
          </a:xfrm>
        </p:spPr>
        <p:txBody>
          <a:bodyPr/>
          <a:lstStyle/>
          <a:p>
            <a:pPr>
              <a:lnSpc>
                <a:spcPct val="106000"/>
              </a:lnSpc>
              <a:spcAft>
                <a:spcPts val="830"/>
              </a:spcAft>
            </a:pPr>
            <a:endParaRPr lang="fr-CA" dirty="0"/>
          </a:p>
        </p:txBody>
      </p:sp>
      <p:sp>
        <p:nvSpPr>
          <p:cNvPr id="4" name="Slide Number Placeholder 3"/>
          <p:cNvSpPr>
            <a:spLocks noGrp="1"/>
          </p:cNvSpPr>
          <p:nvPr>
            <p:ph type="sldNum" sz="quarter" idx="5"/>
          </p:nvPr>
        </p:nvSpPr>
        <p:spPr/>
        <p:txBody>
          <a:bodyPr/>
          <a:lstStyle/>
          <a:p>
            <a:fld id="{437E7A63-0662-44D2-8C55-203506B2B589}" type="slidenum">
              <a:rPr lang="en-US" smtClean="0"/>
              <a:t>4</a:t>
            </a:fld>
            <a:endParaRPr lang="en-US"/>
          </a:p>
        </p:txBody>
      </p:sp>
    </p:spTree>
    <p:extLst>
      <p:ext uri="{BB962C8B-B14F-4D97-AF65-F5344CB8AC3E}">
        <p14:creationId xmlns:p14="http://schemas.microsoft.com/office/powerpoint/2010/main" val="2007425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547016"/>
          </a:xfrm>
        </p:spPr>
        <p:txBody>
          <a:bodyPr/>
          <a:lstStyle/>
          <a:p>
            <a:endParaRPr lang="fr-CA" dirty="0"/>
          </a:p>
        </p:txBody>
      </p:sp>
      <p:sp>
        <p:nvSpPr>
          <p:cNvPr id="4" name="Slide Number Placeholder 3"/>
          <p:cNvSpPr>
            <a:spLocks noGrp="1"/>
          </p:cNvSpPr>
          <p:nvPr>
            <p:ph type="sldNum" sz="quarter" idx="5"/>
          </p:nvPr>
        </p:nvSpPr>
        <p:spPr/>
        <p:txBody>
          <a:bodyPr/>
          <a:lstStyle/>
          <a:p>
            <a:fld id="{5F0E8EED-9517-4432-809F-9644BAA38E23}" type="slidenum">
              <a:rPr lang="en-US" smtClean="0"/>
              <a:t>5</a:t>
            </a:fld>
            <a:endParaRPr lang="en-US" dirty="0"/>
          </a:p>
        </p:txBody>
      </p:sp>
    </p:spTree>
    <p:extLst>
      <p:ext uri="{BB962C8B-B14F-4D97-AF65-F5344CB8AC3E}">
        <p14:creationId xmlns:p14="http://schemas.microsoft.com/office/powerpoint/2010/main" val="120318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582091"/>
          </a:xfrm>
        </p:spPr>
        <p:txBody>
          <a:bodyPr/>
          <a:lstStyle/>
          <a:p>
            <a:endParaRPr lang="fr-CA" dirty="0"/>
          </a:p>
        </p:txBody>
      </p:sp>
      <p:sp>
        <p:nvSpPr>
          <p:cNvPr id="4" name="Slide Number Placeholder 3"/>
          <p:cNvSpPr>
            <a:spLocks noGrp="1"/>
          </p:cNvSpPr>
          <p:nvPr>
            <p:ph type="sldNum" sz="quarter" idx="5"/>
          </p:nvPr>
        </p:nvSpPr>
        <p:spPr/>
        <p:txBody>
          <a:bodyPr/>
          <a:lstStyle/>
          <a:p>
            <a:fld id="{437E7A63-0662-44D2-8C55-203506B2B589}" type="slidenum">
              <a:rPr lang="en-US" smtClean="0"/>
              <a:t>6</a:t>
            </a:fld>
            <a:endParaRPr lang="en-US"/>
          </a:p>
        </p:txBody>
      </p:sp>
    </p:spTree>
    <p:extLst>
      <p:ext uri="{BB962C8B-B14F-4D97-AF65-F5344CB8AC3E}">
        <p14:creationId xmlns:p14="http://schemas.microsoft.com/office/powerpoint/2010/main" val="1105601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758125"/>
          </a:xfrm>
        </p:spPr>
        <p:txBody>
          <a:bodyPr/>
          <a:lstStyle/>
          <a:p>
            <a:pPr>
              <a:lnSpc>
                <a:spcPct val="107000"/>
              </a:lnSpc>
              <a:spcAft>
                <a:spcPts val="815"/>
              </a:spcAft>
              <a:buSzPts val="1000"/>
              <a:tabLst>
                <a:tab pos="465887" algn="l"/>
              </a:tabLst>
            </a:pPr>
            <a:endParaRPr lang="fr-CA" dirty="0"/>
          </a:p>
        </p:txBody>
      </p:sp>
      <p:sp>
        <p:nvSpPr>
          <p:cNvPr id="4" name="Slide Number Placeholder 3"/>
          <p:cNvSpPr>
            <a:spLocks noGrp="1"/>
          </p:cNvSpPr>
          <p:nvPr>
            <p:ph type="sldNum" sz="quarter" idx="5"/>
          </p:nvPr>
        </p:nvSpPr>
        <p:spPr/>
        <p:txBody>
          <a:bodyPr/>
          <a:lstStyle/>
          <a:p>
            <a:fld id="{437E7A63-0662-44D2-8C55-203506B2B589}" type="slidenum">
              <a:rPr lang="en-US" smtClean="0"/>
              <a:t>7</a:t>
            </a:fld>
            <a:endParaRPr lang="en-US"/>
          </a:p>
        </p:txBody>
      </p:sp>
    </p:spTree>
    <p:extLst>
      <p:ext uri="{BB962C8B-B14F-4D97-AF65-F5344CB8AC3E}">
        <p14:creationId xmlns:p14="http://schemas.microsoft.com/office/powerpoint/2010/main" val="333695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640769"/>
          </a:xfrm>
        </p:spPr>
        <p:txBody>
          <a:bodyPr/>
          <a:lstStyle/>
          <a:p>
            <a:pPr>
              <a:lnSpc>
                <a:spcPct val="107000"/>
              </a:lnSpc>
              <a:spcAft>
                <a:spcPts val="815"/>
              </a:spcAft>
              <a:buSzPts val="1000"/>
              <a:tabLst>
                <a:tab pos="465887" algn="l"/>
              </a:tabLst>
            </a:pPr>
            <a:endParaRPr lang="fr-CA" noProof="0" dirty="0"/>
          </a:p>
        </p:txBody>
      </p:sp>
      <p:sp>
        <p:nvSpPr>
          <p:cNvPr id="4" name="Slide Number Placeholder 3"/>
          <p:cNvSpPr>
            <a:spLocks noGrp="1"/>
          </p:cNvSpPr>
          <p:nvPr>
            <p:ph type="sldNum" sz="quarter" idx="5"/>
          </p:nvPr>
        </p:nvSpPr>
        <p:spPr/>
        <p:txBody>
          <a:bodyPr/>
          <a:lstStyle/>
          <a:p>
            <a:fld id="{58B6414A-BA14-4DDA-AFF4-139240F35821}" type="slidenum">
              <a:rPr lang="en-US" altLang="en-US" smtClean="0"/>
              <a:pPr/>
              <a:t>8</a:t>
            </a:fld>
            <a:endParaRPr lang="en-US" altLang="en-US"/>
          </a:p>
        </p:txBody>
      </p:sp>
    </p:spTree>
    <p:extLst>
      <p:ext uri="{BB962C8B-B14F-4D97-AF65-F5344CB8AC3E}">
        <p14:creationId xmlns:p14="http://schemas.microsoft.com/office/powerpoint/2010/main" val="2705670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b="0" dirty="0"/>
          </a:p>
        </p:txBody>
      </p:sp>
      <p:sp>
        <p:nvSpPr>
          <p:cNvPr id="4" name="Slide Number Placeholder 3"/>
          <p:cNvSpPr>
            <a:spLocks noGrp="1"/>
          </p:cNvSpPr>
          <p:nvPr>
            <p:ph type="sldNum" sz="quarter" idx="5"/>
          </p:nvPr>
        </p:nvSpPr>
        <p:spPr/>
        <p:txBody>
          <a:bodyPr/>
          <a:lstStyle/>
          <a:p>
            <a:fld id="{58B6414A-BA14-4DDA-AFF4-139240F35821}" type="slidenum">
              <a:rPr lang="en-US" altLang="en-US" smtClean="0"/>
              <a:pPr/>
              <a:t>9</a:t>
            </a:fld>
            <a:endParaRPr lang="en-US" altLang="en-US"/>
          </a:p>
        </p:txBody>
      </p:sp>
    </p:spTree>
    <p:extLst>
      <p:ext uri="{BB962C8B-B14F-4D97-AF65-F5344CB8AC3E}">
        <p14:creationId xmlns:p14="http://schemas.microsoft.com/office/powerpoint/2010/main" val="4077773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5F0E8EED-9517-4432-809F-9644BAA38E23}" type="slidenum">
              <a:rPr lang="en-US" smtClean="0"/>
              <a:t>10</a:t>
            </a:fld>
            <a:endParaRPr lang="en-US"/>
          </a:p>
        </p:txBody>
      </p:sp>
    </p:spTree>
    <p:extLst>
      <p:ext uri="{BB962C8B-B14F-4D97-AF65-F5344CB8AC3E}">
        <p14:creationId xmlns:p14="http://schemas.microsoft.com/office/powerpoint/2010/main" val="95345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8919-C317-1AB8-8788-0EC26E141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C2C0CE-4184-7EED-B4B1-E5071C7D0A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DE22E6-9CA1-A6B8-90F2-3B021C09C2B9}"/>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00010BB4-E96D-2EC9-BB20-1A17A5B09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71B5B1-A132-7610-6755-3305FA33C89C}"/>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150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D0A2-F7DD-4CE2-4B33-F0D4006084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D4018E-96C9-A2AE-8A8B-F4476273B6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FB885-5021-82AB-EB34-A788F225A82B}"/>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EE57E914-D112-915C-C23F-27BD24075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E0C54-C750-D82D-6312-A1881DFDD570}"/>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54405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F93DB-38EE-4DF9-7449-BE323CC962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53517-B53B-8C41-33CB-2E8CA23126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E4A76-1EDC-AD97-3BCE-8602B53C3858}"/>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BE5A306A-76E3-621B-F66A-FB67ACB57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EA927-FA83-9E90-2A7F-9447D65761E1}"/>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489698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800"/>
          </a:p>
        </p:txBody>
      </p:sp>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endParaRPr lang="en-US"/>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064163"/>
                </a:solidFill>
                <a:latin typeface="Century Gothic" pitchFamily="34" charset="0"/>
                <a:cs typeface="Century Gothic" pitchFamily="34" charset="0"/>
              </a:defRPr>
            </a:lvl1pPr>
          </a:lstStyle>
          <a:p>
            <a:r>
              <a:rPr lang="en-US"/>
              <a:t>Click to edit Master title style</a:t>
            </a:r>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a:p>
        </p:txBody>
      </p:sp>
      <p:pic>
        <p:nvPicPr>
          <p:cNvPr id="14"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65817" y="3231388"/>
            <a:ext cx="5103408"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581933" y="6276975"/>
            <a:ext cx="11000468"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6" name="Picture 7"/>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81932" y="544183"/>
            <a:ext cx="110064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prod.prv\shared\NCR\CMO\CMB_NEW\0400-Comms Svcs\480 - Publishing and Production\!Flag Signatures\Government of Canada FIPs\45\Two Colours\goc_fip_e_2c_45.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81933" y="247503"/>
            <a:ext cx="2498799" cy="18000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prod.prv\shared\NCR\CMO\CMB_NEW\0400-Comms Svcs\480 - Publishing and Production\!Flag Signatures\Canada Wordmark\Colour\Canada_Colour.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100332" y="6356351"/>
            <a:ext cx="1488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13902595-813E-4DC7-0CFD-27AD4DECED5F}"/>
              </a:ext>
            </a:extLst>
          </p:cNvPr>
          <p:cNvPicPr>
            <a:picLocks noChangeAspect="1"/>
          </p:cNvPicPr>
          <p:nvPr userDrawn="1"/>
        </p:nvPicPr>
        <p:blipFill>
          <a:blip r:embed="rId6"/>
          <a:stretch>
            <a:fillRect/>
          </a:stretch>
        </p:blipFill>
        <p:spPr>
          <a:xfrm>
            <a:off x="581931" y="172511"/>
            <a:ext cx="2797253" cy="292297"/>
          </a:xfrm>
          <a:prstGeom prst="rect">
            <a:avLst/>
          </a:prstGeom>
        </p:spPr>
      </p:pic>
    </p:spTree>
    <p:extLst>
      <p:ext uri="{BB962C8B-B14F-4D97-AF65-F5344CB8AC3E}">
        <p14:creationId xmlns:p14="http://schemas.microsoft.com/office/powerpoint/2010/main" val="291261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938C8-6BDF-4F5B-DE18-E2B8C8C95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E566CC-1E39-9933-B91C-BB4BAF0587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DDD84-0E9D-BA74-44DB-C676205B7E7E}"/>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CB69622F-0688-C2E8-6BB0-59A613445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4DC21-3BDA-DCB2-02D8-9DC14BA4722D}"/>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7182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510E-D80C-A708-D3D7-CDA77BA0AF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4D649F-B327-8EB9-D37C-02AA25F51E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A3E7B-7C01-59B2-EBC0-D0E4AAF167C6}"/>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634B6346-FAE5-6783-4BE5-7F0A1217C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FE879A-195C-C3D7-0809-0F5D22217508}"/>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5830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DF28A-7C65-0CEA-BE1C-D4C25D691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37B1CA-1AB6-74DA-2DEB-D1945BD5FA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64882B-3FA5-977F-AADB-9D4E26E06C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A0CE89-EE66-A050-E164-141077BC72FC}"/>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0DEE7E7A-6D01-32F3-EAB6-98B5D2810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F89DF0-B722-3081-6B2C-F5F64B18D493}"/>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1560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CB2E-7294-DF3D-46E3-24C8DA85B8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A12209-EF2C-CB32-E4BD-0D9887650B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B99A65-88EB-EACE-36AF-806506FAB5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FD1E1D-ED9B-8375-F690-95B98D386A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27F937-98E6-4869-2EA4-999DB219AB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584B40-B4F9-8F94-3E2F-4D018E740338}"/>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8" name="Footer Placeholder 7">
            <a:extLst>
              <a:ext uri="{FF2B5EF4-FFF2-40B4-BE49-F238E27FC236}">
                <a16:creationId xmlns:a16="http://schemas.microsoft.com/office/drawing/2014/main" id="{F56D4885-C18C-2A03-AD8E-54844F786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96C30E-B645-813D-A38A-7C229DD27B5C}"/>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78924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24DC7-0286-A37F-7C16-489690D17B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B0634-2269-874F-5EA9-1ED949243351}"/>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4" name="Footer Placeholder 3">
            <a:extLst>
              <a:ext uri="{FF2B5EF4-FFF2-40B4-BE49-F238E27FC236}">
                <a16:creationId xmlns:a16="http://schemas.microsoft.com/office/drawing/2014/main" id="{0500A9A6-898E-8F1D-41A1-EA6F7554B7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8E7E58-630F-AAB5-33DC-E9DC96C1511B}"/>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403958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4C0E5-7E13-FD0F-8AB1-3967177BC343}"/>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3" name="Footer Placeholder 2">
            <a:extLst>
              <a:ext uri="{FF2B5EF4-FFF2-40B4-BE49-F238E27FC236}">
                <a16:creationId xmlns:a16="http://schemas.microsoft.com/office/drawing/2014/main" id="{DE55DA77-8DF3-B7D0-9753-07AF17B8C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83BB8B-4223-D7E8-F9FC-6DC8C91D9DA3}"/>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17520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2B5DF-B85B-725C-7296-EB00E93B4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29376-9909-C797-93F7-47B56DBBB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55CF26-1305-9DD3-5B23-115225F58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74C3B-63A2-367D-AD88-85D712D34395}"/>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8813D0E8-78D4-14F9-E0C5-0A1138225A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FDB4C-B558-0DD8-723B-99E668F4CDCE}"/>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01093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1F202-B1D5-3292-6817-720DD2590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E3A722-4513-6226-ED91-B8EF11D6D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6F0D97-5738-3875-F39C-20DD65F88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1B90E-9F1D-FDD7-2620-A0AD1468F89F}"/>
              </a:ext>
            </a:extLst>
          </p:cNvPr>
          <p:cNvSpPr>
            <a:spLocks noGrp="1"/>
          </p:cNvSpPr>
          <p:nvPr>
            <p:ph type="dt" sz="half" idx="10"/>
          </p:nvPr>
        </p:nvSpPr>
        <p:spPr/>
        <p:txBody>
          <a:bodyPr/>
          <a:lstStyle/>
          <a:p>
            <a:fld id="{2C53A7CC-2CE4-4D63-A8B2-AF63623C0D57}" type="datetimeFigureOut">
              <a:rPr lang="en-US" smtClean="0"/>
              <a:t>2024-09-16</a:t>
            </a:fld>
            <a:endParaRPr lang="en-US"/>
          </a:p>
        </p:txBody>
      </p:sp>
      <p:sp>
        <p:nvSpPr>
          <p:cNvPr id="6" name="Footer Placeholder 5">
            <a:extLst>
              <a:ext uri="{FF2B5EF4-FFF2-40B4-BE49-F238E27FC236}">
                <a16:creationId xmlns:a16="http://schemas.microsoft.com/office/drawing/2014/main" id="{2B7B6DDB-615A-1856-F6A9-FF0468998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0FB187-54CF-E137-E529-8101DC63E5C1}"/>
              </a:ext>
            </a:extLst>
          </p:cNvPr>
          <p:cNvSpPr>
            <a:spLocks noGrp="1"/>
          </p:cNvSpPr>
          <p:nvPr>
            <p:ph type="sldNum" sz="quarter" idx="12"/>
          </p:nvPr>
        </p:nvSpPr>
        <p:spPr/>
        <p:txBody>
          <a:bodyPr/>
          <a:lstStyle/>
          <a:p>
            <a:fld id="{E3F58ED8-594F-4E9E-B883-35C4C341B472}" type="slidenum">
              <a:rPr lang="en-US" smtClean="0"/>
              <a:t>‹#›</a:t>
            </a:fld>
            <a:endParaRPr lang="en-US"/>
          </a:p>
        </p:txBody>
      </p:sp>
    </p:spTree>
    <p:extLst>
      <p:ext uri="{BB962C8B-B14F-4D97-AF65-F5344CB8AC3E}">
        <p14:creationId xmlns:p14="http://schemas.microsoft.com/office/powerpoint/2010/main" val="214340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F2B670-C307-DC46-6603-816791E5D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468A78-6700-048C-B226-0F2AA0F2B1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A2CD6-8EF4-50C2-F6AE-1C3FE87B2F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3A7CC-2CE4-4D63-A8B2-AF63623C0D57}" type="datetimeFigureOut">
              <a:rPr lang="en-US" smtClean="0"/>
              <a:t>2024-09-16</a:t>
            </a:fld>
            <a:endParaRPr lang="en-US"/>
          </a:p>
        </p:txBody>
      </p:sp>
      <p:sp>
        <p:nvSpPr>
          <p:cNvPr id="5" name="Footer Placeholder 4">
            <a:extLst>
              <a:ext uri="{FF2B5EF4-FFF2-40B4-BE49-F238E27FC236}">
                <a16:creationId xmlns:a16="http://schemas.microsoft.com/office/drawing/2014/main" id="{1E9BEA79-5BDD-FF2A-A0C1-001781242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C3AFE2-DF54-2C42-75DA-40FF21225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58ED8-594F-4E9E-B883-35C4C341B472}" type="slidenum">
              <a:rPr lang="en-US" smtClean="0"/>
              <a:t>‹#›</a:t>
            </a:fld>
            <a:endParaRPr lang="en-US"/>
          </a:p>
        </p:txBody>
      </p:sp>
    </p:spTree>
    <p:extLst>
      <p:ext uri="{BB962C8B-B14F-4D97-AF65-F5344CB8AC3E}">
        <p14:creationId xmlns:p14="http://schemas.microsoft.com/office/powerpoint/2010/main" val="82133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9.xml"/><Relationship Id="rId9" Type="http://schemas.microsoft.com/office/2007/relationships/diagramDrawing" Target="../diagrams/drawing2.xml"/></Relationships>
</file>

<file path=ppt/slides/_rels/slide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0.xml"/><Relationship Id="rId4"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8.xml"/><Relationship Id="rId7" Type="http://schemas.openxmlformats.org/officeDocument/2006/relationships/notesSlide" Target="../notesSlides/notesSlide1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slideLayout" Target="../slideLayouts/slideLayout2.xml"/><Relationship Id="rId5" Type="http://schemas.openxmlformats.org/officeDocument/2006/relationships/tags" Target="../tags/tag50.xml"/><Relationship Id="rId4" Type="http://schemas.openxmlformats.org/officeDocument/2006/relationships/tags" Target="../tags/tag49.xml"/></Relationships>
</file>

<file path=ppt/slides/_rels/slide13.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6.pn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13.xml"/><Relationship Id="rId4"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notesSlide" Target="../notesSlides/notesSlide14.xml"/><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notesSlide" Target="../notesSlides/notesSlide15.xml"/><Relationship Id="rId4"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7.xml"/><Relationship Id="rId7" Type="http://schemas.openxmlformats.org/officeDocument/2006/relationships/notesSlide" Target="../notesSlides/notesSlide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12.xml"/><Relationship Id="rId7" Type="http://schemas.openxmlformats.org/officeDocument/2006/relationships/notesSlide" Target="../notesSlides/notesSlide3.xml"/><Relationship Id="rId12" Type="http://schemas.microsoft.com/office/2007/relationships/diagramDrawing" Target="../diagrams/drawing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Layout" Target="../slideLayouts/slideLayout4.xml"/><Relationship Id="rId11" Type="http://schemas.openxmlformats.org/officeDocument/2006/relationships/diagramColors" Target="../diagrams/colors1.xml"/><Relationship Id="rId5" Type="http://schemas.openxmlformats.org/officeDocument/2006/relationships/tags" Target="../tags/tag14.xml"/><Relationship Id="rId10" Type="http://schemas.openxmlformats.org/officeDocument/2006/relationships/diagramQuickStyle" Target="../diagrams/quickStyle1.xml"/><Relationship Id="rId4" Type="http://schemas.openxmlformats.org/officeDocument/2006/relationships/tags" Target="../tags/tag13.xml"/><Relationship Id="rId9"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notesSlide" Target="../notesSlides/notesSlide4.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28.xml"/><Relationship Id="rId7" Type="http://schemas.openxmlformats.org/officeDocument/2006/relationships/notesSlide" Target="../notesSlides/notesSlide5.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5.xml"/><Relationship Id="rId5" Type="http://schemas.openxmlformats.org/officeDocument/2006/relationships/tags" Target="../tags/tag30.xml"/><Relationship Id="rId4" Type="http://schemas.openxmlformats.org/officeDocument/2006/relationships/tags" Target="../tags/tag29.xm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chart" Target="../charts/chart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6.xml"/><Relationship Id="rId5" Type="http://schemas.openxmlformats.org/officeDocument/2006/relationships/slideLayout" Target="../slideLayouts/slideLayout5.xml"/><Relationship Id="rId4" Type="http://schemas.openxmlformats.org/officeDocument/2006/relationships/tags" Target="../tags/tag34.xml"/></Relationships>
</file>

<file path=ppt/slides/_rels/slide8.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chart" Target="../charts/chart3.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custDataLst>
              <p:tags r:id="rId1"/>
            </p:custDataLst>
          </p:nvPr>
        </p:nvSpPr>
        <p:spPr>
          <a:xfrm>
            <a:off x="594361" y="669088"/>
            <a:ext cx="8780458" cy="1925393"/>
          </a:xfrm>
        </p:spPr>
        <p:txBody>
          <a:bodyPr>
            <a:noAutofit/>
          </a:bodyPr>
          <a:lstStyle/>
          <a:p>
            <a:pPr algn="just"/>
            <a:r>
              <a:rPr lang="fr-FR" sz="3200" b="1" dirty="0"/>
              <a:t>Appel à l’action en faveur de la lutte contre le racisme, de l’équité et de l’inclusion : </a:t>
            </a:r>
            <a:r>
              <a:rPr lang="fr-CA" sz="3200" b="1" dirty="0"/>
              <a:t>Favoriser la responsabilisation à l’égard des orientations à suivre</a:t>
            </a:r>
            <a:r>
              <a:rPr lang="fr-FR" sz="3200" b="1" dirty="0"/>
              <a:t> </a:t>
            </a:r>
            <a:endParaRPr lang="en-CA" altLang="en-US" sz="3200" b="1" dirty="0">
              <a:solidFill>
                <a:srgbClr val="064163"/>
              </a:solidFill>
              <a:latin typeface="+mn-lt"/>
              <a:ea typeface="ヒラギノ角ゴ Pro W3" pitchFamily="127" charset="-128"/>
            </a:endParaRPr>
          </a:p>
        </p:txBody>
      </p:sp>
      <p:sp>
        <p:nvSpPr>
          <p:cNvPr id="22531" name="Subtitle 2"/>
          <p:cNvSpPr>
            <a:spLocks noGrp="1"/>
          </p:cNvSpPr>
          <p:nvPr>
            <p:ph type="subTitle" idx="1"/>
            <p:custDataLst>
              <p:tags r:id="rId2"/>
            </p:custDataLst>
          </p:nvPr>
        </p:nvSpPr>
        <p:spPr>
          <a:xfrm>
            <a:off x="577115" y="3450283"/>
            <a:ext cx="5518885" cy="1203048"/>
          </a:xfrm>
        </p:spPr>
        <p:txBody>
          <a:bodyPr>
            <a:noAutofit/>
          </a:bodyPr>
          <a:lstStyle/>
          <a:p>
            <a:pPr algn="just"/>
            <a:r>
              <a:rPr lang="en-US" sz="4000" b="1" dirty="0">
                <a:latin typeface="+mn-lt"/>
              </a:rPr>
              <a:t>Rapport </a:t>
            </a:r>
            <a:r>
              <a:rPr lang="fr-CA" sz="4000" b="1" dirty="0">
                <a:latin typeface="+mn-lt"/>
              </a:rPr>
              <a:t>d’étape</a:t>
            </a:r>
          </a:p>
          <a:p>
            <a:pPr algn="just"/>
            <a:endParaRPr lang="en-US" sz="4000" b="1" dirty="0">
              <a:latin typeface="+mn-lt"/>
            </a:endParaRPr>
          </a:p>
          <a:p>
            <a:pPr algn="just"/>
            <a:r>
              <a:rPr lang="en-US" sz="1800" b="1" dirty="0">
                <a:latin typeface="+mn-lt"/>
              </a:rPr>
              <a:t>Germaine Chazou-Essindi</a:t>
            </a:r>
          </a:p>
          <a:p>
            <a:pPr algn="just"/>
            <a:r>
              <a:rPr lang="en-US" sz="1800" b="1" dirty="0">
                <a:latin typeface="+mn-lt"/>
              </a:rPr>
              <a:t>Robert McLeary</a:t>
            </a:r>
          </a:p>
        </p:txBody>
      </p:sp>
      <p:sp>
        <p:nvSpPr>
          <p:cNvPr id="7" name="Footer Placeholder 4"/>
          <p:cNvSpPr txBox="1">
            <a:spLocks/>
          </p:cNvSpPr>
          <p:nvPr>
            <p:custDataLst>
              <p:tags r:id="rId3"/>
            </p:custDataLst>
          </p:nvPr>
        </p:nvSpPr>
        <p:spPr bwMode="auto">
          <a:xfrm>
            <a:off x="1910370" y="6308080"/>
            <a:ext cx="594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9pPr>
          </a:lstStyle>
          <a:p>
            <a:pPr eaLnBrk="1" hangingPunct="1"/>
            <a:r>
              <a:rPr lang="en-US" altLang="en-US" sz="1200">
                <a:solidFill>
                  <a:srgbClr val="595959"/>
                </a:solidFill>
                <a:latin typeface="Century Gothic" panose="020B0502020202020204" pitchFamily="34" charset="0"/>
              </a:rPr>
              <a:t> </a:t>
            </a:r>
          </a:p>
        </p:txBody>
      </p:sp>
      <p:pic>
        <p:nvPicPr>
          <p:cNvPr id="3" name="Picture 2" descr="A blue and purple arrow&#10;&#10;Description automatically generated">
            <a:extLst>
              <a:ext uri="{FF2B5EF4-FFF2-40B4-BE49-F238E27FC236}">
                <a16:creationId xmlns:a16="http://schemas.microsoft.com/office/drawing/2014/main" id="{54EAD278-1C2E-3A44-2618-9DE65D7AD0E7}"/>
              </a:ext>
            </a:extLst>
          </p:cNvPr>
          <p:cNvPicPr>
            <a:picLocks noChangeAspect="1"/>
          </p:cNvPicPr>
          <p:nvPr>
            <p:custDataLst>
              <p:tags r:id="rId4"/>
            </p:custDataLst>
          </p:nvPr>
        </p:nvPicPr>
        <p:blipFill>
          <a:blip r:embed="rId7"/>
          <a:stretch>
            <a:fillRect/>
          </a:stretch>
        </p:blipFill>
        <p:spPr>
          <a:xfrm>
            <a:off x="9374819" y="709405"/>
            <a:ext cx="2361461" cy="5469453"/>
          </a:xfrm>
          <a:prstGeom prst="rect">
            <a:avLst/>
          </a:prstGeom>
        </p:spPr>
      </p:pic>
    </p:spTree>
    <p:extLst>
      <p:ext uri="{BB962C8B-B14F-4D97-AF65-F5344CB8AC3E}">
        <p14:creationId xmlns:p14="http://schemas.microsoft.com/office/powerpoint/2010/main" val="18881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0744DD-AF62-CD81-36F6-58BFFD8EEA5B}"/>
              </a:ext>
            </a:extLst>
          </p:cNvPr>
          <p:cNvSpPr>
            <a:spLocks noGrp="1"/>
          </p:cNvSpPr>
          <p:nvPr>
            <p:ph type="title"/>
            <p:custDataLst>
              <p:tags r:id="rId1"/>
            </p:custDataLst>
          </p:nvPr>
        </p:nvSpPr>
        <p:spPr>
          <a:xfrm>
            <a:off x="213064" y="407719"/>
            <a:ext cx="11600873" cy="807893"/>
          </a:xfrm>
          <a:solidFill>
            <a:srgbClr val="764D94"/>
          </a:solidFill>
        </p:spPr>
        <p:txBody>
          <a:bodyPr>
            <a:normAutofit/>
          </a:bodyPr>
          <a:lstStyle/>
          <a:p>
            <a:r>
              <a:rPr lang="fr-CA" b="1" dirty="0">
                <a:solidFill>
                  <a:schemeClr val="bg1"/>
                </a:solidFill>
                <a:latin typeface="+mn-lt"/>
              </a:rPr>
              <a:t>Aperçu des mesures concrètes</a:t>
            </a:r>
          </a:p>
        </p:txBody>
      </p:sp>
      <p:graphicFrame>
        <p:nvGraphicFramePr>
          <p:cNvPr id="7" name="Content Placeholder 6">
            <a:extLst>
              <a:ext uri="{FF2B5EF4-FFF2-40B4-BE49-F238E27FC236}">
                <a16:creationId xmlns:a16="http://schemas.microsoft.com/office/drawing/2014/main" id="{48AF27CC-598E-2C69-43D5-31EB083BF02B}"/>
              </a:ext>
            </a:extLst>
          </p:cNvPr>
          <p:cNvGraphicFramePr>
            <a:graphicFrameLocks noGrp="1"/>
          </p:cNvGraphicFramePr>
          <p:nvPr>
            <p:ph idx="1"/>
            <p:custDataLst>
              <p:tags r:id="rId2"/>
            </p:custDataLst>
            <p:extLst>
              <p:ext uri="{D42A27DB-BD31-4B8C-83A1-F6EECF244321}">
                <p14:modId xmlns:p14="http://schemas.microsoft.com/office/powerpoint/2010/main" val="1136407384"/>
              </p:ext>
            </p:extLst>
          </p:nvPr>
        </p:nvGraphicFramePr>
        <p:xfrm>
          <a:off x="213064" y="1296140"/>
          <a:ext cx="11816177" cy="539762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788272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52B3-2A29-C046-5B2E-C226985B31F0}"/>
              </a:ext>
            </a:extLst>
          </p:cNvPr>
          <p:cNvSpPr>
            <a:spLocks noGrp="1"/>
          </p:cNvSpPr>
          <p:nvPr>
            <p:ph type="title"/>
            <p:custDataLst>
              <p:tags r:id="rId1"/>
            </p:custDataLst>
          </p:nvPr>
        </p:nvSpPr>
        <p:spPr>
          <a:xfrm>
            <a:off x="400975" y="210066"/>
            <a:ext cx="11390050" cy="654908"/>
          </a:xfrm>
        </p:spPr>
        <p:txBody>
          <a:bodyPr>
            <a:noAutofit/>
          </a:bodyPr>
          <a:lstStyle/>
          <a:p>
            <a:r>
              <a:rPr lang="fr-FR" sz="5400" b="1" dirty="0"/>
              <a:t>Investir dans les réseaux d’employés</a:t>
            </a:r>
            <a:endParaRPr lang="en-US" sz="5400" b="1" dirty="0"/>
          </a:p>
        </p:txBody>
      </p:sp>
      <p:sp>
        <p:nvSpPr>
          <p:cNvPr id="3" name="Text Placeholder 2">
            <a:extLst>
              <a:ext uri="{FF2B5EF4-FFF2-40B4-BE49-F238E27FC236}">
                <a16:creationId xmlns:a16="http://schemas.microsoft.com/office/drawing/2014/main" id="{A7112498-FEF1-7D29-025E-D5A8275BD1EB}"/>
              </a:ext>
            </a:extLst>
          </p:cNvPr>
          <p:cNvSpPr>
            <a:spLocks noGrp="1"/>
          </p:cNvSpPr>
          <p:nvPr>
            <p:ph type="body" idx="1"/>
            <p:custDataLst>
              <p:tags r:id="rId2"/>
            </p:custDataLst>
          </p:nvPr>
        </p:nvSpPr>
        <p:spPr>
          <a:xfrm>
            <a:off x="410508" y="840261"/>
            <a:ext cx="11293177" cy="531340"/>
          </a:xfrm>
          <a:solidFill>
            <a:srgbClr val="764D94"/>
          </a:solidFill>
          <a:ln>
            <a:noFill/>
          </a:ln>
        </p:spPr>
        <p:txBody>
          <a:bodyPr>
            <a:normAutofit fontScale="92500" lnSpcReduction="10000"/>
          </a:bodyPr>
          <a:lstStyle/>
          <a:p>
            <a:r>
              <a:rPr lang="fr-CA" sz="3600" dirty="0">
                <a:solidFill>
                  <a:schemeClr val="bg1"/>
                </a:solidFill>
              </a:rPr>
              <a:t>Bonnes pratiques</a:t>
            </a:r>
          </a:p>
        </p:txBody>
      </p:sp>
      <p:sp>
        <p:nvSpPr>
          <p:cNvPr id="9" name="TextBox 8">
            <a:extLst>
              <a:ext uri="{FF2B5EF4-FFF2-40B4-BE49-F238E27FC236}">
                <a16:creationId xmlns:a16="http://schemas.microsoft.com/office/drawing/2014/main" id="{25985DD7-A26F-5DF6-DEC3-27F0C1077F61}"/>
              </a:ext>
            </a:extLst>
          </p:cNvPr>
          <p:cNvSpPr txBox="1"/>
          <p:nvPr>
            <p:custDataLst>
              <p:tags r:id="rId3"/>
            </p:custDataLst>
          </p:nvPr>
        </p:nvSpPr>
        <p:spPr>
          <a:xfrm>
            <a:off x="-1" y="1337189"/>
            <a:ext cx="11791025" cy="5632311"/>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lvl="1" algn="just" fontAlgn="t">
              <a:spcBef>
                <a:spcPts val="0"/>
              </a:spcBef>
            </a:pPr>
            <a:r>
              <a:rPr lang="fr-FR" sz="2400" b="1" dirty="0">
                <a:solidFill>
                  <a:srgbClr val="000000"/>
                </a:solidFill>
                <a:latin typeface="+mj-lt"/>
              </a:rPr>
              <a:t>Environnement et Changement climatique Canada </a:t>
            </a:r>
            <a:r>
              <a:rPr lang="fr-FR" sz="2400" dirty="0">
                <a:solidFill>
                  <a:srgbClr val="000000"/>
                </a:solidFill>
                <a:latin typeface="+mj-lt"/>
              </a:rPr>
              <a:t>: ECCC a doté deux postes financés de façon permanente en 2023 pour soutenir les réseaux d’employés. Le Fonds pour la diversité et l’inclusion d’ECCC, accessible à tous les employés, y compris les réseaux d’employés et les directions générales, alloue des ressources aux initiatives et aux activités favorisant l’équité et l’inclusion.</a:t>
            </a:r>
          </a:p>
          <a:p>
            <a:pPr lvl="1" algn="just" fontAlgn="t">
              <a:spcBef>
                <a:spcPts val="0"/>
              </a:spcBef>
            </a:pPr>
            <a:endParaRPr lang="fr-FR" sz="2400" dirty="0">
              <a:solidFill>
                <a:srgbClr val="000000"/>
              </a:solidFill>
              <a:latin typeface="+mj-lt"/>
            </a:endParaRPr>
          </a:p>
          <a:p>
            <a:pPr lvl="1" algn="just" fontAlgn="t">
              <a:spcBef>
                <a:spcPts val="0"/>
              </a:spcBef>
            </a:pPr>
            <a:r>
              <a:rPr lang="fr-FR" sz="2400" b="1" dirty="0">
                <a:solidFill>
                  <a:srgbClr val="000000"/>
                </a:solidFill>
                <a:latin typeface="+mj-lt"/>
              </a:rPr>
              <a:t>Patrimoine canadien </a:t>
            </a:r>
            <a:r>
              <a:rPr lang="fr-FR" sz="2400" dirty="0">
                <a:solidFill>
                  <a:srgbClr val="000000"/>
                </a:solidFill>
                <a:latin typeface="+mj-lt"/>
              </a:rPr>
              <a:t>: Chacun de ses sept réseaux d’équité en matière d’emploi (EE) et de diversité reçoit un budget annuel de 10 000 $ pour planifier des activités et soutenir ses membres. De plus, les membres du comité et du réseau d’EE (qui sont des employés) se voient allouer 10 heures par mois pendant les heures de travail pour soutenir le travail de leur comité respectif.</a:t>
            </a:r>
          </a:p>
          <a:p>
            <a:pPr lvl="1" algn="just" fontAlgn="t">
              <a:spcBef>
                <a:spcPts val="0"/>
              </a:spcBef>
            </a:pPr>
            <a:endParaRPr lang="fr-FR" sz="2400" dirty="0">
              <a:solidFill>
                <a:srgbClr val="000000"/>
              </a:solidFill>
              <a:latin typeface="+mj-lt"/>
            </a:endParaRPr>
          </a:p>
          <a:p>
            <a:pPr lvl="1" algn="just" fontAlgn="t">
              <a:spcBef>
                <a:spcPts val="0"/>
              </a:spcBef>
            </a:pPr>
            <a:r>
              <a:rPr lang="fr-FR" sz="2400" b="1" dirty="0">
                <a:solidFill>
                  <a:srgbClr val="000000"/>
                </a:solidFill>
                <a:latin typeface="+mj-lt"/>
              </a:rPr>
              <a:t>Services publics et Approvisionnement Canada </a:t>
            </a:r>
            <a:r>
              <a:rPr lang="fr-FR" sz="2400" dirty="0">
                <a:solidFill>
                  <a:srgbClr val="000000"/>
                </a:solidFill>
                <a:latin typeface="+mj-lt"/>
              </a:rPr>
              <a:t>: Depuis avril 2021, SPAC finance les dépenses salariales à temps plein des postes de président de chacun de nos 5 réseaux sur la diversité.</a:t>
            </a:r>
            <a:endParaRPr lang="en-US" dirty="0">
              <a:ea typeface="Calibri"/>
              <a:cs typeface="Times New Roman"/>
            </a:endParaRPr>
          </a:p>
        </p:txBody>
      </p:sp>
    </p:spTree>
    <p:extLst>
      <p:ext uri="{BB962C8B-B14F-4D97-AF65-F5344CB8AC3E}">
        <p14:creationId xmlns:p14="http://schemas.microsoft.com/office/powerpoint/2010/main" val="4165990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827C792-F83E-AD1A-C171-F1D3FF3EB3D2}"/>
              </a:ext>
            </a:extLst>
          </p:cNvPr>
          <p:cNvSpPr>
            <a:spLocks noGrp="1"/>
          </p:cNvSpPr>
          <p:nvPr>
            <p:ph type="title"/>
            <p:custDataLst>
              <p:tags r:id="rId3"/>
            </p:custDataLst>
          </p:nvPr>
        </p:nvSpPr>
        <p:spPr>
          <a:xfrm>
            <a:off x="838201" y="643234"/>
            <a:ext cx="6206346" cy="1358561"/>
          </a:xfrm>
        </p:spPr>
        <p:txBody>
          <a:bodyPr>
            <a:normAutofit/>
          </a:bodyPr>
          <a:lstStyle/>
          <a:p>
            <a:pPr algn="ctr"/>
            <a:r>
              <a:rPr lang="fr-CA" b="1" dirty="0"/>
              <a:t>Prochaines étapes</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custDataLst>
              <p:tags r:id="rId4"/>
            </p:custDataLst>
          </p:nvPr>
        </p:nvSpPr>
        <p:spPr>
          <a:xfrm>
            <a:off x="410964" y="2274275"/>
            <a:ext cx="6685575" cy="4204324"/>
          </a:xfrm>
        </p:spPr>
        <p:txBody>
          <a:bodyPr vert="horz" lIns="91440" tIns="45720" rIns="91440" bIns="45720" rtlCol="0">
            <a:normAutofit/>
          </a:bodyPr>
          <a:lstStyle/>
          <a:p>
            <a:pPr algn="just"/>
            <a:r>
              <a:rPr lang="fr-FR" dirty="0">
                <a:cs typeface="Calibri"/>
              </a:rPr>
              <a:t>Explorer les leçons apprises et partager les bonnes pratiques entre les organisations</a:t>
            </a:r>
          </a:p>
          <a:p>
            <a:pPr algn="just"/>
            <a:endParaRPr lang="fr-FR" dirty="0">
              <a:cs typeface="Calibri"/>
            </a:endParaRPr>
          </a:p>
          <a:p>
            <a:pPr algn="just"/>
            <a:r>
              <a:rPr lang="fr-FR" dirty="0">
                <a:cs typeface="Calibri"/>
              </a:rPr>
              <a:t>Trouver des solutions pour éliminer les obstacles systémiques</a:t>
            </a:r>
          </a:p>
          <a:p>
            <a:pPr algn="just"/>
            <a:endParaRPr lang="fr-FR" dirty="0">
              <a:cs typeface="Calibri"/>
            </a:endParaRPr>
          </a:p>
          <a:p>
            <a:pPr algn="just"/>
            <a:r>
              <a:rPr lang="fr-FR" dirty="0">
                <a:cs typeface="Calibri"/>
              </a:rPr>
              <a:t>Trouver et soutenir des approches visant à contrer la résistance et les réactions négatives</a:t>
            </a:r>
            <a:endParaRPr lang="en-CA" sz="1400" dirty="0">
              <a:ea typeface="Calibri"/>
              <a:cs typeface="Calibri"/>
            </a:endParaRP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5"/>
            </p:custDataLst>
          </p:nvPr>
        </p:nvPicPr>
        <p:blipFill>
          <a:blip r:embed="rId8"/>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172079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7C792-F83E-AD1A-C171-F1D3FF3EB3D2}"/>
              </a:ext>
            </a:extLst>
          </p:cNvPr>
          <p:cNvSpPr>
            <a:spLocks noGrp="1"/>
          </p:cNvSpPr>
          <p:nvPr>
            <p:ph type="title"/>
            <p:custDataLst>
              <p:tags r:id="rId1"/>
            </p:custDataLst>
          </p:nvPr>
        </p:nvSpPr>
        <p:spPr>
          <a:xfrm>
            <a:off x="838200" y="643235"/>
            <a:ext cx="6139069" cy="1321490"/>
          </a:xfrm>
        </p:spPr>
        <p:txBody>
          <a:bodyPr>
            <a:normAutofit/>
          </a:bodyPr>
          <a:lstStyle/>
          <a:p>
            <a:pPr algn="ctr"/>
            <a:r>
              <a:rPr lang="fr-CA" b="1" dirty="0"/>
              <a:t>Réflexions</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custDataLst>
              <p:tags r:id="rId2"/>
            </p:custDataLst>
          </p:nvPr>
        </p:nvSpPr>
        <p:spPr>
          <a:xfrm>
            <a:off x="410964" y="2274275"/>
            <a:ext cx="6566306" cy="4204324"/>
          </a:xfrm>
        </p:spPr>
        <p:txBody>
          <a:bodyPr vert="horz" lIns="91440" tIns="45720" rIns="91440" bIns="45720" rtlCol="0">
            <a:normAutofit/>
          </a:bodyPr>
          <a:lstStyle/>
          <a:p>
            <a:pPr algn="ctr"/>
            <a:r>
              <a:rPr lang="fr-CA" dirty="0">
                <a:cs typeface="Calibri"/>
              </a:rPr>
              <a:t>Avez-vous été surpris par certains éléments énoncés dans le rapport de synthèse?</a:t>
            </a:r>
          </a:p>
          <a:p>
            <a:pPr algn="ctr"/>
            <a:endParaRPr lang="fr-CA" dirty="0">
              <a:cs typeface="Calibri"/>
            </a:endParaRPr>
          </a:p>
          <a:p>
            <a:pPr algn="ctr"/>
            <a:r>
              <a:rPr lang="fr-CA" dirty="0">
                <a:cs typeface="Calibri"/>
              </a:rPr>
              <a:t>Où voyez-vous un potentiel de progrès en ce qui concerne les obstacles systémiques?</a:t>
            </a:r>
            <a:endParaRPr lang="fr-CA" sz="1400" dirty="0">
              <a:ea typeface="Calibri"/>
              <a:cs typeface="Calibri"/>
            </a:endParaRP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3"/>
            </p:custDataLst>
          </p:nvPr>
        </p:nvPicPr>
        <p:blipFill>
          <a:blip r:embed="rId6"/>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201281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606325" y="136525"/>
            <a:ext cx="11155640" cy="1567987"/>
          </a:xfrm>
          <a:solidFill>
            <a:srgbClr val="764D94"/>
          </a:solidFill>
          <a:ln>
            <a:noFill/>
          </a:ln>
        </p:spPr>
        <p:txBody>
          <a:bodyPr>
            <a:noAutofit/>
          </a:bodyPr>
          <a:lstStyle/>
          <a:p>
            <a:pPr algn="ctr"/>
            <a:r>
              <a:rPr lang="fr-FR" sz="3600" dirty="0">
                <a:solidFill>
                  <a:schemeClr val="bg1"/>
                </a:solidFill>
              </a:rPr>
              <a:t>Annexe – Pratiques organisationnelles en matière d’objectifs de représentation</a:t>
            </a: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606325" y="1885935"/>
            <a:ext cx="10972800" cy="4288992"/>
          </a:xfrm>
        </p:spPr>
        <p:txBody>
          <a:bodyPr vert="horz" lIns="91440" tIns="45720" rIns="91440" bIns="45720" rtlCol="0" anchor="t">
            <a:noAutofit/>
          </a:bodyPr>
          <a:lstStyle/>
          <a:p>
            <a:pPr marL="0" indent="0" algn="just">
              <a:lnSpc>
                <a:spcPct val="106000"/>
              </a:lnSpc>
              <a:spcBef>
                <a:spcPts val="0"/>
              </a:spcBef>
              <a:spcAft>
                <a:spcPts val="800"/>
              </a:spcAft>
              <a:buNone/>
            </a:pPr>
            <a:r>
              <a:rPr lang="fr-CA" sz="1700" b="1" kern="100" dirty="0">
                <a:ea typeface="Calibri"/>
                <a:cs typeface="Times New Roman"/>
              </a:rPr>
              <a:t>Agriculture et Agroalimentaire Canada</a:t>
            </a:r>
          </a:p>
          <a:p>
            <a:pPr algn="just">
              <a:lnSpc>
                <a:spcPct val="106000"/>
              </a:lnSpc>
              <a:spcBef>
                <a:spcPts val="0"/>
              </a:spcBef>
              <a:spcAft>
                <a:spcPts val="800"/>
              </a:spcAft>
            </a:pPr>
            <a:r>
              <a:rPr lang="fr-CA" sz="1700" kern="100" dirty="0">
                <a:ea typeface="Calibri"/>
                <a:cs typeface="Times New Roman"/>
              </a:rPr>
              <a:t>AAC utilise les données du Ministère pour relever les postes qui nécessitent le plus souvent des processus de dotation. Cette approche stratégique a mené au lancement de plusieurs répertoires de talents à l’échelle du Ministère et de processus de dotation collectifs axés sur les membres des groupes visés par l’équité en matière d’emploi, ce qui a permis de sélectionner des candidats entièrement et partiellement qualifiés.</a:t>
            </a:r>
          </a:p>
          <a:p>
            <a:pPr marL="0" indent="0" algn="just">
              <a:lnSpc>
                <a:spcPct val="106000"/>
              </a:lnSpc>
              <a:spcBef>
                <a:spcPts val="0"/>
              </a:spcBef>
              <a:spcAft>
                <a:spcPts val="800"/>
              </a:spcAft>
              <a:buNone/>
            </a:pPr>
            <a:r>
              <a:rPr lang="fr-CA" sz="1700" b="1" kern="100" dirty="0">
                <a:ea typeface="Calibri"/>
                <a:cs typeface="Times New Roman"/>
              </a:rPr>
              <a:t>Services partagés Canada</a:t>
            </a:r>
          </a:p>
          <a:p>
            <a:pPr algn="just">
              <a:lnSpc>
                <a:spcPct val="106000"/>
              </a:lnSpc>
              <a:spcBef>
                <a:spcPts val="0"/>
              </a:spcBef>
              <a:spcAft>
                <a:spcPts val="800"/>
              </a:spcAft>
            </a:pPr>
            <a:r>
              <a:rPr lang="fr-CA" sz="1700" kern="100" dirty="0">
                <a:ea typeface="Calibri"/>
                <a:cs typeface="Times New Roman"/>
              </a:rPr>
              <a:t>SPC visait une augmentation nette de 5 % pour ces groupes particuliers (Autochtones, Noirs et employés racisés). Ces cibles ont été établies sur la base d’une population stable tenant compte de l’attrition et des départs estimés calculés à partir des tendances des deux dernières années.</a:t>
            </a:r>
          </a:p>
          <a:p>
            <a:pPr marL="0" indent="0" algn="just">
              <a:lnSpc>
                <a:spcPct val="106000"/>
              </a:lnSpc>
              <a:spcBef>
                <a:spcPts val="0"/>
              </a:spcBef>
              <a:spcAft>
                <a:spcPts val="800"/>
              </a:spcAft>
              <a:buNone/>
            </a:pPr>
            <a:r>
              <a:rPr lang="fr-CA" sz="1700" b="1" kern="100" dirty="0">
                <a:ea typeface="Calibri"/>
                <a:cs typeface="Times New Roman"/>
              </a:rPr>
              <a:t>Justice Canada</a:t>
            </a:r>
          </a:p>
          <a:p>
            <a:pPr algn="just">
              <a:lnSpc>
                <a:spcPct val="106000"/>
              </a:lnSpc>
              <a:spcBef>
                <a:spcPts val="0"/>
              </a:spcBef>
              <a:spcAft>
                <a:spcPts val="800"/>
              </a:spcAft>
            </a:pPr>
            <a:r>
              <a:rPr lang="fr-CA" sz="1700" dirty="0"/>
              <a:t>Pour les peuples autochtones et les personnes racisées, nous avons travaillé avec Statistique Canada à l’élaboration d’une méthode d’analyse comparative qui projette la croissance démographique actuelle et future par rapport aux estimations de la disponibilité au sein de la population active à l’aide d’un simulateur démographique d’une grande précision.</a:t>
            </a:r>
            <a:r>
              <a:rPr lang="fr-CA" sz="1700" kern="100" dirty="0">
                <a:ea typeface="Calibri"/>
                <a:cs typeface="Times New Roman"/>
              </a:rPr>
              <a:t> </a:t>
            </a:r>
            <a:r>
              <a:rPr lang="fr-CA" sz="1700" dirty="0"/>
              <a:t>Nous avons appliqué ces projections aux estimations de la disponibilité au sein de la population active de ces deux populations afin d’établir des objectifs de référence (</a:t>
            </a:r>
            <a:r>
              <a:rPr lang="fr-CA" sz="1700" dirty="0" err="1"/>
              <a:t>Demosim</a:t>
            </a:r>
            <a:r>
              <a:rPr lang="fr-CA" sz="1700" dirty="0"/>
              <a:t>, 2021)</a:t>
            </a:r>
            <a:r>
              <a:rPr lang="fr-CA" sz="1700" kern="100" dirty="0">
                <a:ea typeface="Calibri"/>
                <a:cs typeface="Times New Roman"/>
              </a:rPr>
              <a:t> </a:t>
            </a:r>
            <a:r>
              <a:rPr lang="fr-CA" sz="1700" dirty="0"/>
              <a:t>plus actuels et ambitieux que la disponibilité au sein de la population active, car elles connaissent la croissance la plus rapide au Canada.</a:t>
            </a:r>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14</a:t>
            </a:fld>
            <a:endParaRPr lang="en-US" altLang="en-US"/>
          </a:p>
        </p:txBody>
      </p:sp>
    </p:spTree>
    <p:extLst>
      <p:ext uri="{BB962C8B-B14F-4D97-AF65-F5344CB8AC3E}">
        <p14:creationId xmlns:p14="http://schemas.microsoft.com/office/powerpoint/2010/main" val="140491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360960" y="265834"/>
            <a:ext cx="11155640" cy="1567987"/>
          </a:xfrm>
          <a:solidFill>
            <a:srgbClr val="764D94"/>
          </a:solidFill>
          <a:ln>
            <a:noFill/>
          </a:ln>
        </p:spPr>
        <p:txBody>
          <a:bodyPr>
            <a:noAutofit/>
          </a:bodyPr>
          <a:lstStyle/>
          <a:p>
            <a:pPr algn="ctr"/>
            <a:r>
              <a:rPr lang="fr-FR" sz="3600" dirty="0">
                <a:solidFill>
                  <a:schemeClr val="bg1"/>
                </a:solidFill>
              </a:rPr>
              <a:t>Annexe – Pratiques organisationnelles en matière d’objectifs d’inclusion</a:t>
            </a:r>
            <a:endParaRPr lang="en-US" sz="3600" dirty="0">
              <a:solidFill>
                <a:schemeClr val="bg1"/>
              </a:solidFill>
            </a:endParaRPr>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2"/>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15</a:t>
            </a:fld>
            <a:endParaRPr lang="en-US" altLang="en-US"/>
          </a:p>
        </p:txBody>
      </p:sp>
      <p:sp>
        <p:nvSpPr>
          <p:cNvPr id="5" name="Content Placeholder 7">
            <a:extLst>
              <a:ext uri="{FF2B5EF4-FFF2-40B4-BE49-F238E27FC236}">
                <a16:creationId xmlns:a16="http://schemas.microsoft.com/office/drawing/2014/main" id="{0C6E8E1A-CAC9-CE38-1B99-33CD7DFD689F}"/>
              </a:ext>
            </a:extLst>
          </p:cNvPr>
          <p:cNvSpPr txBox="1">
            <a:spLocks/>
          </p:cNvSpPr>
          <p:nvPr>
            <p:custDataLst>
              <p:tags r:id="rId3"/>
            </p:custDataLst>
          </p:nvPr>
        </p:nvSpPr>
        <p:spPr>
          <a:xfrm>
            <a:off x="606325" y="2262908"/>
            <a:ext cx="10910275" cy="3768737"/>
          </a:xfrm>
          <a:prstGeom prst="rect">
            <a:avLst/>
          </a:prstGeom>
          <a:effectLst>
            <a:glow rad="63500">
              <a:schemeClr val="accent1">
                <a:satMod val="175000"/>
                <a:alpha val="40000"/>
              </a:schemeClr>
            </a:glow>
          </a:effectLst>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6000"/>
              </a:lnSpc>
              <a:spcBef>
                <a:spcPts val="0"/>
              </a:spcBef>
              <a:spcAft>
                <a:spcPts val="800"/>
              </a:spcAft>
              <a:buNone/>
            </a:pPr>
            <a:r>
              <a:rPr lang="fr-FR" sz="2400" b="1" dirty="0">
                <a:ea typeface="Calibri"/>
                <a:cs typeface="Times New Roman"/>
              </a:rPr>
              <a:t>Innovation, Sciences et Développement économique Canada</a:t>
            </a:r>
          </a:p>
          <a:p>
            <a:pPr algn="just">
              <a:lnSpc>
                <a:spcPct val="106000"/>
              </a:lnSpc>
              <a:spcBef>
                <a:spcPts val="0"/>
              </a:spcBef>
              <a:spcAft>
                <a:spcPts val="800"/>
              </a:spcAft>
            </a:pPr>
            <a:r>
              <a:rPr lang="fr-FR" sz="2400" dirty="0">
                <a:ea typeface="Calibri"/>
                <a:cs typeface="Times New Roman"/>
              </a:rPr>
              <a:t>ISDE a défini des mesures liées à l’inclusion à partir de diverses sources de données, qui indiqueront l’efficacité de ces initiatives.</a:t>
            </a:r>
          </a:p>
          <a:p>
            <a:pPr marL="0" indent="0" algn="just">
              <a:lnSpc>
                <a:spcPct val="106000"/>
              </a:lnSpc>
              <a:spcBef>
                <a:spcPts val="0"/>
              </a:spcBef>
              <a:spcAft>
                <a:spcPts val="800"/>
              </a:spcAft>
              <a:buNone/>
            </a:pPr>
            <a:endParaRPr lang="fr-FR" sz="2400" b="1" dirty="0">
              <a:ea typeface="Calibri"/>
              <a:cs typeface="Times New Roman"/>
            </a:endParaRPr>
          </a:p>
          <a:p>
            <a:pPr marL="0" indent="0" algn="just">
              <a:lnSpc>
                <a:spcPct val="106000"/>
              </a:lnSpc>
              <a:spcBef>
                <a:spcPts val="0"/>
              </a:spcBef>
              <a:spcAft>
                <a:spcPts val="800"/>
              </a:spcAft>
              <a:buNone/>
            </a:pPr>
            <a:r>
              <a:rPr lang="fr-FR" sz="2400" b="1" dirty="0">
                <a:ea typeface="Calibri"/>
                <a:cs typeface="Times New Roman"/>
              </a:rPr>
              <a:t>Statistique Canada</a:t>
            </a:r>
          </a:p>
          <a:p>
            <a:pPr algn="just">
              <a:lnSpc>
                <a:spcPct val="106000"/>
              </a:lnSpc>
              <a:spcBef>
                <a:spcPts val="0"/>
              </a:spcBef>
              <a:spcAft>
                <a:spcPts val="800"/>
              </a:spcAft>
            </a:pPr>
            <a:r>
              <a:rPr lang="fr-FR" sz="2400" dirty="0">
                <a:ea typeface="Calibri"/>
                <a:cs typeface="Times New Roman"/>
              </a:rPr>
              <a:t>Statistique Canada a fixé des objectifs d’inclusion basés sur l’analyse des abandons dans les processus de dotation, la proportion d’employés ayant suivi la formation de sensibilisation obligatoire et la santé de l’organisme (en fonction des résultats du Sondage de 1999 auprès des fonctionnaires fédéraux (SAFF) et des résultats du Sondage sur le bien-être des employés (SBE).</a:t>
            </a:r>
            <a:endParaRPr lang="en-US" dirty="0"/>
          </a:p>
        </p:txBody>
      </p:sp>
    </p:spTree>
    <p:extLst>
      <p:ext uri="{BB962C8B-B14F-4D97-AF65-F5344CB8AC3E}">
        <p14:creationId xmlns:p14="http://schemas.microsoft.com/office/powerpoint/2010/main" val="32286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514905" y="136525"/>
            <a:ext cx="11155640" cy="1567987"/>
          </a:xfrm>
          <a:solidFill>
            <a:srgbClr val="764D94"/>
          </a:solidFill>
          <a:ln>
            <a:noFill/>
          </a:ln>
        </p:spPr>
        <p:txBody>
          <a:bodyPr>
            <a:noAutofit/>
          </a:bodyPr>
          <a:lstStyle/>
          <a:p>
            <a:pPr algn="ctr"/>
            <a:r>
              <a:rPr lang="fr-FR" sz="3600" dirty="0">
                <a:solidFill>
                  <a:schemeClr val="bg1"/>
                </a:solidFill>
              </a:rPr>
              <a:t>Annexe – Pratiques organisationnelles en matière de reddition de comptes</a:t>
            </a: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606325" y="1885935"/>
            <a:ext cx="10972800" cy="4835540"/>
          </a:xfrm>
        </p:spPr>
        <p:txBody>
          <a:bodyPr vert="horz" lIns="91440" tIns="45720" rIns="91440" bIns="45720" rtlCol="0" anchor="t">
            <a:normAutofit lnSpcReduction="10000"/>
          </a:bodyPr>
          <a:lstStyle/>
          <a:p>
            <a:pPr marL="0" indent="0" algn="just">
              <a:lnSpc>
                <a:spcPct val="106000"/>
              </a:lnSpc>
              <a:spcBef>
                <a:spcPts val="0"/>
              </a:spcBef>
              <a:buNone/>
            </a:pPr>
            <a:r>
              <a:rPr lang="fr-FR" sz="1700" b="1" dirty="0"/>
              <a:t>Santé Canada,</a:t>
            </a:r>
          </a:p>
          <a:p>
            <a:pPr algn="just">
              <a:lnSpc>
                <a:spcPct val="106000"/>
              </a:lnSpc>
              <a:spcBef>
                <a:spcPts val="0"/>
              </a:spcBef>
            </a:pPr>
            <a:r>
              <a:rPr lang="fr-FR" sz="1700" dirty="0"/>
              <a:t>Les conséquences de l’absence de contribution aux objectifs de représentation et d’inclusion comprennent :</a:t>
            </a:r>
          </a:p>
          <a:p>
            <a:pPr marL="0" indent="0" algn="just">
              <a:lnSpc>
                <a:spcPct val="106000"/>
              </a:lnSpc>
              <a:spcBef>
                <a:spcPts val="0"/>
              </a:spcBef>
              <a:buNone/>
            </a:pPr>
            <a:r>
              <a:rPr lang="fr-FR" sz="1700" dirty="0"/>
              <a:t>	- Incidence sur les évaluations du rendement – le manque de contribution aux objectifs de l’Appel à l’action peut 	avoir une incidence négative sur la cote de rendement global d’un cadre supérieur;</a:t>
            </a:r>
          </a:p>
          <a:p>
            <a:pPr marL="0" indent="0" algn="just">
              <a:lnSpc>
                <a:spcPct val="106000"/>
              </a:lnSpc>
              <a:spcBef>
                <a:spcPts val="0"/>
              </a:spcBef>
              <a:buNone/>
            </a:pPr>
            <a:r>
              <a:rPr lang="fr-FR" sz="1700" dirty="0"/>
              <a:t>	- Possibilités de perfectionnement professionnel – les cadres supérieurs qui ne contribuent pas aux objectifs de 	l’Appel à l’action peuvent être tenus de suivre des programmes de formation ou de perfectionnement 	supplémentaires axés sur l’équité, la diversité et l’inclusion afin d’améliorer leur compréhension et leur 	engagement à l’égard de ces initiatives; </a:t>
            </a:r>
          </a:p>
          <a:p>
            <a:pPr marL="0" indent="0" algn="just">
              <a:lnSpc>
                <a:spcPct val="106000"/>
              </a:lnSpc>
              <a:spcBef>
                <a:spcPts val="0"/>
              </a:spcBef>
              <a:buNone/>
            </a:pPr>
            <a:r>
              <a:rPr lang="fr-FR" sz="1700" dirty="0"/>
              <a:t>	- Mesures de responsabilisation – des plans d’amélioration du rendement ou des mesures d’encadrement sont 	mis en œuvre si les objectifs de l’Appel à l’action ne sont pas atteints. </a:t>
            </a:r>
          </a:p>
          <a:p>
            <a:pPr marL="0" indent="0" algn="just">
              <a:lnSpc>
                <a:spcPct val="106000"/>
              </a:lnSpc>
              <a:spcBef>
                <a:spcPts val="0"/>
              </a:spcBef>
              <a:buNone/>
            </a:pPr>
            <a:r>
              <a:rPr lang="fr-FR" sz="1700" b="1" dirty="0"/>
              <a:t>Immigration, Réfugiés et Citoyenneté Canada</a:t>
            </a:r>
          </a:p>
          <a:p>
            <a:pPr algn="just">
              <a:lnSpc>
                <a:spcPct val="106000"/>
              </a:lnSpc>
              <a:spcBef>
                <a:spcPts val="0"/>
              </a:spcBef>
            </a:pPr>
            <a:r>
              <a:rPr lang="fr-FR" sz="1700" dirty="0"/>
              <a:t>Dans la phase pilote de l’indice ARDEI, les cadres sont évalués selon les 3 piliers suivants :</a:t>
            </a:r>
          </a:p>
          <a:p>
            <a:pPr marL="0" indent="0" algn="just">
              <a:lnSpc>
                <a:spcPct val="106000"/>
              </a:lnSpc>
              <a:spcBef>
                <a:spcPts val="0"/>
              </a:spcBef>
              <a:buNone/>
            </a:pPr>
            <a:r>
              <a:rPr lang="fr-FR" sz="1700" dirty="0"/>
              <a:t>	- les données démographiques de la main-d’œuvre (c.-à-d. la représentation de l’EE);</a:t>
            </a:r>
          </a:p>
          <a:p>
            <a:pPr marL="0" indent="0" algn="just">
              <a:lnSpc>
                <a:spcPct val="106000"/>
              </a:lnSpc>
              <a:spcBef>
                <a:spcPts val="0"/>
              </a:spcBef>
              <a:buNone/>
            </a:pPr>
            <a:r>
              <a:rPr lang="fr-FR" sz="1700" dirty="0"/>
              <a:t>	- la rétroaction des employés;</a:t>
            </a:r>
          </a:p>
          <a:p>
            <a:pPr marL="0" indent="0" algn="just">
              <a:lnSpc>
                <a:spcPct val="106000"/>
              </a:lnSpc>
              <a:spcBef>
                <a:spcPts val="0"/>
              </a:spcBef>
              <a:buNone/>
            </a:pPr>
            <a:r>
              <a:rPr lang="fr-FR" sz="1700" dirty="0"/>
              <a:t>	- l’auto-évaluation dans la réalisation des engagements du gouvernement du Canada en matière d’ARDEI.</a:t>
            </a:r>
          </a:p>
          <a:p>
            <a:pPr algn="just">
              <a:lnSpc>
                <a:spcPct val="106000"/>
              </a:lnSpc>
              <a:spcBef>
                <a:spcPts val="0"/>
              </a:spcBef>
            </a:pPr>
            <a:r>
              <a:rPr lang="fr-FR" sz="1700" dirty="0"/>
              <a:t>En attendant le succès de ce projet pilote, IRCC envisagera d’établir une responsabilisation conséquente pour les cadres en liant explicitement la rémunération au rendement des cadres et les possibilités d’avancement à la réalisation des objectifs ARDEI des cadres.</a:t>
            </a:r>
            <a:endParaRPr lang="en-US" sz="1700" dirty="0"/>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16</a:t>
            </a:fld>
            <a:endParaRPr lang="en-US" altLang="en-US"/>
          </a:p>
        </p:txBody>
      </p:sp>
    </p:spTree>
    <p:extLst>
      <p:ext uri="{BB962C8B-B14F-4D97-AF65-F5344CB8AC3E}">
        <p14:creationId xmlns:p14="http://schemas.microsoft.com/office/powerpoint/2010/main" val="4275732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D69184-400D-0C95-82F9-1CC5C6096A53}"/>
              </a:ext>
            </a:extLst>
          </p:cNvPr>
          <p:cNvSpPr>
            <a:spLocks noGrp="1"/>
          </p:cNvSpPr>
          <p:nvPr>
            <p:ph type="body" sz="quarter" idx="3"/>
            <p:custDataLst>
              <p:tags r:id="rId1"/>
            </p:custDataLst>
          </p:nvPr>
        </p:nvSpPr>
        <p:spPr>
          <a:xfrm>
            <a:off x="355107" y="424069"/>
            <a:ext cx="11558726" cy="552115"/>
          </a:xfrm>
          <a:solidFill>
            <a:srgbClr val="764D94"/>
          </a:solidFill>
          <a:ln>
            <a:noFill/>
          </a:ln>
        </p:spPr>
        <p:txBody>
          <a:bodyPr>
            <a:noAutofit/>
          </a:bodyPr>
          <a:lstStyle/>
          <a:p>
            <a:pPr algn="ctr"/>
            <a:r>
              <a:rPr lang="fr-FR" sz="3600" dirty="0">
                <a:solidFill>
                  <a:schemeClr val="bg1"/>
                </a:solidFill>
              </a:rPr>
              <a:t>Annexe – Exemples organisationnels de mesures concrètes</a:t>
            </a:r>
            <a:endParaRPr lang="en-US" sz="3600" dirty="0">
              <a:solidFill>
                <a:schemeClr val="bg1"/>
              </a:solidFill>
            </a:endParaRPr>
          </a:p>
        </p:txBody>
      </p:sp>
      <p:sp>
        <p:nvSpPr>
          <p:cNvPr id="11" name="Content Placeholder 10">
            <a:extLst>
              <a:ext uri="{FF2B5EF4-FFF2-40B4-BE49-F238E27FC236}">
                <a16:creationId xmlns:a16="http://schemas.microsoft.com/office/drawing/2014/main" id="{C136C69F-0286-5DDC-4D02-385FEC9CD0AD}"/>
              </a:ext>
            </a:extLst>
          </p:cNvPr>
          <p:cNvSpPr>
            <a:spLocks noGrp="1"/>
          </p:cNvSpPr>
          <p:nvPr>
            <p:ph sz="quarter" idx="4"/>
            <p:custDataLst>
              <p:tags r:id="rId2"/>
            </p:custDataLst>
          </p:nvPr>
        </p:nvSpPr>
        <p:spPr>
          <a:xfrm>
            <a:off x="355106" y="978212"/>
            <a:ext cx="11558725" cy="5150127"/>
          </a:xfrm>
        </p:spPr>
        <p:txBody>
          <a:bodyPr vert="horz" lIns="91440" tIns="45720" rIns="91440" bIns="45720" rtlCol="0" anchor="t">
            <a:normAutofit fontScale="70000" lnSpcReduction="20000"/>
          </a:bodyPr>
          <a:lstStyle/>
          <a:p>
            <a:pPr marL="0" indent="0" algn="just" fontAlgn="t">
              <a:buNone/>
            </a:pPr>
            <a:r>
              <a:rPr lang="fr-CA" sz="1800" b="1" dirty="0">
                <a:latin typeface="+mj-lt"/>
              </a:rPr>
              <a:t>Commandites</a:t>
            </a:r>
          </a:p>
          <a:p>
            <a:pPr algn="just" fontAlgn="t"/>
            <a:r>
              <a:rPr lang="fr-CA" sz="1800" b="1" dirty="0">
                <a:latin typeface="+mj-lt"/>
              </a:rPr>
              <a:t>Innovation, Sciences et Développement économique Canada : </a:t>
            </a:r>
            <a:r>
              <a:rPr lang="fr-CA" sz="1800" dirty="0">
                <a:latin typeface="+mj-lt"/>
              </a:rPr>
              <a:t>offre une occasion récurrente de poste de conseiller principal de six mois au bureau du sous-ministre ouvert aux employés racisés et autochtones, offrant des ateliers de formation et de renforcement des compétences adaptés aux besoins des employés autochtones, noirs et autres employés racisés.</a:t>
            </a:r>
          </a:p>
          <a:p>
            <a:pPr marL="0" indent="0" algn="just" fontAlgn="t">
              <a:buNone/>
            </a:pPr>
            <a:endParaRPr lang="fr-CA" sz="1800" b="1" dirty="0">
              <a:latin typeface="+mj-lt"/>
            </a:endParaRPr>
          </a:p>
          <a:p>
            <a:pPr marL="0" indent="0" algn="just" fontAlgn="t">
              <a:buNone/>
            </a:pPr>
            <a:r>
              <a:rPr lang="fr-CA" sz="1800" b="1" dirty="0">
                <a:latin typeface="+mj-lt"/>
              </a:rPr>
              <a:t>Recrutement</a:t>
            </a:r>
          </a:p>
          <a:p>
            <a:pPr algn="just" fontAlgn="t"/>
            <a:r>
              <a:rPr lang="fr-CA" sz="1800" b="1" dirty="0">
                <a:latin typeface="+mj-lt"/>
              </a:rPr>
              <a:t>Patrimoine Canada : </a:t>
            </a:r>
            <a:r>
              <a:rPr lang="fr-CA" sz="1800" dirty="0">
                <a:latin typeface="+mj-lt"/>
              </a:rPr>
              <a:t>l’administrateur général de Patrimoine canadien a lancé une campagne de recrutement pour attirer des employés racisés pour des postes EX-01 et EX-02 afin d’obtenir une meilleure représentation au sein de sa haute direction. Leurs efforts ont conduit à une augmentation du nombre d’employés racisés occupant des postes de direction.</a:t>
            </a:r>
          </a:p>
          <a:p>
            <a:pPr marL="0" indent="0" algn="just" fontAlgn="t">
              <a:buNone/>
            </a:pPr>
            <a:endParaRPr lang="fr-CA" sz="1800" b="1" dirty="0">
              <a:latin typeface="+mj-lt"/>
            </a:endParaRPr>
          </a:p>
          <a:p>
            <a:pPr marL="0" indent="0" algn="just" fontAlgn="t">
              <a:buNone/>
            </a:pPr>
            <a:r>
              <a:rPr lang="fr-CA" sz="1800" b="1" dirty="0">
                <a:latin typeface="+mj-lt"/>
              </a:rPr>
              <a:t>Donner la priorité à la formation en langues officielles</a:t>
            </a:r>
          </a:p>
          <a:p>
            <a:pPr algn="just" fontAlgn="t"/>
            <a:r>
              <a:rPr lang="fr-CA" sz="1800" b="1" dirty="0">
                <a:latin typeface="+mj-lt"/>
              </a:rPr>
              <a:t>Agence canadienne d’inspection des aliments : </a:t>
            </a:r>
            <a:r>
              <a:rPr lang="fr-CA" sz="1800" dirty="0">
                <a:latin typeface="+mj-lt"/>
              </a:rPr>
              <a:t>en novembre 2023, l’ACIA a lancé le programme linguistique pour les PANDC qui offre 4 heures de formation en langue seconde aux employés autochtones, noirs et racisés. Le programme a accepté 115 candidats depuis sa création.</a:t>
            </a:r>
          </a:p>
          <a:p>
            <a:pPr marL="0" indent="0" algn="just" fontAlgn="t">
              <a:buNone/>
            </a:pPr>
            <a:endParaRPr lang="fr-CA" sz="1800" b="1" dirty="0">
              <a:latin typeface="+mj-lt"/>
            </a:endParaRPr>
          </a:p>
          <a:p>
            <a:pPr marL="0" indent="0" algn="just" fontAlgn="t">
              <a:buNone/>
            </a:pPr>
            <a:r>
              <a:rPr lang="fr-CA" sz="1800" b="1" dirty="0">
                <a:latin typeface="+mj-lt"/>
              </a:rPr>
              <a:t>Investir dans le réseau des employés</a:t>
            </a:r>
          </a:p>
          <a:p>
            <a:pPr algn="just" fontAlgn="t"/>
            <a:r>
              <a:rPr lang="fr-CA" sz="1800" b="1" dirty="0">
                <a:latin typeface="+mj-lt"/>
              </a:rPr>
              <a:t>Environnement et Changement climatique Canada : </a:t>
            </a:r>
            <a:r>
              <a:rPr lang="fr-CA" sz="1800" dirty="0">
                <a:latin typeface="+mj-lt"/>
              </a:rPr>
              <a:t>ECCC a doté deux postes financés de façon permanente en 2023 pour soutenir les réseaux d’employés. Le Fonds pour la diversité et l’inclusion d’ECCC, accessible à tous les employés, y compris les réseaux d’employés et les directions générales, alloue des ressources aux initiatives et activités favorisant l’équité et l’inclusion.</a:t>
            </a:r>
          </a:p>
          <a:p>
            <a:pPr marL="0" indent="0" algn="just" fontAlgn="t">
              <a:buNone/>
            </a:pPr>
            <a:endParaRPr lang="fr-CA" sz="1800" b="1" dirty="0">
              <a:latin typeface="+mj-lt"/>
            </a:endParaRPr>
          </a:p>
          <a:p>
            <a:pPr marL="0" indent="0" algn="just" fontAlgn="t">
              <a:buNone/>
            </a:pPr>
            <a:r>
              <a:rPr lang="fr-CA" sz="1800" b="1" dirty="0">
                <a:latin typeface="+mj-lt"/>
              </a:rPr>
              <a:t>Considérations relatives aux périodes religieuses et culturelles</a:t>
            </a:r>
          </a:p>
          <a:p>
            <a:pPr algn="just" fontAlgn="t"/>
            <a:r>
              <a:rPr lang="fr-CA" sz="1800" b="1" dirty="0">
                <a:latin typeface="+mj-lt"/>
              </a:rPr>
              <a:t>Développement économique canadien pour les régions du Québec : </a:t>
            </a:r>
            <a:r>
              <a:rPr lang="fr-CA" sz="1800" dirty="0">
                <a:latin typeface="+mj-lt"/>
              </a:rPr>
              <a:t>leur formulaire interne de planification d’événements majeurs a été modifié pour inclure une question sur la prise en compte des dates culturelles et religieuses dans le processus de planification. Une présentation lors d’une réunion du Réseau des professionnels administratifs a permis de sensibiliser les employés à cette pratique et à l’importance de prendre cet enjeu en compte lors de l’organisation de réunions d’équipe ou d’événements majeurs.</a:t>
            </a:r>
            <a:endParaRPr lang="fr-CA" dirty="0"/>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17</a:t>
            </a:fld>
            <a:endParaRPr lang="en-US" altLang="en-US" dirty="0"/>
          </a:p>
        </p:txBody>
      </p:sp>
    </p:spTree>
    <p:extLst>
      <p:ext uri="{BB962C8B-B14F-4D97-AF65-F5344CB8AC3E}">
        <p14:creationId xmlns:p14="http://schemas.microsoft.com/office/powerpoint/2010/main" val="337056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827C792-F83E-AD1A-C171-F1D3FF3EB3D2}"/>
              </a:ext>
            </a:extLst>
          </p:cNvPr>
          <p:cNvSpPr>
            <a:spLocks noGrp="1"/>
          </p:cNvSpPr>
          <p:nvPr>
            <p:ph type="title"/>
            <p:custDataLst>
              <p:tags r:id="rId3"/>
            </p:custDataLst>
          </p:nvPr>
        </p:nvSpPr>
        <p:spPr>
          <a:xfrm>
            <a:off x="838201" y="643467"/>
            <a:ext cx="6206346" cy="1321257"/>
          </a:xfrm>
        </p:spPr>
        <p:txBody>
          <a:bodyPr>
            <a:normAutofit/>
          </a:bodyPr>
          <a:lstStyle/>
          <a:p>
            <a:pPr algn="ctr"/>
            <a:r>
              <a:rPr lang="fr-CA" b="1" dirty="0"/>
              <a:t>Objectifs</a:t>
            </a:r>
          </a:p>
        </p:txBody>
      </p:sp>
      <p:sp>
        <p:nvSpPr>
          <p:cNvPr id="3" name="Content Placeholder 2">
            <a:extLst>
              <a:ext uri="{FF2B5EF4-FFF2-40B4-BE49-F238E27FC236}">
                <a16:creationId xmlns:a16="http://schemas.microsoft.com/office/drawing/2014/main" id="{75EC0E01-26A9-8A02-9952-B5F0F7384F15}"/>
              </a:ext>
            </a:extLst>
          </p:cNvPr>
          <p:cNvSpPr>
            <a:spLocks noGrp="1"/>
          </p:cNvSpPr>
          <p:nvPr>
            <p:ph idx="1"/>
            <p:custDataLst>
              <p:tags r:id="rId4"/>
            </p:custDataLst>
          </p:nvPr>
        </p:nvSpPr>
        <p:spPr>
          <a:xfrm>
            <a:off x="838201" y="2128059"/>
            <a:ext cx="6627074" cy="4048904"/>
          </a:xfrm>
        </p:spPr>
        <p:txBody>
          <a:bodyPr vert="horz" lIns="91440" tIns="45720" rIns="91440" bIns="45720" rtlCol="0">
            <a:normAutofit/>
          </a:bodyPr>
          <a:lstStyle/>
          <a:p>
            <a:pPr algn="ctr"/>
            <a:r>
              <a:rPr lang="fr-FR" dirty="0">
                <a:ea typeface="Calibri"/>
                <a:cs typeface="Calibri"/>
              </a:rPr>
              <a:t>Partager les tendances qui ressortent des rapports</a:t>
            </a:r>
          </a:p>
          <a:p>
            <a:pPr algn="ctr"/>
            <a:endParaRPr lang="fr-FR" dirty="0">
              <a:ea typeface="Calibri"/>
              <a:cs typeface="Calibri"/>
            </a:endParaRPr>
          </a:p>
          <a:p>
            <a:pPr algn="ctr"/>
            <a:r>
              <a:rPr lang="fr-FR" dirty="0">
                <a:ea typeface="Calibri"/>
                <a:cs typeface="Calibri"/>
              </a:rPr>
              <a:t>Mettre en évidence les domaines à améliorer</a:t>
            </a:r>
          </a:p>
          <a:p>
            <a:pPr algn="ctr"/>
            <a:endParaRPr lang="fr-FR" dirty="0">
              <a:ea typeface="Calibri"/>
              <a:cs typeface="Calibri"/>
            </a:endParaRPr>
          </a:p>
          <a:p>
            <a:pPr algn="ctr"/>
            <a:r>
              <a:rPr lang="fr-FR" dirty="0">
                <a:ea typeface="Calibri"/>
                <a:cs typeface="Calibri"/>
              </a:rPr>
              <a:t>Participer à une discussion sur les prochaines étapes</a:t>
            </a:r>
            <a:endParaRPr lang="en-CA" dirty="0">
              <a:ea typeface="Calibri"/>
              <a:cs typeface="Calibri"/>
            </a:endParaRPr>
          </a:p>
        </p:txBody>
      </p:sp>
      <p:pic>
        <p:nvPicPr>
          <p:cNvPr id="4" name="Picture 3" descr="A blue and purple arrow&#10;&#10;Description automatically generated">
            <a:extLst>
              <a:ext uri="{FF2B5EF4-FFF2-40B4-BE49-F238E27FC236}">
                <a16:creationId xmlns:a16="http://schemas.microsoft.com/office/drawing/2014/main" id="{9C9CFB42-E619-FC4E-8ABC-0F11857293EE}"/>
              </a:ext>
            </a:extLst>
          </p:cNvPr>
          <p:cNvPicPr>
            <a:picLocks noChangeAspect="1"/>
          </p:cNvPicPr>
          <p:nvPr>
            <p:custDataLst>
              <p:tags r:id="rId5"/>
            </p:custDataLst>
          </p:nvPr>
        </p:nvPicPr>
        <p:blipFill>
          <a:blip r:embed="rId8"/>
          <a:stretch>
            <a:fillRect/>
          </a:stretch>
        </p:blipFill>
        <p:spPr>
          <a:xfrm>
            <a:off x="7044547" y="643234"/>
            <a:ext cx="4260424" cy="5599876"/>
          </a:xfrm>
          <a:prstGeom prst="rect">
            <a:avLst/>
          </a:prstGeom>
        </p:spPr>
      </p:pic>
    </p:spTree>
    <p:extLst>
      <p:ext uri="{BB962C8B-B14F-4D97-AF65-F5344CB8AC3E}">
        <p14:creationId xmlns:p14="http://schemas.microsoft.com/office/powerpoint/2010/main" val="2971305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4">
            <a:extLst>
              <a:ext uri="{FF2B5EF4-FFF2-40B4-BE49-F238E27FC236}">
                <a16:creationId xmlns:a16="http://schemas.microsoft.com/office/drawing/2014/main" id="{14D4E54C-5ABA-439D-73FD-6DC2FA2EA2F4}"/>
              </a:ext>
            </a:extLst>
          </p:cNvPr>
          <p:cNvSpPr/>
          <p:nvPr/>
        </p:nvSpPr>
        <p:spPr>
          <a:xfrm>
            <a:off x="9779426"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4" name="Shape 53">
            <a:extLst>
              <a:ext uri="{FF2B5EF4-FFF2-40B4-BE49-F238E27FC236}">
                <a16:creationId xmlns:a16="http://schemas.microsoft.com/office/drawing/2014/main" id="{6D1F3B1C-554E-6703-77B7-F641FCCBE64B}"/>
              </a:ext>
            </a:extLst>
          </p:cNvPr>
          <p:cNvSpPr/>
          <p:nvPr/>
        </p:nvSpPr>
        <p:spPr>
          <a:xfrm>
            <a:off x="6682449"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3" name="Shape 52">
            <a:extLst>
              <a:ext uri="{FF2B5EF4-FFF2-40B4-BE49-F238E27FC236}">
                <a16:creationId xmlns:a16="http://schemas.microsoft.com/office/drawing/2014/main" id="{753E9CED-8927-680A-A45D-C374335C4D4C}"/>
              </a:ext>
            </a:extLst>
          </p:cNvPr>
          <p:cNvSpPr/>
          <p:nvPr/>
        </p:nvSpPr>
        <p:spPr>
          <a:xfrm>
            <a:off x="3774348"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2" name="Shape 51">
            <a:extLst>
              <a:ext uri="{FF2B5EF4-FFF2-40B4-BE49-F238E27FC236}">
                <a16:creationId xmlns:a16="http://schemas.microsoft.com/office/drawing/2014/main" id="{CC546DF8-91B4-0D97-98B5-DA55D8A1D341}"/>
              </a:ext>
            </a:extLst>
          </p:cNvPr>
          <p:cNvSpPr/>
          <p:nvPr/>
        </p:nvSpPr>
        <p:spPr>
          <a:xfrm>
            <a:off x="765200" y="3467294"/>
            <a:ext cx="1410622" cy="1410622"/>
          </a:xfrm>
          <a:prstGeom prst="leftCircularArrow">
            <a:avLst>
              <a:gd name="adj1" fmla="val 3510"/>
              <a:gd name="adj2" fmla="val 435592"/>
              <a:gd name="adj3" fmla="val 1376601"/>
              <a:gd name="adj4" fmla="val 8189987"/>
              <a:gd name="adj5" fmla="val 4095"/>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1" name="Arrow: Circular 50">
            <a:extLst>
              <a:ext uri="{FF2B5EF4-FFF2-40B4-BE49-F238E27FC236}">
                <a16:creationId xmlns:a16="http://schemas.microsoft.com/office/drawing/2014/main" id="{B62A9FF8-E49D-2488-70A7-EC3F5470E3FF}"/>
              </a:ext>
            </a:extLst>
          </p:cNvPr>
          <p:cNvSpPr/>
          <p:nvPr/>
        </p:nvSpPr>
        <p:spPr>
          <a:xfrm>
            <a:off x="8245067" y="2243784"/>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50" name="Arrow: Circular 49">
            <a:extLst>
              <a:ext uri="{FF2B5EF4-FFF2-40B4-BE49-F238E27FC236}">
                <a16:creationId xmlns:a16="http://schemas.microsoft.com/office/drawing/2014/main" id="{9879DBC0-54C3-0BDF-46B8-DBE833E1EDEC}"/>
              </a:ext>
            </a:extLst>
          </p:cNvPr>
          <p:cNvSpPr/>
          <p:nvPr/>
        </p:nvSpPr>
        <p:spPr>
          <a:xfrm>
            <a:off x="5108332" y="2151019"/>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49" name="Arrow: Circular 48">
            <a:extLst>
              <a:ext uri="{FF2B5EF4-FFF2-40B4-BE49-F238E27FC236}">
                <a16:creationId xmlns:a16="http://schemas.microsoft.com/office/drawing/2014/main" id="{D82A4002-4716-9FA9-E969-ECB53835DA8E}"/>
              </a:ext>
            </a:extLst>
          </p:cNvPr>
          <p:cNvSpPr/>
          <p:nvPr/>
        </p:nvSpPr>
        <p:spPr>
          <a:xfrm>
            <a:off x="2086836" y="2180826"/>
            <a:ext cx="1517805" cy="1517805"/>
          </a:xfrm>
          <a:prstGeom prst="circularArrow">
            <a:avLst>
              <a:gd name="adj1" fmla="val 3262"/>
              <a:gd name="adj2" fmla="val 402453"/>
              <a:gd name="adj3" fmla="val 20306345"/>
              <a:gd name="adj4" fmla="val 13459819"/>
              <a:gd name="adj5" fmla="val 3806"/>
            </a:avLst>
          </a:prstGeom>
          <a:scene3d>
            <a:camera prst="orthographicFront"/>
            <a:lightRig rig="threePt" dir="t">
              <a:rot lat="0" lon="0" rev="7500000"/>
            </a:lightRig>
          </a:scene3d>
          <a:sp3d z="-70000" extrusionH="63500" prstMaterial="matte">
            <a:bevelT w="25400" h="6350" prst="relaxedInset"/>
            <a:contourClr>
              <a:schemeClr val="bg1"/>
            </a:contourClr>
          </a:sp3d>
        </p:spPr>
        <p:style>
          <a:lnRef idx="0">
            <a:schemeClr val="accent5">
              <a:tint val="60000"/>
              <a:hueOff val="0"/>
              <a:satOff val="0"/>
              <a:lumOff val="0"/>
              <a:alphaOff val="0"/>
            </a:schemeClr>
          </a:lnRef>
          <a:fillRef idx="1">
            <a:schemeClr val="accent5">
              <a:tint val="60000"/>
              <a:hueOff val="0"/>
              <a:satOff val="0"/>
              <a:lumOff val="0"/>
              <a:alphaOff val="0"/>
            </a:schemeClr>
          </a:fillRef>
          <a:effectRef idx="2">
            <a:schemeClr val="accent5">
              <a:tint val="60000"/>
              <a:hueOff val="0"/>
              <a:satOff val="0"/>
              <a:lumOff val="0"/>
              <a:alphaOff val="0"/>
            </a:schemeClr>
          </a:effectRef>
          <a:fontRef idx="minor">
            <a:schemeClr val="lt1"/>
          </a:fontRef>
        </p:style>
      </p:sp>
      <p:sp>
        <p:nvSpPr>
          <p:cNvPr id="2" name="Title 1">
            <a:extLst>
              <a:ext uri="{FF2B5EF4-FFF2-40B4-BE49-F238E27FC236}">
                <a16:creationId xmlns:a16="http://schemas.microsoft.com/office/drawing/2014/main" id="{B45E011A-3783-5E46-26FF-FC071BA558FC}"/>
              </a:ext>
            </a:extLst>
          </p:cNvPr>
          <p:cNvSpPr>
            <a:spLocks noGrp="1"/>
          </p:cNvSpPr>
          <p:nvPr>
            <p:ph type="title"/>
          </p:nvPr>
        </p:nvSpPr>
        <p:spPr/>
        <p:txBody>
          <a:bodyPr>
            <a:normAutofit/>
          </a:bodyPr>
          <a:lstStyle/>
          <a:p>
            <a:r>
              <a:rPr lang="fr-CA" sz="4400" b="1" dirty="0">
                <a:latin typeface="+mj-lt"/>
                <a:ea typeface="+mj-ea"/>
                <a:cs typeface="+mj-cs"/>
              </a:rPr>
              <a:t>Appel </a:t>
            </a:r>
            <a:r>
              <a:rPr lang="fr-CA" sz="4400" dirty="0"/>
              <a:t>à</a:t>
            </a:r>
            <a:r>
              <a:rPr lang="fr-CA" sz="4400" b="1" dirty="0">
                <a:latin typeface="+mj-lt"/>
                <a:ea typeface="+mj-ea"/>
                <a:cs typeface="+mj-cs"/>
              </a:rPr>
              <a:t> l’action: les étapes du parcours</a:t>
            </a:r>
            <a:br>
              <a:rPr lang="en-US" sz="4400" b="1" dirty="0">
                <a:latin typeface="+mj-lt"/>
                <a:ea typeface="+mj-ea"/>
                <a:cs typeface="+mj-cs"/>
              </a:rPr>
            </a:br>
            <a:endParaRPr lang="en-US" dirty="0"/>
          </a:p>
        </p:txBody>
      </p:sp>
      <p:sp>
        <p:nvSpPr>
          <p:cNvPr id="4" name="Content Placeholder 3">
            <a:extLst>
              <a:ext uri="{FF2B5EF4-FFF2-40B4-BE49-F238E27FC236}">
                <a16:creationId xmlns:a16="http://schemas.microsoft.com/office/drawing/2014/main" id="{F21122E7-0076-1FD4-0E28-65BDDB948825}"/>
              </a:ext>
            </a:extLst>
          </p:cNvPr>
          <p:cNvSpPr>
            <a:spLocks noGrp="1"/>
          </p:cNvSpPr>
          <p:nvPr>
            <p:ph idx="1"/>
          </p:nvPr>
        </p:nvSpPr>
        <p:spPr>
          <a:xfrm>
            <a:off x="144117"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pPr marL="0" indent="0" algn="ctr">
              <a:buNone/>
            </a:pPr>
            <a:r>
              <a:rPr lang="fr-FR" sz="1400" dirty="0"/>
              <a:t>Appel à l’action en faveur de la lutte contre le racisme, de l’équité et de l’inclusion </a:t>
            </a:r>
            <a:endParaRPr lang="en-US" sz="1400" dirty="0"/>
          </a:p>
        </p:txBody>
      </p:sp>
      <p:sp>
        <p:nvSpPr>
          <p:cNvPr id="6" name="Rectangle: Rounded Corners 5">
            <a:extLst>
              <a:ext uri="{FF2B5EF4-FFF2-40B4-BE49-F238E27FC236}">
                <a16:creationId xmlns:a16="http://schemas.microsoft.com/office/drawing/2014/main" id="{DA2E1D00-EDCF-E5CB-3EF2-D2D696B31FAE}"/>
              </a:ext>
            </a:extLst>
          </p:cNvPr>
          <p:cNvSpPr/>
          <p:nvPr/>
        </p:nvSpPr>
        <p:spPr>
          <a:xfrm>
            <a:off x="1613484" y="2946547"/>
            <a:ext cx="1457967"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Lettres ouvertes des administrateurs  généraux</a:t>
            </a:r>
            <a:endParaRPr lang="en-US" sz="1400" dirty="0"/>
          </a:p>
        </p:txBody>
      </p:sp>
      <p:sp>
        <p:nvSpPr>
          <p:cNvPr id="7" name="Rectangle: Rounded Corners 6">
            <a:extLst>
              <a:ext uri="{FF2B5EF4-FFF2-40B4-BE49-F238E27FC236}">
                <a16:creationId xmlns:a16="http://schemas.microsoft.com/office/drawing/2014/main" id="{13E1A5E8-8D67-7EB2-6426-B0BA7F6B8ED9}"/>
              </a:ext>
            </a:extLst>
          </p:cNvPr>
          <p:cNvSpPr/>
          <p:nvPr/>
        </p:nvSpPr>
        <p:spPr>
          <a:xfrm>
            <a:off x="3127763"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Symposium sur l’appel à l'action</a:t>
            </a:r>
            <a:endParaRPr lang="en-US" sz="1400" dirty="0"/>
          </a:p>
        </p:txBody>
      </p:sp>
      <p:sp>
        <p:nvSpPr>
          <p:cNvPr id="9" name="Rectangle: Rounded Corners 8">
            <a:extLst>
              <a:ext uri="{FF2B5EF4-FFF2-40B4-BE49-F238E27FC236}">
                <a16:creationId xmlns:a16="http://schemas.microsoft.com/office/drawing/2014/main" id="{1B602016-AACC-FBE4-F59E-5CBB445E952C}"/>
              </a:ext>
            </a:extLst>
          </p:cNvPr>
          <p:cNvSpPr/>
          <p:nvPr/>
        </p:nvSpPr>
        <p:spPr>
          <a:xfrm>
            <a:off x="4576647" y="2946547"/>
            <a:ext cx="1477088"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Les orientations à suivre concernant l’Appel à l’action</a:t>
            </a:r>
            <a:endParaRPr lang="en-US" sz="1400" dirty="0"/>
          </a:p>
        </p:txBody>
      </p:sp>
      <p:sp>
        <p:nvSpPr>
          <p:cNvPr id="10" name="Rectangle: Rounded Corners 9">
            <a:extLst>
              <a:ext uri="{FF2B5EF4-FFF2-40B4-BE49-F238E27FC236}">
                <a16:creationId xmlns:a16="http://schemas.microsoft.com/office/drawing/2014/main" id="{12B2852A-5858-B6DC-91C8-FD4003DF0B6F}"/>
              </a:ext>
            </a:extLst>
          </p:cNvPr>
          <p:cNvSpPr/>
          <p:nvPr/>
        </p:nvSpPr>
        <p:spPr>
          <a:xfrm>
            <a:off x="6114453" y="2946547"/>
            <a:ext cx="1507711"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400" dirty="0"/>
              <a:t>Auto-évaluations </a:t>
            </a:r>
            <a:r>
              <a:rPr lang="fr-FR" sz="1400" dirty="0"/>
              <a:t>sur les orientations à suivre </a:t>
            </a:r>
            <a:endParaRPr lang="fr-CA" sz="1400" dirty="0"/>
          </a:p>
        </p:txBody>
      </p:sp>
      <p:sp>
        <p:nvSpPr>
          <p:cNvPr id="12" name="Rectangle: Rounded Corners 11">
            <a:extLst>
              <a:ext uri="{FF2B5EF4-FFF2-40B4-BE49-F238E27FC236}">
                <a16:creationId xmlns:a16="http://schemas.microsoft.com/office/drawing/2014/main" id="{45AF8FF9-28DA-AEA9-0C9C-49F3F22ECA54}"/>
              </a:ext>
            </a:extLst>
          </p:cNvPr>
          <p:cNvSpPr/>
          <p:nvPr/>
        </p:nvSpPr>
        <p:spPr>
          <a:xfrm>
            <a:off x="7678476" y="2946547"/>
            <a:ext cx="1441167"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400" dirty="0"/>
              <a:t>Auto-évaluations </a:t>
            </a:r>
            <a:r>
              <a:rPr lang="fr-FR" sz="1400" dirty="0"/>
              <a:t>sur les orientations à suivre </a:t>
            </a:r>
            <a:endParaRPr lang="fr-CA" sz="1400" dirty="0"/>
          </a:p>
          <a:p>
            <a:pPr algn="ctr"/>
            <a:r>
              <a:rPr lang="fr-CA" sz="1400" dirty="0"/>
              <a:t>à rendre</a:t>
            </a:r>
          </a:p>
        </p:txBody>
      </p:sp>
      <p:sp>
        <p:nvSpPr>
          <p:cNvPr id="13" name="Rectangle: Rounded Corners 12">
            <a:extLst>
              <a:ext uri="{FF2B5EF4-FFF2-40B4-BE49-F238E27FC236}">
                <a16:creationId xmlns:a16="http://schemas.microsoft.com/office/drawing/2014/main" id="{8FC960D1-0838-B542-1186-C7D3A96C63CC}"/>
              </a:ext>
            </a:extLst>
          </p:cNvPr>
          <p:cNvSpPr/>
          <p:nvPr/>
        </p:nvSpPr>
        <p:spPr>
          <a:xfrm>
            <a:off x="9180361"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CA" sz="1400" dirty="0"/>
              <a:t>Mise en ligne du rapport sommaire</a:t>
            </a:r>
          </a:p>
        </p:txBody>
      </p:sp>
      <p:sp>
        <p:nvSpPr>
          <p:cNvPr id="14" name="Rectangle: Rounded Corners 13">
            <a:extLst>
              <a:ext uri="{FF2B5EF4-FFF2-40B4-BE49-F238E27FC236}">
                <a16:creationId xmlns:a16="http://schemas.microsoft.com/office/drawing/2014/main" id="{6D8D899F-7E81-6C29-7071-9148573BAD7C}"/>
              </a:ext>
            </a:extLst>
          </p:cNvPr>
          <p:cNvSpPr/>
          <p:nvPr/>
        </p:nvSpPr>
        <p:spPr>
          <a:xfrm>
            <a:off x="10659718" y="2946547"/>
            <a:ext cx="1388165" cy="1165648"/>
          </a:xfrm>
          <a:prstGeom prst="round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Symposium sur </a:t>
            </a:r>
            <a:r>
              <a:rPr lang="en-US" sz="1400" dirty="0"/>
              <a:t>les </a:t>
            </a:r>
            <a:r>
              <a:rPr lang="en-US" sz="1400" dirty="0" err="1"/>
              <a:t>valeurs</a:t>
            </a:r>
            <a:r>
              <a:rPr lang="en-US" sz="1400" dirty="0"/>
              <a:t> et </a:t>
            </a:r>
            <a:r>
              <a:rPr lang="en-US" sz="1400" dirty="0" err="1"/>
              <a:t>l'éthique</a:t>
            </a:r>
            <a:endParaRPr lang="en-US" sz="1400" dirty="0"/>
          </a:p>
        </p:txBody>
      </p:sp>
      <p:grpSp>
        <p:nvGrpSpPr>
          <p:cNvPr id="15" name="Group 14">
            <a:extLst>
              <a:ext uri="{FF2B5EF4-FFF2-40B4-BE49-F238E27FC236}">
                <a16:creationId xmlns:a16="http://schemas.microsoft.com/office/drawing/2014/main" id="{74124673-B5DC-3A6D-ADEB-8164196FBE4D}"/>
              </a:ext>
            </a:extLst>
          </p:cNvPr>
          <p:cNvGrpSpPr/>
          <p:nvPr/>
        </p:nvGrpSpPr>
        <p:grpSpPr>
          <a:xfrm>
            <a:off x="252785" y="4163610"/>
            <a:ext cx="1170828" cy="465599"/>
            <a:chOff x="164329" y="3351545"/>
            <a:chExt cx="1170828" cy="465599"/>
          </a:xfrm>
          <a:scene3d>
            <a:camera prst="orthographicFront"/>
            <a:lightRig rig="threePt" dir="t">
              <a:rot lat="0" lon="0" rev="7500000"/>
            </a:lightRig>
          </a:scene3d>
        </p:grpSpPr>
        <p:sp>
          <p:nvSpPr>
            <p:cNvPr id="16" name="Rectangle: Rounded Corners 15">
              <a:extLst>
                <a:ext uri="{FF2B5EF4-FFF2-40B4-BE49-F238E27FC236}">
                  <a16:creationId xmlns:a16="http://schemas.microsoft.com/office/drawing/2014/main" id="{25222C5E-DCBF-70B3-A64B-79972AD3F462}"/>
                </a:ext>
              </a:extLst>
            </p:cNvPr>
            <p:cNvSpPr/>
            <p:nvPr/>
          </p:nvSpPr>
          <p:spPr>
            <a:xfrm>
              <a:off x="164329"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17" name="Rectangle: Rounded Corners 4">
              <a:extLst>
                <a:ext uri="{FF2B5EF4-FFF2-40B4-BE49-F238E27FC236}">
                  <a16:creationId xmlns:a16="http://schemas.microsoft.com/office/drawing/2014/main" id="{8197245C-56E5-8CF6-ED58-831A338AA5F9}"/>
                </a:ext>
              </a:extLst>
            </p:cNvPr>
            <p:cNvSpPr txBox="1"/>
            <p:nvPr/>
          </p:nvSpPr>
          <p:spPr>
            <a:xfrm>
              <a:off x="177966"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rtl="0"/>
              <a:r>
                <a:rPr lang="fr-CA" sz="1500" kern="1200" noProof="0" dirty="0">
                  <a:solidFill>
                    <a:prstClr val="white"/>
                  </a:solidFill>
                  <a:latin typeface="Calibri" panose="020F0502020204030204"/>
                  <a:ea typeface="+mn-ea"/>
                  <a:cs typeface="+mn-cs"/>
                </a:rPr>
                <a:t>Janvier</a:t>
              </a:r>
              <a:r>
                <a:rPr lang="fr-CA" sz="1500" kern="1200" noProof="0" dirty="0"/>
                <a:t> 2021</a:t>
              </a:r>
            </a:p>
          </p:txBody>
        </p:sp>
      </p:grpSp>
      <p:grpSp>
        <p:nvGrpSpPr>
          <p:cNvPr id="21" name="Group 20">
            <a:extLst>
              <a:ext uri="{FF2B5EF4-FFF2-40B4-BE49-F238E27FC236}">
                <a16:creationId xmlns:a16="http://schemas.microsoft.com/office/drawing/2014/main" id="{EF78AE1F-2F9B-7CE9-A144-138188D48382}"/>
              </a:ext>
            </a:extLst>
          </p:cNvPr>
          <p:cNvGrpSpPr/>
          <p:nvPr/>
        </p:nvGrpSpPr>
        <p:grpSpPr>
          <a:xfrm>
            <a:off x="3236431" y="4177247"/>
            <a:ext cx="1170828" cy="465599"/>
            <a:chOff x="3106972" y="3351545"/>
            <a:chExt cx="1170828" cy="465599"/>
          </a:xfrm>
          <a:scene3d>
            <a:camera prst="orthographicFront"/>
            <a:lightRig rig="threePt" dir="t">
              <a:rot lat="0" lon="0" rev="7500000"/>
            </a:lightRig>
          </a:scene3d>
        </p:grpSpPr>
        <p:sp>
          <p:nvSpPr>
            <p:cNvPr id="22" name="Rectangle: Rounded Corners 21">
              <a:extLst>
                <a:ext uri="{FF2B5EF4-FFF2-40B4-BE49-F238E27FC236}">
                  <a16:creationId xmlns:a16="http://schemas.microsoft.com/office/drawing/2014/main" id="{BB0BB693-6124-7709-BF19-25ECEE02E5C0}"/>
                </a:ext>
              </a:extLst>
            </p:cNvPr>
            <p:cNvSpPr/>
            <p:nvPr/>
          </p:nvSpPr>
          <p:spPr>
            <a:xfrm>
              <a:off x="3106972"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3" name="Rectangle: Rounded Corners 4">
              <a:extLst>
                <a:ext uri="{FF2B5EF4-FFF2-40B4-BE49-F238E27FC236}">
                  <a16:creationId xmlns:a16="http://schemas.microsoft.com/office/drawing/2014/main" id="{9F39273D-7B3F-B756-83B4-63C9877F08F1}"/>
                </a:ext>
              </a:extLst>
            </p:cNvPr>
            <p:cNvSpPr txBox="1"/>
            <p:nvPr/>
          </p:nvSpPr>
          <p:spPr>
            <a:xfrm>
              <a:off x="3120609"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a:r>
                <a:rPr lang="fr-CA" sz="1500" noProof="0" dirty="0"/>
                <a:t>Octobre </a:t>
              </a:r>
              <a:r>
                <a:rPr lang="fr-CA" sz="1500" dirty="0">
                  <a:solidFill>
                    <a:prstClr val="white"/>
                  </a:solidFill>
                  <a:latin typeface="Calibri" panose="020F0502020204030204"/>
                </a:rPr>
                <a:t>2022</a:t>
              </a:r>
            </a:p>
          </p:txBody>
        </p:sp>
      </p:grpSp>
      <p:grpSp>
        <p:nvGrpSpPr>
          <p:cNvPr id="24" name="Group 23">
            <a:extLst>
              <a:ext uri="{FF2B5EF4-FFF2-40B4-BE49-F238E27FC236}">
                <a16:creationId xmlns:a16="http://schemas.microsoft.com/office/drawing/2014/main" id="{DAD20E8B-369D-49A5-B4CC-2D3FB4ED6E6E}"/>
              </a:ext>
            </a:extLst>
          </p:cNvPr>
          <p:cNvGrpSpPr/>
          <p:nvPr/>
        </p:nvGrpSpPr>
        <p:grpSpPr>
          <a:xfrm>
            <a:off x="6285259" y="4177246"/>
            <a:ext cx="1170828" cy="465599"/>
            <a:chOff x="5975251" y="3351545"/>
            <a:chExt cx="1170828" cy="465599"/>
          </a:xfrm>
          <a:scene3d>
            <a:camera prst="orthographicFront"/>
            <a:lightRig rig="threePt" dir="t">
              <a:rot lat="0" lon="0" rev="7500000"/>
            </a:lightRig>
          </a:scene3d>
        </p:grpSpPr>
        <p:sp>
          <p:nvSpPr>
            <p:cNvPr id="25" name="Rectangle: Rounded Corners 24">
              <a:extLst>
                <a:ext uri="{FF2B5EF4-FFF2-40B4-BE49-F238E27FC236}">
                  <a16:creationId xmlns:a16="http://schemas.microsoft.com/office/drawing/2014/main" id="{D9F29891-0665-6404-492E-3643194E8E8B}"/>
                </a:ext>
              </a:extLst>
            </p:cNvPr>
            <p:cNvSpPr/>
            <p:nvPr/>
          </p:nvSpPr>
          <p:spPr>
            <a:xfrm>
              <a:off x="5975251"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6" name="Rectangle: Rounded Corners 4">
              <a:extLst>
                <a:ext uri="{FF2B5EF4-FFF2-40B4-BE49-F238E27FC236}">
                  <a16:creationId xmlns:a16="http://schemas.microsoft.com/office/drawing/2014/main" id="{4D002DE0-67AC-4769-3A68-C53C82A3F9D4}"/>
                </a:ext>
              </a:extLst>
            </p:cNvPr>
            <p:cNvSpPr txBox="1"/>
            <p:nvPr/>
          </p:nvSpPr>
          <p:spPr>
            <a:xfrm>
              <a:off x="5988888"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a:r>
                <a:rPr lang="fr-CA" sz="1500" noProof="0" dirty="0"/>
                <a:t>Avril 2024</a:t>
              </a:r>
            </a:p>
          </p:txBody>
        </p:sp>
      </p:grpSp>
      <p:grpSp>
        <p:nvGrpSpPr>
          <p:cNvPr id="27" name="Group 26">
            <a:extLst>
              <a:ext uri="{FF2B5EF4-FFF2-40B4-BE49-F238E27FC236}">
                <a16:creationId xmlns:a16="http://schemas.microsoft.com/office/drawing/2014/main" id="{53ED3AA9-9C8B-7D1E-EA92-DB9D2D0456AD}"/>
              </a:ext>
            </a:extLst>
          </p:cNvPr>
          <p:cNvGrpSpPr/>
          <p:nvPr/>
        </p:nvGrpSpPr>
        <p:grpSpPr>
          <a:xfrm>
            <a:off x="9289029" y="4177246"/>
            <a:ext cx="1170828" cy="465599"/>
            <a:chOff x="9083707" y="3351545"/>
            <a:chExt cx="1170828" cy="465599"/>
          </a:xfrm>
          <a:scene3d>
            <a:camera prst="orthographicFront"/>
            <a:lightRig rig="threePt" dir="t">
              <a:rot lat="0" lon="0" rev="7500000"/>
            </a:lightRig>
          </a:scene3d>
        </p:grpSpPr>
        <p:sp>
          <p:nvSpPr>
            <p:cNvPr id="28" name="Rectangle: Rounded Corners 27">
              <a:extLst>
                <a:ext uri="{FF2B5EF4-FFF2-40B4-BE49-F238E27FC236}">
                  <a16:creationId xmlns:a16="http://schemas.microsoft.com/office/drawing/2014/main" id="{DE4E4FDA-A6B7-1529-4BDB-566D02493A1C}"/>
                </a:ext>
              </a:extLst>
            </p:cNvPr>
            <p:cNvSpPr/>
            <p:nvPr/>
          </p:nvSpPr>
          <p:spPr>
            <a:xfrm>
              <a:off x="9083707" y="3351545"/>
              <a:ext cx="1170828" cy="465599"/>
            </a:xfrm>
            <a:prstGeom prst="roundRect">
              <a:avLst>
                <a:gd name="adj" fmla="val 10000"/>
              </a:avLst>
            </a:prstGeom>
            <a:solidFill>
              <a:srgbClr val="764D94"/>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9" name="Rectangle: Rounded Corners 4">
              <a:extLst>
                <a:ext uri="{FF2B5EF4-FFF2-40B4-BE49-F238E27FC236}">
                  <a16:creationId xmlns:a16="http://schemas.microsoft.com/office/drawing/2014/main" id="{CF9A9A3B-201A-AD0F-41C6-209D7E9393AD}"/>
                </a:ext>
              </a:extLst>
            </p:cNvPr>
            <p:cNvSpPr txBox="1"/>
            <p:nvPr/>
          </p:nvSpPr>
          <p:spPr>
            <a:xfrm>
              <a:off x="9097344" y="3365182"/>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a:r>
                <a:rPr lang="fr-CA" sz="1500" dirty="0"/>
                <a:t>Août 2024</a:t>
              </a:r>
            </a:p>
          </p:txBody>
        </p:sp>
      </p:grpSp>
      <p:grpSp>
        <p:nvGrpSpPr>
          <p:cNvPr id="30" name="Group 29">
            <a:extLst>
              <a:ext uri="{FF2B5EF4-FFF2-40B4-BE49-F238E27FC236}">
                <a16:creationId xmlns:a16="http://schemas.microsoft.com/office/drawing/2014/main" id="{7907449C-1933-BB52-ECDE-50DCC3F6F966}"/>
              </a:ext>
            </a:extLst>
          </p:cNvPr>
          <p:cNvGrpSpPr/>
          <p:nvPr/>
        </p:nvGrpSpPr>
        <p:grpSpPr>
          <a:xfrm>
            <a:off x="1744608" y="2407696"/>
            <a:ext cx="1170828" cy="465599"/>
            <a:chOff x="1665793" y="1720301"/>
            <a:chExt cx="1170828" cy="465599"/>
          </a:xfrm>
          <a:scene3d>
            <a:camera prst="orthographicFront"/>
            <a:lightRig rig="threePt" dir="t">
              <a:rot lat="0" lon="0" rev="7500000"/>
            </a:lightRig>
          </a:scene3d>
        </p:grpSpPr>
        <p:sp>
          <p:nvSpPr>
            <p:cNvPr id="31" name="Rectangle: Rounded Corners 30">
              <a:extLst>
                <a:ext uri="{FF2B5EF4-FFF2-40B4-BE49-F238E27FC236}">
                  <a16:creationId xmlns:a16="http://schemas.microsoft.com/office/drawing/2014/main" id="{B7307E59-05FF-99BA-CA7E-AA8D84F876B6}"/>
                </a:ext>
              </a:extLst>
            </p:cNvPr>
            <p:cNvSpPr/>
            <p:nvPr/>
          </p:nvSpPr>
          <p:spPr>
            <a:xfrm>
              <a:off x="1665793" y="1720301"/>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2" name="Rectangle: Rounded Corners 4">
              <a:extLst>
                <a:ext uri="{FF2B5EF4-FFF2-40B4-BE49-F238E27FC236}">
                  <a16:creationId xmlns:a16="http://schemas.microsoft.com/office/drawing/2014/main" id="{B18AF684-93EA-0719-CF2C-519176DD9F1C}"/>
                </a:ext>
              </a:extLst>
            </p:cNvPr>
            <p:cNvSpPr txBox="1"/>
            <p:nvPr/>
          </p:nvSpPr>
          <p:spPr>
            <a:xfrm>
              <a:off x="1679430" y="1733938"/>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rtl="0"/>
              <a:r>
                <a:rPr lang="fr-CA" sz="1500" noProof="0" dirty="0"/>
                <a:t>Juin 2021</a:t>
              </a:r>
            </a:p>
          </p:txBody>
        </p:sp>
      </p:grpSp>
      <p:grpSp>
        <p:nvGrpSpPr>
          <p:cNvPr id="33" name="Group 32">
            <a:extLst>
              <a:ext uri="{FF2B5EF4-FFF2-40B4-BE49-F238E27FC236}">
                <a16:creationId xmlns:a16="http://schemas.microsoft.com/office/drawing/2014/main" id="{9052FC41-AB50-69C1-2BE1-0BEA93964BDE}"/>
              </a:ext>
            </a:extLst>
          </p:cNvPr>
          <p:cNvGrpSpPr/>
          <p:nvPr/>
        </p:nvGrpSpPr>
        <p:grpSpPr>
          <a:xfrm>
            <a:off x="4760845" y="2407696"/>
            <a:ext cx="1170828" cy="465599"/>
            <a:chOff x="4548151" y="1733268"/>
            <a:chExt cx="1170828" cy="465599"/>
          </a:xfrm>
          <a:scene3d>
            <a:camera prst="orthographicFront"/>
            <a:lightRig rig="threePt" dir="t">
              <a:rot lat="0" lon="0" rev="7500000"/>
            </a:lightRig>
          </a:scene3d>
        </p:grpSpPr>
        <p:sp>
          <p:nvSpPr>
            <p:cNvPr id="34" name="Rectangle: Rounded Corners 33">
              <a:extLst>
                <a:ext uri="{FF2B5EF4-FFF2-40B4-BE49-F238E27FC236}">
                  <a16:creationId xmlns:a16="http://schemas.microsoft.com/office/drawing/2014/main" id="{94B3E237-AD53-D745-E54B-58A33D80AE04}"/>
                </a:ext>
              </a:extLst>
            </p:cNvPr>
            <p:cNvSpPr/>
            <p:nvPr/>
          </p:nvSpPr>
          <p:spPr>
            <a:xfrm>
              <a:off x="4548151"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5" name="Rectangle: Rounded Corners 4">
              <a:extLst>
                <a:ext uri="{FF2B5EF4-FFF2-40B4-BE49-F238E27FC236}">
                  <a16:creationId xmlns:a16="http://schemas.microsoft.com/office/drawing/2014/main" id="{3979F2FA-798E-50E1-F471-834264DD4970}"/>
                </a:ext>
              </a:extLst>
            </p:cNvPr>
            <p:cNvSpPr txBox="1"/>
            <p:nvPr/>
          </p:nvSpPr>
          <p:spPr>
            <a:xfrm>
              <a:off x="4561788"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lvl="0" algn="ctr" rtl="0"/>
              <a:r>
                <a:rPr lang="fr-CA" sz="1500" noProof="0" dirty="0"/>
                <a:t>Mai 2023</a:t>
              </a:r>
            </a:p>
          </p:txBody>
        </p:sp>
      </p:grpSp>
      <p:grpSp>
        <p:nvGrpSpPr>
          <p:cNvPr id="36" name="Group 35">
            <a:extLst>
              <a:ext uri="{FF2B5EF4-FFF2-40B4-BE49-F238E27FC236}">
                <a16:creationId xmlns:a16="http://schemas.microsoft.com/office/drawing/2014/main" id="{85321862-42EE-BE9F-7B7D-D9301B2D94C0}"/>
              </a:ext>
            </a:extLst>
          </p:cNvPr>
          <p:cNvGrpSpPr/>
          <p:nvPr/>
        </p:nvGrpSpPr>
        <p:grpSpPr>
          <a:xfrm>
            <a:off x="7846779" y="2480948"/>
            <a:ext cx="1170828" cy="465599"/>
            <a:chOff x="7618679" y="1733268"/>
            <a:chExt cx="1170828" cy="465599"/>
          </a:xfrm>
          <a:scene3d>
            <a:camera prst="orthographicFront"/>
            <a:lightRig rig="threePt" dir="t">
              <a:rot lat="0" lon="0" rev="7500000"/>
            </a:lightRig>
          </a:scene3d>
        </p:grpSpPr>
        <p:sp>
          <p:nvSpPr>
            <p:cNvPr id="37" name="Rectangle: Rounded Corners 36">
              <a:extLst>
                <a:ext uri="{FF2B5EF4-FFF2-40B4-BE49-F238E27FC236}">
                  <a16:creationId xmlns:a16="http://schemas.microsoft.com/office/drawing/2014/main" id="{788ECFC7-D910-341A-1325-5E77FCC0530A}"/>
                </a:ext>
              </a:extLst>
            </p:cNvPr>
            <p:cNvSpPr/>
            <p:nvPr/>
          </p:nvSpPr>
          <p:spPr>
            <a:xfrm>
              <a:off x="7618679"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38" name="Rectangle: Rounded Corners 4">
              <a:extLst>
                <a:ext uri="{FF2B5EF4-FFF2-40B4-BE49-F238E27FC236}">
                  <a16:creationId xmlns:a16="http://schemas.microsoft.com/office/drawing/2014/main" id="{2E350323-9F7A-8479-0DB9-1BFAA6DA1078}"/>
                </a:ext>
              </a:extLst>
            </p:cNvPr>
            <p:cNvSpPr txBox="1"/>
            <p:nvPr/>
          </p:nvSpPr>
          <p:spPr>
            <a:xfrm>
              <a:off x="7632316"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algn="ctr"/>
              <a:r>
                <a:rPr lang="fr-CA" sz="1500" dirty="0"/>
                <a:t>Juin 2024</a:t>
              </a:r>
            </a:p>
          </p:txBody>
        </p:sp>
      </p:grpSp>
      <p:grpSp>
        <p:nvGrpSpPr>
          <p:cNvPr id="46" name="Group 45">
            <a:extLst>
              <a:ext uri="{FF2B5EF4-FFF2-40B4-BE49-F238E27FC236}">
                <a16:creationId xmlns:a16="http://schemas.microsoft.com/office/drawing/2014/main" id="{288DB9E9-ADFB-45D4-7295-E9BAAF48164B}"/>
              </a:ext>
            </a:extLst>
          </p:cNvPr>
          <p:cNvGrpSpPr/>
          <p:nvPr/>
        </p:nvGrpSpPr>
        <p:grpSpPr>
          <a:xfrm>
            <a:off x="10768386" y="2421333"/>
            <a:ext cx="1170828" cy="465599"/>
            <a:chOff x="7618679" y="1733268"/>
            <a:chExt cx="1170828" cy="465599"/>
          </a:xfrm>
          <a:scene3d>
            <a:camera prst="orthographicFront"/>
            <a:lightRig rig="threePt" dir="t">
              <a:rot lat="0" lon="0" rev="7500000"/>
            </a:lightRig>
          </a:scene3d>
        </p:grpSpPr>
        <p:sp>
          <p:nvSpPr>
            <p:cNvPr id="47" name="Rectangle: Rounded Corners 46">
              <a:extLst>
                <a:ext uri="{FF2B5EF4-FFF2-40B4-BE49-F238E27FC236}">
                  <a16:creationId xmlns:a16="http://schemas.microsoft.com/office/drawing/2014/main" id="{1A963478-1AE9-DA8F-CA8C-A2283579D017}"/>
                </a:ext>
              </a:extLst>
            </p:cNvPr>
            <p:cNvSpPr/>
            <p:nvPr/>
          </p:nvSpPr>
          <p:spPr>
            <a:xfrm>
              <a:off x="7618679" y="1733268"/>
              <a:ext cx="1170828" cy="465599"/>
            </a:xfrm>
            <a:prstGeom prst="roundRect">
              <a:avLst>
                <a:gd name="adj" fmla="val 10000"/>
              </a:avLst>
            </a:prstGeom>
            <a:solidFill>
              <a:srgbClr val="5186A5"/>
            </a:solidFill>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48" name="Rectangle: Rounded Corners 4">
              <a:extLst>
                <a:ext uri="{FF2B5EF4-FFF2-40B4-BE49-F238E27FC236}">
                  <a16:creationId xmlns:a16="http://schemas.microsoft.com/office/drawing/2014/main" id="{CCCBC86E-E9A8-C431-228D-5DBEA025E578}"/>
                </a:ext>
              </a:extLst>
            </p:cNvPr>
            <p:cNvSpPr txBox="1"/>
            <p:nvPr/>
          </p:nvSpPr>
          <p:spPr>
            <a:xfrm>
              <a:off x="7632316" y="1746905"/>
              <a:ext cx="1143554" cy="438325"/>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dirty="0" err="1">
                  <a:latin typeface="Calibri Light" panose="020F0302020204030204"/>
                </a:rPr>
                <a:t>Octobre</a:t>
              </a:r>
              <a:r>
                <a:rPr lang="en-US" sz="1500" kern="1200" dirty="0">
                  <a:latin typeface="Calibri Light" panose="020F0302020204030204"/>
                </a:rPr>
                <a:t> 2024</a:t>
              </a:r>
              <a:endParaRPr lang="en-US" sz="1500" kern="1200" dirty="0"/>
            </a:p>
          </p:txBody>
        </p:sp>
      </p:grpSp>
      <p:sp>
        <p:nvSpPr>
          <p:cNvPr id="56" name="Arrow: Left-Right 55">
            <a:extLst>
              <a:ext uri="{FF2B5EF4-FFF2-40B4-BE49-F238E27FC236}">
                <a16:creationId xmlns:a16="http://schemas.microsoft.com/office/drawing/2014/main" id="{A3475534-E01C-0314-A070-9DE973F3914E}"/>
              </a:ext>
            </a:extLst>
          </p:cNvPr>
          <p:cNvSpPr/>
          <p:nvPr/>
        </p:nvSpPr>
        <p:spPr>
          <a:xfrm>
            <a:off x="488512" y="5315049"/>
            <a:ext cx="11256885" cy="1165648"/>
          </a:xfrm>
          <a:prstGeom prst="leftRightArrow">
            <a:avLst/>
          </a:prstGeom>
          <a:solidFill>
            <a:srgbClr val="B52D98"/>
          </a:solidFill>
          <a:ln>
            <a:solidFill>
              <a:srgbClr val="764D9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2000" b="1" dirty="0"/>
              <a:t>Activités et initiatives menées par des organisations, des réseaux d’employés et des communautés</a:t>
            </a:r>
            <a:endParaRPr lang="en-US" sz="2000" b="1" dirty="0"/>
          </a:p>
        </p:txBody>
      </p:sp>
    </p:spTree>
    <p:extLst>
      <p:ext uri="{BB962C8B-B14F-4D97-AF65-F5344CB8AC3E}">
        <p14:creationId xmlns:p14="http://schemas.microsoft.com/office/powerpoint/2010/main" val="301904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BCAA3519-A6A1-9624-BF73-A1BF8DEA6C40}"/>
              </a:ext>
            </a:extLst>
          </p:cNvPr>
          <p:cNvSpPr>
            <a:spLocks noGrp="1"/>
          </p:cNvSpPr>
          <p:nvPr>
            <p:ph type="title"/>
            <p:custDataLst>
              <p:tags r:id="rId2"/>
            </p:custDataLst>
          </p:nvPr>
        </p:nvSpPr>
        <p:spPr>
          <a:xfrm>
            <a:off x="388620" y="136525"/>
            <a:ext cx="11535524" cy="997168"/>
          </a:xfrm>
        </p:spPr>
        <p:txBody>
          <a:bodyPr vert="horz" lIns="91440" tIns="45720" rIns="91440" bIns="45720" rtlCol="0" anchor="ctr">
            <a:normAutofit/>
          </a:bodyPr>
          <a:lstStyle/>
          <a:p>
            <a:r>
              <a:rPr lang="fr-CA" sz="5400" b="1" dirty="0"/>
              <a:t>Faits saillants</a:t>
            </a:r>
            <a:endParaRPr lang="fr-CA" sz="5400" b="1" kern="1200" dirty="0">
              <a:latin typeface="+mj-lt"/>
              <a:ea typeface="+mj-ea"/>
              <a:cs typeface="+mj-cs"/>
            </a:endParaRPr>
          </a:p>
        </p:txBody>
      </p:sp>
      <p:sp>
        <p:nvSpPr>
          <p:cNvPr id="6" name="Slide Number Placeholder 5">
            <a:extLst>
              <a:ext uri="{FF2B5EF4-FFF2-40B4-BE49-F238E27FC236}">
                <a16:creationId xmlns:a16="http://schemas.microsoft.com/office/drawing/2014/main" id="{8174347F-7802-2224-D1A0-55FD1EDB92ED}"/>
              </a:ext>
            </a:extLst>
          </p:cNvPr>
          <p:cNvSpPr>
            <a:spLocks noGrp="1"/>
          </p:cNvSpPr>
          <p:nvPr>
            <p:ph type="sldNum" sz="quarter" idx="4294967295"/>
            <p:custDataLst>
              <p:tags r:id="rId3"/>
            </p:custDataLst>
          </p:nvPr>
        </p:nvSpPr>
        <p:spPr>
          <a:xfrm>
            <a:off x="8610600" y="6356350"/>
            <a:ext cx="2743200" cy="365125"/>
          </a:xfrm>
        </p:spPr>
        <p:txBody>
          <a:bodyPr vert="horz" lIns="91440" tIns="45720" rIns="91440" bIns="45720" rtlCol="0" anchor="ctr" anchorCtr="0">
            <a:normAutofit/>
          </a:bodyPr>
          <a:lstStyle>
            <a:defPPr>
              <a:defRPr lang="en-US"/>
            </a:defPPr>
            <a:lvl1pPr marL="0" algn="l" defTabSz="457200" rtl="0" eaLnBrk="1" latinLnBrk="0" hangingPunct="1">
              <a:defRPr sz="1000"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914400">
              <a:spcAft>
                <a:spcPts val="600"/>
              </a:spcAft>
              <a:defRPr/>
            </a:pPr>
            <a:fld id="{1F646F3F-274D-499B-ABBE-824EB4ABDC3D}" type="slidenum">
              <a:rPr lang="en-US" sz="1200" smtClean="0">
                <a:solidFill>
                  <a:schemeClr val="tx1">
                    <a:tint val="75000"/>
                  </a:schemeClr>
                </a:solidFill>
              </a:rPr>
              <a:pPr algn="r" defTabSz="914400">
                <a:spcAft>
                  <a:spcPts val="600"/>
                </a:spcAft>
                <a:defRPr/>
              </a:pPr>
              <a:t>4</a:t>
            </a:fld>
            <a:endParaRPr lang="en-US" sz="1200">
              <a:solidFill>
                <a:schemeClr val="tx1">
                  <a:tint val="75000"/>
                </a:schemeClr>
              </a:solidFill>
            </a:endParaRPr>
          </a:p>
        </p:txBody>
      </p:sp>
      <p:sp>
        <p:nvSpPr>
          <p:cNvPr id="4" name="Date Placeholder 3" hidden="1">
            <a:extLst>
              <a:ext uri="{FF2B5EF4-FFF2-40B4-BE49-F238E27FC236}">
                <a16:creationId xmlns:a16="http://schemas.microsoft.com/office/drawing/2014/main" id="{C4175842-31B1-B204-8815-1B4AA7843CA4}"/>
              </a:ext>
            </a:extLst>
          </p:cNvPr>
          <p:cNvSpPr>
            <a:spLocks noGrp="1"/>
          </p:cNvSpPr>
          <p:nvPr>
            <p:ph type="dt" sz="half" idx="10"/>
            <p:custDataLst>
              <p:tags r:id="rId4"/>
            </p:custDataLst>
          </p:nvPr>
        </p:nvSpPr>
        <p:spPr/>
        <p:txBody>
          <a:bodyPr/>
          <a:lstStyle/>
          <a:p>
            <a:pPr>
              <a:spcAft>
                <a:spcPts val="600"/>
              </a:spcAft>
            </a:pPr>
            <a:fld id="{467A4420-B892-9D43-ACAA-2D760C8B36DB}" type="datetime1">
              <a:rPr lang="en-CA" smtClean="0"/>
              <a:pPr>
                <a:spcAft>
                  <a:spcPts val="600"/>
                </a:spcAft>
              </a:pPr>
              <a:t>2024-09-16</a:t>
            </a:fld>
            <a:endParaRPr lang="en-US"/>
          </a:p>
        </p:txBody>
      </p:sp>
      <p:graphicFrame>
        <p:nvGraphicFramePr>
          <p:cNvPr id="19" name="Rectangle 6">
            <a:extLst>
              <a:ext uri="{FF2B5EF4-FFF2-40B4-BE49-F238E27FC236}">
                <a16:creationId xmlns:a16="http://schemas.microsoft.com/office/drawing/2014/main" id="{1444AC3A-E83A-E7FE-3BA6-8975DDC2CB23}"/>
              </a:ext>
            </a:extLst>
          </p:cNvPr>
          <p:cNvGraphicFramePr>
            <a:graphicFrameLocks noGrp="1"/>
          </p:cNvGraphicFramePr>
          <p:nvPr>
            <p:ph sz="half" idx="2"/>
            <p:custDataLst>
              <p:tags r:id="rId5"/>
            </p:custDataLst>
            <p:extLst>
              <p:ext uri="{D42A27DB-BD31-4B8C-83A1-F6EECF244321}">
                <p14:modId xmlns:p14="http://schemas.microsoft.com/office/powerpoint/2010/main" val="2996975492"/>
              </p:ext>
            </p:extLst>
          </p:nvPr>
        </p:nvGraphicFramePr>
        <p:xfrm>
          <a:off x="388620" y="1133693"/>
          <a:ext cx="11635740" cy="55060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0420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FB192-04E3-AA97-7C8F-F0CF927584C6}"/>
              </a:ext>
            </a:extLst>
          </p:cNvPr>
          <p:cNvSpPr>
            <a:spLocks noGrp="1"/>
          </p:cNvSpPr>
          <p:nvPr>
            <p:ph type="title"/>
            <p:custDataLst>
              <p:tags r:id="rId1"/>
            </p:custDataLst>
          </p:nvPr>
        </p:nvSpPr>
        <p:spPr>
          <a:xfrm>
            <a:off x="838200" y="365125"/>
            <a:ext cx="10515600" cy="932733"/>
          </a:xfrm>
        </p:spPr>
        <p:txBody>
          <a:bodyPr/>
          <a:lstStyle/>
          <a:p>
            <a:r>
              <a:rPr lang="fr-CA" sz="5400" b="1" dirty="0"/>
              <a:t>Défis courants</a:t>
            </a:r>
          </a:p>
        </p:txBody>
      </p:sp>
      <p:grpSp>
        <p:nvGrpSpPr>
          <p:cNvPr id="5" name="Group 4">
            <a:extLst>
              <a:ext uri="{FF2B5EF4-FFF2-40B4-BE49-F238E27FC236}">
                <a16:creationId xmlns:a16="http://schemas.microsoft.com/office/drawing/2014/main" id="{418E3F62-6EE4-8E66-FC3E-6AA220E9F3EC}"/>
              </a:ext>
            </a:extLst>
          </p:cNvPr>
          <p:cNvGrpSpPr/>
          <p:nvPr>
            <p:custDataLst>
              <p:tags r:id="rId2"/>
            </p:custDataLst>
          </p:nvPr>
        </p:nvGrpSpPr>
        <p:grpSpPr>
          <a:xfrm>
            <a:off x="838200" y="1812008"/>
            <a:ext cx="2022088" cy="609917"/>
            <a:chOff x="125837" y="0"/>
            <a:chExt cx="2022088" cy="808835"/>
          </a:xfrm>
        </p:grpSpPr>
        <p:sp>
          <p:nvSpPr>
            <p:cNvPr id="6" name="Rectangle 5">
              <a:extLst>
                <a:ext uri="{FF2B5EF4-FFF2-40B4-BE49-F238E27FC236}">
                  <a16:creationId xmlns:a16="http://schemas.microsoft.com/office/drawing/2014/main" id="{9DD8DAA8-6C2E-44EB-7314-B4BDE5124D71}"/>
                </a:ext>
              </a:extLst>
            </p:cNvPr>
            <p:cNvSpPr/>
            <p:nvPr/>
          </p:nvSpPr>
          <p:spPr>
            <a:xfrm>
              <a:off x="125837" y="0"/>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txBody>
            <a:bodyPr/>
            <a:lstStyle/>
            <a:p>
              <a:endParaRPr lang="en-CA"/>
            </a:p>
          </p:txBody>
        </p:sp>
        <p:sp>
          <p:nvSpPr>
            <p:cNvPr id="7" name="TextBox 6">
              <a:extLst>
                <a:ext uri="{FF2B5EF4-FFF2-40B4-BE49-F238E27FC236}">
                  <a16:creationId xmlns:a16="http://schemas.microsoft.com/office/drawing/2014/main" id="{D11AFA1F-E4B5-A0A4-6334-A07C0941BDD4}"/>
                </a:ext>
              </a:extLst>
            </p:cNvPr>
            <p:cNvSpPr txBox="1"/>
            <p:nvPr/>
          </p:nvSpPr>
          <p:spPr>
            <a:xfrm>
              <a:off x="125837" y="1"/>
              <a:ext cx="2022088" cy="6099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ctr">
                <a:spcBef>
                  <a:spcPct val="0"/>
                </a:spcBef>
                <a:defRPr b="1"/>
              </a:pPr>
              <a:r>
                <a:rPr lang="fr-CA" sz="2000" b="1" dirty="0"/>
                <a:t>Représentation</a:t>
              </a:r>
              <a:endParaRPr lang="fr-CA" sz="2000" b="1" kern="1200" dirty="0"/>
            </a:p>
          </p:txBody>
        </p:sp>
      </p:grpSp>
      <p:grpSp>
        <p:nvGrpSpPr>
          <p:cNvPr id="8" name="Group 7">
            <a:extLst>
              <a:ext uri="{FF2B5EF4-FFF2-40B4-BE49-F238E27FC236}">
                <a16:creationId xmlns:a16="http://schemas.microsoft.com/office/drawing/2014/main" id="{7CF8AD55-2A43-EEBE-6B36-881ACA1B8936}"/>
              </a:ext>
            </a:extLst>
          </p:cNvPr>
          <p:cNvGrpSpPr/>
          <p:nvPr>
            <p:custDataLst>
              <p:tags r:id="rId3"/>
            </p:custDataLst>
          </p:nvPr>
        </p:nvGrpSpPr>
        <p:grpSpPr>
          <a:xfrm>
            <a:off x="2913297" y="1812008"/>
            <a:ext cx="2075097" cy="609918"/>
            <a:chOff x="-1968007" y="-1212574"/>
            <a:chExt cx="2075097" cy="808835"/>
          </a:xfrm>
        </p:grpSpPr>
        <p:sp>
          <p:nvSpPr>
            <p:cNvPr id="9" name="Rectangle 8">
              <a:extLst>
                <a:ext uri="{FF2B5EF4-FFF2-40B4-BE49-F238E27FC236}">
                  <a16:creationId xmlns:a16="http://schemas.microsoft.com/office/drawing/2014/main" id="{5DDD6934-FE5A-AF8B-A5D0-B3C67C909B2F}"/>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txBody>
            <a:bodyPr/>
            <a:lstStyle/>
            <a:p>
              <a:endParaRPr lang="en-CA"/>
            </a:p>
          </p:txBody>
        </p:sp>
        <p:sp>
          <p:nvSpPr>
            <p:cNvPr id="10" name="TextBox 9">
              <a:extLst>
                <a:ext uri="{FF2B5EF4-FFF2-40B4-BE49-F238E27FC236}">
                  <a16:creationId xmlns:a16="http://schemas.microsoft.com/office/drawing/2014/main" id="{991A7B46-E330-BA72-B0DA-FDA036144686}"/>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fr-CA" sz="2000" b="1" kern="1200" dirty="0"/>
                <a:t> </a:t>
              </a:r>
              <a:r>
                <a:rPr lang="fr-CA" sz="2000" b="1" kern="1200" dirty="0">
                  <a:latin typeface="Calibri Light" panose="020F0302020204030204"/>
                </a:rPr>
                <a:t> </a:t>
              </a:r>
              <a:r>
                <a:rPr lang="fr-CA" sz="2000" b="1" dirty="0">
                  <a:latin typeface="Calibri Light" panose="020F0302020204030204"/>
                </a:rPr>
                <a:t>Mesures</a:t>
              </a:r>
              <a:endParaRPr lang="fr-CA" sz="2000" b="1" kern="1200" dirty="0"/>
            </a:p>
          </p:txBody>
        </p:sp>
      </p:grpSp>
      <p:grpSp>
        <p:nvGrpSpPr>
          <p:cNvPr id="22" name="Group 21">
            <a:extLst>
              <a:ext uri="{FF2B5EF4-FFF2-40B4-BE49-F238E27FC236}">
                <a16:creationId xmlns:a16="http://schemas.microsoft.com/office/drawing/2014/main" id="{2495F192-24A9-D3C8-A100-C23F0B9808E2}"/>
              </a:ext>
            </a:extLst>
          </p:cNvPr>
          <p:cNvGrpSpPr/>
          <p:nvPr>
            <p:custDataLst>
              <p:tags r:id="rId4"/>
            </p:custDataLst>
          </p:nvPr>
        </p:nvGrpSpPr>
        <p:grpSpPr>
          <a:xfrm>
            <a:off x="5039704" y="1812006"/>
            <a:ext cx="2075097" cy="609919"/>
            <a:chOff x="-1968007" y="-1212574"/>
            <a:chExt cx="2075097" cy="808835"/>
          </a:xfrm>
        </p:grpSpPr>
        <p:sp>
          <p:nvSpPr>
            <p:cNvPr id="23" name="Rectangle 22">
              <a:extLst>
                <a:ext uri="{FF2B5EF4-FFF2-40B4-BE49-F238E27FC236}">
                  <a16:creationId xmlns:a16="http://schemas.microsoft.com/office/drawing/2014/main" id="{A5B792A8-B80B-14FF-57C9-4F21F071A551}"/>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txBody>
            <a:bodyPr/>
            <a:lstStyle/>
            <a:p>
              <a:endParaRPr lang="en-CA"/>
            </a:p>
          </p:txBody>
        </p:sp>
        <p:sp>
          <p:nvSpPr>
            <p:cNvPr id="24" name="TextBox 23">
              <a:extLst>
                <a:ext uri="{FF2B5EF4-FFF2-40B4-BE49-F238E27FC236}">
                  <a16:creationId xmlns:a16="http://schemas.microsoft.com/office/drawing/2014/main" id="{BA777404-F0C0-849F-8E5D-C94E91D5D9F7}"/>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fr-CA" sz="2000" b="1" kern="1200" dirty="0"/>
                <a:t> </a:t>
              </a:r>
              <a:r>
                <a:rPr lang="fr-CA" sz="2000" b="1" kern="1200" dirty="0">
                  <a:latin typeface="Calibri Light" panose="020F0302020204030204"/>
                </a:rPr>
                <a:t> </a:t>
              </a:r>
              <a:r>
                <a:rPr lang="fr-CA" sz="2000" b="1" dirty="0"/>
                <a:t>Responsabilité</a:t>
              </a:r>
              <a:endParaRPr lang="fr-CA" sz="2000" b="1" kern="1200" dirty="0"/>
            </a:p>
          </p:txBody>
        </p:sp>
      </p:grpSp>
      <p:grpSp>
        <p:nvGrpSpPr>
          <p:cNvPr id="25" name="Group 24">
            <a:extLst>
              <a:ext uri="{FF2B5EF4-FFF2-40B4-BE49-F238E27FC236}">
                <a16:creationId xmlns:a16="http://schemas.microsoft.com/office/drawing/2014/main" id="{6C2E2DEA-303B-E9E6-49DF-F981E3E82ACC}"/>
              </a:ext>
            </a:extLst>
          </p:cNvPr>
          <p:cNvGrpSpPr/>
          <p:nvPr>
            <p:custDataLst>
              <p:tags r:id="rId5"/>
            </p:custDataLst>
          </p:nvPr>
        </p:nvGrpSpPr>
        <p:grpSpPr>
          <a:xfrm>
            <a:off x="7150597" y="1812005"/>
            <a:ext cx="2075097" cy="609921"/>
            <a:chOff x="-1968007" y="-1212574"/>
            <a:chExt cx="2075097" cy="808835"/>
          </a:xfrm>
        </p:grpSpPr>
        <p:sp>
          <p:nvSpPr>
            <p:cNvPr id="26" name="Rectangle 25">
              <a:extLst>
                <a:ext uri="{FF2B5EF4-FFF2-40B4-BE49-F238E27FC236}">
                  <a16:creationId xmlns:a16="http://schemas.microsoft.com/office/drawing/2014/main" id="{48B80DF4-0270-7554-1E17-6E657260BAD6}"/>
                </a:ext>
              </a:extLst>
            </p:cNvPr>
            <p:cNvSpPr/>
            <p:nvPr/>
          </p:nvSpPr>
          <p:spPr>
            <a:xfrm>
              <a:off x="-1914998" y="-1212574"/>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txBody>
            <a:bodyPr/>
            <a:lstStyle/>
            <a:p>
              <a:endParaRPr lang="en-CA"/>
            </a:p>
          </p:txBody>
        </p:sp>
        <p:sp>
          <p:nvSpPr>
            <p:cNvPr id="27" name="TextBox 26">
              <a:extLst>
                <a:ext uri="{FF2B5EF4-FFF2-40B4-BE49-F238E27FC236}">
                  <a16:creationId xmlns:a16="http://schemas.microsoft.com/office/drawing/2014/main" id="{A3AAA2B2-E4CD-62B7-BE9A-B531A63DF893}"/>
                </a:ext>
              </a:extLst>
            </p:cNvPr>
            <p:cNvSpPr txBox="1"/>
            <p:nvPr/>
          </p:nvSpPr>
          <p:spPr>
            <a:xfrm>
              <a:off x="-1968007" y="-1212574"/>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b="1"/>
              </a:pPr>
              <a:r>
                <a:rPr lang="fr-CA" sz="2000" b="1" kern="1200" dirty="0"/>
                <a:t> </a:t>
              </a:r>
              <a:r>
                <a:rPr lang="fr-CA" sz="2000" b="1" kern="1200" dirty="0">
                  <a:latin typeface="Calibri Light" panose="020F0302020204030204"/>
                </a:rPr>
                <a:t> </a:t>
              </a:r>
              <a:r>
                <a:rPr lang="fr-CA" sz="2000" b="1" kern="1200" dirty="0"/>
                <a:t>Ressources</a:t>
              </a:r>
            </a:p>
          </p:txBody>
        </p:sp>
      </p:grpSp>
      <p:grpSp>
        <p:nvGrpSpPr>
          <p:cNvPr id="28" name="Group 27">
            <a:extLst>
              <a:ext uri="{FF2B5EF4-FFF2-40B4-BE49-F238E27FC236}">
                <a16:creationId xmlns:a16="http://schemas.microsoft.com/office/drawing/2014/main" id="{4749662B-9E54-742E-1DAD-DC38F4FFC930}"/>
              </a:ext>
            </a:extLst>
          </p:cNvPr>
          <p:cNvGrpSpPr/>
          <p:nvPr>
            <p:custDataLst>
              <p:tags r:id="rId6"/>
            </p:custDataLst>
          </p:nvPr>
        </p:nvGrpSpPr>
        <p:grpSpPr>
          <a:xfrm>
            <a:off x="9330013" y="1812006"/>
            <a:ext cx="2022088" cy="609920"/>
            <a:chOff x="125837" y="0"/>
            <a:chExt cx="2022088" cy="808835"/>
          </a:xfrm>
        </p:grpSpPr>
        <p:sp>
          <p:nvSpPr>
            <p:cNvPr id="29" name="Rectangle 28">
              <a:extLst>
                <a:ext uri="{FF2B5EF4-FFF2-40B4-BE49-F238E27FC236}">
                  <a16:creationId xmlns:a16="http://schemas.microsoft.com/office/drawing/2014/main" id="{F454455E-18E4-EA1C-EA42-9271BD8661BD}"/>
                </a:ext>
              </a:extLst>
            </p:cNvPr>
            <p:cNvSpPr/>
            <p:nvPr/>
          </p:nvSpPr>
          <p:spPr>
            <a:xfrm>
              <a:off x="125837" y="0"/>
              <a:ext cx="2022088" cy="808835"/>
            </a:xfrm>
            <a:prstGeom prst="rect">
              <a:avLst/>
            </a:prstGeom>
            <a:solidFill>
              <a:srgbClr val="764D94"/>
            </a:solidFill>
            <a:ln>
              <a:solidFill>
                <a:srgbClr val="7030A0"/>
              </a:solidFill>
            </a:ln>
          </p:spPr>
          <p:style>
            <a:lnRef idx="1">
              <a:scrgbClr r="0" g="0" b="0"/>
            </a:lnRef>
            <a:fillRef idx="3">
              <a:scrgbClr r="0" g="0" b="0"/>
            </a:fillRef>
            <a:effectRef idx="2">
              <a:schemeClr val="accent2">
                <a:hueOff val="0"/>
                <a:satOff val="0"/>
                <a:lumOff val="0"/>
                <a:alphaOff val="0"/>
              </a:schemeClr>
            </a:effectRef>
            <a:fontRef idx="minor">
              <a:schemeClr val="lt1"/>
            </a:fontRef>
          </p:style>
          <p:txBody>
            <a:bodyPr/>
            <a:lstStyle/>
            <a:p>
              <a:endParaRPr lang="en-CA"/>
            </a:p>
          </p:txBody>
        </p:sp>
        <p:sp>
          <p:nvSpPr>
            <p:cNvPr id="30" name="TextBox 29">
              <a:extLst>
                <a:ext uri="{FF2B5EF4-FFF2-40B4-BE49-F238E27FC236}">
                  <a16:creationId xmlns:a16="http://schemas.microsoft.com/office/drawing/2014/main" id="{54088830-5D14-9DCA-CB8B-81C714FD3064}"/>
                </a:ext>
              </a:extLst>
            </p:cNvPr>
            <p:cNvSpPr txBox="1"/>
            <p:nvPr/>
          </p:nvSpPr>
          <p:spPr>
            <a:xfrm>
              <a:off x="125837" y="0"/>
              <a:ext cx="2022088" cy="8088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81280" rIns="142240" bIns="81280" numCol="1" spcCol="1270" anchor="ctr" anchorCtr="0">
              <a:noAutofit/>
            </a:bodyPr>
            <a:lstStyle/>
            <a:p>
              <a:pPr lvl="0" algn="ctr">
                <a:spcBef>
                  <a:spcPct val="0"/>
                </a:spcBef>
                <a:defRPr b="1"/>
              </a:pPr>
              <a:r>
                <a:rPr lang="fr-CA" sz="2000" b="1" dirty="0"/>
                <a:t>Résistance et contrecoup</a:t>
              </a:r>
              <a:endParaRPr lang="fr-CA" sz="2000" b="1" kern="1200" dirty="0"/>
            </a:p>
          </p:txBody>
        </p:sp>
      </p:grpSp>
      <p:grpSp>
        <p:nvGrpSpPr>
          <p:cNvPr id="31" name="Group 30">
            <a:extLst>
              <a:ext uri="{FF2B5EF4-FFF2-40B4-BE49-F238E27FC236}">
                <a16:creationId xmlns:a16="http://schemas.microsoft.com/office/drawing/2014/main" id="{6FBB3C39-F426-6F22-F6FF-D8CC808F0CF3}"/>
              </a:ext>
            </a:extLst>
          </p:cNvPr>
          <p:cNvGrpSpPr/>
          <p:nvPr>
            <p:custDataLst>
              <p:tags r:id="rId7"/>
            </p:custDataLst>
          </p:nvPr>
        </p:nvGrpSpPr>
        <p:grpSpPr>
          <a:xfrm>
            <a:off x="825112" y="2139917"/>
            <a:ext cx="2052389" cy="4602329"/>
            <a:chOff x="7259009" y="1311681"/>
            <a:chExt cx="2190521" cy="3698861"/>
          </a:xfrm>
        </p:grpSpPr>
        <p:sp>
          <p:nvSpPr>
            <p:cNvPr id="32" name="Rectangle 31">
              <a:extLst>
                <a:ext uri="{FF2B5EF4-FFF2-40B4-BE49-F238E27FC236}">
                  <a16:creationId xmlns:a16="http://schemas.microsoft.com/office/drawing/2014/main" id="{7010F2C0-D858-FE2F-A9FC-947C63B13562}"/>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33" name="TextBox 32">
              <a:extLst>
                <a:ext uri="{FF2B5EF4-FFF2-40B4-BE49-F238E27FC236}">
                  <a16:creationId xmlns:a16="http://schemas.microsoft.com/office/drawing/2014/main" id="{C15C2502-10BD-C8B3-620C-485F779F6118}"/>
                </a:ext>
              </a:extLst>
            </p:cNvPr>
            <p:cNvSpPr txBox="1"/>
            <p:nvPr/>
          </p:nvSpPr>
          <p:spPr>
            <a:xfrm>
              <a:off x="7259009" y="1311681"/>
              <a:ext cx="2190521" cy="36988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lvl="0" indent="-285750" algn="just">
                <a:buFont typeface="Arial" panose="020B0604020202020204" pitchFamily="34" charset="0"/>
                <a:buChar char="•"/>
              </a:pPr>
              <a:endParaRPr lang="fr-FR" sz="1400" dirty="0">
                <a:latin typeface="+mj-lt"/>
              </a:endParaRPr>
            </a:p>
            <a:p>
              <a:pPr marL="285750" lvl="0" indent="-285750">
                <a:buFont typeface="Arial" panose="020B0604020202020204" pitchFamily="34" charset="0"/>
                <a:buChar char="•"/>
              </a:pPr>
              <a:r>
                <a:rPr lang="fr-FR" sz="1400" dirty="0">
                  <a:latin typeface="+mj-lt"/>
                </a:rPr>
                <a:t>Fixer des objectifs de représentation pour les employés noirs.</a:t>
              </a:r>
            </a:p>
            <a:p>
              <a:pPr marL="285750" indent="-285750">
                <a:buFont typeface="Arial" panose="020B0604020202020204" pitchFamily="34" charset="0"/>
                <a:buChar char="•"/>
              </a:pPr>
              <a:r>
                <a:rPr lang="en-US" sz="1400" kern="1200" dirty="0">
                  <a:solidFill>
                    <a:prstClr val="black">
                      <a:hueOff val="0"/>
                      <a:satOff val="0"/>
                      <a:lumOff val="0"/>
                      <a:alphaOff val="0"/>
                    </a:prstClr>
                  </a:solidFill>
                  <a:latin typeface="Calibri Light" panose="020F0302020204030204"/>
                  <a:ea typeface="+mn-ea"/>
                  <a:cs typeface="+mn-cs"/>
                </a:rPr>
                <a:t>Les petites </a:t>
              </a:r>
              <a:r>
                <a:rPr lang="fr-CA" sz="1400" kern="1200" dirty="0">
                  <a:solidFill>
                    <a:prstClr val="black">
                      <a:hueOff val="0"/>
                      <a:satOff val="0"/>
                      <a:lumOff val="0"/>
                      <a:alphaOff val="0"/>
                    </a:prstClr>
                  </a:solidFill>
                  <a:latin typeface="Calibri Light" panose="020F0302020204030204"/>
                  <a:ea typeface="+mn-ea"/>
                  <a:cs typeface="+mn-cs"/>
                </a:rPr>
                <a:t>organisations éprouvent des difficultés à trouver un équilibre entre le recrutement intentionnel et le développement des talents internes.</a:t>
              </a:r>
            </a:p>
            <a:p>
              <a:pPr marL="285750" indent="-285750">
                <a:buFont typeface="Arial" panose="020B0604020202020204" pitchFamily="34" charset="0"/>
                <a:buChar char="•"/>
              </a:pPr>
              <a:endParaRPr lang="en-US" sz="1400" kern="1200" dirty="0">
                <a:solidFill>
                  <a:prstClr val="black">
                    <a:hueOff val="0"/>
                    <a:satOff val="0"/>
                    <a:lumOff val="0"/>
                    <a:alphaOff val="0"/>
                  </a:prstClr>
                </a:solidFill>
                <a:latin typeface="Calibri Light" panose="020F0302020204030204"/>
                <a:ea typeface="+mn-ea"/>
                <a:cs typeface="+mn-cs"/>
              </a:endParaRPr>
            </a:p>
            <a:p>
              <a:pPr marL="285750" lvl="0" indent="-285750">
                <a:buFont typeface="Arial" panose="020B0604020202020204" pitchFamily="34" charset="0"/>
                <a:buChar char="•"/>
              </a:pPr>
              <a:r>
                <a:rPr lang="fr-FR" sz="1400" dirty="0">
                  <a:latin typeface="+mj-lt"/>
                </a:rPr>
                <a:t>Les postes techniques et spécialisés ont un bassin de candidats plus limité, ce qui rend difficile la tâche d’attirer des candidats qualifiés.</a:t>
              </a:r>
              <a:endParaRPr lang="en-US" sz="1600" kern="1200" dirty="0">
                <a:latin typeface="+mj-lt"/>
              </a:endParaRPr>
            </a:p>
          </p:txBody>
        </p:sp>
      </p:grpSp>
      <p:grpSp>
        <p:nvGrpSpPr>
          <p:cNvPr id="34" name="Group 33">
            <a:extLst>
              <a:ext uri="{FF2B5EF4-FFF2-40B4-BE49-F238E27FC236}">
                <a16:creationId xmlns:a16="http://schemas.microsoft.com/office/drawing/2014/main" id="{BB0EE899-6321-813D-BBBB-70CCB891FE18}"/>
              </a:ext>
            </a:extLst>
          </p:cNvPr>
          <p:cNvGrpSpPr/>
          <p:nvPr>
            <p:custDataLst>
              <p:tags r:id="rId8"/>
            </p:custDataLst>
          </p:nvPr>
        </p:nvGrpSpPr>
        <p:grpSpPr>
          <a:xfrm>
            <a:off x="2965455" y="2139917"/>
            <a:ext cx="2022089" cy="4602329"/>
            <a:chOff x="7259009" y="1321251"/>
            <a:chExt cx="2158182" cy="3797964"/>
          </a:xfrm>
        </p:grpSpPr>
        <p:sp>
          <p:nvSpPr>
            <p:cNvPr id="35" name="Rectangle 34">
              <a:extLst>
                <a:ext uri="{FF2B5EF4-FFF2-40B4-BE49-F238E27FC236}">
                  <a16:creationId xmlns:a16="http://schemas.microsoft.com/office/drawing/2014/main" id="{40D76AF6-3701-5017-5933-292D0BD86FC9}"/>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36" name="TextBox 35">
              <a:extLst>
                <a:ext uri="{FF2B5EF4-FFF2-40B4-BE49-F238E27FC236}">
                  <a16:creationId xmlns:a16="http://schemas.microsoft.com/office/drawing/2014/main" id="{34B47313-FC8C-0620-6D20-D9F1084F64A4}"/>
                </a:ext>
              </a:extLst>
            </p:cNvPr>
            <p:cNvSpPr txBox="1"/>
            <p:nvPr/>
          </p:nvSpPr>
          <p:spPr>
            <a:xfrm>
              <a:off x="7259009" y="1321251"/>
              <a:ext cx="2158182" cy="37979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indent="-285750" algn="just">
                <a:buFont typeface="Arial" panose="020B0604020202020204" pitchFamily="34" charset="0"/>
                <a:buChar char="•"/>
              </a:pPr>
              <a:endParaRPr lang="fr-FR" sz="1400" dirty="0">
                <a:latin typeface="+mj-lt"/>
              </a:endParaRPr>
            </a:p>
            <a:p>
              <a:pPr marL="285750" indent="-285750">
                <a:buFont typeface="Arial" panose="020B0604020202020204" pitchFamily="34" charset="0"/>
                <a:buChar char="•"/>
              </a:pPr>
              <a:r>
                <a:rPr lang="fr-FR" sz="1400" dirty="0">
                  <a:latin typeface="+mj-lt"/>
                </a:rPr>
                <a:t>Accès à des données désagrégées et difficulté à recueillir des informations au-delà des quatre groupes actuels d’équité en matière d’emploi.</a:t>
              </a:r>
            </a:p>
            <a:p>
              <a:pPr marL="285750" indent="-285750">
                <a:buFont typeface="Arial" panose="020B0604020202020204" pitchFamily="34" charset="0"/>
                <a:buChar char="•"/>
              </a:pPr>
              <a:r>
                <a:rPr lang="fr-FR" sz="1400" dirty="0">
                  <a:latin typeface="+mj-lt"/>
                </a:rPr>
                <a:t>Inquiétudes liées à la stigmatisation et à la confidentialité autour de l’auto-identification.</a:t>
              </a:r>
            </a:p>
            <a:p>
              <a:pPr marL="285750" indent="-285750">
                <a:buFont typeface="Arial" panose="020B0604020202020204" pitchFamily="34" charset="0"/>
                <a:buChar char="•"/>
              </a:pPr>
              <a:r>
                <a:rPr lang="fr-FR" sz="1400" dirty="0">
                  <a:latin typeface="+mj-lt"/>
                </a:rPr>
                <a:t>Les micro et petites organisations sont confrontées à la suppression des données en raison de leur petite taille.</a:t>
              </a:r>
              <a:endParaRPr lang="en-US" sz="1600" kern="1200" dirty="0">
                <a:latin typeface="+mj-lt"/>
              </a:endParaRPr>
            </a:p>
          </p:txBody>
        </p:sp>
      </p:grpSp>
      <p:grpSp>
        <p:nvGrpSpPr>
          <p:cNvPr id="38" name="Group 37">
            <a:extLst>
              <a:ext uri="{FF2B5EF4-FFF2-40B4-BE49-F238E27FC236}">
                <a16:creationId xmlns:a16="http://schemas.microsoft.com/office/drawing/2014/main" id="{C06D5F91-0C00-608C-2340-D86118D5301C}"/>
              </a:ext>
            </a:extLst>
          </p:cNvPr>
          <p:cNvGrpSpPr/>
          <p:nvPr>
            <p:custDataLst>
              <p:tags r:id="rId9"/>
            </p:custDataLst>
          </p:nvPr>
        </p:nvGrpSpPr>
        <p:grpSpPr>
          <a:xfrm>
            <a:off x="5144021" y="2218037"/>
            <a:ext cx="2022089" cy="4320320"/>
            <a:chOff x="7259009" y="1311681"/>
            <a:chExt cx="2158182" cy="3698861"/>
          </a:xfrm>
        </p:grpSpPr>
        <p:sp>
          <p:nvSpPr>
            <p:cNvPr id="39" name="Rectangle 38">
              <a:extLst>
                <a:ext uri="{FF2B5EF4-FFF2-40B4-BE49-F238E27FC236}">
                  <a16:creationId xmlns:a16="http://schemas.microsoft.com/office/drawing/2014/main" id="{642B5F08-F98A-3B37-6C9B-F91B70CE63F2}"/>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40" name="TextBox 39">
              <a:extLst>
                <a:ext uri="{FF2B5EF4-FFF2-40B4-BE49-F238E27FC236}">
                  <a16:creationId xmlns:a16="http://schemas.microsoft.com/office/drawing/2014/main" id="{D309BEF1-A743-9377-DD43-7B0F6681B09A}"/>
                </a:ext>
              </a:extLst>
            </p:cNvPr>
            <p:cNvSpPr txBox="1"/>
            <p:nvPr/>
          </p:nvSpPr>
          <p:spPr>
            <a:xfrm>
              <a:off x="7259009" y="1311681"/>
              <a:ext cx="2158182" cy="36892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lvl="0" indent="-285750" algn="just" defTabSz="711200">
                <a:lnSpc>
                  <a:spcPct val="90000"/>
                </a:lnSpc>
                <a:spcBef>
                  <a:spcPct val="0"/>
                </a:spcBef>
                <a:spcAft>
                  <a:spcPct val="15000"/>
                </a:spcAft>
                <a:buFont typeface="Arial" panose="020B0604020202020204" pitchFamily="34" charset="0"/>
                <a:buChar char="•"/>
                <a:defRPr/>
              </a:pPr>
              <a:endParaRPr lang="fr-FR" sz="1400" dirty="0">
                <a:latin typeface="+mj-lt"/>
              </a:endParaRPr>
            </a:p>
            <a:p>
              <a:pPr marL="285750" lvl="0" indent="-285750" defTabSz="711200">
                <a:lnSpc>
                  <a:spcPct val="90000"/>
                </a:lnSpc>
                <a:spcBef>
                  <a:spcPct val="0"/>
                </a:spcBef>
                <a:spcAft>
                  <a:spcPct val="15000"/>
                </a:spcAft>
                <a:buFont typeface="Arial" panose="020B0604020202020204" pitchFamily="34" charset="0"/>
                <a:buChar char="•"/>
                <a:defRPr/>
              </a:pPr>
              <a:r>
                <a:rPr lang="fr-FR" sz="1400" dirty="0">
                  <a:latin typeface="+mj-lt"/>
                </a:rPr>
                <a:t>Trouver des outils pour mesurer l’inclusion.</a:t>
              </a:r>
            </a:p>
            <a:p>
              <a:pPr marL="285750" lvl="0" indent="-285750" defTabSz="711200">
                <a:lnSpc>
                  <a:spcPct val="90000"/>
                </a:lnSpc>
                <a:spcBef>
                  <a:spcPct val="0"/>
                </a:spcBef>
                <a:spcAft>
                  <a:spcPct val="15000"/>
                </a:spcAft>
                <a:buFont typeface="Arial" panose="020B0604020202020204" pitchFamily="34" charset="0"/>
                <a:buChar char="•"/>
                <a:defRPr/>
              </a:pPr>
              <a:endParaRPr lang="fr-FR" sz="1400" dirty="0">
                <a:latin typeface="+mj-lt"/>
              </a:endParaRPr>
            </a:p>
            <a:p>
              <a:pPr marL="285750" lvl="0" indent="-285750" defTabSz="711200">
                <a:lnSpc>
                  <a:spcPct val="90000"/>
                </a:lnSpc>
                <a:spcBef>
                  <a:spcPct val="0"/>
                </a:spcBef>
                <a:spcAft>
                  <a:spcPct val="15000"/>
                </a:spcAft>
                <a:buFont typeface="Arial" panose="020B0604020202020204" pitchFamily="34" charset="0"/>
                <a:buChar char="•"/>
                <a:defRPr/>
              </a:pPr>
              <a:r>
                <a:rPr lang="fr-FR" sz="1400" dirty="0">
                  <a:latin typeface="+mj-lt"/>
                </a:rPr>
                <a:t>Établir des mesures quantitatives de responsabilisation dans les ententes de gestion du rendement.</a:t>
              </a:r>
              <a:endParaRPr lang="en-US" sz="1600" kern="1200" dirty="0">
                <a:latin typeface="+mj-lt"/>
              </a:endParaRPr>
            </a:p>
          </p:txBody>
        </p:sp>
      </p:grpSp>
      <p:grpSp>
        <p:nvGrpSpPr>
          <p:cNvPr id="42" name="Group 41">
            <a:extLst>
              <a:ext uri="{FF2B5EF4-FFF2-40B4-BE49-F238E27FC236}">
                <a16:creationId xmlns:a16="http://schemas.microsoft.com/office/drawing/2014/main" id="{12B041CE-9975-1FF8-373C-6F8B622A99C6}"/>
              </a:ext>
            </a:extLst>
          </p:cNvPr>
          <p:cNvGrpSpPr/>
          <p:nvPr>
            <p:custDataLst>
              <p:tags r:id="rId10"/>
            </p:custDataLst>
          </p:nvPr>
        </p:nvGrpSpPr>
        <p:grpSpPr>
          <a:xfrm>
            <a:off x="7185708" y="2223626"/>
            <a:ext cx="2022089" cy="4314731"/>
            <a:chOff x="7259009" y="1316466"/>
            <a:chExt cx="2158182" cy="3694076"/>
          </a:xfrm>
        </p:grpSpPr>
        <p:sp>
          <p:nvSpPr>
            <p:cNvPr id="43" name="Rectangle 42">
              <a:extLst>
                <a:ext uri="{FF2B5EF4-FFF2-40B4-BE49-F238E27FC236}">
                  <a16:creationId xmlns:a16="http://schemas.microsoft.com/office/drawing/2014/main" id="{5C334454-CE3B-B0BF-7AF2-0C445FCBEDF6}"/>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44" name="TextBox 43">
              <a:extLst>
                <a:ext uri="{FF2B5EF4-FFF2-40B4-BE49-F238E27FC236}">
                  <a16:creationId xmlns:a16="http://schemas.microsoft.com/office/drawing/2014/main" id="{7AD04D39-D762-01FA-BB47-B5E59D863FE8}"/>
                </a:ext>
              </a:extLst>
            </p:cNvPr>
            <p:cNvSpPr txBox="1"/>
            <p:nvPr/>
          </p:nvSpPr>
          <p:spPr>
            <a:xfrm>
              <a:off x="7259009" y="1316466"/>
              <a:ext cx="2158182" cy="36845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285750" lvl="1" indent="-285750" algn="just" defTabSz="711200">
                <a:lnSpc>
                  <a:spcPct val="90000"/>
                </a:lnSpc>
                <a:spcBef>
                  <a:spcPct val="0"/>
                </a:spcBef>
                <a:spcAft>
                  <a:spcPct val="15000"/>
                </a:spcAft>
                <a:buFont typeface="Arial" panose="020B0604020202020204" pitchFamily="34" charset="0"/>
                <a:buChar char="•"/>
                <a:defRPr/>
              </a:pPr>
              <a:endParaRPr lang="fr-FR" sz="1400" dirty="0">
                <a:latin typeface="+mj-lt"/>
              </a:endParaRPr>
            </a:p>
            <a:p>
              <a:pPr marL="285750" lvl="1" indent="-285750" defTabSz="711200">
                <a:lnSpc>
                  <a:spcPct val="90000"/>
                </a:lnSpc>
                <a:spcBef>
                  <a:spcPct val="0"/>
                </a:spcBef>
                <a:spcAft>
                  <a:spcPct val="15000"/>
                </a:spcAft>
                <a:buFont typeface="Arial" panose="020B0604020202020204" pitchFamily="34" charset="0"/>
                <a:buChar char="•"/>
                <a:defRPr/>
              </a:pPr>
              <a:r>
                <a:rPr lang="fr-FR" sz="1400" dirty="0">
                  <a:latin typeface="+mj-lt"/>
                </a:rPr>
                <a:t>Manque de ressources permanentes pour les initiatives qui soutiennent les employés autochtones, noirs et racisés.</a:t>
              </a:r>
            </a:p>
          </p:txBody>
        </p:sp>
      </p:grpSp>
      <p:grpSp>
        <p:nvGrpSpPr>
          <p:cNvPr id="45" name="Group 44">
            <a:extLst>
              <a:ext uri="{FF2B5EF4-FFF2-40B4-BE49-F238E27FC236}">
                <a16:creationId xmlns:a16="http://schemas.microsoft.com/office/drawing/2014/main" id="{15CDEFF2-38BA-5FF5-5BFD-4E45C3286BEF}"/>
              </a:ext>
            </a:extLst>
          </p:cNvPr>
          <p:cNvGrpSpPr/>
          <p:nvPr>
            <p:custDataLst>
              <p:tags r:id="rId11"/>
            </p:custDataLst>
          </p:nvPr>
        </p:nvGrpSpPr>
        <p:grpSpPr>
          <a:xfrm>
            <a:off x="9344799" y="2229215"/>
            <a:ext cx="2022089" cy="4309142"/>
            <a:chOff x="7259009" y="1321251"/>
            <a:chExt cx="2158182" cy="3689291"/>
          </a:xfrm>
        </p:grpSpPr>
        <p:sp>
          <p:nvSpPr>
            <p:cNvPr id="46" name="Rectangle 45">
              <a:extLst>
                <a:ext uri="{FF2B5EF4-FFF2-40B4-BE49-F238E27FC236}">
                  <a16:creationId xmlns:a16="http://schemas.microsoft.com/office/drawing/2014/main" id="{CBE1FDE8-0603-5D99-D0FF-A21411FB5CB0}"/>
                </a:ext>
              </a:extLst>
            </p:cNvPr>
            <p:cNvSpPr/>
            <p:nvPr/>
          </p:nvSpPr>
          <p:spPr>
            <a:xfrm>
              <a:off x="7259009" y="1577517"/>
              <a:ext cx="2158182" cy="3433025"/>
            </a:xfrm>
            <a:prstGeom prst="rect">
              <a:avLst/>
            </a:prstGeom>
            <a:solidFill>
              <a:schemeClr val="bg1">
                <a:lumMod val="95000"/>
                <a:alpha val="90000"/>
              </a:schemeClr>
            </a:solidFill>
          </p:spPr>
          <p:style>
            <a:lnRef idx="1">
              <a:schemeClr val="accent2">
                <a:alpha val="90000"/>
                <a:tint val="40000"/>
                <a:hueOff val="0"/>
                <a:satOff val="0"/>
                <a:lumOff val="0"/>
                <a:alphaOff val="0"/>
              </a:schemeClr>
            </a:lnRef>
            <a:fillRef idx="1">
              <a:scrgbClr r="0" g="0" b="0"/>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a:lstStyle/>
            <a:p>
              <a:endParaRPr lang="en-CA"/>
            </a:p>
          </p:txBody>
        </p:sp>
        <p:sp>
          <p:nvSpPr>
            <p:cNvPr id="47" name="TextBox 46">
              <a:extLst>
                <a:ext uri="{FF2B5EF4-FFF2-40B4-BE49-F238E27FC236}">
                  <a16:creationId xmlns:a16="http://schemas.microsoft.com/office/drawing/2014/main" id="{7E5EA862-A632-E784-344A-CFF783B43CE0}"/>
                </a:ext>
              </a:extLst>
            </p:cNvPr>
            <p:cNvSpPr txBox="1"/>
            <p:nvPr/>
          </p:nvSpPr>
          <p:spPr>
            <a:xfrm>
              <a:off x="7259009" y="1321251"/>
              <a:ext cx="2158182" cy="36797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0" lvl="1" defTabSz="711200">
                <a:lnSpc>
                  <a:spcPct val="90000"/>
                </a:lnSpc>
                <a:spcBef>
                  <a:spcPct val="0"/>
                </a:spcBef>
                <a:spcAft>
                  <a:spcPct val="15000"/>
                </a:spcAft>
                <a:defRPr/>
              </a:pPr>
              <a:endParaRPr lang="fr-CA" sz="1400" dirty="0">
                <a:latin typeface="+mj-lt"/>
              </a:endParaRPr>
            </a:p>
            <a:p>
              <a:pPr marL="285750" lvl="1" indent="-285750" defTabSz="711200">
                <a:lnSpc>
                  <a:spcPct val="90000"/>
                </a:lnSpc>
                <a:spcBef>
                  <a:spcPct val="0"/>
                </a:spcBef>
                <a:spcAft>
                  <a:spcPct val="15000"/>
                </a:spcAft>
                <a:buFont typeface="Arial" panose="020B0604020202020204" pitchFamily="34" charset="0"/>
                <a:buChar char="•"/>
                <a:defRPr/>
              </a:pPr>
              <a:r>
                <a:rPr lang="fr-CA" sz="1400" dirty="0">
                  <a:latin typeface="+mj-lt"/>
                </a:rPr>
                <a:t>La résistance aux nouvelles initiatives de la part de certains qui estiment qu’il est injuste de donner la priorité aux employés autochtones, noirs et racisés. </a:t>
              </a:r>
            </a:p>
            <a:p>
              <a:pPr marL="0" lvl="1" algn="just" defTabSz="711200">
                <a:lnSpc>
                  <a:spcPct val="90000"/>
                </a:lnSpc>
                <a:spcBef>
                  <a:spcPct val="0"/>
                </a:spcBef>
                <a:spcAft>
                  <a:spcPct val="15000"/>
                </a:spcAft>
                <a:defRPr/>
              </a:pPr>
              <a:endParaRPr lang="fr-FR" sz="1400" dirty="0">
                <a:latin typeface="+mj-lt"/>
              </a:endParaRPr>
            </a:p>
          </p:txBody>
        </p:sp>
      </p:grpSp>
    </p:spTree>
    <p:extLst>
      <p:ext uri="{BB962C8B-B14F-4D97-AF65-F5344CB8AC3E}">
        <p14:creationId xmlns:p14="http://schemas.microsoft.com/office/powerpoint/2010/main" val="133790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355C-A641-427C-E80F-5725EB4E7D62}"/>
              </a:ext>
            </a:extLst>
          </p:cNvPr>
          <p:cNvSpPr>
            <a:spLocks noGrp="1"/>
          </p:cNvSpPr>
          <p:nvPr>
            <p:ph type="title"/>
            <p:custDataLst>
              <p:tags r:id="rId1"/>
            </p:custDataLst>
          </p:nvPr>
        </p:nvSpPr>
        <p:spPr>
          <a:xfrm>
            <a:off x="408373" y="217503"/>
            <a:ext cx="10515600" cy="926633"/>
          </a:xfrm>
        </p:spPr>
        <p:txBody>
          <a:bodyPr vert="horz" lIns="91440" tIns="45720" rIns="91440" bIns="45720" rtlCol="0" anchor="ctr">
            <a:normAutofit/>
          </a:bodyPr>
          <a:lstStyle/>
          <a:p>
            <a:r>
              <a:rPr lang="fr-CA" sz="5400" b="1" dirty="0"/>
              <a:t>Objectifs de représentation</a:t>
            </a:r>
            <a:endParaRPr lang="fr-CA" sz="5400" b="1" kern="1200" dirty="0">
              <a:solidFill>
                <a:schemeClr val="tx1"/>
              </a:solidFill>
              <a:latin typeface="+mj-lt"/>
              <a:ea typeface="+mj-ea"/>
              <a:cs typeface="+mj-cs"/>
            </a:endParaRPr>
          </a:p>
        </p:txBody>
      </p:sp>
      <p:sp>
        <p:nvSpPr>
          <p:cNvPr id="8" name="Text Placeholder 7">
            <a:extLst>
              <a:ext uri="{FF2B5EF4-FFF2-40B4-BE49-F238E27FC236}">
                <a16:creationId xmlns:a16="http://schemas.microsoft.com/office/drawing/2014/main" id="{44F2F97A-E135-403B-2560-E1363E0627EF}"/>
              </a:ext>
            </a:extLst>
          </p:cNvPr>
          <p:cNvSpPr>
            <a:spLocks noGrp="1"/>
          </p:cNvSpPr>
          <p:nvPr>
            <p:ph type="body" idx="1"/>
            <p:custDataLst>
              <p:tags r:id="rId2"/>
            </p:custDataLst>
          </p:nvPr>
        </p:nvSpPr>
        <p:spPr>
          <a:xfrm>
            <a:off x="408373" y="1398079"/>
            <a:ext cx="4811697" cy="675096"/>
          </a:xfrm>
          <a:solidFill>
            <a:srgbClr val="764D94"/>
          </a:solidFill>
          <a:ln>
            <a:noFill/>
          </a:ln>
        </p:spPr>
        <p:txBody>
          <a:bodyPr>
            <a:noAutofit/>
          </a:bodyPr>
          <a:lstStyle/>
          <a:p>
            <a:endParaRPr lang="fr-CA" sz="3600" dirty="0">
              <a:solidFill>
                <a:schemeClr val="bg1"/>
              </a:solidFill>
            </a:endParaRPr>
          </a:p>
          <a:p>
            <a:r>
              <a:rPr lang="fr-CA" sz="3600" dirty="0">
                <a:solidFill>
                  <a:schemeClr val="bg1"/>
                </a:solidFill>
              </a:rPr>
              <a:t>Tendances</a:t>
            </a:r>
          </a:p>
        </p:txBody>
      </p:sp>
      <p:sp>
        <p:nvSpPr>
          <p:cNvPr id="4" name="Slide Number Placeholder 3">
            <a:extLst>
              <a:ext uri="{FF2B5EF4-FFF2-40B4-BE49-F238E27FC236}">
                <a16:creationId xmlns:a16="http://schemas.microsoft.com/office/drawing/2014/main" id="{D428214B-1A78-9964-0B1C-53BD279C7AAA}"/>
              </a:ext>
            </a:extLst>
          </p:cNvPr>
          <p:cNvSpPr>
            <a:spLocks noGrp="1"/>
          </p:cNvSpPr>
          <p:nvPr>
            <p:ph type="sldNum" sz="quarter" idx="12"/>
            <p:custDataLst>
              <p:tags r:id="rId3"/>
            </p:custDataLst>
          </p:nvPr>
        </p:nvSpPr>
        <p:spPr/>
        <p:txBody>
          <a:bodyPr vert="horz" lIns="91440" tIns="45720" rIns="91440" bIns="45720" rtlCol="0" anchor="ctr">
            <a:normAutofit/>
          </a:bodyPr>
          <a:lstStyle/>
          <a:p>
            <a:pPr algn="r">
              <a:spcAft>
                <a:spcPts val="600"/>
              </a:spcAft>
            </a:pPr>
            <a:fld id="{78075564-AF6E-40FC-905A-F6C5E8D29614}" type="slidenum">
              <a:rPr lang="en-US" altLang="en-US" smtClean="0"/>
              <a:pPr algn="r">
                <a:spcAft>
                  <a:spcPts val="600"/>
                </a:spcAft>
              </a:pPr>
              <a:t>6</a:t>
            </a:fld>
            <a:endParaRPr lang="en-US" altLang="en-US"/>
          </a:p>
        </p:txBody>
      </p:sp>
      <p:sp>
        <p:nvSpPr>
          <p:cNvPr id="5" name="Content Placeholder 4">
            <a:extLst>
              <a:ext uri="{FF2B5EF4-FFF2-40B4-BE49-F238E27FC236}">
                <a16:creationId xmlns:a16="http://schemas.microsoft.com/office/drawing/2014/main" id="{51FF31FF-28F3-38C5-5024-6DB964BF787E}"/>
              </a:ext>
            </a:extLst>
          </p:cNvPr>
          <p:cNvSpPr>
            <a:spLocks noGrp="1"/>
          </p:cNvSpPr>
          <p:nvPr>
            <p:ph sz="half" idx="2"/>
            <p:custDataLst>
              <p:tags r:id="rId4"/>
            </p:custDataLst>
          </p:nvPr>
        </p:nvSpPr>
        <p:spPr>
          <a:xfrm>
            <a:off x="484681" y="2334684"/>
            <a:ext cx="4592608" cy="4119382"/>
          </a:xfrm>
        </p:spPr>
        <p:txBody>
          <a:bodyPr>
            <a:normAutofit fontScale="92500" lnSpcReduction="10000"/>
          </a:bodyPr>
          <a:lstStyle/>
          <a:p>
            <a:pPr marL="0" indent="0" algn="just">
              <a:buNone/>
            </a:pPr>
            <a:r>
              <a:rPr lang="fr-FR" sz="2200" b="1" dirty="0">
                <a:latin typeface="Calibri" panose="020F0502020204030204" pitchFamily="34" charset="0"/>
                <a:ea typeface="Calibri" panose="020F0502020204030204" pitchFamily="34" charset="0"/>
                <a:cs typeface="Times New Roman" panose="02020603050405020304" pitchFamily="18" charset="0"/>
              </a:rPr>
              <a:t>Recrutement :</a:t>
            </a:r>
          </a:p>
          <a:p>
            <a:r>
              <a:rPr lang="fr-FR" sz="2200" dirty="0">
                <a:latin typeface="Calibri" panose="020F0502020204030204" pitchFamily="34" charset="0"/>
                <a:ea typeface="Calibri" panose="020F0502020204030204" pitchFamily="34" charset="0"/>
                <a:cs typeface="Times New Roman" panose="02020603050405020304" pitchFamily="18" charset="0"/>
              </a:rPr>
              <a:t>La plupart des organisations se fixent activement des objectifs précis pour l’embauche d’employés autochtones et racisés.</a:t>
            </a:r>
          </a:p>
          <a:p>
            <a:r>
              <a:rPr lang="fr-FR" sz="2200" dirty="0">
                <a:latin typeface="Calibri" panose="020F0502020204030204" pitchFamily="34" charset="0"/>
                <a:ea typeface="Calibri" panose="020F0502020204030204" pitchFamily="34" charset="0"/>
                <a:cs typeface="Times New Roman" panose="02020603050405020304" pitchFamily="18" charset="0"/>
              </a:rPr>
              <a:t>Les objectifs visant à soutenir le recrutement d’employés noirs sont moins nombreux.</a:t>
            </a:r>
          </a:p>
          <a:p>
            <a:pPr marL="0" indent="0">
              <a:buNone/>
            </a:pPr>
            <a:r>
              <a:rPr lang="fr-FR" sz="2200" b="1" dirty="0">
                <a:latin typeface="Calibri" panose="020F0502020204030204" pitchFamily="34" charset="0"/>
                <a:ea typeface="Calibri" panose="020F0502020204030204" pitchFamily="34" charset="0"/>
                <a:cs typeface="Times New Roman" panose="02020603050405020304" pitchFamily="18" charset="0"/>
              </a:rPr>
              <a:t>Promotion :</a:t>
            </a:r>
          </a:p>
          <a:p>
            <a:r>
              <a:rPr lang="fr-FR" sz="2200" dirty="0">
                <a:latin typeface="Calibri" panose="020F0502020204030204" pitchFamily="34" charset="0"/>
                <a:ea typeface="Calibri" panose="020F0502020204030204" pitchFamily="34" charset="0"/>
                <a:cs typeface="Times New Roman" panose="02020603050405020304" pitchFamily="18" charset="0"/>
              </a:rPr>
              <a:t>Moins d’organisations ont fixé des objectifs de promotion précis par rapport aux objectifs de recrutement, notamment pour les employés noirs.</a:t>
            </a:r>
            <a:endParaRPr lang="en-US" dirty="0"/>
          </a:p>
        </p:txBody>
      </p:sp>
      <p:graphicFrame>
        <p:nvGraphicFramePr>
          <p:cNvPr id="11" name="Content Placeholder 8">
            <a:extLst>
              <a:ext uri="{FF2B5EF4-FFF2-40B4-BE49-F238E27FC236}">
                <a16:creationId xmlns:a16="http://schemas.microsoft.com/office/drawing/2014/main" id="{161CD07B-622D-4CE8-16A8-32FC3FB49A69}"/>
              </a:ext>
            </a:extLst>
          </p:cNvPr>
          <p:cNvGraphicFramePr>
            <a:graphicFrameLocks/>
          </p:cNvGraphicFramePr>
          <p:nvPr/>
        </p:nvGraphicFramePr>
        <p:xfrm>
          <a:off x="5524990" y="2552081"/>
          <a:ext cx="6029701" cy="3684588"/>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 Placeholder 7">
            <a:extLst>
              <a:ext uri="{FF2B5EF4-FFF2-40B4-BE49-F238E27FC236}">
                <a16:creationId xmlns:a16="http://schemas.microsoft.com/office/drawing/2014/main" id="{4BF292B1-B83E-E7E8-784C-591384696200}"/>
              </a:ext>
            </a:extLst>
          </p:cNvPr>
          <p:cNvSpPr txBox="1">
            <a:spLocks/>
          </p:cNvSpPr>
          <p:nvPr>
            <p:custDataLst>
              <p:tags r:id="rId5"/>
            </p:custDataLst>
          </p:nvPr>
        </p:nvSpPr>
        <p:spPr>
          <a:xfrm>
            <a:off x="5742481" y="1144136"/>
            <a:ext cx="6041146" cy="1070867"/>
          </a:xfrm>
          <a:prstGeom prst="rect">
            <a:avLst/>
          </a:prstGeom>
          <a:solidFill>
            <a:srgbClr val="764D94"/>
          </a:solidFill>
          <a:ln>
            <a:noFill/>
          </a:ln>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fr-FR" sz="2200" b="1" i="0" u="none" strike="noStrike" kern="1200" spc="0" baseline="0" dirty="0">
                <a:solidFill>
                  <a:schemeClr val="bg1"/>
                </a:solidFill>
              </a:rPr>
              <a:t>Pourcentage d’organisations ayant fixé des objectifs de recrutement et de promotion pour les employés autochtones, noirs et racisés</a:t>
            </a:r>
            <a:endParaRPr lang="en-CA" sz="2200" b="1" i="0" u="none" strike="noStrike" kern="1200" spc="0" baseline="0" dirty="0">
              <a:solidFill>
                <a:schemeClr val="bg1"/>
              </a:solidFill>
            </a:endParaRPr>
          </a:p>
        </p:txBody>
      </p:sp>
    </p:spTree>
    <p:extLst>
      <p:ext uri="{BB962C8B-B14F-4D97-AF65-F5344CB8AC3E}">
        <p14:creationId xmlns:p14="http://schemas.microsoft.com/office/powerpoint/2010/main" val="376407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35B58-28AB-07E9-57E7-350BFEF97E26}"/>
              </a:ext>
            </a:extLst>
          </p:cNvPr>
          <p:cNvSpPr>
            <a:spLocks noGrp="1"/>
          </p:cNvSpPr>
          <p:nvPr>
            <p:ph type="title"/>
            <p:custDataLst>
              <p:tags r:id="rId1"/>
            </p:custDataLst>
          </p:nvPr>
        </p:nvSpPr>
        <p:spPr>
          <a:xfrm>
            <a:off x="352760" y="269811"/>
            <a:ext cx="10883734" cy="991508"/>
          </a:xfrm>
        </p:spPr>
        <p:txBody>
          <a:bodyPr>
            <a:normAutofit/>
          </a:bodyPr>
          <a:lstStyle/>
          <a:p>
            <a:r>
              <a:rPr lang="fr-CA" sz="5400" b="1" dirty="0"/>
              <a:t>Objectifs d’inclusion</a:t>
            </a:r>
          </a:p>
        </p:txBody>
      </p:sp>
      <p:sp>
        <p:nvSpPr>
          <p:cNvPr id="5" name="Text Placeholder 4">
            <a:extLst>
              <a:ext uri="{FF2B5EF4-FFF2-40B4-BE49-F238E27FC236}">
                <a16:creationId xmlns:a16="http://schemas.microsoft.com/office/drawing/2014/main" id="{4FA44B99-EB8F-55A2-3E82-DD8E9741EE9D}"/>
              </a:ext>
            </a:extLst>
          </p:cNvPr>
          <p:cNvSpPr>
            <a:spLocks noGrp="1"/>
          </p:cNvSpPr>
          <p:nvPr>
            <p:ph type="body" idx="1"/>
            <p:custDataLst>
              <p:tags r:id="rId2"/>
            </p:custDataLst>
          </p:nvPr>
        </p:nvSpPr>
        <p:spPr>
          <a:xfrm>
            <a:off x="481511" y="1427142"/>
            <a:ext cx="4570780" cy="823912"/>
          </a:xfrm>
          <a:solidFill>
            <a:srgbClr val="764D94"/>
          </a:solidFill>
          <a:ln>
            <a:noFill/>
          </a:ln>
        </p:spPr>
        <p:txBody>
          <a:bodyPr>
            <a:normAutofit/>
          </a:bodyPr>
          <a:lstStyle/>
          <a:p>
            <a:pPr algn="just"/>
            <a:r>
              <a:rPr lang="fr-CA" sz="3600" dirty="0">
                <a:solidFill>
                  <a:schemeClr val="bg1"/>
                </a:solidFill>
              </a:rPr>
              <a:t>Tendances</a:t>
            </a:r>
          </a:p>
        </p:txBody>
      </p:sp>
      <p:sp>
        <p:nvSpPr>
          <p:cNvPr id="6" name="Content Placeholder 5">
            <a:extLst>
              <a:ext uri="{FF2B5EF4-FFF2-40B4-BE49-F238E27FC236}">
                <a16:creationId xmlns:a16="http://schemas.microsoft.com/office/drawing/2014/main" id="{97FFC147-F73E-98BB-F86F-62A5D849A229}"/>
              </a:ext>
            </a:extLst>
          </p:cNvPr>
          <p:cNvSpPr>
            <a:spLocks noGrp="1"/>
          </p:cNvSpPr>
          <p:nvPr>
            <p:ph sz="half" idx="2"/>
            <p:custDataLst>
              <p:tags r:id="rId3"/>
            </p:custDataLst>
          </p:nvPr>
        </p:nvSpPr>
        <p:spPr>
          <a:xfrm>
            <a:off x="149002" y="2416878"/>
            <a:ext cx="4570780" cy="4301305"/>
          </a:xfrm>
          <a:noFill/>
          <a:ln>
            <a:noFill/>
          </a:ln>
          <a:effectLst/>
          <a:scene3d>
            <a:camera prst="orthographicFront">
              <a:rot lat="0" lon="0" rev="0"/>
            </a:camera>
            <a:lightRig rig="balanced" dir="t">
              <a:rot lat="0" lon="0" rev="8700000"/>
            </a:lightRig>
          </a:scene3d>
          <a:sp3d>
            <a:bevelT w="190500" h="38100" prst="relaxedInset"/>
          </a:sp3d>
        </p:spPr>
        <p:txBody>
          <a:bodyPr vert="horz" lIns="91440" tIns="45720" rIns="91440" bIns="45720" rtlCol="0" anchor="t">
            <a:noAutofit/>
          </a:bodyPr>
          <a:lstStyle/>
          <a:p>
            <a:endParaRPr lang="en-US" sz="2400" dirty="0"/>
          </a:p>
          <a:p>
            <a:pPr lvl="1"/>
            <a:r>
              <a:rPr lang="fr-FR" dirty="0"/>
              <a:t>La plupart des organisations se sont fixé des objectifs pour favoriser une plus grande inclusion.</a:t>
            </a:r>
          </a:p>
          <a:p>
            <a:pPr lvl="1"/>
            <a:r>
              <a:rPr lang="fr-FR" dirty="0"/>
              <a:t>Forte dépendance aux réseaux d’employés et aux résultats du Sondage auprès des fonctionnaires fédéraux (SAFF) comme outil pour fixer des objectifs d’inclusion.</a:t>
            </a:r>
            <a:endParaRPr lang="en-US" b="1" dirty="0">
              <a:latin typeface="Calibri" panose="020F0502020204030204" pitchFamily="34" charset="0"/>
              <a:ea typeface="Calibri"/>
              <a:cs typeface="Times New Roman" panose="02020603050405020304" pitchFamily="18" charset="0"/>
            </a:endParaRPr>
          </a:p>
          <a:p>
            <a:pPr marL="742950" marR="0" lvl="1" indent="-285750">
              <a:lnSpc>
                <a:spcPct val="106000"/>
              </a:lnSpc>
              <a:spcBef>
                <a:spcPts val="600"/>
              </a:spcBef>
              <a:spcAft>
                <a:spcPts val="60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Calibri" panose="020F0502020204030204"/>
            </a:endParaRPr>
          </a:p>
        </p:txBody>
      </p:sp>
      <p:graphicFrame>
        <p:nvGraphicFramePr>
          <p:cNvPr id="11" name="Chart 10">
            <a:extLst>
              <a:ext uri="{FF2B5EF4-FFF2-40B4-BE49-F238E27FC236}">
                <a16:creationId xmlns:a16="http://schemas.microsoft.com/office/drawing/2014/main" id="{297E80AC-FD39-8906-B834-A47C980113F7}"/>
              </a:ext>
            </a:extLst>
          </p:cNvPr>
          <p:cNvGraphicFramePr>
            <a:graphicFrameLocks/>
          </p:cNvGraphicFramePr>
          <p:nvPr>
            <p:custDataLst>
              <p:tags r:id="rId4"/>
            </p:custDataLst>
            <p:extLst>
              <p:ext uri="{D42A27DB-BD31-4B8C-83A1-F6EECF244321}">
                <p14:modId xmlns:p14="http://schemas.microsoft.com/office/powerpoint/2010/main" val="3258267707"/>
              </p:ext>
            </p:extLst>
          </p:nvPr>
        </p:nvGraphicFramePr>
        <p:xfrm>
          <a:off x="5273964" y="1427142"/>
          <a:ext cx="6769034" cy="477045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69619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52B3-2A29-C046-5B2E-C226985B31F0}"/>
              </a:ext>
            </a:extLst>
          </p:cNvPr>
          <p:cNvSpPr>
            <a:spLocks noGrp="1"/>
          </p:cNvSpPr>
          <p:nvPr>
            <p:ph type="title"/>
            <p:custDataLst>
              <p:tags r:id="rId1"/>
            </p:custDataLst>
          </p:nvPr>
        </p:nvSpPr>
        <p:spPr>
          <a:xfrm>
            <a:off x="400975" y="391338"/>
            <a:ext cx="11390050" cy="823912"/>
          </a:xfrm>
        </p:spPr>
        <p:txBody>
          <a:bodyPr>
            <a:noAutofit/>
          </a:bodyPr>
          <a:lstStyle/>
          <a:p>
            <a:pPr algn="just"/>
            <a:r>
              <a:rPr lang="fr-CA" sz="5400" b="1" dirty="0"/>
              <a:t>Mesurer les progrès</a:t>
            </a:r>
          </a:p>
        </p:txBody>
      </p:sp>
      <p:sp>
        <p:nvSpPr>
          <p:cNvPr id="3" name="Text Placeholder 2">
            <a:extLst>
              <a:ext uri="{FF2B5EF4-FFF2-40B4-BE49-F238E27FC236}">
                <a16:creationId xmlns:a16="http://schemas.microsoft.com/office/drawing/2014/main" id="{A7112498-FEF1-7D29-025E-D5A8275BD1EB}"/>
              </a:ext>
            </a:extLst>
          </p:cNvPr>
          <p:cNvSpPr>
            <a:spLocks noGrp="1"/>
          </p:cNvSpPr>
          <p:nvPr>
            <p:ph type="body" idx="1"/>
            <p:custDataLst>
              <p:tags r:id="rId2"/>
            </p:custDataLst>
          </p:nvPr>
        </p:nvSpPr>
        <p:spPr>
          <a:xfrm>
            <a:off x="410508" y="1480196"/>
            <a:ext cx="11293177" cy="817169"/>
          </a:xfrm>
          <a:solidFill>
            <a:srgbClr val="764D94"/>
          </a:solidFill>
          <a:ln>
            <a:noFill/>
          </a:ln>
        </p:spPr>
        <p:txBody>
          <a:bodyPr>
            <a:normAutofit/>
          </a:bodyPr>
          <a:lstStyle/>
          <a:p>
            <a:pPr algn="just"/>
            <a:r>
              <a:rPr lang="fr-CA" sz="3600" dirty="0">
                <a:solidFill>
                  <a:schemeClr val="bg1"/>
                </a:solidFill>
              </a:rPr>
              <a:t>Tendances</a:t>
            </a:r>
          </a:p>
        </p:txBody>
      </p:sp>
      <p:sp>
        <p:nvSpPr>
          <p:cNvPr id="9" name="TextBox 8">
            <a:extLst>
              <a:ext uri="{FF2B5EF4-FFF2-40B4-BE49-F238E27FC236}">
                <a16:creationId xmlns:a16="http://schemas.microsoft.com/office/drawing/2014/main" id="{25985DD7-A26F-5DF6-DEC3-27F0C1077F61}"/>
              </a:ext>
            </a:extLst>
          </p:cNvPr>
          <p:cNvSpPr txBox="1"/>
          <p:nvPr>
            <p:custDataLst>
              <p:tags r:id="rId3"/>
            </p:custDataLst>
          </p:nvPr>
        </p:nvSpPr>
        <p:spPr>
          <a:xfrm>
            <a:off x="140773" y="2292576"/>
            <a:ext cx="11481992" cy="3539430"/>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marL="742950" lvl="1" indent="-285750" algn="just">
              <a:buFont typeface="Arial" panose="020B0604020202020204" pitchFamily="34" charset="0"/>
              <a:buChar char="•"/>
            </a:pPr>
            <a:r>
              <a:rPr lang="fr-FR" sz="2800" dirty="0">
                <a:ea typeface="Calibri"/>
                <a:cs typeface="Times New Roman"/>
              </a:rPr>
              <a:t>Les organisations utilisent diverses stratégies et sources de données pour mesurer les progrès, telles que :</a:t>
            </a:r>
          </a:p>
          <a:p>
            <a:pPr marL="1371600" lvl="2" indent="-457200" algn="just">
              <a:buFont typeface="Wingdings" panose="05000000000000000000" pitchFamily="2" charset="2"/>
              <a:buChar char="ü"/>
            </a:pPr>
            <a:r>
              <a:rPr lang="fr-FR" sz="2800" b="1" dirty="0">
                <a:ea typeface="Calibri"/>
                <a:cs typeface="Times New Roman"/>
              </a:rPr>
              <a:t>Évaluations externes</a:t>
            </a:r>
          </a:p>
          <a:p>
            <a:pPr marL="1371600" lvl="2" indent="-457200" algn="just">
              <a:buFont typeface="Wingdings" panose="05000000000000000000" pitchFamily="2" charset="2"/>
              <a:buChar char="ü"/>
            </a:pPr>
            <a:r>
              <a:rPr lang="fr-FR" sz="2800" b="1" dirty="0">
                <a:ea typeface="Calibri"/>
                <a:cs typeface="Times New Roman"/>
              </a:rPr>
              <a:t>Fiches d’évaluation</a:t>
            </a:r>
          </a:p>
          <a:p>
            <a:pPr marL="1371600" lvl="2" indent="-457200" algn="just">
              <a:buFont typeface="Wingdings" panose="05000000000000000000" pitchFamily="2" charset="2"/>
              <a:buChar char="ü"/>
            </a:pPr>
            <a:r>
              <a:rPr lang="fr-FR" sz="2800" b="1" dirty="0">
                <a:ea typeface="Calibri"/>
                <a:cs typeface="Times New Roman"/>
              </a:rPr>
              <a:t>Tableaux de bord</a:t>
            </a:r>
          </a:p>
          <a:p>
            <a:pPr marL="1371600" lvl="2" indent="-457200" algn="just">
              <a:buFont typeface="Wingdings" panose="05000000000000000000" pitchFamily="2" charset="2"/>
              <a:buChar char="ü"/>
            </a:pPr>
            <a:r>
              <a:rPr lang="fr-FR" sz="2800" b="1" dirty="0">
                <a:ea typeface="Calibri"/>
                <a:cs typeface="Times New Roman"/>
              </a:rPr>
              <a:t>Cadres de mesure du rendement</a:t>
            </a:r>
          </a:p>
          <a:p>
            <a:pPr marL="742950" lvl="1" indent="-285750" algn="just">
              <a:buFont typeface="Arial" panose="020B0604020202020204" pitchFamily="34" charset="0"/>
              <a:buChar char="•"/>
            </a:pPr>
            <a:r>
              <a:rPr lang="fr-FR" sz="2800" dirty="0">
                <a:ea typeface="Calibri"/>
                <a:cs typeface="Times New Roman"/>
              </a:rPr>
              <a:t>De nombreuses organisations communiquent régulièrement des mises à jour sur les progrès avec la haute direction et tous les employés.</a:t>
            </a:r>
            <a:endParaRPr lang="en-US" dirty="0">
              <a:ea typeface="Calibri"/>
              <a:cs typeface="Times New Roman"/>
            </a:endParaRPr>
          </a:p>
        </p:txBody>
      </p:sp>
    </p:spTree>
    <p:extLst>
      <p:ext uri="{BB962C8B-B14F-4D97-AF65-F5344CB8AC3E}">
        <p14:creationId xmlns:p14="http://schemas.microsoft.com/office/powerpoint/2010/main" val="418526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5985DD7-A26F-5DF6-DEC3-27F0C1077F61}"/>
              </a:ext>
            </a:extLst>
          </p:cNvPr>
          <p:cNvSpPr txBox="1"/>
          <p:nvPr>
            <p:custDataLst>
              <p:tags r:id="rId1"/>
            </p:custDataLst>
          </p:nvPr>
        </p:nvSpPr>
        <p:spPr>
          <a:xfrm>
            <a:off x="232693" y="701580"/>
            <a:ext cx="4064941" cy="5632311"/>
          </a:xfrm>
          <a:prstGeom prst="rect">
            <a:avLst/>
          </a:prstGeom>
          <a:solidFill>
            <a:schemeClr val="bg1"/>
          </a:solidFill>
          <a:ln>
            <a:noFill/>
          </a:ln>
          <a:effectLst/>
          <a:scene3d>
            <a:camera prst="orthographicFront">
              <a:rot lat="0" lon="0" rev="0"/>
            </a:camera>
            <a:lightRig rig="balanced" dir="t">
              <a:rot lat="0" lon="0" rev="8700000"/>
            </a:lightRig>
          </a:scene3d>
          <a:sp3d/>
        </p:spPr>
        <p:txBody>
          <a:bodyPr wrap="square" lIns="91440" tIns="45720" rIns="91440" bIns="45720" rtlCol="0" anchor="t">
            <a:spAutoFit/>
          </a:bodyPr>
          <a:lstStyle/>
          <a:p>
            <a:pPr marL="285750" indent="-285750">
              <a:buFont typeface="Arial" panose="020B0604020202020204" pitchFamily="34" charset="0"/>
              <a:buChar char="•"/>
            </a:pPr>
            <a:r>
              <a:rPr lang="fr-FR" sz="2000" dirty="0">
                <a:latin typeface="+mj-lt"/>
              </a:rPr>
              <a:t>La plupart des organisations ont intégré des mesures qualitatives pour faire progresser les objectifs de l’Appel à l’action dans leurs ententes de gestion du rendement.</a:t>
            </a:r>
          </a:p>
          <a:p>
            <a:pPr marL="285750" indent="-285750">
              <a:buFont typeface="Arial" panose="020B0604020202020204" pitchFamily="34" charset="0"/>
              <a:buChar char="•"/>
            </a:pPr>
            <a:endParaRPr lang="fr-FR" sz="2000" dirty="0">
              <a:latin typeface="+mj-lt"/>
            </a:endParaRPr>
          </a:p>
          <a:p>
            <a:pPr marL="285750" indent="-285750">
              <a:buFont typeface="Arial" panose="020B0604020202020204" pitchFamily="34" charset="0"/>
              <a:buChar char="•"/>
            </a:pPr>
            <a:r>
              <a:rPr lang="fr-FR" sz="2000" dirty="0">
                <a:latin typeface="+mj-lt"/>
              </a:rPr>
              <a:t>Certaines organisations ont intégré des objectifs quantitatifs précis concernant la réduction des écarts de représentation et l’apport d’un soutien aux groupes sous-représentés.</a:t>
            </a:r>
          </a:p>
          <a:p>
            <a:pPr marL="285750" indent="-285750">
              <a:buFont typeface="Arial" panose="020B0604020202020204" pitchFamily="34" charset="0"/>
              <a:buChar char="•"/>
            </a:pPr>
            <a:endParaRPr lang="fr-FR" sz="2000" dirty="0">
              <a:latin typeface="+mj-lt"/>
            </a:endParaRPr>
          </a:p>
          <a:p>
            <a:pPr marL="285750" indent="-285750">
              <a:buFont typeface="Arial" panose="020B0604020202020204" pitchFamily="34" charset="0"/>
              <a:buChar char="•"/>
            </a:pPr>
            <a:r>
              <a:rPr lang="fr-FR" sz="2000" dirty="0">
                <a:latin typeface="+mj-lt"/>
              </a:rPr>
              <a:t>Quelques organisations ont souligné les conséquences de l’absence de progrès réalisés en matière d’équité, de diversité et d’inclusion.</a:t>
            </a:r>
            <a:endParaRPr lang="en-US" sz="2000" dirty="0">
              <a:latin typeface="+mj-lt"/>
            </a:endParaRPr>
          </a:p>
        </p:txBody>
      </p:sp>
      <p:sp>
        <p:nvSpPr>
          <p:cNvPr id="4" name="Title 1">
            <a:extLst>
              <a:ext uri="{FF2B5EF4-FFF2-40B4-BE49-F238E27FC236}">
                <a16:creationId xmlns:a16="http://schemas.microsoft.com/office/drawing/2014/main" id="{801B6069-D0E5-5124-767A-03079729CE90}"/>
              </a:ext>
            </a:extLst>
          </p:cNvPr>
          <p:cNvSpPr txBox="1">
            <a:spLocks/>
          </p:cNvSpPr>
          <p:nvPr>
            <p:custDataLst>
              <p:tags r:id="rId2"/>
            </p:custDataLst>
          </p:nvPr>
        </p:nvSpPr>
        <p:spPr>
          <a:xfrm>
            <a:off x="232693" y="135925"/>
            <a:ext cx="4148807" cy="543697"/>
          </a:xfrm>
          <a:prstGeom prst="rect">
            <a:avLst/>
          </a:prstGeom>
          <a:solidFill>
            <a:srgbClr val="764D94"/>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5400" b="1" dirty="0">
                <a:solidFill>
                  <a:schemeClr val="bg1"/>
                </a:solidFill>
              </a:rPr>
              <a:t>Responsabilité</a:t>
            </a:r>
          </a:p>
        </p:txBody>
      </p:sp>
      <p:graphicFrame>
        <p:nvGraphicFramePr>
          <p:cNvPr id="3" name="Chart 2">
            <a:extLst>
              <a:ext uri="{FF2B5EF4-FFF2-40B4-BE49-F238E27FC236}">
                <a16:creationId xmlns:a16="http://schemas.microsoft.com/office/drawing/2014/main" id="{525145A0-6D6F-AD2C-F7AC-274ECEB66D8B}"/>
              </a:ext>
            </a:extLst>
          </p:cNvPr>
          <p:cNvGraphicFramePr>
            <a:graphicFrameLocks/>
          </p:cNvGraphicFramePr>
          <p:nvPr>
            <p:custDataLst>
              <p:tags r:id="rId3"/>
            </p:custDataLst>
            <p:extLst>
              <p:ext uri="{D42A27DB-BD31-4B8C-83A1-F6EECF244321}">
                <p14:modId xmlns:p14="http://schemas.microsoft.com/office/powerpoint/2010/main" val="3438780432"/>
              </p:ext>
            </p:extLst>
          </p:nvPr>
        </p:nvGraphicFramePr>
        <p:xfrm>
          <a:off x="4673600" y="309164"/>
          <a:ext cx="7404100" cy="604544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7815150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2.xml><?xml version="1.0" encoding="utf-8"?>
<p:tagLst xmlns:a="http://schemas.openxmlformats.org/drawingml/2006/main" xmlns:r="http://schemas.openxmlformats.org/officeDocument/2006/relationships" xmlns:p="http://schemas.openxmlformats.org/presentationml/2006/main">
  <p:tag name="NUM" val="8"/>
</p:tagLst>
</file>

<file path=ppt/tags/tag23.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10"/>
</p:tagLst>
</file>

<file path=ppt/tags/tag25.xml><?xml version="1.0" encoding="utf-8"?>
<p:tagLst xmlns:a="http://schemas.openxmlformats.org/drawingml/2006/main" xmlns:r="http://schemas.openxmlformats.org/officeDocument/2006/relationships" xmlns:p="http://schemas.openxmlformats.org/presentationml/2006/main">
  <p:tag name="NUM" val="11"/>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4567</TotalTime>
  <Words>2507</Words>
  <Application>Microsoft Office PowerPoint</Application>
  <PresentationFormat>Widescreen</PresentationFormat>
  <Paragraphs>205</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Symbol</vt:lpstr>
      <vt:lpstr>Wingdings</vt:lpstr>
      <vt:lpstr>Office Theme</vt:lpstr>
      <vt:lpstr>Appel à l’action en faveur de la lutte contre le racisme, de l’équité et de l’inclusion : Favoriser la responsabilisation à l’égard des orientations à suivre </vt:lpstr>
      <vt:lpstr>Objectifs</vt:lpstr>
      <vt:lpstr>Appel à l’action: les étapes du parcours </vt:lpstr>
      <vt:lpstr>Faits saillants</vt:lpstr>
      <vt:lpstr>Défis courants</vt:lpstr>
      <vt:lpstr>Objectifs de représentation</vt:lpstr>
      <vt:lpstr>Objectifs d’inclusion</vt:lpstr>
      <vt:lpstr>Mesurer les progrès</vt:lpstr>
      <vt:lpstr>PowerPoint Presentation</vt:lpstr>
      <vt:lpstr>Aperçu des mesures concrètes</vt:lpstr>
      <vt:lpstr>Investir dans les réseaux d’employés</vt:lpstr>
      <vt:lpstr>Prochaines étapes</vt:lpstr>
      <vt:lpstr>Réflexions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Iosif, Ranilce</dc:creator>
  <cp:lastModifiedBy>O'Neill, Lisa</cp:lastModifiedBy>
  <cp:revision>404</cp:revision>
  <cp:lastPrinted>2024-09-04T15:11:53Z</cp:lastPrinted>
  <dcterms:created xsi:type="dcterms:W3CDTF">2024-07-25T14:59:13Z</dcterms:created>
  <dcterms:modified xsi:type="dcterms:W3CDTF">2024-09-16T20:57:51Z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dfac35-faf4-4242-ab16-aab67fc42bd3_Enabled">
    <vt:lpwstr>true</vt:lpwstr>
  </property>
  <property fmtid="{D5CDD505-2E9C-101B-9397-08002B2CF9AE}" pid="3" name="MSIP_Label_0fdfac35-faf4-4242-ab16-aab67fc42bd3_SetDate">
    <vt:lpwstr>2024-07-30T07:27:57Z</vt:lpwstr>
  </property>
  <property fmtid="{D5CDD505-2E9C-101B-9397-08002B2CF9AE}" pid="4" name="MSIP_Label_0fdfac35-faf4-4242-ab16-aab67fc42bd3_Method">
    <vt:lpwstr>Privileged</vt:lpwstr>
  </property>
  <property fmtid="{D5CDD505-2E9C-101B-9397-08002B2CF9AE}" pid="5" name="MSIP_Label_0fdfac35-faf4-4242-ab16-aab67fc42bd3_Name">
    <vt:lpwstr>Unclassified</vt:lpwstr>
  </property>
  <property fmtid="{D5CDD505-2E9C-101B-9397-08002B2CF9AE}" pid="6" name="MSIP_Label_0fdfac35-faf4-4242-ab16-aab67fc42bd3_SiteId">
    <vt:lpwstr>05a9221b-e8e8-4031-854d-c22bf42f1cb2</vt:lpwstr>
  </property>
  <property fmtid="{D5CDD505-2E9C-101B-9397-08002B2CF9AE}" pid="7" name="MSIP_Label_0fdfac35-faf4-4242-ab16-aab67fc42bd3_ActionId">
    <vt:lpwstr>9d8c87dc-b25f-434a-a762-ca0c9df70673</vt:lpwstr>
  </property>
  <property fmtid="{D5CDD505-2E9C-101B-9397-08002B2CF9AE}" pid="8" name="MSIP_Label_0fdfac35-faf4-4242-ab16-aab67fc42bd3_ContentBits">
    <vt:lpwstr>0</vt:lpwstr>
  </property>
  <property fmtid="{D5CDD505-2E9C-101B-9397-08002B2CF9AE}" pid="9" name="MSIP_Label_834ed4f5-eae4-40c7-82be-b1cdf720a1b9_Enabled">
    <vt:lpwstr>true</vt:lpwstr>
  </property>
  <property fmtid="{D5CDD505-2E9C-101B-9397-08002B2CF9AE}" pid="10" name="MSIP_Label_834ed4f5-eae4-40c7-82be-b1cdf720a1b9_SetDate">
    <vt:lpwstr>2024-09-12T19:02:50Z</vt:lpwstr>
  </property>
  <property fmtid="{D5CDD505-2E9C-101B-9397-08002B2CF9AE}" pid="11" name="MSIP_Label_834ed4f5-eae4-40c7-82be-b1cdf720a1b9_Method">
    <vt:lpwstr>Standard</vt:lpwstr>
  </property>
  <property fmtid="{D5CDD505-2E9C-101B-9397-08002B2CF9AE}" pid="12" name="MSIP_Label_834ed4f5-eae4-40c7-82be-b1cdf720a1b9_Name">
    <vt:lpwstr>Unclassified - Non classifié</vt:lpwstr>
  </property>
  <property fmtid="{D5CDD505-2E9C-101B-9397-08002B2CF9AE}" pid="13" name="MSIP_Label_834ed4f5-eae4-40c7-82be-b1cdf720a1b9_SiteId">
    <vt:lpwstr>e0d54a3c-7bbe-4a64-9d46-f9f84a41c833</vt:lpwstr>
  </property>
  <property fmtid="{D5CDD505-2E9C-101B-9397-08002B2CF9AE}" pid="14" name="MSIP_Label_834ed4f5-eae4-40c7-82be-b1cdf720a1b9_ActionId">
    <vt:lpwstr>680a0e48-0673-4c56-bc0b-0604584824ad</vt:lpwstr>
  </property>
  <property fmtid="{D5CDD505-2E9C-101B-9397-08002B2CF9AE}" pid="15" name="MSIP_Label_834ed4f5-eae4-40c7-82be-b1cdf720a1b9_ContentBits">
    <vt:lpwstr>0</vt:lpwstr>
  </property>
  <property fmtid="{D5CDD505-2E9C-101B-9397-08002B2CF9AE}" pid="16" name="_NewReviewCycle">
    <vt:lpwstr/>
  </property>
</Properties>
</file>