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4" r:id="rId5"/>
  </p:sldMasterIdLst>
  <p:notesMasterIdLst>
    <p:notesMasterId r:id="rId27"/>
  </p:notesMasterIdLst>
  <p:sldIdLst>
    <p:sldId id="262" r:id="rId6"/>
    <p:sldId id="10458" r:id="rId7"/>
    <p:sldId id="280" r:id="rId8"/>
    <p:sldId id="10459" r:id="rId9"/>
    <p:sldId id="10460" r:id="rId10"/>
    <p:sldId id="10476" r:id="rId11"/>
    <p:sldId id="10489" r:id="rId12"/>
    <p:sldId id="10491" r:id="rId13"/>
    <p:sldId id="10492" r:id="rId14"/>
    <p:sldId id="10481" r:id="rId15"/>
    <p:sldId id="10480" r:id="rId16"/>
    <p:sldId id="10490" r:id="rId17"/>
    <p:sldId id="447" r:id="rId18"/>
    <p:sldId id="10448" r:id="rId19"/>
    <p:sldId id="2726" r:id="rId20"/>
    <p:sldId id="2727" r:id="rId21"/>
    <p:sldId id="2732" r:id="rId22"/>
    <p:sldId id="2733" r:id="rId23"/>
    <p:sldId id="2731" r:id="rId24"/>
    <p:sldId id="10475" r:id="rId25"/>
    <p:sldId id="273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711496-7463-59D4-111D-5AAF058A2802}" name="Stephanie Pereira" initials="SP" userId="S::spereira@uottawa.ca::206566c8-55fa-4df9-a3eb-4c01f0a4d77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Larivee" initials="IL" lastIdx="1" clrIdx="0">
    <p:extLst>
      <p:ext uri="{19B8F6BF-5375-455C-9EA6-DF929625EA0E}">
        <p15:presenceInfo xmlns:p15="http://schemas.microsoft.com/office/powerpoint/2012/main" userId="S::ilarivee@uottawa.ca::8a8e252a-3476-4236-a54e-a073e5e01a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BC00"/>
    <a:srgbClr val="8F001A"/>
    <a:srgbClr val="323F4F"/>
    <a:srgbClr val="909BAC"/>
    <a:srgbClr val="7EB8C0"/>
    <a:srgbClr val="B9C1CF"/>
    <a:srgbClr val="7E92AC"/>
    <a:srgbClr val="105766"/>
    <a:srgbClr val="E8F2F4"/>
    <a:srgbClr val="A2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0BDDF6-067C-4314-A9DA-F0BCC10C67E1}" v="3" dt="2022-09-14T12:19:41.632"/>
    <p1510:client id="{722A1EA6-B9CC-4F22-DF16-DC5C44192E0B}" v="39" dt="2022-10-14T15:15:46.777"/>
    <p1510:client id="{7CD000F6-76F6-053F-9532-C6F2ABC6AE27}" v="18" dt="2022-09-26T17:46:53.026"/>
    <p1510:client id="{908E488A-A997-B2C9-281B-71C5A3C763D8}" v="104" dt="2022-09-30T13:16:40.610"/>
    <p1510:client id="{AB75638A-CBEB-59BC-2CF8-E65091634F63}" v="5" dt="2022-09-27T00:21:43.356"/>
    <p1510:client id="{E9A41D65-63EA-BAD6-A5A7-D37C73A39757}" v="2" dt="2022-09-26T17:32:45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_28FA_AA5AAE49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explosion val="4"/>
          <c:dPt>
            <c:idx val="0"/>
            <c:bubble3D val="0"/>
            <c:spPr>
              <a:solidFill>
                <a:srgbClr val="8F001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07E-4799-9A1E-C4636076A294}"/>
              </c:ext>
            </c:extLst>
          </c:dPt>
          <c:dPt>
            <c:idx val="1"/>
            <c:bubble3D val="0"/>
            <c:spPr>
              <a:solidFill>
                <a:schemeClr val="bg2">
                  <a:lumMod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07E-4799-9A1E-C4636076A294}"/>
              </c:ext>
            </c:extLst>
          </c:dPt>
          <c:dPt>
            <c:idx val="2"/>
            <c:bubble3D val="0"/>
            <c:spPr>
              <a:solidFill>
                <a:srgbClr val="8F001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07E-4799-9A1E-C4636076A294}"/>
              </c:ext>
            </c:extLst>
          </c:dPt>
          <c:dPt>
            <c:idx val="3"/>
            <c:bubble3D val="0"/>
            <c:spPr>
              <a:solidFill>
                <a:srgbClr val="10576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07E-4799-9A1E-C4636076A29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7E-4799-9A1E-C4636076A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3F9F2-A73F-40B4-87B4-6B3A25E2131B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AA3BD-80D9-415D-B52F-408835EFE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8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AA3BD-80D9-415D-B52F-408835EFED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AA3BD-80D9-415D-B52F-408835EFED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AA3BD-80D9-415D-B52F-408835EFED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4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AA3BD-80D9-415D-B52F-408835EFED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42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AA3BD-80D9-415D-B52F-408835EFED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78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AA3BD-80D9-415D-B52F-408835EFED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96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>
                <a:latin typeface="Verdana" panose="020B0604030504040204" pitchFamily="34" charset="0"/>
                <a:ea typeface="Verdana" panose="020B0604030504040204" pitchFamily="34" charset="0"/>
              </a:rPr>
              <a:t>Organization: Map business units to key capabilities. Contrast key capabilities with business unit responsibilities and accountabilities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>
                <a:latin typeface="Verdana" panose="020B0604030504040204" pitchFamily="34" charset="0"/>
                <a:ea typeface="Verdana" panose="020B0604030504040204" pitchFamily="34" charset="0"/>
              </a:rPr>
              <a:t>Business Process Reviews: Analyze how well capabilities are supported by processes. Key capabilities with weak, poorly documented or manual processes can be prioritized for process improvement.</a:t>
            </a:r>
          </a:p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AA3BD-80D9-415D-B52F-408835EFED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51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FF0DA-799C-4838-94D8-59A8DC9D6E3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DAAD4D-C0F2-4590-B2E4-22F5D27AAF42}"/>
              </a:ext>
            </a:extLst>
          </p:cNvPr>
          <p:cNvSpPr/>
          <p:nvPr/>
        </p:nvSpPr>
        <p:spPr>
          <a:xfrm>
            <a:off x="-57856" y="-13227"/>
            <a:ext cx="12265900" cy="6779867"/>
          </a:xfrm>
          <a:prstGeom prst="rect">
            <a:avLst/>
          </a:prstGeom>
          <a:solidFill>
            <a:srgbClr val="1C2938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9A0231-D2B6-4F05-9ECA-AE1CA19D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2299"/>
          <a:stretch/>
        </p:blipFill>
        <p:spPr>
          <a:xfrm>
            <a:off x="-40107" y="36295"/>
            <a:ext cx="12249856" cy="4108512"/>
          </a:xfrm>
          <a:prstGeom prst="rect">
            <a:avLst/>
          </a:prstGeom>
        </p:spPr>
      </p:pic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6E4209-2496-4031-A901-1C7A4E9D9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15041" y="4080797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4FFAAA-59DC-44CA-BA4F-A54DAFCF3A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1376" y="5202062"/>
            <a:ext cx="5876925" cy="706604"/>
          </a:xfrm>
        </p:spPr>
        <p:txBody>
          <a:bodyPr/>
          <a:lstStyle>
            <a:lvl1pPr marL="0" indent="0">
              <a:buNone/>
              <a:defRPr sz="34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400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400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400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9D39-80C3-4A6B-B4CE-DC2DBA98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8C952-72FA-4387-9283-660EC0968779}"/>
              </a:ext>
            </a:extLst>
          </p:cNvPr>
          <p:cNvSpPr/>
          <p:nvPr/>
        </p:nvSpPr>
        <p:spPr>
          <a:xfrm>
            <a:off x="-116377" y="6172199"/>
            <a:ext cx="12424682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51A8A-B0B9-4C13-BF3E-6766AD433BD6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B9A61-339F-4A15-B38D-28D400C745E0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4A6B0A-1BCC-4C5B-AFBD-BF4D5B53FD04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C6AA3-F24F-43E3-9FC3-05A4F360C06D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103303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285618" cy="117472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5"/>
            <a:ext cx="11285618" cy="35263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8E46E1-CCCA-4B74-8C46-9C2611D1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270" y="6346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AEF78D-EB9B-4B78-A472-7E8A37CAA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59"/>
          <a:stretch/>
        </p:blipFill>
        <p:spPr>
          <a:xfrm flipH="1">
            <a:off x="8702560" y="297807"/>
            <a:ext cx="3489440" cy="19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67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 7" descr="Une image contenant sombre, nuit, ciel nocturne&#10;&#10;Description générée automatiquement">
            <a:extLst>
              <a:ext uri="{FF2B5EF4-FFF2-40B4-BE49-F238E27FC236}">
                <a16:creationId xmlns:a16="http://schemas.microsoft.com/office/drawing/2014/main" id="{85B54B63-D8C0-4CF9-A64C-BF1DD03DF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96"/>
          <a:stretch/>
        </p:blipFill>
        <p:spPr>
          <a:xfrm flipH="1">
            <a:off x="8237913" y="3825227"/>
            <a:ext cx="3954087" cy="23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70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7B9235-1FC6-4F08-A19F-A916FF0D1036}"/>
              </a:ext>
            </a:extLst>
          </p:cNvPr>
          <p:cNvGrpSpPr/>
          <p:nvPr/>
        </p:nvGrpSpPr>
        <p:grpSpPr>
          <a:xfrm>
            <a:off x="-24938" y="3191113"/>
            <a:ext cx="12403282" cy="3924581"/>
            <a:chOff x="-24938" y="3157862"/>
            <a:chExt cx="12403282" cy="3924581"/>
          </a:xfrm>
        </p:grpSpPr>
        <p:pic>
          <p:nvPicPr>
            <p:cNvPr id="9" name="Image 8" descr="Une image contenant graphiques vectoriels&#10;&#10;Description générée automatiquement">
              <a:extLst>
                <a:ext uri="{FF2B5EF4-FFF2-40B4-BE49-F238E27FC236}">
                  <a16:creationId xmlns:a16="http://schemas.microsoft.com/office/drawing/2014/main" id="{8A088F58-68C1-4FBD-964D-72FED1114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240" y="3158374"/>
              <a:ext cx="5886104" cy="3924069"/>
            </a:xfrm>
            <a:prstGeom prst="rect">
              <a:avLst/>
            </a:prstGeom>
          </p:spPr>
        </p:pic>
        <p:pic>
          <p:nvPicPr>
            <p:cNvPr id="10" name="Image 9" descr="Une image contenant graphiques vectoriels&#10;&#10;Description générée automatiquement">
              <a:extLst>
                <a:ext uri="{FF2B5EF4-FFF2-40B4-BE49-F238E27FC236}">
                  <a16:creationId xmlns:a16="http://schemas.microsoft.com/office/drawing/2014/main" id="{90E85396-7DC8-4A2F-BD35-519E0DDE3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9" r="84089"/>
            <a:stretch/>
          </p:blipFill>
          <p:spPr>
            <a:xfrm>
              <a:off x="-24938" y="3157862"/>
              <a:ext cx="6735824" cy="392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8600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088F58-68C1-4FBD-964D-72FED1114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6070" y="3428823"/>
            <a:ext cx="3385930" cy="2708744"/>
          </a:xfrm>
          <a:prstGeom prst="rect">
            <a:avLst/>
          </a:prstGeom>
        </p:spPr>
      </p:pic>
      <p:pic>
        <p:nvPicPr>
          <p:cNvPr id="10" name="Image 9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90E85396-7DC8-4A2F-BD35-519E0DDE3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r="84089"/>
          <a:stretch/>
        </p:blipFill>
        <p:spPr>
          <a:xfrm>
            <a:off x="-82089" y="3214785"/>
            <a:ext cx="8968914" cy="39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69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088F58-68C1-4FBD-964D-72FED11149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0049" y="3231023"/>
            <a:ext cx="2641951" cy="28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66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285618" cy="117472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5"/>
            <a:ext cx="11285618" cy="35263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8E46E1-CCCA-4B74-8C46-9C2611D1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270" y="6346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AEF78D-EB9B-4B78-A472-7E8A37CAA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6922" y="3035147"/>
            <a:ext cx="4681841" cy="32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31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285618" cy="117472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5"/>
            <a:ext cx="11285618" cy="35263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8E46E1-CCCA-4B74-8C46-9C2611D1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270" y="6346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AEF78D-EB9B-4B78-A472-7E8A37CAA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3107" y="3459188"/>
            <a:ext cx="3258893" cy="260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98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285618" cy="117472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5"/>
            <a:ext cx="11285618" cy="35263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8E46E1-CCCA-4B74-8C46-9C2611D1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270" y="6346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AEF78D-EB9B-4B78-A472-7E8A37CAA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/>
          <a:stretch/>
        </p:blipFill>
        <p:spPr>
          <a:xfrm>
            <a:off x="9899374" y="3565367"/>
            <a:ext cx="2938669" cy="26563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47278C-A7CB-472B-9550-F8E8298A1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r="66182"/>
          <a:stretch/>
        </p:blipFill>
        <p:spPr>
          <a:xfrm>
            <a:off x="-377687" y="3869341"/>
            <a:ext cx="10277061" cy="22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1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6F7E09-5BDE-4D5E-952F-DBE475D6E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/>
          <a:stretch/>
        </p:blipFill>
        <p:spPr>
          <a:xfrm>
            <a:off x="10118035" y="4061104"/>
            <a:ext cx="2184429" cy="20631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E14FCC-F6A1-451B-80BF-AF1919853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r="65878"/>
          <a:stretch/>
        </p:blipFill>
        <p:spPr>
          <a:xfrm>
            <a:off x="0" y="4061104"/>
            <a:ext cx="10118035" cy="20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6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rayon, livre, vert&#10;&#10;Description générée automatiquement">
            <a:extLst>
              <a:ext uri="{FF2B5EF4-FFF2-40B4-BE49-F238E27FC236}">
                <a16:creationId xmlns:a16="http://schemas.microsoft.com/office/drawing/2014/main" id="{F1FF971C-97C8-46A1-B35D-8947007E6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r="5822"/>
          <a:stretch/>
        </p:blipFill>
        <p:spPr>
          <a:xfrm>
            <a:off x="-24065" y="88109"/>
            <a:ext cx="12216065" cy="6155311"/>
          </a:xfrm>
          <a:prstGeom prst="rect">
            <a:avLst/>
          </a:prstGeom>
        </p:spPr>
      </p:pic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6E4209-2496-4031-A901-1C7A4E9D9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0698" y="3729750"/>
            <a:ext cx="9860047" cy="961952"/>
          </a:xfrm>
          <a:solidFill>
            <a:schemeClr val="tx1"/>
          </a:solidFill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4FFAAA-59DC-44CA-BA4F-A54DAFCF3A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1609" y="4851015"/>
            <a:ext cx="8028521" cy="706604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34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400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400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400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9D39-80C3-4A6B-B4CE-DC2DBA98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8C952-72FA-4387-9283-660EC0968779}"/>
              </a:ext>
            </a:extLst>
          </p:cNvPr>
          <p:cNvSpPr/>
          <p:nvPr/>
        </p:nvSpPr>
        <p:spPr>
          <a:xfrm>
            <a:off x="-116377" y="6172199"/>
            <a:ext cx="12424682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51A8A-B0B9-4C13-BF3E-6766AD433BD6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B9A61-339F-4A15-B38D-28D400C745E0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4A6B0A-1BCC-4C5B-AFBD-BF4D5B53FD04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C6AA3-F24F-43E3-9FC3-05A4F360C06D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3686736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DBEB-57DA-4C93-9CE1-81727BB9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79" y="603950"/>
            <a:ext cx="1007833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64D49-07AA-4ED2-8A55-1053ED8E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180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BE5A4-AB99-4B6C-989C-9251FFCC6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180" y="2505075"/>
            <a:ext cx="5158316" cy="355453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D2B27-8B88-4124-84DC-49F65E08B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0062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4E9A07-35D7-4B3C-97FC-C3BD7F2AF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0062" y="2505075"/>
            <a:ext cx="5183717" cy="355453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E45C39-5716-417B-A3DF-6DA42EC60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6604" y="6364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87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40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table, black&#10;&#10;Description automatically generated">
            <a:extLst>
              <a:ext uri="{FF2B5EF4-FFF2-40B4-BE49-F238E27FC236}">
                <a16:creationId xmlns:a16="http://schemas.microsoft.com/office/drawing/2014/main" id="{AAB2A8F5-C9F8-4D98-B070-4CBC13E34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855" y="165371"/>
            <a:ext cx="3235027" cy="1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17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E146A233-D2A6-4B8F-981B-C4DC4FB60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38" r="30927"/>
          <a:stretch/>
        </p:blipFill>
        <p:spPr>
          <a:xfrm>
            <a:off x="9787959" y="138510"/>
            <a:ext cx="2404042" cy="55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63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77A0195-7FA0-452D-9235-2DD610E94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564" y="286240"/>
            <a:ext cx="5292436" cy="181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59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DEAABB3-5EE6-489F-9B6C-6371F6D5B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116"/>
          <a:stretch/>
        </p:blipFill>
        <p:spPr>
          <a:xfrm>
            <a:off x="6537844" y="0"/>
            <a:ext cx="5678218" cy="48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92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7A0195-7FA0-452D-9235-2DD610E94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5"/>
          <a:stretch/>
        </p:blipFill>
        <p:spPr>
          <a:xfrm>
            <a:off x="9867330" y="413127"/>
            <a:ext cx="2324669" cy="1688348"/>
          </a:xfrm>
          <a:prstGeom prst="rect">
            <a:avLst/>
          </a:prstGeom>
        </p:spPr>
      </p:pic>
      <p:pic>
        <p:nvPicPr>
          <p:cNvPr id="5" name="Picture 4" descr="A picture containing object, yellow, ball, clock&#10;&#10;Description automatically generated">
            <a:extLst>
              <a:ext uri="{FF2B5EF4-FFF2-40B4-BE49-F238E27FC236}">
                <a16:creationId xmlns:a16="http://schemas.microsoft.com/office/drawing/2014/main" id="{5DC38E1E-4A4F-47B0-8EEF-4021E0F75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965" y="503867"/>
            <a:ext cx="1571948" cy="15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8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AABB3-5EE6-489F-9B6C-6371F6D5B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16"/>
          <a:stretch/>
        </p:blipFill>
        <p:spPr>
          <a:xfrm rot="913987">
            <a:off x="9615726" y="735064"/>
            <a:ext cx="3319817" cy="49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76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43BC77-1B34-422D-86AD-F50A44C1CF83}"/>
              </a:ext>
            </a:extLst>
          </p:cNvPr>
          <p:cNvGrpSpPr/>
          <p:nvPr/>
        </p:nvGrpSpPr>
        <p:grpSpPr>
          <a:xfrm>
            <a:off x="-104965" y="3830575"/>
            <a:ext cx="12257291" cy="2423481"/>
            <a:chOff x="-104965" y="3830575"/>
            <a:chExt cx="12257291" cy="242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6EF9C-4727-4F85-A0D9-79299078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365637" y="3830575"/>
              <a:ext cx="3786689" cy="2423481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0E8FF62-4728-4BCA-9DF4-90B8D035041B}"/>
                </a:ext>
              </a:extLst>
            </p:cNvPr>
            <p:cNvSpPr/>
            <p:nvPr/>
          </p:nvSpPr>
          <p:spPr>
            <a:xfrm flipH="1" flipV="1">
              <a:off x="-104965" y="5454238"/>
              <a:ext cx="8604110" cy="45719"/>
            </a:xfrm>
            <a:custGeom>
              <a:avLst/>
              <a:gdLst>
                <a:gd name="connsiteX0" fmla="*/ 3586942 w 3586942"/>
                <a:gd name="connsiteY0" fmla="*/ 29226 h 33383"/>
                <a:gd name="connsiteX1" fmla="*/ 0 w 3586942"/>
                <a:gd name="connsiteY1" fmla="*/ 33383 h 3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86942" h="33383">
                  <a:moveTo>
                    <a:pt x="3586942" y="29226"/>
                  </a:moveTo>
                  <a:cubicBezTo>
                    <a:pt x="1943446" y="3249"/>
                    <a:pt x="299951" y="-22728"/>
                    <a:pt x="0" y="33383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14252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0E6935F-079F-43E6-A237-F42F8FDEF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895" y="3124151"/>
            <a:ext cx="3412776" cy="3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3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4C622AF-7AD8-4DDB-AE91-5E9AB5178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15839" b="7281"/>
          <a:stretch/>
        </p:blipFill>
        <p:spPr>
          <a:xfrm>
            <a:off x="-116378" y="-115387"/>
            <a:ext cx="12324421" cy="6298224"/>
          </a:xfrm>
          <a:prstGeom prst="rect">
            <a:avLst/>
          </a:prstGeom>
        </p:spPr>
      </p:pic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9D39-80C3-4A6B-B4CE-DC2DBA98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8C952-72FA-4387-9283-660EC0968779}"/>
              </a:ext>
            </a:extLst>
          </p:cNvPr>
          <p:cNvSpPr/>
          <p:nvPr/>
        </p:nvSpPr>
        <p:spPr>
          <a:xfrm>
            <a:off x="-116377" y="6172199"/>
            <a:ext cx="12424682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51A8A-B0B9-4C13-BF3E-6766AD433BD6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B9A61-339F-4A15-B38D-28D400C745E0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4A6B0A-1BCC-4C5B-AFBD-BF4D5B53FD04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C6AA3-F24F-43E3-9FC3-05A4F360C06D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2784264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940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73E6C-2E6D-48CC-8E68-D6D7505B1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021C76-D894-4C67-B6C6-F87300F94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290DB9-A501-41B5-8702-CFA8626C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6FFA-2027-4E12-8A09-24B7B940BF4A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36CD73-1491-48E1-99BB-B829AA7DB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CFED6C-A1A7-4498-95D4-C968ED3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54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9F77419E-2596-4C37-B342-2F42650D058E}"/>
              </a:ext>
            </a:extLst>
          </p:cNvPr>
          <p:cNvGrpSpPr/>
          <p:nvPr userDrawn="1"/>
        </p:nvGrpSpPr>
        <p:grpSpPr>
          <a:xfrm>
            <a:off x="-24064" y="-13227"/>
            <a:ext cx="12232107" cy="6185427"/>
            <a:chOff x="276225" y="-13227"/>
            <a:chExt cx="11973036" cy="618542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4A7C611-FBF2-4769-8164-D40ECC5789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6" b="11497"/>
            <a:stretch/>
          </p:blipFill>
          <p:spPr>
            <a:xfrm>
              <a:off x="276225" y="-13227"/>
              <a:ext cx="8652136" cy="618542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A8E618-DEE6-4856-A36D-6A9C34266A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99" t="18076" b="11497"/>
            <a:stretch/>
          </p:blipFill>
          <p:spPr>
            <a:xfrm flipH="1">
              <a:off x="8928359" y="-13227"/>
              <a:ext cx="3320902" cy="6185427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E9268-4314-49D9-B0DC-4B3C2E8711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5" name="Background">
            <a:extLst>
              <a:ext uri="{FF2B5EF4-FFF2-40B4-BE49-F238E27FC236}">
                <a16:creationId xmlns:a16="http://schemas.microsoft.com/office/drawing/2014/main" id="{7F1EF3A6-C0B9-4D88-8E5F-4D2D0E61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30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5A63A4-2018-4145-8F9F-B1308C10D0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90171" y="1228877"/>
            <a:ext cx="4905828" cy="4315581"/>
          </a:xfrm>
          <a:custGeom>
            <a:avLst/>
            <a:gdLst>
              <a:gd name="connsiteX0" fmla="*/ 0 w 7358742"/>
              <a:gd name="connsiteY0" fmla="*/ 0 h 6473372"/>
              <a:gd name="connsiteX1" fmla="*/ 7358742 w 7358742"/>
              <a:gd name="connsiteY1" fmla="*/ 0 h 6473372"/>
              <a:gd name="connsiteX2" fmla="*/ 7358742 w 7358742"/>
              <a:gd name="connsiteY2" fmla="*/ 6473372 h 6473372"/>
              <a:gd name="connsiteX3" fmla="*/ 0 w 7358742"/>
              <a:gd name="connsiteY3" fmla="*/ 6473372 h 64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8742" h="6473372">
                <a:moveTo>
                  <a:pt x="0" y="0"/>
                </a:moveTo>
                <a:lnTo>
                  <a:pt x="7358742" y="0"/>
                </a:lnTo>
                <a:lnTo>
                  <a:pt x="7358742" y="6473372"/>
                </a:lnTo>
                <a:lnTo>
                  <a:pt x="0" y="647337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CA"/>
              <a:t>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3761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7" y="-1865"/>
            <a:ext cx="12223044" cy="43188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-8858" y="5644445"/>
            <a:ext cx="12209324" cy="10018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0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" y="6644964"/>
            <a:ext cx="12211755" cy="227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5857544"/>
            <a:ext cx="2036064" cy="544576"/>
          </a:xfrm>
          <a:prstGeom prst="rect">
            <a:avLst/>
          </a:prstGeom>
        </p:spPr>
      </p:pic>
      <p:sp>
        <p:nvSpPr>
          <p:cNvPr id="15" name="Footer Placeholder 6"/>
          <p:cNvSpPr txBox="1">
            <a:spLocks noChangeArrowheads="1"/>
          </p:cNvSpPr>
          <p:nvPr userDrawn="1"/>
        </p:nvSpPr>
        <p:spPr bwMode="auto">
          <a:xfrm>
            <a:off x="154628" y="6106009"/>
            <a:ext cx="60486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A69C95"/>
                </a:solidFill>
                <a:latin typeface="Verdana" charset="0"/>
                <a:ea typeface="ＭＳ Ｐゴシック" charset="0"/>
                <a:cs typeface="Verdan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600" err="1">
                <a:solidFill>
                  <a:srgbClr val="80746C"/>
                </a:solidFill>
              </a:rPr>
              <a:t>uOttawa.ca</a:t>
            </a:r>
            <a:endParaRPr lang="en-US" sz="1600">
              <a:solidFill>
                <a:srgbClr val="8074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03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5A63A4-2018-4145-8F9F-B1308C10D0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90171" y="1228877"/>
            <a:ext cx="4905828" cy="4315581"/>
          </a:xfrm>
          <a:custGeom>
            <a:avLst/>
            <a:gdLst>
              <a:gd name="connsiteX0" fmla="*/ 0 w 7358742"/>
              <a:gd name="connsiteY0" fmla="*/ 0 h 6473372"/>
              <a:gd name="connsiteX1" fmla="*/ 7358742 w 7358742"/>
              <a:gd name="connsiteY1" fmla="*/ 0 h 6473372"/>
              <a:gd name="connsiteX2" fmla="*/ 7358742 w 7358742"/>
              <a:gd name="connsiteY2" fmla="*/ 6473372 h 6473372"/>
              <a:gd name="connsiteX3" fmla="*/ 0 w 7358742"/>
              <a:gd name="connsiteY3" fmla="*/ 6473372 h 64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8742" h="6473372">
                <a:moveTo>
                  <a:pt x="0" y="0"/>
                </a:moveTo>
                <a:lnTo>
                  <a:pt x="7358742" y="0"/>
                </a:lnTo>
                <a:lnTo>
                  <a:pt x="7358742" y="6473372"/>
                </a:lnTo>
                <a:lnTo>
                  <a:pt x="0" y="647337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CA"/>
              <a:t>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4145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9AB0-05DE-40FA-8BD0-6874E9D2F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>
            <a:solidFill>
              <a:schemeClr val="tx2"/>
            </a:solidFill>
          </a:ln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FF4B58-C9DF-4AB7-B52F-108CC40AE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412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1D048CED-DC1E-4B14-A26E-CA2461FE6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271" y="961735"/>
            <a:ext cx="10299150" cy="470891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AB3B3DB-850B-42AE-902A-6EA577F83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316" y="2316920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/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41E79-5DCA-48C7-9873-C79E0E84DA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73638" y="3278188"/>
            <a:ext cx="6357937" cy="668337"/>
          </a:xfrm>
        </p:spPr>
        <p:txBody>
          <a:bodyPr/>
          <a:lstStyle>
            <a:lvl1pPr marL="0" indent="0" algn="r">
              <a:buNone/>
              <a:defRPr sz="3200">
                <a:latin typeface="+mj-lt"/>
              </a:defRPr>
            </a:lvl1pPr>
            <a:lvl2pPr marL="457200" indent="0" algn="r">
              <a:buNone/>
              <a:defRPr sz="3200">
                <a:latin typeface="+mj-lt"/>
              </a:defRPr>
            </a:lvl2pPr>
            <a:lvl3pPr marL="914400" indent="0" algn="r">
              <a:buNone/>
              <a:defRPr sz="3200">
                <a:latin typeface="+mj-lt"/>
              </a:defRPr>
            </a:lvl3pPr>
            <a:lvl4pPr marL="1371600" indent="0" algn="r">
              <a:buNone/>
              <a:defRPr sz="3200">
                <a:latin typeface="+mj-lt"/>
              </a:defRPr>
            </a:lvl4pPr>
            <a:lvl5pPr marL="1828800" indent="0" algn="r">
              <a:buNone/>
              <a:defRPr sz="3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688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AB3B3DB-850B-42AE-902A-6EA577F83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316" y="2316920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/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564C28-973B-42EB-989C-C1B2D7B149FA}"/>
              </a:ext>
            </a:extLst>
          </p:cNvPr>
          <p:cNvSpPr txBox="1">
            <a:spLocks/>
          </p:cNvSpPr>
          <p:nvPr/>
        </p:nvSpPr>
        <p:spPr>
          <a:xfrm>
            <a:off x="2338316" y="3278872"/>
            <a:ext cx="8993875" cy="6068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/>
              <a:t>Click to add more specific info</a:t>
            </a:r>
            <a:endParaRPr lang="en-CA" sz="32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489A59-E8CD-40C9-B0D2-1C70103D5D88}"/>
              </a:ext>
            </a:extLst>
          </p:cNvPr>
          <p:cNvSpPr txBox="1">
            <a:spLocks/>
          </p:cNvSpPr>
          <p:nvPr/>
        </p:nvSpPr>
        <p:spPr>
          <a:xfrm>
            <a:off x="2338316" y="3751856"/>
            <a:ext cx="8993875" cy="6068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>
                <a:solidFill>
                  <a:schemeClr val="accent2"/>
                </a:solidFill>
              </a:rPr>
              <a:t>Click to add date</a:t>
            </a:r>
            <a:endParaRPr lang="en-CA" sz="3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68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285618" cy="117472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5"/>
            <a:ext cx="11285618" cy="35263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8E46E1-CCCA-4B74-8C46-9C2611D1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270" y="6346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br>
              <a:rPr lang="en-CA"/>
            </a:br>
            <a:fld id="{96717BDA-9CBB-4493-AA05-475F2154AD5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055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DAAD4D-C0F2-4590-B2E4-22F5D27AAF42}"/>
              </a:ext>
            </a:extLst>
          </p:cNvPr>
          <p:cNvSpPr/>
          <p:nvPr/>
        </p:nvSpPr>
        <p:spPr>
          <a:xfrm>
            <a:off x="-57856" y="-13227"/>
            <a:ext cx="12265900" cy="6779867"/>
          </a:xfrm>
          <a:prstGeom prst="rect">
            <a:avLst/>
          </a:prstGeom>
          <a:solidFill>
            <a:srgbClr val="1C2938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6E4209-2496-4031-A901-1C7A4E9D9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15041" y="4080797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4FFAAA-59DC-44CA-BA4F-A54DAFCF3A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9730" y="5202062"/>
            <a:ext cx="7328571" cy="706604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400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400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400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9D39-80C3-4A6B-B4CE-DC2DBA98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8C952-72FA-4387-9283-660EC0968779}"/>
              </a:ext>
            </a:extLst>
          </p:cNvPr>
          <p:cNvSpPr/>
          <p:nvPr/>
        </p:nvSpPr>
        <p:spPr>
          <a:xfrm>
            <a:off x="-116377" y="6172199"/>
            <a:ext cx="12424682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51A8A-B0B9-4C13-BF3E-6766AD433BD6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B9A61-339F-4A15-B38D-28D400C745E0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4A6B0A-1BCC-4C5B-AFBD-BF4D5B53FD04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C6AA3-F24F-43E3-9FC3-05A4F360C06D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3154574-9975-48A6-B3B4-1DF74277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136" y="399370"/>
            <a:ext cx="11557916" cy="37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6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AB3B3DB-850B-42AE-902A-6EA577F83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316" y="2316920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564C28-973B-42EB-989C-C1B2D7B149FA}"/>
              </a:ext>
            </a:extLst>
          </p:cNvPr>
          <p:cNvSpPr txBox="1">
            <a:spLocks/>
          </p:cNvSpPr>
          <p:nvPr/>
        </p:nvSpPr>
        <p:spPr>
          <a:xfrm>
            <a:off x="2338316" y="3230746"/>
            <a:ext cx="8993875" cy="6068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</a:rPr>
              <a:t>Click to add more specific info</a:t>
            </a:r>
            <a:endParaRPr lang="en-CA" sz="3200" b="1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489A59-E8CD-40C9-B0D2-1C70103D5D88}"/>
              </a:ext>
            </a:extLst>
          </p:cNvPr>
          <p:cNvSpPr txBox="1">
            <a:spLocks/>
          </p:cNvSpPr>
          <p:nvPr/>
        </p:nvSpPr>
        <p:spPr>
          <a:xfrm>
            <a:off x="2338316" y="3751856"/>
            <a:ext cx="8993875" cy="6068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>
                <a:solidFill>
                  <a:schemeClr val="bg1"/>
                </a:solidFill>
              </a:rPr>
              <a:t>Click to add date</a:t>
            </a:r>
            <a:endParaRPr lang="en-CA" sz="3200">
              <a:solidFill>
                <a:schemeClr val="bg1"/>
              </a:solidFill>
            </a:endParaRP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0479F68C-A8A0-41D2-8102-6D8BF6211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98" y="924416"/>
            <a:ext cx="10299150" cy="47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4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22"/>
          <a:stretch/>
        </p:blipFill>
        <p:spPr>
          <a:xfrm>
            <a:off x="-16042" y="-13226"/>
            <a:ext cx="12208044" cy="62215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DDAF8C-1FBD-4E2B-ABB1-87B7A0BFC8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4666" y="2467048"/>
            <a:ext cx="9023462" cy="96195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FF46F93F-4690-4982-9382-0887618A5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811" y="1183812"/>
            <a:ext cx="9849851" cy="4744849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F9A12-71ED-4A73-AB69-3C83398D7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73552" y="3393002"/>
            <a:ext cx="8734576" cy="63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E71014-EF5F-40F4-9EC3-6183681A20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73874" y="4103273"/>
            <a:ext cx="4934254" cy="6228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429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22"/>
          <a:stretch/>
        </p:blipFill>
        <p:spPr>
          <a:xfrm>
            <a:off x="-16042" y="-13226"/>
            <a:ext cx="12208044" cy="62215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DDAF8C-1FBD-4E2B-ABB1-87B7A0BFC8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4666" y="2467048"/>
            <a:ext cx="9023462" cy="96195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F9A12-71ED-4A73-AB69-3C83398D7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73552" y="3393002"/>
            <a:ext cx="8734576" cy="63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E71014-EF5F-40F4-9EC3-6183681A20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73874" y="4103273"/>
            <a:ext cx="4934254" cy="6228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421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alley, canyon, building&#10;&#10;Description automatically generated">
            <a:extLst>
              <a:ext uri="{FF2B5EF4-FFF2-40B4-BE49-F238E27FC236}">
                <a16:creationId xmlns:a16="http://schemas.microsoft.com/office/drawing/2014/main" id="{EAB7CD4D-61D9-4F90-9351-1A802C8D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716" r="2716"/>
          <a:stretch/>
        </p:blipFill>
        <p:spPr>
          <a:xfrm>
            <a:off x="-40108" y="-13227"/>
            <a:ext cx="12248151" cy="6871227"/>
          </a:xfrm>
          <a:prstGeom prst="rect">
            <a:avLst/>
          </a:prstGeom>
        </p:spPr>
      </p:pic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6E4209-2496-4031-A901-1C7A4E9D9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315" y="2307735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4FFAAA-59DC-44CA-BA4F-A54DAFCF3A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4650" y="3576638"/>
            <a:ext cx="5876925" cy="706604"/>
          </a:xfrm>
        </p:spPr>
        <p:txBody>
          <a:bodyPr/>
          <a:lstStyle>
            <a:lvl1pPr marL="0" indent="0">
              <a:buNone/>
              <a:defRPr sz="34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400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400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400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181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alley, canyon, building&#10;&#10;Description automatically generated">
            <a:extLst>
              <a:ext uri="{FF2B5EF4-FFF2-40B4-BE49-F238E27FC236}">
                <a16:creationId xmlns:a16="http://schemas.microsoft.com/office/drawing/2014/main" id="{EAB7CD4D-61D9-4F90-9351-1A802C8D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716" r="2716" b="11089"/>
          <a:stretch/>
        </p:blipFill>
        <p:spPr>
          <a:xfrm>
            <a:off x="-40108" y="2815"/>
            <a:ext cx="12248151" cy="6173395"/>
          </a:xfrm>
          <a:prstGeom prst="rect">
            <a:avLst/>
          </a:prstGeom>
        </p:spPr>
      </p:pic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6E4209-2496-4031-A901-1C7A4E9D9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315" y="2307735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4FFAAA-59DC-44CA-BA4F-A54DAFCF3A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4650" y="3429000"/>
            <a:ext cx="5876925" cy="706604"/>
          </a:xfrm>
        </p:spPr>
        <p:txBody>
          <a:bodyPr/>
          <a:lstStyle>
            <a:lvl1pPr marL="0" indent="0">
              <a:buNone/>
              <a:defRPr sz="34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400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400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400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091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7CD4D-61D9-4F90-9351-1A802C8D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4064" y="2815"/>
            <a:ext cx="12216064" cy="6205480"/>
          </a:xfrm>
          <a:prstGeom prst="rect">
            <a:avLst/>
          </a:prstGeom>
        </p:spPr>
      </p:pic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6E4209-2496-4031-A901-1C7A4E9D9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315" y="2307735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4FFAAA-59DC-44CA-BA4F-A54DAFCF3A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4650" y="3429000"/>
            <a:ext cx="5876925" cy="706604"/>
          </a:xfrm>
        </p:spPr>
        <p:txBody>
          <a:bodyPr/>
          <a:lstStyle>
            <a:lvl1pPr marL="0" indent="0">
              <a:buNone/>
              <a:defRPr sz="34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400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400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400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9D39-80C3-4A6B-B4CE-DC2DBA98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/>
            </a:br>
            <a:fld id="{96717BDA-9CBB-4493-AA05-475F2154AD5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8C952-72FA-4387-9283-660EC0968779}"/>
              </a:ext>
            </a:extLst>
          </p:cNvPr>
          <p:cNvSpPr/>
          <p:nvPr/>
        </p:nvSpPr>
        <p:spPr>
          <a:xfrm>
            <a:off x="-318655" y="6172199"/>
            <a:ext cx="12732327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51A8A-B0B9-4C13-BF3E-6766AD433BD6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B9A61-339F-4A15-B38D-28D400C745E0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4A6B0A-1BCC-4C5B-AFBD-BF4D5B53FD04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C6AA3-F24F-43E3-9FC3-05A4F360C06D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1951108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br>
              <a:rPr lang="en-CA"/>
            </a:br>
            <a:fld id="{96717BDA-9CBB-4493-AA05-475F2154AD56}" type="slidenum">
              <a:rPr lang="en-CA" sz="1200" smtClean="0"/>
              <a:pPr/>
              <a:t>‹#›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70515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DBEB-57DA-4C93-9CE1-81727BB9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79" y="603950"/>
            <a:ext cx="1007833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64D49-07AA-4ED2-8A55-1053ED8E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180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BE5A4-AB99-4B6C-989C-9251FFCC6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180" y="2505075"/>
            <a:ext cx="5158316" cy="3554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D2B27-8B88-4124-84DC-49F65E08B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0062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4E9A07-35D7-4B3C-97FC-C3BD7F2AF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0062" y="2505075"/>
            <a:ext cx="5183717" cy="3554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E45C39-5716-417B-A3DF-6DA42EC60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6604" y="6364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br>
              <a:rPr lang="en-CA"/>
            </a:br>
            <a:fld id="{96717BDA-9CBB-4493-AA05-475F2154AD56}" type="slidenum">
              <a:rPr lang="en-CA" sz="1200" smtClean="0"/>
              <a:pPr/>
              <a:t>‹#›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11320188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br>
              <a:rPr lang="en-CA"/>
            </a:br>
            <a:fld id="{96717BDA-9CBB-4493-AA05-475F2154AD56}" type="slidenum">
              <a:rPr lang="en-CA" sz="1200" smtClean="0"/>
              <a:pPr/>
              <a:t>‹#›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500925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AB3B3DB-850B-42AE-902A-6EA577F83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/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pic>
        <p:nvPicPr>
          <p:cNvPr id="3" name="Picture 2" descr="A picture containing table, holding, phone&#10;&#10;Description automatically generated">
            <a:extLst>
              <a:ext uri="{FF2B5EF4-FFF2-40B4-BE49-F238E27FC236}">
                <a16:creationId xmlns:a16="http://schemas.microsoft.com/office/drawing/2014/main" id="{0017283E-8D1F-47D1-9FEC-1E10C166F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177" y="156955"/>
            <a:ext cx="6019772" cy="321439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937BDED-C858-46A3-99B9-EA635A730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DBCD7-9214-4C65-9049-4CEDFAE0C5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/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 algn="r">
              <a:buNone/>
              <a:defRPr>
                <a:latin typeface="+mj-lt"/>
              </a:defRPr>
            </a:lvl2pPr>
            <a:lvl3pPr marL="914400" indent="0" algn="r">
              <a:buNone/>
              <a:defRPr>
                <a:latin typeface="+mj-lt"/>
              </a:defRPr>
            </a:lvl3pPr>
            <a:lvl4pPr marL="1371600" indent="0" algn="r">
              <a:buNone/>
              <a:defRPr>
                <a:latin typeface="+mj-lt"/>
              </a:defRPr>
            </a:lvl4pPr>
            <a:lvl5pPr marL="1828800" indent="0" algn="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8874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22"/>
          <a:stretch/>
        </p:blipFill>
        <p:spPr>
          <a:xfrm>
            <a:off x="-16042" y="-13226"/>
            <a:ext cx="12208044" cy="62215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DDAF8C-1FBD-4E2B-ABB1-87B7A0BFC8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4666" y="2467048"/>
            <a:ext cx="9023462" cy="96195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F9A12-71ED-4A73-AB69-3C83398D76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73552" y="3393002"/>
            <a:ext cx="8734576" cy="636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E71014-EF5F-40F4-9EC3-6183681A20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73874" y="4103273"/>
            <a:ext cx="4934254" cy="6228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951515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22"/>
          <a:stretch/>
        </p:blipFill>
        <p:spPr>
          <a:xfrm>
            <a:off x="-16042" y="-13226"/>
            <a:ext cx="12208044" cy="6221550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2B495-8DA5-4F8F-B37C-830D2E2B0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pic>
        <p:nvPicPr>
          <p:cNvPr id="8" name="Picture 7" descr="A picture containing table, holding, phone&#10;&#10;Description automatically generated">
            <a:extLst>
              <a:ext uri="{FF2B5EF4-FFF2-40B4-BE49-F238E27FC236}">
                <a16:creationId xmlns:a16="http://schemas.microsoft.com/office/drawing/2014/main" id="{2605CC70-A4B8-4940-9954-C5E4739B8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177" y="156955"/>
            <a:ext cx="6019772" cy="321439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3CDE0-ED79-4126-AC4B-C25D6A422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A966F-B366-416F-817C-E420CD68F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>
            <a:noAutofit/>
          </a:bodyPr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104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6042" y="-13226"/>
            <a:ext cx="12208041" cy="6221550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2B495-8DA5-4F8F-B37C-830D2E2B0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3CDE0-ED79-4126-AC4B-C25D6A422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A966F-B366-416F-817C-E420CD68F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>
            <a:noAutofit/>
          </a:bodyPr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6587A7-3362-4467-BB6C-5D3832BA6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/>
            </a:br>
            <a:fld id="{96717BDA-9CBB-4493-AA05-475F2154AD5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C6399-0DD3-4691-8486-0D39CA4C463D}"/>
              </a:ext>
            </a:extLst>
          </p:cNvPr>
          <p:cNvSpPr/>
          <p:nvPr/>
        </p:nvSpPr>
        <p:spPr>
          <a:xfrm>
            <a:off x="-166255" y="6172199"/>
            <a:ext cx="12510655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3A8FFD-FAC8-4CF5-A882-7B7FC1E22CD7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00AA7A-4FD9-45B8-9868-54BF44AFC55C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32AD529-59B4-48C0-83AB-5667C83310F9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8B178-4D76-4209-83D7-413A6DEBA9DC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  <p:pic>
        <p:nvPicPr>
          <p:cNvPr id="15" name="Picture 14" descr="A picture containing table, holding, phone&#10;&#10;Description automatically generated">
            <a:extLst>
              <a:ext uri="{FF2B5EF4-FFF2-40B4-BE49-F238E27FC236}">
                <a16:creationId xmlns:a16="http://schemas.microsoft.com/office/drawing/2014/main" id="{85F13C3A-1875-4139-BC68-A6376E69F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26" y="156955"/>
            <a:ext cx="6696023" cy="357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86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br>
              <a:rPr lang="en-CA"/>
            </a:br>
            <a:fld id="{96717BDA-9CBB-4493-AA05-475F2154AD56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5" name="Picture 4" descr="A picture containing table, black&#10;&#10;Description automatically generated">
            <a:extLst>
              <a:ext uri="{FF2B5EF4-FFF2-40B4-BE49-F238E27FC236}">
                <a16:creationId xmlns:a16="http://schemas.microsoft.com/office/drawing/2014/main" id="{AAB2A8F5-C9F8-4D98-B070-4CBC13E34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855" y="165371"/>
            <a:ext cx="3235027" cy="1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83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br>
              <a:rPr lang="en-CA"/>
            </a:br>
            <a:fld id="{96717BDA-9CBB-4493-AA05-475F2154AD56}" type="slidenum">
              <a:rPr lang="en-CA" sz="1200" smtClean="0"/>
              <a:pPr/>
              <a:t>‹#›</a:t>
            </a:fld>
            <a:endParaRPr lang="en-CA" sz="1200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E146A233-D2A6-4B8F-981B-C4DC4FB60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38" r="30927"/>
          <a:stretch/>
        </p:blipFill>
        <p:spPr>
          <a:xfrm>
            <a:off x="9787959" y="138510"/>
            <a:ext cx="2404042" cy="55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52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AB3B3DB-850B-42AE-902A-6EA577F83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/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937BDED-C858-46A3-99B9-EA635A730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DBCD7-9214-4C65-9049-4CEDFAE0C5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/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 algn="r">
              <a:buNone/>
              <a:defRPr>
                <a:latin typeface="+mj-lt"/>
              </a:defRPr>
            </a:lvl2pPr>
            <a:lvl3pPr marL="914400" indent="0" algn="r">
              <a:buNone/>
              <a:defRPr>
                <a:latin typeface="+mj-lt"/>
              </a:defRPr>
            </a:lvl3pPr>
            <a:lvl4pPr marL="1371600" indent="0" algn="r">
              <a:buNone/>
              <a:defRPr>
                <a:latin typeface="+mj-lt"/>
              </a:defRPr>
            </a:lvl4pPr>
            <a:lvl5pPr marL="1828800" indent="0" algn="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D244ED-576F-45DA-AE0A-30278B9C4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50534" y="347045"/>
            <a:ext cx="10041465" cy="34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12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22"/>
          <a:stretch/>
        </p:blipFill>
        <p:spPr>
          <a:xfrm>
            <a:off x="-16042" y="-13226"/>
            <a:ext cx="12208044" cy="6221550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2B495-8DA5-4F8F-B37C-830D2E2B0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3CDE0-ED79-4126-AC4B-C25D6A422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A966F-B366-416F-817C-E420CD68F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>
            <a:noAutofit/>
          </a:bodyPr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F97047-C415-4DBA-B812-03F9E622AB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50534" y="347045"/>
            <a:ext cx="10041465" cy="34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3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6042" y="-13226"/>
            <a:ext cx="12208041" cy="6221550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2B495-8DA5-4F8F-B37C-830D2E2B0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3CDE0-ED79-4126-AC4B-C25D6A422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A966F-B366-416F-817C-E420CD68F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>
            <a:noAutofit/>
          </a:bodyPr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6587A7-3362-4467-BB6C-5D3832BA6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/>
            </a:br>
            <a:fld id="{96717BDA-9CBB-4493-AA05-475F2154AD5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C6399-0DD3-4691-8486-0D39CA4C463D}"/>
              </a:ext>
            </a:extLst>
          </p:cNvPr>
          <p:cNvSpPr/>
          <p:nvPr/>
        </p:nvSpPr>
        <p:spPr>
          <a:xfrm>
            <a:off x="-207818" y="6172199"/>
            <a:ext cx="12593782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3A8FFD-FAC8-4CF5-A882-7B7FC1E22CD7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00AA7A-4FD9-45B8-9868-54BF44AFC55C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32AD529-59B4-48C0-83AB-5667C83310F9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8B178-4D76-4209-83D7-413A6DEBA9DC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38AAC0C-05CB-4572-ADC8-99C4FDBE03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50534" y="347045"/>
            <a:ext cx="10041465" cy="34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757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77A0195-7FA0-452D-9235-2DD610E94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564" y="286240"/>
            <a:ext cx="5292436" cy="181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319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DEAABB3-5EE6-489F-9B6C-6371F6D5B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116"/>
          <a:stretch/>
        </p:blipFill>
        <p:spPr>
          <a:xfrm>
            <a:off x="6537844" y="0"/>
            <a:ext cx="5678218" cy="48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2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AB3B3DB-850B-42AE-902A-6EA577F83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/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937BDED-C858-46A3-99B9-EA635A730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DBCD7-9214-4C65-9049-4CEDFAE0C5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/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 algn="r">
              <a:buNone/>
              <a:defRPr>
                <a:latin typeface="+mj-lt"/>
              </a:defRPr>
            </a:lvl2pPr>
            <a:lvl3pPr marL="914400" indent="0" algn="r">
              <a:buNone/>
              <a:defRPr>
                <a:latin typeface="+mj-lt"/>
              </a:defRPr>
            </a:lvl3pPr>
            <a:lvl4pPr marL="1371600" indent="0" algn="r">
              <a:buNone/>
              <a:defRPr>
                <a:latin typeface="+mj-lt"/>
              </a:defRPr>
            </a:lvl4pPr>
            <a:lvl5pPr marL="1828800" indent="0" algn="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5553A6-267A-4FD7-8E1A-AFFA69B9F304}"/>
              </a:ext>
            </a:extLst>
          </p:cNvPr>
          <p:cNvGrpSpPr/>
          <p:nvPr/>
        </p:nvGrpSpPr>
        <p:grpSpPr>
          <a:xfrm>
            <a:off x="3089564" y="636782"/>
            <a:ext cx="9102436" cy="3135650"/>
            <a:chOff x="5538194" y="356563"/>
            <a:chExt cx="9693275" cy="33023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4322E0-9DFE-4A78-B479-35D7431C7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024"/>
            <a:stretch/>
          </p:blipFill>
          <p:spPr>
            <a:xfrm>
              <a:off x="8880763" y="859035"/>
              <a:ext cx="6350706" cy="2414301"/>
            </a:xfrm>
            <a:prstGeom prst="rect">
              <a:avLst/>
            </a:prstGeom>
          </p:spPr>
        </p:pic>
        <p:pic>
          <p:nvPicPr>
            <p:cNvPr id="16" name="Picture 15" descr="A picture containing drawing, game&#10;&#10;Description automatically generated">
              <a:extLst>
                <a:ext uri="{FF2B5EF4-FFF2-40B4-BE49-F238E27FC236}">
                  <a16:creationId xmlns:a16="http://schemas.microsoft.com/office/drawing/2014/main" id="{3C62214C-D24F-4255-ABD2-58AD509E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8194" y="356563"/>
              <a:ext cx="3494969" cy="3302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089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7CD4D-61D9-4F90-9351-1A802C8D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4064" y="2815"/>
            <a:ext cx="12216064" cy="6205480"/>
          </a:xfrm>
          <a:prstGeom prst="rect">
            <a:avLst/>
          </a:prstGeom>
        </p:spPr>
      </p:pic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6E4209-2496-4031-A901-1C7A4E9D9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315" y="1825597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4FFAAA-59DC-44CA-BA4F-A54DAFCF3A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4650" y="2946862"/>
            <a:ext cx="5876925" cy="706604"/>
          </a:xfrm>
        </p:spPr>
        <p:txBody>
          <a:bodyPr/>
          <a:lstStyle>
            <a:lvl1pPr marL="0" indent="0" algn="r">
              <a:buNone/>
              <a:defRPr sz="34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400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400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400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9D39-80C3-4A6B-B4CE-DC2DBA98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8C952-72FA-4387-9283-660EC0968779}"/>
              </a:ext>
            </a:extLst>
          </p:cNvPr>
          <p:cNvSpPr/>
          <p:nvPr/>
        </p:nvSpPr>
        <p:spPr>
          <a:xfrm>
            <a:off x="-318655" y="6172199"/>
            <a:ext cx="12732327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51A8A-B0B9-4C13-BF3E-6766AD433BD6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B9A61-339F-4A15-B38D-28D400C745E0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4A6B0A-1BCC-4C5B-AFBD-BF4D5B53FD04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C6AA3-F24F-43E3-9FC3-05A4F360C06D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5F4183-5885-49D7-A805-47BAD74D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07"/>
          <a:stretch/>
        </p:blipFill>
        <p:spPr>
          <a:xfrm>
            <a:off x="-24065" y="2853451"/>
            <a:ext cx="5992221" cy="33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877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22"/>
          <a:stretch/>
        </p:blipFill>
        <p:spPr>
          <a:xfrm>
            <a:off x="-16042" y="-13226"/>
            <a:ext cx="12208044" cy="6221550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2B495-8DA5-4F8F-B37C-830D2E2B0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3CDE0-ED79-4126-AC4B-C25D6A422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A966F-B366-416F-817C-E420CD68F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>
            <a:noAutofit/>
          </a:bodyPr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6A1535-525C-44E6-92DB-F90EB9A294F5}"/>
              </a:ext>
            </a:extLst>
          </p:cNvPr>
          <p:cNvGrpSpPr/>
          <p:nvPr/>
        </p:nvGrpSpPr>
        <p:grpSpPr>
          <a:xfrm>
            <a:off x="3089564" y="636782"/>
            <a:ext cx="9102436" cy="3135650"/>
            <a:chOff x="5538194" y="356563"/>
            <a:chExt cx="9693275" cy="33023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9D2ECD-CF35-448A-954E-C98181E8D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024"/>
            <a:stretch/>
          </p:blipFill>
          <p:spPr>
            <a:xfrm>
              <a:off x="8880763" y="859035"/>
              <a:ext cx="6350706" cy="2414301"/>
            </a:xfrm>
            <a:prstGeom prst="rect">
              <a:avLst/>
            </a:prstGeom>
          </p:spPr>
        </p:pic>
        <p:pic>
          <p:nvPicPr>
            <p:cNvPr id="15" name="Picture 14" descr="A picture containing drawing, game&#10;&#10;Description automatically generated">
              <a:extLst>
                <a:ext uri="{FF2B5EF4-FFF2-40B4-BE49-F238E27FC236}">
                  <a16:creationId xmlns:a16="http://schemas.microsoft.com/office/drawing/2014/main" id="{C3D8B30F-24EA-4480-8C8D-FAF8E5359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8194" y="356563"/>
              <a:ext cx="3494969" cy="3302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058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6042" y="-13226"/>
            <a:ext cx="12208041" cy="6221550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2B495-8DA5-4F8F-B37C-830D2E2B0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3CDE0-ED79-4126-AC4B-C25D6A422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A966F-B366-416F-817C-E420CD68F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>
            <a:noAutofit/>
          </a:bodyPr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6A1535-525C-44E6-92DB-F90EB9A294F5}"/>
              </a:ext>
            </a:extLst>
          </p:cNvPr>
          <p:cNvGrpSpPr/>
          <p:nvPr/>
        </p:nvGrpSpPr>
        <p:grpSpPr>
          <a:xfrm>
            <a:off x="3089564" y="636782"/>
            <a:ext cx="9102436" cy="3135650"/>
            <a:chOff x="5538194" y="356563"/>
            <a:chExt cx="9693275" cy="33023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9D2ECD-CF35-448A-954E-C98181E8D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024"/>
            <a:stretch/>
          </p:blipFill>
          <p:spPr>
            <a:xfrm>
              <a:off x="8880763" y="859035"/>
              <a:ext cx="6350706" cy="2414301"/>
            </a:xfrm>
            <a:prstGeom prst="rect">
              <a:avLst/>
            </a:prstGeom>
          </p:spPr>
        </p:pic>
        <p:pic>
          <p:nvPicPr>
            <p:cNvPr id="15" name="Picture 14" descr="A picture containing drawing, game&#10;&#10;Description automatically generated">
              <a:extLst>
                <a:ext uri="{FF2B5EF4-FFF2-40B4-BE49-F238E27FC236}">
                  <a16:creationId xmlns:a16="http://schemas.microsoft.com/office/drawing/2014/main" id="{C3D8B30F-24EA-4480-8C8D-FAF8E5359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8194" y="356563"/>
              <a:ext cx="3494969" cy="3302333"/>
            </a:xfrm>
            <a:prstGeom prst="rect">
              <a:avLst/>
            </a:prstGeom>
          </p:spPr>
        </p:pic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6587A7-3362-4467-BB6C-5D3832BA6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/>
            </a:br>
            <a:fld id="{96717BDA-9CBB-4493-AA05-475F2154AD5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C6399-0DD3-4691-8486-0D39CA4C463D}"/>
              </a:ext>
            </a:extLst>
          </p:cNvPr>
          <p:cNvSpPr/>
          <p:nvPr/>
        </p:nvSpPr>
        <p:spPr>
          <a:xfrm>
            <a:off x="-16042" y="6172199"/>
            <a:ext cx="12208042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33A8FFD-FAC8-4CF5-A882-7B7FC1E22CD7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00AA7A-4FD9-45B8-9868-54BF44AFC55C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32AD529-59B4-48C0-83AB-5667C83310F9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98B178-4D76-4209-83D7-413A6DEBA9DC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3608348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7A0195-7FA0-452D-9235-2DD610E94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95"/>
          <a:stretch/>
        </p:blipFill>
        <p:spPr>
          <a:xfrm>
            <a:off x="9867330" y="413127"/>
            <a:ext cx="2324669" cy="1688348"/>
          </a:xfrm>
          <a:prstGeom prst="rect">
            <a:avLst/>
          </a:prstGeom>
        </p:spPr>
      </p:pic>
      <p:pic>
        <p:nvPicPr>
          <p:cNvPr id="5" name="Picture 4" descr="A picture containing object, yellow, ball, clock&#10;&#10;Description automatically generated">
            <a:extLst>
              <a:ext uri="{FF2B5EF4-FFF2-40B4-BE49-F238E27FC236}">
                <a16:creationId xmlns:a16="http://schemas.microsoft.com/office/drawing/2014/main" id="{5DC38E1E-4A4F-47B0-8EEF-4021E0F75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965" y="503867"/>
            <a:ext cx="1571948" cy="15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81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AABB3-5EE6-489F-9B6C-6371F6D5B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16"/>
          <a:stretch/>
        </p:blipFill>
        <p:spPr>
          <a:xfrm rot="913987">
            <a:off x="9615726" y="735064"/>
            <a:ext cx="3319817" cy="49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9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AB3B3DB-850B-42AE-902A-6EA577F83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/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937BDED-C858-46A3-99B9-EA635A730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DBCD7-9214-4C65-9049-4CEDFAE0C5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/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 algn="r">
              <a:buNone/>
              <a:defRPr>
                <a:latin typeface="+mj-lt"/>
              </a:defRPr>
            </a:lvl2pPr>
            <a:lvl3pPr marL="914400" indent="0" algn="r">
              <a:buNone/>
              <a:defRPr>
                <a:latin typeface="+mj-lt"/>
              </a:defRPr>
            </a:lvl3pPr>
            <a:lvl4pPr marL="1371600" indent="0" algn="r">
              <a:buNone/>
              <a:defRPr>
                <a:latin typeface="+mj-lt"/>
              </a:defRPr>
            </a:lvl4pPr>
            <a:lvl5pPr marL="1828800" indent="0" algn="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84378A-DB3E-4F5E-A2A9-EC4E808496D9}"/>
              </a:ext>
            </a:extLst>
          </p:cNvPr>
          <p:cNvGrpSpPr/>
          <p:nvPr/>
        </p:nvGrpSpPr>
        <p:grpSpPr>
          <a:xfrm>
            <a:off x="3322131" y="1094621"/>
            <a:ext cx="8869869" cy="3308897"/>
            <a:chOff x="3322131" y="1094621"/>
            <a:chExt cx="8869869" cy="33088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22E8BC-52DA-4064-B566-8F39532A0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3" t="8401" r="5912" b="9404"/>
            <a:stretch/>
          </p:blipFill>
          <p:spPr>
            <a:xfrm>
              <a:off x="3322131" y="1094621"/>
              <a:ext cx="4124090" cy="2216604"/>
            </a:xfrm>
            <a:prstGeom prst="rect">
              <a:avLst/>
            </a:prstGeom>
            <a:effectLst>
              <a:outerShdw blurRad="292100" dist="76200" dir="7920000" sx="118000" sy="118000" algn="t" rotWithShape="0">
                <a:prstClr val="black">
                  <a:alpha val="43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F083FC-14D5-43F2-94BB-2C80F1E77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024"/>
            <a:stretch/>
          </p:blipFill>
          <p:spPr>
            <a:xfrm>
              <a:off x="7335297" y="2111077"/>
              <a:ext cx="4856703" cy="2292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7870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22"/>
          <a:stretch/>
        </p:blipFill>
        <p:spPr>
          <a:xfrm>
            <a:off x="-16042" y="-13226"/>
            <a:ext cx="12208044" cy="6221550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2B495-8DA5-4F8F-B37C-830D2E2B0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3CDE0-ED79-4126-AC4B-C25D6A422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A966F-B366-416F-817C-E420CD68F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>
            <a:noAutofit/>
          </a:bodyPr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F73E64-2ED8-4DFC-A3AE-107EFC972C7C}"/>
              </a:ext>
            </a:extLst>
          </p:cNvPr>
          <p:cNvGrpSpPr/>
          <p:nvPr/>
        </p:nvGrpSpPr>
        <p:grpSpPr>
          <a:xfrm>
            <a:off x="3322131" y="1094621"/>
            <a:ext cx="8869869" cy="3308897"/>
            <a:chOff x="3322131" y="1094621"/>
            <a:chExt cx="8869869" cy="33088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8DF0EB-A858-4309-AB54-A4AB5B08E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73" t="8401" r="5912" b="9404"/>
            <a:stretch/>
          </p:blipFill>
          <p:spPr>
            <a:xfrm>
              <a:off x="3322131" y="1094621"/>
              <a:ext cx="4124090" cy="2216604"/>
            </a:xfrm>
            <a:prstGeom prst="rect">
              <a:avLst/>
            </a:prstGeom>
            <a:effectLst>
              <a:outerShdw blurRad="292100" dist="76200" dir="7920000" sx="118000" sy="118000" algn="t" rotWithShape="0">
                <a:prstClr val="black">
                  <a:alpha val="43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791D7D-9E00-41DF-8CCB-A39A02377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024"/>
            <a:stretch/>
          </p:blipFill>
          <p:spPr>
            <a:xfrm>
              <a:off x="7335297" y="2111077"/>
              <a:ext cx="4856703" cy="2292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509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EDD896C5-874B-4943-B59E-34B82CEEF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8"/>
          <a:stretch/>
        </p:blipFill>
        <p:spPr>
          <a:xfrm>
            <a:off x="9478235" y="525454"/>
            <a:ext cx="2388912" cy="14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987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43BC77-1B34-422D-86AD-F50A44C1CF83}"/>
              </a:ext>
            </a:extLst>
          </p:cNvPr>
          <p:cNvGrpSpPr/>
          <p:nvPr/>
        </p:nvGrpSpPr>
        <p:grpSpPr>
          <a:xfrm>
            <a:off x="-285074" y="3692025"/>
            <a:ext cx="12655751" cy="2423481"/>
            <a:chOff x="-285074" y="3692025"/>
            <a:chExt cx="12655751" cy="2423481"/>
          </a:xfrm>
        </p:grpSpPr>
        <p:pic>
          <p:nvPicPr>
            <p:cNvPr id="5" name="Picture 4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0836EF9C-4727-4F85-A0D9-79299078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91866" y="3692025"/>
              <a:ext cx="4278811" cy="2423481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0E8FF62-4728-4BCA-9DF4-90B8D035041B}"/>
                </a:ext>
              </a:extLst>
            </p:cNvPr>
            <p:cNvSpPr/>
            <p:nvPr/>
          </p:nvSpPr>
          <p:spPr>
            <a:xfrm flipH="1" flipV="1">
              <a:off x="-285074" y="5856015"/>
              <a:ext cx="8604110" cy="45719"/>
            </a:xfrm>
            <a:custGeom>
              <a:avLst/>
              <a:gdLst>
                <a:gd name="connsiteX0" fmla="*/ 3586942 w 3586942"/>
                <a:gd name="connsiteY0" fmla="*/ 29226 h 33383"/>
                <a:gd name="connsiteX1" fmla="*/ 0 w 3586942"/>
                <a:gd name="connsiteY1" fmla="*/ 33383 h 3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86942" h="33383">
                  <a:moveTo>
                    <a:pt x="3586942" y="29226"/>
                  </a:moveTo>
                  <a:cubicBezTo>
                    <a:pt x="1943446" y="3249"/>
                    <a:pt x="299951" y="-22728"/>
                    <a:pt x="0" y="3338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6624484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AB3B3DB-850B-42AE-902A-6EA577F83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/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937BDED-C858-46A3-99B9-EA635A7301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DBCD7-9214-4C65-9049-4CEDFAE0C5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/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 algn="r">
              <a:buNone/>
              <a:defRPr>
                <a:latin typeface="+mj-lt"/>
              </a:defRPr>
            </a:lvl2pPr>
            <a:lvl3pPr marL="914400" indent="0" algn="r">
              <a:buNone/>
              <a:defRPr>
                <a:latin typeface="+mj-lt"/>
              </a:defRPr>
            </a:lvl3pPr>
            <a:lvl4pPr marL="1371600" indent="0" algn="r">
              <a:buNone/>
              <a:defRPr>
                <a:latin typeface="+mj-lt"/>
              </a:defRPr>
            </a:lvl4pPr>
            <a:lvl5pPr marL="1828800" indent="0" algn="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84378A-DB3E-4F5E-A2A9-EC4E808496D9}"/>
              </a:ext>
            </a:extLst>
          </p:cNvPr>
          <p:cNvGrpSpPr/>
          <p:nvPr/>
        </p:nvGrpSpPr>
        <p:grpSpPr>
          <a:xfrm>
            <a:off x="0" y="298137"/>
            <a:ext cx="11981791" cy="2933274"/>
            <a:chOff x="2987215" y="128305"/>
            <a:chExt cx="9054349" cy="22166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22E8BC-52DA-4064-B566-8F39532A0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578121" y="128305"/>
              <a:ext cx="3463443" cy="2216604"/>
            </a:xfrm>
            <a:prstGeom prst="rect">
              <a:avLst/>
            </a:prstGeom>
            <a:effectLst>
              <a:outerShdw blurRad="292100" dist="76200" dir="7920000" sx="118000" sy="118000" algn="t" rotWithShape="0">
                <a:prstClr val="black">
                  <a:alpha val="43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F083FC-14D5-43F2-94BB-2C80F1E77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024"/>
            <a:stretch/>
          </p:blipFill>
          <p:spPr>
            <a:xfrm flipH="1">
              <a:off x="2987215" y="1147835"/>
              <a:ext cx="5727294" cy="961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48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991BA855-B01A-408D-AB7C-23D4E947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10122"/>
          <a:stretch/>
        </p:blipFill>
        <p:spPr>
          <a:xfrm>
            <a:off x="-16042" y="-13226"/>
            <a:ext cx="12208044" cy="6221550"/>
          </a:xfrm>
          <a:prstGeom prst="rect">
            <a:avLst/>
          </a:prstGeom>
        </p:spPr>
      </p:pic>
      <p:pic>
        <p:nvPicPr>
          <p:cNvPr id="9" name="Background">
            <a:extLst>
              <a:ext uri="{FF2B5EF4-FFF2-40B4-BE49-F238E27FC236}">
                <a16:creationId xmlns:a16="http://schemas.microsoft.com/office/drawing/2014/main" id="{9498375B-94F4-41AE-B533-EE89FF3CE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-3123" r="519" b="94581"/>
          <a:stretch/>
        </p:blipFill>
        <p:spPr>
          <a:xfrm>
            <a:off x="-16042" y="-298355"/>
            <a:ext cx="12208042" cy="7796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2B495-8DA5-4F8F-B37C-830D2E2B0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8737" y="3785951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93CDE0-ED79-4126-AC4B-C25D6A422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5311" y="5288588"/>
            <a:ext cx="7087301" cy="6064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1DA966F-B366-416F-817C-E420CD68F6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8725" y="4748213"/>
            <a:ext cx="8993188" cy="539750"/>
          </a:xfrm>
        </p:spPr>
        <p:txBody>
          <a:bodyPr>
            <a:noAutofit/>
          </a:bodyPr>
          <a:lstStyle>
            <a:lvl1pPr marL="0" indent="0" algn="r">
              <a:buNone/>
              <a:defRPr sz="3800">
                <a:solidFill>
                  <a:srgbClr val="FFFF00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79D1D3-52BD-45CF-B6CA-DAD7E31CF6FA}"/>
              </a:ext>
            </a:extLst>
          </p:cNvPr>
          <p:cNvGrpSpPr/>
          <p:nvPr/>
        </p:nvGrpSpPr>
        <p:grpSpPr>
          <a:xfrm>
            <a:off x="0" y="298137"/>
            <a:ext cx="11981791" cy="2933274"/>
            <a:chOff x="2987215" y="128305"/>
            <a:chExt cx="9054349" cy="22166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A6D76E-7AA3-48A7-8BB5-527C5BB9B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578121" y="128305"/>
              <a:ext cx="3463443" cy="2216604"/>
            </a:xfrm>
            <a:prstGeom prst="rect">
              <a:avLst/>
            </a:prstGeom>
            <a:effectLst>
              <a:outerShdw blurRad="292100" dist="76200" dir="7920000" sx="118000" sy="118000" algn="t" rotWithShape="0">
                <a:prstClr val="black">
                  <a:alpha val="43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CA3216-923B-46CA-9892-56C38959E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024"/>
            <a:stretch/>
          </p:blipFill>
          <p:spPr>
            <a:xfrm flipH="1">
              <a:off x="2987215" y="1147835"/>
              <a:ext cx="5727294" cy="961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2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7CD4D-61D9-4F90-9351-1A802C8D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4064" y="2815"/>
            <a:ext cx="12216064" cy="6205480"/>
          </a:xfrm>
          <a:prstGeom prst="rect">
            <a:avLst/>
          </a:prstGeom>
        </p:spPr>
      </p:pic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76E4209-2496-4031-A901-1C7A4E9D9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8315" y="1825597"/>
            <a:ext cx="8993875" cy="961952"/>
          </a:xfrm>
          <a:ln>
            <a:noFill/>
          </a:ln>
        </p:spPr>
        <p:txBody>
          <a:bodyPr anchor="b"/>
          <a:lstStyle>
            <a:lvl1pPr algn="r"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the project title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4FFAAA-59DC-44CA-BA4F-A54DAFCF3A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4650" y="2946862"/>
            <a:ext cx="5876925" cy="706604"/>
          </a:xfrm>
        </p:spPr>
        <p:txBody>
          <a:bodyPr/>
          <a:lstStyle>
            <a:lvl1pPr marL="0" indent="0" algn="r">
              <a:buNone/>
              <a:defRPr sz="34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400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400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400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9D39-80C3-4A6B-B4CE-DC2DBA98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8C952-72FA-4387-9283-660EC0968779}"/>
              </a:ext>
            </a:extLst>
          </p:cNvPr>
          <p:cNvSpPr/>
          <p:nvPr/>
        </p:nvSpPr>
        <p:spPr>
          <a:xfrm>
            <a:off x="-318655" y="6172199"/>
            <a:ext cx="12732327" cy="6858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51A8A-B0B9-4C13-BF3E-6766AD433BD6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B9A61-339F-4A15-B38D-28D400C745E0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4A6B0A-1BCC-4C5B-AFBD-BF4D5B53FD04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C6AA3-F24F-43E3-9FC3-05A4F360C06D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38202999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442031" cy="117472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4"/>
            <a:ext cx="11442031" cy="3918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51C0DD-AFE7-47B3-A611-4702ACFD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756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D896C5-874B-4943-B59E-34B82CEE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479862" y="470410"/>
            <a:ext cx="2287021" cy="14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7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96C7-EDE8-4848-8E03-003F5A0E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45A53F-C20C-4438-8CD7-520A0CB1E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3683" y="63543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fld id="{96717BDA-9CBB-4493-AA05-475F2154AD5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43BC77-1B34-422D-86AD-F50A44C1CF83}"/>
              </a:ext>
            </a:extLst>
          </p:cNvPr>
          <p:cNvGrpSpPr/>
          <p:nvPr/>
        </p:nvGrpSpPr>
        <p:grpSpPr>
          <a:xfrm>
            <a:off x="-104965" y="3830575"/>
            <a:ext cx="12257291" cy="2423481"/>
            <a:chOff x="-104965" y="3830575"/>
            <a:chExt cx="12257291" cy="242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36EF9C-4727-4F85-A0D9-79299078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365637" y="3830575"/>
              <a:ext cx="3786689" cy="2423481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0E8FF62-4728-4BCA-9DF4-90B8D035041B}"/>
                </a:ext>
              </a:extLst>
            </p:cNvPr>
            <p:cNvSpPr/>
            <p:nvPr/>
          </p:nvSpPr>
          <p:spPr>
            <a:xfrm flipH="1" flipV="1">
              <a:off x="-104965" y="5454238"/>
              <a:ext cx="8604110" cy="45719"/>
            </a:xfrm>
            <a:custGeom>
              <a:avLst/>
              <a:gdLst>
                <a:gd name="connsiteX0" fmla="*/ 3586942 w 3586942"/>
                <a:gd name="connsiteY0" fmla="*/ 29226 h 33383"/>
                <a:gd name="connsiteX1" fmla="*/ 0 w 3586942"/>
                <a:gd name="connsiteY1" fmla="*/ 33383 h 3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86942" h="33383">
                  <a:moveTo>
                    <a:pt x="3586942" y="29226"/>
                  </a:moveTo>
                  <a:cubicBezTo>
                    <a:pt x="1943446" y="3249"/>
                    <a:pt x="299951" y="-22728"/>
                    <a:pt x="0" y="33383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069297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157179-6A98-4F40-A663-956CAC573E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480800"/>
              <a:gd name="connsiteY0" fmla="*/ 0 h 6990981"/>
              <a:gd name="connsiteX1" fmla="*/ 4480800 w 4480800"/>
              <a:gd name="connsiteY1" fmla="*/ 0 h 6990981"/>
              <a:gd name="connsiteX2" fmla="*/ 4480800 w 4480800"/>
              <a:gd name="connsiteY2" fmla="*/ 6990981 h 6990981"/>
              <a:gd name="connsiteX3" fmla="*/ 0 w 4480800"/>
              <a:gd name="connsiteY3" fmla="*/ 6990981 h 699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0800" h="6990981">
                <a:moveTo>
                  <a:pt x="0" y="0"/>
                </a:moveTo>
                <a:lnTo>
                  <a:pt x="4480800" y="0"/>
                </a:lnTo>
                <a:lnTo>
                  <a:pt x="4480800" y="6990981"/>
                </a:lnTo>
                <a:lnTo>
                  <a:pt x="0" y="6990981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r>
              <a:rPr lang="en-CA"/>
              <a:t>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72438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400" decel="49600" autoRev="1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4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7CD4D-61D9-4F90-9351-1A802C8D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4064" y="-101690"/>
            <a:ext cx="12216064" cy="62054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55F4183-5885-49D7-A805-47BAD74DD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1007"/>
          <a:stretch/>
        </p:blipFill>
        <p:spPr>
          <a:xfrm>
            <a:off x="-280565" y="-383153"/>
            <a:ext cx="13469790" cy="746014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3FD1E3-209D-436D-99FF-6ADD9A5B1EF8}"/>
              </a:ext>
            </a:extLst>
          </p:cNvPr>
          <p:cNvSpPr/>
          <p:nvPr/>
        </p:nvSpPr>
        <p:spPr>
          <a:xfrm>
            <a:off x="1934381" y="1779105"/>
            <a:ext cx="8299174" cy="2625234"/>
          </a:xfrm>
          <a:prstGeom prst="rect">
            <a:avLst/>
          </a:prstGeom>
          <a:solidFill>
            <a:srgbClr val="3E7880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ackground">
            <a:extLst>
              <a:ext uri="{FF2B5EF4-FFF2-40B4-BE49-F238E27FC236}">
                <a16:creationId xmlns:a16="http://schemas.microsoft.com/office/drawing/2014/main" id="{890E31A7-74F0-4BB6-ABFF-4CC916BC6C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39D39-80C3-4A6B-B4CE-DC2DBA985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08C952-72FA-4387-9283-660EC0968779}"/>
              </a:ext>
            </a:extLst>
          </p:cNvPr>
          <p:cNvSpPr/>
          <p:nvPr/>
        </p:nvSpPr>
        <p:spPr>
          <a:xfrm>
            <a:off x="-398008" y="6080839"/>
            <a:ext cx="12732327" cy="7771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F51A8A-B0B9-4C13-BF3E-6766AD433BD6}"/>
              </a:ext>
            </a:extLst>
          </p:cNvPr>
          <p:cNvSpPr txBox="1">
            <a:spLocks/>
          </p:cNvSpPr>
          <p:nvPr/>
        </p:nvSpPr>
        <p:spPr>
          <a:xfrm>
            <a:off x="8610600" y="6322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bg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CA">
                <a:solidFill>
                  <a:schemeClr val="tx1"/>
                </a:solidFill>
              </a:rPr>
            </a:br>
            <a:fld id="{96717BDA-9CBB-4493-AA05-475F2154AD56}" type="slidenum">
              <a:rPr lang="en-CA" sz="1200" smtClean="0">
                <a:solidFill>
                  <a:schemeClr val="tx1"/>
                </a:solidFill>
              </a:rPr>
              <a:pPr/>
              <a:t>‹#›</a:t>
            </a:fld>
            <a:endParaRPr lang="en-CA" sz="1200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B9A61-339F-4A15-B38D-28D400C745E0}"/>
              </a:ext>
            </a:extLst>
          </p:cNvPr>
          <p:cNvCxnSpPr>
            <a:cxnSpLocks/>
          </p:cNvCxnSpPr>
          <p:nvPr/>
        </p:nvCxnSpPr>
        <p:spPr>
          <a:xfrm>
            <a:off x="4279730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4A6B0A-1BCC-4C5B-AFBD-BF4D5B53FD04}"/>
              </a:ext>
            </a:extLst>
          </p:cNvPr>
          <p:cNvSpPr txBox="1"/>
          <p:nvPr/>
        </p:nvSpPr>
        <p:spPr>
          <a:xfrm>
            <a:off x="289411" y="6274197"/>
            <a:ext cx="4059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tx1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tx1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tx1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tx1"/>
                </a:solidFill>
                <a:latin typeface="+mj-lt"/>
              </a:rPr>
              <a:t>administratifs</a:t>
            </a:r>
            <a:endParaRPr lang="en-CA" sz="13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C6AA3-F24F-43E3-9FC3-05A4F360C06D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tx1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tx1"/>
                </a:solidFill>
                <a:latin typeface="+mj-lt"/>
              </a:rPr>
              <a:t>Administrative Services Modernization Program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AFE8B5-06BA-4E26-8EF0-79FC3DDE089B}"/>
              </a:ext>
            </a:extLst>
          </p:cNvPr>
          <p:cNvSpPr txBox="1"/>
          <p:nvPr/>
        </p:nvSpPr>
        <p:spPr>
          <a:xfrm>
            <a:off x="2087217" y="1941342"/>
            <a:ext cx="8030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>
                <a:solidFill>
                  <a:schemeClr val="bg2"/>
                </a:solidFill>
                <a:latin typeface="+mj-lt"/>
              </a:rPr>
              <a:t>uOttawa.ca/pop/</a:t>
            </a:r>
            <a:r>
              <a:rPr lang="fr-CA" sz="3000" err="1">
                <a:solidFill>
                  <a:schemeClr val="bg2"/>
                </a:solidFill>
                <a:latin typeface="+mj-lt"/>
              </a:rPr>
              <a:t>fr</a:t>
            </a:r>
            <a:r>
              <a:rPr lang="fr-CA" sz="3000">
                <a:solidFill>
                  <a:schemeClr val="bg2"/>
                </a:solidFill>
                <a:latin typeface="+mj-lt"/>
              </a:rPr>
              <a:t>/</a:t>
            </a:r>
            <a:r>
              <a:rPr lang="fr-CA" sz="3000" err="1">
                <a:solidFill>
                  <a:schemeClr val="bg2"/>
                </a:solidFill>
                <a:latin typeface="+mj-lt"/>
              </a:rPr>
              <a:t>reseau</a:t>
            </a:r>
            <a:r>
              <a:rPr lang="fr-CA" sz="3000">
                <a:solidFill>
                  <a:schemeClr val="bg2"/>
                </a:solidFill>
                <a:latin typeface="+mj-lt"/>
              </a:rPr>
              <a:t>-agents-changement</a:t>
            </a:r>
          </a:p>
          <a:p>
            <a:pPr algn="ctr"/>
            <a:r>
              <a:rPr lang="fr-CA" sz="3000">
                <a:solidFill>
                  <a:schemeClr val="bg2"/>
                </a:solidFill>
                <a:latin typeface="+mj-lt"/>
              </a:rPr>
              <a:t>uOttawa.ca/pop/en/change-agent-network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D486ACC-7B8C-4A31-BBB8-5E0D1FB38ABD}"/>
              </a:ext>
            </a:extLst>
          </p:cNvPr>
          <p:cNvSpPr txBox="1"/>
          <p:nvPr/>
        </p:nvSpPr>
        <p:spPr>
          <a:xfrm>
            <a:off x="2087217" y="3246841"/>
            <a:ext cx="8030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>
                <a:solidFill>
                  <a:schemeClr val="bg2"/>
                </a:solidFill>
                <a:latin typeface="+mj-lt"/>
              </a:rPr>
              <a:t>uOttawa.ca/pop/</a:t>
            </a:r>
            <a:r>
              <a:rPr lang="fr-CA" sz="3000" err="1">
                <a:solidFill>
                  <a:schemeClr val="bg2"/>
                </a:solidFill>
                <a:latin typeface="+mj-lt"/>
              </a:rPr>
              <a:t>fr</a:t>
            </a:r>
            <a:endParaRPr lang="fr-CA" sz="3000">
              <a:solidFill>
                <a:schemeClr val="bg2"/>
              </a:solidFill>
              <a:latin typeface="+mj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30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rPr>
              <a:t>uOttawa.ca/pop/en</a:t>
            </a:r>
            <a:endParaRPr lang="en-US" sz="300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37DF38D-EC19-4449-979C-F18DE93FB78B}"/>
              </a:ext>
            </a:extLst>
          </p:cNvPr>
          <p:cNvSpPr/>
          <p:nvPr/>
        </p:nvSpPr>
        <p:spPr>
          <a:xfrm>
            <a:off x="6023789" y="2991954"/>
            <a:ext cx="157673" cy="157673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8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97E8-9DEF-46DA-A8C2-62FDBA8D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285618" cy="117472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8C27-902B-4719-A7BF-C86F1508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934105"/>
            <a:ext cx="11285618" cy="35263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8E46E1-CCCA-4B74-8C46-9C2611D1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7270" y="6346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7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EBB4DC-08AE-4937-B114-39CAF5B21991}"/>
              </a:ext>
            </a:extLst>
          </p:cNvPr>
          <p:cNvSpPr/>
          <p:nvPr/>
        </p:nvSpPr>
        <p:spPr>
          <a:xfrm>
            <a:off x="-24064" y="6172199"/>
            <a:ext cx="12232108" cy="6858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DD57E-AD3C-4416-862D-835E2931B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028947" cy="1174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331F0-5778-4F7D-BC3F-90C7E995B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853" y="1934105"/>
            <a:ext cx="11028947" cy="3526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BC524-8F00-4CB9-A27D-758285019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411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fld id="{8ECB1DBF-7CA8-464D-9D7D-BD0706B2C9C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9A77FD27-CC8E-482E-959E-BD462A55D66B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937D86-9EFC-4CD4-B1FF-07D82FD3C3B6}"/>
              </a:ext>
            </a:extLst>
          </p:cNvPr>
          <p:cNvSpPr txBox="1"/>
          <p:nvPr userDrawn="1"/>
        </p:nvSpPr>
        <p:spPr>
          <a:xfrm>
            <a:off x="289411" y="6274197"/>
            <a:ext cx="4484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bg2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bg2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bg2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bg2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bg2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bg2"/>
                </a:solidFill>
                <a:latin typeface="+mj-lt"/>
              </a:rPr>
              <a:t>administratifs</a:t>
            </a:r>
            <a:endParaRPr lang="en-CA" sz="130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B6855B-C085-422E-B75F-22B2D04FD60A}"/>
              </a:ext>
            </a:extLst>
          </p:cNvPr>
          <p:cNvCxnSpPr>
            <a:cxnSpLocks/>
          </p:cNvCxnSpPr>
          <p:nvPr userDrawn="1"/>
        </p:nvCxnSpPr>
        <p:spPr>
          <a:xfrm>
            <a:off x="4290798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102F67-898E-4C46-9BEC-02068FAD19CF}"/>
              </a:ext>
            </a:extLst>
          </p:cNvPr>
          <p:cNvSpPr txBox="1"/>
          <p:nvPr userDrawn="1"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bg2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bg2"/>
                </a:solidFill>
                <a:latin typeface="+mj-lt"/>
              </a:rPr>
              <a:t>Administrative Services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32160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73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EBB4DC-08AE-4937-B114-39CAF5B21991}"/>
              </a:ext>
            </a:extLst>
          </p:cNvPr>
          <p:cNvSpPr/>
          <p:nvPr/>
        </p:nvSpPr>
        <p:spPr>
          <a:xfrm>
            <a:off x="-24064" y="6172199"/>
            <a:ext cx="12232108" cy="6858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DD57E-AD3C-4416-862D-835E2931B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669941"/>
            <a:ext cx="11028947" cy="1174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331F0-5778-4F7D-BC3F-90C7E995B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853" y="1934105"/>
            <a:ext cx="11028947" cy="3526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BC524-8F00-4CB9-A27D-758285019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411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br>
              <a:rPr lang="en-CA"/>
            </a:br>
            <a:fld id="{96717BDA-9CBB-4493-AA05-475F2154AD56}" type="slidenum">
              <a:rPr lang="en-CA" sz="1200" smtClean="0"/>
              <a:pPr/>
              <a:t>‹#›</a:t>
            </a:fld>
            <a:endParaRPr lang="en-CA" sz="1200"/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9A77FD27-CC8E-482E-959E-BD462A55D66B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6"/>
          <a:stretch/>
        </p:blipFill>
        <p:spPr>
          <a:xfrm>
            <a:off x="-24064" y="-13227"/>
            <a:ext cx="12232108" cy="486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937D86-9EFC-4CD4-B1FF-07D82FD3C3B6}"/>
              </a:ext>
            </a:extLst>
          </p:cNvPr>
          <p:cNvSpPr txBox="1"/>
          <p:nvPr/>
        </p:nvSpPr>
        <p:spPr>
          <a:xfrm>
            <a:off x="289411" y="6274197"/>
            <a:ext cx="4484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 err="1">
                <a:solidFill>
                  <a:schemeClr val="bg2"/>
                </a:solidFill>
                <a:latin typeface="+mj-lt"/>
              </a:rPr>
              <a:t>Personnes</a:t>
            </a:r>
            <a:r>
              <a:rPr lang="en-CA" sz="1300" b="1">
                <a:solidFill>
                  <a:schemeClr val="bg2"/>
                </a:solidFill>
                <a:latin typeface="+mj-lt"/>
              </a:rPr>
              <a:t>. Organisation. </a:t>
            </a:r>
            <a:r>
              <a:rPr lang="en-CA" sz="1300" b="1" err="1">
                <a:solidFill>
                  <a:schemeClr val="bg2"/>
                </a:solidFill>
                <a:latin typeface="+mj-lt"/>
              </a:rPr>
              <a:t>Processus</a:t>
            </a:r>
            <a:r>
              <a:rPr lang="en-CA" sz="1300" b="1">
                <a:solidFill>
                  <a:schemeClr val="bg2"/>
                </a:solidFill>
                <a:latin typeface="+mj-lt"/>
              </a:rPr>
              <a:t>. </a:t>
            </a:r>
          </a:p>
          <a:p>
            <a:r>
              <a:rPr lang="en-CA" sz="1300">
                <a:solidFill>
                  <a:schemeClr val="bg2"/>
                </a:solidFill>
                <a:latin typeface="+mj-lt"/>
              </a:rPr>
              <a:t>Programme de modernisation des services </a:t>
            </a:r>
            <a:r>
              <a:rPr lang="en-CA" sz="1300" err="1">
                <a:solidFill>
                  <a:schemeClr val="bg2"/>
                </a:solidFill>
                <a:latin typeface="+mj-lt"/>
              </a:rPr>
              <a:t>administratifs</a:t>
            </a:r>
            <a:endParaRPr lang="en-CA" sz="130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B6855B-C085-422E-B75F-22B2D04FD60A}"/>
              </a:ext>
            </a:extLst>
          </p:cNvPr>
          <p:cNvCxnSpPr>
            <a:cxnSpLocks/>
          </p:cNvCxnSpPr>
          <p:nvPr/>
        </p:nvCxnSpPr>
        <p:spPr>
          <a:xfrm>
            <a:off x="4290798" y="6322468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102F67-898E-4C46-9BEC-02068FAD19CF}"/>
              </a:ext>
            </a:extLst>
          </p:cNvPr>
          <p:cNvSpPr txBox="1"/>
          <p:nvPr/>
        </p:nvSpPr>
        <p:spPr>
          <a:xfrm>
            <a:off x="4348716" y="6277448"/>
            <a:ext cx="38631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b="1">
                <a:solidFill>
                  <a:schemeClr val="bg2"/>
                </a:solidFill>
                <a:latin typeface="+mj-lt"/>
              </a:rPr>
              <a:t>People. Organization. Processes. </a:t>
            </a:r>
          </a:p>
          <a:p>
            <a:r>
              <a:rPr lang="en-CA" sz="1300">
                <a:solidFill>
                  <a:schemeClr val="bg2"/>
                </a:solidFill>
                <a:latin typeface="+mj-lt"/>
              </a:rPr>
              <a:t>Administrative Services Modernization Program</a:t>
            </a:r>
          </a:p>
        </p:txBody>
      </p:sp>
    </p:spTree>
    <p:extLst>
      <p:ext uri="{BB962C8B-B14F-4D97-AF65-F5344CB8AC3E}">
        <p14:creationId xmlns:p14="http://schemas.microsoft.com/office/powerpoint/2010/main" val="9617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Verdana" panose="020B060403050404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6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ation2030.uottawa.ca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sv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17" Type="http://schemas.openxmlformats.org/officeDocument/2006/relationships/image" Target="../media/image107.sv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10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welke@uottawa.ca" TargetMode="External"/><Relationship Id="rId2" Type="http://schemas.openxmlformats.org/officeDocument/2006/relationships/hyperlink" Target="https://www.uottawa.ca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an01.safelinks.protection.outlook.com/?url=https%3A%2F%2Fwww.uottawa.ca%2F&amp;data=05%7C01%7Cmwelke%40uottawa.ca%7C3f914136001847ac21cb08daab7f8496%7Cd41fdab17e154cfdb5fa7200e54deb6b%7C0%7C0%7C638010861407912981%7CUnknown%7CTWFpbGZsb3d8eyJWIjoiMC4wLjAwMDAiLCJQIjoiV2luMzIiLCJBTiI6Ik1haWwiLCJXVCI6Mn0%3D%7C3000%7C%7C%7C&amp;sdata=myNVbnHMW5wPgJZKy%2FKqQMlDUX9%2B2AEV6ngY8HvfBtk%3D&amp;reserved=0" TargetMode="External"/><Relationship Id="rId5" Type="http://schemas.openxmlformats.org/officeDocument/2006/relationships/hyperlink" Target="https://can01.safelinks.protection.outlook.com/?url=https%3A%2F%2Fwww.uottawa.ca%2Fpop%2Fen&amp;data=05%7C01%7Cmwelke%40uottawa.ca%7C868b6097e27e4f8e9f1408daad3293a4%7Cd41fdab17e154cfdb5fa7200e54deb6b%7C0%7C0%7C638012729970216337%7CUnknown%7CTWFpbGZsb3d8eyJWIjoiMC4wLjAwMDAiLCJQIjoiV2luMzIiLCJBTiI6Ik1haWwiLCJXVCI6Mn0%3D%7C3000%7C%7C%7C&amp;sdata=EtQcVb54gYkCeaXulMdNgRhsLndROiTzPyNL29JbSuI%3D&amp;reserved=0" TargetMode="External"/><Relationship Id="rId4" Type="http://schemas.openxmlformats.org/officeDocument/2006/relationships/hyperlink" Target="https://can01.safelinks.protection.outlook.com/?url=https%3A%2F%2Fwww.uottawa.ca%2Fpop%2Ffr&amp;data=05%7C01%7Cmwelke%40uottawa.ca%7C868b6097e27e4f8e9f1408daad3293a4%7Cd41fdab17e154cfdb5fa7200e54deb6b%7C0%7C0%7C638012729970216337%7CUnknown%7CTWFpbGZsb3d8eyJWIjoiMC4wLjAwMDAiLCJQIjoiV2luMzIiLCJBTiI6Ik1haWwiLCJXVCI6Mn0%3D%7C3000%7C%7C%7C&amp;sdata=bkIxr5esSJ3QhGaYKLL8QX9RuTQIj5y4CgTs31GjMHQ%3D&amp;reserved=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10D262-E5B5-4B28-835C-5C988CA2D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842" y="2505075"/>
            <a:ext cx="10578286" cy="2158330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  <a:cs typeface="Arial"/>
              </a:rPr>
              <a:t>How uOttawa is Using Enterprise Architecture to Plan its ERP Replacement</a:t>
            </a:r>
            <a:endParaRPr lang="en-CA" sz="4800" b="1" i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765B84D-5591-4428-8C83-56FE4F55E53E}"/>
              </a:ext>
            </a:extLst>
          </p:cNvPr>
          <p:cNvSpPr txBox="1">
            <a:spLocks/>
          </p:cNvSpPr>
          <p:nvPr/>
        </p:nvSpPr>
        <p:spPr>
          <a:xfrm>
            <a:off x="2399379" y="4663405"/>
            <a:ext cx="8908749" cy="668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Oct </a:t>
            </a:r>
            <a:r>
              <a:rPr lang="en-CA" sz="2400">
                <a:solidFill>
                  <a:srgbClr val="FFFFFF"/>
                </a:solidFill>
                <a:latin typeface="Calibri Light"/>
              </a:rPr>
              <a:t>2022</a:t>
            </a:r>
            <a:endParaRPr kumimoji="0" lang="en-CA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0CF25C-2065-4701-9C8F-27034B23230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444083" y="5331742"/>
            <a:ext cx="5864045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/>
                <a:ea typeface="ＭＳ Ｐゴシック" pitchFamily="-110" charset="-128"/>
                <a:cs typeface="Verdan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0" indent="0" algn="r">
              <a:buNone/>
            </a:pPr>
            <a:r>
              <a:rPr lang="en-US" sz="1400" dirty="0">
                <a:solidFill>
                  <a:schemeClr val="bg1"/>
                </a:solidFill>
                <a:latin typeface="+mj-lt"/>
                <a:ea typeface="ＭＳ Ｐゴシック"/>
                <a:cs typeface="Arial"/>
              </a:rPr>
              <a:t>Presented by:  Ingrid Hernandez </a:t>
            </a:r>
          </a:p>
        </p:txBody>
      </p:sp>
    </p:spTree>
    <p:extLst>
      <p:ext uri="{BB962C8B-B14F-4D97-AF65-F5344CB8AC3E}">
        <p14:creationId xmlns:p14="http://schemas.microsoft.com/office/powerpoint/2010/main" val="2847520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140933" y="637041"/>
            <a:ext cx="1151902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4000" dirty="0">
                <a:latin typeface="+mj-lt"/>
                <a:ea typeface="ＭＳ Ｐゴシック"/>
              </a:rPr>
              <a:t>Business Architecture</a:t>
            </a:r>
            <a:endParaRPr lang="en-US" dirty="0">
              <a:latin typeface="Calibri"/>
              <a:ea typeface="ＭＳ Ｐゴシック"/>
              <a:cs typeface="Calibri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98816E54-E31C-E148-D9D4-AF0E0CB9D080}"/>
              </a:ext>
            </a:extLst>
          </p:cNvPr>
          <p:cNvSpPr txBox="1"/>
          <p:nvPr/>
        </p:nvSpPr>
        <p:spPr>
          <a:xfrm>
            <a:off x="400327" y="1719109"/>
            <a:ext cx="8344643" cy="307777"/>
          </a:xfrm>
          <a:prstGeom prst="rect">
            <a:avLst/>
          </a:prstGeom>
          <a:solidFill>
            <a:schemeClr val="bg1">
              <a:lumMod val="90000"/>
            </a:schemeClr>
          </a:solidFill>
          <a:ln w="635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Verdana"/>
              </a:rPr>
              <a:t>Business Architecture Document (BAD)</a:t>
            </a:r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FE63BC1-D8F3-82A8-F1CC-DA71D6052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20" y="2051069"/>
            <a:ext cx="8327720" cy="3590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15">
            <a:extLst>
              <a:ext uri="{FF2B5EF4-FFF2-40B4-BE49-F238E27FC236}">
                <a16:creationId xmlns:a16="http://schemas.microsoft.com/office/drawing/2014/main" id="{AB35935B-F534-4C54-D74C-81B6F536A80E}"/>
              </a:ext>
            </a:extLst>
          </p:cNvPr>
          <p:cNvSpPr txBox="1"/>
          <p:nvPr/>
        </p:nvSpPr>
        <p:spPr>
          <a:xfrm>
            <a:off x="7066773" y="3393214"/>
            <a:ext cx="4967537" cy="276999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323F4F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dirty="0">
                <a:latin typeface="+mj-lt"/>
                <a:ea typeface="Verdana"/>
              </a:rPr>
              <a:t>ARB (Architecture Review Board)  - Business Architecture Presentation (BAP)</a:t>
            </a:r>
            <a:endParaRPr lang="en-US" sz="1200" b="1" dirty="0">
              <a:latin typeface="+mj-lt"/>
              <a:ea typeface="Verdana"/>
              <a:cs typeface="Calibri Light"/>
            </a:endParaRPr>
          </a:p>
        </p:txBody>
      </p:sp>
      <p:pic>
        <p:nvPicPr>
          <p:cNvPr id="1026" name="Picture 2" descr="Université d'Ottawa &#10;University of Ottawa &#10;HECM Capability Mapping &#10;6 &#10;Legal Services &#10;Legal Serviæs &#10;Contract Management &#10;Standard &#10;Capabilities &#10;Accounting &#10;General Ledger &#10;Accounts Payable &#10;A eeounting AR &#10;ACCOu n ting &#10;Assets &#10;Accounting &#10;Budget Ma &#10;Sudget &#10;Forecasting &#10;Financial Advisory &#10;Financial Advisory &#10;Asset Ma nagement &#10;Insuru•ce Ma n &#10;Finance Management &#10;rcing Manageme &#10;purchasing &#10;Financial Repo rung &#10;Financial &#10;R •porting &#10;Treasury Mata rment &#10;Cash Management &#10;Manag &#10;Taxation Management &#10;Mu.ageme nt &#10;E n dowment &#10;Management &#10;Travel &amp; Expenses &#10;Travel &#10;Expenses &#10;Suplier t &#10;Supplier ">
            <a:extLst>
              <a:ext uri="{FF2B5EF4-FFF2-40B4-BE49-F238E27FC236}">
                <a16:creationId xmlns:a16="http://schemas.microsoft.com/office/drawing/2014/main" id="{452DFFFF-CE32-F392-0D07-F35F0D4B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773" y="3689194"/>
            <a:ext cx="4963302" cy="244998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55BE9469-9EF6-DBC0-1327-E17C2DAE3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188" y="244569"/>
            <a:ext cx="1464049" cy="10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16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236183" y="722766"/>
            <a:ext cx="1151902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4000">
                <a:latin typeface="+mj-lt"/>
                <a:ea typeface="ＭＳ Ｐゴシック"/>
              </a:rPr>
              <a:t>Business Software Inventory</a:t>
            </a:r>
            <a:endParaRPr lang="en-US" altLang="en-US" sz="2400">
              <a:latin typeface="+mj-lt"/>
              <a:ea typeface="ＭＳ Ｐゴシック"/>
              <a:cs typeface="Calibri Light"/>
            </a:endParaRPr>
          </a:p>
        </p:txBody>
      </p:sp>
      <p:pic>
        <p:nvPicPr>
          <p:cNvPr id="3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E1970C-0D0F-63E2-F0D0-64D1B3232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3" y="1273032"/>
            <a:ext cx="6071600" cy="4623131"/>
          </a:xfrm>
          <a:prstGeom prst="rect">
            <a:avLst/>
          </a:prstGeom>
        </p:spPr>
      </p:pic>
      <p:pic>
        <p:nvPicPr>
          <p:cNvPr id="2" name="Picture 5" descr="Graphical user interface, chart, radar chart&#10;&#10;Description automatically generated">
            <a:extLst>
              <a:ext uri="{FF2B5EF4-FFF2-40B4-BE49-F238E27FC236}">
                <a16:creationId xmlns:a16="http://schemas.microsoft.com/office/drawing/2014/main" id="{CDA646CD-24DD-CDBD-E31D-3B6710E38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824" y="1717423"/>
            <a:ext cx="5583737" cy="43186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3BDE6B-CACB-0BBA-2954-A5FCA29E7A33}"/>
              </a:ext>
            </a:extLst>
          </p:cNvPr>
          <p:cNvSpPr/>
          <p:nvPr/>
        </p:nvSpPr>
        <p:spPr>
          <a:xfrm>
            <a:off x="10789866" y="285229"/>
            <a:ext cx="1290704" cy="11885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323F4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1200" b="1">
                <a:solidFill>
                  <a:srgbClr val="222A35"/>
                </a:solidFill>
                <a:cs typeface="Calibri"/>
              </a:rPr>
              <a:t>Business Software Inventory</a:t>
            </a:r>
          </a:p>
        </p:txBody>
      </p:sp>
      <p:pic>
        <p:nvPicPr>
          <p:cNvPr id="6" name="Image 12">
            <a:extLst>
              <a:ext uri="{FF2B5EF4-FFF2-40B4-BE49-F238E27FC236}">
                <a16:creationId xmlns:a16="http://schemas.microsoft.com/office/drawing/2014/main" id="{E5DEE491-A157-2B06-3D71-687105DC7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843" y="584607"/>
            <a:ext cx="1052189" cy="108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96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274283" y="903741"/>
            <a:ext cx="11917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>
                <a:latin typeface="+mj-lt"/>
                <a:ea typeface="ＭＳ Ｐゴシック"/>
              </a:rPr>
              <a:t>Business Capability Model: Key Usage Scenarios</a:t>
            </a:r>
            <a:endParaRPr lang="en-US" sz="3200">
              <a:latin typeface="+mj-lt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A8480D1-30AA-4539-ACB8-95C7D5CC154C}"/>
              </a:ext>
            </a:extLst>
          </p:cNvPr>
          <p:cNvSpPr txBox="1"/>
          <p:nvPr/>
        </p:nvSpPr>
        <p:spPr>
          <a:xfrm>
            <a:off x="4123356" y="3136326"/>
            <a:ext cx="152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2"/>
                </a:solidFill>
                <a:latin typeface="+mj-lt"/>
              </a:rPr>
              <a:t>Investments</a:t>
            </a:r>
          </a:p>
          <a:p>
            <a:pPr algn="r"/>
            <a:endParaRPr lang="en-US">
              <a:solidFill>
                <a:srgbClr val="8F001A"/>
              </a:solidFill>
              <a:latin typeface="+mj-lt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24E2C16-E3D1-4BC9-8624-03C5B3744D4B}"/>
              </a:ext>
            </a:extLst>
          </p:cNvPr>
          <p:cNvGrpSpPr/>
          <p:nvPr/>
        </p:nvGrpSpPr>
        <p:grpSpPr>
          <a:xfrm>
            <a:off x="897196" y="1611627"/>
            <a:ext cx="10671889" cy="4627726"/>
            <a:chOff x="436205" y="1611627"/>
            <a:chExt cx="10671889" cy="462772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B76147A9-9C20-4183-8619-A3E76938B7A6}"/>
                </a:ext>
              </a:extLst>
            </p:cNvPr>
            <p:cNvGrpSpPr/>
            <p:nvPr/>
          </p:nvGrpSpPr>
          <p:grpSpPr>
            <a:xfrm>
              <a:off x="436205" y="1611627"/>
              <a:ext cx="10671889" cy="4627726"/>
              <a:chOff x="760055" y="1741149"/>
              <a:chExt cx="10671889" cy="462772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1A0CFCE0-36E4-47BC-B93F-F1FAAAD8C38E}"/>
                  </a:ext>
                </a:extLst>
              </p:cNvPr>
              <p:cNvGrpSpPr/>
              <p:nvPr/>
            </p:nvGrpSpPr>
            <p:grpSpPr>
              <a:xfrm>
                <a:off x="760055" y="1741149"/>
                <a:ext cx="10671889" cy="4346460"/>
                <a:chOff x="760055" y="1741149"/>
                <a:chExt cx="10671889" cy="4346460"/>
              </a:xfrm>
            </p:grpSpPr>
            <p:graphicFrame>
              <p:nvGraphicFramePr>
                <p:cNvPr id="21" name="Chart 20">
                  <a:extLst>
                    <a:ext uri="{FF2B5EF4-FFF2-40B4-BE49-F238E27FC236}">
                      <a16:creationId xmlns:a16="http://schemas.microsoft.com/office/drawing/2014/main" id="{5036A475-1DFC-450F-AE5B-788502E98325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4227872590"/>
                    </p:ext>
                  </p:extLst>
                </p:nvPr>
              </p:nvGraphicFramePr>
              <p:xfrm>
                <a:off x="914401" y="1828800"/>
                <a:ext cx="9877425" cy="425880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712633ED-174C-4782-9A78-8CC33E76EAC2}"/>
                    </a:ext>
                  </a:extLst>
                </p:cNvPr>
                <p:cNvGrpSpPr/>
                <p:nvPr/>
              </p:nvGrpSpPr>
              <p:grpSpPr>
                <a:xfrm>
                  <a:off x="760055" y="1741149"/>
                  <a:ext cx="10671889" cy="4346460"/>
                  <a:chOff x="760055" y="1741149"/>
                  <a:chExt cx="10671889" cy="4346460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047257A2-107A-498F-A9B8-223F341A1781}"/>
                      </a:ext>
                    </a:extLst>
                  </p:cNvPr>
                  <p:cNvSpPr/>
                  <p:nvPr/>
                </p:nvSpPr>
                <p:spPr>
                  <a:xfrm>
                    <a:off x="760055" y="1828800"/>
                    <a:ext cx="10317519" cy="4258809"/>
                  </a:xfrm>
                  <a:prstGeom prst="rect">
                    <a:avLst/>
                  </a:prstGeom>
                  <a:noFill/>
                  <a:ln/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" name="ZoneTexte 2">
                    <a:extLst>
                      <a:ext uri="{FF2B5EF4-FFF2-40B4-BE49-F238E27FC236}">
                        <a16:creationId xmlns:a16="http://schemas.microsoft.com/office/drawing/2014/main" id="{05D89036-49DA-46F5-889B-5AA10CA20BCC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175" y="2541259"/>
                    <a:ext cx="3638548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>
                        <a:solidFill>
                          <a:srgbClr val="8F001A"/>
                        </a:solidFill>
                        <a:latin typeface="+mj-lt"/>
                      </a:rPr>
                      <a:t>Strategic Alignment: T2030 Objectives / IT Spend</a:t>
                    </a:r>
                  </a:p>
                  <a:p>
                    <a:endParaRPr lang="en-US">
                      <a:solidFill>
                        <a:srgbClr val="8F001A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0" name="ZoneTexte 29">
                    <a:extLst>
                      <a:ext uri="{FF2B5EF4-FFF2-40B4-BE49-F238E27FC236}">
                        <a16:creationId xmlns:a16="http://schemas.microsoft.com/office/drawing/2014/main" id="{D38D9AB0-C7E7-438D-A738-BED7A6EEB9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14425" y="4695735"/>
                    <a:ext cx="3105148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lvl="0" indent="-285750">
                      <a:buFont typeface="Arial" panose="020B0604020202020204" pitchFamily="34" charset="0"/>
                      <a:buChar char="•"/>
                    </a:pPr>
                    <a:r>
                      <a:rPr lang="en-US">
                        <a:solidFill>
                          <a:srgbClr val="105766"/>
                        </a:solidFill>
                        <a:latin typeface="+mj-lt"/>
                      </a:rPr>
                      <a:t>Eliminate redundant or legacy applications</a:t>
                    </a:r>
                  </a:p>
                  <a:p>
                    <a:pPr marL="285750" lvl="0" indent="-285750">
                      <a:buFont typeface="Arial" panose="020B0604020202020204" pitchFamily="34" charset="0"/>
                      <a:buChar char="•"/>
                    </a:pPr>
                    <a:r>
                      <a:rPr lang="en-US">
                        <a:solidFill>
                          <a:srgbClr val="105766"/>
                        </a:solidFill>
                        <a:latin typeface="+mj-lt"/>
                      </a:rPr>
                      <a:t>Reuse existing applications</a:t>
                    </a:r>
                  </a:p>
                </p:txBody>
              </p:sp>
              <p:sp>
                <p:nvSpPr>
                  <p:cNvPr id="34" name="ZoneTexte 33">
                    <a:extLst>
                      <a:ext uri="{FF2B5EF4-FFF2-40B4-BE49-F238E27FC236}">
                        <a16:creationId xmlns:a16="http://schemas.microsoft.com/office/drawing/2014/main" id="{33C1CE83-DB3B-40BA-BF78-93FC8C580CA6}"/>
                      </a:ext>
                    </a:extLst>
                  </p:cNvPr>
                  <p:cNvSpPr txBox="1"/>
                  <p:nvPr/>
                </p:nvSpPr>
                <p:spPr>
                  <a:xfrm>
                    <a:off x="7926745" y="2461916"/>
                    <a:ext cx="3505199" cy="1477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lvl="0" indent="-285750">
                      <a:buFont typeface="Arial" panose="020B0604020202020204" pitchFamily="34" charset="0"/>
                      <a:buChar char="•"/>
                    </a:pPr>
                    <a:r>
                      <a:rPr lang="en-US">
                        <a:solidFill>
                          <a:srgbClr val="105766"/>
                        </a:solidFill>
                        <a:latin typeface="+mj-lt"/>
                      </a:rPr>
                      <a:t>Capability based planning</a:t>
                    </a:r>
                  </a:p>
                  <a:p>
                    <a:pPr marL="285750" lvl="0" indent="-285750">
                      <a:buFont typeface="Arial" panose="020B0604020202020204" pitchFamily="34" charset="0"/>
                      <a:buChar char="•"/>
                    </a:pPr>
                    <a:r>
                      <a:rPr lang="en-US">
                        <a:solidFill>
                          <a:srgbClr val="105766"/>
                        </a:solidFill>
                        <a:latin typeface="+mj-lt"/>
                      </a:rPr>
                      <a:t>Scoping and Framing of Initiatives</a:t>
                    </a:r>
                  </a:p>
                  <a:p>
                    <a:pPr marL="285750" lvl="0" indent="-285750">
                      <a:buFont typeface="Arial" panose="020B0604020202020204" pitchFamily="34" charset="0"/>
                      <a:buChar char="•"/>
                    </a:pPr>
                    <a:r>
                      <a:rPr lang="en-US">
                        <a:solidFill>
                          <a:srgbClr val="105766"/>
                        </a:solidFill>
                        <a:latin typeface="+mj-lt"/>
                      </a:rPr>
                      <a:t>Business Process Reviews</a:t>
                    </a:r>
                  </a:p>
                  <a:p>
                    <a:endParaRPr lang="en-US">
                      <a:solidFill>
                        <a:srgbClr val="8F001A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8" name="ZoneTexte 37">
                    <a:extLst>
                      <a:ext uri="{FF2B5EF4-FFF2-40B4-BE49-F238E27FC236}">
                        <a16:creationId xmlns:a16="http://schemas.microsoft.com/office/drawing/2014/main" id="{96EFF488-B27D-445D-A9B1-F2861E909AEC}"/>
                      </a:ext>
                    </a:extLst>
                  </p:cNvPr>
                  <p:cNvSpPr txBox="1"/>
                  <p:nvPr/>
                </p:nvSpPr>
                <p:spPr>
                  <a:xfrm>
                    <a:off x="7757647" y="4972734"/>
                    <a:ext cx="350519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/>
                    <a:r>
                      <a:rPr lang="en-US">
                        <a:solidFill>
                          <a:srgbClr val="8F001A"/>
                        </a:solidFill>
                        <a:latin typeface="+mj-lt"/>
                      </a:rPr>
                      <a:t>Identify areas of business unit overlap, conflict or harmony</a:t>
                    </a:r>
                  </a:p>
                </p:txBody>
              </p:sp>
              <p:sp>
                <p:nvSpPr>
                  <p:cNvPr id="40" name="ZoneTexte 39">
                    <a:extLst>
                      <a:ext uri="{FF2B5EF4-FFF2-40B4-BE49-F238E27FC236}">
                        <a16:creationId xmlns:a16="http://schemas.microsoft.com/office/drawing/2014/main" id="{139A77CE-F5D0-4D84-B383-051826844E50}"/>
                      </a:ext>
                    </a:extLst>
                  </p:cNvPr>
                  <p:cNvSpPr txBox="1"/>
                  <p:nvPr/>
                </p:nvSpPr>
                <p:spPr>
                  <a:xfrm>
                    <a:off x="6056929" y="3136326"/>
                    <a:ext cx="170071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>
                        <a:solidFill>
                          <a:schemeClr val="bg2"/>
                        </a:solidFill>
                        <a:latin typeface="+mj-lt"/>
                      </a:rPr>
                      <a:t>Transformation</a:t>
                    </a:r>
                  </a:p>
                  <a:p>
                    <a:endParaRPr lang="en-US">
                      <a:solidFill>
                        <a:srgbClr val="8F001A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60AF2729-BA1C-49D7-B80B-6ABF8345BA76}"/>
                      </a:ext>
                    </a:extLst>
                  </p:cNvPr>
                  <p:cNvSpPr txBox="1"/>
                  <p:nvPr/>
                </p:nvSpPr>
                <p:spPr>
                  <a:xfrm>
                    <a:off x="6056929" y="4381202"/>
                    <a:ext cx="152594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>
                        <a:solidFill>
                          <a:schemeClr val="bg2"/>
                        </a:solidFill>
                        <a:latin typeface="+mj-lt"/>
                      </a:rPr>
                      <a:t>Organization</a:t>
                    </a:r>
                  </a:p>
                  <a:p>
                    <a:endParaRPr lang="en-US">
                      <a:solidFill>
                        <a:srgbClr val="8F001A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4330FD9D-2F0D-49B5-8332-C515823CF15E}"/>
                      </a:ext>
                    </a:extLst>
                  </p:cNvPr>
                  <p:cNvSpPr txBox="1"/>
                  <p:nvPr/>
                </p:nvSpPr>
                <p:spPr>
                  <a:xfrm>
                    <a:off x="3872885" y="4400852"/>
                    <a:ext cx="1776413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>
                        <a:solidFill>
                          <a:schemeClr val="bg2"/>
                        </a:solidFill>
                        <a:latin typeface="+mj-lt"/>
                      </a:rPr>
                      <a:t>Rationalization</a:t>
                    </a:r>
                  </a:p>
                  <a:p>
                    <a:pPr algn="r"/>
                    <a:endParaRPr lang="en-US">
                      <a:solidFill>
                        <a:srgbClr val="8F001A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3" name="Isosceles Triangle 22">
                    <a:extLst>
                      <a:ext uri="{FF2B5EF4-FFF2-40B4-BE49-F238E27FC236}">
                        <a16:creationId xmlns:a16="http://schemas.microsoft.com/office/drawing/2014/main" id="{ABB7DEE1-DB8E-434B-AC31-A914F1CDB72E}"/>
                      </a:ext>
                    </a:extLst>
                  </p:cNvPr>
                  <p:cNvSpPr/>
                  <p:nvPr/>
                </p:nvSpPr>
                <p:spPr>
                  <a:xfrm rot="3248535" flipH="1">
                    <a:off x="3801600" y="2962394"/>
                    <a:ext cx="409682" cy="353174"/>
                  </a:xfrm>
                  <a:prstGeom prst="triangle">
                    <a:avLst/>
                  </a:prstGeom>
                  <a:solidFill>
                    <a:srgbClr val="8F001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Roboto Cn" pitchFamily="2" charset="0"/>
                      <a:ea typeface="Roboto Cn" pitchFamily="2" charset="0"/>
                    </a:endParaRPr>
                  </a:p>
                </p:txBody>
              </p:sp>
              <p:sp>
                <p:nvSpPr>
                  <p:cNvPr id="44" name="Isosceles Triangle 22">
                    <a:extLst>
                      <a:ext uri="{FF2B5EF4-FFF2-40B4-BE49-F238E27FC236}">
                        <a16:creationId xmlns:a16="http://schemas.microsoft.com/office/drawing/2014/main" id="{27281A45-EDB3-4B31-91F3-F6DA249E4448}"/>
                      </a:ext>
                    </a:extLst>
                  </p:cNvPr>
                  <p:cNvSpPr/>
                  <p:nvPr/>
                </p:nvSpPr>
                <p:spPr>
                  <a:xfrm rot="4081984" flipH="1">
                    <a:off x="7554664" y="2978271"/>
                    <a:ext cx="409682" cy="353174"/>
                  </a:xfrm>
                  <a:prstGeom prst="triangle">
                    <a:avLst/>
                  </a:prstGeom>
                  <a:solidFill>
                    <a:srgbClr val="1057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Roboto Cn" pitchFamily="2" charset="0"/>
                      <a:ea typeface="Roboto Cn" pitchFamily="2" charset="0"/>
                    </a:endParaRPr>
                  </a:p>
                </p:txBody>
              </p:sp>
              <p:sp>
                <p:nvSpPr>
                  <p:cNvPr id="45" name="Isosceles Triangle 22">
                    <a:extLst>
                      <a:ext uri="{FF2B5EF4-FFF2-40B4-BE49-F238E27FC236}">
                        <a16:creationId xmlns:a16="http://schemas.microsoft.com/office/drawing/2014/main" id="{6C2BB758-C72E-425F-8714-CF701ADE37AE}"/>
                      </a:ext>
                    </a:extLst>
                  </p:cNvPr>
                  <p:cNvSpPr/>
                  <p:nvPr/>
                </p:nvSpPr>
                <p:spPr>
                  <a:xfrm rot="18203159" flipH="1" flipV="1">
                    <a:off x="3811252" y="4648017"/>
                    <a:ext cx="409682" cy="353174"/>
                  </a:xfrm>
                  <a:prstGeom prst="triangle">
                    <a:avLst/>
                  </a:prstGeom>
                  <a:solidFill>
                    <a:srgbClr val="1057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Roboto Cn" pitchFamily="2" charset="0"/>
                      <a:ea typeface="Roboto Cn" pitchFamily="2" charset="0"/>
                    </a:endParaRPr>
                  </a:p>
                </p:txBody>
              </p:sp>
              <p:sp>
                <p:nvSpPr>
                  <p:cNvPr id="46" name="Isosceles Triangle 22">
                    <a:extLst>
                      <a:ext uri="{FF2B5EF4-FFF2-40B4-BE49-F238E27FC236}">
                        <a16:creationId xmlns:a16="http://schemas.microsoft.com/office/drawing/2014/main" id="{97E5A258-87B2-4CAF-86F3-09B9A73E6FB4}"/>
                      </a:ext>
                    </a:extLst>
                  </p:cNvPr>
                  <p:cNvSpPr/>
                  <p:nvPr/>
                </p:nvSpPr>
                <p:spPr>
                  <a:xfrm rot="6956758" flipH="1">
                    <a:off x="7570982" y="4607950"/>
                    <a:ext cx="409682" cy="353174"/>
                  </a:xfrm>
                  <a:prstGeom prst="triangle">
                    <a:avLst/>
                  </a:prstGeom>
                  <a:solidFill>
                    <a:srgbClr val="8F001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Roboto Cn" pitchFamily="2" charset="0"/>
                      <a:ea typeface="Roboto Cn" pitchFamily="2" charset="0"/>
                    </a:endParaRPr>
                  </a:p>
                </p:txBody>
              </p:sp>
              <p:pic>
                <p:nvPicPr>
                  <p:cNvPr id="47" name="Image 46">
                    <a:extLst>
                      <a:ext uri="{FF2B5EF4-FFF2-40B4-BE49-F238E27FC236}">
                        <a16:creationId xmlns:a16="http://schemas.microsoft.com/office/drawing/2014/main" id="{1B3D4A74-083D-47F8-9B5B-7ABAF9E449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9224271" flipH="1">
                    <a:off x="4933323" y="1741149"/>
                    <a:ext cx="1856932" cy="1856932"/>
                  </a:xfrm>
                  <a:prstGeom prst="rect">
                    <a:avLst/>
                  </a:prstGeom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</p:grpSp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1496C593-CB24-478F-BF45-0FEFE2F5C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54384" flipH="1">
                <a:off x="4973371" y="4511943"/>
                <a:ext cx="1856932" cy="185693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DD61A5FF-F902-4768-A08B-575F73F80E16}"/>
                </a:ext>
              </a:extLst>
            </p:cNvPr>
            <p:cNvSpPr txBox="1"/>
            <p:nvPr/>
          </p:nvSpPr>
          <p:spPr>
            <a:xfrm>
              <a:off x="3586882" y="2996523"/>
              <a:ext cx="1776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>
                  <a:solidFill>
                    <a:schemeClr val="bg2"/>
                  </a:solidFill>
                  <a:latin typeface="+mj-lt"/>
                </a:rPr>
                <a:t>Investments</a:t>
              </a:r>
            </a:p>
            <a:p>
              <a:endParaRPr lang="en-US">
                <a:solidFill>
                  <a:srgbClr val="8F001A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069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lou&#10;&#10;Description générée automatiquement">
            <a:extLst>
              <a:ext uri="{FF2B5EF4-FFF2-40B4-BE49-F238E27FC236}">
                <a16:creationId xmlns:a16="http://schemas.microsoft.com/office/drawing/2014/main" id="{B1DD2436-496E-42EB-92DA-1750DBA70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1" b="16671"/>
          <a:stretch/>
        </p:blipFill>
        <p:spPr>
          <a:xfrm>
            <a:off x="0" y="1269941"/>
            <a:ext cx="12192000" cy="49211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B535-880B-4140-B35F-3E6E426D1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</a:br>
            <a:fld id="{96717BDA-9CBB-4493-AA05-475F2154AD56}" type="slidenum">
              <a:rPr kumimoji="0" lang="en-CA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F2786-ED23-4A97-A864-58060BB8151E}"/>
              </a:ext>
            </a:extLst>
          </p:cNvPr>
          <p:cNvSpPr txBox="1"/>
          <p:nvPr/>
        </p:nvSpPr>
        <p:spPr>
          <a:xfrm>
            <a:off x="542926" y="500500"/>
            <a:ext cx="112239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Roboto Black"/>
              </a:rPr>
              <a:t>About the </a:t>
            </a:r>
            <a:r>
              <a:rPr lang="en-US" sz="4400">
                <a:solidFill>
                  <a:srgbClr val="222A35"/>
                </a:solidFill>
                <a:latin typeface="Calibri Light"/>
                <a:ea typeface="Roboto Black"/>
              </a:rPr>
              <a:t>Modernization Program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 Light"/>
              <a:ea typeface="Roboto Black" panose="02000000000000000000" pitchFamily="2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A37AB61-25DC-4DAD-A3BE-7273DCB4C33C}"/>
              </a:ext>
            </a:extLst>
          </p:cNvPr>
          <p:cNvSpPr txBox="1">
            <a:spLocks/>
          </p:cNvSpPr>
          <p:nvPr/>
        </p:nvSpPr>
        <p:spPr>
          <a:xfrm>
            <a:off x="1068821" y="1362274"/>
            <a:ext cx="9762978" cy="1301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>
                <a:latin typeface="+mj-lt"/>
              </a:rPr>
              <a:t>The University was consulting stakeholders on its new strategic plan, </a:t>
            </a:r>
            <a:r>
              <a:rPr lang="en-US" b="1">
                <a:latin typeface="+mj-lt"/>
                <a:hlinkClick r:id="rId3"/>
              </a:rPr>
              <a:t>Transformation 2030</a:t>
            </a:r>
            <a:r>
              <a:rPr lang="en-US">
                <a:latin typeface="+mj-lt"/>
              </a:rPr>
              <a:t>, the University also decided to hold parallel discussions on its administrative processes. </a:t>
            </a: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9B90258-8B70-4254-91BB-BFC26CCFB4CB}"/>
              </a:ext>
            </a:extLst>
          </p:cNvPr>
          <p:cNvSpPr txBox="1">
            <a:spLocks/>
          </p:cNvSpPr>
          <p:nvPr/>
        </p:nvSpPr>
        <p:spPr>
          <a:xfrm>
            <a:off x="1068821" y="2997161"/>
            <a:ext cx="9762978" cy="1336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Char char="−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>
                <a:solidFill>
                  <a:srgbClr val="222A35"/>
                </a:solidFill>
                <a:latin typeface="Calibri Light" panose="020F0302020204030204" pitchFamily="34" charset="0"/>
              </a:rPr>
              <a:t>This review revealed that Financial and Human Resources tools, systems and processes no longer meet the needs of both faculty and service users.</a:t>
            </a: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D3A9E79D-BF9F-4241-97D8-95351716D621}"/>
              </a:ext>
            </a:extLst>
          </p:cNvPr>
          <p:cNvSpPr txBox="1">
            <a:spLocks/>
          </p:cNvSpPr>
          <p:nvPr/>
        </p:nvSpPr>
        <p:spPr>
          <a:xfrm>
            <a:off x="1068821" y="4667017"/>
            <a:ext cx="9762978" cy="1336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Char char="−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>
                <a:solidFill>
                  <a:srgbClr val="222A35"/>
                </a:solidFill>
                <a:latin typeface="Calibri Light" panose="020F0302020204030204" pitchFamily="34" charset="0"/>
              </a:rPr>
              <a:t>The University then launched the Administrative Services Modernization Program, under the leadership of </a:t>
            </a:r>
            <a:br>
              <a:rPr lang="en-US">
                <a:solidFill>
                  <a:srgbClr val="222A35"/>
                </a:solidFill>
                <a:latin typeface="Calibri Light" panose="020F0302020204030204" pitchFamily="34" charset="0"/>
              </a:rPr>
            </a:br>
            <a:r>
              <a:rPr lang="en-US">
                <a:solidFill>
                  <a:srgbClr val="222A35"/>
                </a:solidFill>
                <a:latin typeface="Calibri Light" panose="020F0302020204030204" pitchFamily="34" charset="0"/>
              </a:rPr>
              <a:t>the Vice-President, Finance and Administration.</a:t>
            </a: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09FBAE5-5B1A-42A0-9A6B-BC8CA9D262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0218">
            <a:off x="-164382" y="1616079"/>
            <a:ext cx="1856932" cy="18569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84BF58B-00EC-4A8F-B292-106A013A2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9782" flipH="1">
            <a:off x="10208070" y="3704997"/>
            <a:ext cx="1856932" cy="18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9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FEB9B5-AD02-4875-879C-028D5343BBAF}"/>
              </a:ext>
            </a:extLst>
          </p:cNvPr>
          <p:cNvSpPr/>
          <p:nvPr/>
        </p:nvSpPr>
        <p:spPr>
          <a:xfrm>
            <a:off x="0" y="1606859"/>
            <a:ext cx="12192000" cy="4510175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FF1F4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2E5BC-37CB-448B-A0FC-E9576E2CA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CA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</a:br>
            <a:fld id="{96717BDA-9CBB-4493-AA05-475F2154AD56}" type="slidenum">
              <a:rPr kumimoji="0" lang="en-CA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cxnSp>
        <p:nvCxnSpPr>
          <p:cNvPr id="37" name="Straight Connector 112">
            <a:extLst>
              <a:ext uri="{FF2B5EF4-FFF2-40B4-BE49-F238E27FC236}">
                <a16:creationId xmlns:a16="http://schemas.microsoft.com/office/drawing/2014/main" id="{CE789D6F-7E07-4356-9340-12EFF57DD0EC}"/>
              </a:ext>
            </a:extLst>
          </p:cNvPr>
          <p:cNvCxnSpPr>
            <a:cxnSpLocks/>
          </p:cNvCxnSpPr>
          <p:nvPr/>
        </p:nvCxnSpPr>
        <p:spPr>
          <a:xfrm>
            <a:off x="385221" y="1543541"/>
            <a:ext cx="11381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6">
            <a:extLst>
              <a:ext uri="{FF2B5EF4-FFF2-40B4-BE49-F238E27FC236}">
                <a16:creationId xmlns:a16="http://schemas.microsoft.com/office/drawing/2014/main" id="{788EFF19-99EF-450E-A711-2E887E86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571212"/>
            <a:ext cx="11442031" cy="1174720"/>
          </a:xfrm>
        </p:spPr>
        <p:txBody>
          <a:bodyPr/>
          <a:lstStyle/>
          <a:p>
            <a:r>
              <a:rPr lang="fr-CA"/>
              <a:t>The Objectives of the Program</a:t>
            </a:r>
            <a:endParaRPr lang="en-US"/>
          </a:p>
        </p:txBody>
      </p:sp>
      <p:pic>
        <p:nvPicPr>
          <p:cNvPr id="49" name="Picture Placeholder 17">
            <a:extLst>
              <a:ext uri="{FF2B5EF4-FFF2-40B4-BE49-F238E27FC236}">
                <a16:creationId xmlns:a16="http://schemas.microsoft.com/office/drawing/2014/main" id="{5453E897-3B9C-4CA8-BC48-E4496037B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503" t="40105" b="20898"/>
          <a:stretch/>
        </p:blipFill>
        <p:spPr>
          <a:xfrm>
            <a:off x="247531" y="1707296"/>
            <a:ext cx="3577013" cy="1338612"/>
          </a:xfrm>
          <a:custGeom>
            <a:avLst/>
            <a:gdLst>
              <a:gd name="connsiteX0" fmla="*/ 0 w 4362450"/>
              <a:gd name="connsiteY0" fmla="*/ 0 h 9277350"/>
              <a:gd name="connsiteX1" fmla="*/ 4362450 w 4362450"/>
              <a:gd name="connsiteY1" fmla="*/ 0 h 9277350"/>
              <a:gd name="connsiteX2" fmla="*/ 4362450 w 4362450"/>
              <a:gd name="connsiteY2" fmla="*/ 9277350 h 9277350"/>
              <a:gd name="connsiteX3" fmla="*/ 0 w 4362450"/>
              <a:gd name="connsiteY3" fmla="*/ 9277350 h 927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9277350">
                <a:moveTo>
                  <a:pt x="0" y="0"/>
                </a:moveTo>
                <a:lnTo>
                  <a:pt x="4362450" y="0"/>
                </a:lnTo>
                <a:lnTo>
                  <a:pt x="4362450" y="9277350"/>
                </a:lnTo>
                <a:lnTo>
                  <a:pt x="0" y="9277350"/>
                </a:lnTo>
                <a:close/>
              </a:path>
            </a:pathLst>
          </a:cu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066706E5-49C9-4272-8C5E-01D5DEF58485}"/>
              </a:ext>
            </a:extLst>
          </p:cNvPr>
          <p:cNvGrpSpPr/>
          <p:nvPr/>
        </p:nvGrpSpPr>
        <p:grpSpPr>
          <a:xfrm>
            <a:off x="3905661" y="3135078"/>
            <a:ext cx="1924185" cy="1407959"/>
            <a:chOff x="7037" y="1559364"/>
            <a:chExt cx="2920352" cy="1407959"/>
          </a:xfrm>
          <a:solidFill>
            <a:schemeClr val="accent1"/>
          </a:solidFill>
        </p:grpSpPr>
        <p:sp>
          <p:nvSpPr>
            <p:cNvPr id="74" name="Rectangle : coins arrondis 73">
              <a:extLst>
                <a:ext uri="{FF2B5EF4-FFF2-40B4-BE49-F238E27FC236}">
                  <a16:creationId xmlns:a16="http://schemas.microsoft.com/office/drawing/2014/main" id="{3E7EC5BF-19ED-4AFA-93F2-BA124A830A49}"/>
                </a:ext>
              </a:extLst>
            </p:cNvPr>
            <p:cNvSpPr/>
            <p:nvPr/>
          </p:nvSpPr>
          <p:spPr>
            <a:xfrm>
              <a:off x="7037" y="1559364"/>
              <a:ext cx="2920352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ectangle : coins arrondis 4">
              <a:extLst>
                <a:ext uri="{FF2B5EF4-FFF2-40B4-BE49-F238E27FC236}">
                  <a16:creationId xmlns:a16="http://schemas.microsoft.com/office/drawing/2014/main" id="{B62AA6F6-3C84-42E4-AD07-3194E4BD2330}"/>
                </a:ext>
              </a:extLst>
            </p:cNvPr>
            <p:cNvSpPr txBox="1"/>
            <p:nvPr/>
          </p:nvSpPr>
          <p:spPr>
            <a:xfrm>
              <a:off x="48275" y="1600602"/>
              <a:ext cx="2837876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Service </a:t>
              </a:r>
              <a:b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</a:b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Excellence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1846F79-8B81-41BF-B9DB-9CB8EEBD7141}"/>
              </a:ext>
            </a:extLst>
          </p:cNvPr>
          <p:cNvGrpSpPr/>
          <p:nvPr/>
        </p:nvGrpSpPr>
        <p:grpSpPr>
          <a:xfrm>
            <a:off x="3905661" y="4628665"/>
            <a:ext cx="631072" cy="1407959"/>
            <a:chOff x="7037" y="3116035"/>
            <a:chExt cx="1162318" cy="140795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5FA6AEAA-58F6-4A36-B172-475C5B559FC1}"/>
                </a:ext>
              </a:extLst>
            </p:cNvPr>
            <p:cNvSpPr/>
            <p:nvPr/>
          </p:nvSpPr>
          <p:spPr>
            <a:xfrm>
              <a:off x="7037" y="3116035"/>
              <a:ext cx="1162318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ectangle : coins arrondis 6">
              <a:extLst>
                <a:ext uri="{FF2B5EF4-FFF2-40B4-BE49-F238E27FC236}">
                  <a16:creationId xmlns:a16="http://schemas.microsoft.com/office/drawing/2014/main" id="{84B0DE9F-8402-472E-B28B-910A4BCB37D9}"/>
                </a:ext>
              </a:extLst>
            </p:cNvPr>
            <p:cNvSpPr txBox="1"/>
            <p:nvPr/>
          </p:nvSpPr>
          <p:spPr>
            <a:xfrm>
              <a:off x="41080" y="3150078"/>
              <a:ext cx="1128275" cy="133987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Reduced admin efforts</a:t>
              </a:r>
              <a:endParaRPr kumimoji="0" lang="en-CA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D5B70BE9-BE02-44CC-9B1F-FCA51328D8EF}"/>
              </a:ext>
            </a:extLst>
          </p:cNvPr>
          <p:cNvGrpSpPr/>
          <p:nvPr/>
        </p:nvGrpSpPr>
        <p:grpSpPr>
          <a:xfrm>
            <a:off x="4555216" y="4628665"/>
            <a:ext cx="631072" cy="1407959"/>
            <a:chOff x="1204787" y="3116035"/>
            <a:chExt cx="843586" cy="140795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4" name="Rectangle : coins arrondis 63">
              <a:extLst>
                <a:ext uri="{FF2B5EF4-FFF2-40B4-BE49-F238E27FC236}">
                  <a16:creationId xmlns:a16="http://schemas.microsoft.com/office/drawing/2014/main" id="{D3CA7F68-D14D-4134-B56C-955C88F74910}"/>
                </a:ext>
              </a:extLst>
            </p:cNvPr>
            <p:cNvSpPr/>
            <p:nvPr/>
          </p:nvSpPr>
          <p:spPr>
            <a:xfrm>
              <a:off x="1204787" y="3116035"/>
              <a:ext cx="843586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Rectangle : coins arrondis 8">
              <a:extLst>
                <a:ext uri="{FF2B5EF4-FFF2-40B4-BE49-F238E27FC236}">
                  <a16:creationId xmlns:a16="http://schemas.microsoft.com/office/drawing/2014/main" id="{A1AEFAFE-0353-42B3-8DE1-699DA70935BC}"/>
                </a:ext>
              </a:extLst>
            </p:cNvPr>
            <p:cNvSpPr txBox="1"/>
            <p:nvPr/>
          </p:nvSpPr>
          <p:spPr>
            <a:xfrm>
              <a:off x="1229496" y="3140743"/>
              <a:ext cx="794170" cy="135854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Intuitive systems/ processes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4D17B77B-3149-411C-88D0-4BC1C5F7CC48}"/>
              </a:ext>
            </a:extLst>
          </p:cNvPr>
          <p:cNvGrpSpPr/>
          <p:nvPr/>
        </p:nvGrpSpPr>
        <p:grpSpPr>
          <a:xfrm>
            <a:off x="5203489" y="4628665"/>
            <a:ext cx="631072" cy="1407959"/>
            <a:chOff x="2083803" y="3116035"/>
            <a:chExt cx="843586" cy="140795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FEA01816-050F-4F71-AB55-64309397B0BD}"/>
                </a:ext>
              </a:extLst>
            </p:cNvPr>
            <p:cNvSpPr/>
            <p:nvPr/>
          </p:nvSpPr>
          <p:spPr>
            <a:xfrm>
              <a:off x="2083803" y="3116035"/>
              <a:ext cx="843586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ectangle : coins arrondis 10">
              <a:extLst>
                <a:ext uri="{FF2B5EF4-FFF2-40B4-BE49-F238E27FC236}">
                  <a16:creationId xmlns:a16="http://schemas.microsoft.com/office/drawing/2014/main" id="{607407EE-17EC-427B-901B-46BF16984A38}"/>
                </a:ext>
              </a:extLst>
            </p:cNvPr>
            <p:cNvSpPr txBox="1"/>
            <p:nvPr/>
          </p:nvSpPr>
          <p:spPr>
            <a:xfrm>
              <a:off x="2108511" y="3140743"/>
              <a:ext cx="794170" cy="135854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Improved access to data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52F5C3F2-9CB4-4058-A24F-31CA7E06E8AB}"/>
              </a:ext>
            </a:extLst>
          </p:cNvPr>
          <p:cNvGrpSpPr/>
          <p:nvPr/>
        </p:nvGrpSpPr>
        <p:grpSpPr>
          <a:xfrm>
            <a:off x="5918095" y="3135078"/>
            <a:ext cx="1924185" cy="1407959"/>
            <a:chOff x="7037" y="1559364"/>
            <a:chExt cx="2920352" cy="1407959"/>
          </a:xfrm>
          <a:solidFill>
            <a:schemeClr val="accent5">
              <a:lumMod val="75000"/>
            </a:schemeClr>
          </a:solidFill>
        </p:grpSpPr>
        <p:sp>
          <p:nvSpPr>
            <p:cNvPr id="80" name="Rectangle : coins arrondis 73">
              <a:extLst>
                <a:ext uri="{FF2B5EF4-FFF2-40B4-BE49-F238E27FC236}">
                  <a16:creationId xmlns:a16="http://schemas.microsoft.com/office/drawing/2014/main" id="{65463535-A124-4556-A3A8-8C636280EFC0}"/>
                </a:ext>
              </a:extLst>
            </p:cNvPr>
            <p:cNvSpPr/>
            <p:nvPr/>
          </p:nvSpPr>
          <p:spPr>
            <a:xfrm>
              <a:off x="7037" y="1559364"/>
              <a:ext cx="2920352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Rectangle : coins arrondis 4">
              <a:extLst>
                <a:ext uri="{FF2B5EF4-FFF2-40B4-BE49-F238E27FC236}">
                  <a16:creationId xmlns:a16="http://schemas.microsoft.com/office/drawing/2014/main" id="{BC18B296-6307-4CD1-B102-954CBBC62206}"/>
                </a:ext>
              </a:extLst>
            </p:cNvPr>
            <p:cNvSpPr txBox="1"/>
            <p:nvPr/>
          </p:nvSpPr>
          <p:spPr>
            <a:xfrm>
              <a:off x="48275" y="1600602"/>
              <a:ext cx="2837876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HR, Finance and Performance Information for Decision-Making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7C5C7B33-7BC6-4696-98C5-D6AB4CB8F67C}"/>
              </a:ext>
            </a:extLst>
          </p:cNvPr>
          <p:cNvGrpSpPr/>
          <p:nvPr/>
        </p:nvGrpSpPr>
        <p:grpSpPr>
          <a:xfrm>
            <a:off x="7930529" y="3135078"/>
            <a:ext cx="1924185" cy="1407959"/>
            <a:chOff x="7037" y="1559364"/>
            <a:chExt cx="2920352" cy="140795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8" name="Rectangle : coins arrondis 73">
              <a:extLst>
                <a:ext uri="{FF2B5EF4-FFF2-40B4-BE49-F238E27FC236}">
                  <a16:creationId xmlns:a16="http://schemas.microsoft.com/office/drawing/2014/main" id="{9210C5BB-AFAC-4C90-812C-705A70E68803}"/>
                </a:ext>
              </a:extLst>
            </p:cNvPr>
            <p:cNvSpPr/>
            <p:nvPr/>
          </p:nvSpPr>
          <p:spPr>
            <a:xfrm>
              <a:off x="7037" y="1559364"/>
              <a:ext cx="2920352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Rectangle : coins arrondis 4">
              <a:extLst>
                <a:ext uri="{FF2B5EF4-FFF2-40B4-BE49-F238E27FC236}">
                  <a16:creationId xmlns:a16="http://schemas.microsoft.com/office/drawing/2014/main" id="{5BF2D818-8D2B-4BC7-8CC5-31CE6A1A5DE4}"/>
                </a:ext>
              </a:extLst>
            </p:cNvPr>
            <p:cNvSpPr txBox="1"/>
            <p:nvPr/>
          </p:nvSpPr>
          <p:spPr>
            <a:xfrm>
              <a:off x="48275" y="1600602"/>
              <a:ext cx="2837876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Proper Resources Management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BEB99E0C-62C8-47F7-877C-A6D71DE5822D}"/>
              </a:ext>
            </a:extLst>
          </p:cNvPr>
          <p:cNvGrpSpPr/>
          <p:nvPr/>
        </p:nvGrpSpPr>
        <p:grpSpPr>
          <a:xfrm>
            <a:off x="9942963" y="3135078"/>
            <a:ext cx="1924185" cy="1407959"/>
            <a:chOff x="7037" y="1559364"/>
            <a:chExt cx="2920352" cy="1407959"/>
          </a:xfrm>
          <a:solidFill>
            <a:schemeClr val="accent4">
              <a:lumMod val="75000"/>
            </a:schemeClr>
          </a:solidFill>
        </p:grpSpPr>
        <p:sp>
          <p:nvSpPr>
            <p:cNvPr id="94" name="Rectangle : coins arrondis 73">
              <a:extLst>
                <a:ext uri="{FF2B5EF4-FFF2-40B4-BE49-F238E27FC236}">
                  <a16:creationId xmlns:a16="http://schemas.microsoft.com/office/drawing/2014/main" id="{DD41150B-7576-4FEB-823F-3D03678487C8}"/>
                </a:ext>
              </a:extLst>
            </p:cNvPr>
            <p:cNvSpPr/>
            <p:nvPr/>
          </p:nvSpPr>
          <p:spPr>
            <a:xfrm>
              <a:off x="7037" y="1559364"/>
              <a:ext cx="2920352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Rectangle : coins arrondis 4">
              <a:extLst>
                <a:ext uri="{FF2B5EF4-FFF2-40B4-BE49-F238E27FC236}">
                  <a16:creationId xmlns:a16="http://schemas.microsoft.com/office/drawing/2014/main" id="{F9450D5A-5EEE-434C-96DD-DEDD26DD3A25}"/>
                </a:ext>
              </a:extLst>
            </p:cNvPr>
            <p:cNvSpPr txBox="1"/>
            <p:nvPr/>
          </p:nvSpPr>
          <p:spPr>
            <a:xfrm>
              <a:off x="48275" y="1600602"/>
              <a:ext cx="2837876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Efficiency &amp; Effectiveness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E19B18C1-5396-472E-8CD4-EE7BA159293B}"/>
              </a:ext>
            </a:extLst>
          </p:cNvPr>
          <p:cNvGrpSpPr/>
          <p:nvPr/>
        </p:nvGrpSpPr>
        <p:grpSpPr>
          <a:xfrm>
            <a:off x="6888280" y="4628665"/>
            <a:ext cx="954000" cy="1407959"/>
            <a:chOff x="3072124" y="3116035"/>
            <a:chExt cx="845236" cy="1407959"/>
          </a:xfrm>
          <a:solidFill>
            <a:srgbClr val="99A8BD"/>
          </a:solidFill>
        </p:grpSpPr>
        <p:sp>
          <p:nvSpPr>
            <p:cNvPr id="112" name="Rectangle : coins arrondis 111">
              <a:extLst>
                <a:ext uri="{FF2B5EF4-FFF2-40B4-BE49-F238E27FC236}">
                  <a16:creationId xmlns:a16="http://schemas.microsoft.com/office/drawing/2014/main" id="{30FA8D2C-5514-4850-A6E3-6C82AE1C2A9A}"/>
                </a:ext>
              </a:extLst>
            </p:cNvPr>
            <p:cNvSpPr/>
            <p:nvPr/>
          </p:nvSpPr>
          <p:spPr>
            <a:xfrm>
              <a:off x="3072124" y="3116035"/>
              <a:ext cx="845236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Rectangle : coins arrondis 4">
              <a:extLst>
                <a:ext uri="{FF2B5EF4-FFF2-40B4-BE49-F238E27FC236}">
                  <a16:creationId xmlns:a16="http://schemas.microsoft.com/office/drawing/2014/main" id="{0EF0BE14-31CC-4EC6-8474-8F3D302EBD44}"/>
                </a:ext>
              </a:extLst>
            </p:cNvPr>
            <p:cNvSpPr txBox="1"/>
            <p:nvPr/>
          </p:nvSpPr>
          <p:spPr>
            <a:xfrm>
              <a:off x="3096880" y="3140791"/>
              <a:ext cx="795724" cy="135844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Improved data quality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562F3A9C-2B8B-40BB-930B-EA1EAFEDE37A}"/>
              </a:ext>
            </a:extLst>
          </p:cNvPr>
          <p:cNvGrpSpPr/>
          <p:nvPr/>
        </p:nvGrpSpPr>
        <p:grpSpPr>
          <a:xfrm>
            <a:off x="5918095" y="4628665"/>
            <a:ext cx="954000" cy="1407959"/>
            <a:chOff x="3952791" y="3116035"/>
            <a:chExt cx="845236" cy="1407959"/>
          </a:xfrm>
          <a:solidFill>
            <a:srgbClr val="99A8BD"/>
          </a:solidFill>
        </p:grpSpPr>
        <p:sp>
          <p:nvSpPr>
            <p:cNvPr id="110" name="Rectangle : coins arrondis 109">
              <a:extLst>
                <a:ext uri="{FF2B5EF4-FFF2-40B4-BE49-F238E27FC236}">
                  <a16:creationId xmlns:a16="http://schemas.microsoft.com/office/drawing/2014/main" id="{D4C04359-398E-4B9D-9A0B-320547D9EB7E}"/>
                </a:ext>
              </a:extLst>
            </p:cNvPr>
            <p:cNvSpPr/>
            <p:nvPr/>
          </p:nvSpPr>
          <p:spPr>
            <a:xfrm>
              <a:off x="3952791" y="3116035"/>
              <a:ext cx="845236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Rectangle : coins arrondis 6">
              <a:extLst>
                <a:ext uri="{FF2B5EF4-FFF2-40B4-BE49-F238E27FC236}">
                  <a16:creationId xmlns:a16="http://schemas.microsoft.com/office/drawing/2014/main" id="{53D54696-C541-4038-8537-8F0C9A83D110}"/>
                </a:ext>
              </a:extLst>
            </p:cNvPr>
            <p:cNvSpPr txBox="1"/>
            <p:nvPr/>
          </p:nvSpPr>
          <p:spPr>
            <a:xfrm>
              <a:off x="3977547" y="3140791"/>
              <a:ext cx="795724" cy="135844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Improved data usefulness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67DA18CE-8835-4D00-836F-83EC7A7DFCC9}"/>
              </a:ext>
            </a:extLst>
          </p:cNvPr>
          <p:cNvGrpSpPr/>
          <p:nvPr/>
        </p:nvGrpSpPr>
        <p:grpSpPr>
          <a:xfrm>
            <a:off x="8892353" y="4628665"/>
            <a:ext cx="954000" cy="1407959"/>
            <a:chOff x="3072124" y="3116035"/>
            <a:chExt cx="845236" cy="140795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1" name="Rectangle : coins arrondis 111">
              <a:extLst>
                <a:ext uri="{FF2B5EF4-FFF2-40B4-BE49-F238E27FC236}">
                  <a16:creationId xmlns:a16="http://schemas.microsoft.com/office/drawing/2014/main" id="{2347B108-62CF-47A1-AC3A-0CD57A1E4A93}"/>
                </a:ext>
              </a:extLst>
            </p:cNvPr>
            <p:cNvSpPr/>
            <p:nvPr/>
          </p:nvSpPr>
          <p:spPr>
            <a:xfrm>
              <a:off x="3072124" y="3116035"/>
              <a:ext cx="845236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2" name="Rectangle : coins arrondis 4">
              <a:extLst>
                <a:ext uri="{FF2B5EF4-FFF2-40B4-BE49-F238E27FC236}">
                  <a16:creationId xmlns:a16="http://schemas.microsoft.com/office/drawing/2014/main" id="{975B707C-270F-4B19-A520-35E4CC65B7C1}"/>
                </a:ext>
              </a:extLst>
            </p:cNvPr>
            <p:cNvSpPr txBox="1"/>
            <p:nvPr/>
          </p:nvSpPr>
          <p:spPr>
            <a:xfrm>
              <a:off x="3096880" y="3140791"/>
              <a:ext cx="795724" cy="135844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667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Efficient internal controls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4464371A-D506-41E2-8792-7306D2F862F6}"/>
              </a:ext>
            </a:extLst>
          </p:cNvPr>
          <p:cNvGrpSpPr/>
          <p:nvPr/>
        </p:nvGrpSpPr>
        <p:grpSpPr>
          <a:xfrm>
            <a:off x="7922168" y="4628665"/>
            <a:ext cx="954000" cy="1407959"/>
            <a:chOff x="3952791" y="3116035"/>
            <a:chExt cx="845236" cy="140795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24" name="Rectangle : coins arrondis 109">
              <a:extLst>
                <a:ext uri="{FF2B5EF4-FFF2-40B4-BE49-F238E27FC236}">
                  <a16:creationId xmlns:a16="http://schemas.microsoft.com/office/drawing/2014/main" id="{6541C30F-8244-4E67-A520-3111200967F5}"/>
                </a:ext>
              </a:extLst>
            </p:cNvPr>
            <p:cNvSpPr/>
            <p:nvPr/>
          </p:nvSpPr>
          <p:spPr>
            <a:xfrm>
              <a:off x="3952791" y="3116035"/>
              <a:ext cx="845236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5" name="Rectangle : coins arrondis 6">
              <a:extLst>
                <a:ext uri="{FF2B5EF4-FFF2-40B4-BE49-F238E27FC236}">
                  <a16:creationId xmlns:a16="http://schemas.microsoft.com/office/drawing/2014/main" id="{05280C22-F880-4EC4-8037-28C070790078}"/>
                </a:ext>
              </a:extLst>
            </p:cNvPr>
            <p:cNvSpPr txBox="1"/>
            <p:nvPr/>
          </p:nvSpPr>
          <p:spPr>
            <a:xfrm>
              <a:off x="3977547" y="3140791"/>
              <a:ext cx="795724" cy="135844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667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Standardized processes and policy application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2BB17CC1-AA87-4521-ABF6-150C380A0D8A}"/>
              </a:ext>
            </a:extLst>
          </p:cNvPr>
          <p:cNvGrpSpPr/>
          <p:nvPr/>
        </p:nvGrpSpPr>
        <p:grpSpPr>
          <a:xfrm>
            <a:off x="10913148" y="4628665"/>
            <a:ext cx="954000" cy="1407959"/>
            <a:chOff x="3072124" y="3116035"/>
            <a:chExt cx="845236" cy="1407959"/>
          </a:xfrm>
          <a:solidFill>
            <a:schemeClr val="accent4"/>
          </a:solidFill>
        </p:grpSpPr>
        <p:sp>
          <p:nvSpPr>
            <p:cNvPr id="127" name="Rectangle : coins arrondis 111">
              <a:extLst>
                <a:ext uri="{FF2B5EF4-FFF2-40B4-BE49-F238E27FC236}">
                  <a16:creationId xmlns:a16="http://schemas.microsoft.com/office/drawing/2014/main" id="{EEE39ADD-13A5-4EB6-9FF5-BC9ACD13E495}"/>
                </a:ext>
              </a:extLst>
            </p:cNvPr>
            <p:cNvSpPr/>
            <p:nvPr/>
          </p:nvSpPr>
          <p:spPr>
            <a:xfrm>
              <a:off x="3072124" y="3116035"/>
              <a:ext cx="845236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8" name="Rectangle : coins arrondis 4">
              <a:extLst>
                <a:ext uri="{FF2B5EF4-FFF2-40B4-BE49-F238E27FC236}">
                  <a16:creationId xmlns:a16="http://schemas.microsoft.com/office/drawing/2014/main" id="{A6ACE17D-5CD2-43D5-B2F4-19BF227A4177}"/>
                </a:ext>
              </a:extLst>
            </p:cNvPr>
            <p:cNvSpPr txBox="1"/>
            <p:nvPr/>
          </p:nvSpPr>
          <p:spPr>
            <a:xfrm>
              <a:off x="3096880" y="3140791"/>
              <a:ext cx="795724" cy="135844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Reduced redundant/ low-value touchpoints &amp; systems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F46A116C-3951-4CFD-8E94-9239F2EC0CC9}"/>
              </a:ext>
            </a:extLst>
          </p:cNvPr>
          <p:cNvGrpSpPr/>
          <p:nvPr/>
        </p:nvGrpSpPr>
        <p:grpSpPr>
          <a:xfrm>
            <a:off x="9942963" y="4628665"/>
            <a:ext cx="954000" cy="1407959"/>
            <a:chOff x="3952791" y="3116035"/>
            <a:chExt cx="845236" cy="1407959"/>
          </a:xfrm>
          <a:solidFill>
            <a:schemeClr val="accent4"/>
          </a:solidFill>
        </p:grpSpPr>
        <p:sp>
          <p:nvSpPr>
            <p:cNvPr id="130" name="Rectangle : coins arrondis 109">
              <a:extLst>
                <a:ext uri="{FF2B5EF4-FFF2-40B4-BE49-F238E27FC236}">
                  <a16:creationId xmlns:a16="http://schemas.microsoft.com/office/drawing/2014/main" id="{85BB3EAD-CDF8-489A-A39E-E3127256885D}"/>
                </a:ext>
              </a:extLst>
            </p:cNvPr>
            <p:cNvSpPr/>
            <p:nvPr/>
          </p:nvSpPr>
          <p:spPr>
            <a:xfrm>
              <a:off x="3952791" y="3116035"/>
              <a:ext cx="845236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1" name="Rectangle : coins arrondis 6">
              <a:extLst>
                <a:ext uri="{FF2B5EF4-FFF2-40B4-BE49-F238E27FC236}">
                  <a16:creationId xmlns:a16="http://schemas.microsoft.com/office/drawing/2014/main" id="{EBBDA605-823D-40A0-8F1F-CA4367F762C9}"/>
                </a:ext>
              </a:extLst>
            </p:cNvPr>
            <p:cNvSpPr txBox="1"/>
            <p:nvPr/>
          </p:nvSpPr>
          <p:spPr>
            <a:xfrm>
              <a:off x="3977547" y="3140791"/>
              <a:ext cx="795724" cy="135844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000" b="0" i="0" u="none" strike="noStrike" kern="120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Shorter requests resolution time/ faster transactions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132" name="Picture 67" descr="A picture containing blue, sitting, tiled, tile&#10;&#10;Description automatically generated">
            <a:extLst>
              <a:ext uri="{FF2B5EF4-FFF2-40B4-BE49-F238E27FC236}">
                <a16:creationId xmlns:a16="http://schemas.microsoft.com/office/drawing/2014/main" id="{40C73EFE-5DCD-4A0D-8B55-0191E21EE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60" b="15950"/>
          <a:stretch/>
        </p:blipFill>
        <p:spPr>
          <a:xfrm>
            <a:off x="247531" y="3135288"/>
            <a:ext cx="3577013" cy="1407749"/>
          </a:xfrm>
          <a:prstGeom prst="rect">
            <a:avLst/>
          </a:prstGeom>
        </p:spPr>
      </p:pic>
      <p:pic>
        <p:nvPicPr>
          <p:cNvPr id="133" name="Picture Placeholder 9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03F1900-AFEB-488E-850B-A5C7A6F825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" t="24205" r="-259" b="13918"/>
          <a:stretch/>
        </p:blipFill>
        <p:spPr>
          <a:xfrm>
            <a:off x="245498" y="4641154"/>
            <a:ext cx="3595112" cy="1395469"/>
          </a:xfrm>
          <a:custGeom>
            <a:avLst/>
            <a:gdLst>
              <a:gd name="connsiteX0" fmla="*/ 0 w 4362450"/>
              <a:gd name="connsiteY0" fmla="*/ 0 h 9277350"/>
              <a:gd name="connsiteX1" fmla="*/ 4362450 w 4362450"/>
              <a:gd name="connsiteY1" fmla="*/ 0 h 9277350"/>
              <a:gd name="connsiteX2" fmla="*/ 4362450 w 4362450"/>
              <a:gd name="connsiteY2" fmla="*/ 9277350 h 9277350"/>
              <a:gd name="connsiteX3" fmla="*/ 0 w 4362450"/>
              <a:gd name="connsiteY3" fmla="*/ 9277350 h 927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450" h="9277350">
                <a:moveTo>
                  <a:pt x="0" y="0"/>
                </a:moveTo>
                <a:lnTo>
                  <a:pt x="4362450" y="0"/>
                </a:lnTo>
                <a:lnTo>
                  <a:pt x="4362450" y="9277350"/>
                </a:lnTo>
                <a:lnTo>
                  <a:pt x="0" y="9277350"/>
                </a:lnTo>
                <a:close/>
              </a:path>
            </a:pathLst>
          </a:custGeom>
        </p:spPr>
      </p:pic>
      <p:sp>
        <p:nvSpPr>
          <p:cNvPr id="134" name="TextBox 64">
            <a:extLst>
              <a:ext uri="{FF2B5EF4-FFF2-40B4-BE49-F238E27FC236}">
                <a16:creationId xmlns:a16="http://schemas.microsoft.com/office/drawing/2014/main" id="{72E2F68F-AF48-4CF8-B21D-69896D15FF05}"/>
              </a:ext>
            </a:extLst>
          </p:cNvPr>
          <p:cNvSpPr txBox="1"/>
          <p:nvPr/>
        </p:nvSpPr>
        <p:spPr>
          <a:xfrm>
            <a:off x="245498" y="1809802"/>
            <a:ext cx="3579046" cy="1077218"/>
          </a:xfrm>
          <a:prstGeom prst="rect">
            <a:avLst/>
          </a:prstGeom>
          <a:solidFill>
            <a:schemeClr val="bg2">
              <a:alpha val="7490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t>Transformation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t>2030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EA4DC75-9AEB-4464-8FFF-F551101E381A}"/>
              </a:ext>
            </a:extLst>
          </p:cNvPr>
          <p:cNvGrpSpPr/>
          <p:nvPr/>
        </p:nvGrpSpPr>
        <p:grpSpPr>
          <a:xfrm>
            <a:off x="3905661" y="1706708"/>
            <a:ext cx="1924185" cy="1339200"/>
            <a:chOff x="4181" y="2693"/>
            <a:chExt cx="2926064" cy="1407959"/>
          </a:xfrm>
          <a:solidFill>
            <a:schemeClr val="accent1">
              <a:lumMod val="75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ECEF4CAF-59C4-42BA-A6D9-9F1FB0C40316}"/>
                </a:ext>
              </a:extLst>
            </p:cNvPr>
            <p:cNvSpPr/>
            <p:nvPr/>
          </p:nvSpPr>
          <p:spPr>
            <a:xfrm>
              <a:off x="4181" y="2693"/>
              <a:ext cx="2926064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ectangle : coins arrondis 4">
              <a:extLst>
                <a:ext uri="{FF2B5EF4-FFF2-40B4-BE49-F238E27FC236}">
                  <a16:creationId xmlns:a16="http://schemas.microsoft.com/office/drawing/2014/main" id="{08635ABE-7585-4B85-A698-88AAB2A1050C}"/>
                </a:ext>
              </a:extLst>
            </p:cNvPr>
            <p:cNvSpPr txBox="1"/>
            <p:nvPr/>
          </p:nvSpPr>
          <p:spPr>
            <a:xfrm>
              <a:off x="45419" y="43931"/>
              <a:ext cx="2843588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More Agile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3440BC9-9DF0-4CCD-9E28-70FA7618D3B3}"/>
              </a:ext>
            </a:extLst>
          </p:cNvPr>
          <p:cNvGrpSpPr/>
          <p:nvPr/>
        </p:nvGrpSpPr>
        <p:grpSpPr>
          <a:xfrm>
            <a:off x="5918095" y="1706708"/>
            <a:ext cx="1924185" cy="1339200"/>
            <a:chOff x="4181" y="2693"/>
            <a:chExt cx="2926064" cy="1407959"/>
          </a:xfrm>
          <a:solidFill>
            <a:schemeClr val="accent5">
              <a:lumMod val="50000"/>
            </a:schemeClr>
          </a:solidFill>
        </p:grpSpPr>
        <p:sp>
          <p:nvSpPr>
            <p:cNvPr id="77" name="Rectangle : coins arrondis 46">
              <a:extLst>
                <a:ext uri="{FF2B5EF4-FFF2-40B4-BE49-F238E27FC236}">
                  <a16:creationId xmlns:a16="http://schemas.microsoft.com/office/drawing/2014/main" id="{F09A73DB-56D5-4ADE-A247-A9228C1CEF60}"/>
                </a:ext>
              </a:extLst>
            </p:cNvPr>
            <p:cNvSpPr/>
            <p:nvPr/>
          </p:nvSpPr>
          <p:spPr>
            <a:xfrm>
              <a:off x="4181" y="2693"/>
              <a:ext cx="2926064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Rectangle : coins arrondis 4">
              <a:extLst>
                <a:ext uri="{FF2B5EF4-FFF2-40B4-BE49-F238E27FC236}">
                  <a16:creationId xmlns:a16="http://schemas.microsoft.com/office/drawing/2014/main" id="{56FA3AC0-2705-4426-A70B-B1C73080950F}"/>
                </a:ext>
              </a:extLst>
            </p:cNvPr>
            <p:cNvSpPr txBox="1"/>
            <p:nvPr/>
          </p:nvSpPr>
          <p:spPr>
            <a:xfrm>
              <a:off x="45419" y="43931"/>
              <a:ext cx="2843588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More Connected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B9D4AF42-7D0B-4237-89D6-7294CDB24E07}"/>
              </a:ext>
            </a:extLst>
          </p:cNvPr>
          <p:cNvGrpSpPr/>
          <p:nvPr/>
        </p:nvGrpSpPr>
        <p:grpSpPr>
          <a:xfrm>
            <a:off x="7930529" y="1706708"/>
            <a:ext cx="1924185" cy="1339200"/>
            <a:chOff x="4181" y="2693"/>
            <a:chExt cx="2926064" cy="1407959"/>
          </a:xfrm>
          <a:solidFill>
            <a:schemeClr val="tx2"/>
          </a:solidFill>
        </p:grpSpPr>
        <p:sp>
          <p:nvSpPr>
            <p:cNvPr id="84" name="Rectangle : coins arrondis 46">
              <a:extLst>
                <a:ext uri="{FF2B5EF4-FFF2-40B4-BE49-F238E27FC236}">
                  <a16:creationId xmlns:a16="http://schemas.microsoft.com/office/drawing/2014/main" id="{BDECE405-E553-4903-A562-0540DF64E3DF}"/>
                </a:ext>
              </a:extLst>
            </p:cNvPr>
            <p:cNvSpPr/>
            <p:nvPr/>
          </p:nvSpPr>
          <p:spPr>
            <a:xfrm>
              <a:off x="4181" y="2693"/>
              <a:ext cx="2926064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Rectangle : coins arrondis 4">
              <a:extLst>
                <a:ext uri="{FF2B5EF4-FFF2-40B4-BE49-F238E27FC236}">
                  <a16:creationId xmlns:a16="http://schemas.microsoft.com/office/drawing/2014/main" id="{A709656A-1F69-4B80-B8E1-A759F7AD58A8}"/>
                </a:ext>
              </a:extLst>
            </p:cNvPr>
            <p:cNvSpPr txBox="1"/>
            <p:nvPr/>
          </p:nvSpPr>
          <p:spPr>
            <a:xfrm>
              <a:off x="45419" y="43931"/>
              <a:ext cx="2843588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More Sustainable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8351A2B-E8B4-4480-93DE-00D5E25DD2D7}"/>
              </a:ext>
            </a:extLst>
          </p:cNvPr>
          <p:cNvGrpSpPr/>
          <p:nvPr/>
        </p:nvGrpSpPr>
        <p:grpSpPr>
          <a:xfrm>
            <a:off x="9942963" y="1706708"/>
            <a:ext cx="1924185" cy="1339200"/>
            <a:chOff x="4181" y="2693"/>
            <a:chExt cx="2926064" cy="1407959"/>
          </a:xfrm>
          <a:solidFill>
            <a:schemeClr val="accent4">
              <a:lumMod val="50000"/>
            </a:schemeClr>
          </a:solidFill>
        </p:grpSpPr>
        <p:sp>
          <p:nvSpPr>
            <p:cNvPr id="91" name="Rectangle : coins arrondis 46">
              <a:extLst>
                <a:ext uri="{FF2B5EF4-FFF2-40B4-BE49-F238E27FC236}">
                  <a16:creationId xmlns:a16="http://schemas.microsoft.com/office/drawing/2014/main" id="{57070B8F-7E31-45D8-BD09-46EDBC209FEF}"/>
                </a:ext>
              </a:extLst>
            </p:cNvPr>
            <p:cNvSpPr/>
            <p:nvPr/>
          </p:nvSpPr>
          <p:spPr>
            <a:xfrm>
              <a:off x="4181" y="2693"/>
              <a:ext cx="2926064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Rectangle : coins arrondis 4">
              <a:extLst>
                <a:ext uri="{FF2B5EF4-FFF2-40B4-BE49-F238E27FC236}">
                  <a16:creationId xmlns:a16="http://schemas.microsoft.com/office/drawing/2014/main" id="{29165F8D-1A3F-479E-863B-501B91CE27DC}"/>
                </a:ext>
              </a:extLst>
            </p:cNvPr>
            <p:cNvSpPr txBox="1"/>
            <p:nvPr/>
          </p:nvSpPr>
          <p:spPr>
            <a:xfrm>
              <a:off x="45419" y="43931"/>
              <a:ext cx="2843588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More Impactful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35" name="TextBox 64">
            <a:extLst>
              <a:ext uri="{FF2B5EF4-FFF2-40B4-BE49-F238E27FC236}">
                <a16:creationId xmlns:a16="http://schemas.microsoft.com/office/drawing/2014/main" id="{D3145AC6-F796-43CB-B9C9-F1A46947197D}"/>
              </a:ext>
            </a:extLst>
          </p:cNvPr>
          <p:cNvSpPr txBox="1"/>
          <p:nvPr/>
        </p:nvSpPr>
        <p:spPr>
          <a:xfrm>
            <a:off x="245498" y="3304922"/>
            <a:ext cx="3579046" cy="1077218"/>
          </a:xfrm>
          <a:prstGeom prst="rect">
            <a:avLst/>
          </a:prstGeom>
          <a:solidFill>
            <a:schemeClr val="bg2">
              <a:alpha val="7490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t>Program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t>Objectives</a:t>
            </a:r>
          </a:p>
        </p:txBody>
      </p:sp>
      <p:sp>
        <p:nvSpPr>
          <p:cNvPr id="136" name="TextBox 64">
            <a:extLst>
              <a:ext uri="{FF2B5EF4-FFF2-40B4-BE49-F238E27FC236}">
                <a16:creationId xmlns:a16="http://schemas.microsoft.com/office/drawing/2014/main" id="{F7950F13-856B-4BC5-B437-F47DE6A20AAE}"/>
              </a:ext>
            </a:extLst>
          </p:cNvPr>
          <p:cNvSpPr txBox="1"/>
          <p:nvPr/>
        </p:nvSpPr>
        <p:spPr>
          <a:xfrm>
            <a:off x="245498" y="4800042"/>
            <a:ext cx="3579046" cy="1077218"/>
          </a:xfrm>
          <a:prstGeom prst="rect">
            <a:avLst/>
          </a:prstGeom>
          <a:solidFill>
            <a:schemeClr val="bg2">
              <a:alpha val="7490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t>Program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 Light"/>
                <a:ea typeface="ＭＳ Ｐゴシック" charset="0"/>
                <a:cs typeface="+mn-cs"/>
              </a:rPr>
              <a:t>Benefits</a:t>
            </a:r>
          </a:p>
        </p:txBody>
      </p:sp>
      <p:cxnSp>
        <p:nvCxnSpPr>
          <p:cNvPr id="137" name="Straight Connector 112">
            <a:extLst>
              <a:ext uri="{FF2B5EF4-FFF2-40B4-BE49-F238E27FC236}">
                <a16:creationId xmlns:a16="http://schemas.microsoft.com/office/drawing/2014/main" id="{023373CC-051B-458E-8892-CB4DC445883B}"/>
              </a:ext>
            </a:extLst>
          </p:cNvPr>
          <p:cNvCxnSpPr>
            <a:cxnSpLocks/>
          </p:cNvCxnSpPr>
          <p:nvPr/>
        </p:nvCxnSpPr>
        <p:spPr>
          <a:xfrm>
            <a:off x="88777" y="3090298"/>
            <a:ext cx="1189607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12">
            <a:extLst>
              <a:ext uri="{FF2B5EF4-FFF2-40B4-BE49-F238E27FC236}">
                <a16:creationId xmlns:a16="http://schemas.microsoft.com/office/drawing/2014/main" id="{7D43E27F-DC7B-4A8F-BA10-6ACD64DEECA6}"/>
              </a:ext>
            </a:extLst>
          </p:cNvPr>
          <p:cNvCxnSpPr>
            <a:cxnSpLocks/>
          </p:cNvCxnSpPr>
          <p:nvPr/>
        </p:nvCxnSpPr>
        <p:spPr>
          <a:xfrm>
            <a:off x="88777" y="4589778"/>
            <a:ext cx="11896077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12">
            <a:extLst>
              <a:ext uri="{FF2B5EF4-FFF2-40B4-BE49-F238E27FC236}">
                <a16:creationId xmlns:a16="http://schemas.microsoft.com/office/drawing/2014/main" id="{1F78F6FA-5B66-4BB4-AC5B-E6E524ADDB0B}"/>
              </a:ext>
            </a:extLst>
          </p:cNvPr>
          <p:cNvCxnSpPr>
            <a:cxnSpLocks/>
          </p:cNvCxnSpPr>
          <p:nvPr/>
        </p:nvCxnSpPr>
        <p:spPr>
          <a:xfrm flipV="1">
            <a:off x="5865358" y="1695045"/>
            <a:ext cx="0" cy="436872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12">
            <a:extLst>
              <a:ext uri="{FF2B5EF4-FFF2-40B4-BE49-F238E27FC236}">
                <a16:creationId xmlns:a16="http://schemas.microsoft.com/office/drawing/2014/main" id="{59A2A1A4-09A9-4318-AC34-8E85D3296A47}"/>
              </a:ext>
            </a:extLst>
          </p:cNvPr>
          <p:cNvCxnSpPr>
            <a:cxnSpLocks/>
          </p:cNvCxnSpPr>
          <p:nvPr/>
        </p:nvCxnSpPr>
        <p:spPr>
          <a:xfrm flipV="1">
            <a:off x="7877792" y="1676780"/>
            <a:ext cx="0" cy="436872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12">
            <a:extLst>
              <a:ext uri="{FF2B5EF4-FFF2-40B4-BE49-F238E27FC236}">
                <a16:creationId xmlns:a16="http://schemas.microsoft.com/office/drawing/2014/main" id="{8668ACB7-DD53-4CE4-A9C7-805446013BBC}"/>
              </a:ext>
            </a:extLst>
          </p:cNvPr>
          <p:cNvCxnSpPr>
            <a:cxnSpLocks/>
          </p:cNvCxnSpPr>
          <p:nvPr/>
        </p:nvCxnSpPr>
        <p:spPr>
          <a:xfrm flipV="1">
            <a:off x="9889695" y="1695045"/>
            <a:ext cx="0" cy="436872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127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0DF9B-1ACB-4D74-A07C-30CDE0A72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br>
              <a:rPr lang="en-CA"/>
            </a:br>
            <a:fld id="{96717BDA-9CBB-4493-AA05-475F2154AD56}" type="slidenum">
              <a:rPr lang="en-CA" sz="900"/>
              <a:pPr/>
              <a:t>15</a:t>
            </a:fld>
            <a:endParaRPr lang="en-CA" sz="9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01C8C5-3570-40E8-BFEF-83D0D595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04" y="760293"/>
            <a:ext cx="10829925" cy="1174720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Assessing our current state and defining our scope </a:t>
            </a:r>
            <a:endParaRPr lang="en-US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64FC31-2EC9-4951-BA85-604BEF7E7925}"/>
              </a:ext>
            </a:extLst>
          </p:cNvPr>
          <p:cNvGrpSpPr/>
          <p:nvPr/>
        </p:nvGrpSpPr>
        <p:grpSpPr>
          <a:xfrm>
            <a:off x="730371" y="1758936"/>
            <a:ext cx="10363200" cy="4338771"/>
            <a:chOff x="1649506" y="1687584"/>
            <a:chExt cx="8866094" cy="3733847"/>
          </a:xfrm>
        </p:grpSpPr>
        <p:pic>
          <p:nvPicPr>
            <p:cNvPr id="5" name="Picture 5" descr="A picture containing text, screenshot, metal, attached&#10;&#10;Description automatically generated">
              <a:extLst>
                <a:ext uri="{FF2B5EF4-FFF2-40B4-BE49-F238E27FC236}">
                  <a16:creationId xmlns:a16="http://schemas.microsoft.com/office/drawing/2014/main" id="{F81C5D82-7B0D-4D21-91D9-5E260E02E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9506" y="1687584"/>
              <a:ext cx="8866094" cy="373384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E76B3E-A53A-4365-B95A-6ACD68704BBB}"/>
                </a:ext>
              </a:extLst>
            </p:cNvPr>
            <p:cNvSpPr/>
            <p:nvPr/>
          </p:nvSpPr>
          <p:spPr>
            <a:xfrm>
              <a:off x="5226424" y="4917142"/>
              <a:ext cx="1882589" cy="17033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2C8475-83E6-4D3F-B8C9-E1EE8CC54E93}"/>
                </a:ext>
              </a:extLst>
            </p:cNvPr>
            <p:cNvSpPr txBox="1"/>
            <p:nvPr/>
          </p:nvSpPr>
          <p:spPr>
            <a:xfrm>
              <a:off x="4356286" y="4374215"/>
              <a:ext cx="156882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latin typeface="Calibri"/>
                  <a:ea typeface="ＭＳ Ｐゴシック"/>
                  <a:cs typeface="Calibri"/>
                </a:rPr>
                <a:t>Legend</a:t>
              </a:r>
              <a:endParaRPr lang="en-US" sz="16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953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7FC2C-83D5-4187-9F0B-6BDDBAED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84" y="1156367"/>
            <a:ext cx="5106966" cy="1174720"/>
          </a:xfrm>
        </p:spPr>
        <p:txBody>
          <a:bodyPr>
            <a:noAutofit/>
          </a:bodyPr>
          <a:lstStyle/>
          <a:p>
            <a:r>
              <a:rPr lang="en-US">
                <a:cs typeface="Calibri Light"/>
              </a:rPr>
              <a:t>Understanding our ecosystem</a:t>
            </a:r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DC66FD01-4250-41B1-9BBE-BEA5C56D6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3550" y="684784"/>
            <a:ext cx="5702945" cy="3044956"/>
          </a:xfr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B547E-BD64-480A-9E76-C037FDA09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br>
              <a:rPr lang="en-CA"/>
            </a:br>
            <a:fld id="{96717BDA-9CBB-4493-AA05-475F2154AD56}" type="slidenum">
              <a:rPr lang="en-CA" sz="900"/>
              <a:pPr/>
              <a:t>16</a:t>
            </a:fld>
            <a:endParaRPr lang="en-CA" sz="90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B77BF73-48C0-45EC-A425-DC02151A1FA8}"/>
              </a:ext>
            </a:extLst>
          </p:cNvPr>
          <p:cNvGrpSpPr/>
          <p:nvPr/>
        </p:nvGrpSpPr>
        <p:grpSpPr>
          <a:xfrm>
            <a:off x="4258238" y="3881001"/>
            <a:ext cx="3338916" cy="2131165"/>
            <a:chOff x="4632700" y="868006"/>
            <a:chExt cx="3338916" cy="2131165"/>
          </a:xfrm>
        </p:grpSpPr>
        <p:pic>
          <p:nvPicPr>
            <p:cNvPr id="8" name="Picture 8" descr="Chart, pie chart&#10;&#10;Description automatically generated">
              <a:extLst>
                <a:ext uri="{FF2B5EF4-FFF2-40B4-BE49-F238E27FC236}">
                  <a16:creationId xmlns:a16="http://schemas.microsoft.com/office/drawing/2014/main" id="{0BDBDFB8-56C1-41B1-A3C4-F67FBFB4E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00" b="-500"/>
            <a:stretch/>
          </p:blipFill>
          <p:spPr>
            <a:xfrm>
              <a:off x="4632700" y="1139476"/>
              <a:ext cx="3338916" cy="18596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A940EE-16BE-499B-97E7-07AAFC9B63E2}"/>
                </a:ext>
              </a:extLst>
            </p:cNvPr>
            <p:cNvSpPr txBox="1"/>
            <p:nvPr/>
          </p:nvSpPr>
          <p:spPr>
            <a:xfrm>
              <a:off x="4766047" y="868006"/>
              <a:ext cx="2053853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/>
                  <a:ea typeface="ＭＳ Ｐゴシック"/>
                  <a:cs typeface="Calibri"/>
                </a:rPr>
                <a:t>Finance Management</a:t>
              </a:r>
              <a:endParaRPr lang="en-US" sz="1600">
                <a:latin typeface="Calibri"/>
                <a:cs typeface="Calibri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EA2DEF3-AAB3-4933-86C8-5F5A265E5838}"/>
              </a:ext>
            </a:extLst>
          </p:cNvPr>
          <p:cNvGrpSpPr/>
          <p:nvPr/>
        </p:nvGrpSpPr>
        <p:grpSpPr>
          <a:xfrm>
            <a:off x="7933763" y="3865475"/>
            <a:ext cx="3338916" cy="2131164"/>
            <a:chOff x="8427967" y="868006"/>
            <a:chExt cx="3338916" cy="2131164"/>
          </a:xfrm>
        </p:grpSpPr>
        <p:pic>
          <p:nvPicPr>
            <p:cNvPr id="7" name="Picture 7" descr="Chart, pie chart&#10;&#10;Description automatically generated">
              <a:extLst>
                <a:ext uri="{FF2B5EF4-FFF2-40B4-BE49-F238E27FC236}">
                  <a16:creationId xmlns:a16="http://schemas.microsoft.com/office/drawing/2014/main" id="{A36C0FD9-4450-4314-A0D2-FE6C248E1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7" t="14063" r="-327" b="1148"/>
            <a:stretch/>
          </p:blipFill>
          <p:spPr>
            <a:xfrm>
              <a:off x="8427967" y="1157837"/>
              <a:ext cx="3338916" cy="18413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37DDFB-DC93-4A70-A678-0C7DAD5870AA}"/>
                </a:ext>
              </a:extLst>
            </p:cNvPr>
            <p:cNvSpPr txBox="1"/>
            <p:nvPr/>
          </p:nvSpPr>
          <p:spPr>
            <a:xfrm>
              <a:off x="8564460" y="868006"/>
              <a:ext cx="3065929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/>
                  <a:ea typeface="ＭＳ Ｐゴシック"/>
                  <a:cs typeface="Calibri"/>
                </a:rPr>
                <a:t>Human Resources Management</a:t>
              </a:r>
              <a:endParaRPr lang="en-US" sz="1600">
                <a:latin typeface="Calibri"/>
                <a:cs typeface="Calibri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B5043C-EA25-4B62-A971-E566C0476378}"/>
              </a:ext>
            </a:extLst>
          </p:cNvPr>
          <p:cNvGrpSpPr/>
          <p:nvPr/>
        </p:nvGrpSpPr>
        <p:grpSpPr>
          <a:xfrm>
            <a:off x="582712" y="3881001"/>
            <a:ext cx="3338917" cy="2131165"/>
            <a:chOff x="694763" y="868006"/>
            <a:chExt cx="3338917" cy="2131165"/>
          </a:xfrm>
        </p:grpSpPr>
        <p:pic>
          <p:nvPicPr>
            <p:cNvPr id="6" name="Picture 6" descr="Chart, pie chart&#10;&#10;Description automatically generated">
              <a:extLst>
                <a:ext uri="{FF2B5EF4-FFF2-40B4-BE49-F238E27FC236}">
                  <a16:creationId xmlns:a16="http://schemas.microsoft.com/office/drawing/2014/main" id="{A6531F2F-2053-4E69-B071-131039A6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005" b="474"/>
            <a:stretch/>
          </p:blipFill>
          <p:spPr>
            <a:xfrm>
              <a:off x="694763" y="1139476"/>
              <a:ext cx="3338917" cy="18596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56B86A-B31B-4FB4-9605-2F972AB00127}"/>
                </a:ext>
              </a:extLst>
            </p:cNvPr>
            <p:cNvSpPr txBox="1"/>
            <p:nvPr/>
          </p:nvSpPr>
          <p:spPr>
            <a:xfrm>
              <a:off x="878040" y="868006"/>
              <a:ext cx="2972362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/>
                  <a:ea typeface="ＭＳ Ｐゴシック"/>
                  <a:cs typeface="Calibri"/>
                </a:rPr>
                <a:t>Applications per level 1 capability</a:t>
              </a:r>
              <a:endParaRPr lang="en-US" sz="16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893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E825-B8F0-4A05-A2F1-FC7E1056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24" y="718237"/>
            <a:ext cx="6470926" cy="816132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Our desired future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8090E-D4A4-4037-881F-0ED1C64FA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br>
              <a:rPr lang="en-CA"/>
            </a:br>
            <a:fld id="{96717BDA-9CBB-4493-AA05-475F2154AD56}" type="slidenum">
              <a:rPr lang="en-CA" sz="900"/>
              <a:pPr/>
              <a:t>17</a:t>
            </a:fld>
            <a:endParaRPr lang="en-CA" sz="900"/>
          </a:p>
        </p:txBody>
      </p:sp>
      <p:pic>
        <p:nvPicPr>
          <p:cNvPr id="7" name="Picture 8" descr="Diagram&#10;&#10;Description automatically generated">
            <a:extLst>
              <a:ext uri="{FF2B5EF4-FFF2-40B4-BE49-F238E27FC236}">
                <a16:creationId xmlns:a16="http://schemas.microsoft.com/office/drawing/2014/main" id="{8F52AA79-84A6-5118-34BD-4F479BC1B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93" y="1682985"/>
            <a:ext cx="4610636" cy="4382947"/>
          </a:xfrm>
          <a:prstGeom prst="rect">
            <a:avLst/>
          </a:prstGeom>
        </p:spPr>
      </p:pic>
      <p:pic>
        <p:nvPicPr>
          <p:cNvPr id="9" name="Picture 11" descr="Diagram&#10;&#10;Description automatically generated">
            <a:extLst>
              <a:ext uri="{FF2B5EF4-FFF2-40B4-BE49-F238E27FC236}">
                <a16:creationId xmlns:a16="http://schemas.microsoft.com/office/drawing/2014/main" id="{34DCA133-B569-9375-78C0-8B5A2B66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822" y="1679530"/>
            <a:ext cx="6671255" cy="43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E825-B8F0-4A05-A2F1-FC7E1056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694260"/>
            <a:ext cx="8016658" cy="816132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Our desired future ecosystem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8090E-D4A4-4037-881F-0ED1C64FA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br>
              <a:rPr lang="en-CA"/>
            </a:br>
            <a:fld id="{96717BDA-9CBB-4493-AA05-475F2154AD56}" type="slidenum">
              <a:rPr lang="en-CA" sz="900"/>
              <a:pPr/>
              <a:t>18</a:t>
            </a:fld>
            <a:endParaRPr lang="en-CA" sz="90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07D3C54-3ABC-840C-C691-B54628BBFE7B}"/>
              </a:ext>
            </a:extLst>
          </p:cNvPr>
          <p:cNvSpPr txBox="1">
            <a:spLocks/>
          </p:cNvSpPr>
          <p:nvPr/>
        </p:nvSpPr>
        <p:spPr>
          <a:xfrm>
            <a:off x="9620668" y="1439177"/>
            <a:ext cx="1917498" cy="4611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91440" tIns="45720" rIns="91440" bIns="4572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 algn="ctr"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rgbClr val="222A35"/>
                </a:solidFill>
                <a:latin typeface="Calibri Light" panose="020F0302020204030204"/>
                <a:ea typeface="ＭＳ Ｐゴシック"/>
              </a:rPr>
              <a:t>121</a:t>
            </a:r>
            <a:r>
              <a:rPr lang="en-US" sz="1600" b="1">
                <a:latin typeface="Calibri Light" panose="020F0302020204030204"/>
                <a:ea typeface="ＭＳ Ｐゴシック"/>
              </a:rPr>
              <a:t> Integrations</a:t>
            </a:r>
            <a:endParaRPr lang="en-US" sz="1600" b="1">
              <a:ea typeface="ＭＳ Ｐゴシック"/>
              <a:cs typeface="Calibri Light"/>
            </a:endParaRP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en-US" sz="1600" b="1">
                <a:latin typeface="Calibri Light" panose="020F0302020204030204"/>
                <a:ea typeface="ＭＳ Ｐゴシック"/>
                <a:cs typeface="Calibri Light"/>
              </a:rPr>
              <a:t>60 Applications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endParaRPr lang="en-US" b="1">
              <a:latin typeface="Calibri Light" panose="020F0302020204030204"/>
              <a:cs typeface="Calibri Light"/>
            </a:endParaRPr>
          </a:p>
        </p:txBody>
      </p:sp>
      <p:pic>
        <p:nvPicPr>
          <p:cNvPr id="7" name="Image 37">
            <a:extLst>
              <a:ext uri="{FF2B5EF4-FFF2-40B4-BE49-F238E27FC236}">
                <a16:creationId xmlns:a16="http://schemas.microsoft.com/office/drawing/2014/main" id="{A7867670-35E3-0B8B-E30F-A93D875C7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854" y="2366172"/>
            <a:ext cx="1530226" cy="15549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AF95617-8E14-1450-5AA6-FCA979A4B1A8}"/>
              </a:ext>
            </a:extLst>
          </p:cNvPr>
          <p:cNvSpPr txBox="1">
            <a:spLocks/>
          </p:cNvSpPr>
          <p:nvPr/>
        </p:nvSpPr>
        <p:spPr>
          <a:xfrm>
            <a:off x="9933155" y="2150261"/>
            <a:ext cx="1271060" cy="322913"/>
          </a:xfrm>
          <a:prstGeom prst="rect">
            <a:avLst/>
          </a:prstGeom>
          <a:solidFill>
            <a:srgbClr val="F38B00"/>
          </a:solidFill>
        </p:spPr>
        <p:txBody>
          <a:bodyPr lIns="91440" tIns="45720" rIns="91440" bIns="4572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 algn="ctr">
              <a:spcAft>
                <a:spcPts val="0"/>
              </a:spcAft>
              <a:buNone/>
              <a:defRPr/>
            </a:pPr>
            <a:r>
              <a:rPr lang="en-US" sz="1400" b="1">
                <a:solidFill>
                  <a:schemeClr val="bg1"/>
                </a:solidFill>
                <a:latin typeface="Calibri Light" panose="020F0302020204030204"/>
                <a:ea typeface="ＭＳ Ｐゴシック"/>
              </a:rPr>
              <a:t>48 Integrations</a:t>
            </a:r>
            <a:endParaRPr lang="en-US" sz="1400">
              <a:solidFill>
                <a:schemeClr val="bg1"/>
              </a:solidFill>
              <a:ea typeface="ＭＳ Ｐゴシック"/>
            </a:endParaRPr>
          </a:p>
        </p:txBody>
      </p:sp>
      <p:pic>
        <p:nvPicPr>
          <p:cNvPr id="9" name="Image 10">
            <a:extLst>
              <a:ext uri="{FF2B5EF4-FFF2-40B4-BE49-F238E27FC236}">
                <a16:creationId xmlns:a16="http://schemas.microsoft.com/office/drawing/2014/main" id="{67F81E1C-E4F3-4A66-553F-B4EC778F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995" y="4369062"/>
            <a:ext cx="1530227" cy="15549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6635300-9BCF-3BA2-2FF1-7667F61CC4B1}"/>
              </a:ext>
            </a:extLst>
          </p:cNvPr>
          <p:cNvSpPr txBox="1">
            <a:spLocks/>
          </p:cNvSpPr>
          <p:nvPr/>
        </p:nvSpPr>
        <p:spPr>
          <a:xfrm>
            <a:off x="9944955" y="4133133"/>
            <a:ext cx="1264009" cy="322914"/>
          </a:xfrm>
          <a:prstGeom prst="rect">
            <a:avLst/>
          </a:prstGeom>
          <a:solidFill>
            <a:srgbClr val="005CB9"/>
          </a:solidFill>
          <a:ln>
            <a:solidFill>
              <a:srgbClr val="4472C4"/>
            </a:solidFill>
          </a:ln>
        </p:spPr>
        <p:txBody>
          <a:bodyPr lIns="91440" tIns="45720" rIns="91440" bIns="4572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en-US" sz="1400" b="1">
                <a:solidFill>
                  <a:schemeClr val="bg1"/>
                </a:solidFill>
                <a:latin typeface="Calibri Light" panose="020F0302020204030204"/>
                <a:ea typeface="ＭＳ Ｐゴシック"/>
                <a:cs typeface="Calibri Light"/>
              </a:rPr>
              <a:t>73 Integrations</a:t>
            </a:r>
            <a:endParaRPr lang="en-US" sz="1400">
              <a:solidFill>
                <a:schemeClr val="bg1"/>
              </a:solidFill>
              <a:ea typeface="ＭＳ Ｐゴシック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ED354-DD9F-9A75-D46A-BD5335FBFC24}"/>
              </a:ext>
            </a:extLst>
          </p:cNvPr>
          <p:cNvSpPr/>
          <p:nvPr/>
        </p:nvSpPr>
        <p:spPr>
          <a:xfrm>
            <a:off x="4231068" y="5357712"/>
            <a:ext cx="1830613" cy="6059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12CD992E-8883-A50F-AEA3-6C4F94ACB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02" y="1454719"/>
            <a:ext cx="8563777" cy="46128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3586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8BCC1646-ADF2-48C7-A407-A571CCF0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906" y="1591212"/>
            <a:ext cx="5755290" cy="3896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DE8F4D-5447-43B8-98E4-93D48EED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017" y="232472"/>
            <a:ext cx="5289243" cy="1115139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How do we get there?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2C8EF-B0B0-4F32-9E78-DD59EA21E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br>
              <a:rPr lang="en-CA"/>
            </a:br>
            <a:fld id="{96717BDA-9CBB-4493-AA05-475F2154AD56}" type="slidenum">
              <a:rPr lang="en-CA" sz="900"/>
              <a:pPr/>
              <a:t>19</a:t>
            </a:fld>
            <a:endParaRPr lang="en-CA" sz="900"/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D9357FD9-CFF3-4082-831C-C8D05753D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9" y="846784"/>
            <a:ext cx="5603640" cy="3584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B31AF-ACA0-4CC5-96D6-726ADC2B2066}"/>
              </a:ext>
            </a:extLst>
          </p:cNvPr>
          <p:cNvSpPr txBox="1"/>
          <p:nvPr/>
        </p:nvSpPr>
        <p:spPr>
          <a:xfrm>
            <a:off x="9879660" y="5759215"/>
            <a:ext cx="18871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 Under review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D8516-A61F-4C98-A6A4-00F8D5B9FDE2}"/>
              </a:ext>
            </a:extLst>
          </p:cNvPr>
          <p:cNvSpPr txBox="1"/>
          <p:nvPr/>
        </p:nvSpPr>
        <p:spPr>
          <a:xfrm>
            <a:off x="368770" y="4752622"/>
            <a:ext cx="9181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Legend: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37DC8D-EFC3-4217-B677-E11117CA2868}"/>
              </a:ext>
            </a:extLst>
          </p:cNvPr>
          <p:cNvSpPr/>
          <p:nvPr/>
        </p:nvSpPr>
        <p:spPr>
          <a:xfrm>
            <a:off x="466490" y="5174898"/>
            <a:ext cx="1347141" cy="190030"/>
          </a:xfrm>
          <a:prstGeom prst="roundRect">
            <a:avLst/>
          </a:prstGeom>
          <a:solidFill>
            <a:srgbClr val="92D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cs typeface="Calibri"/>
              </a:rPr>
              <a:t>Invest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3CA32E-9667-4AF5-8FFE-1D584A57E84E}"/>
              </a:ext>
            </a:extLst>
          </p:cNvPr>
          <p:cNvSpPr/>
          <p:nvPr/>
        </p:nvSpPr>
        <p:spPr>
          <a:xfrm>
            <a:off x="466490" y="5419490"/>
            <a:ext cx="1347141" cy="190030"/>
          </a:xfrm>
          <a:prstGeom prst="roundRect">
            <a:avLst/>
          </a:prstGeom>
          <a:solidFill>
            <a:srgbClr val="FFC00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cs typeface="Calibri"/>
              </a:rPr>
              <a:t>Tolerate</a:t>
            </a:r>
            <a:endParaRPr lang="en-US"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806766-A411-4697-95E4-2376478F21B5}"/>
              </a:ext>
            </a:extLst>
          </p:cNvPr>
          <p:cNvSpPr/>
          <p:nvPr/>
        </p:nvSpPr>
        <p:spPr>
          <a:xfrm>
            <a:off x="466490" y="5664083"/>
            <a:ext cx="1347141" cy="190030"/>
          </a:xfrm>
          <a:prstGeom prst="roundRect">
            <a:avLst/>
          </a:prstGeom>
          <a:solidFill>
            <a:srgbClr val="FF000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cs typeface="Calibri"/>
              </a:rPr>
              <a:t>Migrate/Eliminate</a:t>
            </a:r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641F2F-921A-D587-F070-443A5A3E293B}"/>
              </a:ext>
            </a:extLst>
          </p:cNvPr>
          <p:cNvCxnSpPr/>
          <p:nvPr/>
        </p:nvCxnSpPr>
        <p:spPr>
          <a:xfrm>
            <a:off x="323163" y="2815728"/>
            <a:ext cx="1092505" cy="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98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64B3EEF2-1221-435C-94CB-C33D5B6A12D3}"/>
              </a:ext>
            </a:extLst>
          </p:cNvPr>
          <p:cNvSpPr/>
          <p:nvPr/>
        </p:nvSpPr>
        <p:spPr>
          <a:xfrm>
            <a:off x="8966297" y="605676"/>
            <a:ext cx="3116450" cy="1581027"/>
          </a:xfrm>
          <a:prstGeom prst="rect">
            <a:avLst/>
          </a:prstGeom>
          <a:noFill/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600DA23-C795-444B-A478-7DEA2B71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Our EA Journey: 2019-2022</a:t>
            </a:r>
            <a:endParaRPr lang="en-US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BEB303E-18E6-472B-93FB-FF147A5D6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t="17471"/>
          <a:stretch/>
        </p:blipFill>
        <p:spPr>
          <a:xfrm>
            <a:off x="11826" y="1954635"/>
            <a:ext cx="12180174" cy="4216646"/>
          </a:xfrm>
        </p:spPr>
      </p:pic>
      <p:sp>
        <p:nvSpPr>
          <p:cNvPr id="10" name="TextBox 39">
            <a:extLst>
              <a:ext uri="{FF2B5EF4-FFF2-40B4-BE49-F238E27FC236}">
                <a16:creationId xmlns:a16="http://schemas.microsoft.com/office/drawing/2014/main" id="{127076A3-75E9-442A-B6BC-1DDF96C464B3}"/>
              </a:ext>
            </a:extLst>
          </p:cNvPr>
          <p:cNvSpPr txBox="1"/>
          <p:nvPr/>
        </p:nvSpPr>
        <p:spPr>
          <a:xfrm>
            <a:off x="536241" y="2963726"/>
            <a:ext cx="15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E12F99"/>
                </a:solidFill>
              </a:rPr>
              <a:t>Governance &amp; Collaboration</a:t>
            </a:r>
            <a:endParaRPr lang="en-GB" sz="1600" b="1">
              <a:solidFill>
                <a:srgbClr val="E12F99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E4EF237C-0144-4B8F-8B04-3826663894AC}"/>
              </a:ext>
            </a:extLst>
          </p:cNvPr>
          <p:cNvSpPr txBox="1"/>
          <p:nvPr/>
        </p:nvSpPr>
        <p:spPr>
          <a:xfrm>
            <a:off x="536241" y="3478687"/>
            <a:ext cx="1637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>
                <a:ea typeface="+mn-ea"/>
                <a:cs typeface="+mn-cs"/>
              </a:rPr>
              <a:t>UIGC, ARB, AWG</a:t>
            </a:r>
          </a:p>
        </p:txBody>
      </p:sp>
      <p:pic>
        <p:nvPicPr>
          <p:cNvPr id="17" name="Picture 46" descr="Mer de mains au milieu">
            <a:extLst>
              <a:ext uri="{FF2B5EF4-FFF2-40B4-BE49-F238E27FC236}">
                <a16:creationId xmlns:a16="http://schemas.microsoft.com/office/drawing/2014/main" id="{E7704A2B-6764-46D6-BF1F-7D16E9959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605" y="2021987"/>
            <a:ext cx="1412953" cy="941739"/>
          </a:xfrm>
          <a:prstGeom prst="rect">
            <a:avLst/>
          </a:prstGeom>
          <a:ln>
            <a:solidFill>
              <a:srgbClr val="E12F99"/>
            </a:solidFill>
          </a:ln>
          <a:effectLst/>
        </p:spPr>
      </p:pic>
      <p:pic>
        <p:nvPicPr>
          <p:cNvPr id="18" name="Picture 68">
            <a:extLst>
              <a:ext uri="{FF2B5EF4-FFF2-40B4-BE49-F238E27FC236}">
                <a16:creationId xmlns:a16="http://schemas.microsoft.com/office/drawing/2014/main" id="{927CA97C-6C66-4A41-A38D-2924A9BB8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14"/>
          <a:stretch/>
        </p:blipFill>
        <p:spPr>
          <a:xfrm>
            <a:off x="2377241" y="1764481"/>
            <a:ext cx="1637818" cy="1020650"/>
          </a:xfrm>
          <a:prstGeom prst="rect">
            <a:avLst/>
          </a:prstGeom>
          <a:ln>
            <a:solidFill>
              <a:srgbClr val="FFA058"/>
            </a:solidFill>
          </a:ln>
          <a:effectLst/>
        </p:spPr>
      </p:pic>
      <p:sp>
        <p:nvSpPr>
          <p:cNvPr id="19" name="TextBox 39">
            <a:extLst>
              <a:ext uri="{FF2B5EF4-FFF2-40B4-BE49-F238E27FC236}">
                <a16:creationId xmlns:a16="http://schemas.microsoft.com/office/drawing/2014/main" id="{57AE28F2-8844-48E0-8AA7-5EFD410FE4D3}"/>
              </a:ext>
            </a:extLst>
          </p:cNvPr>
          <p:cNvSpPr txBox="1"/>
          <p:nvPr/>
        </p:nvSpPr>
        <p:spPr>
          <a:xfrm>
            <a:off x="2611234" y="2860080"/>
            <a:ext cx="1825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A058"/>
                </a:solidFill>
              </a:rPr>
              <a:t>EA Principles</a:t>
            </a:r>
            <a:endParaRPr lang="en-GB" sz="1600" b="1">
              <a:solidFill>
                <a:srgbClr val="FFA058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" name="TextBox 44">
            <a:extLst>
              <a:ext uri="{FF2B5EF4-FFF2-40B4-BE49-F238E27FC236}">
                <a16:creationId xmlns:a16="http://schemas.microsoft.com/office/drawing/2014/main" id="{2488136B-0504-44EA-9FF4-B1A904216941}"/>
              </a:ext>
            </a:extLst>
          </p:cNvPr>
          <p:cNvSpPr txBox="1"/>
          <p:nvPr/>
        </p:nvSpPr>
        <p:spPr>
          <a:xfrm>
            <a:off x="2611234" y="3087117"/>
            <a:ext cx="16378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>
                <a:ea typeface="+mn-ea"/>
                <a:cs typeface="+mn-cs"/>
              </a:rPr>
              <a:t>Guiding, </a:t>
            </a:r>
            <a:r>
              <a:rPr lang="en-CA" sz="1200" b="1"/>
              <a:t>architecture</a:t>
            </a:r>
            <a:r>
              <a:rPr lang="en-CA" sz="1200" b="1">
                <a:ea typeface="+mn-ea"/>
                <a:cs typeface="+mn-cs"/>
              </a:rPr>
              <a:t>, </a:t>
            </a:r>
            <a:r>
              <a:rPr lang="en-CA" sz="1200" b="1"/>
              <a:t>decisions</a:t>
            </a:r>
            <a:endParaRPr lang="en-CA" sz="1200" b="1">
              <a:ea typeface="+mn-ea"/>
              <a:cs typeface="+mn-cs"/>
            </a:endParaRP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CE8A130B-6B68-41CA-9ACD-D36C0E9B76CF}"/>
              </a:ext>
            </a:extLst>
          </p:cNvPr>
          <p:cNvSpPr txBox="1"/>
          <p:nvPr/>
        </p:nvSpPr>
        <p:spPr>
          <a:xfrm>
            <a:off x="4848809" y="3455609"/>
            <a:ext cx="1875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BE2C2C"/>
                </a:solidFill>
              </a:rPr>
              <a:t>Business Capability Model</a:t>
            </a:r>
            <a:endParaRPr lang="en-GB" sz="1600" b="1">
              <a:solidFill>
                <a:srgbClr val="BE2C2C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177C7C2B-E32E-44D6-A9A5-344CB07E8DC5}"/>
              </a:ext>
            </a:extLst>
          </p:cNvPr>
          <p:cNvSpPr txBox="1"/>
          <p:nvPr/>
        </p:nvSpPr>
        <p:spPr>
          <a:xfrm>
            <a:off x="4848928" y="3946218"/>
            <a:ext cx="1910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>
                <a:ea typeface="+mn-ea"/>
                <a:cs typeface="+mn-cs"/>
              </a:rPr>
              <a:t>Common language, </a:t>
            </a:r>
            <a:r>
              <a:rPr lang="en-CA" sz="1200" b="1"/>
              <a:t>shared</a:t>
            </a:r>
            <a:r>
              <a:rPr lang="en-CA" sz="1200" b="1">
                <a:ea typeface="+mn-ea"/>
                <a:cs typeface="+mn-cs"/>
              </a:rPr>
              <a:t> vision, </a:t>
            </a:r>
            <a:r>
              <a:rPr lang="en-CA" sz="1200" b="1"/>
              <a:t>decision-making</a:t>
            </a:r>
            <a:endParaRPr lang="en-CA" sz="1200" b="1">
              <a:ea typeface="+mn-ea"/>
              <a:cs typeface="+mn-cs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19E3C0DF-D467-4B75-98D6-22F3DDDCC5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66" r="3118" b="7756"/>
          <a:stretch/>
        </p:blipFill>
        <p:spPr>
          <a:xfrm>
            <a:off x="4628159" y="2369944"/>
            <a:ext cx="1637818" cy="1020650"/>
          </a:xfrm>
          <a:prstGeom prst="rect">
            <a:avLst/>
          </a:prstGeom>
          <a:ln>
            <a:solidFill>
              <a:srgbClr val="BE2C2C"/>
            </a:solidFill>
          </a:ln>
          <a:effectLst/>
        </p:spPr>
      </p:pic>
      <p:sp>
        <p:nvSpPr>
          <p:cNvPr id="25" name="TextBox 39">
            <a:extLst>
              <a:ext uri="{FF2B5EF4-FFF2-40B4-BE49-F238E27FC236}">
                <a16:creationId xmlns:a16="http://schemas.microsoft.com/office/drawing/2014/main" id="{0DC813FC-3570-47AA-AAAE-9EAE85E257C3}"/>
              </a:ext>
            </a:extLst>
          </p:cNvPr>
          <p:cNvSpPr txBox="1"/>
          <p:nvPr/>
        </p:nvSpPr>
        <p:spPr>
          <a:xfrm>
            <a:off x="7111080" y="2931268"/>
            <a:ext cx="21154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defRPr/>
            </a:pPr>
            <a:r>
              <a:rPr lang="en-US" sz="1600" b="1">
                <a:solidFill>
                  <a:srgbClr val="ACBC00"/>
                </a:solidFill>
              </a:rPr>
              <a:t>Business </a:t>
            </a:r>
            <a:endParaRPr lang="en-US">
              <a:solidFill>
                <a:srgbClr val="222A35"/>
              </a:solidFill>
            </a:endParaRPr>
          </a:p>
          <a:p>
            <a:pPr defTabSz="685800">
              <a:defRPr/>
            </a:pPr>
            <a:r>
              <a:rPr lang="en-US" sz="1600" b="1">
                <a:solidFill>
                  <a:srgbClr val="ACBC00"/>
                </a:solidFill>
              </a:rPr>
              <a:t>Capabilities: Ideas </a:t>
            </a:r>
            <a:endParaRPr lang="en-US">
              <a:solidFill>
                <a:srgbClr val="222A35"/>
              </a:solidFill>
            </a:endParaRPr>
          </a:p>
          <a:p>
            <a:pPr defTabSz="685800">
              <a:defRPr/>
            </a:pPr>
            <a:r>
              <a:rPr lang="en-US" sz="1600" b="1">
                <a:solidFill>
                  <a:srgbClr val="ACBC00"/>
                </a:solidFill>
              </a:rPr>
              <a:t>to Solutions</a:t>
            </a:r>
            <a:endParaRPr lang="en-US">
              <a:cs typeface="Calibri"/>
            </a:endParaRP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id="{1B1B4614-B9BC-4AA9-9FDD-0983925356A3}"/>
              </a:ext>
            </a:extLst>
          </p:cNvPr>
          <p:cNvSpPr txBox="1"/>
          <p:nvPr/>
        </p:nvSpPr>
        <p:spPr>
          <a:xfrm>
            <a:off x="7111080" y="3760052"/>
            <a:ext cx="13377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defRPr/>
            </a:pPr>
            <a:r>
              <a:rPr lang="en-CA" sz="1200" b="1">
                <a:ea typeface="+mn-lt"/>
                <a:cs typeface="+mn-lt"/>
              </a:rPr>
              <a:t>Roadmaps, initiatives, architecture, business software inventory</a:t>
            </a:r>
            <a:endParaRPr lang="en-US">
              <a:cs typeface="Calibri"/>
            </a:endParaRPr>
          </a:p>
          <a:p>
            <a:pPr defTabSz="685800">
              <a:spcBef>
                <a:spcPts val="0"/>
              </a:spcBef>
              <a:spcAft>
                <a:spcPts val="0"/>
              </a:spcAft>
              <a:defRPr/>
            </a:pPr>
            <a:endParaRPr lang="en-CA" sz="1200" b="1">
              <a:cs typeface="Calibri"/>
            </a:endParaRPr>
          </a:p>
        </p:txBody>
      </p:sp>
      <p:pic>
        <p:nvPicPr>
          <p:cNvPr id="27" name="Picture 12">
            <a:extLst>
              <a:ext uri="{FF2B5EF4-FFF2-40B4-BE49-F238E27FC236}">
                <a16:creationId xmlns:a16="http://schemas.microsoft.com/office/drawing/2014/main" id="{9DDA9FA2-E5BB-4AB5-9C3F-0DD2A6CE4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997" y="3531845"/>
            <a:ext cx="1611096" cy="948062"/>
          </a:xfrm>
          <a:prstGeom prst="rect">
            <a:avLst/>
          </a:prstGeom>
          <a:ln>
            <a:solidFill>
              <a:srgbClr val="19A1DF"/>
            </a:solidFill>
          </a:ln>
          <a:effectLst/>
        </p:spPr>
      </p:pic>
      <p:sp>
        <p:nvSpPr>
          <p:cNvPr id="28" name="TextBox 39">
            <a:extLst>
              <a:ext uri="{FF2B5EF4-FFF2-40B4-BE49-F238E27FC236}">
                <a16:creationId xmlns:a16="http://schemas.microsoft.com/office/drawing/2014/main" id="{C8DE9306-50A9-43C6-B40F-85A7B3A12600}"/>
              </a:ext>
            </a:extLst>
          </p:cNvPr>
          <p:cNvSpPr txBox="1"/>
          <p:nvPr/>
        </p:nvSpPr>
        <p:spPr>
          <a:xfrm>
            <a:off x="8699635" y="4477485"/>
            <a:ext cx="191243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19A1DF"/>
                </a:solidFill>
              </a:rPr>
              <a:t>Putting Theory into Practice</a:t>
            </a:r>
            <a:endParaRPr lang="en-GB" sz="1600" b="1">
              <a:solidFill>
                <a:srgbClr val="19A1DF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9" name="TextBox 44">
            <a:extLst>
              <a:ext uri="{FF2B5EF4-FFF2-40B4-BE49-F238E27FC236}">
                <a16:creationId xmlns:a16="http://schemas.microsoft.com/office/drawing/2014/main" id="{8D336660-499B-4EFE-B59B-BFB9F56B3B28}"/>
              </a:ext>
            </a:extLst>
          </p:cNvPr>
          <p:cNvSpPr txBox="1"/>
          <p:nvPr/>
        </p:nvSpPr>
        <p:spPr>
          <a:xfrm>
            <a:off x="8699635" y="4955917"/>
            <a:ext cx="167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>
                <a:ea typeface="+mn-ea"/>
                <a:cs typeface="+mn-cs"/>
              </a:rPr>
              <a:t>Using EA to drive ERP replacement</a:t>
            </a:r>
          </a:p>
        </p:txBody>
      </p:sp>
      <p:pic>
        <p:nvPicPr>
          <p:cNvPr id="30" name="Picture 69">
            <a:extLst>
              <a:ext uri="{FF2B5EF4-FFF2-40B4-BE49-F238E27FC236}">
                <a16:creationId xmlns:a16="http://schemas.microsoft.com/office/drawing/2014/main" id="{7E74E6D7-6449-4738-8314-7FBBD15A7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5180" y="2785131"/>
            <a:ext cx="1709017" cy="951353"/>
          </a:xfrm>
          <a:prstGeom prst="rect">
            <a:avLst/>
          </a:prstGeom>
          <a:ln>
            <a:solidFill>
              <a:srgbClr val="FF4004"/>
            </a:solidFill>
          </a:ln>
          <a:effectLst/>
        </p:spPr>
      </p:pic>
      <p:sp>
        <p:nvSpPr>
          <p:cNvPr id="31" name="TextBox 39">
            <a:extLst>
              <a:ext uri="{FF2B5EF4-FFF2-40B4-BE49-F238E27FC236}">
                <a16:creationId xmlns:a16="http://schemas.microsoft.com/office/drawing/2014/main" id="{D5C6568A-1519-4398-A68A-9C8039249335}"/>
              </a:ext>
            </a:extLst>
          </p:cNvPr>
          <p:cNvSpPr txBox="1"/>
          <p:nvPr/>
        </p:nvSpPr>
        <p:spPr>
          <a:xfrm>
            <a:off x="10590563" y="3755686"/>
            <a:ext cx="170443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4004"/>
                </a:solidFill>
              </a:rPr>
              <a:t>Technology Reference Model</a:t>
            </a:r>
            <a:endParaRPr lang="en-GB" sz="1600" b="1">
              <a:solidFill>
                <a:srgbClr val="FF4004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2" name="TextBox 44">
            <a:extLst>
              <a:ext uri="{FF2B5EF4-FFF2-40B4-BE49-F238E27FC236}">
                <a16:creationId xmlns:a16="http://schemas.microsoft.com/office/drawing/2014/main" id="{FE2949AB-C9FF-4ABE-8AFE-4A33CF05A57A}"/>
              </a:ext>
            </a:extLst>
          </p:cNvPr>
          <p:cNvSpPr txBox="1"/>
          <p:nvPr/>
        </p:nvSpPr>
        <p:spPr>
          <a:xfrm>
            <a:off x="10601001" y="4270647"/>
            <a:ext cx="1637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>
                <a:ea typeface="+mn-ea"/>
                <a:cs typeface="+mn-cs"/>
              </a:rPr>
              <a:t>Pathway to standards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58CD152-438E-4368-B843-8E55428E948C}"/>
              </a:ext>
            </a:extLst>
          </p:cNvPr>
          <p:cNvGrpSpPr/>
          <p:nvPr/>
        </p:nvGrpSpPr>
        <p:grpSpPr>
          <a:xfrm>
            <a:off x="9064634" y="1449157"/>
            <a:ext cx="1474926" cy="663226"/>
            <a:chOff x="4181" y="2693"/>
            <a:chExt cx="2926064" cy="140795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4" name="Rectangle : coins arrondis 46">
              <a:extLst>
                <a:ext uri="{FF2B5EF4-FFF2-40B4-BE49-F238E27FC236}">
                  <a16:creationId xmlns:a16="http://schemas.microsoft.com/office/drawing/2014/main" id="{1FB69D8E-19E7-44C6-BFC0-D49B3E6517E3}"/>
                </a:ext>
              </a:extLst>
            </p:cNvPr>
            <p:cNvSpPr/>
            <p:nvPr/>
          </p:nvSpPr>
          <p:spPr>
            <a:xfrm>
              <a:off x="4181" y="2693"/>
              <a:ext cx="2926064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ctangle : coins arrondis 4">
              <a:extLst>
                <a:ext uri="{FF2B5EF4-FFF2-40B4-BE49-F238E27FC236}">
                  <a16:creationId xmlns:a16="http://schemas.microsoft.com/office/drawing/2014/main" id="{8F835E87-F27E-4607-B8B5-660A38F9F3CC}"/>
                </a:ext>
              </a:extLst>
            </p:cNvPr>
            <p:cNvSpPr txBox="1"/>
            <p:nvPr/>
          </p:nvSpPr>
          <p:spPr>
            <a:xfrm>
              <a:off x="45419" y="43931"/>
              <a:ext cx="2843588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More Agile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C4D4828-868E-4AA7-B7D9-F375374AB7BD}"/>
              </a:ext>
            </a:extLst>
          </p:cNvPr>
          <p:cNvGrpSpPr/>
          <p:nvPr/>
        </p:nvGrpSpPr>
        <p:grpSpPr>
          <a:xfrm>
            <a:off x="10582253" y="1455327"/>
            <a:ext cx="1453675" cy="663226"/>
            <a:chOff x="4181" y="2693"/>
            <a:chExt cx="2926064" cy="1407959"/>
          </a:xfrm>
          <a:solidFill>
            <a:schemeClr val="tx1">
              <a:lumMod val="25000"/>
              <a:lumOff val="75000"/>
            </a:schemeClr>
          </a:solidFill>
        </p:grpSpPr>
        <p:sp>
          <p:nvSpPr>
            <p:cNvPr id="37" name="Rectangle : coins arrondis 46">
              <a:extLst>
                <a:ext uri="{FF2B5EF4-FFF2-40B4-BE49-F238E27FC236}">
                  <a16:creationId xmlns:a16="http://schemas.microsoft.com/office/drawing/2014/main" id="{A7673C4E-7BFB-43F5-8FB2-04962A9E06D8}"/>
                </a:ext>
              </a:extLst>
            </p:cNvPr>
            <p:cNvSpPr/>
            <p:nvPr/>
          </p:nvSpPr>
          <p:spPr>
            <a:xfrm>
              <a:off x="4181" y="2693"/>
              <a:ext cx="2926064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 : coins arrondis 4">
              <a:extLst>
                <a:ext uri="{FF2B5EF4-FFF2-40B4-BE49-F238E27FC236}">
                  <a16:creationId xmlns:a16="http://schemas.microsoft.com/office/drawing/2014/main" id="{DCB4CBCF-FF3A-4CC6-89E6-53FD51A745DA}"/>
                </a:ext>
              </a:extLst>
            </p:cNvPr>
            <p:cNvSpPr txBox="1"/>
            <p:nvPr/>
          </p:nvSpPr>
          <p:spPr>
            <a:xfrm>
              <a:off x="45419" y="43931"/>
              <a:ext cx="2843588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More Connected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6DA79FD-4B4D-44B2-80AC-AC611CF17F99}"/>
              </a:ext>
            </a:extLst>
          </p:cNvPr>
          <p:cNvGrpSpPr/>
          <p:nvPr/>
        </p:nvGrpSpPr>
        <p:grpSpPr>
          <a:xfrm>
            <a:off x="9064634" y="744946"/>
            <a:ext cx="1474926" cy="663226"/>
            <a:chOff x="4181" y="2693"/>
            <a:chExt cx="2926064" cy="1407959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40" name="Rectangle : coins arrondis 46">
              <a:extLst>
                <a:ext uri="{FF2B5EF4-FFF2-40B4-BE49-F238E27FC236}">
                  <a16:creationId xmlns:a16="http://schemas.microsoft.com/office/drawing/2014/main" id="{690CFD8C-7DCB-476F-9559-6AE7851D07B6}"/>
                </a:ext>
              </a:extLst>
            </p:cNvPr>
            <p:cNvSpPr/>
            <p:nvPr/>
          </p:nvSpPr>
          <p:spPr>
            <a:xfrm>
              <a:off x="4181" y="2693"/>
              <a:ext cx="2926064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ectangle : coins arrondis 4">
              <a:extLst>
                <a:ext uri="{FF2B5EF4-FFF2-40B4-BE49-F238E27FC236}">
                  <a16:creationId xmlns:a16="http://schemas.microsoft.com/office/drawing/2014/main" id="{78A27D44-6F90-4C28-B009-54088C58A043}"/>
                </a:ext>
              </a:extLst>
            </p:cNvPr>
            <p:cNvSpPr txBox="1"/>
            <p:nvPr/>
          </p:nvSpPr>
          <p:spPr>
            <a:xfrm>
              <a:off x="45419" y="43931"/>
              <a:ext cx="2843588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More Sustainable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851C52E-FD59-4DAA-ADF6-4E71A52421C5}"/>
              </a:ext>
            </a:extLst>
          </p:cNvPr>
          <p:cNvGrpSpPr/>
          <p:nvPr/>
        </p:nvGrpSpPr>
        <p:grpSpPr>
          <a:xfrm>
            <a:off x="10584133" y="743538"/>
            <a:ext cx="1451795" cy="663226"/>
            <a:chOff x="4181" y="2693"/>
            <a:chExt cx="2926064" cy="140795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3" name="Rectangle : coins arrondis 46">
              <a:extLst>
                <a:ext uri="{FF2B5EF4-FFF2-40B4-BE49-F238E27FC236}">
                  <a16:creationId xmlns:a16="http://schemas.microsoft.com/office/drawing/2014/main" id="{D667754A-E750-4389-9786-C87E48E37A79}"/>
                </a:ext>
              </a:extLst>
            </p:cNvPr>
            <p:cNvSpPr/>
            <p:nvPr/>
          </p:nvSpPr>
          <p:spPr>
            <a:xfrm>
              <a:off x="4181" y="2693"/>
              <a:ext cx="2926064" cy="140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ctangle : coins arrondis 4">
              <a:extLst>
                <a:ext uri="{FF2B5EF4-FFF2-40B4-BE49-F238E27FC236}">
                  <a16:creationId xmlns:a16="http://schemas.microsoft.com/office/drawing/2014/main" id="{09DEBEDB-DAB2-42AC-9FFB-A022263ED5BF}"/>
                </a:ext>
              </a:extLst>
            </p:cNvPr>
            <p:cNvSpPr txBox="1"/>
            <p:nvPr/>
          </p:nvSpPr>
          <p:spPr>
            <a:xfrm>
              <a:off x="45419" y="43931"/>
              <a:ext cx="2843588" cy="13254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More Impactful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45" name="TextBox 65">
            <a:extLst>
              <a:ext uri="{FF2B5EF4-FFF2-40B4-BE49-F238E27FC236}">
                <a16:creationId xmlns:a16="http://schemas.microsoft.com/office/drawing/2014/main" id="{0117D7C9-EAD5-44F1-8168-8A6979262BBB}"/>
              </a:ext>
            </a:extLst>
          </p:cNvPr>
          <p:cNvSpPr txBox="1"/>
          <p:nvPr/>
        </p:nvSpPr>
        <p:spPr>
          <a:xfrm>
            <a:off x="324853" y="5419100"/>
            <a:ext cx="5771148" cy="646331"/>
          </a:xfrm>
          <a:prstGeom prst="rect">
            <a:avLst/>
          </a:prstGeom>
          <a:solidFill>
            <a:srgbClr val="8F001A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2000" b="1">
                <a:solidFill>
                  <a:srgbClr val="FFFFFF"/>
                </a:solidFill>
                <a:latin typeface="+mj-lt"/>
                <a:ea typeface="ＭＳ Ｐゴシック" charset="0"/>
              </a:rPr>
              <a:t>The only impossible journey is the one you never begin.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1600" i="1">
                <a:solidFill>
                  <a:srgbClr val="FFFFFF"/>
                </a:solidFill>
                <a:latin typeface="+mj-lt"/>
                <a:ea typeface="ＭＳ Ｐゴシック" charset="0"/>
              </a:rPr>
              <a:t>Anthony Robbins</a:t>
            </a:r>
            <a:endParaRPr lang="en-US" sz="1600" i="1">
              <a:solidFill>
                <a:srgbClr val="FFFFFF"/>
              </a:solidFill>
              <a:latin typeface="+mj-lt"/>
              <a:ea typeface="ＭＳ Ｐゴシック" charset="0"/>
            </a:endParaRPr>
          </a:p>
        </p:txBody>
      </p:sp>
      <p:sp>
        <p:nvSpPr>
          <p:cNvPr id="48" name="Rectangle : coins arrondis 4">
            <a:extLst>
              <a:ext uri="{FF2B5EF4-FFF2-40B4-BE49-F238E27FC236}">
                <a16:creationId xmlns:a16="http://schemas.microsoft.com/office/drawing/2014/main" id="{B30260F4-48E2-4214-970F-2DAE339CB810}"/>
              </a:ext>
            </a:extLst>
          </p:cNvPr>
          <p:cNvSpPr txBox="1"/>
          <p:nvPr/>
        </p:nvSpPr>
        <p:spPr>
          <a:xfrm>
            <a:off x="9170454" y="444356"/>
            <a:ext cx="1919833" cy="237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Transformation 203</a:t>
            </a:r>
            <a:r>
              <a:rPr lang="en-CA" sz="1600" b="1">
                <a:solidFill>
                  <a:schemeClr val="tx1"/>
                </a:solidFill>
                <a:latin typeface="Calibri Light"/>
              </a:rPr>
              <a:t>0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/>
            </a:endParaRP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78E1D493-F6DB-AE4E-39A3-E2645D170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3824" y="1956287"/>
            <a:ext cx="1855940" cy="993451"/>
          </a:xfrm>
          <a:prstGeom prst="rect">
            <a:avLst/>
          </a:prstGeom>
          <a:ln>
            <a:solidFill>
              <a:srgbClr val="ACBC00"/>
            </a:solidFill>
          </a:ln>
        </p:spPr>
      </p:pic>
    </p:spTree>
    <p:extLst>
      <p:ext uri="{BB962C8B-B14F-4D97-AF65-F5344CB8AC3E}">
        <p14:creationId xmlns:p14="http://schemas.microsoft.com/office/powerpoint/2010/main" val="15203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5A96493B-8357-4881-921F-35DA1A15D4DE}"/>
              </a:ext>
            </a:extLst>
          </p:cNvPr>
          <p:cNvSpPr/>
          <p:nvPr/>
        </p:nvSpPr>
        <p:spPr>
          <a:xfrm>
            <a:off x="0" y="1759131"/>
            <a:ext cx="12192000" cy="4214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3FA89F-2866-41AD-AE3B-C9328170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we are leveraging the Capability Model</a:t>
            </a:r>
            <a:endParaRPr lang="en-US"/>
          </a:p>
        </p:txBody>
      </p:sp>
      <p:grpSp>
        <p:nvGrpSpPr>
          <p:cNvPr id="5" name="Group 80">
            <a:extLst>
              <a:ext uri="{FF2B5EF4-FFF2-40B4-BE49-F238E27FC236}">
                <a16:creationId xmlns:a16="http://schemas.microsoft.com/office/drawing/2014/main" id="{ED0D5BBB-8044-4B51-AAA2-95380A12368F}"/>
              </a:ext>
            </a:extLst>
          </p:cNvPr>
          <p:cNvGrpSpPr/>
          <p:nvPr/>
        </p:nvGrpSpPr>
        <p:grpSpPr>
          <a:xfrm>
            <a:off x="1340852" y="2089392"/>
            <a:ext cx="2178343" cy="1529107"/>
            <a:chOff x="609600" y="2332693"/>
            <a:chExt cx="990600" cy="9257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CFB525-4450-41A8-935D-6CB9443D3646}"/>
                </a:ext>
              </a:extLst>
            </p:cNvPr>
            <p:cNvSpPr/>
            <p:nvPr/>
          </p:nvSpPr>
          <p:spPr>
            <a:xfrm>
              <a:off x="609600" y="2332693"/>
              <a:ext cx="990600" cy="696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82">
              <a:extLst>
                <a:ext uri="{FF2B5EF4-FFF2-40B4-BE49-F238E27FC236}">
                  <a16:creationId xmlns:a16="http://schemas.microsoft.com/office/drawing/2014/main" id="{DA7C1D96-7F02-487A-8FAE-168CD928DAB5}"/>
                </a:ext>
              </a:extLst>
            </p:cNvPr>
            <p:cNvSpPr txBox="1"/>
            <p:nvPr/>
          </p:nvSpPr>
          <p:spPr>
            <a:xfrm>
              <a:off x="609600" y="3072140"/>
              <a:ext cx="990600" cy="186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cs typeface="Calibri"/>
                </a:rPr>
                <a:t>Current state analysis</a:t>
              </a:r>
            </a:p>
          </p:txBody>
        </p:sp>
      </p:grpSp>
      <p:grpSp>
        <p:nvGrpSpPr>
          <p:cNvPr id="9" name="Group 85">
            <a:extLst>
              <a:ext uri="{FF2B5EF4-FFF2-40B4-BE49-F238E27FC236}">
                <a16:creationId xmlns:a16="http://schemas.microsoft.com/office/drawing/2014/main" id="{E91ABF2D-E204-45AE-B546-F4CDB4122314}"/>
              </a:ext>
            </a:extLst>
          </p:cNvPr>
          <p:cNvGrpSpPr/>
          <p:nvPr/>
        </p:nvGrpSpPr>
        <p:grpSpPr>
          <a:xfrm>
            <a:off x="3637085" y="2089393"/>
            <a:ext cx="2178343" cy="1744554"/>
            <a:chOff x="1997638" y="2332691"/>
            <a:chExt cx="990600" cy="105622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C0773-86F6-4003-8C3B-4CE6087DBF73}"/>
                </a:ext>
              </a:extLst>
            </p:cNvPr>
            <p:cNvSpPr/>
            <p:nvPr/>
          </p:nvSpPr>
          <p:spPr>
            <a:xfrm>
              <a:off x="1997638" y="2332691"/>
              <a:ext cx="990600" cy="696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87">
              <a:extLst>
                <a:ext uri="{FF2B5EF4-FFF2-40B4-BE49-F238E27FC236}">
                  <a16:creationId xmlns:a16="http://schemas.microsoft.com/office/drawing/2014/main" id="{2FF6232E-87F6-4355-9BCD-CCFB643FE721}"/>
                </a:ext>
              </a:extLst>
            </p:cNvPr>
            <p:cNvSpPr txBox="1"/>
            <p:nvPr/>
          </p:nvSpPr>
          <p:spPr>
            <a:xfrm>
              <a:off x="1997638" y="3072140"/>
              <a:ext cx="990600" cy="3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cs typeface="Calibri"/>
                </a:rPr>
                <a:t>Desired future state definition</a:t>
              </a:r>
            </a:p>
          </p:txBody>
        </p:sp>
      </p:grpSp>
      <p:grpSp>
        <p:nvGrpSpPr>
          <p:cNvPr id="13" name="Group 90">
            <a:extLst>
              <a:ext uri="{FF2B5EF4-FFF2-40B4-BE49-F238E27FC236}">
                <a16:creationId xmlns:a16="http://schemas.microsoft.com/office/drawing/2014/main" id="{B07BB543-F506-446B-9AA3-7CA843972EAC}"/>
              </a:ext>
            </a:extLst>
          </p:cNvPr>
          <p:cNvGrpSpPr/>
          <p:nvPr/>
        </p:nvGrpSpPr>
        <p:grpSpPr>
          <a:xfrm>
            <a:off x="5942723" y="2089393"/>
            <a:ext cx="2178343" cy="1744554"/>
            <a:chOff x="3385676" y="2332691"/>
            <a:chExt cx="990600" cy="1056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6B3DF-C25A-4E4A-93D3-63BB70650A18}"/>
                </a:ext>
              </a:extLst>
            </p:cNvPr>
            <p:cNvSpPr/>
            <p:nvPr/>
          </p:nvSpPr>
          <p:spPr>
            <a:xfrm>
              <a:off x="3385676" y="2332691"/>
              <a:ext cx="990600" cy="6962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92">
              <a:extLst>
                <a:ext uri="{FF2B5EF4-FFF2-40B4-BE49-F238E27FC236}">
                  <a16:creationId xmlns:a16="http://schemas.microsoft.com/office/drawing/2014/main" id="{1E25432D-99C9-42DD-9F94-C640433084EB}"/>
                </a:ext>
              </a:extLst>
            </p:cNvPr>
            <p:cNvSpPr txBox="1"/>
            <p:nvPr/>
          </p:nvSpPr>
          <p:spPr>
            <a:xfrm>
              <a:off x="3385676" y="3072140"/>
              <a:ext cx="990600" cy="3167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>
                  <a:cs typeface="Calibri"/>
                </a:rPr>
                <a:t>Discovery sessions with Systems Integrator </a:t>
              </a:r>
              <a:endParaRPr lang="en-US" sz="1400"/>
            </a:p>
          </p:txBody>
        </p:sp>
      </p:grpSp>
      <p:grpSp>
        <p:nvGrpSpPr>
          <p:cNvPr id="17" name="Group 95">
            <a:extLst>
              <a:ext uri="{FF2B5EF4-FFF2-40B4-BE49-F238E27FC236}">
                <a16:creationId xmlns:a16="http://schemas.microsoft.com/office/drawing/2014/main" id="{B5DA75AB-0222-43CF-B30E-130D18461CF5}"/>
              </a:ext>
            </a:extLst>
          </p:cNvPr>
          <p:cNvGrpSpPr/>
          <p:nvPr/>
        </p:nvGrpSpPr>
        <p:grpSpPr>
          <a:xfrm>
            <a:off x="8274326" y="2089394"/>
            <a:ext cx="2178343" cy="1521245"/>
            <a:chOff x="4773714" y="2337454"/>
            <a:chExt cx="990600" cy="9210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0BFB26-92C2-49E8-AAE7-01EBCD25AE7B}"/>
                </a:ext>
              </a:extLst>
            </p:cNvPr>
            <p:cNvSpPr/>
            <p:nvPr/>
          </p:nvSpPr>
          <p:spPr>
            <a:xfrm>
              <a:off x="4773714" y="2337454"/>
              <a:ext cx="990600" cy="6914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97">
              <a:extLst>
                <a:ext uri="{FF2B5EF4-FFF2-40B4-BE49-F238E27FC236}">
                  <a16:creationId xmlns:a16="http://schemas.microsoft.com/office/drawing/2014/main" id="{78B6A1C6-6F26-4A0D-8400-82C1F4A9FBFC}"/>
                </a:ext>
              </a:extLst>
            </p:cNvPr>
            <p:cNvSpPr txBox="1"/>
            <p:nvPr/>
          </p:nvSpPr>
          <p:spPr>
            <a:xfrm>
              <a:off x="4773714" y="3072140"/>
              <a:ext cx="990600" cy="186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cs typeface="Calibri"/>
                </a:rPr>
                <a:t>Program team structure</a:t>
              </a:r>
            </a:p>
          </p:txBody>
        </p:sp>
      </p:grpSp>
      <p:grpSp>
        <p:nvGrpSpPr>
          <p:cNvPr id="29" name="Group 115">
            <a:extLst>
              <a:ext uri="{FF2B5EF4-FFF2-40B4-BE49-F238E27FC236}">
                <a16:creationId xmlns:a16="http://schemas.microsoft.com/office/drawing/2014/main" id="{6DDEA483-9D81-491E-9024-18FF42B42EA8}"/>
              </a:ext>
            </a:extLst>
          </p:cNvPr>
          <p:cNvGrpSpPr/>
          <p:nvPr/>
        </p:nvGrpSpPr>
        <p:grpSpPr>
          <a:xfrm>
            <a:off x="1341677" y="3924282"/>
            <a:ext cx="2178343" cy="1744555"/>
            <a:chOff x="1997638" y="3780490"/>
            <a:chExt cx="990600" cy="10562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87DC1AF-EBF9-4C62-AA92-B0971B0F7BFB}"/>
                </a:ext>
              </a:extLst>
            </p:cNvPr>
            <p:cNvSpPr/>
            <p:nvPr/>
          </p:nvSpPr>
          <p:spPr>
            <a:xfrm>
              <a:off x="1997638" y="3780490"/>
              <a:ext cx="990600" cy="6962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TextBox 117">
              <a:extLst>
                <a:ext uri="{FF2B5EF4-FFF2-40B4-BE49-F238E27FC236}">
                  <a16:creationId xmlns:a16="http://schemas.microsoft.com/office/drawing/2014/main" id="{F6A35892-DF05-445C-B461-3107DD021B70}"/>
                </a:ext>
              </a:extLst>
            </p:cNvPr>
            <p:cNvSpPr txBox="1"/>
            <p:nvPr/>
          </p:nvSpPr>
          <p:spPr>
            <a:xfrm>
              <a:off x="1997638" y="4519940"/>
              <a:ext cx="990600" cy="3167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>
                  <a:cs typeface="Calibri"/>
                </a:rPr>
                <a:t>Applications analysis &amp; strategy definition</a:t>
              </a:r>
            </a:p>
          </p:txBody>
        </p:sp>
      </p:grpSp>
      <p:grpSp>
        <p:nvGrpSpPr>
          <p:cNvPr id="33" name="Group 120">
            <a:extLst>
              <a:ext uri="{FF2B5EF4-FFF2-40B4-BE49-F238E27FC236}">
                <a16:creationId xmlns:a16="http://schemas.microsoft.com/office/drawing/2014/main" id="{3E576511-676F-44FD-B799-9A7A0FFE81D6}"/>
              </a:ext>
            </a:extLst>
          </p:cNvPr>
          <p:cNvGrpSpPr/>
          <p:nvPr/>
        </p:nvGrpSpPr>
        <p:grpSpPr>
          <a:xfrm>
            <a:off x="3637909" y="3924282"/>
            <a:ext cx="2178343" cy="1744557"/>
            <a:chOff x="3385676" y="3780489"/>
            <a:chExt cx="990600" cy="105623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FBC1D4-5802-4BD1-8F98-25B5949FFC38}"/>
                </a:ext>
              </a:extLst>
            </p:cNvPr>
            <p:cNvSpPr/>
            <p:nvPr/>
          </p:nvSpPr>
          <p:spPr>
            <a:xfrm>
              <a:off x="3385676" y="3780489"/>
              <a:ext cx="990600" cy="6962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122">
              <a:extLst>
                <a:ext uri="{FF2B5EF4-FFF2-40B4-BE49-F238E27FC236}">
                  <a16:creationId xmlns:a16="http://schemas.microsoft.com/office/drawing/2014/main" id="{A7C586E7-1AA4-4C89-A394-600ED8737BB2}"/>
                </a:ext>
              </a:extLst>
            </p:cNvPr>
            <p:cNvSpPr txBox="1"/>
            <p:nvPr/>
          </p:nvSpPr>
          <p:spPr>
            <a:xfrm>
              <a:off x="3385676" y="4519940"/>
              <a:ext cx="990600" cy="3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cs typeface="Calibri"/>
                </a:rPr>
                <a:t>ERP implementation roadmap</a:t>
              </a:r>
            </a:p>
          </p:txBody>
        </p:sp>
      </p:grpSp>
      <p:grpSp>
        <p:nvGrpSpPr>
          <p:cNvPr id="37" name="Group 125">
            <a:extLst>
              <a:ext uri="{FF2B5EF4-FFF2-40B4-BE49-F238E27FC236}">
                <a16:creationId xmlns:a16="http://schemas.microsoft.com/office/drawing/2014/main" id="{86AA2948-71A1-4D15-9C8B-B2F8D0ABFC82}"/>
              </a:ext>
            </a:extLst>
          </p:cNvPr>
          <p:cNvGrpSpPr/>
          <p:nvPr/>
        </p:nvGrpSpPr>
        <p:grpSpPr>
          <a:xfrm>
            <a:off x="5969511" y="3924281"/>
            <a:ext cx="2178343" cy="1752422"/>
            <a:chOff x="4773714" y="3775727"/>
            <a:chExt cx="990600" cy="106099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68C831C-4142-4D1C-BD96-6737F7570881}"/>
                </a:ext>
              </a:extLst>
            </p:cNvPr>
            <p:cNvSpPr/>
            <p:nvPr/>
          </p:nvSpPr>
          <p:spPr>
            <a:xfrm>
              <a:off x="4773714" y="3775727"/>
              <a:ext cx="990600" cy="7010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TextBox 127">
              <a:extLst>
                <a:ext uri="{FF2B5EF4-FFF2-40B4-BE49-F238E27FC236}">
                  <a16:creationId xmlns:a16="http://schemas.microsoft.com/office/drawing/2014/main" id="{4C8ABB19-F0A4-4761-B8C6-F920666C2A03}"/>
                </a:ext>
              </a:extLst>
            </p:cNvPr>
            <p:cNvSpPr txBox="1"/>
            <p:nvPr/>
          </p:nvSpPr>
          <p:spPr>
            <a:xfrm>
              <a:off x="4773714" y="4519940"/>
              <a:ext cx="990600" cy="3167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>
                  <a:cs typeface="Calibri"/>
                </a:rPr>
                <a:t>Integration strategy definition</a:t>
              </a:r>
            </a:p>
          </p:txBody>
        </p:sp>
      </p:grpSp>
      <p:grpSp>
        <p:nvGrpSpPr>
          <p:cNvPr id="41" name="Group 130">
            <a:extLst>
              <a:ext uri="{FF2B5EF4-FFF2-40B4-BE49-F238E27FC236}">
                <a16:creationId xmlns:a16="http://schemas.microsoft.com/office/drawing/2014/main" id="{39625A5F-3FE3-42EC-8A16-E212E005072B}"/>
              </a:ext>
            </a:extLst>
          </p:cNvPr>
          <p:cNvGrpSpPr/>
          <p:nvPr/>
        </p:nvGrpSpPr>
        <p:grpSpPr>
          <a:xfrm>
            <a:off x="8301115" y="3924278"/>
            <a:ext cx="2286825" cy="1967866"/>
            <a:chOff x="6161752" y="3775727"/>
            <a:chExt cx="1039932" cy="119143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D3BB20-31E7-4C97-B100-C232CEDA6B89}"/>
                </a:ext>
              </a:extLst>
            </p:cNvPr>
            <p:cNvSpPr/>
            <p:nvPr/>
          </p:nvSpPr>
          <p:spPr>
            <a:xfrm>
              <a:off x="6161752" y="3775727"/>
              <a:ext cx="990600" cy="7010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3" name="TextBox 132">
              <a:extLst>
                <a:ext uri="{FF2B5EF4-FFF2-40B4-BE49-F238E27FC236}">
                  <a16:creationId xmlns:a16="http://schemas.microsoft.com/office/drawing/2014/main" id="{412A2DD0-13BE-4056-9BAD-EC8EFB8028B8}"/>
                </a:ext>
              </a:extLst>
            </p:cNvPr>
            <p:cNvSpPr txBox="1"/>
            <p:nvPr/>
          </p:nvSpPr>
          <p:spPr>
            <a:xfrm>
              <a:off x="6161752" y="4519940"/>
              <a:ext cx="1039932" cy="447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cs typeface="Calibri"/>
                </a:rPr>
                <a:t>IT Standards for IAM, Integration Software, Email, Business Intelligence, etc.</a:t>
              </a:r>
            </a:p>
          </p:txBody>
        </p:sp>
      </p:grpSp>
      <p:pic>
        <p:nvPicPr>
          <p:cNvPr id="46" name="Graphique 45" descr="Recherches">
            <a:extLst>
              <a:ext uri="{FF2B5EF4-FFF2-40B4-BE49-F238E27FC236}">
                <a16:creationId xmlns:a16="http://schemas.microsoft.com/office/drawing/2014/main" id="{9ED7B429-C3E3-4918-87AF-1265CF703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2230" y="2234409"/>
            <a:ext cx="914400" cy="914400"/>
          </a:xfrm>
          <a:prstGeom prst="rect">
            <a:avLst/>
          </a:prstGeom>
        </p:spPr>
      </p:pic>
      <p:pic>
        <p:nvPicPr>
          <p:cNvPr id="48" name="Graphique 47" descr="Cible">
            <a:extLst>
              <a:ext uri="{FF2B5EF4-FFF2-40B4-BE49-F238E27FC236}">
                <a16:creationId xmlns:a16="http://schemas.microsoft.com/office/drawing/2014/main" id="{F10B3B3E-2326-4B4F-A8FC-A9BCC0AA4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3832" y="2207189"/>
            <a:ext cx="914400" cy="914400"/>
          </a:xfrm>
          <a:prstGeom prst="rect">
            <a:avLst/>
          </a:prstGeom>
        </p:spPr>
      </p:pic>
      <p:pic>
        <p:nvPicPr>
          <p:cNvPr id="50" name="Graphique 49" descr="Œil">
            <a:extLst>
              <a:ext uri="{FF2B5EF4-FFF2-40B4-BE49-F238E27FC236}">
                <a16:creationId xmlns:a16="http://schemas.microsoft.com/office/drawing/2014/main" id="{198F8BC7-B6B6-4165-82A4-4EE177084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5881" y="2199325"/>
            <a:ext cx="914400" cy="914400"/>
          </a:xfrm>
          <a:prstGeom prst="rect">
            <a:avLst/>
          </a:prstGeom>
        </p:spPr>
      </p:pic>
      <p:pic>
        <p:nvPicPr>
          <p:cNvPr id="52" name="Graphique 51" descr="Cycle avec des personnes">
            <a:extLst>
              <a:ext uri="{FF2B5EF4-FFF2-40B4-BE49-F238E27FC236}">
                <a16:creationId xmlns:a16="http://schemas.microsoft.com/office/drawing/2014/main" id="{8F42FF4B-BCA3-4C2E-8973-8676D2806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7482" y="2207189"/>
            <a:ext cx="914400" cy="914400"/>
          </a:xfrm>
          <a:prstGeom prst="rect">
            <a:avLst/>
          </a:prstGeom>
        </p:spPr>
      </p:pic>
      <p:pic>
        <p:nvPicPr>
          <p:cNvPr id="56" name="Graphique 55" descr="Carte avec repère">
            <a:extLst>
              <a:ext uri="{FF2B5EF4-FFF2-40B4-BE49-F238E27FC236}">
                <a16:creationId xmlns:a16="http://schemas.microsoft.com/office/drawing/2014/main" id="{8FCC705F-9239-47D1-9664-6ABDED8FEB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86619" y="4042080"/>
            <a:ext cx="914400" cy="914400"/>
          </a:xfrm>
          <a:prstGeom prst="rect">
            <a:avLst/>
          </a:prstGeom>
        </p:spPr>
      </p:pic>
      <p:pic>
        <p:nvPicPr>
          <p:cNvPr id="62" name="Graphique 61" descr="Ampoule et crayon">
            <a:extLst>
              <a:ext uri="{FF2B5EF4-FFF2-40B4-BE49-F238E27FC236}">
                <a16:creationId xmlns:a16="http://schemas.microsoft.com/office/drawing/2014/main" id="{FDF3D9F1-340B-4A52-8164-72130C2421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23782" y="4061639"/>
            <a:ext cx="914400" cy="914400"/>
          </a:xfrm>
          <a:prstGeom prst="rect">
            <a:avLst/>
          </a:prstGeom>
        </p:spPr>
      </p:pic>
      <p:pic>
        <p:nvPicPr>
          <p:cNvPr id="66" name="Graphique 65" descr="Porte-documents">
            <a:extLst>
              <a:ext uri="{FF2B5EF4-FFF2-40B4-BE49-F238E27FC236}">
                <a16:creationId xmlns:a16="http://schemas.microsoft.com/office/drawing/2014/main" id="{529C281A-D0C1-4FDD-94A4-7909155E24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10120" y="4036797"/>
            <a:ext cx="914400" cy="914400"/>
          </a:xfrm>
          <a:prstGeom prst="rect">
            <a:avLst/>
          </a:prstGeom>
        </p:spPr>
      </p:pic>
      <p:pic>
        <p:nvPicPr>
          <p:cNvPr id="68" name="Graphique 67" descr="Robot">
            <a:extLst>
              <a:ext uri="{FF2B5EF4-FFF2-40B4-BE49-F238E27FC236}">
                <a16:creationId xmlns:a16="http://schemas.microsoft.com/office/drawing/2014/main" id="{3C5305C2-9641-4FAF-ABB5-CB47A2A039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98258" y="4025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8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9035-54E1-4A91-98A6-5B928C8D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Questions? Contact us.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EFDBA-7DAF-469C-A9BC-F35EC90F7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br>
              <a:rPr lang="en-CA"/>
            </a:br>
            <a:fld id="{96717BDA-9CBB-4493-AA05-475F2154AD56}" type="slidenum">
              <a:rPr lang="en-CA" sz="900"/>
              <a:pPr/>
              <a:t>21</a:t>
            </a:fld>
            <a:endParaRPr lang="en-CA" sz="9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F16818-D8B4-443F-9D23-4248DD7D373C}"/>
              </a:ext>
            </a:extLst>
          </p:cNvPr>
          <p:cNvSpPr txBox="1">
            <a:spLocks/>
          </p:cNvSpPr>
          <p:nvPr/>
        </p:nvSpPr>
        <p:spPr>
          <a:xfrm>
            <a:off x="7760800" y="4372586"/>
            <a:ext cx="2984773" cy="1174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cs typeface="Calibri Light"/>
              </a:rPr>
              <a:t>Thank you!</a:t>
            </a:r>
            <a:endParaRPr lang="en-US" sz="4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2ED332-8F04-8A8F-9F1B-5D111F0E9D9E}"/>
              </a:ext>
            </a:extLst>
          </p:cNvPr>
          <p:cNvSpPr txBox="1"/>
          <p:nvPr/>
        </p:nvSpPr>
        <p:spPr>
          <a:xfrm>
            <a:off x="568253" y="1768327"/>
            <a:ext cx="4839594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1F3864"/>
                </a:solidFill>
                <a:latin typeface="inherit"/>
                <a:ea typeface="Calibri"/>
                <a:cs typeface="Calibri"/>
              </a:rPr>
              <a:t>MaryAnn Welke Lesage</a:t>
            </a:r>
          </a:p>
          <a:p>
            <a:r>
              <a:rPr lang="en-US" sz="1600">
                <a:solidFill>
                  <a:srgbClr val="1F3864"/>
                </a:solidFill>
                <a:latin typeface="Calibri"/>
                <a:ea typeface="Calibri"/>
                <a:cs typeface="Calibri"/>
              </a:rPr>
              <a:t>Directrice, Architecture d’entreprise / Director, Enterprise Architecture </a:t>
            </a:r>
          </a:p>
          <a:p>
            <a:r>
              <a:rPr lang="en-US" sz="1600">
                <a:solidFill>
                  <a:srgbClr val="1F3864"/>
                </a:solidFill>
                <a:latin typeface="Calibri"/>
                <a:ea typeface="Calibri"/>
                <a:cs typeface="Calibri"/>
              </a:rPr>
              <a:t>Bureau du DPI / Office of the CIO</a:t>
            </a:r>
          </a:p>
          <a:p>
            <a:r>
              <a:rPr lang="en-US" sz="1600">
                <a:solidFill>
                  <a:srgbClr val="1F3864"/>
                </a:solidFill>
                <a:latin typeface="Calibri"/>
                <a:ea typeface="Calibri"/>
                <a:cs typeface="Calibri"/>
              </a:rPr>
              <a:t>Technologies de l’information / Information Technology</a:t>
            </a:r>
          </a:p>
          <a:p>
            <a:r>
              <a:rPr lang="en-US" sz="1600">
                <a:solidFill>
                  <a:srgbClr val="1F3864"/>
                </a:solidFill>
                <a:latin typeface="Calibri"/>
                <a:ea typeface="Calibri"/>
                <a:cs typeface="Calibri"/>
              </a:rPr>
              <a:t>Université d'Ottawa | </a:t>
            </a:r>
            <a:r>
              <a:rPr lang="en-US" sz="1600">
                <a:solidFill>
                  <a:srgbClr val="0563C1"/>
                </a:solidFill>
                <a:latin typeface="Calibri"/>
                <a:ea typeface="Calibri"/>
                <a:cs typeface="Calibri"/>
                <a:hlinkClick r:id="rId2"/>
              </a:rPr>
              <a:t>University of Ottawa</a:t>
            </a:r>
          </a:p>
          <a:p>
            <a:r>
              <a:rPr lang="en-US" sz="1600" u="sng">
                <a:solidFill>
                  <a:srgbClr val="1F3864"/>
                </a:solidFill>
                <a:latin typeface="Calibri"/>
                <a:ea typeface="Calibri"/>
                <a:cs typeface="Calibri"/>
              </a:rPr>
              <a:t>(613) 219-6150</a:t>
            </a:r>
            <a:r>
              <a:rPr lang="en-US" sz="1600">
                <a:solidFill>
                  <a:srgbClr val="1F3864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>
                <a:latin typeface="inherit"/>
                <a:ea typeface="Calibri"/>
                <a:cs typeface="Calibri"/>
              </a:rPr>
              <a:t> </a:t>
            </a:r>
            <a:r>
              <a:rPr lang="en-US">
                <a:latin typeface="inherit"/>
                <a:ea typeface="inherit"/>
                <a:cs typeface="inherit"/>
              </a:rPr>
              <a:t>| </a:t>
            </a:r>
            <a:r>
              <a:rPr lang="en-US" sz="1600" u="sng">
                <a:solidFill>
                  <a:srgbClr val="0563C1"/>
                </a:solidFill>
                <a:latin typeface="Calibri"/>
                <a:ea typeface="Calibri"/>
                <a:cs typeface="Calibri"/>
                <a:hlinkClick r:id="rId3"/>
              </a:rPr>
              <a:t>mwelke@uottawa.ca</a:t>
            </a:r>
            <a:r>
              <a:rPr lang="en-US" sz="1600" u="sng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1600">
                <a:latin typeface="Calibri"/>
                <a:ea typeface="Calibri"/>
                <a:cs typeface="Calibri"/>
              </a:rPr>
              <a:t> </a:t>
            </a:r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EC7C91-28F1-E644-0968-AD477C4B663E}"/>
              </a:ext>
            </a:extLst>
          </p:cNvPr>
          <p:cNvSpPr txBox="1"/>
          <p:nvPr/>
        </p:nvSpPr>
        <p:spPr>
          <a:xfrm>
            <a:off x="6984013" y="1691285"/>
            <a:ext cx="3936520" cy="196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 dirty="0">
                <a:solidFill>
                  <a:srgbClr val="1F497D"/>
                </a:solidFill>
                <a:cs typeface="Calibri"/>
              </a:rPr>
              <a:t>Ingrid </a:t>
            </a:r>
            <a:r>
              <a:rPr lang="es-ES" sz="2000" b="1" dirty="0">
                <a:solidFill>
                  <a:srgbClr val="1F497D"/>
                </a:solidFill>
                <a:cs typeface="Calibri"/>
              </a:rPr>
              <a:t>Hernández</a:t>
            </a:r>
            <a:r>
              <a:rPr lang="es-ES" b="1" dirty="0">
                <a:solidFill>
                  <a:srgbClr val="1F497D"/>
                </a:solidFill>
                <a:cs typeface="Calibri"/>
              </a:rPr>
              <a:t> Remedios, </a:t>
            </a:r>
            <a:r>
              <a:rPr lang="es-ES" b="1" dirty="0" err="1">
                <a:solidFill>
                  <a:srgbClr val="1F497D"/>
                </a:solidFill>
                <a:cs typeface="Calibri"/>
              </a:rPr>
              <a:t>M.Sc</a:t>
            </a:r>
            <a:r>
              <a:rPr lang="es-ES" b="1" dirty="0">
                <a:solidFill>
                  <a:srgbClr val="1F497D"/>
                </a:solidFill>
                <a:cs typeface="Calibri"/>
              </a:rPr>
              <a:t>., CSM, CSPO</a:t>
            </a:r>
          </a:p>
          <a:p>
            <a:r>
              <a:rPr lang="fr-CA" sz="1400" dirty="0">
                <a:solidFill>
                  <a:srgbClr val="44546A"/>
                </a:solidFill>
                <a:cs typeface="Calibri"/>
              </a:rPr>
              <a:t>Architecte de solutions et Responsable technique | Solutions Architect and </a:t>
            </a:r>
            <a:r>
              <a:rPr lang="fr-CA" sz="1400" dirty="0" err="1">
                <a:solidFill>
                  <a:srgbClr val="44546A"/>
                </a:solidFill>
                <a:cs typeface="Calibri"/>
              </a:rPr>
              <a:t>Technical</a:t>
            </a:r>
            <a:r>
              <a:rPr lang="fr-CA" sz="1400" dirty="0">
                <a:solidFill>
                  <a:srgbClr val="44546A"/>
                </a:solidFill>
                <a:cs typeface="Calibri"/>
              </a:rPr>
              <a:t> Lead</a:t>
            </a:r>
          </a:p>
          <a:p>
            <a:r>
              <a:rPr lang="fr-CA" sz="1400" dirty="0">
                <a:solidFill>
                  <a:srgbClr val="0078D7"/>
                </a:solidFill>
                <a:cs typeface="Calibri"/>
                <a:hlinkClick r:id="rId4" tooltip="Original URL:&#10;https://www.uottawa.ca/pop/fr&#10;&#10;Click to follow link."/>
              </a:rPr>
              <a:t>Programme de modernisation des services administratifs</a:t>
            </a:r>
            <a:r>
              <a:rPr lang="fr-CA" sz="1400" dirty="0">
                <a:solidFill>
                  <a:srgbClr val="212121"/>
                </a:solidFill>
                <a:cs typeface="Calibri"/>
              </a:rPr>
              <a:t> | </a:t>
            </a:r>
            <a:r>
              <a:rPr lang="fr-CA" sz="1400" dirty="0">
                <a:solidFill>
                  <a:srgbClr val="0078D7"/>
                </a:solidFill>
                <a:cs typeface="Calibri"/>
                <a:hlinkClick r:id="rId5" tooltip="Original URL:&#10;https://www.uottawa.ca/pop/en&#10;&#10;Click to follow link."/>
              </a:rPr>
              <a:t>Administrative Services Modernization Program</a:t>
            </a:r>
            <a:r>
              <a:rPr lang="fr-CA" sz="1400" dirty="0">
                <a:solidFill>
                  <a:srgbClr val="212121"/>
                </a:solidFill>
                <a:cs typeface="Calibri"/>
              </a:rPr>
              <a:t> </a:t>
            </a:r>
          </a:p>
          <a:p>
            <a:r>
              <a:rPr lang="en-US" sz="1400" dirty="0">
                <a:solidFill>
                  <a:srgbClr val="212121"/>
                </a:solidFill>
                <a:cs typeface="Calibri"/>
              </a:rPr>
              <a:t>613-562-5800 (1030)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DBD06E-177C-CB8C-15CF-3F387A75E06F}"/>
              </a:ext>
            </a:extLst>
          </p:cNvPr>
          <p:cNvSpPr txBox="1"/>
          <p:nvPr/>
        </p:nvSpPr>
        <p:spPr>
          <a:xfrm>
            <a:off x="1730189" y="4303059"/>
            <a:ext cx="481404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inherit"/>
                <a:ea typeface="Calibri"/>
                <a:cs typeface="Calibri"/>
              </a:rPr>
              <a:t>Valérie Normand</a:t>
            </a:r>
          </a:p>
          <a:p>
            <a:r>
              <a:rPr lang="en-US" sz="1400">
                <a:solidFill>
                  <a:srgbClr val="000000"/>
                </a:solidFill>
                <a:latin typeface="inherit"/>
                <a:ea typeface="Calibri"/>
                <a:cs typeface="Calibri"/>
              </a:rPr>
              <a:t>Analyste architecte d’entreprise / Enterprise Architect Analyst</a:t>
            </a:r>
          </a:p>
          <a:p>
            <a:r>
              <a:rPr lang="en-US" sz="1400">
                <a:solidFill>
                  <a:srgbClr val="000000"/>
                </a:solidFill>
                <a:latin typeface="inherit"/>
                <a:ea typeface="Calibri"/>
                <a:cs typeface="Calibri"/>
              </a:rPr>
              <a:t>Bureau du DPI | Office of the CIO</a:t>
            </a:r>
          </a:p>
          <a:p>
            <a:r>
              <a:rPr lang="en-US" sz="1400">
                <a:solidFill>
                  <a:srgbClr val="000000"/>
                </a:solidFill>
                <a:latin typeface="inherit"/>
                <a:ea typeface="Calibri"/>
                <a:cs typeface="Calibri"/>
              </a:rPr>
              <a:t>Technologies de l’information | Information Technology</a:t>
            </a:r>
          </a:p>
          <a:p>
            <a:r>
              <a:rPr lang="en-US" sz="1400">
                <a:solidFill>
                  <a:srgbClr val="000000"/>
                </a:solidFill>
                <a:latin typeface="inherit"/>
                <a:ea typeface="Calibri"/>
                <a:cs typeface="Calibri"/>
              </a:rPr>
              <a:t>Université d'Ottawa | </a:t>
            </a:r>
            <a:r>
              <a:rPr lang="en-US" sz="1400">
                <a:solidFill>
                  <a:srgbClr val="000000"/>
                </a:solidFill>
                <a:latin typeface="inherit"/>
                <a:ea typeface="Calibri"/>
                <a:cs typeface="Calibri"/>
                <a:hlinkClick r:id="rId6" tooltip="Original URL: https://www.uottawa.ca/. Click or tap if you trust this link."/>
              </a:rPr>
              <a:t>University of Ottawa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0626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A9A0E1D-97C5-4575-89D3-6425DE53D46F}"/>
              </a:ext>
            </a:extLst>
          </p:cNvPr>
          <p:cNvGrpSpPr/>
          <p:nvPr/>
        </p:nvGrpSpPr>
        <p:grpSpPr>
          <a:xfrm>
            <a:off x="5801837" y="1739741"/>
            <a:ext cx="5449758" cy="4264360"/>
            <a:chOff x="5462039" y="1586899"/>
            <a:chExt cx="5449758" cy="4264360"/>
          </a:xfrm>
        </p:grpSpPr>
        <p:grpSp>
          <p:nvGrpSpPr>
            <p:cNvPr id="15" name="Group 14"/>
            <p:cNvGrpSpPr/>
            <p:nvPr/>
          </p:nvGrpSpPr>
          <p:grpSpPr>
            <a:xfrm>
              <a:off x="9690741" y="2251897"/>
              <a:ext cx="286678" cy="2204007"/>
              <a:chOff x="3271819" y="3735877"/>
              <a:chExt cx="502670" cy="1653004"/>
            </a:xfrm>
          </p:grpSpPr>
          <p:cxnSp>
            <p:nvCxnSpPr>
              <p:cNvPr id="56" name="Straight Connector 55"/>
              <p:cNvCxnSpPr>
                <a:cxnSpLocks/>
              </p:cNvCxnSpPr>
              <p:nvPr/>
            </p:nvCxnSpPr>
            <p:spPr>
              <a:xfrm flipV="1">
                <a:off x="3271819" y="3735877"/>
                <a:ext cx="502670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cxnSpLocks/>
              </p:cNvCxnSpPr>
              <p:nvPr/>
            </p:nvCxnSpPr>
            <p:spPr>
              <a:xfrm flipV="1">
                <a:off x="3774489" y="3735877"/>
                <a:ext cx="0" cy="165300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9043041" y="4466264"/>
              <a:ext cx="1868756" cy="138499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err="1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rPr>
                <a:t>Architecture</a:t>
              </a:r>
              <a:r>
                <a:rPr lang="pt-BR" sz="1400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rPr>
                <a:t> Review Board (ARB)</a:t>
              </a:r>
            </a:p>
            <a:p>
              <a:pPr algn="ctr"/>
              <a:endParaRPr lang="pt-BR" sz="1400">
                <a:solidFill>
                  <a:schemeClr val="bg1"/>
                </a:solidFill>
                <a:latin typeface="+mj-lt"/>
                <a:ea typeface="Roboto Cn" pitchFamily="2" charset="0"/>
                <a:cs typeface="Open Sans" pitchFamily="34" charset="0"/>
              </a:endParaRPr>
            </a:p>
            <a:p>
              <a:pPr algn="ctr"/>
              <a:endParaRPr lang="pt-BR" sz="1400">
                <a:solidFill>
                  <a:schemeClr val="bg1"/>
                </a:solidFill>
                <a:latin typeface="+mj-lt"/>
                <a:ea typeface="Roboto Cn" pitchFamily="2" charset="0"/>
                <a:cs typeface="Open Sans" pitchFamily="34" charset="0"/>
              </a:endParaRPr>
            </a:p>
            <a:p>
              <a:pPr algn="ctr"/>
              <a:r>
                <a:rPr lang="pt-BR" sz="1400" err="1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rPr>
                <a:t>Architecture</a:t>
              </a:r>
              <a:r>
                <a:rPr lang="pt-BR" sz="1400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rPr>
                <a:t> </a:t>
              </a:r>
              <a:r>
                <a:rPr lang="pt-BR" sz="1400" err="1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rPr>
                <a:t>Working</a:t>
              </a:r>
              <a:r>
                <a:rPr lang="pt-BR" sz="1400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rPr>
                <a:t> </a:t>
              </a:r>
              <a:r>
                <a:rPr lang="pt-BR" sz="1400" err="1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rPr>
                <a:t>Group</a:t>
              </a:r>
              <a:r>
                <a:rPr lang="pt-BR" sz="1400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rPr>
                <a:t> (AWG)</a:t>
              </a:r>
              <a:endParaRPr lang="fr-FR" sz="1400">
                <a:solidFill>
                  <a:schemeClr val="bg1"/>
                </a:solidFill>
                <a:latin typeface="+mj-lt"/>
                <a:ea typeface="Roboto Cn" pitchFamily="2" charset="0"/>
                <a:cs typeface="Open Sans" pitchFamily="34" charset="0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4FF11B4-A91A-4EA3-84BD-8FF4FF1D2FFB}"/>
                </a:ext>
              </a:extLst>
            </p:cNvPr>
            <p:cNvGrpSpPr/>
            <p:nvPr/>
          </p:nvGrpSpPr>
          <p:grpSpPr>
            <a:xfrm>
              <a:off x="5462039" y="1586899"/>
              <a:ext cx="4216400" cy="2333749"/>
              <a:chOff x="3936207" y="1443746"/>
              <a:chExt cx="4216400" cy="2333749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571442" y="2269195"/>
                <a:ext cx="2975428" cy="769635"/>
                <a:chOff x="3772070" y="1851701"/>
                <a:chExt cx="3302811" cy="679092"/>
              </a:xfrm>
            </p:grpSpPr>
            <p:cxnSp>
              <p:nvCxnSpPr>
                <p:cNvPr id="147" name="Straight Connector 146"/>
                <p:cNvCxnSpPr>
                  <a:cxnSpLocks/>
                </p:cNvCxnSpPr>
                <p:nvPr/>
              </p:nvCxnSpPr>
              <p:spPr>
                <a:xfrm>
                  <a:off x="3772070" y="2295485"/>
                  <a:ext cx="80686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>
                  <a:cxnSpLocks/>
                </p:cNvCxnSpPr>
                <p:nvPr/>
              </p:nvCxnSpPr>
              <p:spPr>
                <a:xfrm flipH="1">
                  <a:off x="6257928" y="2295485"/>
                  <a:ext cx="8169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 flipH="1">
                  <a:off x="4578933" y="2295485"/>
                  <a:ext cx="167899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Straight Connector 483"/>
                <p:cNvCxnSpPr/>
                <p:nvPr/>
              </p:nvCxnSpPr>
              <p:spPr>
                <a:xfrm flipV="1">
                  <a:off x="5407104" y="1851701"/>
                  <a:ext cx="0" cy="4437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>
                  <a:cxnSpLocks/>
                </p:cNvCxnSpPr>
                <p:nvPr/>
              </p:nvCxnSpPr>
              <p:spPr>
                <a:xfrm flipV="1">
                  <a:off x="3772070" y="2295485"/>
                  <a:ext cx="0" cy="2353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7074881" y="2295485"/>
                  <a:ext cx="0" cy="2353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5407104" y="2295485"/>
                  <a:ext cx="0" cy="2353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6" name="TextBox 485"/>
              <p:cNvSpPr txBox="1"/>
              <p:nvPr/>
            </p:nvSpPr>
            <p:spPr>
              <a:xfrm>
                <a:off x="3936207" y="1954857"/>
                <a:ext cx="4216400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err="1">
                    <a:solidFill>
                      <a:schemeClr val="accent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University</a:t>
                </a:r>
                <a:r>
                  <a:rPr lang="pt-BR" sz="1400" b="1">
                    <a:solidFill>
                      <a:schemeClr val="accent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 </a:t>
                </a:r>
                <a:r>
                  <a:rPr lang="pt-BR" sz="1400" b="1" err="1">
                    <a:solidFill>
                      <a:schemeClr val="accent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Information</a:t>
                </a:r>
                <a:r>
                  <a:rPr lang="pt-BR" sz="1400" b="1">
                    <a:solidFill>
                      <a:schemeClr val="accent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 </a:t>
                </a:r>
                <a:r>
                  <a:rPr lang="pt-BR" sz="1400" b="1" err="1">
                    <a:solidFill>
                      <a:schemeClr val="accent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Governance</a:t>
                </a:r>
                <a:r>
                  <a:rPr lang="pt-BR" sz="1400" b="1">
                    <a:solidFill>
                      <a:schemeClr val="accent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 </a:t>
                </a:r>
                <a:r>
                  <a:rPr lang="pt-BR" sz="1400" b="1" err="1">
                    <a:solidFill>
                      <a:schemeClr val="accent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Council</a:t>
                </a:r>
                <a:r>
                  <a:rPr lang="pt-BR" sz="1400" b="1">
                    <a:solidFill>
                      <a:schemeClr val="accent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 (UIGC)</a:t>
                </a:r>
                <a:endParaRPr lang="en-US" sz="1400" b="1">
                  <a:solidFill>
                    <a:schemeClr val="accent1"/>
                  </a:solidFill>
                  <a:latin typeface="+mj-lt"/>
                  <a:ea typeface="Roboto Cn" pitchFamily="2" charset="0"/>
                  <a:cs typeface="Open Sans" pitchFamily="34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3936294" y="3038831"/>
                <a:ext cx="1270294" cy="73866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400">
                    <a:solidFill>
                      <a:schemeClr val="bg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Academic Information </a:t>
                </a:r>
                <a:r>
                  <a:rPr lang="fr-CA" sz="1400" err="1">
                    <a:solidFill>
                      <a:schemeClr val="bg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Committee</a:t>
                </a:r>
                <a:endParaRPr lang="fr-FR" sz="1400" err="1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5398282" y="3032826"/>
                <a:ext cx="1270294" cy="73866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400" err="1">
                    <a:solidFill>
                      <a:schemeClr val="bg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Research</a:t>
                </a:r>
                <a:r>
                  <a:rPr lang="fr-CA" sz="1400">
                    <a:solidFill>
                      <a:schemeClr val="bg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 Information </a:t>
                </a:r>
                <a:r>
                  <a:rPr lang="fr-CA" sz="1400" err="1">
                    <a:solidFill>
                      <a:schemeClr val="bg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Committee</a:t>
                </a:r>
                <a:endParaRPr lang="fr-FR" sz="1400" err="1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6854132" y="3030571"/>
                <a:ext cx="1270294" cy="73866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400">
                    <a:solidFill>
                      <a:schemeClr val="bg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Administrative Information </a:t>
                </a:r>
                <a:r>
                  <a:rPr lang="fr-CA" sz="1400" err="1">
                    <a:solidFill>
                      <a:schemeClr val="bg1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Committee</a:t>
                </a:r>
                <a:endParaRPr lang="fr-FR" sz="1400" err="1">
                  <a:solidFill>
                    <a:schemeClr val="bg1"/>
                  </a:solidFill>
                  <a:latin typeface="+mj-lt"/>
                  <a:ea typeface="Roboto Cn" pitchFamily="2" charset="0"/>
                  <a:cs typeface="Open Sans" pitchFamily="34" charset="0"/>
                </a:endParaRPr>
              </a:p>
            </p:txBody>
          </p:sp>
          <p:sp>
            <p:nvSpPr>
              <p:cNvPr id="48" name="TextBox 485">
                <a:extLst>
                  <a:ext uri="{FF2B5EF4-FFF2-40B4-BE49-F238E27FC236}">
                    <a16:creationId xmlns:a16="http://schemas.microsoft.com/office/drawing/2014/main" id="{14E35DE4-8C0F-40A2-8BC5-8AC823A3DC14}"/>
                  </a:ext>
                </a:extLst>
              </p:cNvPr>
              <p:cNvSpPr txBox="1"/>
              <p:nvPr/>
            </p:nvSpPr>
            <p:spPr>
              <a:xfrm>
                <a:off x="3936207" y="1443746"/>
                <a:ext cx="4216400" cy="338554"/>
              </a:xfrm>
              <a:prstGeom prst="rect">
                <a:avLst/>
              </a:prstGeom>
              <a:solidFill>
                <a:srgbClr val="A21522"/>
              </a:solidFill>
              <a:ln>
                <a:solidFill>
                  <a:srgbClr val="A2152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err="1">
                    <a:solidFill>
                      <a:schemeClr val="bg2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Administrative</a:t>
                </a:r>
                <a:r>
                  <a:rPr lang="pt-BR" sz="1600">
                    <a:solidFill>
                      <a:schemeClr val="bg2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 </a:t>
                </a:r>
                <a:r>
                  <a:rPr lang="pt-BR" sz="1600" err="1">
                    <a:solidFill>
                      <a:schemeClr val="bg2"/>
                    </a:solidFill>
                    <a:latin typeface="+mj-lt"/>
                    <a:ea typeface="Roboto Cn" pitchFamily="2" charset="0"/>
                    <a:cs typeface="Open Sans" pitchFamily="34" charset="0"/>
                  </a:rPr>
                  <a:t>Committee</a:t>
                </a:r>
                <a:endParaRPr lang="en-US" sz="1600" err="1">
                  <a:solidFill>
                    <a:schemeClr val="bg2"/>
                  </a:solidFill>
                  <a:latin typeface="+mj-lt"/>
                  <a:ea typeface="Roboto Cn" pitchFamily="2" charset="0"/>
                  <a:cs typeface="Open Sans" pitchFamily="34" charset="0"/>
                </a:endParaRPr>
              </a:p>
            </p:txBody>
          </p:sp>
          <p:cxnSp>
            <p:nvCxnSpPr>
              <p:cNvPr id="50" name="Straight Connector 50">
                <a:extLst>
                  <a:ext uri="{FF2B5EF4-FFF2-40B4-BE49-F238E27FC236}">
                    <a16:creationId xmlns:a16="http://schemas.microsoft.com/office/drawing/2014/main" id="{ECDFF555-E4F0-4CB3-85C8-F3BC98858273}"/>
                  </a:ext>
                </a:extLst>
              </p:cNvPr>
              <p:cNvCxnSpPr>
                <a:cxnSpLocks/>
                <a:endCxn id="48" idx="2"/>
              </p:cNvCxnSpPr>
              <p:nvPr/>
            </p:nvCxnSpPr>
            <p:spPr>
              <a:xfrm flipV="1">
                <a:off x="6044407" y="1782300"/>
                <a:ext cx="0" cy="17255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48C4B35-EB87-41A1-AA84-EB16C169E65E}"/>
              </a:ext>
            </a:extLst>
          </p:cNvPr>
          <p:cNvGrpSpPr/>
          <p:nvPr/>
        </p:nvGrpSpPr>
        <p:grpSpPr>
          <a:xfrm>
            <a:off x="10427488" y="1852080"/>
            <a:ext cx="1444217" cy="2138348"/>
            <a:chOff x="9641073" y="2521492"/>
            <a:chExt cx="1868756" cy="173579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E923AA3-7D74-4416-AF76-91493123C003}"/>
                </a:ext>
              </a:extLst>
            </p:cNvPr>
            <p:cNvSpPr/>
            <p:nvPr/>
          </p:nvSpPr>
          <p:spPr bwMode="auto">
            <a:xfrm>
              <a:off x="9641073" y="2521492"/>
              <a:ext cx="1868756" cy="1735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>
                <a:solidFill>
                  <a:schemeClr val="accent1">
                    <a:lumMod val="40000"/>
                    <a:lumOff val="60000"/>
                  </a:schemeClr>
                </a:solidFill>
                <a:latin typeface="Roboto" panose="02000000000000000000"/>
              </a:endParaRPr>
            </a:p>
          </p:txBody>
        </p:sp>
        <p:sp>
          <p:nvSpPr>
            <p:cNvPr id="53" name="2015.…">
              <a:extLst>
                <a:ext uri="{FF2B5EF4-FFF2-40B4-BE49-F238E27FC236}">
                  <a16:creationId xmlns:a16="http://schemas.microsoft.com/office/drawing/2014/main" id="{C798B98D-1F7C-442A-A255-8CDF60D08205}"/>
                </a:ext>
              </a:extLst>
            </p:cNvPr>
            <p:cNvSpPr txBox="1"/>
            <p:nvPr/>
          </p:nvSpPr>
          <p:spPr>
            <a:xfrm>
              <a:off x="9749481" y="2598485"/>
              <a:ext cx="1671684" cy="15234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ARB: University Community: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Business Owners, IT Managers, Architects, etc.</a:t>
              </a:r>
            </a:p>
            <a:p>
              <a:pPr marL="171450" indent="-17145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en-US" sz="1100">
                <a:solidFill>
                  <a:schemeClr val="bg2"/>
                </a:solidFill>
                <a:latin typeface="+mj-lt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chemeClr val="accent1"/>
                  </a:solidFill>
                  <a:latin typeface="+mj-lt"/>
                  <a:ea typeface="ＭＳ Ｐゴシック"/>
                </a:rPr>
                <a:t>Alignment with overall University strategy, IT strategy, enterprise architecture principles, policies and standards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35AB4AD7-04CF-4E1E-82D2-5302090F816B}"/>
              </a:ext>
            </a:extLst>
          </p:cNvPr>
          <p:cNvSpPr/>
          <p:nvPr/>
        </p:nvSpPr>
        <p:spPr bwMode="auto">
          <a:xfrm>
            <a:off x="3949256" y="1302739"/>
            <a:ext cx="1443330" cy="2333056"/>
          </a:xfrm>
          <a:prstGeom prst="rect">
            <a:avLst/>
          </a:prstGeom>
          <a:solidFill>
            <a:srgbClr val="D4E7EA"/>
          </a:solidFill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UIGC and Sub-Committees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Business / IT Executives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>
              <a:latin typeface="+mj-l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chemeClr val="accent1"/>
                </a:solidFill>
                <a:latin typeface="+mj-lt"/>
              </a:rPr>
              <a:t>Campus-wide alignment, Transparency, Collaboration, Maximize institutional value from technology investments and practices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A6B1E1-62AA-4EF1-AC44-BE7382473FA9}"/>
              </a:ext>
            </a:extLst>
          </p:cNvPr>
          <p:cNvSpPr/>
          <p:nvPr/>
        </p:nvSpPr>
        <p:spPr bwMode="auto">
          <a:xfrm>
            <a:off x="5605600" y="4731741"/>
            <a:ext cx="3146911" cy="1141540"/>
          </a:xfrm>
          <a:prstGeom prst="rect">
            <a:avLst/>
          </a:prstGeom>
          <a:solidFill>
            <a:srgbClr val="D4E7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lang="en-US" sz="11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AWG: Domain Architects </a:t>
            </a:r>
            <a:br>
              <a:rPr lang="en-US" sz="1100" b="1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-US" sz="1100">
                <a:solidFill>
                  <a:schemeClr val="accent1"/>
                </a:solidFill>
                <a:latin typeface="+mj-lt"/>
              </a:rPr>
              <a:t>Business, Application &amp; Integration, Infrastructure, Data &amp; Information, Security, Solutions</a:t>
            </a:r>
          </a:p>
          <a:p>
            <a:pPr algn="ctr" eaLnBrk="0" hangingPunct="0"/>
            <a:endParaRPr lang="en-US" sz="1100">
              <a:solidFill>
                <a:schemeClr val="accent1"/>
              </a:solidFill>
              <a:latin typeface="+mj-lt"/>
            </a:endParaRPr>
          </a:p>
          <a:p>
            <a:pPr algn="ctr" eaLnBrk="0" hangingPunct="0"/>
            <a:r>
              <a:rPr lang="en-US" sz="1100">
                <a:solidFill>
                  <a:schemeClr val="accent1"/>
                </a:solidFill>
                <a:latin typeface="+mj-lt"/>
              </a:rPr>
              <a:t>Enterprise architecture reference model &amp; standards, Architecture guidance &amp; reviews</a:t>
            </a:r>
          </a:p>
          <a:p>
            <a:pPr eaLnBrk="0" hangingPunct="0"/>
            <a:endParaRPr lang="en-US" sz="1000">
              <a:solidFill>
                <a:schemeClr val="accent1"/>
              </a:solidFill>
              <a:latin typeface="Times" pitchFamily="-110" charset="0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A4A8836-04F2-4DD0-8628-4FF685DB6AAD}"/>
              </a:ext>
            </a:extLst>
          </p:cNvPr>
          <p:cNvCxnSpPr>
            <a:cxnSpLocks/>
          </p:cNvCxnSpPr>
          <p:nvPr/>
        </p:nvCxnSpPr>
        <p:spPr>
          <a:xfrm>
            <a:off x="5447681" y="2404739"/>
            <a:ext cx="325581" cy="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BFA1A77F-EAC7-4C40-83FD-052D04946A78}"/>
              </a:ext>
            </a:extLst>
          </p:cNvPr>
          <p:cNvCxnSpPr>
            <a:cxnSpLocks/>
          </p:cNvCxnSpPr>
          <p:nvPr/>
        </p:nvCxnSpPr>
        <p:spPr>
          <a:xfrm flipH="1">
            <a:off x="10530080" y="4085277"/>
            <a:ext cx="638327" cy="4486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374222D3-8D92-4776-A693-00CD63D6E927}"/>
              </a:ext>
            </a:extLst>
          </p:cNvPr>
          <p:cNvCxnSpPr>
            <a:cxnSpLocks/>
          </p:cNvCxnSpPr>
          <p:nvPr/>
        </p:nvCxnSpPr>
        <p:spPr>
          <a:xfrm>
            <a:off x="8875067" y="5311604"/>
            <a:ext cx="4095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Espace réservé pour une image  7" descr="Mer de mains au milieu">
            <a:extLst>
              <a:ext uri="{FF2B5EF4-FFF2-40B4-BE49-F238E27FC236}">
                <a16:creationId xmlns:a16="http://schemas.microsoft.com/office/drawing/2014/main" id="{0269BA4E-FD43-4937-9428-71E3ED58E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295" y="2990842"/>
            <a:ext cx="3384900" cy="2256049"/>
          </a:xfrm>
          <a:custGeom>
            <a:avLst/>
            <a:gdLst>
              <a:gd name="connsiteX0" fmla="*/ 0 w 6173901"/>
              <a:gd name="connsiteY0" fmla="*/ 0 h 6058299"/>
              <a:gd name="connsiteX1" fmla="*/ 6173901 w 6173901"/>
              <a:gd name="connsiteY1" fmla="*/ 0 h 6058299"/>
              <a:gd name="connsiteX2" fmla="*/ 6173901 w 6173901"/>
              <a:gd name="connsiteY2" fmla="*/ 6058299 h 6058299"/>
              <a:gd name="connsiteX3" fmla="*/ 0 w 6173901"/>
              <a:gd name="connsiteY3" fmla="*/ 6058299 h 605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3901" h="6058299">
                <a:moveTo>
                  <a:pt x="0" y="0"/>
                </a:moveTo>
                <a:lnTo>
                  <a:pt x="6173901" y="0"/>
                </a:lnTo>
                <a:lnTo>
                  <a:pt x="6173901" y="6058299"/>
                </a:lnTo>
                <a:lnTo>
                  <a:pt x="0" y="6058299"/>
                </a:lnTo>
                <a:close/>
              </a:path>
            </a:pathLst>
          </a:custGeom>
        </p:spPr>
      </p:pic>
      <p:sp>
        <p:nvSpPr>
          <p:cNvPr id="64" name="TextBox 10">
            <a:extLst>
              <a:ext uri="{FF2B5EF4-FFF2-40B4-BE49-F238E27FC236}">
                <a16:creationId xmlns:a16="http://schemas.microsoft.com/office/drawing/2014/main" id="{E13C3498-10B3-4E58-8B66-5C09F9E7A486}"/>
              </a:ext>
            </a:extLst>
          </p:cNvPr>
          <p:cNvSpPr txBox="1"/>
          <p:nvPr/>
        </p:nvSpPr>
        <p:spPr>
          <a:xfrm>
            <a:off x="320295" y="5252911"/>
            <a:ext cx="3384900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CA">
                <a:solidFill>
                  <a:schemeClr val="bg1"/>
                </a:solidFill>
                <a:latin typeface="+mj-lt"/>
              </a:rPr>
              <a:t>One’s</a:t>
            </a:r>
            <a:r>
              <a:rPr lang="en-CA" b="1">
                <a:solidFill>
                  <a:schemeClr val="bg1"/>
                </a:solidFill>
                <a:latin typeface="+mj-lt"/>
              </a:rPr>
              <a:t> destination is never a place</a:t>
            </a:r>
            <a:r>
              <a:rPr lang="en-CA">
                <a:solidFill>
                  <a:schemeClr val="bg1"/>
                </a:solidFill>
                <a:latin typeface="+mj-lt"/>
              </a:rPr>
              <a:t>, but a new way of seeing things.</a:t>
            </a:r>
          </a:p>
          <a:p>
            <a:r>
              <a:rPr lang="en-CA" i="1">
                <a:solidFill>
                  <a:schemeClr val="bg1"/>
                </a:solidFill>
                <a:latin typeface="+mj-lt"/>
              </a:rPr>
              <a:t>Henry Miller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274284" y="689098"/>
            <a:ext cx="35523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+mj-lt"/>
              </a:rPr>
              <a:t>Governance &amp; Collaboration: UIGC, ARB, AWG</a:t>
            </a:r>
          </a:p>
        </p:txBody>
      </p:sp>
    </p:spTree>
    <p:extLst>
      <p:ext uri="{BB962C8B-B14F-4D97-AF65-F5344CB8AC3E}">
        <p14:creationId xmlns:p14="http://schemas.microsoft.com/office/powerpoint/2010/main" val="329529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274283" y="702664"/>
            <a:ext cx="6040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+mj-lt"/>
              </a:rPr>
              <a:t>EA Principles: Guiding Architecture Decisions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9847DB-BEFD-4755-B8F4-1284CBF33130}"/>
              </a:ext>
            </a:extLst>
          </p:cNvPr>
          <p:cNvGrpSpPr/>
          <p:nvPr/>
        </p:nvGrpSpPr>
        <p:grpSpPr>
          <a:xfrm>
            <a:off x="371476" y="2235653"/>
            <a:ext cx="5514974" cy="3793672"/>
            <a:chOff x="1" y="2235654"/>
            <a:chExt cx="5514974" cy="37936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C0EB64-692F-4092-AB83-2A0D8C62FBAF}"/>
                </a:ext>
              </a:extLst>
            </p:cNvPr>
            <p:cNvSpPr/>
            <p:nvPr/>
          </p:nvSpPr>
          <p:spPr>
            <a:xfrm>
              <a:off x="1" y="2235654"/>
              <a:ext cx="5514974" cy="37936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2" descr="Enterprise Architecture Principles | Information Technology | University of  Ottawa">
              <a:extLst>
                <a:ext uri="{FF2B5EF4-FFF2-40B4-BE49-F238E27FC236}">
                  <a16:creationId xmlns:a16="http://schemas.microsoft.com/office/drawing/2014/main" id="{E4030C48-75AD-4C52-895E-6C63F8CF2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677" y="2397482"/>
              <a:ext cx="4849778" cy="3552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</p:grpSp>
      <p:pic>
        <p:nvPicPr>
          <p:cNvPr id="42" name="Picture 3">
            <a:extLst>
              <a:ext uri="{FF2B5EF4-FFF2-40B4-BE49-F238E27FC236}">
                <a16:creationId xmlns:a16="http://schemas.microsoft.com/office/drawing/2014/main" id="{62446C1F-2842-42E3-B738-771258081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582" y="3429000"/>
            <a:ext cx="3876246" cy="2181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9">
            <a:extLst>
              <a:ext uri="{FF2B5EF4-FFF2-40B4-BE49-F238E27FC236}">
                <a16:creationId xmlns:a16="http://schemas.microsoft.com/office/drawing/2014/main" id="{916955B0-0EEA-47EF-ACA3-60B051BD39BE}"/>
              </a:ext>
            </a:extLst>
          </p:cNvPr>
          <p:cNvSpPr txBox="1"/>
          <p:nvPr/>
        </p:nvSpPr>
        <p:spPr>
          <a:xfrm>
            <a:off x="7540354" y="2313477"/>
            <a:ext cx="380047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000">
                <a:latin typeface="+mj-lt"/>
                <a:ea typeface="ＭＳ Ｐゴシック"/>
              </a:rPr>
              <a:t>Initiatives presented to the ARB must show alignment with architecture principles</a:t>
            </a:r>
            <a:endParaRPr lang="en-US" sz="2000">
              <a:latin typeface="+mj-lt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E4729C8-1D37-4704-B76D-D662DB604075}"/>
              </a:ext>
            </a:extLst>
          </p:cNvPr>
          <p:cNvCxnSpPr/>
          <p:nvPr/>
        </p:nvCxnSpPr>
        <p:spPr>
          <a:xfrm>
            <a:off x="6064407" y="4495800"/>
            <a:ext cx="12763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05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274282" y="733335"/>
            <a:ext cx="11755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+mj-lt"/>
              </a:rPr>
              <a:t>Business Capability Model: </a:t>
            </a:r>
            <a:r>
              <a:rPr lang="en-US" sz="3200">
                <a:latin typeface="+mj-lt"/>
                <a:ea typeface="ＭＳ Ｐゴシック"/>
              </a:rPr>
              <a:t>Common Language, Shared Vision, Strategic Decision Making</a:t>
            </a:r>
            <a:endParaRPr lang="en-US" sz="3200">
              <a:latin typeface="+mj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E51A4A5-84BA-492D-A85E-058BA1B2BC9C}"/>
              </a:ext>
            </a:extLst>
          </p:cNvPr>
          <p:cNvSpPr txBox="1">
            <a:spLocks/>
          </p:cNvSpPr>
          <p:nvPr/>
        </p:nvSpPr>
        <p:spPr>
          <a:xfrm>
            <a:off x="5467362" y="2093350"/>
            <a:ext cx="6457938" cy="343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CA" sz="2000" b="1">
                <a:latin typeface="+mj-lt"/>
                <a:ea typeface="ＭＳ Ｐゴシック"/>
              </a:rPr>
              <a:t>Business Capabilities</a:t>
            </a:r>
            <a:endParaRPr lang="en-CA" sz="1200" b="1">
              <a:solidFill>
                <a:srgbClr val="0070C0"/>
              </a:solidFill>
              <a:latin typeface="+mj-lt"/>
              <a:ea typeface="ＭＳ Ｐゴシック"/>
            </a:endParaRP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+mj-lt"/>
                <a:ea typeface="ＭＳ Ｐゴシック"/>
              </a:rPr>
              <a:t>High-level view of </a:t>
            </a:r>
            <a:r>
              <a:rPr lang="en-US" sz="1400" b="1">
                <a:latin typeface="+mj-lt"/>
                <a:ea typeface="ＭＳ Ｐゴシック"/>
              </a:rPr>
              <a:t>WHAT</a:t>
            </a:r>
            <a:r>
              <a:rPr lang="en-US" sz="1400">
                <a:latin typeface="+mj-lt"/>
                <a:ea typeface="ＭＳ Ｐゴシック"/>
              </a:rPr>
              <a:t> an institution does from a business perspective.</a:t>
            </a: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CA" sz="1400">
                <a:latin typeface="+mj-lt"/>
                <a:ea typeface="ＭＳ Ｐゴシック"/>
              </a:rPr>
              <a:t>Relatively stable, unique and long term. </a:t>
            </a: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CA" sz="1400">
                <a:latin typeface="+mj-lt"/>
                <a:ea typeface="ＭＳ Ｐゴシック"/>
              </a:rPr>
              <a:t>Structured in a hierarchical manner, but organizationally neutral.</a:t>
            </a: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+mj-lt"/>
                <a:ea typeface="ＭＳ Ｐゴシック"/>
              </a:rPr>
              <a:t>Establishes a common language and contributes to a shared vision across an organization (↑ strategic dialog between IT &amp; Faculties/Services)</a:t>
            </a:r>
          </a:p>
          <a:p>
            <a:pPr marL="285750" indent="-285750" algn="l" eaLnBrk="0" hangingPunct="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>
                <a:latin typeface="+mj-lt"/>
                <a:ea typeface="ＭＳ Ｐゴシック"/>
              </a:rPr>
              <a:t>Delivered through a combination of PEOPLE, PROCESS and TECHNOLOGY, the </a:t>
            </a:r>
            <a:r>
              <a:rPr lang="en-US" sz="1400" b="1">
                <a:latin typeface="+mj-lt"/>
                <a:ea typeface="ＭＳ Ｐゴシック"/>
              </a:rPr>
              <a:t>HOW</a:t>
            </a:r>
            <a:endParaRPr lang="en-US" sz="1400">
              <a:latin typeface="+mj-lt"/>
            </a:endParaRPr>
          </a:p>
          <a:p>
            <a:pPr algn="l"/>
            <a:br>
              <a:rPr lang="en-CA" sz="2000" b="1">
                <a:latin typeface="+mj-lt"/>
                <a:ea typeface="ＭＳ Ｐゴシック"/>
              </a:rPr>
            </a:br>
            <a:r>
              <a:rPr lang="en-CA" sz="2000" b="1">
                <a:latin typeface="+mj-lt"/>
                <a:ea typeface="ＭＳ Ｐゴシック"/>
              </a:rPr>
              <a:t>A Business Capability Model is: </a:t>
            </a:r>
            <a:endParaRPr lang="en-CA" sz="1200"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>
                <a:latin typeface="+mj-lt"/>
                <a:ea typeface="ＭＳ Ｐゴシック"/>
              </a:rPr>
              <a:t>A visual structured vision of an organizations set of business capabilities </a:t>
            </a:r>
            <a:endParaRPr lang="en-CA" sz="1400"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>
                <a:latin typeface="+mj-lt"/>
                <a:ea typeface="ＭＳ Ｐゴシック"/>
              </a:rPr>
              <a:t>Essential for a successful Enterprise Architecture practice – better </a:t>
            </a:r>
            <a:r>
              <a:rPr lang="en-CA" sz="1400" b="1">
                <a:latin typeface="+mj-lt"/>
                <a:ea typeface="ＭＳ Ｐゴシック"/>
              </a:rPr>
              <a:t>value </a:t>
            </a:r>
            <a:r>
              <a:rPr lang="en-CA" sz="1400">
                <a:latin typeface="+mj-lt"/>
                <a:ea typeface="ＭＳ Ｐゴシック"/>
              </a:rPr>
              <a:t>and </a:t>
            </a:r>
            <a:r>
              <a:rPr lang="en-CA" sz="1400" b="1">
                <a:latin typeface="+mj-lt"/>
                <a:ea typeface="ＭＳ Ｐゴシック"/>
              </a:rPr>
              <a:t>business outcomes </a:t>
            </a:r>
            <a:r>
              <a:rPr lang="en-CA" sz="1400">
                <a:latin typeface="+mj-lt"/>
                <a:ea typeface="ＭＳ Ｐゴシック"/>
              </a:rPr>
              <a:t>by ensuring execution is linked to strategic goals and objectives.</a:t>
            </a:r>
            <a:endParaRPr lang="en-US" sz="1400">
              <a:latin typeface="+mj-lt"/>
              <a:ea typeface="ＭＳ Ｐゴシック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5C4793A5-E9FC-490A-B7CE-BBD83E57B1C9}"/>
              </a:ext>
            </a:extLst>
          </p:cNvPr>
          <p:cNvSpPr txBox="1"/>
          <p:nvPr/>
        </p:nvSpPr>
        <p:spPr>
          <a:xfrm>
            <a:off x="5467362" y="5579417"/>
            <a:ext cx="6457938" cy="461665"/>
          </a:xfrm>
          <a:prstGeom prst="rect">
            <a:avLst/>
          </a:prstGeom>
          <a:solidFill>
            <a:srgbClr val="A2152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>
                <a:solidFill>
                  <a:schemeClr val="bg2"/>
                </a:solidFill>
                <a:latin typeface="+mj-lt"/>
                <a:ea typeface="ＭＳ Ｐゴシック"/>
              </a:rPr>
              <a:t>At uOttawa, Business Capabilities are referred to as Higher Education Capabilities to reflect the educational nature of the institution.</a:t>
            </a:r>
          </a:p>
        </p:txBody>
      </p:sp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0F375B4-DC2D-E1D5-078F-421949DE5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24120"/>
            <a:ext cx="5076825" cy="36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9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254746" y="491341"/>
            <a:ext cx="11536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+mj-lt"/>
              </a:rPr>
              <a:t>uOttawa’s Higher Education Capability Model (HECM)</a:t>
            </a:r>
            <a:endParaRPr lang="en-US" sz="320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26F72E1-7CF9-44A4-9E64-A3939D8F1F70}"/>
              </a:ext>
            </a:extLst>
          </p:cNvPr>
          <p:cNvSpPr txBox="1"/>
          <p:nvPr/>
        </p:nvSpPr>
        <p:spPr>
          <a:xfrm>
            <a:off x="9787518" y="3426421"/>
            <a:ext cx="2007543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A" sz="1000" i="1">
                <a:solidFill>
                  <a:schemeClr val="bg2"/>
                </a:solidFill>
                <a:latin typeface="+mj-lt"/>
              </a:rPr>
              <a:t>Note: The uOttawa HECM </a:t>
            </a:r>
            <a:r>
              <a:rPr lang="fr-CA" sz="1000" i="1" err="1">
                <a:solidFill>
                  <a:schemeClr val="bg2"/>
                </a:solidFill>
                <a:latin typeface="+mj-lt"/>
              </a:rPr>
              <a:t>is</a:t>
            </a:r>
            <a:r>
              <a:rPr lang="fr-CA" sz="1000" i="1">
                <a:solidFill>
                  <a:schemeClr val="bg2"/>
                </a:solidFill>
                <a:latin typeface="+mj-lt"/>
              </a:rPr>
              <a:t> a </a:t>
            </a:r>
            <a:r>
              <a:rPr lang="fr-CA" sz="1000" i="1" err="1">
                <a:solidFill>
                  <a:schemeClr val="bg2"/>
                </a:solidFill>
                <a:latin typeface="+mj-lt"/>
              </a:rPr>
              <a:t>modified</a:t>
            </a:r>
            <a:r>
              <a:rPr lang="fr-CA" sz="1000" i="1">
                <a:solidFill>
                  <a:schemeClr val="bg2"/>
                </a:solidFill>
                <a:latin typeface="+mj-lt"/>
              </a:rPr>
              <a:t> version of </a:t>
            </a:r>
            <a:r>
              <a:rPr lang="fr-CA" sz="1000" i="1" err="1">
                <a:solidFill>
                  <a:schemeClr val="bg2"/>
                </a:solidFill>
                <a:latin typeface="+mj-lt"/>
              </a:rPr>
              <a:t>industry</a:t>
            </a:r>
            <a:r>
              <a:rPr lang="fr-CA" sz="1000" i="1">
                <a:solidFill>
                  <a:schemeClr val="bg2"/>
                </a:solidFill>
                <a:latin typeface="+mj-lt"/>
              </a:rPr>
              <a:t> </a:t>
            </a:r>
            <a:r>
              <a:rPr lang="fr-CA" sz="1000" i="1" err="1">
                <a:solidFill>
                  <a:schemeClr val="bg2"/>
                </a:solidFill>
                <a:latin typeface="+mj-lt"/>
              </a:rPr>
              <a:t>reference</a:t>
            </a:r>
            <a:r>
              <a:rPr lang="fr-CA" sz="1000" i="1">
                <a:solidFill>
                  <a:schemeClr val="bg2"/>
                </a:solidFill>
                <a:latin typeface="+mj-lt"/>
              </a:rPr>
              <a:t> </a:t>
            </a:r>
            <a:r>
              <a:rPr lang="fr-CA" sz="1000" i="1" err="1">
                <a:solidFill>
                  <a:schemeClr val="bg2"/>
                </a:solidFill>
                <a:latin typeface="+mj-lt"/>
              </a:rPr>
              <a:t>models</a:t>
            </a:r>
            <a:r>
              <a:rPr lang="fr-CA" sz="1000" i="1">
                <a:solidFill>
                  <a:schemeClr val="bg2"/>
                </a:solidFill>
                <a:latin typeface="+mj-lt"/>
              </a:rPr>
              <a:t> (CAUDIT, USICA, Info-Tech)</a:t>
            </a:r>
            <a:endParaRPr lang="en-US" sz="1000" i="1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3255FB8-313D-574C-43FC-FB48EC82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286270"/>
            <a:ext cx="6657975" cy="4818860"/>
          </a:xfrm>
          <a:prstGeom prst="rect">
            <a:avLst/>
          </a:prstGeom>
        </p:spPr>
      </p:pic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857CA4C0-A88D-3810-FE75-BAE3ED97E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" y="1447800"/>
            <a:ext cx="16606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13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131AD-A7D4-92B6-0F5C-FF69442F6B2B}"/>
              </a:ext>
            </a:extLst>
          </p:cNvPr>
          <p:cNvSpPr/>
          <p:nvPr/>
        </p:nvSpPr>
        <p:spPr>
          <a:xfrm>
            <a:off x="2619375" y="2686050"/>
            <a:ext cx="2286000" cy="317182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6350">
            <a:solidFill>
              <a:srgbClr val="323F4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b="1">
                <a:solidFill>
                  <a:srgbClr val="222A35"/>
                </a:solidFill>
                <a:cs typeface="Calibri"/>
              </a:rPr>
              <a:t>Roadmaps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62917-CB47-BC0D-D0C2-E9B56F2D2F04}"/>
              </a:ext>
            </a:extLst>
          </p:cNvPr>
          <p:cNvSpPr/>
          <p:nvPr/>
        </p:nvSpPr>
        <p:spPr>
          <a:xfrm>
            <a:off x="7219950" y="2686050"/>
            <a:ext cx="2324100" cy="3171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323F4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b="1">
                <a:solidFill>
                  <a:srgbClr val="222A35"/>
                </a:solidFill>
                <a:cs typeface="Calibri"/>
              </a:rPr>
              <a:t>Business Software </a:t>
            </a:r>
            <a:endParaRPr lang="en-US">
              <a:solidFill>
                <a:srgbClr val="EFF1F4"/>
              </a:solidFill>
              <a:cs typeface="Calibri"/>
            </a:endParaRPr>
          </a:p>
          <a:p>
            <a:pPr algn="ctr"/>
            <a:r>
              <a:rPr lang="en-US" b="1">
                <a:solidFill>
                  <a:srgbClr val="222A35"/>
                </a:solidFill>
                <a:cs typeface="Calibri"/>
              </a:rPr>
              <a:t>Inventory</a:t>
            </a:r>
            <a:endParaRPr lang="en-US"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6D621E-8A38-B4A9-A20A-8D65C189F266}"/>
              </a:ext>
            </a:extLst>
          </p:cNvPr>
          <p:cNvSpPr/>
          <p:nvPr/>
        </p:nvSpPr>
        <p:spPr>
          <a:xfrm>
            <a:off x="4905374" y="2686050"/>
            <a:ext cx="2314575" cy="1562100"/>
          </a:xfrm>
          <a:prstGeom prst="rect">
            <a:avLst/>
          </a:prstGeom>
          <a:solidFill>
            <a:srgbClr val="909BAC"/>
          </a:solidFill>
          <a:ln w="6350">
            <a:solidFill>
              <a:srgbClr val="323F4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b="1">
                <a:solidFill>
                  <a:srgbClr val="222A35"/>
                </a:solidFill>
                <a:cs typeface="Calibri"/>
              </a:rPr>
              <a:t>UIGC</a:t>
            </a:r>
            <a:r>
              <a:rPr lang="en-US">
                <a:solidFill>
                  <a:srgbClr val="222A35"/>
                </a:solidFill>
                <a:cs typeface="Calibri"/>
              </a:rPr>
              <a:t> </a:t>
            </a:r>
            <a:r>
              <a:rPr lang="en-US" b="1">
                <a:solidFill>
                  <a:srgbClr val="222A35"/>
                </a:solidFill>
                <a:cs typeface="Calibri"/>
              </a:rPr>
              <a:t>Initiatives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0B8ECA-28F2-30DE-5DE9-71902590F99A}"/>
              </a:ext>
            </a:extLst>
          </p:cNvPr>
          <p:cNvSpPr/>
          <p:nvPr/>
        </p:nvSpPr>
        <p:spPr>
          <a:xfrm>
            <a:off x="4905374" y="4248150"/>
            <a:ext cx="2314575" cy="1609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rgbClr val="323F4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b="1" dirty="0">
                <a:solidFill>
                  <a:srgbClr val="222A35"/>
                </a:solidFill>
                <a:cs typeface="Calibri"/>
              </a:rPr>
              <a:t>Business Architecture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55F5FA8-632F-BE6A-AF54-B7BFF4B3AD7F}"/>
              </a:ext>
            </a:extLst>
          </p:cNvPr>
          <p:cNvSpPr/>
          <p:nvPr/>
        </p:nvSpPr>
        <p:spPr>
          <a:xfrm>
            <a:off x="2615946" y="2177034"/>
            <a:ext cx="6988683" cy="484631"/>
          </a:xfrm>
          <a:prstGeom prst="rightArrow">
            <a:avLst/>
          </a:prstGeom>
          <a:solidFill>
            <a:srgbClr val="8F001A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Business Capabilities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8B35C-5E40-47A3-D18E-520DB8CDCD3D}"/>
              </a:ext>
            </a:extLst>
          </p:cNvPr>
          <p:cNvSpPr txBox="1"/>
          <p:nvPr/>
        </p:nvSpPr>
        <p:spPr>
          <a:xfrm>
            <a:off x="2581275" y="1914525"/>
            <a:ext cx="733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/>
              <a:t>Ideas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0855FE-BB34-1841-260A-1A78D12A0679}"/>
              </a:ext>
            </a:extLst>
          </p:cNvPr>
          <p:cNvSpPr txBox="1"/>
          <p:nvPr/>
        </p:nvSpPr>
        <p:spPr>
          <a:xfrm>
            <a:off x="8277225" y="1914525"/>
            <a:ext cx="10858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/>
              <a:t>Solutions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40A191-C97A-617F-CEB5-F4AFA9DC619B}"/>
              </a:ext>
            </a:extLst>
          </p:cNvPr>
          <p:cNvSpPr/>
          <p:nvPr/>
        </p:nvSpPr>
        <p:spPr>
          <a:xfrm>
            <a:off x="140932" y="619035"/>
            <a:ext cx="1175579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>
                <a:latin typeface="+mj-lt"/>
              </a:rPr>
              <a:t>Business Capabilities: </a:t>
            </a:r>
            <a:endParaRPr lang="en-US" sz="3200">
              <a:latin typeface="+mj-lt"/>
              <a:ea typeface="ＭＳ Ｐゴシック"/>
            </a:endParaRPr>
          </a:p>
          <a:p>
            <a:r>
              <a:rPr lang="en-US" sz="3200">
                <a:latin typeface="+mj-lt"/>
                <a:ea typeface="ＭＳ Ｐゴシック"/>
              </a:rPr>
              <a:t>Ideas to Solutions</a:t>
            </a:r>
            <a:endParaRPr lang="en-US" sz="3200">
              <a:latin typeface="+mj-lt"/>
              <a:ea typeface="ＭＳ Ｐゴシック"/>
              <a:cs typeface="Calibri Light"/>
            </a:endParaRPr>
          </a:p>
        </p:txBody>
      </p:sp>
      <p:pic>
        <p:nvPicPr>
          <p:cNvPr id="3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22F9737-F87D-2F5B-6BFE-56064B5D5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190" y="2860170"/>
            <a:ext cx="2899774" cy="2889336"/>
          </a:xfrm>
          <a:prstGeom prst="rect">
            <a:avLst/>
          </a:prstGeom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B423E9FF-D4AC-5BB1-0510-C83726586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2" y="2562205"/>
            <a:ext cx="2009955" cy="2009956"/>
          </a:xfrm>
          <a:prstGeom prst="rect">
            <a:avLst/>
          </a:prstGeom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BE784D7E-51EC-CC27-6B0E-A6D8B7BC7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912" y="4137042"/>
            <a:ext cx="2168106" cy="2211238"/>
          </a:xfrm>
          <a:prstGeom prst="rect">
            <a:avLst/>
          </a:prstGeom>
        </p:spPr>
      </p:pic>
      <p:pic>
        <p:nvPicPr>
          <p:cNvPr id="10" name="Image 12">
            <a:extLst>
              <a:ext uri="{FF2B5EF4-FFF2-40B4-BE49-F238E27FC236}">
                <a16:creationId xmlns:a16="http://schemas.microsoft.com/office/drawing/2014/main" id="{4D3292D1-CB5B-EDB6-347C-B689E9DFF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709" y="3016743"/>
            <a:ext cx="2764077" cy="273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5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305598" y="579680"/>
            <a:ext cx="6383692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>
                <a:latin typeface="+mj-lt"/>
              </a:rPr>
              <a:t>Roadmaps</a:t>
            </a:r>
            <a:endParaRPr lang="en-US" sz="3200">
              <a:latin typeface="+mj-lt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41D4A07-8A53-4767-B6EE-FBA65BD19AB8}"/>
              </a:ext>
            </a:extLst>
          </p:cNvPr>
          <p:cNvGrpSpPr/>
          <p:nvPr/>
        </p:nvGrpSpPr>
        <p:grpSpPr>
          <a:xfrm>
            <a:off x="171203" y="1786554"/>
            <a:ext cx="3811943" cy="3176944"/>
            <a:chOff x="369532" y="2231321"/>
            <a:chExt cx="3811943" cy="317694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C0EB64-692F-4092-AB83-2A0D8C62FBAF}"/>
                </a:ext>
              </a:extLst>
            </p:cNvPr>
            <p:cNvSpPr/>
            <p:nvPr/>
          </p:nvSpPr>
          <p:spPr>
            <a:xfrm>
              <a:off x="369532" y="2231321"/>
              <a:ext cx="3811943" cy="31769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FE69014A-5473-466F-A4B9-86822DCD4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941" y="2275766"/>
              <a:ext cx="3696131" cy="3132499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F493C696-9DD6-4E48-8798-FF8DF88005E9}"/>
              </a:ext>
            </a:extLst>
          </p:cNvPr>
          <p:cNvGrpSpPr/>
          <p:nvPr/>
        </p:nvGrpSpPr>
        <p:grpSpPr>
          <a:xfrm>
            <a:off x="6736002" y="471783"/>
            <a:ext cx="3606817" cy="4615147"/>
            <a:chOff x="7042133" y="1340354"/>
            <a:chExt cx="3606817" cy="4534635"/>
          </a:xfrm>
        </p:grpSpPr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AC42EE4A-5BBF-4822-9F00-5D824F0B6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1882" y="1416572"/>
              <a:ext cx="3458837" cy="443970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F99087-4A94-4404-91BA-E3C76DBE9600}"/>
                </a:ext>
              </a:extLst>
            </p:cNvPr>
            <p:cNvSpPr/>
            <p:nvPr/>
          </p:nvSpPr>
          <p:spPr>
            <a:xfrm>
              <a:off x="7042133" y="1340354"/>
              <a:ext cx="3606817" cy="45346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82">
            <a:extLst>
              <a:ext uri="{FF2B5EF4-FFF2-40B4-BE49-F238E27FC236}">
                <a16:creationId xmlns:a16="http://schemas.microsoft.com/office/drawing/2014/main" id="{F3F6B3C0-E8A4-4CB4-AB24-77D410339A9C}"/>
              </a:ext>
            </a:extLst>
          </p:cNvPr>
          <p:cNvSpPr txBox="1"/>
          <p:nvPr/>
        </p:nvSpPr>
        <p:spPr>
          <a:xfrm>
            <a:off x="4045776" y="2603962"/>
            <a:ext cx="2521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8F001A"/>
                </a:solidFill>
                <a:latin typeface="+mj-lt"/>
                <a:ea typeface="Verdana" panose="020B0604030504040204" pitchFamily="34" charset="0"/>
              </a:rPr>
              <a:t>CAPABILITY BASED ROADMAPS</a:t>
            </a:r>
            <a:endParaRPr lang="en-US" sz="1400" u="sng">
              <a:latin typeface="+mj-lt"/>
              <a:ea typeface="Verdana" panose="020B0604030504040204" pitchFamily="34" charset="0"/>
            </a:endParaRPr>
          </a:p>
          <a:p>
            <a:pPr algn="ctr"/>
            <a:r>
              <a:rPr lang="en-US" sz="1400">
                <a:latin typeface="+mj-lt"/>
                <a:ea typeface="Verdana" panose="020B0604030504040204" pitchFamily="34" charset="0"/>
              </a:rPr>
              <a:t> Organized around business capabilities, linking strategy &amp; execution</a:t>
            </a:r>
          </a:p>
        </p:txBody>
      </p:sp>
      <p:sp>
        <p:nvSpPr>
          <p:cNvPr id="31" name="TextBox 83">
            <a:extLst>
              <a:ext uri="{FF2B5EF4-FFF2-40B4-BE49-F238E27FC236}">
                <a16:creationId xmlns:a16="http://schemas.microsoft.com/office/drawing/2014/main" id="{0EA7BF46-AE2E-4B79-831C-638E16711FDF}"/>
              </a:ext>
            </a:extLst>
          </p:cNvPr>
          <p:cNvSpPr txBox="1"/>
          <p:nvPr/>
        </p:nvSpPr>
        <p:spPr>
          <a:xfrm>
            <a:off x="3988132" y="4205124"/>
            <a:ext cx="2736127" cy="139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8F001A"/>
                </a:solidFill>
                <a:latin typeface="+mj-lt"/>
                <a:ea typeface="Verdana" panose="020B0604030504040204" pitchFamily="34" charset="0"/>
              </a:rPr>
              <a:t>KEY BENEFITS</a:t>
            </a:r>
            <a:endParaRPr lang="en-US" sz="1400">
              <a:latin typeface="+mj-lt"/>
              <a:ea typeface="Verdana" panose="020B0604030504040204" pitchFamily="34" charset="0"/>
            </a:endParaRPr>
          </a:p>
          <a:p>
            <a:pPr algn="ctr"/>
            <a:r>
              <a:rPr lang="en-US" sz="1400">
                <a:latin typeface="+mj-lt"/>
                <a:ea typeface="Verdana" panose="020B0604030504040204" pitchFamily="34" charset="0"/>
              </a:rPr>
              <a:t>Alignment between IT investments and long-term business outcomes, </a:t>
            </a:r>
            <a:br>
              <a:rPr lang="en-US" sz="1400">
                <a:latin typeface="+mj-lt"/>
                <a:ea typeface="Verdana" panose="020B0604030504040204" pitchFamily="34" charset="0"/>
              </a:rPr>
            </a:br>
            <a:r>
              <a:rPr lang="en-US" sz="1400">
                <a:latin typeface="+mj-lt"/>
                <a:ea typeface="Verdana" panose="020B0604030504040204" pitchFamily="34" charset="0"/>
              </a:rPr>
              <a:t>Proper scheduling of IT initiatives, </a:t>
            </a:r>
            <a:br>
              <a:rPr lang="en-US" sz="1400">
                <a:latin typeface="+mj-lt"/>
                <a:ea typeface="Verdana" panose="020B0604030504040204" pitchFamily="34" charset="0"/>
              </a:rPr>
            </a:br>
            <a:r>
              <a:rPr lang="en-US" sz="1400">
                <a:latin typeface="+mj-lt"/>
                <a:ea typeface="Verdana" panose="020B0604030504040204" pitchFamily="34" charset="0"/>
              </a:rPr>
              <a:t>Better synchronization of business and IT related plans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FCE52194-8B30-4B53-BBAE-A319FCB7E49A}"/>
              </a:ext>
            </a:extLst>
          </p:cNvPr>
          <p:cNvCxnSpPr>
            <a:cxnSpLocks/>
          </p:cNvCxnSpPr>
          <p:nvPr/>
        </p:nvCxnSpPr>
        <p:spPr>
          <a:xfrm>
            <a:off x="4592812" y="3737024"/>
            <a:ext cx="1533524" cy="0"/>
          </a:xfrm>
          <a:prstGeom prst="straightConnector1">
            <a:avLst/>
          </a:prstGeom>
          <a:ln w="76200">
            <a:solidFill>
              <a:srgbClr val="8F00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7">
            <a:extLst>
              <a:ext uri="{FF2B5EF4-FFF2-40B4-BE49-F238E27FC236}">
                <a16:creationId xmlns:a16="http://schemas.microsoft.com/office/drawing/2014/main" id="{AE35E184-6C46-448F-91C2-EF0C2A90AEC6}"/>
              </a:ext>
            </a:extLst>
          </p:cNvPr>
          <p:cNvSpPr txBox="1"/>
          <p:nvPr/>
        </p:nvSpPr>
        <p:spPr>
          <a:xfrm>
            <a:off x="171202" y="5388199"/>
            <a:ext cx="3811943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>
                <a:latin typeface="+mj-lt"/>
                <a:ea typeface="Verdana" panose="020B0604030504040204" pitchFamily="34" charset="0"/>
              </a:rPr>
              <a:t>BUSINESS CAPABILITY MODELS</a:t>
            </a:r>
          </a:p>
          <a:p>
            <a:pPr algn="ctr"/>
            <a:r>
              <a:rPr lang="en-US" sz="1100">
                <a:latin typeface="+mj-lt"/>
                <a:ea typeface="Verdana" panose="020B0604030504040204" pitchFamily="34" charset="0"/>
              </a:rPr>
              <a:t>Help business executives decide </a:t>
            </a:r>
            <a:r>
              <a:rPr lang="en-US" sz="1100">
                <a:solidFill>
                  <a:srgbClr val="8F001A"/>
                </a:solidFill>
                <a:latin typeface="+mj-lt"/>
                <a:ea typeface="Verdana" panose="020B0604030504040204" pitchFamily="34" charset="0"/>
              </a:rPr>
              <a:t>WHERE</a:t>
            </a:r>
            <a:r>
              <a:rPr lang="en-US" sz="1100">
                <a:latin typeface="+mj-lt"/>
                <a:ea typeface="Verdana" panose="020B0604030504040204" pitchFamily="34" charset="0"/>
              </a:rPr>
              <a:t> future IT investments should go.</a:t>
            </a:r>
          </a:p>
        </p:txBody>
      </p:sp>
      <p:sp>
        <p:nvSpPr>
          <p:cNvPr id="34" name="TextBox 78">
            <a:extLst>
              <a:ext uri="{FF2B5EF4-FFF2-40B4-BE49-F238E27FC236}">
                <a16:creationId xmlns:a16="http://schemas.microsoft.com/office/drawing/2014/main" id="{45CD486B-A60F-4FF5-BDC0-5274D027610D}"/>
              </a:ext>
            </a:extLst>
          </p:cNvPr>
          <p:cNvSpPr txBox="1"/>
          <p:nvPr/>
        </p:nvSpPr>
        <p:spPr>
          <a:xfrm>
            <a:off x="6742710" y="5498621"/>
            <a:ext cx="3606817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+mj-lt"/>
                <a:ea typeface="Verdana" panose="020B0604030504040204" pitchFamily="34" charset="0"/>
              </a:rPr>
              <a:t>CAPABILITY BASED ROADMAPS </a:t>
            </a:r>
          </a:p>
          <a:p>
            <a:pPr algn="ctr"/>
            <a:r>
              <a:rPr lang="en-US" sz="1100">
                <a:latin typeface="+mj-lt"/>
                <a:ea typeface="Verdana" panose="020B0604030504040204" pitchFamily="34" charset="0"/>
              </a:rPr>
              <a:t>Operate with planned IT initiatives and help business executives decide </a:t>
            </a:r>
            <a:r>
              <a:rPr lang="en-US" sz="1100">
                <a:solidFill>
                  <a:srgbClr val="8F001A"/>
                </a:solidFill>
                <a:latin typeface="+mj-lt"/>
                <a:ea typeface="Verdana" panose="020B0604030504040204" pitchFamily="34" charset="0"/>
              </a:rPr>
              <a:t>WHEN</a:t>
            </a:r>
            <a:r>
              <a:rPr lang="en-US" sz="1100">
                <a:latin typeface="+mj-lt"/>
                <a:ea typeface="Verdana" panose="020B0604030504040204" pitchFamily="34" charset="0"/>
              </a:rPr>
              <a:t> these investments should be made</a:t>
            </a:r>
          </a:p>
        </p:txBody>
      </p:sp>
      <p:sp>
        <p:nvSpPr>
          <p:cNvPr id="36" name="TextBox 79">
            <a:extLst>
              <a:ext uri="{FF2B5EF4-FFF2-40B4-BE49-F238E27FC236}">
                <a16:creationId xmlns:a16="http://schemas.microsoft.com/office/drawing/2014/main" id="{CE571A2E-24AB-4A97-8FB5-B1A702EC75FE}"/>
              </a:ext>
            </a:extLst>
          </p:cNvPr>
          <p:cNvSpPr txBox="1"/>
          <p:nvPr/>
        </p:nvSpPr>
        <p:spPr>
          <a:xfrm>
            <a:off x="171202" y="5055297"/>
            <a:ext cx="3811943" cy="307777"/>
          </a:xfrm>
          <a:prstGeom prst="rect">
            <a:avLst/>
          </a:prstGeom>
          <a:solidFill>
            <a:srgbClr val="8F001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STRATEGY</a:t>
            </a:r>
          </a:p>
        </p:txBody>
      </p:sp>
      <p:sp>
        <p:nvSpPr>
          <p:cNvPr id="37" name="TextBox 80">
            <a:extLst>
              <a:ext uri="{FF2B5EF4-FFF2-40B4-BE49-F238E27FC236}">
                <a16:creationId xmlns:a16="http://schemas.microsoft.com/office/drawing/2014/main" id="{83D14BF9-EEA9-4A71-A285-51DD0A460F7B}"/>
              </a:ext>
            </a:extLst>
          </p:cNvPr>
          <p:cNvSpPr txBox="1"/>
          <p:nvPr/>
        </p:nvSpPr>
        <p:spPr>
          <a:xfrm>
            <a:off x="6742710" y="5159680"/>
            <a:ext cx="3606817" cy="307777"/>
          </a:xfrm>
          <a:prstGeom prst="rect">
            <a:avLst/>
          </a:prstGeom>
          <a:solidFill>
            <a:srgbClr val="8F001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400" b="0">
                <a:latin typeface="+mj-lt"/>
              </a:rPr>
              <a:t>EXECUTION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006F9E-E1AB-DE95-B66D-871E7630D5FD}"/>
              </a:ext>
            </a:extLst>
          </p:cNvPr>
          <p:cNvSpPr/>
          <p:nvPr/>
        </p:nvSpPr>
        <p:spPr>
          <a:xfrm>
            <a:off x="10772517" y="300389"/>
            <a:ext cx="1298691" cy="117711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6350">
            <a:solidFill>
              <a:srgbClr val="323F4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solidFill>
                  <a:srgbClr val="222A35"/>
                </a:solidFill>
                <a:cs typeface="Calibri"/>
              </a:rPr>
              <a:t>Roadmaps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B20A0D-F80C-4DFC-5E3A-CE6AF42EB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136" y="377213"/>
            <a:ext cx="1062627" cy="116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84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hidden="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4" name="TextBox 173" hidden="1"/>
          <p:cNvSpPr txBox="1"/>
          <p:nvPr/>
        </p:nvSpPr>
        <p:spPr>
          <a:xfrm>
            <a:off x="1529693" y="5495093"/>
            <a:ext cx="185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Eodem modo typi, qui nunc nobis videntur parum clari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5" name="TextBox 174" hidden="1"/>
          <p:cNvSpPr txBox="1"/>
          <p:nvPr/>
        </p:nvSpPr>
        <p:spPr>
          <a:xfrm>
            <a:off x="3688611" y="5495093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qui sequitur mutationem consuetudium lectorum. Mirum est notare quam littera gothica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178" name="Rectangle 177" hidden="1"/>
          <p:cNvSpPr/>
          <p:nvPr/>
        </p:nvSpPr>
        <p:spPr>
          <a:xfrm>
            <a:off x="1415353" y="5558633"/>
            <a:ext cx="190460" cy="190460"/>
          </a:xfrm>
          <a:prstGeom prst="rect">
            <a:avLst/>
          </a:prstGeom>
          <a:solidFill>
            <a:srgbClr val="F6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9" name="Rectangle 178" hidden="1"/>
          <p:cNvSpPr/>
          <p:nvPr/>
        </p:nvSpPr>
        <p:spPr>
          <a:xfrm>
            <a:off x="3587010" y="5558633"/>
            <a:ext cx="190460" cy="190460"/>
          </a:xfrm>
          <a:prstGeom prst="rect">
            <a:avLst/>
          </a:prstGeom>
          <a:solidFill>
            <a:srgbClr val="CD1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1" name="TextBox 180" hidden="1"/>
          <p:cNvSpPr txBox="1"/>
          <p:nvPr/>
        </p:nvSpPr>
        <p:spPr>
          <a:xfrm>
            <a:off x="6698550" y="5495093"/>
            <a:ext cx="46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n" pitchFamily="2" charset="0"/>
                <a:cs typeface="Open Sans" pitchFamily="34" charset="0"/>
              </a:rPr>
              <a:t>odio dignissim qui blandit praesent luptatum zzril delenit augue duis dolore te feugait nulla facilisi. Nam liber tempor cum soluta nobis eleifend option congue nihil imperdiet doming id quod mazim</a:t>
            </a: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n" pitchFamily="2" charset="0"/>
              <a:cs typeface="Open Sans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8F9615-A274-4E9D-9F06-3B35B449445B}"/>
              </a:ext>
            </a:extLst>
          </p:cNvPr>
          <p:cNvSpPr/>
          <p:nvPr/>
        </p:nvSpPr>
        <p:spPr>
          <a:xfrm>
            <a:off x="274283" y="665616"/>
            <a:ext cx="1151902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4000">
                <a:latin typeface="+mj-lt"/>
                <a:ea typeface="ＭＳ Ｐゴシック"/>
              </a:rPr>
              <a:t>UIGC Initiatives</a:t>
            </a:r>
            <a:endParaRPr lang="en-US" altLang="en-US" sz="4000">
              <a:latin typeface="+mj-lt"/>
              <a:ea typeface="ＭＳ Ｐゴシック"/>
              <a:cs typeface="Calibri Light"/>
            </a:endParaRPr>
          </a:p>
        </p:txBody>
      </p:sp>
      <p:pic>
        <p:nvPicPr>
          <p:cNvPr id="3" name="Picture 5" descr="Table&#10;&#10;Description automatically generated">
            <a:extLst>
              <a:ext uri="{FF2B5EF4-FFF2-40B4-BE49-F238E27FC236}">
                <a16:creationId xmlns:a16="http://schemas.microsoft.com/office/drawing/2014/main" id="{7E5583C4-3BC3-DF8B-6BF4-DAFE3828C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643" y="1502773"/>
            <a:ext cx="6791325" cy="41580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8E3BE0-9DB5-F8B9-4226-D834D291D0E9}"/>
              </a:ext>
            </a:extLst>
          </p:cNvPr>
          <p:cNvSpPr/>
          <p:nvPr/>
        </p:nvSpPr>
        <p:spPr>
          <a:xfrm>
            <a:off x="10719539" y="274788"/>
            <a:ext cx="1302054" cy="1217635"/>
          </a:xfrm>
          <a:prstGeom prst="rect">
            <a:avLst/>
          </a:prstGeom>
          <a:solidFill>
            <a:srgbClr val="909BAC"/>
          </a:solidFill>
          <a:ln w="6350">
            <a:solidFill>
              <a:srgbClr val="323F4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1200" b="1">
                <a:solidFill>
                  <a:srgbClr val="222A35"/>
                </a:solidFill>
                <a:cs typeface="Calibri"/>
              </a:rPr>
              <a:t>UIGC</a:t>
            </a:r>
            <a:r>
              <a:rPr lang="en-US" sz="1200">
                <a:solidFill>
                  <a:srgbClr val="222A35"/>
                </a:solidFill>
                <a:cs typeface="Calibri"/>
              </a:rPr>
              <a:t> </a:t>
            </a:r>
            <a:r>
              <a:rPr lang="en-US" sz="1200" b="1">
                <a:solidFill>
                  <a:srgbClr val="222A35"/>
                </a:solidFill>
                <a:cs typeface="Calibri"/>
              </a:rPr>
              <a:t>Initiatives</a:t>
            </a:r>
          </a:p>
        </p:txBody>
      </p:sp>
      <p:pic>
        <p:nvPicPr>
          <p:cNvPr id="6" name="Image 8">
            <a:extLst>
              <a:ext uri="{FF2B5EF4-FFF2-40B4-BE49-F238E27FC236}">
                <a16:creationId xmlns:a16="http://schemas.microsoft.com/office/drawing/2014/main" id="{981B3FBF-257D-1684-EB2F-800D5C86F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239" y="274608"/>
            <a:ext cx="1227079" cy="12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41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heme/theme1.xml><?xml version="1.0" encoding="utf-8"?>
<a:theme xmlns:a="http://schemas.openxmlformats.org/drawingml/2006/main" name="CAN_TemplateTheme">
  <a:themeElements>
    <a:clrScheme name="POP">
      <a:dk1>
        <a:srgbClr val="222A35"/>
      </a:dk1>
      <a:lt1>
        <a:srgbClr val="EFF1F4"/>
      </a:lt1>
      <a:dk2>
        <a:srgbClr val="4A2838"/>
      </a:dk2>
      <a:lt2>
        <a:srgbClr val="FFFFFF"/>
      </a:lt2>
      <a:accent1>
        <a:srgbClr val="3E7880"/>
      </a:accent1>
      <a:accent2>
        <a:srgbClr val="FF5050"/>
      </a:accent2>
      <a:accent3>
        <a:srgbClr val="305C62"/>
      </a:accent3>
      <a:accent4>
        <a:srgbClr val="FBCD71"/>
      </a:accent4>
      <a:accent5>
        <a:srgbClr val="ADB9CA"/>
      </a:accent5>
      <a:accent6>
        <a:srgbClr val="323F4F"/>
      </a:accent6>
      <a:hlink>
        <a:srgbClr val="2F5496"/>
      </a:hlink>
      <a:folHlink>
        <a:srgbClr val="2F5496"/>
      </a:folHlink>
    </a:clrScheme>
    <a:fontScheme name="POP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AN_TemplateTheme" id="{50F080F7-A984-49D1-A7BC-AD1769A78839}" vid="{119137AC-FF36-4ED4-8CF0-62FF0C12F940}"/>
    </a:ext>
  </a:extLst>
</a:theme>
</file>

<file path=ppt/theme/theme2.xml><?xml version="1.0" encoding="utf-8"?>
<a:theme xmlns:a="http://schemas.openxmlformats.org/drawingml/2006/main" name="1_POP STANDARD">
  <a:themeElements>
    <a:clrScheme name="POP">
      <a:dk1>
        <a:srgbClr val="222A35"/>
      </a:dk1>
      <a:lt1>
        <a:srgbClr val="EFF1F4"/>
      </a:lt1>
      <a:dk2>
        <a:srgbClr val="4A2838"/>
      </a:dk2>
      <a:lt2>
        <a:srgbClr val="FFFFFF"/>
      </a:lt2>
      <a:accent1>
        <a:srgbClr val="3E7880"/>
      </a:accent1>
      <a:accent2>
        <a:srgbClr val="FF5050"/>
      </a:accent2>
      <a:accent3>
        <a:srgbClr val="305C62"/>
      </a:accent3>
      <a:accent4>
        <a:srgbClr val="FBCD71"/>
      </a:accent4>
      <a:accent5>
        <a:srgbClr val="ADB9CA"/>
      </a:accent5>
      <a:accent6>
        <a:srgbClr val="323F4F"/>
      </a:accent6>
      <a:hlink>
        <a:srgbClr val="2F5496"/>
      </a:hlink>
      <a:folHlink>
        <a:srgbClr val="2F5496"/>
      </a:folHlink>
    </a:clrScheme>
    <a:fontScheme name="POP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P STANDARD" id="{9C925130-EE6A-47A6-AFF1-046EE54DE255}" vid="{6FBB03FE-772B-45A0-85D3-C69D305F819B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49ea1e0-1e6f-40ad-b082-b4123fb2d5a0">
      <UserInfo>
        <DisplayName>Valérie Normand</DisplayName>
        <AccountId>76</AccountId>
        <AccountType/>
      </UserInfo>
      <UserInfo>
        <DisplayName>Ingrid Hernandez Remedios</DisplayName>
        <AccountId>38</AccountId>
        <AccountType/>
      </UserInfo>
      <UserInfo>
        <DisplayName>Jacqueline Oliver</DisplayName>
        <AccountId>105</AccountId>
        <AccountType/>
      </UserInfo>
      <UserInfo>
        <DisplayName>MaryAnn Welke Lesage</DisplayName>
        <AccountId>11</AccountId>
        <AccountType/>
      </UserInfo>
    </SharedWithUsers>
    <lcf76f155ced4ddcb4097134ff3c332f xmlns="3899c9d2-d175-40ec-bb2f-3d328f1acffb">
      <Terms xmlns="http://schemas.microsoft.com/office/infopath/2007/PartnerControls"/>
    </lcf76f155ced4ddcb4097134ff3c332f>
    <TaxCatchAll xmlns="049ea1e0-1e6f-40ad-b082-b4123fb2d5a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3A03A3877AB04A8B007AEBBA546E66" ma:contentTypeVersion="14" ma:contentTypeDescription="Create a new document." ma:contentTypeScope="" ma:versionID="3cd8ff09abd64b65662c80e002a408aa">
  <xsd:schema xmlns:xsd="http://www.w3.org/2001/XMLSchema" xmlns:xs="http://www.w3.org/2001/XMLSchema" xmlns:p="http://schemas.microsoft.com/office/2006/metadata/properties" xmlns:ns2="3899c9d2-d175-40ec-bb2f-3d328f1acffb" xmlns:ns3="049ea1e0-1e6f-40ad-b082-b4123fb2d5a0" targetNamespace="http://schemas.microsoft.com/office/2006/metadata/properties" ma:root="true" ma:fieldsID="9d4a8fb01d022fb762dec6a8ce18b2d1" ns2:_="" ns3:_="">
    <xsd:import namespace="3899c9d2-d175-40ec-bb2f-3d328f1acffb"/>
    <xsd:import namespace="049ea1e0-1e6f-40ad-b082-b4123fb2d5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9c9d2-d175-40ec-bb2f-3d328f1acf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c489762-de54-417b-aa3d-8bc484f7f1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ea1e0-1e6f-40ad-b082-b4123fb2d5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24207c8-c41c-4c50-b4e4-cd40b2ef09b5}" ma:internalName="TaxCatchAll" ma:showField="CatchAllData" ma:web="049ea1e0-1e6f-40ad-b082-b4123fb2d5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E61412-F4E1-4ECA-812B-96FBA584AE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8D11A1-F0FE-40B2-A1CF-CE6F4783CC3C}">
  <ds:schemaRefs>
    <ds:schemaRef ds:uri="049ea1e0-1e6f-40ad-b082-b4123fb2d5a0"/>
    <ds:schemaRef ds:uri="3899c9d2-d175-40ec-bb2f-3d328f1acff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0E294A8-EE17-431C-8D40-C766252F96B3}">
  <ds:schemaRefs>
    <ds:schemaRef ds:uri="049ea1e0-1e6f-40ad-b082-b4123fb2d5a0"/>
    <ds:schemaRef ds:uri="3899c9d2-d175-40ec-bb2f-3d328f1acf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CAN_TemplateTheme</vt:lpstr>
      <vt:lpstr>1_POP STANDARD</vt:lpstr>
      <vt:lpstr>How uOttawa is Using Enterprise Architecture to Plan its ERP Replacement</vt:lpstr>
      <vt:lpstr>Our EA Journey: 2019-2022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Objectives of the Program</vt:lpstr>
      <vt:lpstr>Assessing our current state and defining our scope </vt:lpstr>
      <vt:lpstr>Understanding our ecosystem</vt:lpstr>
      <vt:lpstr>Our desired future state</vt:lpstr>
      <vt:lpstr>Our desired future ecosystem</vt:lpstr>
      <vt:lpstr>How do we get there?</vt:lpstr>
      <vt:lpstr>How we are leveraging the Capability Model</vt:lpstr>
      <vt:lpstr>Questions? Contact us.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Larivee</dc:creator>
  <cp:revision>53</cp:revision>
  <dcterms:created xsi:type="dcterms:W3CDTF">2021-05-31T15:19:44Z</dcterms:created>
  <dcterms:modified xsi:type="dcterms:W3CDTF">2022-10-14T15:26:19Z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0x010100283A03A3877AB04A8B007AEBBA546E66</vt:lpwstr>
  </property>
  <property fmtid="{D5CDD505-2E9C-101B-9397-08002B2CF9AE}" pid="3" name="MediaServiceImageTags">
    <vt:lpwstr/>
  </property>
</Properties>
</file>