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6.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7.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8.xml" ContentType="application/vnd.openxmlformats-officedocument.presentationml.notesSlide+xml"/>
  <Override PartName="/ppt/tags/tag33.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0.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1.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12.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3.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1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15.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6.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7.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18.xml" ContentType="application/vnd.openxmlformats-officedocument.presentationml.notesSlide+xml"/>
  <Override PartName="/ppt/tags/tag63.xml" ContentType="application/vnd.openxmlformats-officedocument.presentationml.tags+xml"/>
  <Override PartName="/ppt/notesSlides/notesSlide19.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2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21.xml" ContentType="application/vnd.openxmlformats-officedocument.presentationml.notesSlide+xml"/>
  <Override PartName="/ppt/tags/tag68.xml" ContentType="application/vnd.openxmlformats-officedocument.presentationml.tags+xml"/>
  <Override PartName="/ppt/notesSlides/notesSlide22.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23.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custDataLst>
    <p:tags r:id="rId2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Valet" initials="JV" lastIdx="20" clrIdx="0">
    <p:extLst>
      <p:ext uri="{19B8F6BF-5375-455C-9EA6-DF929625EA0E}">
        <p15:presenceInfo xmlns:p15="http://schemas.microsoft.com/office/powerpoint/2012/main" userId="S::jvalet@nationstranslation.com::0a0e5906-6a5f-4c90-86a3-75c4faf3a7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2F7D4F-4ECB-4844-A47A-E3D4DA5CF560}">
  <a:tblStyle styleId="{C92F7D4F-4ECB-4844-A47A-E3D4DA5CF560}"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C547ADE2-A488-4155-9C30-9714539B4767}"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34" autoAdjust="0"/>
    <p:restoredTop sz="94667" autoAdjust="0"/>
  </p:normalViewPr>
  <p:slideViewPr>
    <p:cSldViewPr snapToGrid="0">
      <p:cViewPr varScale="1">
        <p:scale>
          <a:sx n="85" d="100"/>
          <a:sy n="85" d="100"/>
        </p:scale>
        <p:origin x="912" y="67"/>
      </p:cViewPr>
      <p:guideLst>
        <p:guide orient="horz" pos="1620"/>
        <p:guide pos="2880"/>
      </p:guideLst>
    </p:cSldViewPr>
  </p:slideViewPr>
  <p:outlineViewPr>
    <p:cViewPr>
      <p:scale>
        <a:sx n="33" d="100"/>
        <a:sy n="33" d="100"/>
      </p:scale>
      <p:origin x="0" y="-15475"/>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9880572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9169a056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9169a056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48877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8c2347c594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8c2347c594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a:solidFill>
                <a:srgbClr val="1F497D"/>
              </a:solidFill>
            </a:endParaRPr>
          </a:p>
          <a:p>
            <a:pPr marL="0" lvl="0" indent="0" algn="l" rtl="0">
              <a:spcBef>
                <a:spcPts val="1200"/>
              </a:spcBef>
              <a:spcAft>
                <a:spcPts val="0"/>
              </a:spcAft>
              <a:buNone/>
            </a:pPr>
            <a:endParaRPr/>
          </a:p>
        </p:txBody>
      </p:sp>
    </p:spTree>
    <p:extLst>
      <p:ext uri="{BB962C8B-B14F-4D97-AF65-F5344CB8AC3E}">
        <p14:creationId xmlns:p14="http://schemas.microsoft.com/office/powerpoint/2010/main" val="199060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c4bee72c9_1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c4bee72c9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1132865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8c2347c594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8c2347c594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3874119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8c657375b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8c657375b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98841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8c657375b8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8c657375b8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585920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8c657375b8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8c657375b8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6926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8c657375b8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8c657375b8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6160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8c4bee72c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8c4bee72c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681690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c657375b8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c657375b8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269984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b50fc5ce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b50fc5ce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03824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a5d84c25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a5d84c25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145548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c0dcef545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c0dcef545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a:solidFill>
                <a:srgbClr val="1F497D"/>
              </a:solidFill>
            </a:endParaRPr>
          </a:p>
          <a:p>
            <a:pPr marL="0" lvl="0" indent="0" algn="l" rtl="0">
              <a:spcBef>
                <a:spcPts val="1200"/>
              </a:spcBef>
              <a:spcAft>
                <a:spcPts val="0"/>
              </a:spcAft>
              <a:buNone/>
            </a:pPr>
            <a:endParaRPr/>
          </a:p>
        </p:txBody>
      </p:sp>
    </p:spTree>
    <p:extLst>
      <p:ext uri="{BB962C8B-B14F-4D97-AF65-F5344CB8AC3E}">
        <p14:creationId xmlns:p14="http://schemas.microsoft.com/office/powerpoint/2010/main" val="26365241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c657375b8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c657375b8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93352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8c657375b8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8c657375b8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23820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8c0dcef545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8c0dcef545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000"/>
              </a:spcBef>
              <a:spcAft>
                <a:spcPts val="1000"/>
              </a:spcAft>
              <a:buNone/>
            </a:pPr>
            <a:endParaRPr sz="1400" dirty="0">
              <a:solidFill>
                <a:srgbClr val="666666"/>
              </a:solidFill>
              <a:latin typeface="Calibri"/>
              <a:ea typeface="Calibri"/>
              <a:cs typeface="Calibri"/>
              <a:sym typeface="Calibri"/>
            </a:endParaRPr>
          </a:p>
        </p:txBody>
      </p:sp>
    </p:spTree>
    <p:extLst>
      <p:ext uri="{BB962C8B-B14F-4D97-AF65-F5344CB8AC3E}">
        <p14:creationId xmlns:p14="http://schemas.microsoft.com/office/powerpoint/2010/main" val="25843433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8c0dcef545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8c0dcef545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1200"/>
              </a:spcBef>
              <a:spcAft>
                <a:spcPts val="0"/>
              </a:spcAft>
              <a:buClr>
                <a:srgbClr val="1F497D"/>
              </a:buClr>
              <a:buSzPts val="1100"/>
              <a:buChar char="●"/>
            </a:pPr>
            <a:endParaRPr dirty="0">
              <a:solidFill>
                <a:srgbClr val="1F497D"/>
              </a:solidFill>
            </a:endParaRPr>
          </a:p>
          <a:p>
            <a:pPr marL="0" lvl="0" indent="0" algn="l" rtl="0">
              <a:spcBef>
                <a:spcPts val="1200"/>
              </a:spcBef>
              <a:spcAft>
                <a:spcPts val="0"/>
              </a:spcAft>
              <a:buNone/>
            </a:pPr>
            <a:endParaRPr dirty="0"/>
          </a:p>
        </p:txBody>
      </p:sp>
    </p:spTree>
    <p:extLst>
      <p:ext uri="{BB962C8B-B14F-4D97-AF65-F5344CB8AC3E}">
        <p14:creationId xmlns:p14="http://schemas.microsoft.com/office/powerpoint/2010/main" val="2594166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a5d84c25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a5d84c25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dirty="0"/>
          </a:p>
        </p:txBody>
      </p:sp>
    </p:spTree>
    <p:extLst>
      <p:ext uri="{BB962C8B-B14F-4D97-AF65-F5344CB8AC3E}">
        <p14:creationId xmlns:p14="http://schemas.microsoft.com/office/powerpoint/2010/main" val="8974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8bc17cab37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8bc17cab37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40121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8231878cd1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8231878cd1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3357110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8c0dcef545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8c0dcef545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endParaRPr sz="1400" dirty="0">
              <a:solidFill>
                <a:srgbClr val="666666"/>
              </a:solidFill>
              <a:latin typeface="Calibri"/>
              <a:ea typeface="Calibri"/>
              <a:cs typeface="Calibri"/>
              <a:sym typeface="Calibri"/>
            </a:endParaRPr>
          </a:p>
          <a:p>
            <a:pPr marL="0" lvl="0" indent="0" algn="l" rtl="0">
              <a:spcBef>
                <a:spcPts val="1200"/>
              </a:spcBef>
              <a:spcAft>
                <a:spcPts val="0"/>
              </a:spcAft>
              <a:buNone/>
            </a:pPr>
            <a:endParaRPr sz="1400" dirty="0">
              <a:solidFill>
                <a:srgbClr val="666666"/>
              </a:solidFill>
              <a:latin typeface="Calibri"/>
              <a:ea typeface="Calibri"/>
              <a:cs typeface="Calibri"/>
              <a:sym typeface="Calibri"/>
            </a:endParaRPr>
          </a:p>
          <a:p>
            <a:pPr marL="0" lvl="0" indent="0" algn="l" rtl="0">
              <a:spcBef>
                <a:spcPts val="1000"/>
              </a:spcBef>
              <a:spcAft>
                <a:spcPts val="0"/>
              </a:spcAft>
              <a:buNone/>
            </a:pPr>
            <a:endParaRPr dirty="0"/>
          </a:p>
        </p:txBody>
      </p:sp>
    </p:spTree>
    <p:extLst>
      <p:ext uri="{BB962C8B-B14F-4D97-AF65-F5344CB8AC3E}">
        <p14:creationId xmlns:p14="http://schemas.microsoft.com/office/powerpoint/2010/main" val="293170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c4bee72c9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c4bee72c9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11903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8a5d84c25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8a5d84c2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0" algn="l" rtl="0">
              <a:lnSpc>
                <a:spcPct val="115000"/>
              </a:lnSpc>
              <a:spcBef>
                <a:spcPts val="1200"/>
              </a:spcBef>
              <a:spcAft>
                <a:spcPts val="0"/>
              </a:spcAft>
              <a:buNone/>
            </a:pPr>
            <a:endParaRPr dirty="0">
              <a:solidFill>
                <a:srgbClr val="1F497D"/>
              </a:solidFill>
            </a:endParaRPr>
          </a:p>
          <a:p>
            <a:pPr marL="0" lvl="0" indent="0" algn="l" rtl="0">
              <a:spcBef>
                <a:spcPts val="1200"/>
              </a:spcBef>
              <a:spcAft>
                <a:spcPts val="0"/>
              </a:spcAft>
              <a:buNone/>
            </a:pPr>
            <a:endParaRPr dirty="0"/>
          </a:p>
        </p:txBody>
      </p:sp>
    </p:spTree>
    <p:extLst>
      <p:ext uri="{BB962C8B-B14F-4D97-AF65-F5344CB8AC3E}">
        <p14:creationId xmlns:p14="http://schemas.microsoft.com/office/powerpoint/2010/main" val="23682652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8bc17cab37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8bc17cab37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0136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5"/>
        <p:cNvGrpSpPr/>
        <p:nvPr/>
      </p:nvGrpSpPr>
      <p:grpSpPr>
        <a:xfrm>
          <a:off x="0" y="0"/>
          <a:ext cx="0" cy="0"/>
          <a:chOff x="0" y="0"/>
          <a:chExt cx="0" cy="0"/>
        </a:xfrm>
      </p:grpSpPr>
      <p:sp>
        <p:nvSpPr>
          <p:cNvPr id="46" name="Google Shape;46;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8" name="Google Shape;48;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 name="Google Shape;3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9" name="Google Shape;39;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1" name="Google Shape;4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4" name="Google Shape;4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073763"/>
              </a:buClr>
              <a:buSzPts val="2800"/>
              <a:buFont typeface="Calibri"/>
              <a:buNone/>
              <a:defRPr sz="2800">
                <a:solidFill>
                  <a:srgbClr val="073763"/>
                </a:solidFill>
                <a:latin typeface="Calibri"/>
                <a:ea typeface="Calibri"/>
                <a:cs typeface="Calibri"/>
                <a:sym typeface="Calibri"/>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1pPr>
            <a:lvl2pPr marL="914400" lvl="1"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2pPr>
            <a:lvl3pPr marL="1371600" lvl="2"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3pPr>
            <a:lvl4pPr marL="1828800" lvl="3" indent="-3175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pic>
        <p:nvPicPr>
          <p:cNvPr id="9" name="Google Shape;9;p1"/>
          <p:cNvPicPr preferRelativeResize="0"/>
          <p:nvPr/>
        </p:nvPicPr>
        <p:blipFill rotWithShape="1">
          <a:blip r:embed="rId13">
            <a:alphaModFix/>
          </a:blip>
          <a:srcRect l="386" r="386" b="63321"/>
          <a:stretch/>
        </p:blipFill>
        <p:spPr>
          <a:xfrm>
            <a:off x="0" y="-36275"/>
            <a:ext cx="9143999" cy="3465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4.xml"/><Relationship Id="rId7"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3.png"/><Relationship Id="rId5" Type="http://schemas.openxmlformats.org/officeDocument/2006/relationships/tags" Target="../tags/tag6.xml"/><Relationship Id="rId10" Type="http://schemas.openxmlformats.org/officeDocument/2006/relationships/image" Target="../media/image2.png"/><Relationship Id="rId4" Type="http://schemas.openxmlformats.org/officeDocument/2006/relationships/tags" Target="../tags/tag5.xml"/><Relationship Id="rId9"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notesSlide" Target="../notesSlides/notesSlide12.xml"/><Relationship Id="rId5" Type="http://schemas.openxmlformats.org/officeDocument/2006/relationships/slideLayout" Target="../slideLayouts/slideLayout3.xml"/><Relationship Id="rId4" Type="http://schemas.openxmlformats.org/officeDocument/2006/relationships/tags" Target="../tags/tag41.xml"/></Relationships>
</file>

<file path=ppt/slides/_rels/slide13.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notesSlide" Target="../notesSlides/notesSlide13.xml"/><Relationship Id="rId5" Type="http://schemas.openxmlformats.org/officeDocument/2006/relationships/slideLayout" Target="../slideLayouts/slideLayout3.xml"/><Relationship Id="rId4" Type="http://schemas.openxmlformats.org/officeDocument/2006/relationships/tags" Target="../tags/tag45.xml"/></Relationships>
</file>

<file path=ppt/slides/_rels/slide14.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notesSlide" Target="../notesSlides/notesSlide14.xml"/><Relationship Id="rId5" Type="http://schemas.openxmlformats.org/officeDocument/2006/relationships/slideLayout" Target="../slideLayouts/slideLayout3.xml"/><Relationship Id="rId4" Type="http://schemas.openxmlformats.org/officeDocument/2006/relationships/tags" Target="../tags/tag49.xml"/></Relationships>
</file>

<file path=ppt/slides/_rels/slide15.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notesSlide" Target="../notesSlides/notesSlide15.xml"/><Relationship Id="rId5" Type="http://schemas.openxmlformats.org/officeDocument/2006/relationships/slideLayout" Target="../slideLayouts/slideLayout3.xml"/><Relationship Id="rId4" Type="http://schemas.openxmlformats.org/officeDocument/2006/relationships/tags" Target="../tags/tag53.xml"/></Relationships>
</file>

<file path=ppt/slides/_rels/slide16.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16.xml"/><Relationship Id="rId5" Type="http://schemas.openxmlformats.org/officeDocument/2006/relationships/slideLayout" Target="../slideLayouts/slideLayout3.xml"/><Relationship Id="rId4" Type="http://schemas.openxmlformats.org/officeDocument/2006/relationships/tags" Target="../tags/tag57.xml"/></Relationships>
</file>

<file path=ppt/slides/_rels/slide17.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image" Target="../media/image11.png"/><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10.png"/><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2.xml"/><Relationship Id="rId1" Type="http://schemas.openxmlformats.org/officeDocument/2006/relationships/tags" Target="../tags/tag61.xml"/><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 Id="rId5" Type="http://schemas.openxmlformats.org/officeDocument/2006/relationships/hyperlink" Target="https://wiki.gccollab.ca/Covid_19_DTO-BTN/User_research" TargetMode="External"/><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2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71.xml"/><Relationship Id="rId7" Type="http://schemas.openxmlformats.org/officeDocument/2006/relationships/notesSlide" Target="../notesSlides/notesSlide23.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Layout" Target="../slideLayouts/slideLayout3.xml"/><Relationship Id="rId5" Type="http://schemas.openxmlformats.org/officeDocument/2006/relationships/tags" Target="../tags/tag73.xml"/><Relationship Id="rId4" Type="http://schemas.openxmlformats.org/officeDocument/2006/relationships/tags" Target="../tags/tag72.xml"/><Relationship Id="rId9" Type="http://schemas.openxmlformats.org/officeDocument/2006/relationships/image" Target="../media/image13.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image" Target="../media/image6.png"/><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image" Target="../media/image5.png"/><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image" Target="../media/image4.png"/><Relationship Id="rId5" Type="http://schemas.openxmlformats.org/officeDocument/2006/relationships/tags" Target="../tags/tag16.xml"/><Relationship Id="rId10" Type="http://schemas.openxmlformats.org/officeDocument/2006/relationships/notesSlide" Target="../notesSlides/notesSlide4.xml"/><Relationship Id="rId4" Type="http://schemas.openxmlformats.org/officeDocument/2006/relationships/tags" Target="../tags/tag15.xml"/><Relationship Id="rId9"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tags" Target="../tags/tag24.xml"/><Relationship Id="rId7" Type="http://schemas.openxmlformats.org/officeDocument/2006/relationships/image" Target="../media/image7.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notesSlide" Target="../notesSlides/notesSlide6.xml"/><Relationship Id="rId5" Type="http://schemas.openxmlformats.org/officeDocument/2006/relationships/slideLayout" Target="../slideLayouts/slideLayout3.xml"/><Relationship Id="rId4" Type="http://schemas.openxmlformats.org/officeDocument/2006/relationships/tags" Target="../tags/tag25.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8.xml"/><Relationship Id="rId7" Type="http://schemas.openxmlformats.org/officeDocument/2006/relationships/notesSlide" Target="../notesSlides/notesSlide7.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slideLayout" Target="../slideLayouts/slideLayout3.xml"/><Relationship Id="rId5" Type="http://schemas.openxmlformats.org/officeDocument/2006/relationships/tags" Target="../tags/tag30.xml"/><Relationship Id="rId4" Type="http://schemas.openxmlformats.org/officeDocument/2006/relationships/tags" Target="../tags/tag29.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3"/>
          <p:cNvSpPr txBox="1">
            <a:spLocks noGrp="1"/>
          </p:cNvSpPr>
          <p:nvPr>
            <p:ph type="subTitle" idx="1"/>
            <p:custDataLst>
              <p:tags r:id="rId1"/>
            </p:custDataLst>
          </p:nvPr>
        </p:nvSpPr>
        <p:spPr>
          <a:xfrm>
            <a:off x="3349100" y="3891475"/>
            <a:ext cx="5502300" cy="1055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fr-CA" sz="1800" dirty="0"/>
              <a:t>Secrétariat du Conseil du Trésor  (SCT)</a:t>
            </a:r>
            <a:endParaRPr sz="1800" dirty="0"/>
          </a:p>
          <a:p>
            <a:pPr marL="0" lvl="0" indent="0" algn="r"/>
            <a:r>
              <a:rPr lang="fr-FR" sz="1800" dirty="0"/>
              <a:t>Bureau de la transformation numérique </a:t>
            </a:r>
            <a:r>
              <a:rPr lang="en" sz="1800" dirty="0">
                <a:latin typeface="Calibri" panose="020F0502020204030204" pitchFamily="34" charset="0"/>
                <a:cs typeface="Calibri" panose="020F0502020204030204" pitchFamily="34" charset="0"/>
              </a:rPr>
              <a:t>‒</a:t>
            </a:r>
            <a:r>
              <a:rPr lang="en" sz="1800" dirty="0"/>
              <a:t> Canada.ca</a:t>
            </a:r>
            <a:endParaRPr sz="1800" dirty="0"/>
          </a:p>
          <a:p>
            <a:pPr marL="0" lvl="0" indent="0" algn="r" rtl="0">
              <a:spcBef>
                <a:spcPts val="0"/>
              </a:spcBef>
              <a:spcAft>
                <a:spcPts val="0"/>
              </a:spcAft>
              <a:buNone/>
            </a:pPr>
            <a:r>
              <a:rPr lang="en" sz="1800" dirty="0"/>
              <a:t>Le 20 juillet 2020 </a:t>
            </a:r>
            <a:endParaRPr sz="1800" dirty="0"/>
          </a:p>
          <a:p>
            <a:pPr marL="0" lvl="0" indent="0" algn="ctr" rtl="0">
              <a:spcBef>
                <a:spcPts val="0"/>
              </a:spcBef>
              <a:spcAft>
                <a:spcPts val="0"/>
              </a:spcAft>
              <a:buNone/>
            </a:pPr>
            <a:endParaRPr sz="1800" dirty="0"/>
          </a:p>
        </p:txBody>
      </p:sp>
      <p:pic>
        <p:nvPicPr>
          <p:cNvPr id="56" name="Google Shape;56;p13"/>
          <p:cNvPicPr preferRelativeResize="0"/>
          <p:nvPr>
            <p:custDataLst>
              <p:tags r:id="rId2"/>
            </p:custDataLst>
          </p:nvPr>
        </p:nvPicPr>
        <p:blipFill rotWithShape="1">
          <a:blip r:embed="rId9">
            <a:alphaModFix/>
          </a:blip>
          <a:srcRect l="386" r="386"/>
          <a:stretch/>
        </p:blipFill>
        <p:spPr>
          <a:xfrm>
            <a:off x="0" y="-41375"/>
            <a:ext cx="9143999" cy="944849"/>
          </a:xfrm>
          <a:prstGeom prst="rect">
            <a:avLst/>
          </a:prstGeom>
          <a:noFill/>
          <a:ln>
            <a:noFill/>
          </a:ln>
        </p:spPr>
      </p:pic>
      <p:sp>
        <p:nvSpPr>
          <p:cNvPr id="57" name="Google Shape;57;p13"/>
          <p:cNvSpPr/>
          <p:nvPr>
            <p:custDataLst>
              <p:tags r:id="rId3"/>
            </p:custDataLst>
          </p:nvPr>
        </p:nvSpPr>
        <p:spPr>
          <a:xfrm>
            <a:off x="415100" y="348725"/>
            <a:ext cx="4259100" cy="472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13"/>
          <p:cNvSpPr txBox="1">
            <a:spLocks noGrp="1"/>
          </p:cNvSpPr>
          <p:nvPr>
            <p:ph type="ctrTitle"/>
            <p:custDataLst>
              <p:tags r:id="rId4"/>
            </p:custDataLst>
          </p:nvPr>
        </p:nvSpPr>
        <p:spPr>
          <a:xfrm>
            <a:off x="0" y="1470025"/>
            <a:ext cx="9144000" cy="1541700"/>
          </a:xfrm>
          <a:prstGeom prst="rect">
            <a:avLst/>
          </a:prstGeom>
        </p:spPr>
        <p:txBody>
          <a:bodyPr spcFirstLastPara="1" wrap="square" lIns="91425" tIns="91425" rIns="91425" bIns="91425" anchor="b" anchorCtr="0">
            <a:noAutofit/>
          </a:bodyPr>
          <a:lstStyle/>
          <a:p>
            <a:pPr lvl="0"/>
            <a:r>
              <a:rPr lang="en" dirty="0"/>
              <a:t>Sondage sur la réussite de tâches relatives à la COVID-19</a:t>
            </a:r>
            <a:br>
              <a:rPr lang="en" dirty="0"/>
            </a:br>
            <a:r>
              <a:rPr lang="fr-FR" sz="3000" dirty="0">
                <a:solidFill>
                  <a:srgbClr val="1C4587"/>
                </a:solidFill>
              </a:rPr>
              <a:t>Comité de gestion des thèmes </a:t>
            </a:r>
            <a:endParaRPr sz="3000" dirty="0">
              <a:solidFill>
                <a:srgbClr val="1C4587"/>
              </a:solidFill>
            </a:endParaRPr>
          </a:p>
        </p:txBody>
      </p:sp>
      <p:pic>
        <p:nvPicPr>
          <p:cNvPr id="59" name="Google Shape;59;p13"/>
          <p:cNvPicPr preferRelativeResize="0"/>
          <p:nvPr>
            <p:custDataLst>
              <p:tags r:id="rId5"/>
            </p:custDataLst>
          </p:nvPr>
        </p:nvPicPr>
        <p:blipFill>
          <a:blip r:embed="rId10">
            <a:alphaModFix/>
          </a:blip>
          <a:stretch>
            <a:fillRect/>
          </a:stretch>
        </p:blipFill>
        <p:spPr>
          <a:xfrm>
            <a:off x="242600" y="348725"/>
            <a:ext cx="3344868" cy="554750"/>
          </a:xfrm>
          <a:prstGeom prst="rect">
            <a:avLst/>
          </a:prstGeom>
          <a:noFill/>
          <a:ln>
            <a:noFill/>
          </a:ln>
        </p:spPr>
      </p:pic>
      <p:pic>
        <p:nvPicPr>
          <p:cNvPr id="60" name="Google Shape;60;p13"/>
          <p:cNvPicPr preferRelativeResize="0"/>
          <p:nvPr>
            <p:custDataLst>
              <p:tags r:id="rId6"/>
            </p:custDataLst>
          </p:nvPr>
        </p:nvPicPr>
        <p:blipFill>
          <a:blip r:embed="rId11">
            <a:alphaModFix/>
          </a:blip>
          <a:stretch>
            <a:fillRect/>
          </a:stretch>
        </p:blipFill>
        <p:spPr>
          <a:xfrm>
            <a:off x="7206723" y="348724"/>
            <a:ext cx="1724378" cy="4112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2"/>
          <p:cNvSpPr txBox="1">
            <a:spLocks noGrp="1"/>
          </p:cNvSpPr>
          <p:nvPr>
            <p:ph type="title"/>
            <p:custDataLst>
              <p:tags r:id="rId1"/>
            </p:custDataLst>
          </p:nvPr>
        </p:nvSpPr>
        <p:spPr>
          <a:xfrm>
            <a:off x="311699" y="339600"/>
            <a:ext cx="8502291"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Tâches de haut niveau: Nombre de répondants et taux de réussite</a:t>
            </a:r>
            <a:endParaRPr sz="2400" dirty="0"/>
          </a:p>
        </p:txBody>
      </p:sp>
      <p:graphicFrame>
        <p:nvGraphicFramePr>
          <p:cNvPr id="135" name="Google Shape;135;p22"/>
          <p:cNvGraphicFramePr/>
          <p:nvPr>
            <p:custDataLst>
              <p:tags r:id="rId2"/>
            </p:custDataLst>
            <p:extLst>
              <p:ext uri="{D42A27DB-BD31-4B8C-83A1-F6EECF244321}">
                <p14:modId xmlns:p14="http://schemas.microsoft.com/office/powerpoint/2010/main" val="2004629116"/>
              </p:ext>
            </p:extLst>
          </p:nvPr>
        </p:nvGraphicFramePr>
        <p:xfrm>
          <a:off x="439400" y="1078500"/>
          <a:ext cx="7007400" cy="3591952"/>
        </p:xfrm>
        <a:graphic>
          <a:graphicData uri="http://schemas.openxmlformats.org/drawingml/2006/table">
            <a:tbl>
              <a:tblPr>
                <a:noFill/>
                <a:tableStyleId>{C547ADE2-A488-4155-9C30-9714539B4767}</a:tableStyleId>
              </a:tblPr>
              <a:tblGrid>
                <a:gridCol w="4990425">
                  <a:extLst>
                    <a:ext uri="{9D8B030D-6E8A-4147-A177-3AD203B41FA5}">
                      <a16:colId xmlns:a16="http://schemas.microsoft.com/office/drawing/2014/main" val="20000"/>
                    </a:ext>
                  </a:extLst>
                </a:gridCol>
                <a:gridCol w="1004950">
                  <a:extLst>
                    <a:ext uri="{9D8B030D-6E8A-4147-A177-3AD203B41FA5}">
                      <a16:colId xmlns:a16="http://schemas.microsoft.com/office/drawing/2014/main" val="20001"/>
                    </a:ext>
                  </a:extLst>
                </a:gridCol>
                <a:gridCol w="1012025">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300" b="1" dirty="0"/>
                        <a:t>Tâche</a:t>
                      </a:r>
                      <a:endParaRPr sz="13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300" b="1" dirty="0"/>
                        <a:t>Choisie</a:t>
                      </a:r>
                      <a:endParaRPr sz="13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300" b="1" dirty="0"/>
                        <a:t>Réussite</a:t>
                      </a:r>
                      <a:endParaRPr sz="13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42900">
                <a:tc>
                  <a:txBody>
                    <a:bodyPr/>
                    <a:lstStyle/>
                    <a:p>
                      <a:pPr marL="0" lvl="0" indent="0" algn="l" rtl="0">
                        <a:lnSpc>
                          <a:spcPct val="115000"/>
                        </a:lnSpc>
                        <a:spcBef>
                          <a:spcPts val="0"/>
                        </a:spcBef>
                        <a:spcAft>
                          <a:spcPts val="0"/>
                        </a:spcAft>
                        <a:buNone/>
                      </a:pPr>
                      <a:r>
                        <a:rPr lang="en" sz="1300" dirty="0"/>
                        <a:t>Conseils</a:t>
                      </a:r>
                      <a:r>
                        <a:rPr lang="en" sz="1300" baseline="0" dirty="0"/>
                        <a:t> et soutien financiers</a:t>
                      </a:r>
                      <a:r>
                        <a:rPr lang="en" sz="1300" dirty="0"/>
                        <a:t> (</a:t>
                      </a:r>
                      <a:r>
                        <a:rPr lang="en-CA" sz="1300" dirty="0"/>
                        <a:t>PCU</a:t>
                      </a:r>
                      <a:r>
                        <a:rPr lang="en" sz="1300" dirty="0"/>
                        <a:t>, </a:t>
                      </a:r>
                      <a:r>
                        <a:rPr lang="en-CA" sz="1300" dirty="0"/>
                        <a:t>SSUC</a:t>
                      </a:r>
                      <a:r>
                        <a:rPr lang="en" sz="1300" dirty="0"/>
                        <a:t>, </a:t>
                      </a:r>
                      <a:r>
                        <a:rPr lang="en-CA" sz="1300" dirty="0"/>
                        <a:t>PCUE</a:t>
                      </a:r>
                      <a:r>
                        <a:rPr lang="en" sz="1300" dirty="0"/>
                        <a:t>, autre)</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36,2 %</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76,0 %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6EDD0"/>
                    </a:solidFill>
                  </a:tcPr>
                </a:tc>
                <a:extLst>
                  <a:ext uri="{0D108BD9-81ED-4DB2-BD59-A6C34878D82A}">
                    <a16:rowId xmlns:a16="http://schemas.microsoft.com/office/drawing/2014/main" val="10001"/>
                  </a:ext>
                </a:extLst>
              </a:tr>
              <a:tr h="253625">
                <a:tc>
                  <a:txBody>
                    <a:bodyPr/>
                    <a:lstStyle/>
                    <a:p>
                      <a:pPr marL="0" lvl="0" indent="0" algn="l" rtl="0">
                        <a:lnSpc>
                          <a:spcPct val="115000"/>
                        </a:lnSpc>
                        <a:spcBef>
                          <a:spcPts val="0"/>
                        </a:spcBef>
                        <a:spcAft>
                          <a:spcPts val="0"/>
                        </a:spcAft>
                        <a:buNone/>
                      </a:pPr>
                      <a:r>
                        <a:rPr lang="en" sz="1300" dirty="0"/>
                        <a:t>Autre :</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18,7 %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64,6 %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300" dirty="0"/>
                        <a:t>État de l’éclosion,</a:t>
                      </a:r>
                      <a:r>
                        <a:rPr lang="en" sz="1300" baseline="0" dirty="0"/>
                        <a:t> statistiques, décès, et cas</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12,3 %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76,2 %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fr-CA" sz="1300" dirty="0"/>
                        <a:t>Déplacement</a:t>
                      </a:r>
                      <a:r>
                        <a:rPr lang="fr-CA" sz="1300" baseline="0" dirty="0"/>
                        <a:t> et immigration pendant la pandémie</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10,2 %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59,7 %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6F0CD"/>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fr-CA" sz="1300" dirty="0"/>
                        <a:t>Assurance-emploi</a:t>
                      </a:r>
                      <a:r>
                        <a:rPr lang="fr-CA" sz="1300" baseline="0" dirty="0"/>
                        <a:t> (AE)</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6,9 %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86,8 %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2ECD1"/>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300" dirty="0"/>
                        <a:t>Stratégie du gouvernement du Canada en matière de COVID-19</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4,3 %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79,3 %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DD0"/>
                    </a:solidFill>
                  </a:tcPr>
                </a:tc>
                <a:extLst>
                  <a:ext uri="{0D108BD9-81ED-4DB2-BD59-A6C34878D82A}">
                    <a16:rowId xmlns:a16="http://schemas.microsoft.com/office/drawing/2014/main" val="10006"/>
                  </a:ext>
                </a:extLst>
              </a:tr>
              <a:tr h="274225">
                <a:tc>
                  <a:txBody>
                    <a:bodyPr/>
                    <a:lstStyle/>
                    <a:p>
                      <a:pPr marL="0" lvl="0" indent="0" algn="l" rtl="0">
                        <a:lnSpc>
                          <a:spcPct val="115000"/>
                        </a:lnSpc>
                        <a:spcBef>
                          <a:spcPts val="0"/>
                        </a:spcBef>
                        <a:spcAft>
                          <a:spcPts val="0"/>
                        </a:spcAft>
                        <a:buNone/>
                      </a:pPr>
                      <a:r>
                        <a:rPr lang="fr-FR" sz="1300" dirty="0"/>
                        <a:t>Lieux de travail et entreprises pendant la pandémie</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3,0 %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79,8 %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300" dirty="0"/>
                        <a:t>L</a:t>
                      </a:r>
                      <a:r>
                        <a:rPr lang="en-CA" sz="1300" dirty="0" err="1"/>
                        <a:t>i</a:t>
                      </a:r>
                      <a:r>
                        <a:rPr lang="en" sz="1300" dirty="0"/>
                        <a:t>gnes</a:t>
                      </a:r>
                      <a:r>
                        <a:rPr lang="en" sz="1300" baseline="0" dirty="0"/>
                        <a:t> directrices sur la COVID (lieux publics, professionnels de la santé)</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r" defTabSz="914400" rtl="0" eaLnBrk="1" fontAlgn="auto" latinLnBrk="0" hangingPunct="1">
                        <a:lnSpc>
                          <a:spcPct val="115000"/>
                        </a:lnSpc>
                        <a:spcBef>
                          <a:spcPts val="0"/>
                        </a:spcBef>
                        <a:spcAft>
                          <a:spcPts val="0"/>
                        </a:spcAft>
                        <a:buClr>
                          <a:srgbClr val="000000"/>
                        </a:buClr>
                        <a:buSzTx/>
                        <a:buFont typeface="Arial"/>
                        <a:buNone/>
                        <a:tabLst/>
                        <a:defRPr/>
                      </a:pPr>
                      <a:r>
                        <a:rPr lang="en" sz="1300" dirty="0"/>
                        <a:t>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74,7 %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300" dirty="0"/>
                        <a:t>Prévention, transmission et traitement de la COVID</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1,6 %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83,3 %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EBD2"/>
                    </a:solidFill>
                  </a:tcPr>
                </a:tc>
                <a:extLst>
                  <a:ext uri="{0D108BD9-81ED-4DB2-BD59-A6C34878D82A}">
                    <a16:rowId xmlns:a16="http://schemas.microsoft.com/office/drawing/2014/main" val="10009"/>
                  </a:ext>
                </a:extLst>
              </a:tr>
              <a:tr h="274225">
                <a:tc>
                  <a:txBody>
                    <a:bodyPr/>
                    <a:lstStyle/>
                    <a:p>
                      <a:pPr marL="0" lvl="0" indent="0" algn="l" rtl="0">
                        <a:lnSpc>
                          <a:spcPct val="115000"/>
                        </a:lnSpc>
                        <a:spcBef>
                          <a:spcPts val="0"/>
                        </a:spcBef>
                        <a:spcAft>
                          <a:spcPts val="0"/>
                        </a:spcAft>
                        <a:buNone/>
                      </a:pPr>
                      <a:r>
                        <a:rPr lang="en" sz="1300" dirty="0"/>
                        <a:t>Symptômes</a:t>
                      </a:r>
                      <a:r>
                        <a:rPr lang="en" sz="1300" baseline="0" dirty="0"/>
                        <a:t> de COVID et bien-être</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1,5 %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85,0 %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extLst>
                  <a:ext uri="{0D108BD9-81ED-4DB2-BD59-A6C34878D82A}">
                    <a16:rowId xmlns:a16="http://schemas.microsoft.com/office/drawing/2014/main" val="10010"/>
                  </a:ext>
                </a:extLst>
              </a:tr>
              <a:tr h="242325">
                <a:tc>
                  <a:txBody>
                    <a:bodyPr/>
                    <a:lstStyle/>
                    <a:p>
                      <a:pPr marL="0" lvl="0" indent="0" algn="l" rtl="0">
                        <a:lnSpc>
                          <a:spcPct val="115000"/>
                        </a:lnSpc>
                        <a:spcBef>
                          <a:spcPts val="0"/>
                        </a:spcBef>
                        <a:spcAft>
                          <a:spcPts val="0"/>
                        </a:spcAft>
                        <a:buNone/>
                      </a:pPr>
                      <a:r>
                        <a:rPr lang="en" sz="1300" dirty="0"/>
                        <a:t>Dépistage de la COVID</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51,1 %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2CC"/>
                    </a:solidFill>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en" sz="1300" dirty="0"/>
                        <a:t>Mythes, fraudes et renseignements trompeurs sur la COVID</a:t>
                      </a:r>
                      <a:endParaRPr sz="13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1,1 %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300" dirty="0"/>
                        <a:t>75,0 %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extLst>
                  <a:ext uri="{0D108BD9-81ED-4DB2-BD59-A6C34878D82A}">
                    <a16:rowId xmlns:a16="http://schemas.microsoft.com/office/drawing/2014/main" val="10012"/>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3"/>
          <p:cNvSpPr txBox="1">
            <a:spLocks noGrp="1"/>
          </p:cNvSpPr>
          <p:nvPr>
            <p:ph type="title"/>
            <p:custDataLst>
              <p:tags r:id="rId1"/>
            </p:custDataLst>
          </p:nvPr>
        </p:nvSpPr>
        <p:spPr>
          <a:xfrm>
            <a:off x="311700" y="339600"/>
            <a:ext cx="833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Tâches de niveau supérieur comparées au sondage de Gerry McGovern</a:t>
            </a:r>
            <a:endParaRPr sz="2400" dirty="0"/>
          </a:p>
        </p:txBody>
      </p:sp>
      <p:graphicFrame>
        <p:nvGraphicFramePr>
          <p:cNvPr id="141" name="Google Shape;141;p23"/>
          <p:cNvGraphicFramePr/>
          <p:nvPr>
            <p:custDataLst>
              <p:tags r:id="rId2"/>
            </p:custDataLst>
            <p:extLst>
              <p:ext uri="{D42A27DB-BD31-4B8C-83A1-F6EECF244321}">
                <p14:modId xmlns:p14="http://schemas.microsoft.com/office/powerpoint/2010/main" val="3885041156"/>
              </p:ext>
            </p:extLst>
          </p:nvPr>
        </p:nvGraphicFramePr>
        <p:xfrm>
          <a:off x="439400" y="1078500"/>
          <a:ext cx="6733550" cy="3488896"/>
        </p:xfrm>
        <a:graphic>
          <a:graphicData uri="http://schemas.openxmlformats.org/drawingml/2006/table">
            <a:tbl>
              <a:tblPr>
                <a:noFill/>
                <a:tableStyleId>{C547ADE2-A488-4155-9C30-9714539B4767}</a:tableStyleId>
              </a:tblPr>
              <a:tblGrid>
                <a:gridCol w="4800250">
                  <a:extLst>
                    <a:ext uri="{9D8B030D-6E8A-4147-A177-3AD203B41FA5}">
                      <a16:colId xmlns:a16="http://schemas.microsoft.com/office/drawing/2014/main" val="20000"/>
                    </a:ext>
                  </a:extLst>
                </a:gridCol>
                <a:gridCol w="966650">
                  <a:extLst>
                    <a:ext uri="{9D8B030D-6E8A-4147-A177-3AD203B41FA5}">
                      <a16:colId xmlns:a16="http://schemas.microsoft.com/office/drawing/2014/main" val="20001"/>
                    </a:ext>
                  </a:extLst>
                </a:gridCol>
                <a:gridCol w="96665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fr-CA" sz="1100" b="1" noProof="0" dirty="0"/>
                        <a:t>Tâche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fr-CA" sz="1100" b="1" noProof="0" dirty="0"/>
                        <a:t>Gerry McGovern</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fr-CA" sz="1100" b="1" noProof="0" dirty="0"/>
                        <a:t>Études des tâches principales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42900">
                <a:tc>
                  <a:txBody>
                    <a:bodyPr/>
                    <a:lstStyle/>
                    <a:p>
                      <a:pPr marL="0" lvl="0" indent="0" algn="l" rtl="0">
                        <a:lnSpc>
                          <a:spcPct val="115000"/>
                        </a:lnSpc>
                        <a:spcBef>
                          <a:spcPts val="0"/>
                        </a:spcBef>
                        <a:spcAft>
                          <a:spcPts val="0"/>
                        </a:spcAft>
                        <a:buNone/>
                      </a:pPr>
                      <a:r>
                        <a:rPr lang="fr-CA" sz="1100" noProof="0" dirty="0"/>
                        <a:t>Conseils et soutien financiers (PCU, SSUC, PCUE, autre)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40 %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36,2 %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1"/>
                  </a:ext>
                </a:extLst>
              </a:tr>
              <a:tr h="253625">
                <a:tc>
                  <a:txBody>
                    <a:bodyPr/>
                    <a:lstStyle/>
                    <a:p>
                      <a:pPr marL="0" lvl="0" indent="0" algn="l" rtl="0">
                        <a:lnSpc>
                          <a:spcPct val="115000"/>
                        </a:lnSpc>
                        <a:spcBef>
                          <a:spcPts val="0"/>
                        </a:spcBef>
                        <a:spcAft>
                          <a:spcPts val="0"/>
                        </a:spcAft>
                        <a:buNone/>
                      </a:pPr>
                      <a:r>
                        <a:rPr lang="fr-CA" sz="1100" noProof="0" dirty="0"/>
                        <a:t>Autre :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S.O.</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18,7 %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fr-CA" sz="1100" noProof="0" dirty="0"/>
                        <a:t>État de l’éclosion, statistiques, décès, et cas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fr-CA" sz="1100" noProof="0" dirty="0"/>
                        <a:t>Déplacement et immigration pendant la pandémie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10,2 %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fr-CA" sz="1100" noProof="0" dirty="0"/>
                        <a:t>Assurance-emploi (AE)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S.O.</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6,9 %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fr-CA" sz="1100" noProof="0" dirty="0"/>
                        <a:t>Stratégie du gouvernement du Canada en matière de COVID-19</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4,3 %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74225">
                <a:tc>
                  <a:txBody>
                    <a:bodyPr/>
                    <a:lstStyle/>
                    <a:p>
                      <a:pPr marL="0" lvl="1" indent="0" algn="l" rtl="0">
                        <a:lnSpc>
                          <a:spcPct val="115000"/>
                        </a:lnSpc>
                        <a:spcBef>
                          <a:spcPts val="0"/>
                        </a:spcBef>
                        <a:spcAft>
                          <a:spcPts val="0"/>
                        </a:spcAft>
                        <a:buNone/>
                      </a:pPr>
                      <a:r>
                        <a:rPr lang="fr-CA" sz="1100" noProof="0" dirty="0"/>
                        <a:t>Lieux de travail et entreprises pendant la pandémie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3,0 %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fr-CA" sz="1100" noProof="0" dirty="0"/>
                        <a:t>Lignes directrices sur la COVID (lieux publics, professionnels de la santé)</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fr-CA" sz="1100" noProof="0" dirty="0"/>
                        <a:t>Prévention, transmission et traitement de la COVID (y compris</a:t>
                      </a:r>
                      <a:r>
                        <a:rPr lang="fr-CA" sz="1100" baseline="0" noProof="0" dirty="0"/>
                        <a:t> les vaccins)</a:t>
                      </a:r>
                      <a:endParaRPr lang="fr-CA" sz="1100" noProof="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274225">
                <a:tc>
                  <a:txBody>
                    <a:bodyPr/>
                    <a:lstStyle/>
                    <a:p>
                      <a:pPr marL="0" lvl="0" indent="0" algn="l" rtl="0">
                        <a:lnSpc>
                          <a:spcPct val="115000"/>
                        </a:lnSpc>
                        <a:spcBef>
                          <a:spcPts val="0"/>
                        </a:spcBef>
                        <a:spcAft>
                          <a:spcPts val="0"/>
                        </a:spcAft>
                        <a:buNone/>
                      </a:pPr>
                      <a:r>
                        <a:rPr lang="fr-CA" sz="1100" noProof="0" dirty="0"/>
                        <a:t>Symptômes de COVID et bien-être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42325">
                <a:tc>
                  <a:txBody>
                    <a:bodyPr/>
                    <a:lstStyle/>
                    <a:p>
                      <a:pPr marL="0" lvl="0" indent="0" algn="l" rtl="0">
                        <a:lnSpc>
                          <a:spcPct val="115000"/>
                        </a:lnSpc>
                        <a:spcBef>
                          <a:spcPts val="0"/>
                        </a:spcBef>
                        <a:spcAft>
                          <a:spcPts val="0"/>
                        </a:spcAft>
                        <a:buNone/>
                      </a:pPr>
                      <a:r>
                        <a:rPr lang="fr-CA" sz="1100" noProof="0" dirty="0"/>
                        <a:t>Dépistage de la COVID</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fr-CA" sz="1100" noProof="0" dirty="0"/>
                        <a:t>Mythes, fraudes et renseignements trompeurs sur la COVID</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l" rtl="0">
                        <a:lnSpc>
                          <a:spcPct val="115000"/>
                        </a:lnSpc>
                        <a:spcBef>
                          <a:spcPts val="0"/>
                        </a:spcBef>
                        <a:spcAft>
                          <a:spcPts val="0"/>
                        </a:spcAft>
                        <a:buNone/>
                      </a:pPr>
                      <a:r>
                        <a:rPr lang="fr-CA" sz="1100" noProof="0" dirty="0"/>
                        <a:t>1,1 %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2"/>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4"/>
          <p:cNvSpPr txBox="1">
            <a:spLocks noGrp="1"/>
          </p:cNvSpPr>
          <p:nvPr>
            <p:ph type="title"/>
            <p:custDataLst>
              <p:tags r:id="rId1"/>
            </p:custDataLst>
          </p:nvPr>
        </p:nvSpPr>
        <p:spPr>
          <a:xfrm>
            <a:off x="311700" y="339600"/>
            <a:ext cx="7257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a:t>Finances: Répartition</a:t>
            </a:r>
          </a:p>
        </p:txBody>
      </p:sp>
      <p:graphicFrame>
        <p:nvGraphicFramePr>
          <p:cNvPr id="147" name="Google Shape;147;p24"/>
          <p:cNvGraphicFramePr/>
          <p:nvPr>
            <p:custDataLst>
              <p:tags r:id="rId2"/>
            </p:custDataLst>
            <p:extLst>
              <p:ext uri="{D42A27DB-BD31-4B8C-83A1-F6EECF244321}">
                <p14:modId xmlns:p14="http://schemas.microsoft.com/office/powerpoint/2010/main" val="3673540971"/>
              </p:ext>
            </p:extLst>
          </p:nvPr>
        </p:nvGraphicFramePr>
        <p:xfrm>
          <a:off x="264250" y="1121775"/>
          <a:ext cx="5047950" cy="2533650"/>
        </p:xfrm>
        <a:graphic>
          <a:graphicData uri="http://schemas.openxmlformats.org/drawingml/2006/table">
            <a:tbl>
              <a:tblPr>
                <a:noFill/>
                <a:tableStyleId>{C547ADE2-A488-4155-9C30-9714539B4767}</a:tableStyleId>
              </a:tblPr>
              <a:tblGrid>
                <a:gridCol w="3676225">
                  <a:extLst>
                    <a:ext uri="{9D8B030D-6E8A-4147-A177-3AD203B41FA5}">
                      <a16:colId xmlns:a16="http://schemas.microsoft.com/office/drawing/2014/main" val="20000"/>
                    </a:ext>
                  </a:extLst>
                </a:gridCol>
                <a:gridCol w="625500">
                  <a:extLst>
                    <a:ext uri="{9D8B030D-6E8A-4147-A177-3AD203B41FA5}">
                      <a16:colId xmlns:a16="http://schemas.microsoft.com/office/drawing/2014/main" val="20001"/>
                    </a:ext>
                  </a:extLst>
                </a:gridCol>
                <a:gridCol w="746225">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fr-CA" sz="1000" b="1" noProof="0" dirty="0"/>
                        <a:t>Tâche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Choisie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Réussite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fr-CA" sz="1000" noProof="0" dirty="0"/>
                        <a:t>Prestation canadienne d’urgence (PCU)</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58,7 %</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80,1 %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CDCB4"/>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fr-CA" sz="1000" noProof="0" dirty="0"/>
                        <a:t>Assurance-emploi (AE)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8DBB2"/>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fr-CA" sz="1000" noProof="0" dirty="0"/>
                        <a:t>Prestation canadienne d’urgence pour les étudiants (PCUE)</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7,2 %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66,7 %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ADFBB"/>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fr-CA" sz="1000" noProof="0" dirty="0"/>
                        <a:t>Subvention salariale d’urgence du Canada (SSUC)</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67,5 %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DEBB"/>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fr-CA" sz="1000" noProof="0" dirty="0"/>
                        <a:t>Soutien aux particuliers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 sz="1000" dirty="0"/>
                        <a:t>4,1 %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64,0 %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DFBD"/>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fr-CA" sz="1000" noProof="0" dirty="0"/>
                        <a:t>Soutien</a:t>
                      </a:r>
                      <a:r>
                        <a:rPr lang="fr-CA" sz="1000" baseline="0" noProof="0" dirty="0"/>
                        <a:t> aux travailleurs autonomes</a:t>
                      </a:r>
                      <a:endParaRPr lang="fr-CA" sz="1000" noProof="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 sz="1000" dirty="0"/>
                        <a:t>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63,4 %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DFBD"/>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fr-CA" sz="1000" noProof="0" dirty="0"/>
                        <a:t>Soutien aux personnes âgées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60,7 %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fr-CA" sz="1000" noProof="0" dirty="0"/>
                        <a:t>Soutien aux personnes handicapées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37,9 %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E5CC"/>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fr-CA" sz="1000" noProof="0" dirty="0"/>
                        <a:t>Soutien aux entreprises</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11/17</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r h="333375">
                <a:tc>
                  <a:txBody>
                    <a:bodyPr/>
                    <a:lstStyle/>
                    <a:p>
                      <a:pPr marL="0" lvl="0" indent="0" algn="l" rtl="0">
                        <a:lnSpc>
                          <a:spcPct val="115000"/>
                        </a:lnSpc>
                        <a:spcBef>
                          <a:spcPts val="0"/>
                        </a:spcBef>
                        <a:spcAft>
                          <a:spcPts val="0"/>
                        </a:spcAft>
                        <a:buNone/>
                      </a:pPr>
                      <a:r>
                        <a:rPr lang="fr-CA" sz="1000" noProof="0" dirty="0"/>
                        <a:t>Gestion</a:t>
                      </a:r>
                      <a:r>
                        <a:rPr lang="fr-CA" sz="1000" baseline="0" noProof="0" dirty="0"/>
                        <a:t> des finances personnelles (épargne, pensions, retraite)</a:t>
                      </a:r>
                      <a:endParaRPr lang="fr-CA" sz="1000" noProof="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0,3 %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2/4</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0"/>
                  </a:ext>
                </a:extLst>
              </a:tr>
              <a:tr h="200025">
                <a:tc>
                  <a:txBody>
                    <a:bodyPr/>
                    <a:lstStyle/>
                    <a:p>
                      <a:pPr marL="0" lvl="0" indent="0" algn="l" rtl="0">
                        <a:lnSpc>
                          <a:spcPct val="115000"/>
                        </a:lnSpc>
                        <a:spcBef>
                          <a:spcPts val="0"/>
                        </a:spcBef>
                        <a:spcAft>
                          <a:spcPts val="0"/>
                        </a:spcAft>
                        <a:buNone/>
                      </a:pPr>
                      <a:r>
                        <a:rPr lang="fr-CA" sz="1000" noProof="0" dirty="0"/>
                        <a:t>Soutien</a:t>
                      </a:r>
                      <a:r>
                        <a:rPr lang="fr-CA" sz="1000" baseline="0" noProof="0" dirty="0"/>
                        <a:t> à des industries et des secteurs en particulier</a:t>
                      </a:r>
                      <a:endParaRPr lang="fr-CA" sz="1000" noProof="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0,1 %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2/3</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11"/>
                  </a:ext>
                </a:extLst>
              </a:tr>
            </a:tbl>
          </a:graphicData>
        </a:graphic>
      </p:graphicFrame>
      <p:sp>
        <p:nvSpPr>
          <p:cNvPr id="148" name="Google Shape;148;p24"/>
          <p:cNvSpPr txBox="1">
            <a:spLocks noGrp="1"/>
          </p:cNvSpPr>
          <p:nvPr>
            <p:ph type="body" idx="1"/>
            <p:custDataLst>
              <p:tags r:id="rId3"/>
            </p:custDataLst>
          </p:nvPr>
        </p:nvSpPr>
        <p:spPr>
          <a:xfrm>
            <a:off x="5512550" y="969375"/>
            <a:ext cx="350920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1600" b="1" dirty="0">
                <a:solidFill>
                  <a:schemeClr val="dk1"/>
                </a:solidFill>
                <a:latin typeface="Arial"/>
                <a:ea typeface="Arial"/>
                <a:cs typeface="Arial"/>
                <a:sym typeface="Arial"/>
              </a:rPr>
              <a:t>Facteurs de frustration principaux</a:t>
            </a:r>
          </a:p>
          <a:p>
            <a:pPr marL="457200" lvl="0" indent="-317500" algn="l" rtl="0">
              <a:spcBef>
                <a:spcPts val="1200"/>
              </a:spcBef>
              <a:spcAft>
                <a:spcPts val="0"/>
              </a:spcAft>
              <a:buClr>
                <a:schemeClr val="dk1"/>
              </a:buClr>
              <a:buSzPts val="1400"/>
              <a:buFont typeface="Arial"/>
              <a:buChar char="●"/>
            </a:pPr>
            <a:r>
              <a:rPr lang="fr-CA" sz="1400" dirty="0">
                <a:solidFill>
                  <a:schemeClr val="dk1"/>
                </a:solidFill>
                <a:latin typeface="Arial"/>
                <a:ea typeface="Arial"/>
                <a:cs typeface="Arial"/>
                <a:sym typeface="Arial"/>
              </a:rPr>
              <a:t>Confusion entre la PCU et l’AE</a:t>
            </a:r>
          </a:p>
          <a:p>
            <a:pPr marL="457200" lvl="0" indent="-317500" algn="l" rtl="0">
              <a:spcBef>
                <a:spcPts val="0"/>
              </a:spcBef>
              <a:spcAft>
                <a:spcPts val="0"/>
              </a:spcAft>
              <a:buClr>
                <a:schemeClr val="dk1"/>
              </a:buClr>
              <a:buSzPts val="1400"/>
              <a:buFont typeface="Arial"/>
              <a:buChar char="●"/>
            </a:pPr>
            <a:r>
              <a:rPr lang="fr-CA" sz="1400" dirty="0">
                <a:solidFill>
                  <a:schemeClr val="dk1"/>
                </a:solidFill>
                <a:latin typeface="Arial"/>
                <a:ea typeface="Arial"/>
                <a:cs typeface="Arial"/>
                <a:sym typeface="Arial"/>
              </a:rPr>
              <a:t>Beaucoup de clics requis pour présenter une nouvelle demande de PCU ou d’AE</a:t>
            </a:r>
          </a:p>
          <a:p>
            <a:pPr marL="457200" lvl="0" indent="-317500" algn="l" rtl="0">
              <a:spcBef>
                <a:spcPts val="0"/>
              </a:spcBef>
              <a:spcAft>
                <a:spcPts val="0"/>
              </a:spcAft>
              <a:buClr>
                <a:schemeClr val="dk1"/>
              </a:buClr>
              <a:buSzPts val="1400"/>
              <a:buFont typeface="Arial"/>
              <a:buChar char="●"/>
            </a:pPr>
            <a:r>
              <a:rPr lang="fr-CA" sz="1400" dirty="0">
                <a:solidFill>
                  <a:schemeClr val="dk1"/>
                </a:solidFill>
                <a:latin typeface="Arial"/>
                <a:ea typeface="Arial"/>
                <a:cs typeface="Arial"/>
                <a:sym typeface="Arial"/>
              </a:rPr>
              <a:t>Problèmes de connexion à un compte</a:t>
            </a:r>
          </a:p>
        </p:txBody>
      </p:sp>
      <p:sp>
        <p:nvSpPr>
          <p:cNvPr id="149" name="Google Shape;149;p24"/>
          <p:cNvSpPr txBox="1"/>
          <p:nvPr>
            <p:custDataLst>
              <p:tags r:id="rId4"/>
            </p:custDataLst>
          </p:nvPr>
        </p:nvSpPr>
        <p:spPr>
          <a:xfrm>
            <a:off x="6021749" y="2845155"/>
            <a:ext cx="3060373" cy="1362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CA" sz="1200" i="1" dirty="0">
                <a:solidFill>
                  <a:srgbClr val="073763"/>
                </a:solidFill>
                <a:latin typeface="Arial" panose="020B0604020202020204" pitchFamily="34" charset="0"/>
                <a:cs typeface="Arial" panose="020B0604020202020204" pitchFamily="34" charset="0"/>
              </a:rPr>
              <a:t>« Il est difficile de trouver la page de demande, surtout laquelle des pages gouvernementales il faut visiter (</a:t>
            </a:r>
            <a:r>
              <a:rPr lang="fr-CA" sz="1200" i="1" dirty="0">
                <a:solidFill>
                  <a:srgbClr val="002060"/>
                </a:solidFill>
                <a:effectLst/>
                <a:latin typeface="Arial" panose="020B0604020202020204" pitchFamily="34" charset="0"/>
                <a:ea typeface="Calibri" panose="020F0502020204030204" pitchFamily="34" charset="0"/>
                <a:cs typeface="Arial" panose="020B0604020202020204" pitchFamily="34" charset="0"/>
              </a:rPr>
              <a:t>Agence du revenu du Canada [</a:t>
            </a:r>
            <a:r>
              <a:rPr lang="fr-CA" sz="1200" i="1" dirty="0">
                <a:solidFill>
                  <a:srgbClr val="073763"/>
                </a:solidFill>
                <a:latin typeface="Arial" panose="020B0604020202020204" pitchFamily="34" charset="0"/>
                <a:cs typeface="Arial" panose="020B0604020202020204" pitchFamily="34" charset="0"/>
              </a:rPr>
              <a:t>ARC] ou Services Canada). »</a:t>
            </a:r>
            <a:endParaRPr lang="fr-CA" sz="1200" i="1" dirty="0">
              <a:solidFill>
                <a:srgbClr val="073763"/>
              </a:solidFill>
            </a:endParaRPr>
          </a:p>
          <a:p>
            <a:pPr marL="0" lvl="0" indent="0" algn="l" rtl="0">
              <a:spcBef>
                <a:spcPts val="0"/>
              </a:spcBef>
              <a:spcAft>
                <a:spcPts val="0"/>
              </a:spcAft>
              <a:buNone/>
            </a:pPr>
            <a:endParaRPr lang="fr-CA" sz="1200" i="1" dirty="0">
              <a:solidFill>
                <a:srgbClr val="073763"/>
              </a:solidFill>
            </a:endParaRPr>
          </a:p>
          <a:p>
            <a:pPr lvl="0"/>
            <a:r>
              <a:rPr lang="fr-CA" sz="1200" i="1" dirty="0">
                <a:solidFill>
                  <a:srgbClr val="073763"/>
                </a:solidFill>
                <a:latin typeface="Arial" panose="020B0604020202020204" pitchFamily="34" charset="0"/>
                <a:cs typeface="Arial" panose="020B0604020202020204" pitchFamily="34" charset="0"/>
              </a:rPr>
              <a:t>« Je me suis demandé après un certain temps si je présentais une demande de PCU, parce qu’on aurait dit que je présentais une demande d’AE. J’ai épuisé les prestations d’AE dans une demande récente. »</a:t>
            </a:r>
            <a:endParaRPr lang="fr-CA" sz="1200" i="1" dirty="0">
              <a:solidFill>
                <a:srgbClr val="07376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5"/>
          <p:cNvSpPr txBox="1">
            <a:spLocks noGrp="1"/>
          </p:cNvSpPr>
          <p:nvPr>
            <p:ph type="title"/>
            <p:custDataLst>
              <p:tags r:id="rId1"/>
            </p:custDataLst>
          </p:nvPr>
        </p:nvSpPr>
        <p:spPr>
          <a:xfrm>
            <a:off x="221650" y="29765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PCU, PCUE, SSUC</a:t>
            </a:r>
            <a:endParaRPr dirty="0"/>
          </a:p>
          <a:p>
            <a:pPr marL="0" lvl="0" indent="0" algn="l" rtl="0">
              <a:spcBef>
                <a:spcPts val="0"/>
              </a:spcBef>
              <a:spcAft>
                <a:spcPts val="0"/>
              </a:spcAft>
              <a:buNone/>
            </a:pPr>
            <a:endParaRPr dirty="0"/>
          </a:p>
        </p:txBody>
      </p:sp>
      <p:graphicFrame>
        <p:nvGraphicFramePr>
          <p:cNvPr id="155" name="Google Shape;155;p25"/>
          <p:cNvGraphicFramePr/>
          <p:nvPr>
            <p:custDataLst>
              <p:tags r:id="rId2"/>
            </p:custDataLst>
            <p:extLst>
              <p:ext uri="{D42A27DB-BD31-4B8C-83A1-F6EECF244321}">
                <p14:modId xmlns:p14="http://schemas.microsoft.com/office/powerpoint/2010/main" val="235144600"/>
              </p:ext>
            </p:extLst>
          </p:nvPr>
        </p:nvGraphicFramePr>
        <p:xfrm>
          <a:off x="144200" y="1017725"/>
          <a:ext cx="4057650" cy="3017523"/>
        </p:xfrm>
        <a:graphic>
          <a:graphicData uri="http://schemas.openxmlformats.org/drawingml/2006/table">
            <a:tbl>
              <a:tblPr>
                <a:noFill/>
                <a:tableStyleId>{C547ADE2-A488-4155-9C30-9714539B4767}</a:tableStyleId>
              </a:tblPr>
              <a:tblGrid>
                <a:gridCol w="2152650">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dirty="0"/>
                        <a:t>Tâche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1000" b="1" dirty="0"/>
                        <a:t>Choisie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fr-CA" sz="1000" b="1" dirty="0"/>
                        <a:t>Réussite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en" sz="1000" dirty="0"/>
                        <a:t>Présenter le formulaire</a:t>
                      </a:r>
                      <a:r>
                        <a:rPr lang="en" sz="1000" baseline="0" dirty="0"/>
                        <a:t> électronique de PCU et d’AE sur le site de Services 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30,30 %</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93,8 %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BDD9AC"/>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dirty="0"/>
                        <a:t>Présenter une nouvelle</a:t>
                      </a:r>
                      <a:r>
                        <a:rPr lang="en" sz="1000" baseline="0" dirty="0"/>
                        <a:t> demande de PCU par l’entremise de l’ARC</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28,00 %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9DBB3"/>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dirty="0"/>
                        <a:t>Présenter</a:t>
                      </a:r>
                      <a:r>
                        <a:rPr lang="en" sz="1000" baseline="0" dirty="0"/>
                        <a:t> une demande de PCU</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24,50 %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75,7 %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1DDB6"/>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dirty="0"/>
                        <a:t>Vérifier l’admissibilité</a:t>
                      </a:r>
                      <a:r>
                        <a:rPr lang="en" sz="1000" baseline="0" dirty="0"/>
                        <a:t> à la PCU</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9,90 %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78,4 %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EDCB5"/>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dirty="0"/>
                        <a:t>Versement de PCU ou de l’A</a:t>
                      </a:r>
                      <a:r>
                        <a:rPr lang="en" sz="1000" baseline="0" dirty="0"/>
                        <a:t>E manquant</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3,30 %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34,6 %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CE5CD"/>
                    </a:solidFill>
                  </a:tcPr>
                </a:tc>
                <a:extLst>
                  <a:ext uri="{0D108BD9-81ED-4DB2-BD59-A6C34878D82A}">
                    <a16:rowId xmlns:a16="http://schemas.microsoft.com/office/drawing/2014/main" val="10005"/>
                  </a:ext>
                </a:extLst>
              </a:tr>
              <a:tr h="333375">
                <a:tc>
                  <a:txBody>
                    <a:bodyPr/>
                    <a:lstStyle/>
                    <a:p>
                      <a:pPr marL="0" lvl="0" indent="0" algn="l" rtl="0">
                        <a:lnSpc>
                          <a:spcPct val="115000"/>
                        </a:lnSpc>
                        <a:spcBef>
                          <a:spcPts val="0"/>
                        </a:spcBef>
                        <a:spcAft>
                          <a:spcPts val="0"/>
                        </a:spcAft>
                        <a:buNone/>
                      </a:pPr>
                      <a:r>
                        <a:rPr lang="en" sz="1000" dirty="0"/>
                        <a:t>Déterminer</a:t>
                      </a:r>
                      <a:r>
                        <a:rPr lang="en" sz="1000" baseline="0" dirty="0"/>
                        <a:t> le montant d’argent auquel vous avez droit</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2,10 %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12/16</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dirty="0"/>
                        <a:t>Communiquer</a:t>
                      </a:r>
                      <a:r>
                        <a:rPr lang="en" sz="1000" baseline="0" dirty="0"/>
                        <a:t> avec quelqu’un au sujet de ma situation</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1,50 %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2/13</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dirty="0"/>
                        <a:t>Rembourser une partie ou la totalité des paiements</a:t>
                      </a:r>
                      <a:r>
                        <a:rPr lang="en" sz="1000" baseline="0" dirty="0"/>
                        <a:t> de PCU</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dirty="0"/>
                        <a:t>0,50 %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2/3</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graphicFrame>
        <p:nvGraphicFramePr>
          <p:cNvPr id="156" name="Google Shape;156;p25"/>
          <p:cNvGraphicFramePr/>
          <p:nvPr>
            <p:custDataLst>
              <p:tags r:id="rId3"/>
            </p:custDataLst>
            <p:extLst>
              <p:ext uri="{D42A27DB-BD31-4B8C-83A1-F6EECF244321}">
                <p14:modId xmlns:p14="http://schemas.microsoft.com/office/powerpoint/2010/main" val="3726489253"/>
              </p:ext>
            </p:extLst>
          </p:nvPr>
        </p:nvGraphicFramePr>
        <p:xfrm>
          <a:off x="4785799" y="467122"/>
          <a:ext cx="3724275" cy="2181300"/>
        </p:xfrm>
        <a:graphic>
          <a:graphicData uri="http://schemas.openxmlformats.org/drawingml/2006/table">
            <a:tbl>
              <a:tblPr>
                <a:noFill/>
                <a:tableStyleId>{C547ADE2-A488-4155-9C30-9714539B4767}</a:tableStyleId>
              </a:tblPr>
              <a:tblGrid>
                <a:gridCol w="1620165">
                  <a:extLst>
                    <a:ext uri="{9D8B030D-6E8A-4147-A177-3AD203B41FA5}">
                      <a16:colId xmlns:a16="http://schemas.microsoft.com/office/drawing/2014/main" val="20000"/>
                    </a:ext>
                  </a:extLst>
                </a:gridCol>
                <a:gridCol w="1052055">
                  <a:extLst>
                    <a:ext uri="{9D8B030D-6E8A-4147-A177-3AD203B41FA5}">
                      <a16:colId xmlns:a16="http://schemas.microsoft.com/office/drawing/2014/main" val="20001"/>
                    </a:ext>
                  </a:extLst>
                </a:gridCol>
                <a:gridCol w="1052055">
                  <a:extLst>
                    <a:ext uri="{9D8B030D-6E8A-4147-A177-3AD203B41FA5}">
                      <a16:colId xmlns:a16="http://schemas.microsoft.com/office/drawing/2014/main" val="20002"/>
                    </a:ext>
                  </a:extLst>
                </a:gridCol>
              </a:tblGrid>
              <a:tr h="199596">
                <a:tc>
                  <a:txBody>
                    <a:bodyPr/>
                    <a:lstStyle/>
                    <a:p>
                      <a:pPr marL="0" lvl="0" indent="0" algn="l" rtl="0">
                        <a:lnSpc>
                          <a:spcPct val="115000"/>
                        </a:lnSpc>
                        <a:spcBef>
                          <a:spcPts val="0"/>
                        </a:spcBef>
                        <a:spcAft>
                          <a:spcPts val="0"/>
                        </a:spcAft>
                        <a:buNone/>
                      </a:pPr>
                      <a:r>
                        <a:rPr lang="en" sz="900" b="1" dirty="0"/>
                        <a:t>Tâche</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900" b="1" dirty="0"/>
                        <a:t>Choisie</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fr-CA" sz="900" b="1" dirty="0"/>
                        <a:t>Réussite</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63550">
                <a:tc>
                  <a:txBody>
                    <a:bodyPr/>
                    <a:lstStyle/>
                    <a:p>
                      <a:pPr marL="0" lvl="0" indent="0" algn="l" rtl="0">
                        <a:lnSpc>
                          <a:spcPct val="115000"/>
                        </a:lnSpc>
                        <a:spcBef>
                          <a:spcPts val="0"/>
                        </a:spcBef>
                        <a:spcAft>
                          <a:spcPts val="0"/>
                        </a:spcAft>
                        <a:buNone/>
                      </a:pPr>
                      <a:r>
                        <a:rPr lang="en" sz="900" dirty="0"/>
                        <a:t>Présenter une demande de PCUE</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43,0 %</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57,9 %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1C0"/>
                    </a:solidFill>
                  </a:tcPr>
                </a:tc>
                <a:extLst>
                  <a:ext uri="{0D108BD9-81ED-4DB2-BD59-A6C34878D82A}">
                    <a16:rowId xmlns:a16="http://schemas.microsoft.com/office/drawing/2014/main" val="10001"/>
                  </a:ext>
                </a:extLst>
              </a:tr>
              <a:tr h="363550">
                <a:tc>
                  <a:txBody>
                    <a:bodyPr/>
                    <a:lstStyle/>
                    <a:p>
                      <a:pPr marL="0" lvl="0" indent="0" algn="l" rtl="0">
                        <a:lnSpc>
                          <a:spcPct val="115000"/>
                        </a:lnSpc>
                        <a:spcBef>
                          <a:spcPts val="0"/>
                        </a:spcBef>
                        <a:spcAft>
                          <a:spcPts val="0"/>
                        </a:spcAft>
                        <a:buNone/>
                      </a:pPr>
                      <a:r>
                        <a:rPr lang="en" sz="900" dirty="0"/>
                        <a:t>Présenter</a:t>
                      </a:r>
                      <a:r>
                        <a:rPr lang="en" sz="900" baseline="0" dirty="0"/>
                        <a:t> une nouvelle demande de PCUE</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39,4 %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73.2 %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3DDB8"/>
                    </a:solidFill>
                  </a:tcPr>
                </a:tc>
                <a:extLst>
                  <a:ext uri="{0D108BD9-81ED-4DB2-BD59-A6C34878D82A}">
                    <a16:rowId xmlns:a16="http://schemas.microsoft.com/office/drawing/2014/main" val="10002"/>
                  </a:ext>
                </a:extLst>
              </a:tr>
              <a:tr h="363550">
                <a:tc>
                  <a:txBody>
                    <a:bodyPr/>
                    <a:lstStyle/>
                    <a:p>
                      <a:pPr marL="0" lvl="0" indent="0" algn="l" rtl="0">
                        <a:lnSpc>
                          <a:spcPct val="115000"/>
                        </a:lnSpc>
                        <a:spcBef>
                          <a:spcPts val="0"/>
                        </a:spcBef>
                        <a:spcAft>
                          <a:spcPts val="0"/>
                        </a:spcAft>
                        <a:buNone/>
                      </a:pPr>
                      <a:r>
                        <a:rPr lang="fr-FR" sz="900" dirty="0"/>
                        <a:t>Vérifier l’admissibilité</a:t>
                      </a:r>
                      <a:r>
                        <a:rPr lang="fr-FR" sz="900" baseline="0" dirty="0"/>
                        <a:t> à la PCUE</a:t>
                      </a:r>
                      <a:endParaRPr lang="fr-F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14,8 %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11/15</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527504">
                <a:tc>
                  <a:txBody>
                    <a:bodyPr/>
                    <a:lstStyle/>
                    <a:p>
                      <a:pPr marL="0" lvl="0" indent="0" algn="l" rtl="0">
                        <a:lnSpc>
                          <a:spcPct val="115000"/>
                        </a:lnSpc>
                        <a:spcBef>
                          <a:spcPts val="0"/>
                        </a:spcBef>
                        <a:spcAft>
                          <a:spcPts val="0"/>
                        </a:spcAft>
                        <a:buNone/>
                      </a:pPr>
                      <a:r>
                        <a:rPr lang="fr-FR" sz="900" dirty="0"/>
                        <a:t>Déterminer</a:t>
                      </a:r>
                      <a:r>
                        <a:rPr lang="fr-FR" sz="900" baseline="0" dirty="0"/>
                        <a:t> le montant d’argent auquel vous avez droit</a:t>
                      </a:r>
                      <a:endParaRPr lang="fr-F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a:t>1/1</a:t>
                      </a:r>
                      <a:endParaRPr sz="9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363550">
                <a:tc>
                  <a:txBody>
                    <a:bodyPr/>
                    <a:lstStyle/>
                    <a:p>
                      <a:pPr marL="0" lvl="0" indent="0" algn="l" rtl="0">
                        <a:lnSpc>
                          <a:spcPct val="115000"/>
                        </a:lnSpc>
                        <a:spcBef>
                          <a:spcPts val="0"/>
                        </a:spcBef>
                        <a:spcAft>
                          <a:spcPts val="0"/>
                        </a:spcAft>
                        <a:buNone/>
                      </a:pPr>
                      <a:r>
                        <a:rPr lang="fr-FR" sz="900" dirty="0"/>
                        <a:t>Versement de PCUE </a:t>
                      </a:r>
                      <a:r>
                        <a:rPr lang="fr-FR" sz="900" baseline="0" dirty="0"/>
                        <a:t>manquant</a:t>
                      </a:r>
                      <a:endParaRPr lang="fr-F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0,7 %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1/1</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bl>
          </a:graphicData>
        </a:graphic>
      </p:graphicFrame>
      <p:graphicFrame>
        <p:nvGraphicFramePr>
          <p:cNvPr id="157" name="Google Shape;157;p25"/>
          <p:cNvGraphicFramePr/>
          <p:nvPr>
            <p:custDataLst>
              <p:tags r:id="rId4"/>
            </p:custDataLst>
            <p:extLst>
              <p:ext uri="{D42A27DB-BD31-4B8C-83A1-F6EECF244321}">
                <p14:modId xmlns:p14="http://schemas.microsoft.com/office/powerpoint/2010/main" val="1065975076"/>
              </p:ext>
            </p:extLst>
          </p:nvPr>
        </p:nvGraphicFramePr>
        <p:xfrm>
          <a:off x="4785800" y="2765300"/>
          <a:ext cx="3724275" cy="2293874"/>
        </p:xfrm>
        <a:graphic>
          <a:graphicData uri="http://schemas.openxmlformats.org/drawingml/2006/table">
            <a:tbl>
              <a:tblPr>
                <a:noFill/>
                <a:tableStyleId>{C547ADE2-A488-4155-9C30-9714539B4767}</a:tableStyleId>
              </a:tblPr>
              <a:tblGrid>
                <a:gridCol w="1819275">
                  <a:extLst>
                    <a:ext uri="{9D8B030D-6E8A-4147-A177-3AD203B41FA5}">
                      <a16:colId xmlns:a16="http://schemas.microsoft.com/office/drawing/2014/main" val="20000"/>
                    </a:ext>
                  </a:extLst>
                </a:gridCol>
                <a:gridCol w="952500">
                  <a:extLst>
                    <a:ext uri="{9D8B030D-6E8A-4147-A177-3AD203B41FA5}">
                      <a16:colId xmlns:a16="http://schemas.microsoft.com/office/drawing/2014/main" val="20001"/>
                    </a:ext>
                  </a:extLst>
                </a:gridCol>
                <a:gridCol w="9525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fr-CA" sz="900" b="1" dirty="0"/>
                        <a:t>Tâche</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en" sz="900" b="1" dirty="0"/>
                        <a:t>C</a:t>
                      </a:r>
                      <a:r>
                        <a:rPr lang="en-CA" sz="900" b="1" dirty="0"/>
                        <a:t>h</a:t>
                      </a:r>
                      <a:r>
                        <a:rPr lang="en" sz="900" b="1" dirty="0"/>
                        <a:t>oisie </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l" rtl="0">
                        <a:lnSpc>
                          <a:spcPct val="115000"/>
                        </a:lnSpc>
                        <a:spcBef>
                          <a:spcPts val="0"/>
                        </a:spcBef>
                        <a:spcAft>
                          <a:spcPts val="0"/>
                        </a:spcAft>
                        <a:buNone/>
                      </a:pPr>
                      <a:r>
                        <a:rPr lang="fr-CA" sz="900" b="1" dirty="0"/>
                        <a:t>Réussite</a:t>
                      </a:r>
                      <a:endParaRPr sz="9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900" dirty="0"/>
                        <a:t>Présenter une demande de SSUC</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33,3 %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72,0 %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4DDB8"/>
                    </a:solidFill>
                  </a:tcPr>
                </a:tc>
                <a:extLst>
                  <a:ext uri="{0D108BD9-81ED-4DB2-BD59-A6C34878D82A}">
                    <a16:rowId xmlns:a16="http://schemas.microsoft.com/office/drawing/2014/main" val="10001"/>
                  </a:ext>
                </a:extLst>
              </a:tr>
              <a:tr h="333375">
                <a:tc>
                  <a:txBody>
                    <a:bodyPr/>
                    <a:lstStyle/>
                    <a:p>
                      <a:pPr marL="0" lvl="0" indent="0" algn="l" rtl="0">
                        <a:lnSpc>
                          <a:spcPct val="115000"/>
                        </a:lnSpc>
                        <a:spcBef>
                          <a:spcPts val="0"/>
                        </a:spcBef>
                        <a:spcAft>
                          <a:spcPts val="0"/>
                        </a:spcAft>
                        <a:buNone/>
                      </a:pPr>
                      <a:r>
                        <a:rPr lang="fr-FR" sz="900" dirty="0"/>
                        <a:t>Vérifier l’admissibilité</a:t>
                      </a:r>
                      <a:r>
                        <a:rPr lang="fr-FR" sz="900" baseline="0" dirty="0"/>
                        <a:t> à la </a:t>
                      </a:r>
                      <a:r>
                        <a:rPr lang="en" sz="900" dirty="0"/>
                        <a:t>SSUC</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27,5 %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
                          <a:srgbClr val="000000"/>
                        </a:buClr>
                        <a:buSzTx/>
                        <a:buFont typeface="Arial"/>
                        <a:buNone/>
                        <a:tabLst/>
                        <a:defRPr/>
                      </a:pPr>
                      <a:r>
                        <a:rPr lang="en" sz="900" dirty="0"/>
                        <a:t>57,1 %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4E1C1"/>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900" dirty="0"/>
                        <a:t>Présenter une</a:t>
                      </a:r>
                      <a:r>
                        <a:rPr lang="en" sz="900" baseline="0" dirty="0"/>
                        <a:t> nouvelle demande de SSUC</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13,7 %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a:t>10/10</a:t>
                      </a:r>
                      <a:endParaRPr sz="9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333375">
                <a:tc>
                  <a:txBody>
                    <a:bodyPr/>
                    <a:lstStyle/>
                    <a:p>
                      <a:pPr marL="0" lvl="0" indent="0" algn="l" rtl="0">
                        <a:lnSpc>
                          <a:spcPct val="115000"/>
                        </a:lnSpc>
                        <a:spcBef>
                          <a:spcPts val="0"/>
                        </a:spcBef>
                        <a:spcAft>
                          <a:spcPts val="0"/>
                        </a:spcAft>
                        <a:buNone/>
                      </a:pPr>
                      <a:r>
                        <a:rPr lang="en" sz="900" dirty="0"/>
                        <a:t>Vérifier si vos employés sont admissibles à la SSUC</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11,8 %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a:t>4/8</a:t>
                      </a:r>
                      <a:endParaRPr sz="9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333375">
                <a:tc>
                  <a:txBody>
                    <a:bodyPr/>
                    <a:lstStyle/>
                    <a:p>
                      <a:pPr marL="0" lvl="0" indent="0" algn="l" rtl="0">
                        <a:lnSpc>
                          <a:spcPct val="115000"/>
                        </a:lnSpc>
                        <a:spcBef>
                          <a:spcPts val="0"/>
                        </a:spcBef>
                        <a:spcAft>
                          <a:spcPts val="0"/>
                        </a:spcAft>
                        <a:buNone/>
                      </a:pPr>
                      <a:r>
                        <a:rPr lang="en" sz="900" dirty="0"/>
                        <a:t>C</a:t>
                      </a:r>
                      <a:r>
                        <a:rPr lang="en-CA" sz="900" dirty="0"/>
                        <a:t>a</a:t>
                      </a:r>
                      <a:r>
                        <a:rPr lang="en" sz="900" dirty="0"/>
                        <a:t>lculer le montant d’argent auquel</a:t>
                      </a:r>
                      <a:r>
                        <a:rPr lang="en" sz="900" baseline="0" dirty="0"/>
                        <a:t> vous avez droit</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10,8 %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a:t>4/5</a:t>
                      </a:r>
                      <a:endParaRPr sz="9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900" dirty="0"/>
                        <a:t>Versement de la SSUC</a:t>
                      </a:r>
                      <a:r>
                        <a:rPr lang="en" sz="900" baseline="0" dirty="0"/>
                        <a:t> manquant</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a:t>0/1</a:t>
                      </a:r>
                      <a:endParaRPr sz="9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333375">
                <a:tc>
                  <a:txBody>
                    <a:bodyPr/>
                    <a:lstStyle/>
                    <a:p>
                      <a:pPr marL="0" lvl="0" indent="0" algn="l" rtl="0">
                        <a:lnSpc>
                          <a:spcPct val="115000"/>
                        </a:lnSpc>
                        <a:spcBef>
                          <a:spcPts val="0"/>
                        </a:spcBef>
                        <a:spcAft>
                          <a:spcPts val="0"/>
                        </a:spcAft>
                        <a:buNone/>
                      </a:pPr>
                      <a:r>
                        <a:rPr lang="en" sz="900" dirty="0"/>
                        <a:t>Communiquer avec</a:t>
                      </a:r>
                      <a:r>
                        <a:rPr lang="en" sz="900" baseline="0" dirty="0"/>
                        <a:t> quelqu’un au sujet de ma situation</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900" dirty="0"/>
                        <a:t>1,0 %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900" dirty="0"/>
                        <a:t>0/1</a:t>
                      </a:r>
                      <a:endParaRPr sz="9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custDataLst>
              <p:tags r:id="rId1"/>
            </p:custDataLst>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État de l’éclosion, statistiques, décès, et cas</a:t>
            </a:r>
            <a:endParaRPr dirty="0"/>
          </a:p>
        </p:txBody>
      </p:sp>
      <p:graphicFrame>
        <p:nvGraphicFramePr>
          <p:cNvPr id="163" name="Google Shape;163;p26"/>
          <p:cNvGraphicFramePr/>
          <p:nvPr>
            <p:custDataLst>
              <p:tags r:id="rId2"/>
            </p:custDataLst>
            <p:extLst>
              <p:ext uri="{D42A27DB-BD31-4B8C-83A1-F6EECF244321}">
                <p14:modId xmlns:p14="http://schemas.microsoft.com/office/powerpoint/2010/main" val="583922515"/>
              </p:ext>
            </p:extLst>
          </p:nvPr>
        </p:nvGraphicFramePr>
        <p:xfrm>
          <a:off x="406150" y="1118400"/>
          <a:ext cx="5388425" cy="2719248"/>
        </p:xfrm>
        <a:graphic>
          <a:graphicData uri="http://schemas.openxmlformats.org/drawingml/2006/table">
            <a:tbl>
              <a:tblPr>
                <a:noFill/>
                <a:tableStyleId>{C547ADE2-A488-4155-9C30-9714539B4767}</a:tableStyleId>
              </a:tblPr>
              <a:tblGrid>
                <a:gridCol w="3924175">
                  <a:extLst>
                    <a:ext uri="{9D8B030D-6E8A-4147-A177-3AD203B41FA5}">
                      <a16:colId xmlns:a16="http://schemas.microsoft.com/office/drawing/2014/main" val="20000"/>
                    </a:ext>
                  </a:extLst>
                </a:gridCol>
                <a:gridCol w="667700">
                  <a:extLst>
                    <a:ext uri="{9D8B030D-6E8A-4147-A177-3AD203B41FA5}">
                      <a16:colId xmlns:a16="http://schemas.microsoft.com/office/drawing/2014/main" val="20001"/>
                    </a:ext>
                  </a:extLst>
                </a:gridCol>
                <a:gridCol w="796550">
                  <a:extLst>
                    <a:ext uri="{9D8B030D-6E8A-4147-A177-3AD203B41FA5}">
                      <a16:colId xmlns:a16="http://schemas.microsoft.com/office/drawing/2014/main" val="20002"/>
                    </a:ext>
                  </a:extLst>
                </a:gridCol>
              </a:tblGrid>
              <a:tr h="486850">
                <a:tc>
                  <a:txBody>
                    <a:bodyPr/>
                    <a:lstStyle/>
                    <a:p>
                      <a:pPr marL="0" lvl="0" indent="0" algn="l" rtl="0">
                        <a:lnSpc>
                          <a:spcPct val="115000"/>
                        </a:lnSpc>
                        <a:spcBef>
                          <a:spcPts val="0"/>
                        </a:spcBef>
                        <a:spcAft>
                          <a:spcPts val="0"/>
                        </a:spcAft>
                        <a:buNone/>
                      </a:pPr>
                      <a:r>
                        <a:rPr lang="en" sz="1000" b="1" dirty="0"/>
                        <a:t>Tâche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Choisie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Réussite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486850">
                <a:tc>
                  <a:txBody>
                    <a:bodyPr/>
                    <a:lstStyle/>
                    <a:p>
                      <a:pPr marL="0" lvl="0" indent="0" algn="l" rtl="0">
                        <a:lnSpc>
                          <a:spcPct val="115000"/>
                        </a:lnSpc>
                        <a:spcBef>
                          <a:spcPts val="0"/>
                        </a:spcBef>
                        <a:spcAft>
                          <a:spcPts val="0"/>
                        </a:spcAft>
                        <a:buNone/>
                      </a:pPr>
                      <a:r>
                        <a:rPr lang="en" sz="1000" dirty="0"/>
                        <a:t>Statistiques sur les cas de COVID</a:t>
                      </a:r>
                      <a:r>
                        <a:rPr lang="en" sz="1000" baseline="0" dirty="0"/>
                        <a:t>-19 (emplacement, hospitalisation, rétablissements, décès)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40,7 %</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79,7 %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CDCB4"/>
                    </a:solidFill>
                  </a:tcPr>
                </a:tc>
                <a:extLst>
                  <a:ext uri="{0D108BD9-81ED-4DB2-BD59-A6C34878D82A}">
                    <a16:rowId xmlns:a16="http://schemas.microsoft.com/office/drawing/2014/main" val="10001"/>
                  </a:ext>
                </a:extLst>
              </a:tr>
              <a:tr h="265825">
                <a:tc>
                  <a:txBody>
                    <a:bodyPr/>
                    <a:lstStyle/>
                    <a:p>
                      <a:pPr marL="0" lvl="0" indent="0" algn="l" rtl="0">
                        <a:lnSpc>
                          <a:spcPct val="115000"/>
                        </a:lnSpc>
                        <a:spcBef>
                          <a:spcPts val="0"/>
                        </a:spcBef>
                        <a:spcAft>
                          <a:spcPts val="0"/>
                        </a:spcAft>
                        <a:buNone/>
                      </a:pPr>
                      <a:r>
                        <a:rPr lang="en" sz="1000" dirty="0"/>
                        <a:t>Nombre de cas de COVID-19 au 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34,4 %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85,9 %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6DBB0"/>
                    </a:solidFill>
                  </a:tcPr>
                </a:tc>
                <a:extLst>
                  <a:ext uri="{0D108BD9-81ED-4DB2-BD59-A6C34878D82A}">
                    <a16:rowId xmlns:a16="http://schemas.microsoft.com/office/drawing/2014/main" val="10002"/>
                  </a:ext>
                </a:extLst>
              </a:tr>
              <a:tr h="274025">
                <a:tc>
                  <a:txBody>
                    <a:bodyPr/>
                    <a:lstStyle/>
                    <a:p>
                      <a:pPr marL="0" lvl="0" indent="0" algn="l" rtl="0">
                        <a:lnSpc>
                          <a:spcPct val="115000"/>
                        </a:lnSpc>
                        <a:spcBef>
                          <a:spcPts val="0"/>
                        </a:spcBef>
                        <a:spcAft>
                          <a:spcPts val="0"/>
                        </a:spcAft>
                        <a:buNone/>
                      </a:pPr>
                      <a:r>
                        <a:rPr lang="en" sz="1000" dirty="0"/>
                        <a:t>Dernières</a:t>
                      </a:r>
                      <a:r>
                        <a:rPr lang="en" sz="1000" baseline="0" dirty="0"/>
                        <a:t> nouvelles (alertes, séances d’information quotidiennes, mises à jour)</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17,1 %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63,8 %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DFBD"/>
                    </a:solidFill>
                  </a:tcPr>
                </a:tc>
                <a:extLst>
                  <a:ext uri="{0D108BD9-81ED-4DB2-BD59-A6C34878D82A}">
                    <a16:rowId xmlns:a16="http://schemas.microsoft.com/office/drawing/2014/main" val="10003"/>
                  </a:ext>
                </a:extLst>
              </a:tr>
              <a:tr h="314925">
                <a:tc>
                  <a:txBody>
                    <a:bodyPr/>
                    <a:lstStyle/>
                    <a:p>
                      <a:pPr marL="0" lvl="0" indent="0" algn="l" rtl="0">
                        <a:lnSpc>
                          <a:spcPct val="115000"/>
                        </a:lnSpc>
                        <a:spcBef>
                          <a:spcPts val="0"/>
                        </a:spcBef>
                        <a:spcAft>
                          <a:spcPts val="0"/>
                        </a:spcAft>
                        <a:buNone/>
                      </a:pPr>
                      <a:r>
                        <a:rPr lang="en" sz="1000" dirty="0"/>
                        <a:t>Modéilsation</a:t>
                      </a:r>
                      <a:r>
                        <a:rPr lang="en" sz="1000" baseline="0" dirty="0"/>
                        <a:t> de la transmission de la maladie, et date de fin possible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3,6 %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 sz="1000"/>
                        <a:t>15/18</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63700">
                <a:tc>
                  <a:txBody>
                    <a:bodyPr/>
                    <a:lstStyle/>
                    <a:p>
                      <a:pPr marL="0" lvl="0" indent="0" algn="l" rtl="0">
                        <a:lnSpc>
                          <a:spcPct val="115000"/>
                        </a:lnSpc>
                        <a:spcBef>
                          <a:spcPts val="0"/>
                        </a:spcBef>
                        <a:spcAft>
                          <a:spcPts val="0"/>
                        </a:spcAft>
                        <a:buNone/>
                      </a:pPr>
                      <a:r>
                        <a:rPr lang="en" sz="1000" dirty="0"/>
                        <a:t>Nombre</a:t>
                      </a:r>
                      <a:r>
                        <a:rPr lang="en" sz="1000" baseline="0" dirty="0"/>
                        <a:t> de tests réalisés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5/6</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63700">
                <a:tc>
                  <a:txBody>
                    <a:bodyPr/>
                    <a:lstStyle/>
                    <a:p>
                      <a:pPr marL="0" lvl="0" indent="0" algn="l" rtl="0">
                        <a:lnSpc>
                          <a:spcPct val="115000"/>
                        </a:lnSpc>
                        <a:spcBef>
                          <a:spcPts val="0"/>
                        </a:spcBef>
                        <a:spcAft>
                          <a:spcPts val="0"/>
                        </a:spcAft>
                        <a:buNone/>
                      </a:pPr>
                      <a:r>
                        <a:rPr lang="en" sz="1000" dirty="0"/>
                        <a:t>Application</a:t>
                      </a:r>
                      <a:r>
                        <a:rPr lang="en" sz="1000" baseline="0" dirty="0"/>
                        <a:t> mobile d’avis de COVID</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5/10</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63700">
                <a:tc>
                  <a:txBody>
                    <a:bodyPr/>
                    <a:lstStyle/>
                    <a:p>
                      <a:pPr marL="0" lvl="0" indent="0" algn="l" rtl="0">
                        <a:lnSpc>
                          <a:spcPct val="115000"/>
                        </a:lnSpc>
                        <a:spcBef>
                          <a:spcPts val="0"/>
                        </a:spcBef>
                        <a:spcAft>
                          <a:spcPts val="0"/>
                        </a:spcAft>
                        <a:buNone/>
                      </a:pPr>
                      <a:r>
                        <a:rPr lang="en" sz="1000" dirty="0"/>
                        <a:t>Mutation ou</a:t>
                      </a:r>
                      <a:r>
                        <a:rPr lang="en" sz="1000" baseline="0" dirty="0"/>
                        <a:t> nouvelles souches du virus de la COVID-19</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3/4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
        <p:nvSpPr>
          <p:cNvPr id="164" name="Google Shape;164;p26"/>
          <p:cNvSpPr txBox="1">
            <a:spLocks noGrp="1"/>
          </p:cNvSpPr>
          <p:nvPr>
            <p:ph type="body" idx="1"/>
            <p:custDataLst>
              <p:tags r:id="rId3"/>
            </p:custDataLst>
          </p:nvPr>
        </p:nvSpPr>
        <p:spPr>
          <a:xfrm>
            <a:off x="5838374" y="999450"/>
            <a:ext cx="3367503"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1350" b="1" dirty="0">
                <a:solidFill>
                  <a:schemeClr val="dk1"/>
                </a:solidFill>
                <a:latin typeface="Arial"/>
                <a:ea typeface="Arial"/>
                <a:cs typeface="Arial"/>
                <a:sym typeface="Arial"/>
              </a:rPr>
              <a:t>Facteurs de frustration principaux</a:t>
            </a:r>
            <a:endParaRPr sz="1350" b="1" dirty="0">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fr-CA" sz="1350" dirty="0">
                <a:solidFill>
                  <a:schemeClr val="dk1"/>
                </a:solidFill>
                <a:latin typeface="Arial"/>
                <a:ea typeface="Arial"/>
                <a:cs typeface="Arial"/>
                <a:sym typeface="Arial"/>
              </a:rPr>
              <a:t>Chercher des données locales</a:t>
            </a:r>
            <a:endParaRPr sz="135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350" dirty="0">
                <a:solidFill>
                  <a:schemeClr val="dk1"/>
                </a:solidFill>
                <a:latin typeface="Arial"/>
                <a:ea typeface="Arial"/>
                <a:cs typeface="Arial"/>
                <a:sym typeface="Arial"/>
              </a:rPr>
              <a:t>Trouver des mises à jour quotidiennes sur les cas</a:t>
            </a:r>
            <a:endParaRPr sz="135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350" dirty="0">
                <a:solidFill>
                  <a:schemeClr val="dk1"/>
                </a:solidFill>
                <a:latin typeface="Arial"/>
                <a:ea typeface="Arial"/>
                <a:cs typeface="Arial"/>
                <a:sym typeface="Arial"/>
              </a:rPr>
              <a:t>Pouvoir comparer les données (récentes la semaine dernière, hier)</a:t>
            </a:r>
            <a:endParaRPr sz="135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350" dirty="0">
                <a:solidFill>
                  <a:schemeClr val="dk1"/>
                </a:solidFill>
                <a:latin typeface="Arial"/>
                <a:ea typeface="Arial"/>
                <a:cs typeface="Arial"/>
                <a:sym typeface="Arial"/>
              </a:rPr>
              <a:t>Pouvoir télécharger les données</a:t>
            </a:r>
            <a:endParaRPr sz="1350" dirty="0">
              <a:solidFill>
                <a:schemeClr val="dk1"/>
              </a:solidFill>
              <a:latin typeface="Arial"/>
              <a:ea typeface="Arial"/>
              <a:cs typeface="Arial"/>
              <a:sym typeface="Arial"/>
            </a:endParaRPr>
          </a:p>
        </p:txBody>
      </p:sp>
      <p:sp>
        <p:nvSpPr>
          <p:cNvPr id="165" name="Google Shape;165;p26"/>
          <p:cNvSpPr txBox="1"/>
          <p:nvPr>
            <p:custDataLst>
              <p:tags r:id="rId4"/>
            </p:custDataLst>
          </p:nvPr>
        </p:nvSpPr>
        <p:spPr>
          <a:xfrm>
            <a:off x="5794574" y="3212253"/>
            <a:ext cx="3349425" cy="1627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dirty="0">
                <a:solidFill>
                  <a:srgbClr val="073763"/>
                </a:solidFill>
                <a:latin typeface="Arial" panose="020B0604020202020204" pitchFamily="34" charset="0"/>
                <a:cs typeface="Arial" panose="020B0604020202020204" pitchFamily="34" charset="0"/>
              </a:rPr>
              <a:t>« </a:t>
            </a:r>
            <a:r>
              <a:rPr lang="en" i="1" dirty="0">
                <a:solidFill>
                  <a:srgbClr val="073763"/>
                </a:solidFill>
              </a:rPr>
              <a:t>Les cartes ne donnent pas assez d’options pour obtenir les renseignements voulus. </a:t>
            </a:r>
            <a:r>
              <a:rPr lang="en" i="1" dirty="0">
                <a:solidFill>
                  <a:srgbClr val="073763"/>
                </a:solidFill>
                <a:latin typeface="Arial" panose="020B0604020202020204" pitchFamily="34" charset="0"/>
                <a:cs typeface="Arial" panose="020B0604020202020204" pitchFamily="34" charset="0"/>
              </a:rPr>
              <a:t>»</a:t>
            </a:r>
          </a:p>
          <a:p>
            <a:pPr marL="0" lvl="0" indent="0" algn="l" rtl="0">
              <a:spcBef>
                <a:spcPts val="0"/>
              </a:spcBef>
              <a:spcAft>
                <a:spcPts val="0"/>
              </a:spcAft>
              <a:buNone/>
            </a:pPr>
            <a:endParaRPr i="1" dirty="0">
              <a:solidFill>
                <a:srgbClr val="073763"/>
              </a:solidFill>
            </a:endParaRPr>
          </a:p>
          <a:p>
            <a:pPr marL="0" lvl="0" indent="0" algn="l" rtl="0">
              <a:spcBef>
                <a:spcPts val="0"/>
              </a:spcBef>
              <a:spcAft>
                <a:spcPts val="0"/>
              </a:spcAft>
              <a:buNone/>
            </a:pPr>
            <a:r>
              <a:rPr lang="en" i="1" dirty="0">
                <a:solidFill>
                  <a:srgbClr val="073763"/>
                </a:solidFill>
                <a:latin typeface="Arial" panose="020B0604020202020204" pitchFamily="34" charset="0"/>
                <a:cs typeface="Arial" panose="020B0604020202020204" pitchFamily="34" charset="0"/>
              </a:rPr>
              <a:t>« </a:t>
            </a:r>
            <a:r>
              <a:rPr lang="en" i="1" dirty="0">
                <a:solidFill>
                  <a:srgbClr val="073763"/>
                </a:solidFill>
              </a:rPr>
              <a:t>Ce serait bien de voir lesquelles des régions ou des villes de chaque province sont particulièrement touchées ou présentent un risque élevé. </a:t>
            </a:r>
            <a:r>
              <a:rPr lang="en" i="1" dirty="0">
                <a:solidFill>
                  <a:srgbClr val="073763"/>
                </a:solidFill>
                <a:latin typeface="Arial" panose="020B0604020202020204" pitchFamily="34" charset="0"/>
                <a:cs typeface="Arial" panose="020B0604020202020204" pitchFamily="34" charset="0"/>
              </a:rPr>
              <a:t>»</a:t>
            </a:r>
            <a:r>
              <a:rPr lang="en" i="1" dirty="0">
                <a:solidFill>
                  <a:srgbClr val="073763"/>
                </a:solidFill>
              </a:rPr>
              <a:t> </a:t>
            </a:r>
            <a:endParaRPr i="1" dirty="0">
              <a:solidFill>
                <a:srgbClr val="07376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7"/>
          <p:cNvSpPr txBox="1">
            <a:spLocks noGrp="1"/>
          </p:cNvSpPr>
          <p:nvPr>
            <p:ph type="title"/>
            <p:custDataLst>
              <p:tags r:id="rId1"/>
            </p:custDataLst>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Déplacement et immigration pendant la pandémie</a:t>
            </a:r>
            <a:endParaRPr dirty="0"/>
          </a:p>
        </p:txBody>
      </p:sp>
      <p:graphicFrame>
        <p:nvGraphicFramePr>
          <p:cNvPr id="171" name="Google Shape;171;p27"/>
          <p:cNvGraphicFramePr/>
          <p:nvPr>
            <p:custDataLst>
              <p:tags r:id="rId2"/>
            </p:custDataLst>
            <p:extLst>
              <p:ext uri="{D42A27DB-BD31-4B8C-83A1-F6EECF244321}">
                <p14:modId xmlns:p14="http://schemas.microsoft.com/office/powerpoint/2010/main" val="2146417858"/>
              </p:ext>
            </p:extLst>
          </p:nvPr>
        </p:nvGraphicFramePr>
        <p:xfrm>
          <a:off x="488025" y="1282100"/>
          <a:ext cx="4381500" cy="2173923"/>
        </p:xfrm>
        <a:graphic>
          <a:graphicData uri="http://schemas.openxmlformats.org/drawingml/2006/table">
            <a:tbl>
              <a:tblPr>
                <a:noFill/>
                <a:tableStyleId>{C547ADE2-A488-4155-9C30-9714539B4767}</a:tableStyleId>
              </a:tblPr>
              <a:tblGrid>
                <a:gridCol w="3190875">
                  <a:extLst>
                    <a:ext uri="{9D8B030D-6E8A-4147-A177-3AD203B41FA5}">
                      <a16:colId xmlns:a16="http://schemas.microsoft.com/office/drawing/2014/main" val="20000"/>
                    </a:ext>
                  </a:extLst>
                </a:gridCol>
                <a:gridCol w="542925">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fr-CA" sz="1000" b="1" dirty="0"/>
                        <a:t>Tâches</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Choix</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Réussite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200025">
                <a:tc>
                  <a:txBody>
                    <a:bodyPr/>
                    <a:lstStyle/>
                    <a:p>
                      <a:pPr marL="0" lvl="0" indent="0" algn="l" rtl="0">
                        <a:lnSpc>
                          <a:spcPct val="115000"/>
                        </a:lnSpc>
                        <a:spcBef>
                          <a:spcPts val="0"/>
                        </a:spcBef>
                        <a:spcAft>
                          <a:spcPts val="0"/>
                        </a:spcAft>
                        <a:buNone/>
                      </a:pPr>
                      <a:r>
                        <a:rPr lang="en" sz="1000" dirty="0"/>
                        <a:t>Restrictions quant aux</a:t>
                      </a:r>
                      <a:r>
                        <a:rPr lang="en" sz="1000" baseline="0" dirty="0"/>
                        <a:t> déplacements au 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24,8 %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62,6 %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DFBE"/>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en" sz="1000" dirty="0"/>
                        <a:t>Immigration (études, travail, visite, demandes, statut)</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22,4 %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60,2 %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dirty="0"/>
                        <a:t>Déplacements</a:t>
                      </a:r>
                      <a:r>
                        <a:rPr lang="en" sz="1000" baseline="0" dirty="0"/>
                        <a:t> intérieurs au </a:t>
                      </a:r>
                      <a:r>
                        <a:rPr lang="en" sz="1000" dirty="0"/>
                        <a:t>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14,6 %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60,0 %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en" sz="1000" dirty="0"/>
                        <a:t>Quarantaine</a:t>
                      </a:r>
                      <a:r>
                        <a:rPr lang="en" sz="1000" baseline="0" dirty="0"/>
                        <a:t> au retour au </a:t>
                      </a:r>
                      <a:r>
                        <a:rPr lang="en" sz="1000" dirty="0"/>
                        <a:t>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58,8 %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3E0C0"/>
                    </a:solidFill>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dirty="0"/>
                        <a:t>Restriction</a:t>
                      </a:r>
                      <a:r>
                        <a:rPr lang="en" sz="1000" baseline="0" dirty="0"/>
                        <a:t> à la frontière canado-américaine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11,0 %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60,5 %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0BF"/>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dirty="0"/>
                        <a:t>Déplacements</a:t>
                      </a:r>
                      <a:r>
                        <a:rPr lang="en" sz="1000" baseline="0" dirty="0"/>
                        <a:t> à l’extérieur du </a:t>
                      </a:r>
                      <a:r>
                        <a:rPr lang="en" sz="1000" dirty="0"/>
                        <a:t>Canada</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59,3 %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2E0C0"/>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dirty="0"/>
                        <a:t>Exemptions pour</a:t>
                      </a:r>
                      <a:r>
                        <a:rPr lang="en" sz="1000" baseline="0" dirty="0"/>
                        <a:t> les travailleurs essentiels (frontière, quarantaine)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8/8</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dirty="0"/>
                        <a:t>Soutien pour les Canadiens à l’étranger</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4/4</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000" dirty="0"/>
                        <a:t>Présenter une demande de passeport</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3/5</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9"/>
                  </a:ext>
                </a:extLst>
              </a:tr>
            </a:tbl>
          </a:graphicData>
        </a:graphic>
      </p:graphicFrame>
      <p:sp>
        <p:nvSpPr>
          <p:cNvPr id="172" name="Google Shape;172;p27"/>
          <p:cNvSpPr txBox="1">
            <a:spLocks noGrp="1"/>
          </p:cNvSpPr>
          <p:nvPr>
            <p:ph type="body" idx="1"/>
            <p:custDataLst>
              <p:tags r:id="rId3"/>
            </p:custDataLst>
          </p:nvPr>
        </p:nvSpPr>
        <p:spPr>
          <a:xfrm>
            <a:off x="5441824" y="1079602"/>
            <a:ext cx="3509670"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1600" b="1" dirty="0">
                <a:solidFill>
                  <a:schemeClr val="dk1"/>
                </a:solidFill>
                <a:latin typeface="Arial"/>
                <a:ea typeface="Arial"/>
                <a:cs typeface="Arial"/>
                <a:sym typeface="Arial"/>
              </a:rPr>
              <a:t>Facteurs de frustration principaux</a:t>
            </a:r>
            <a:endParaRPr sz="1600" b="1" dirty="0">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Absence de renseignements clairs sur les restrictions relatifs aux déplacements au Canada</a:t>
            </a:r>
            <a:endParaRPr sz="140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Retard des demandes du statut d’immigrant et de leur traitement</a:t>
            </a:r>
            <a:endParaRPr sz="140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Quand et où se mettre en quarantaine</a:t>
            </a:r>
            <a:endParaRPr sz="140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fr-CA" sz="1400" dirty="0">
                <a:solidFill>
                  <a:schemeClr val="dk1"/>
                </a:solidFill>
                <a:latin typeface="Arial"/>
                <a:ea typeface="Arial"/>
                <a:cs typeface="Arial"/>
                <a:sym typeface="Arial"/>
              </a:rPr>
              <a:t>Déplacements interprovinciaux</a:t>
            </a:r>
            <a:endParaRPr sz="1400" dirty="0">
              <a:solidFill>
                <a:schemeClr val="dk1"/>
              </a:solidFill>
              <a:latin typeface="Arial"/>
              <a:ea typeface="Arial"/>
              <a:cs typeface="Arial"/>
              <a:sym typeface="Arial"/>
            </a:endParaRPr>
          </a:p>
        </p:txBody>
      </p:sp>
      <p:sp>
        <p:nvSpPr>
          <p:cNvPr id="173" name="Google Shape;173;p27"/>
          <p:cNvSpPr txBox="1"/>
          <p:nvPr>
            <p:custDataLst>
              <p:tags r:id="rId4"/>
            </p:custDataLst>
          </p:nvPr>
        </p:nvSpPr>
        <p:spPr>
          <a:xfrm>
            <a:off x="5760325" y="3549050"/>
            <a:ext cx="3000000" cy="1383900"/>
          </a:xfrm>
          <a:prstGeom prst="rect">
            <a:avLst/>
          </a:prstGeom>
          <a:noFill/>
          <a:ln>
            <a:noFill/>
          </a:ln>
        </p:spPr>
        <p:txBody>
          <a:bodyPr spcFirstLastPara="1" wrap="square" lIns="91425" tIns="91425" rIns="91425" bIns="91425" anchor="t" anchorCtr="0">
            <a:noAutofit/>
          </a:bodyPr>
          <a:lstStyle/>
          <a:p>
            <a:pPr lvl="0"/>
            <a:r>
              <a:rPr lang="fr-FR" sz="1300" i="1" dirty="0">
                <a:solidFill>
                  <a:srgbClr val="073763"/>
                </a:solidFill>
                <a:latin typeface="Arial" panose="020B0604020202020204" pitchFamily="34" charset="0"/>
                <a:cs typeface="Arial" panose="020B0604020202020204" pitchFamily="34" charset="0"/>
              </a:rPr>
              <a:t>« Je n’ai pas de domicile au Canada. Je veux savoir quel hôtel est autorisé par l’agent de quarantaine (ou l’administratrice en chef de la santé publique en chef du Canada) afin que l’on ne me refuse pas l’accès lorsque j’atterrirai. »</a:t>
            </a:r>
            <a:endParaRPr sz="1300" i="1" dirty="0">
              <a:solidFill>
                <a:srgbClr val="073763"/>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a:spLocks noGrp="1"/>
          </p:cNvSpPr>
          <p:nvPr>
            <p:ph type="title"/>
            <p:custDataLst>
              <p:tags r:id="rId1"/>
            </p:custDataLst>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FR" dirty="0"/>
              <a:t>Lieux de travail et entreprises pendant la pandémie</a:t>
            </a:r>
            <a:endParaRPr dirty="0"/>
          </a:p>
        </p:txBody>
      </p:sp>
      <p:graphicFrame>
        <p:nvGraphicFramePr>
          <p:cNvPr id="179" name="Google Shape;179;p28"/>
          <p:cNvGraphicFramePr/>
          <p:nvPr>
            <p:custDataLst>
              <p:tags r:id="rId2"/>
            </p:custDataLst>
            <p:extLst>
              <p:ext uri="{D42A27DB-BD31-4B8C-83A1-F6EECF244321}">
                <p14:modId xmlns:p14="http://schemas.microsoft.com/office/powerpoint/2010/main" val="2359381807"/>
              </p:ext>
            </p:extLst>
          </p:nvPr>
        </p:nvGraphicFramePr>
        <p:xfrm>
          <a:off x="414350" y="1257525"/>
          <a:ext cx="4381500" cy="2494917"/>
        </p:xfrm>
        <a:graphic>
          <a:graphicData uri="http://schemas.openxmlformats.org/drawingml/2006/table">
            <a:tbl>
              <a:tblPr>
                <a:noFill/>
                <a:tableStyleId>{C547ADE2-A488-4155-9C30-9714539B4767}</a:tableStyleId>
              </a:tblPr>
              <a:tblGrid>
                <a:gridCol w="3190875">
                  <a:extLst>
                    <a:ext uri="{9D8B030D-6E8A-4147-A177-3AD203B41FA5}">
                      <a16:colId xmlns:a16="http://schemas.microsoft.com/office/drawing/2014/main" val="20000"/>
                    </a:ext>
                  </a:extLst>
                </a:gridCol>
                <a:gridCol w="542925">
                  <a:extLst>
                    <a:ext uri="{9D8B030D-6E8A-4147-A177-3AD203B41FA5}">
                      <a16:colId xmlns:a16="http://schemas.microsoft.com/office/drawing/2014/main" val="20001"/>
                    </a:ext>
                  </a:extLst>
                </a:gridCol>
                <a:gridCol w="647700">
                  <a:extLst>
                    <a:ext uri="{9D8B030D-6E8A-4147-A177-3AD203B41FA5}">
                      <a16:colId xmlns:a16="http://schemas.microsoft.com/office/drawing/2014/main" val="20002"/>
                    </a:ext>
                  </a:extLst>
                </a:gridCol>
              </a:tblGrid>
              <a:tr h="200025">
                <a:tc>
                  <a:txBody>
                    <a:bodyPr/>
                    <a:lstStyle/>
                    <a:p>
                      <a:pPr marL="0" lvl="0" indent="0" algn="l" rtl="0">
                        <a:lnSpc>
                          <a:spcPct val="115000"/>
                        </a:lnSpc>
                        <a:spcBef>
                          <a:spcPts val="0"/>
                        </a:spcBef>
                        <a:spcAft>
                          <a:spcPts val="0"/>
                        </a:spcAft>
                        <a:buNone/>
                      </a:pPr>
                      <a:r>
                        <a:rPr lang="en" sz="1000" b="1" dirty="0"/>
                        <a:t>Tâches</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Choix</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en" sz="1000" b="1" dirty="0"/>
                        <a:t>Réussite</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en" sz="1000" dirty="0"/>
                        <a:t>Directive, affiches et outils de réouverture des lieux de travail</a:t>
                      </a:r>
                      <a:r>
                        <a:rPr lang="en" sz="1000" baseline="0" dirty="0"/>
                        <a:t> et des entreprises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28,5 %</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81,5 %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ADBB3"/>
                    </a:solidFill>
                  </a:tcPr>
                </a:tc>
                <a:extLst>
                  <a:ext uri="{0D108BD9-81ED-4DB2-BD59-A6C34878D82A}">
                    <a16:rowId xmlns:a16="http://schemas.microsoft.com/office/drawing/2014/main" val="10001"/>
                  </a:ext>
                </a:extLst>
              </a:tr>
              <a:tr h="333375">
                <a:tc>
                  <a:txBody>
                    <a:bodyPr/>
                    <a:lstStyle/>
                    <a:p>
                      <a:pPr marL="0" lvl="0" indent="0" algn="l" rtl="0">
                        <a:lnSpc>
                          <a:spcPct val="115000"/>
                        </a:lnSpc>
                        <a:spcBef>
                          <a:spcPts val="0"/>
                        </a:spcBef>
                        <a:spcAft>
                          <a:spcPts val="0"/>
                        </a:spcAft>
                        <a:buNone/>
                      </a:pPr>
                      <a:r>
                        <a:rPr lang="en" sz="1000" dirty="0"/>
                        <a:t>Droits</a:t>
                      </a:r>
                      <a:r>
                        <a:rPr lang="en" sz="1000" baseline="0" dirty="0"/>
                        <a:t> des employés (politique de retour au travail, protocoles, conditions dangereuses)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23,6 %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90,5 %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C1DAAE"/>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en" sz="1000" dirty="0"/>
                        <a:t>Formation et maintien en poste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10,6 %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8/9</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fr-CA" sz="1000" dirty="0"/>
                        <a:t>Façon</a:t>
                      </a:r>
                      <a:r>
                        <a:rPr lang="fr-CA" sz="1000" baseline="0" dirty="0"/>
                        <a:t> de maintenir les employés en poste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9,8 %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8/11</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4"/>
                  </a:ext>
                </a:extLst>
              </a:tr>
              <a:tr h="200025">
                <a:tc>
                  <a:txBody>
                    <a:bodyPr/>
                    <a:lstStyle/>
                    <a:p>
                      <a:pPr marL="0" lvl="0" indent="0" algn="l" rtl="0">
                        <a:lnSpc>
                          <a:spcPct val="115000"/>
                        </a:lnSpc>
                        <a:spcBef>
                          <a:spcPts val="0"/>
                        </a:spcBef>
                        <a:spcAft>
                          <a:spcPts val="0"/>
                        </a:spcAft>
                        <a:buNone/>
                      </a:pPr>
                      <a:r>
                        <a:rPr lang="en" sz="1000" dirty="0"/>
                        <a:t>Services</a:t>
                      </a:r>
                      <a:r>
                        <a:rPr lang="en" sz="1000" baseline="0" dirty="0"/>
                        <a:t> essentiels, travailleurs clés et essentiels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4/6</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en" sz="1000" dirty="0"/>
                        <a:t>Déclaration de revenus et paiement</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8,1 %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4/5</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en" sz="1000" dirty="0"/>
                        <a:t>Disponibilité</a:t>
                      </a:r>
                      <a:r>
                        <a:rPr lang="en" sz="1000" baseline="0" dirty="0"/>
                        <a:t> et utilisation d’équipements de protection individuelle (ÉPI)</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6,5 %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4/4</a:t>
                      </a:r>
                      <a:endParaRPr sz="100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7"/>
                  </a:ext>
                </a:extLst>
              </a:tr>
              <a:tr h="200025">
                <a:tc>
                  <a:txBody>
                    <a:bodyPr/>
                    <a:lstStyle/>
                    <a:p>
                      <a:pPr marL="0" lvl="0" indent="0" algn="l" rtl="0">
                        <a:lnSpc>
                          <a:spcPct val="115000"/>
                        </a:lnSpc>
                        <a:spcBef>
                          <a:spcPts val="0"/>
                        </a:spcBef>
                        <a:spcAft>
                          <a:spcPts val="0"/>
                        </a:spcAft>
                        <a:buNone/>
                      </a:pPr>
                      <a:r>
                        <a:rPr lang="en" sz="1000" dirty="0"/>
                        <a:t>Directive pour des industries</a:t>
                      </a:r>
                      <a:r>
                        <a:rPr lang="en" sz="1000" baseline="0" dirty="0"/>
                        <a:t> et des secteurs en particulier</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4,9 %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dirty="0"/>
                        <a:t>2/3</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
        <p:nvSpPr>
          <p:cNvPr id="180" name="Google Shape;180;p28"/>
          <p:cNvSpPr txBox="1">
            <a:spLocks noGrp="1"/>
          </p:cNvSpPr>
          <p:nvPr>
            <p:ph type="body" idx="1"/>
            <p:custDataLst>
              <p:tags r:id="rId3"/>
            </p:custDataLst>
          </p:nvPr>
        </p:nvSpPr>
        <p:spPr>
          <a:xfrm>
            <a:off x="5469324" y="1212950"/>
            <a:ext cx="3545135" cy="195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sz="1600" b="1" dirty="0">
                <a:solidFill>
                  <a:schemeClr val="dk1"/>
                </a:solidFill>
                <a:latin typeface="Arial"/>
                <a:ea typeface="Arial"/>
                <a:cs typeface="Arial"/>
                <a:sym typeface="Arial"/>
              </a:rPr>
              <a:t>Facteurs de frustration principaux</a:t>
            </a:r>
            <a:endParaRPr sz="1600" b="1" dirty="0">
              <a:solidFill>
                <a:schemeClr val="dk1"/>
              </a:solidFill>
              <a:latin typeface="Arial"/>
              <a:ea typeface="Arial"/>
              <a:cs typeface="Arial"/>
              <a:sym typeface="Arial"/>
            </a:endParaRPr>
          </a:p>
          <a:p>
            <a:pPr marL="457200" lvl="0" indent="-317500" algn="l" rtl="0">
              <a:spcBef>
                <a:spcPts val="120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Moins de commentaires écrits sur ces sujets.</a:t>
            </a:r>
            <a:endParaRPr sz="140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Questions sur la SSUC (prolongation et admissibilité)</a:t>
            </a:r>
            <a:endParaRPr sz="1400" dirty="0">
              <a:solidFill>
                <a:schemeClr val="dk1"/>
              </a:solidFill>
              <a:latin typeface="Arial"/>
              <a:ea typeface="Arial"/>
              <a:cs typeface="Arial"/>
              <a:sym typeface="Arial"/>
            </a:endParaRPr>
          </a:p>
          <a:p>
            <a:pPr marL="457200" lvl="0" indent="-317500" algn="l" rtl="0">
              <a:spcBef>
                <a:spcPts val="0"/>
              </a:spcBef>
              <a:spcAft>
                <a:spcPts val="0"/>
              </a:spcAft>
              <a:buClr>
                <a:schemeClr val="dk1"/>
              </a:buClr>
              <a:buSzPts val="1400"/>
              <a:buFont typeface="Arial"/>
              <a:buChar char="●"/>
            </a:pPr>
            <a:r>
              <a:rPr lang="en" sz="1400" dirty="0">
                <a:solidFill>
                  <a:schemeClr val="dk1"/>
                </a:solidFill>
                <a:latin typeface="Arial"/>
                <a:ea typeface="Arial"/>
                <a:cs typeface="Arial"/>
                <a:sym typeface="Arial"/>
              </a:rPr>
              <a:t>Quelles sont les obligations des employeurs?</a:t>
            </a:r>
            <a:endParaRPr sz="1400" dirty="0">
              <a:solidFill>
                <a:schemeClr val="dk1"/>
              </a:solidFill>
              <a:latin typeface="Arial"/>
              <a:ea typeface="Arial"/>
              <a:cs typeface="Arial"/>
              <a:sym typeface="Arial"/>
            </a:endParaRPr>
          </a:p>
          <a:p>
            <a:pPr marL="0" lvl="0" indent="0" algn="l" rtl="0">
              <a:spcBef>
                <a:spcPts val="1200"/>
              </a:spcBef>
              <a:spcAft>
                <a:spcPts val="1200"/>
              </a:spcAft>
              <a:buNone/>
            </a:pPr>
            <a:endParaRPr sz="1400" dirty="0">
              <a:solidFill>
                <a:schemeClr val="dk1"/>
              </a:solidFill>
              <a:latin typeface="Arial"/>
              <a:ea typeface="Arial"/>
              <a:cs typeface="Arial"/>
              <a:sym typeface="Arial"/>
            </a:endParaRPr>
          </a:p>
        </p:txBody>
      </p:sp>
      <p:sp>
        <p:nvSpPr>
          <p:cNvPr id="181" name="Google Shape;181;p28"/>
          <p:cNvSpPr txBox="1"/>
          <p:nvPr>
            <p:custDataLst>
              <p:tags r:id="rId4"/>
            </p:custDataLst>
          </p:nvPr>
        </p:nvSpPr>
        <p:spPr>
          <a:xfrm>
            <a:off x="5273040" y="3244250"/>
            <a:ext cx="3741419" cy="1823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dirty="0">
                <a:solidFill>
                  <a:srgbClr val="073763"/>
                </a:solidFill>
                <a:latin typeface="Arial" panose="020B0604020202020204" pitchFamily="34" charset="0"/>
                <a:cs typeface="Arial" panose="020B0604020202020204" pitchFamily="34" charset="0"/>
              </a:rPr>
              <a:t>« Il devrait y avoir des lignes directrices concrètes et pratiques avec des exemples. J’ai de la difficulté à faire la distinction entre les fausses informations et les recommandations et directives obligatoires. Par exemple, les masques sont-ils obligatoires en TOUT temps, ou lorsque l’éloignement physique est impossible? »</a:t>
            </a:r>
            <a:endParaRPr i="1" dirty="0">
              <a:solidFill>
                <a:srgbClr val="07376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9"/>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Tâches sur le dépistage</a:t>
            </a:r>
            <a:endParaRPr dirty="0"/>
          </a:p>
        </p:txBody>
      </p:sp>
      <p:pic>
        <p:nvPicPr>
          <p:cNvPr id="187" name="Google Shape;187;p29"/>
          <p:cNvPicPr preferRelativeResize="0"/>
          <p:nvPr>
            <p:custDataLst>
              <p:tags r:id="rId2"/>
            </p:custDataLst>
          </p:nvPr>
        </p:nvPicPr>
        <p:blipFill>
          <a:blip r:embed="rId6">
            <a:alphaModFix/>
          </a:blip>
          <a:stretch>
            <a:fillRect/>
          </a:stretch>
        </p:blipFill>
        <p:spPr>
          <a:xfrm>
            <a:off x="438125" y="913600"/>
            <a:ext cx="7108025" cy="3889975"/>
          </a:xfrm>
          <a:prstGeom prst="rect">
            <a:avLst/>
          </a:prstGeom>
          <a:noFill/>
          <a:ln>
            <a:noFill/>
          </a:ln>
          <a:effectLst>
            <a:outerShdw blurRad="57150" dist="19050" dir="5400000" algn="bl" rotWithShape="0">
              <a:srgbClr val="000000">
                <a:alpha val="50000"/>
              </a:srgbClr>
            </a:outerShdw>
          </a:effectLst>
        </p:spPr>
      </p:pic>
      <p:pic>
        <p:nvPicPr>
          <p:cNvPr id="188" name="Google Shape;188;p29"/>
          <p:cNvPicPr preferRelativeResize="0"/>
          <p:nvPr>
            <p:custDataLst>
              <p:tags r:id="rId3"/>
            </p:custDataLst>
          </p:nvPr>
        </p:nvPicPr>
        <p:blipFill>
          <a:blip r:embed="rId7">
            <a:alphaModFix/>
          </a:blip>
          <a:stretch>
            <a:fillRect/>
          </a:stretch>
        </p:blipFill>
        <p:spPr>
          <a:xfrm>
            <a:off x="4012800" y="350475"/>
            <a:ext cx="5133900" cy="1238575"/>
          </a:xfrm>
          <a:prstGeom prst="rect">
            <a:avLst/>
          </a:prstGeom>
          <a:noFill/>
          <a:ln>
            <a:noFill/>
          </a:ln>
          <a:effectLst>
            <a:outerShdw blurRad="57150" dist="19050" dir="5400000" algn="bl" rotWithShape="0">
              <a:srgbClr val="000000">
                <a:alpha val="50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0"/>
          <p:cNvSpPr txBox="1">
            <a:spLocks noGrp="1"/>
          </p:cNvSpPr>
          <p:nvPr>
            <p:ph type="title"/>
            <p:custDataLst>
              <p:tags r:id="rId1"/>
            </p:custDataLst>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Taux de réussite dans le temps</a:t>
            </a:r>
            <a:endParaRPr dirty="0"/>
          </a:p>
        </p:txBody>
      </p:sp>
      <p:graphicFrame>
        <p:nvGraphicFramePr>
          <p:cNvPr id="194" name="Google Shape;194;p30"/>
          <p:cNvGraphicFramePr/>
          <p:nvPr>
            <p:custDataLst>
              <p:tags r:id="rId2"/>
            </p:custDataLst>
            <p:extLst>
              <p:ext uri="{D42A27DB-BD31-4B8C-83A1-F6EECF244321}">
                <p14:modId xmlns:p14="http://schemas.microsoft.com/office/powerpoint/2010/main" val="355431916"/>
              </p:ext>
            </p:extLst>
          </p:nvPr>
        </p:nvGraphicFramePr>
        <p:xfrm>
          <a:off x="430725" y="1017725"/>
          <a:ext cx="6806325" cy="3818246"/>
        </p:xfrm>
        <a:graphic>
          <a:graphicData uri="http://schemas.openxmlformats.org/drawingml/2006/table">
            <a:tbl>
              <a:tblPr>
                <a:noFill/>
                <a:tableStyleId>{C547ADE2-A488-4155-9C30-9714539B4767}</a:tableStyleId>
              </a:tblPr>
              <a:tblGrid>
                <a:gridCol w="3454725">
                  <a:extLst>
                    <a:ext uri="{9D8B030D-6E8A-4147-A177-3AD203B41FA5}">
                      <a16:colId xmlns:a16="http://schemas.microsoft.com/office/drawing/2014/main" val="20000"/>
                    </a:ext>
                  </a:extLst>
                </a:gridCol>
                <a:gridCol w="791700">
                  <a:extLst>
                    <a:ext uri="{9D8B030D-6E8A-4147-A177-3AD203B41FA5}">
                      <a16:colId xmlns:a16="http://schemas.microsoft.com/office/drawing/2014/main" val="20001"/>
                    </a:ext>
                  </a:extLst>
                </a:gridCol>
                <a:gridCol w="745575">
                  <a:extLst>
                    <a:ext uri="{9D8B030D-6E8A-4147-A177-3AD203B41FA5}">
                      <a16:colId xmlns:a16="http://schemas.microsoft.com/office/drawing/2014/main" val="20002"/>
                    </a:ext>
                  </a:extLst>
                </a:gridCol>
                <a:gridCol w="922225">
                  <a:extLst>
                    <a:ext uri="{9D8B030D-6E8A-4147-A177-3AD203B41FA5}">
                      <a16:colId xmlns:a16="http://schemas.microsoft.com/office/drawing/2014/main" val="20003"/>
                    </a:ext>
                  </a:extLst>
                </a:gridCol>
                <a:gridCol w="892100">
                  <a:extLst>
                    <a:ext uri="{9D8B030D-6E8A-4147-A177-3AD203B41FA5}">
                      <a16:colId xmlns:a16="http://schemas.microsoft.com/office/drawing/2014/main" val="20004"/>
                    </a:ext>
                  </a:extLst>
                </a:gridCol>
              </a:tblGrid>
              <a:tr h="476250">
                <a:tc>
                  <a:txBody>
                    <a:bodyPr/>
                    <a:lstStyle/>
                    <a:p>
                      <a:pPr marL="0" lvl="0" indent="0" algn="l" rtl="0">
                        <a:lnSpc>
                          <a:spcPct val="115000"/>
                        </a:lnSpc>
                        <a:spcBef>
                          <a:spcPts val="0"/>
                        </a:spcBef>
                        <a:spcAft>
                          <a:spcPts val="0"/>
                        </a:spcAft>
                        <a:buNone/>
                      </a:pPr>
                      <a:r>
                        <a:rPr lang="fr-CA" sz="1000" b="1" dirty="0"/>
                        <a:t>Tâches</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fr-CA" sz="1000" b="1" dirty="0"/>
                        <a:t>25-29 juin</a:t>
                      </a:r>
                      <a:endParaRPr sz="1000" b="1" dirty="0"/>
                    </a:p>
                    <a:p>
                      <a:pPr marL="0" lvl="0" indent="0" algn="ctr" rtl="0">
                        <a:lnSpc>
                          <a:spcPct val="115000"/>
                        </a:lnSpc>
                        <a:spcBef>
                          <a:spcPts val="0"/>
                        </a:spcBef>
                        <a:spcAft>
                          <a:spcPts val="0"/>
                        </a:spcAft>
                        <a:buNone/>
                      </a:pPr>
                      <a:r>
                        <a:rPr lang="en" sz="1000" b="1" dirty="0"/>
                        <a:t>1 265</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fr-CA" sz="1000" b="1" dirty="0"/>
                        <a:t>1</a:t>
                      </a:r>
                      <a:r>
                        <a:rPr lang="fr-CA" sz="1000" b="1" baseline="30000" dirty="0"/>
                        <a:t>er</a:t>
                      </a:r>
                      <a:r>
                        <a:rPr lang="fr-CA" sz="1000" b="1" dirty="0"/>
                        <a:t>-7 juillet</a:t>
                      </a:r>
                      <a:endParaRPr sz="1000" b="1" dirty="0"/>
                    </a:p>
                    <a:p>
                      <a:pPr marL="0" lvl="0" indent="0" algn="ctr" rtl="0">
                        <a:lnSpc>
                          <a:spcPct val="115000"/>
                        </a:lnSpc>
                        <a:spcBef>
                          <a:spcPts val="0"/>
                        </a:spcBef>
                        <a:spcAft>
                          <a:spcPts val="0"/>
                        </a:spcAft>
                        <a:buNone/>
                      </a:pPr>
                      <a:r>
                        <a:rPr lang="en" sz="1000" b="1" dirty="0"/>
                        <a:t>2 019</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fr-CA" sz="1000" b="1" dirty="0"/>
                        <a:t>8-14 juillet</a:t>
                      </a:r>
                      <a:endParaRPr sz="1000" b="1" dirty="0"/>
                    </a:p>
                    <a:p>
                      <a:pPr marL="0" lvl="0" indent="0" algn="ctr" rtl="0">
                        <a:lnSpc>
                          <a:spcPct val="115000"/>
                        </a:lnSpc>
                        <a:spcBef>
                          <a:spcPts val="0"/>
                        </a:spcBef>
                        <a:spcAft>
                          <a:spcPts val="0"/>
                        </a:spcAft>
                        <a:buNone/>
                      </a:pPr>
                      <a:r>
                        <a:rPr lang="en" sz="1000" b="1" dirty="0"/>
                        <a:t>1 269</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EFEFEF"/>
                    </a:solidFill>
                  </a:tcPr>
                </a:tc>
                <a:tc>
                  <a:txBody>
                    <a:bodyPr/>
                    <a:lstStyle/>
                    <a:p>
                      <a:pPr marL="0" lvl="0" indent="0" algn="ctr" rtl="0">
                        <a:lnSpc>
                          <a:spcPct val="115000"/>
                        </a:lnSpc>
                        <a:spcBef>
                          <a:spcPts val="0"/>
                        </a:spcBef>
                        <a:spcAft>
                          <a:spcPts val="0"/>
                        </a:spcAft>
                        <a:buNone/>
                      </a:pPr>
                      <a:r>
                        <a:rPr lang="fr-CA" sz="1000" b="1" dirty="0"/>
                        <a:t>15-19 juillet</a:t>
                      </a:r>
                      <a:endParaRPr sz="1000" b="1" dirty="0"/>
                    </a:p>
                    <a:p>
                      <a:pPr marL="0" lvl="0" indent="0" algn="ctr" rtl="0">
                        <a:lnSpc>
                          <a:spcPct val="115000"/>
                        </a:lnSpc>
                        <a:spcBef>
                          <a:spcPts val="0"/>
                        </a:spcBef>
                        <a:spcAft>
                          <a:spcPts val="0"/>
                        </a:spcAft>
                        <a:buNone/>
                      </a:pPr>
                      <a:r>
                        <a:rPr lang="en" sz="1000" b="1" dirty="0"/>
                        <a:t>728</a:t>
                      </a:r>
                      <a:endParaRPr sz="1000" b="1" dirty="0"/>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lgn="ctr">
                      <a:solidFill>
                        <a:srgbClr val="CCCCCC"/>
                      </a:solidFill>
                      <a:prstDash val="solid"/>
                      <a:round/>
                      <a:headEnd type="none" w="sm" len="sm"/>
                      <a:tailEnd type="none" w="sm" len="sm"/>
                    </a:lnB>
                    <a:solidFill>
                      <a:srgbClr val="EFEFEF"/>
                    </a:solidFill>
                  </a:tcPr>
                </a:tc>
                <a:extLst>
                  <a:ext uri="{0D108BD9-81ED-4DB2-BD59-A6C34878D82A}">
                    <a16:rowId xmlns:a16="http://schemas.microsoft.com/office/drawing/2014/main" val="10000"/>
                  </a:ext>
                </a:extLst>
              </a:tr>
              <a:tr h="333375">
                <a:tc>
                  <a:txBody>
                    <a:bodyPr/>
                    <a:lstStyle/>
                    <a:p>
                      <a:pPr marL="0" lvl="0" indent="0" algn="l" rtl="0">
                        <a:lnSpc>
                          <a:spcPct val="115000"/>
                        </a:lnSpc>
                        <a:spcBef>
                          <a:spcPts val="0"/>
                        </a:spcBef>
                        <a:spcAft>
                          <a:spcPts val="0"/>
                        </a:spcAft>
                        <a:buNone/>
                      </a:pPr>
                      <a:r>
                        <a:rPr lang="fr-FR" sz="1000" dirty="0"/>
                        <a:t>Conseils et soutien financiers (PCU, SSUC, PCUE, autre)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77,2 %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77,0 %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75,6 %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1EF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73,4 %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extLst>
                  <a:ext uri="{0D108BD9-81ED-4DB2-BD59-A6C34878D82A}">
                    <a16:rowId xmlns:a16="http://schemas.microsoft.com/office/drawing/2014/main" val="10001"/>
                  </a:ext>
                </a:extLst>
              </a:tr>
              <a:tr h="200025">
                <a:tc>
                  <a:txBody>
                    <a:bodyPr/>
                    <a:lstStyle/>
                    <a:p>
                      <a:pPr marL="0" lvl="0" indent="0" algn="l" rtl="0">
                        <a:lnSpc>
                          <a:spcPct val="115000"/>
                        </a:lnSpc>
                        <a:spcBef>
                          <a:spcPts val="0"/>
                        </a:spcBef>
                        <a:spcAft>
                          <a:spcPts val="0"/>
                        </a:spcAft>
                        <a:buNone/>
                      </a:pPr>
                      <a:r>
                        <a:rPr lang="fr-CA" sz="1000" dirty="0"/>
                        <a:t>Autre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70,9 %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8F1CD"/>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66,2 %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F2CC"/>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69,6 %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F1CD"/>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43,2 %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5D2CC"/>
                    </a:solidFill>
                  </a:tcPr>
                </a:tc>
                <a:extLst>
                  <a:ext uri="{0D108BD9-81ED-4DB2-BD59-A6C34878D82A}">
                    <a16:rowId xmlns:a16="http://schemas.microsoft.com/office/drawing/2014/main" val="10002"/>
                  </a:ext>
                </a:extLst>
              </a:tr>
              <a:tr h="200025">
                <a:tc>
                  <a:txBody>
                    <a:bodyPr/>
                    <a:lstStyle/>
                    <a:p>
                      <a:pPr marL="0" lvl="0" indent="0" algn="l" rtl="0">
                        <a:lnSpc>
                          <a:spcPct val="115000"/>
                        </a:lnSpc>
                        <a:spcBef>
                          <a:spcPts val="0"/>
                        </a:spcBef>
                        <a:spcAft>
                          <a:spcPts val="0"/>
                        </a:spcAft>
                        <a:buNone/>
                      </a:pPr>
                      <a:r>
                        <a:rPr lang="fr-FR" sz="1000" dirty="0"/>
                        <a:t>État de l’éclosion, statistiques, décès et cas</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75,7 %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1EF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76,8 %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77,0 %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75,0 %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2F0CE"/>
                    </a:solidFill>
                  </a:tcPr>
                </a:tc>
                <a:extLst>
                  <a:ext uri="{0D108BD9-81ED-4DB2-BD59-A6C34878D82A}">
                    <a16:rowId xmlns:a16="http://schemas.microsoft.com/office/drawing/2014/main" val="10003"/>
                  </a:ext>
                </a:extLst>
              </a:tr>
              <a:tr h="200025">
                <a:tc>
                  <a:txBody>
                    <a:bodyPr/>
                    <a:lstStyle/>
                    <a:p>
                      <a:pPr marL="0" lvl="0" indent="0" algn="l" rtl="0">
                        <a:lnSpc>
                          <a:spcPct val="115000"/>
                        </a:lnSpc>
                        <a:spcBef>
                          <a:spcPts val="0"/>
                        </a:spcBef>
                        <a:spcAft>
                          <a:spcPts val="0"/>
                        </a:spcAft>
                        <a:buNone/>
                      </a:pPr>
                      <a:r>
                        <a:rPr lang="fr-FR" sz="1000" dirty="0"/>
                        <a:t>Déplacement et immigration pendant la pandémie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57,1 %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6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59,0 %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CE8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63,0 %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ECC"/>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54,8 %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E3CC"/>
                    </a:solidFill>
                  </a:tcPr>
                </a:tc>
                <a:extLst>
                  <a:ext uri="{0D108BD9-81ED-4DB2-BD59-A6C34878D82A}">
                    <a16:rowId xmlns:a16="http://schemas.microsoft.com/office/drawing/2014/main" val="10004"/>
                  </a:ext>
                </a:extLst>
              </a:tr>
              <a:tr h="251450">
                <a:tc>
                  <a:txBody>
                    <a:bodyPr/>
                    <a:lstStyle/>
                    <a:p>
                      <a:pPr marL="0" lvl="0" indent="0" algn="l" rtl="0">
                        <a:lnSpc>
                          <a:spcPct val="115000"/>
                        </a:lnSpc>
                        <a:spcBef>
                          <a:spcPts val="0"/>
                        </a:spcBef>
                        <a:spcAft>
                          <a:spcPts val="0"/>
                        </a:spcAft>
                        <a:buNone/>
                      </a:pPr>
                      <a:r>
                        <a:rPr lang="en" sz="1000" dirty="0"/>
                        <a:t>Assurance-emploi</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algn="ctr">
                        <a:lnSpc>
                          <a:spcPct val="107000"/>
                        </a:lnSpc>
                      </a:pPr>
                      <a:endParaRPr lang="en-CA" sz="1100">
                        <a:effectLst/>
                        <a:latin typeface="Calibri" panose="020F0502020204030204" pitchFamily="34" charset="0"/>
                        <a:cs typeface="Times New Roman" panose="02020603050405020304" pitchFamily="18" charset="0"/>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algn="ctr">
                        <a:lnSpc>
                          <a:spcPct val="107000"/>
                        </a:lnSpc>
                      </a:pPr>
                      <a:endParaRPr lang="en-CA" sz="1100">
                        <a:effectLst/>
                        <a:latin typeface="Calibri" panose="020F0502020204030204" pitchFamily="34" charset="0"/>
                        <a:cs typeface="Times New Roman" panose="02020603050405020304" pitchFamily="18" charset="0"/>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algn="ctr">
                        <a:lnSpc>
                          <a:spcPct val="107000"/>
                        </a:lnSpc>
                      </a:pPr>
                      <a:endParaRPr lang="en-CA" sz="1100">
                        <a:effectLst/>
                        <a:latin typeface="Calibri" panose="020F0502020204030204" pitchFamily="34" charset="0"/>
                        <a:cs typeface="Times New Roman" panose="02020603050405020304" pitchFamily="18" charset="0"/>
                      </a:endParaRP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87,3 %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CD1"/>
                    </a:solidFill>
                  </a:tcPr>
                </a:tc>
                <a:extLst>
                  <a:ext uri="{0D108BD9-81ED-4DB2-BD59-A6C34878D82A}">
                    <a16:rowId xmlns:a16="http://schemas.microsoft.com/office/drawing/2014/main" val="10005"/>
                  </a:ext>
                </a:extLst>
              </a:tr>
              <a:tr h="200025">
                <a:tc>
                  <a:txBody>
                    <a:bodyPr/>
                    <a:lstStyle/>
                    <a:p>
                      <a:pPr marL="0" lvl="0" indent="0" algn="l" rtl="0">
                        <a:lnSpc>
                          <a:spcPct val="115000"/>
                        </a:lnSpc>
                        <a:spcBef>
                          <a:spcPts val="0"/>
                        </a:spcBef>
                        <a:spcAft>
                          <a:spcPts val="0"/>
                        </a:spcAft>
                        <a:buNone/>
                      </a:pPr>
                      <a:r>
                        <a:rPr lang="fr-FR" sz="1000" dirty="0"/>
                        <a:t>Stratégie du gouvernement du Canada en matière de COVID-19</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76,8 %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77,9 %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EEFCF"/>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87,2 %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1ECD1"/>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66,7 %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F2CC"/>
                    </a:solidFill>
                  </a:tcPr>
                </a:tc>
                <a:extLst>
                  <a:ext uri="{0D108BD9-81ED-4DB2-BD59-A6C34878D82A}">
                    <a16:rowId xmlns:a16="http://schemas.microsoft.com/office/drawing/2014/main" val="10006"/>
                  </a:ext>
                </a:extLst>
              </a:tr>
              <a:tr h="200025">
                <a:tc>
                  <a:txBody>
                    <a:bodyPr/>
                    <a:lstStyle/>
                    <a:p>
                      <a:pPr marL="0" lvl="0" indent="0" algn="l" rtl="0">
                        <a:lnSpc>
                          <a:spcPct val="115000"/>
                        </a:lnSpc>
                        <a:spcBef>
                          <a:spcPts val="0"/>
                        </a:spcBef>
                        <a:spcAft>
                          <a:spcPts val="0"/>
                        </a:spcAft>
                        <a:buNone/>
                      </a:pPr>
                      <a:r>
                        <a:rPr lang="fr-FR" sz="1000" dirty="0"/>
                        <a:t>Lieux de travail et entreprises pendant la pandémie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70,3 %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F1CD"/>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73,3 %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F0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88,9 %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EECD2"/>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92,3 %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9EAD3"/>
                    </a:solidFill>
                  </a:tcPr>
                </a:tc>
                <a:extLst>
                  <a:ext uri="{0D108BD9-81ED-4DB2-BD59-A6C34878D82A}">
                    <a16:rowId xmlns:a16="http://schemas.microsoft.com/office/drawing/2014/main" val="10007"/>
                  </a:ext>
                </a:extLst>
              </a:tr>
              <a:tr h="333375">
                <a:tc>
                  <a:txBody>
                    <a:bodyPr/>
                    <a:lstStyle/>
                    <a:p>
                      <a:pPr marL="0" lvl="0" indent="0" algn="l" rtl="0">
                        <a:lnSpc>
                          <a:spcPct val="115000"/>
                        </a:lnSpc>
                        <a:spcBef>
                          <a:spcPts val="0"/>
                        </a:spcBef>
                        <a:spcAft>
                          <a:spcPts val="0"/>
                        </a:spcAft>
                        <a:buNone/>
                      </a:pPr>
                      <a:r>
                        <a:rPr lang="fr-FR" sz="1000" dirty="0"/>
                        <a:t>Lignes directrices sur la COVID (lieux publics, professionnels de la santé)</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63,6 %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F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69,4 %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AF1CD"/>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82,4 %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7EDD0"/>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83,3 %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6EDD0"/>
                    </a:solidFill>
                  </a:tcPr>
                </a:tc>
                <a:extLst>
                  <a:ext uri="{0D108BD9-81ED-4DB2-BD59-A6C34878D82A}">
                    <a16:rowId xmlns:a16="http://schemas.microsoft.com/office/drawing/2014/main" val="10008"/>
                  </a:ext>
                </a:extLst>
              </a:tr>
              <a:tr h="200025">
                <a:tc>
                  <a:txBody>
                    <a:bodyPr/>
                    <a:lstStyle/>
                    <a:p>
                      <a:pPr marL="0" lvl="0" indent="0" algn="l" rtl="0">
                        <a:lnSpc>
                          <a:spcPct val="115000"/>
                        </a:lnSpc>
                        <a:spcBef>
                          <a:spcPts val="0"/>
                        </a:spcBef>
                        <a:spcAft>
                          <a:spcPts val="0"/>
                        </a:spcAft>
                        <a:buNone/>
                      </a:pPr>
                      <a:r>
                        <a:rPr lang="en" sz="1000" dirty="0"/>
                        <a:t>Prévention, transmission et traitement de la COVID-19</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73,9 %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3F0CE"/>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91,4 %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BEBD2"/>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71,4 %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F1CD"/>
                    </a:solidFill>
                  </a:tcPr>
                </a:tc>
                <a:extLst>
                  <a:ext uri="{0D108BD9-81ED-4DB2-BD59-A6C34878D82A}">
                    <a16:rowId xmlns:a16="http://schemas.microsoft.com/office/drawing/2014/main" val="10009"/>
                  </a:ext>
                </a:extLst>
              </a:tr>
              <a:tr h="200025">
                <a:tc>
                  <a:txBody>
                    <a:bodyPr/>
                    <a:lstStyle/>
                    <a:p>
                      <a:pPr marL="0" lvl="0" indent="0" algn="l" rtl="0">
                        <a:lnSpc>
                          <a:spcPct val="115000"/>
                        </a:lnSpc>
                        <a:spcBef>
                          <a:spcPts val="0"/>
                        </a:spcBef>
                        <a:spcAft>
                          <a:spcPts val="0"/>
                        </a:spcAft>
                        <a:buNone/>
                      </a:pPr>
                      <a:r>
                        <a:rPr lang="fr-FR" sz="1000" dirty="0"/>
                        <a:t>Symptômes de COVID et bien-être</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82,4 %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7EDD0"/>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84,0 %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84,0 %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5EDD0"/>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90,0 %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DDEBD2"/>
                    </a:solidFill>
                  </a:tcPr>
                </a:tc>
                <a:extLst>
                  <a:ext uri="{0D108BD9-81ED-4DB2-BD59-A6C34878D82A}">
                    <a16:rowId xmlns:a16="http://schemas.microsoft.com/office/drawing/2014/main" val="10010"/>
                  </a:ext>
                </a:extLst>
              </a:tr>
              <a:tr h="333375">
                <a:tc>
                  <a:txBody>
                    <a:bodyPr/>
                    <a:lstStyle/>
                    <a:p>
                      <a:pPr marL="0" lvl="0" indent="0" algn="l" rtl="0">
                        <a:lnSpc>
                          <a:spcPct val="115000"/>
                        </a:lnSpc>
                        <a:spcBef>
                          <a:spcPts val="0"/>
                        </a:spcBef>
                        <a:spcAft>
                          <a:spcPts val="0"/>
                        </a:spcAft>
                        <a:buNone/>
                      </a:pPr>
                      <a:r>
                        <a:rPr lang="fr-FR" sz="1000" dirty="0"/>
                        <a:t>Mythes, fraudes et renseignements trompeurs sur la COVID</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81,3 %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9EED0"/>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77,3 %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FEFCF"/>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63,6 %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FCC"/>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85,7 %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3ECD1"/>
                    </a:solidFill>
                  </a:tcPr>
                </a:tc>
                <a:extLst>
                  <a:ext uri="{0D108BD9-81ED-4DB2-BD59-A6C34878D82A}">
                    <a16:rowId xmlns:a16="http://schemas.microsoft.com/office/drawing/2014/main" val="10011"/>
                  </a:ext>
                </a:extLst>
              </a:tr>
              <a:tr h="200025">
                <a:tc>
                  <a:txBody>
                    <a:bodyPr/>
                    <a:lstStyle/>
                    <a:p>
                      <a:pPr marL="0" lvl="0" indent="0" algn="l" rtl="0">
                        <a:lnSpc>
                          <a:spcPct val="115000"/>
                        </a:lnSpc>
                        <a:spcBef>
                          <a:spcPts val="0"/>
                        </a:spcBef>
                        <a:spcAft>
                          <a:spcPts val="0"/>
                        </a:spcAft>
                        <a:buNone/>
                      </a:pPr>
                      <a:r>
                        <a:rPr lang="en-CA" sz="1000" dirty="0" err="1"/>
                        <a:t>Dépistage</a:t>
                      </a:r>
                      <a:r>
                        <a:rPr lang="en-CA" sz="1000" dirty="0"/>
                        <a:t> de la COVID</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63,2 %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EEE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52,0 %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9DF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46,2 %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7D6CC"/>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57,1 %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BE6CC"/>
                    </a:solidFill>
                  </a:tcPr>
                </a:tc>
                <a:extLst>
                  <a:ext uri="{0D108BD9-81ED-4DB2-BD59-A6C34878D82A}">
                    <a16:rowId xmlns:a16="http://schemas.microsoft.com/office/drawing/2014/main" val="10012"/>
                  </a:ext>
                </a:extLst>
              </a:tr>
              <a:tr h="200025">
                <a:tc>
                  <a:txBody>
                    <a:bodyPr/>
                    <a:lstStyle/>
                    <a:p>
                      <a:pPr marL="0" lvl="0" indent="0" algn="l" rtl="0">
                        <a:lnSpc>
                          <a:spcPct val="115000"/>
                        </a:lnSpc>
                        <a:spcBef>
                          <a:spcPts val="0"/>
                        </a:spcBef>
                        <a:spcAft>
                          <a:spcPts val="0"/>
                        </a:spcAft>
                        <a:buNone/>
                      </a:pPr>
                      <a:r>
                        <a:rPr lang="en" sz="1000" dirty="0"/>
                        <a:t>Matériel médical contre la COVID-19</a:t>
                      </a:r>
                      <a:endParaRPr sz="1000" dirty="0"/>
                    </a:p>
                  </a:txBody>
                  <a:tcPr marL="28575" marR="28575" marT="19050" marB="19050" anchor="b">
                    <a:lnL w="9525" cap="flat" cmpd="sng">
                      <a:solidFill>
                        <a:srgbClr val="CCCCCC"/>
                      </a:solidFill>
                      <a:prstDash val="solid"/>
                      <a:round/>
                      <a:headEnd type="none" w="sm" len="sm"/>
                      <a:tailEnd type="none" w="sm" len="sm"/>
                    </a:lnL>
                    <a:lnR w="9525" cap="flat" cmpd="sng" algn="ctr">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FFFFF"/>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38,5 %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4CC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61,1 %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DEBCC"/>
                    </a:solidFill>
                  </a:tcPr>
                </a:tc>
                <a:tc>
                  <a:txBody>
                    <a:bodyPr/>
                    <a:lstStyle/>
                    <a:p>
                      <a:pPr marL="0" marR="0" algn="ctr">
                        <a:lnSpc>
                          <a:spcPct val="107000"/>
                        </a:lnSpc>
                        <a:spcBef>
                          <a:spcPts val="0"/>
                        </a:spcBef>
                        <a:spcAft>
                          <a:spcPts val="800"/>
                        </a:spcAft>
                      </a:pPr>
                      <a:r>
                        <a:rPr lang="en-CA" sz="1100">
                          <a:effectLst/>
                          <a:latin typeface="Calibri" panose="020F0502020204030204" pitchFamily="34" charset="0"/>
                          <a:ea typeface="Calibri" panose="020F0502020204030204" pitchFamily="34" charset="0"/>
                          <a:cs typeface="Times New Roman" panose="02020603050405020304" pitchFamily="18" charset="0"/>
                        </a:rPr>
                        <a:t>80,0 %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EBEECF"/>
                    </a:solidFill>
                  </a:tcPr>
                </a:tc>
                <a:tc>
                  <a:txBody>
                    <a:bodyPr/>
                    <a:lstStyle/>
                    <a:p>
                      <a:pPr marL="0" marR="0" algn="ctr">
                        <a:lnSpc>
                          <a:spcPct val="107000"/>
                        </a:lnSpc>
                        <a:spcBef>
                          <a:spcPts val="0"/>
                        </a:spcBef>
                        <a:spcAft>
                          <a:spcPts val="800"/>
                        </a:spcAft>
                      </a:pPr>
                      <a:r>
                        <a:rPr lang="en-CA" sz="1100" dirty="0">
                          <a:effectLst/>
                          <a:latin typeface="Calibri" panose="020F0502020204030204" pitchFamily="34" charset="0"/>
                          <a:ea typeface="Calibri" panose="020F0502020204030204" pitchFamily="34" charset="0"/>
                          <a:cs typeface="Times New Roman" panose="02020603050405020304" pitchFamily="18" charset="0"/>
                        </a:rPr>
                        <a:t>50,0 %</a:t>
                      </a:r>
                    </a:p>
                  </a:txBody>
                  <a:tcPr marL="28575" marR="28575" marT="19050" marB="19050" anchor="b">
                    <a:lnL w="9525" cap="flat" cmpd="sng">
                      <a:solidFill>
                        <a:srgbClr val="CCCCCC"/>
                      </a:solidFill>
                      <a:prstDash val="solid"/>
                      <a:round/>
                      <a:headEnd type="none" w="sm" len="sm"/>
                      <a:tailEnd type="none" w="sm" len="sm"/>
                    </a:lnL>
                    <a:lnR w="9525" cap="flat" cmpd="sng">
                      <a:solidFill>
                        <a:srgbClr val="CCCCCC"/>
                      </a:solidFill>
                      <a:prstDash val="solid"/>
                      <a:round/>
                      <a:headEnd type="none" w="sm" len="sm"/>
                      <a:tailEnd type="none" w="sm" len="sm"/>
                    </a:lnR>
                    <a:lnT w="9525" cap="flat" cmpd="sng">
                      <a:solidFill>
                        <a:srgbClr val="CCCCCC"/>
                      </a:solidFill>
                      <a:prstDash val="solid"/>
                      <a:round/>
                      <a:headEnd type="none" w="sm" len="sm"/>
                      <a:tailEnd type="none" w="sm" len="sm"/>
                    </a:lnT>
                    <a:lnB w="9525" cap="flat" cmpd="sng">
                      <a:solidFill>
                        <a:srgbClr val="CCCCCC"/>
                      </a:solidFill>
                      <a:prstDash val="solid"/>
                      <a:round/>
                      <a:headEnd type="none" w="sm" len="sm"/>
                      <a:tailEnd type="none" w="sm" len="sm"/>
                    </a:lnB>
                    <a:solidFill>
                      <a:srgbClr val="F8DCCC"/>
                    </a:solidFill>
                  </a:tcPr>
                </a:tc>
                <a:extLst>
                  <a:ext uri="{0D108BD9-81ED-4DB2-BD59-A6C34878D82A}">
                    <a16:rowId xmlns:a16="http://schemas.microsoft.com/office/drawing/2014/main" val="10013"/>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1"/>
          <p:cNvSpPr txBox="1">
            <a:spLocks noGrp="1"/>
          </p:cNvSpPr>
          <p:nvPr>
            <p:ph type="title"/>
            <p:custDataLst>
              <p:tags r:id="rId1"/>
            </p:custDataLst>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a:t>
            </a:r>
            <a:r>
              <a:rPr lang="en-CA" dirty="0"/>
              <a:t>l</a:t>
            </a:r>
            <a:r>
              <a:rPr lang="en" dirty="0"/>
              <a:t>ans actuels</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custDataLst>
              <p:tags r:id="rId1"/>
            </p:custDataLst>
          </p:nvPr>
        </p:nvSpPr>
        <p:spPr>
          <a:xfrm>
            <a:off x="311700" y="263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Sondage sur la réussite de tâches sur le contenu relatif à la COVID-19</a:t>
            </a:r>
            <a:endParaRPr dirty="0"/>
          </a:p>
        </p:txBody>
      </p:sp>
      <p:sp>
        <p:nvSpPr>
          <p:cNvPr id="66" name="Google Shape;66;p14"/>
          <p:cNvSpPr txBox="1">
            <a:spLocks noGrp="1"/>
          </p:cNvSpPr>
          <p:nvPr>
            <p:ph type="body" idx="1"/>
            <p:custDataLst>
              <p:tags r:id="rId2"/>
            </p:custDataLst>
          </p:nvPr>
        </p:nvSpPr>
        <p:spPr>
          <a:xfrm>
            <a:off x="311700" y="549750"/>
            <a:ext cx="8658900" cy="4066500"/>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Clr>
                <a:schemeClr val="dk1"/>
              </a:buClr>
              <a:buSzPts val="1100"/>
              <a:buFont typeface="Arial"/>
              <a:buNone/>
            </a:pPr>
            <a:endParaRPr lang="fr-CA" sz="1600" dirty="0">
              <a:solidFill>
                <a:schemeClr val="dk1"/>
              </a:solidFill>
              <a:latin typeface="Arial"/>
              <a:ea typeface="Arial"/>
              <a:cs typeface="Arial"/>
              <a:sym typeface="Arial"/>
            </a:endParaRPr>
          </a:p>
          <a:p>
            <a:pPr marL="0" lvl="0" indent="0" algn="l" rtl="0">
              <a:spcBef>
                <a:spcPts val="1200"/>
              </a:spcBef>
              <a:spcAft>
                <a:spcPts val="0"/>
              </a:spcAft>
              <a:buClr>
                <a:schemeClr val="dk1"/>
              </a:buClr>
              <a:buSzPts val="1100"/>
              <a:buFont typeface="Arial"/>
              <a:buNone/>
            </a:pPr>
            <a:r>
              <a:rPr lang="fr-CA" sz="1600" dirty="0">
                <a:solidFill>
                  <a:schemeClr val="dk1"/>
                </a:solidFill>
                <a:latin typeface="Arial"/>
                <a:ea typeface="Arial"/>
                <a:cs typeface="Arial"/>
                <a:sym typeface="Arial"/>
              </a:rPr>
              <a:t>Les visiteurs nous disent ce qu’ils sont venus faire, et s’ils ont pu le faire (réussite de la tâche)</a:t>
            </a:r>
          </a:p>
          <a:p>
            <a:pPr marL="0" lvl="0" indent="0">
              <a:spcBef>
                <a:spcPts val="1200"/>
              </a:spcBef>
              <a:buClr>
                <a:schemeClr val="dk1"/>
              </a:buClr>
              <a:buSzPts val="1100"/>
              <a:buNone/>
            </a:pPr>
            <a:r>
              <a:rPr lang="fr-CA" sz="1600" dirty="0">
                <a:solidFill>
                  <a:schemeClr val="dk1"/>
                </a:solidFill>
                <a:latin typeface="Arial"/>
                <a:ea typeface="Arial"/>
                <a:cs typeface="Arial"/>
                <a:sym typeface="Arial"/>
              </a:rPr>
              <a:t>S’appuie sur l’Étude des tâches principales avec Gerry McGovern en juin (cerner les tâches)</a:t>
            </a:r>
          </a:p>
          <a:p>
            <a:pPr marL="0" lvl="0" indent="0" algn="l" rtl="0">
              <a:spcBef>
                <a:spcPts val="1200"/>
              </a:spcBef>
              <a:spcAft>
                <a:spcPts val="0"/>
              </a:spcAft>
              <a:buNone/>
            </a:pPr>
            <a:r>
              <a:rPr lang="fr-CA" sz="1600" b="1" dirty="0">
                <a:solidFill>
                  <a:schemeClr val="dk1"/>
                </a:solidFill>
                <a:latin typeface="Arial"/>
                <a:ea typeface="Arial"/>
                <a:cs typeface="Arial"/>
                <a:sym typeface="Arial"/>
              </a:rPr>
              <a:t>Phase 1</a:t>
            </a:r>
            <a:r>
              <a:rPr lang="fr-CA" sz="1600" dirty="0">
                <a:solidFill>
                  <a:schemeClr val="dk1"/>
                </a:solidFill>
                <a:latin typeface="Arial"/>
                <a:ea typeface="Arial"/>
                <a:cs typeface="Arial"/>
                <a:sym typeface="Arial"/>
              </a:rPr>
              <a:t> : Évaluation du plan de sondage — du 25 juin au 29 juin, ≈ 8 000 participants</a:t>
            </a:r>
          </a:p>
          <a:p>
            <a:pPr marL="0" lvl="0" indent="0">
              <a:buNone/>
            </a:pPr>
            <a:r>
              <a:rPr lang="fr-CA" sz="1600" b="1" dirty="0">
                <a:solidFill>
                  <a:schemeClr val="dk1"/>
                </a:solidFill>
                <a:latin typeface="Arial"/>
                <a:ea typeface="Arial"/>
                <a:cs typeface="Arial"/>
                <a:sym typeface="Arial"/>
              </a:rPr>
              <a:t>Phase 2</a:t>
            </a:r>
            <a:r>
              <a:rPr lang="fr-CA" sz="1600" dirty="0">
                <a:solidFill>
                  <a:schemeClr val="dk1"/>
                </a:solidFill>
                <a:latin typeface="Arial"/>
                <a:ea typeface="Arial"/>
                <a:cs typeface="Arial"/>
                <a:sym typeface="Arial"/>
              </a:rPr>
              <a:t> : Intervalle — en cours depuis le 30 juin, ≈ 7 500 participants jusqu’à présent — EN COURS</a:t>
            </a:r>
          </a:p>
          <a:p>
            <a:pPr marL="0" lvl="0" indent="0" algn="l" rtl="0">
              <a:spcBef>
                <a:spcPts val="0"/>
              </a:spcBef>
              <a:spcAft>
                <a:spcPts val="0"/>
              </a:spcAft>
              <a:buNone/>
            </a:pPr>
            <a:r>
              <a:rPr lang="fr-CA" sz="1600" b="1" dirty="0">
                <a:solidFill>
                  <a:schemeClr val="dk1"/>
                </a:solidFill>
                <a:latin typeface="Arial"/>
                <a:ea typeface="Arial"/>
                <a:cs typeface="Arial"/>
                <a:sym typeface="Arial"/>
              </a:rPr>
              <a:t>Phase 3</a:t>
            </a:r>
            <a:r>
              <a:rPr lang="fr-CA" sz="1600" dirty="0">
                <a:solidFill>
                  <a:schemeClr val="dk1"/>
                </a:solidFill>
                <a:latin typeface="Arial"/>
                <a:ea typeface="Arial"/>
                <a:cs typeface="Arial"/>
                <a:sym typeface="Arial"/>
              </a:rPr>
              <a:t> : Sondage peaufiné — réalisé de façon ininterrompue à compter de la fin de la phase 2</a:t>
            </a:r>
          </a:p>
          <a:p>
            <a:pPr marL="0" lvl="0" indent="0" algn="l" rtl="0">
              <a:spcBef>
                <a:spcPts val="1200"/>
              </a:spcBef>
              <a:spcAft>
                <a:spcPts val="0"/>
              </a:spcAft>
              <a:buNone/>
            </a:pPr>
            <a:r>
              <a:rPr lang="fr-CA" sz="1600" dirty="0">
                <a:solidFill>
                  <a:schemeClr val="dk1"/>
                </a:solidFill>
                <a:latin typeface="Arial"/>
                <a:ea typeface="Arial"/>
                <a:cs typeface="Arial"/>
                <a:sym typeface="Arial"/>
              </a:rPr>
              <a:t>Nous recueillons des données essentielles à chaque phase :</a:t>
            </a:r>
          </a:p>
          <a:p>
            <a:pPr marL="457200" lvl="0" indent="-330200" algn="l" rtl="0">
              <a:spcBef>
                <a:spcPts val="1200"/>
              </a:spcBef>
              <a:spcAft>
                <a:spcPts val="0"/>
              </a:spcAft>
              <a:buClr>
                <a:schemeClr val="dk1"/>
              </a:buClr>
              <a:buSzPts val="1600"/>
              <a:buFont typeface="Arial"/>
              <a:buChar char="●"/>
            </a:pPr>
            <a:r>
              <a:rPr lang="fr-CA" sz="1600" dirty="0">
                <a:solidFill>
                  <a:schemeClr val="dk1"/>
                </a:solidFill>
                <a:latin typeface="Arial"/>
                <a:ea typeface="Arial"/>
                <a:cs typeface="Arial"/>
                <a:sym typeface="Arial"/>
              </a:rPr>
              <a:t>Tâche (sélectionnée ou par inscription)</a:t>
            </a:r>
          </a:p>
          <a:p>
            <a:pPr marL="457200" lvl="0" indent="-330200" algn="l" rtl="0">
              <a:spcBef>
                <a:spcPts val="0"/>
              </a:spcBef>
              <a:spcAft>
                <a:spcPts val="0"/>
              </a:spcAft>
              <a:buClr>
                <a:schemeClr val="dk1"/>
              </a:buClr>
              <a:buSzPts val="1600"/>
              <a:buFont typeface="Arial"/>
              <a:buChar char="●"/>
            </a:pPr>
            <a:r>
              <a:rPr lang="fr-CA" sz="1600" dirty="0">
                <a:solidFill>
                  <a:schemeClr val="dk1"/>
                </a:solidFill>
                <a:latin typeface="Arial"/>
                <a:ea typeface="Arial"/>
                <a:cs typeface="Arial"/>
                <a:sym typeface="Arial"/>
              </a:rPr>
              <a:t>Réussite de la tâche</a:t>
            </a:r>
          </a:p>
          <a:p>
            <a:pPr marL="457200" lvl="0" indent="-330200" algn="l" rtl="0">
              <a:spcBef>
                <a:spcPts val="0"/>
              </a:spcBef>
              <a:spcAft>
                <a:spcPts val="0"/>
              </a:spcAft>
              <a:buClr>
                <a:schemeClr val="dk1"/>
              </a:buClr>
              <a:buSzPts val="1600"/>
              <a:buFont typeface="Arial"/>
              <a:buChar char="●"/>
            </a:pPr>
            <a:r>
              <a:rPr lang="fr-CA" sz="1600" dirty="0">
                <a:solidFill>
                  <a:schemeClr val="dk1"/>
                </a:solidFill>
                <a:latin typeface="Arial"/>
                <a:ea typeface="Arial"/>
                <a:cs typeface="Arial"/>
                <a:sym typeface="Arial"/>
              </a:rPr>
              <a:t>Commentaires</a:t>
            </a:r>
          </a:p>
          <a:p>
            <a:pPr marL="0" lvl="0" indent="0" algn="l" rtl="0">
              <a:spcBef>
                <a:spcPts val="1200"/>
              </a:spcBef>
              <a:spcAft>
                <a:spcPts val="0"/>
              </a:spcAft>
              <a:buNone/>
            </a:pPr>
            <a:endParaRPr lang="fr-CA" sz="1600" dirty="0">
              <a:solidFill>
                <a:schemeClr val="dk1"/>
              </a:solidFill>
              <a:latin typeface="Arial"/>
              <a:ea typeface="Arial"/>
              <a:cs typeface="Arial"/>
              <a:sym typeface="Arial"/>
            </a:endParaRPr>
          </a:p>
          <a:p>
            <a:pPr marL="0" lvl="0" indent="0" algn="l" rtl="0">
              <a:spcBef>
                <a:spcPts val="1200"/>
              </a:spcBef>
              <a:spcAft>
                <a:spcPts val="1200"/>
              </a:spcAft>
              <a:buNone/>
            </a:pPr>
            <a:endParaRPr lang="fr-CA" sz="1200" dirty="0">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Échanger les données de l’étude sur les tâches principales relatives à la COVID-19</a:t>
            </a:r>
            <a:endParaRPr sz="2400" dirty="0"/>
          </a:p>
        </p:txBody>
      </p:sp>
      <p:sp>
        <p:nvSpPr>
          <p:cNvPr id="205" name="Google Shape;205;p32"/>
          <p:cNvSpPr txBox="1">
            <a:spLocks noGrp="1"/>
          </p:cNvSpPr>
          <p:nvPr>
            <p:ph type="body" idx="1"/>
            <p:custDataLst>
              <p:tags r:id="rId2"/>
            </p:custDataLst>
          </p:nvPr>
        </p:nvSpPr>
        <p:spPr>
          <a:xfrm>
            <a:off x="311700" y="1101300"/>
            <a:ext cx="8520600" cy="4042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rgbClr val="666666"/>
                </a:solidFill>
              </a:rPr>
              <a:t>L’ensemble de données sera exporté en tant que fichiers CSV et publié sur le site Wiki du GC : </a:t>
            </a:r>
            <a:r>
              <a:rPr lang="en" u="sng" dirty="0">
                <a:solidFill>
                  <a:schemeClr val="hlink"/>
                </a:solidFill>
                <a:hlinkClick r:id="rId5"/>
              </a:rPr>
              <a:t>https://wiki.gccollab.ca/Covid_19_DTO-BTN/User_research</a:t>
            </a:r>
            <a:r>
              <a:rPr lang="en" dirty="0">
                <a:solidFill>
                  <a:srgbClr val="666666"/>
                </a:solidFill>
              </a:rPr>
              <a:t> </a:t>
            </a:r>
            <a:endParaRPr dirty="0">
              <a:solidFill>
                <a:srgbClr val="666666"/>
              </a:solidFill>
            </a:endParaRPr>
          </a:p>
          <a:p>
            <a:pPr marL="0" lvl="0" indent="0" algn="l" rtl="0">
              <a:spcBef>
                <a:spcPts val="0"/>
              </a:spcBef>
              <a:spcAft>
                <a:spcPts val="0"/>
              </a:spcAft>
              <a:buNone/>
            </a:pPr>
            <a:endParaRPr dirty="0">
              <a:solidFill>
                <a:srgbClr val="666666"/>
              </a:solidFill>
            </a:endParaRPr>
          </a:p>
          <a:p>
            <a:pPr marL="0" lvl="0" indent="0" algn="l" rtl="0">
              <a:lnSpc>
                <a:spcPct val="100000"/>
              </a:lnSpc>
              <a:spcBef>
                <a:spcPts val="1200"/>
              </a:spcBef>
              <a:spcAft>
                <a:spcPts val="0"/>
              </a:spcAft>
              <a:buNone/>
            </a:pPr>
            <a:endParaRPr dirty="0">
              <a:solidFill>
                <a:srgbClr val="666666"/>
              </a:solidFill>
              <a:highlight>
                <a:srgbClr val="FFFF00"/>
              </a:highlight>
            </a:endParaRPr>
          </a:p>
          <a:p>
            <a:pPr marL="0" lvl="0" indent="0" algn="l" rtl="0">
              <a:lnSpc>
                <a:spcPct val="100000"/>
              </a:lnSpc>
              <a:spcBef>
                <a:spcPts val="1200"/>
              </a:spcBef>
              <a:spcAft>
                <a:spcPts val="0"/>
              </a:spcAft>
              <a:buNone/>
            </a:pPr>
            <a:endParaRPr dirty="0">
              <a:solidFill>
                <a:srgbClr val="666666"/>
              </a:solidFill>
              <a:highlight>
                <a:srgbClr val="FFFF00"/>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custDataLst>
              <p:tags r:id="rId1"/>
            </p:custDataLst>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Plans à venir – Études sur la réussite des tâches</a:t>
            </a:r>
            <a:endParaRPr dirty="0"/>
          </a:p>
        </p:txBody>
      </p:sp>
      <p:sp>
        <p:nvSpPr>
          <p:cNvPr id="211" name="Google Shape;211;p33"/>
          <p:cNvSpPr txBox="1">
            <a:spLocks noGrp="1"/>
          </p:cNvSpPr>
          <p:nvPr>
            <p:ph type="body" idx="1"/>
            <p:custDataLst>
              <p:tags r:id="rId2"/>
            </p:custDataLst>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Peaufinage continuel des tâches et du processus</a:t>
            </a:r>
            <a:endParaRPr dirty="0"/>
          </a:p>
          <a:p>
            <a:pPr marL="457200" lvl="0" indent="-342900" algn="l" rtl="0">
              <a:spcBef>
                <a:spcPts val="0"/>
              </a:spcBef>
              <a:spcAft>
                <a:spcPts val="0"/>
              </a:spcAft>
              <a:buSzPts val="1800"/>
              <a:buChar char="●"/>
            </a:pPr>
            <a:r>
              <a:rPr lang="en" dirty="0"/>
              <a:t>L’éditeur principal est en train de concevoir un nouvel outil d’étude (tâches ministérielles)</a:t>
            </a:r>
            <a:endParaRPr dirty="0"/>
          </a:p>
          <a:p>
            <a:pPr marL="457200" lvl="0" indent="-342900" algn="l" rtl="0">
              <a:spcBef>
                <a:spcPts val="0"/>
              </a:spcBef>
              <a:spcAft>
                <a:spcPts val="0"/>
              </a:spcAft>
              <a:buSzPts val="1800"/>
              <a:buChar char="●"/>
            </a:pPr>
            <a:r>
              <a:rPr lang="en" dirty="0"/>
              <a:t>Déploiement éventuel dans l’ensemble des institutions</a:t>
            </a:r>
            <a:endParaRPr dirty="0"/>
          </a:p>
          <a:p>
            <a:pPr marL="457200" lvl="0" indent="-342900" algn="l" rtl="0">
              <a:spcBef>
                <a:spcPts val="0"/>
              </a:spcBef>
              <a:spcAft>
                <a:spcPts val="0"/>
              </a:spcAft>
              <a:buSzPts val="1800"/>
              <a:buChar char="●"/>
            </a:pPr>
            <a:r>
              <a:rPr lang="en" dirty="0"/>
              <a:t>Simplification du traitement par les moyens suivants :</a:t>
            </a:r>
            <a:endParaRPr dirty="0"/>
          </a:p>
          <a:p>
            <a:pPr marL="914400" lvl="1" indent="-330200" algn="l" rtl="0">
              <a:spcBef>
                <a:spcPts val="0"/>
              </a:spcBef>
              <a:spcAft>
                <a:spcPts val="0"/>
              </a:spcAft>
              <a:buSzPts val="1600"/>
              <a:buChar char="○"/>
            </a:pPr>
            <a:r>
              <a:rPr lang="en" sz="1600" dirty="0"/>
              <a:t>Mise à profit d’Adobe Analytics</a:t>
            </a:r>
            <a:endParaRPr sz="1600" dirty="0"/>
          </a:p>
          <a:p>
            <a:pPr marL="914400" lvl="1" indent="-330200" algn="l" rtl="0">
              <a:spcBef>
                <a:spcPts val="0"/>
              </a:spcBef>
              <a:spcAft>
                <a:spcPts val="0"/>
              </a:spcAft>
              <a:buSzPts val="1600"/>
              <a:buChar char="○"/>
            </a:pPr>
            <a:r>
              <a:rPr lang="en" sz="1600" dirty="0"/>
              <a:t>Concevoir des outils pour stocker, traiter et présenter des commentaires écrits</a:t>
            </a:r>
            <a:endParaRPr sz="1600" dirty="0"/>
          </a:p>
          <a:p>
            <a:pPr marL="914400" lvl="1" indent="-330200" algn="l" rtl="0">
              <a:spcBef>
                <a:spcPts val="0"/>
              </a:spcBef>
              <a:spcAft>
                <a:spcPts val="0"/>
              </a:spcAft>
              <a:buSzPts val="1600"/>
              <a:buChar char="○"/>
            </a:pPr>
            <a:r>
              <a:rPr lang="en" sz="1600" dirty="0"/>
              <a:t>Apprentissage automatique pour l’étiquetage</a:t>
            </a:r>
            <a:endParaRPr sz="1600" dirty="0"/>
          </a:p>
          <a:p>
            <a:pPr marL="914400" lvl="1" indent="-330200" algn="l" rtl="0">
              <a:spcBef>
                <a:spcPts val="0"/>
              </a:spcBef>
              <a:spcAft>
                <a:spcPts val="0"/>
              </a:spcAft>
              <a:buSzPts val="1600"/>
              <a:buChar char="○"/>
            </a:pPr>
            <a:r>
              <a:rPr lang="en" sz="1600" dirty="0"/>
              <a:t>Interface destinée à examiner les commentaires et à modifier les étiquettes</a:t>
            </a:r>
            <a:endParaRP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custDataLst>
              <p:tags r:id="rId1"/>
            </p:custDataLst>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Merci</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Shape 220"/>
        <p:cNvGrpSpPr/>
        <p:nvPr/>
      </p:nvGrpSpPr>
      <p:grpSpPr>
        <a:xfrm>
          <a:off x="0" y="0"/>
          <a:ext cx="0" cy="0"/>
          <a:chOff x="0" y="0"/>
          <a:chExt cx="0" cy="0"/>
        </a:xfrm>
      </p:grpSpPr>
      <p:sp>
        <p:nvSpPr>
          <p:cNvPr id="221" name="Google Shape;221;p35"/>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a:t>Facteurs de frustration et facilité</a:t>
            </a:r>
            <a:endParaRPr dirty="0"/>
          </a:p>
        </p:txBody>
      </p:sp>
      <p:pic>
        <p:nvPicPr>
          <p:cNvPr id="222" name="Google Shape;222;p35"/>
          <p:cNvPicPr preferRelativeResize="0"/>
          <p:nvPr>
            <p:custDataLst>
              <p:tags r:id="rId2"/>
            </p:custDataLst>
          </p:nvPr>
        </p:nvPicPr>
        <p:blipFill>
          <a:blip r:embed="rId8">
            <a:alphaModFix/>
          </a:blip>
          <a:stretch>
            <a:fillRect/>
          </a:stretch>
        </p:blipFill>
        <p:spPr>
          <a:xfrm>
            <a:off x="0" y="1254500"/>
            <a:ext cx="4624549" cy="3681175"/>
          </a:xfrm>
          <a:prstGeom prst="rect">
            <a:avLst/>
          </a:prstGeom>
          <a:noFill/>
          <a:ln>
            <a:noFill/>
          </a:ln>
          <a:effectLst>
            <a:outerShdw blurRad="57150" dist="19050" dir="5400000" algn="bl" rotWithShape="0">
              <a:srgbClr val="000000">
                <a:alpha val="50000"/>
              </a:srgbClr>
            </a:outerShdw>
          </a:effectLst>
        </p:spPr>
      </p:pic>
      <p:pic>
        <p:nvPicPr>
          <p:cNvPr id="223" name="Google Shape;223;p35"/>
          <p:cNvPicPr preferRelativeResize="0"/>
          <p:nvPr>
            <p:custDataLst>
              <p:tags r:id="rId3"/>
            </p:custDataLst>
          </p:nvPr>
        </p:nvPicPr>
        <p:blipFill>
          <a:blip r:embed="rId9">
            <a:alphaModFix/>
          </a:blip>
          <a:stretch>
            <a:fillRect/>
          </a:stretch>
        </p:blipFill>
        <p:spPr>
          <a:xfrm>
            <a:off x="4841250" y="1236150"/>
            <a:ext cx="4214650" cy="3763403"/>
          </a:xfrm>
          <a:prstGeom prst="rect">
            <a:avLst/>
          </a:prstGeom>
          <a:noFill/>
          <a:ln>
            <a:noFill/>
          </a:ln>
          <a:effectLst>
            <a:outerShdw blurRad="57150" dist="19050" dir="5400000" algn="bl" rotWithShape="0">
              <a:srgbClr val="000000">
                <a:alpha val="50000"/>
              </a:srgbClr>
            </a:outerShdw>
          </a:effectLst>
        </p:spPr>
      </p:pic>
      <p:sp>
        <p:nvSpPr>
          <p:cNvPr id="224" name="Google Shape;224;p35"/>
          <p:cNvSpPr txBox="1"/>
          <p:nvPr>
            <p:custDataLst>
              <p:tags r:id="rId4"/>
            </p:custDataLst>
          </p:nvPr>
        </p:nvSpPr>
        <p:spPr>
          <a:xfrm>
            <a:off x="4722024" y="771550"/>
            <a:ext cx="4333875"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latin typeface="Calibri"/>
                <a:ea typeface="Calibri"/>
                <a:cs typeface="Calibri"/>
                <a:sym typeface="Calibri"/>
              </a:rPr>
              <a:t>Tâche: Présenter un rapport de PCU ou d’AE</a:t>
            </a:r>
            <a:endParaRPr sz="1800" dirty="0">
              <a:latin typeface="Calibri"/>
              <a:ea typeface="Calibri"/>
              <a:cs typeface="Calibri"/>
              <a:sym typeface="Calibri"/>
            </a:endParaRPr>
          </a:p>
        </p:txBody>
      </p:sp>
      <p:sp>
        <p:nvSpPr>
          <p:cNvPr id="225" name="Google Shape;225;p35"/>
          <p:cNvSpPr txBox="1"/>
          <p:nvPr>
            <p:custDataLst>
              <p:tags r:id="rId5"/>
            </p:custDataLst>
          </p:nvPr>
        </p:nvSpPr>
        <p:spPr>
          <a:xfrm>
            <a:off x="0" y="771550"/>
            <a:ext cx="3954780" cy="572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latin typeface="Calibri"/>
                <a:ea typeface="Calibri"/>
                <a:cs typeface="Calibri"/>
                <a:sym typeface="Calibri"/>
              </a:rPr>
              <a:t>Tâche: Présenter une demande de PCU</a:t>
            </a:r>
            <a:endParaRPr sz="1800" dirty="0">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Shape 229"/>
        <p:cNvGrpSpPr/>
        <p:nvPr/>
      </p:nvGrpSpPr>
      <p:grpSpPr>
        <a:xfrm>
          <a:off x="0" y="0"/>
          <a:ext cx="0" cy="0"/>
          <a:chOff x="0" y="0"/>
          <a:chExt cx="0" cy="0"/>
        </a:xfrm>
      </p:grpSpPr>
      <p:sp>
        <p:nvSpPr>
          <p:cNvPr id="230" name="Google Shape;230;p36"/>
          <p:cNvSpPr txBox="1">
            <a:spLocks noGrp="1"/>
          </p:cNvSpPr>
          <p:nvPr>
            <p:ph type="title"/>
            <p:custDataLst>
              <p:tags r:id="rId1"/>
            </p:custDataLst>
          </p:nvPr>
        </p:nvSpPr>
        <p:spPr>
          <a:xfrm>
            <a:off x="152400" y="339600"/>
            <a:ext cx="893826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Astuces pour établir un rapport et échanger les données sur les tâches</a:t>
            </a:r>
            <a:endParaRPr sz="2400" dirty="0"/>
          </a:p>
        </p:txBody>
      </p:sp>
      <p:sp>
        <p:nvSpPr>
          <p:cNvPr id="231" name="Google Shape;231;p36"/>
          <p:cNvSpPr txBox="1">
            <a:spLocks noGrp="1"/>
          </p:cNvSpPr>
          <p:nvPr>
            <p:ph type="body" idx="1"/>
            <p:custDataLst>
              <p:tags r:id="rId2"/>
            </p:custDataLst>
          </p:nvPr>
        </p:nvSpPr>
        <p:spPr>
          <a:xfrm>
            <a:off x="152400" y="773404"/>
            <a:ext cx="8520600" cy="3656400"/>
          </a:xfrm>
          <a:prstGeom prst="rect">
            <a:avLst/>
          </a:prstGeom>
        </p:spPr>
        <p:txBody>
          <a:bodyPr spcFirstLastPara="1" wrap="square" lIns="91425" tIns="91425" rIns="91425" bIns="91425" anchor="t" anchorCtr="0">
            <a:noAutofit/>
          </a:bodyPr>
          <a:lstStyle/>
          <a:p>
            <a:pPr marL="400050" lvl="0" indent="-342900" algn="l" rtl="0">
              <a:lnSpc>
                <a:spcPct val="100000"/>
              </a:lnSpc>
              <a:spcBef>
                <a:spcPts val="0"/>
              </a:spcBef>
              <a:spcAft>
                <a:spcPts val="0"/>
              </a:spcAft>
              <a:buClr>
                <a:srgbClr val="666666"/>
              </a:buClr>
              <a:buSzPts val="1800"/>
              <a:buAutoNum type="arabicPeriod"/>
            </a:pPr>
            <a:r>
              <a:rPr lang="en" sz="1600" dirty="0">
                <a:solidFill>
                  <a:srgbClr val="666666"/>
                </a:solidFill>
              </a:rPr>
              <a:t>Tâches et sous-tâches de groupe selon la quantité</a:t>
            </a:r>
            <a:endParaRPr sz="1600" dirty="0">
              <a:solidFill>
                <a:srgbClr val="666666"/>
              </a:solidFill>
            </a:endParaRPr>
          </a:p>
          <a:p>
            <a:pPr marL="914400" lvl="1" indent="-317500" algn="l" rtl="0">
              <a:lnSpc>
                <a:spcPct val="100000"/>
              </a:lnSpc>
              <a:spcBef>
                <a:spcPts val="0"/>
              </a:spcBef>
              <a:spcAft>
                <a:spcPts val="0"/>
              </a:spcAft>
              <a:buClr>
                <a:srgbClr val="666666"/>
              </a:buClr>
              <a:buSzPts val="1400"/>
              <a:buAutoNum type="arabicPeriod"/>
            </a:pPr>
            <a:r>
              <a:rPr lang="en" sz="1200" dirty="0">
                <a:solidFill>
                  <a:srgbClr val="666666"/>
                </a:solidFill>
              </a:rPr>
              <a:t>C</a:t>
            </a:r>
            <a:r>
              <a:rPr lang="en-CA" sz="1200" dirty="0">
                <a:solidFill>
                  <a:srgbClr val="666666"/>
                </a:solidFill>
              </a:rPr>
              <a:t>o</a:t>
            </a:r>
            <a:r>
              <a:rPr lang="en" sz="1200" dirty="0">
                <a:solidFill>
                  <a:srgbClr val="666666"/>
                </a:solidFill>
              </a:rPr>
              <a:t>mprendre vos tâches prioritaires – Correspondent-elles à vos attentes? Y a-t-il de nouvelles tâches?</a:t>
            </a:r>
            <a:br>
              <a:rPr lang="en" sz="1200" dirty="0">
                <a:solidFill>
                  <a:srgbClr val="666666"/>
                </a:solidFill>
              </a:rPr>
            </a:br>
            <a:endParaRPr sz="1200" dirty="0">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sz="1600" dirty="0">
                <a:solidFill>
                  <a:srgbClr val="666666"/>
                </a:solidFill>
              </a:rPr>
              <a:t>Tâches de groupe selon le taux de réussite</a:t>
            </a:r>
            <a:endParaRPr sz="1600" dirty="0">
              <a:solidFill>
                <a:srgbClr val="666666"/>
              </a:solidFill>
            </a:endParaRPr>
          </a:p>
          <a:p>
            <a:pPr marL="914400" lvl="1" indent="-317500" algn="l" rtl="0">
              <a:lnSpc>
                <a:spcPct val="100000"/>
              </a:lnSpc>
              <a:spcBef>
                <a:spcPts val="0"/>
              </a:spcBef>
              <a:spcAft>
                <a:spcPts val="0"/>
              </a:spcAft>
              <a:buClr>
                <a:srgbClr val="666666"/>
              </a:buClr>
              <a:buSzPts val="1400"/>
              <a:buAutoNum type="arabicPeriod"/>
            </a:pPr>
            <a:r>
              <a:rPr lang="en" sz="1200" dirty="0">
                <a:solidFill>
                  <a:srgbClr val="666666"/>
                </a:solidFill>
              </a:rPr>
              <a:t>Comprendre quelles tâches se soldent par un échec</a:t>
            </a:r>
            <a:br>
              <a:rPr lang="en" sz="1200" dirty="0">
                <a:solidFill>
                  <a:srgbClr val="666666"/>
                </a:solidFill>
              </a:rPr>
            </a:br>
            <a:endParaRPr sz="1200" dirty="0">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sz="1600" dirty="0">
                <a:solidFill>
                  <a:srgbClr val="666666"/>
                </a:solidFill>
              </a:rPr>
              <a:t>Pour les tâches qui se soldent par un échec, utilisez l’étiquetage des facteurs de frustration pour en comprendre la raison</a:t>
            </a:r>
            <a:br>
              <a:rPr lang="en" sz="1600" dirty="0">
                <a:solidFill>
                  <a:srgbClr val="666666"/>
                </a:solidFill>
              </a:rPr>
            </a:br>
            <a:endParaRPr sz="1600" dirty="0">
              <a:solidFill>
                <a:srgbClr val="666666"/>
              </a:solidFill>
            </a:endParaRPr>
          </a:p>
          <a:p>
            <a:pPr marL="400050" lvl="0" indent="-342900" algn="l" rtl="0">
              <a:lnSpc>
                <a:spcPct val="100000"/>
              </a:lnSpc>
              <a:spcBef>
                <a:spcPts val="0"/>
              </a:spcBef>
              <a:spcAft>
                <a:spcPts val="0"/>
              </a:spcAft>
              <a:buClr>
                <a:srgbClr val="666666"/>
              </a:buClr>
              <a:buSzPts val="1800"/>
              <a:buAutoNum type="arabicPeriod"/>
            </a:pPr>
            <a:r>
              <a:rPr lang="en" sz="1600" dirty="0">
                <a:solidFill>
                  <a:srgbClr val="666666"/>
                </a:solidFill>
              </a:rPr>
              <a:t>Échanger des rapports – Demandez-vous qui a besoin de quoi</a:t>
            </a:r>
            <a:endParaRPr sz="1600" dirty="0">
              <a:solidFill>
                <a:srgbClr val="666666"/>
              </a:solidFill>
            </a:endParaRPr>
          </a:p>
          <a:p>
            <a:pPr marL="457200" lvl="0" indent="0" algn="l" rtl="0">
              <a:lnSpc>
                <a:spcPct val="100000"/>
              </a:lnSpc>
              <a:spcBef>
                <a:spcPts val="1000"/>
              </a:spcBef>
              <a:spcAft>
                <a:spcPts val="0"/>
              </a:spcAft>
              <a:buNone/>
            </a:pPr>
            <a:r>
              <a:rPr lang="en" sz="1200" dirty="0">
                <a:solidFill>
                  <a:srgbClr val="666666"/>
                </a:solidFill>
              </a:rPr>
              <a:t>Tout le monde n’a pas besoin de toutes les données. Une feuille de calculs importante peut être difficile à interpréter. Réfléchissez à votre public.</a:t>
            </a:r>
            <a:endParaRPr sz="1200" dirty="0">
              <a:solidFill>
                <a:srgbClr val="666666"/>
              </a:solidFill>
            </a:endParaRPr>
          </a:p>
          <a:p>
            <a:pPr marL="457200" lvl="0" indent="0" algn="l" rtl="0">
              <a:lnSpc>
                <a:spcPct val="100000"/>
              </a:lnSpc>
              <a:spcBef>
                <a:spcPts val="1000"/>
              </a:spcBef>
              <a:spcAft>
                <a:spcPts val="0"/>
              </a:spcAft>
              <a:buNone/>
            </a:pPr>
            <a:r>
              <a:rPr lang="en" sz="1200" b="1" dirty="0">
                <a:solidFill>
                  <a:srgbClr val="666666"/>
                </a:solidFill>
              </a:rPr>
              <a:t>Gestionnaire Web : </a:t>
            </a:r>
            <a:r>
              <a:rPr lang="en" sz="1200" dirty="0">
                <a:solidFill>
                  <a:srgbClr val="666666"/>
                </a:solidFill>
              </a:rPr>
              <a:t>Liste des tâches principales et des sous-tâches du ministère et liste des tâches qui se soldent par un échec</a:t>
            </a:r>
            <a:endParaRPr sz="1200" dirty="0">
              <a:solidFill>
                <a:srgbClr val="666666"/>
              </a:solidFill>
            </a:endParaRPr>
          </a:p>
          <a:p>
            <a:pPr marL="457200" lvl="0" indent="0" algn="l" rtl="0">
              <a:lnSpc>
                <a:spcPct val="100000"/>
              </a:lnSpc>
              <a:spcBef>
                <a:spcPts val="0"/>
              </a:spcBef>
              <a:spcAft>
                <a:spcPts val="0"/>
              </a:spcAft>
              <a:buNone/>
            </a:pPr>
            <a:r>
              <a:rPr lang="en" sz="1200" b="1" dirty="0">
                <a:solidFill>
                  <a:srgbClr val="666666"/>
                </a:solidFill>
              </a:rPr>
              <a:t>Propriétaire de produit :</a:t>
            </a:r>
            <a:r>
              <a:rPr lang="en" sz="1200" dirty="0">
                <a:solidFill>
                  <a:srgbClr val="666666"/>
                </a:solidFill>
              </a:rPr>
              <a:t> Liste des sous-tâches, des réussites, de la facilité et des facteurs de frustration associés au produit</a:t>
            </a:r>
            <a:endParaRPr sz="1200" dirty="0">
              <a:solidFill>
                <a:srgbClr val="666666"/>
              </a:solidFill>
            </a:endParaRPr>
          </a:p>
          <a:p>
            <a:pPr marL="457200" lvl="0" indent="0" algn="l" rtl="0">
              <a:lnSpc>
                <a:spcPct val="100000"/>
              </a:lnSpc>
              <a:spcBef>
                <a:spcPts val="0"/>
              </a:spcBef>
              <a:spcAft>
                <a:spcPts val="0"/>
              </a:spcAft>
              <a:buNone/>
            </a:pPr>
            <a:r>
              <a:rPr lang="en" sz="1200" b="1" dirty="0">
                <a:solidFill>
                  <a:srgbClr val="666666"/>
                </a:solidFill>
              </a:rPr>
              <a:t>Propriétaire du contenu : </a:t>
            </a:r>
            <a:r>
              <a:rPr lang="en" sz="1200" dirty="0">
                <a:solidFill>
                  <a:srgbClr val="666666"/>
                </a:solidFill>
              </a:rPr>
              <a:t>Liste des réussites, des facteurs de frustration et des commentaires relatifs à la page, à la section ou à la tâche</a:t>
            </a:r>
            <a:endParaRPr sz="1600" b="1" dirty="0">
              <a:solidFill>
                <a:srgbClr val="666666"/>
              </a:solidFill>
            </a:endParaRPr>
          </a:p>
          <a:p>
            <a:pPr marL="0" lvl="0" indent="0" algn="l" rtl="0">
              <a:spcBef>
                <a:spcPts val="1200"/>
              </a:spcBef>
              <a:spcAft>
                <a:spcPts val="1200"/>
              </a:spcAft>
              <a:buNone/>
            </a:pPr>
            <a:endParaRPr sz="1600" dirty="0">
              <a:solidFill>
                <a:srgbClr val="6666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Phase 1: Évaluation du sondage – analyse en cours</a:t>
            </a:r>
            <a:endParaRPr dirty="0"/>
          </a:p>
        </p:txBody>
      </p:sp>
      <p:sp>
        <p:nvSpPr>
          <p:cNvPr id="72" name="Google Shape;72;p15"/>
          <p:cNvSpPr txBox="1">
            <a:spLocks noGrp="1"/>
          </p:cNvSpPr>
          <p:nvPr>
            <p:ph type="body" idx="1"/>
            <p:custDataLst>
              <p:tags r:id="rId2"/>
            </p:custDataLst>
          </p:nvPr>
        </p:nvSpPr>
        <p:spPr>
          <a:xfrm>
            <a:off x="311700" y="912300"/>
            <a:ext cx="8520600" cy="4110804"/>
          </a:xfrm>
          <a:prstGeom prst="rect">
            <a:avLst/>
          </a:prstGeom>
        </p:spPr>
        <p:txBody>
          <a:bodyPr spcFirstLastPara="1" wrap="square" lIns="91425" tIns="91425" rIns="91425" bIns="91425" anchor="t" anchorCtr="0">
            <a:noAutofit/>
          </a:bodyPr>
          <a:lstStyle/>
          <a:p>
            <a:pPr marL="0" lvl="0" indent="0" algn="l" rtl="0">
              <a:spcBef>
                <a:spcPts val="1200"/>
              </a:spcBef>
              <a:spcAft>
                <a:spcPts val="0"/>
              </a:spcAft>
              <a:buNone/>
            </a:pPr>
            <a:r>
              <a:rPr lang="en" sz="1600" dirty="0">
                <a:solidFill>
                  <a:schemeClr val="dk1"/>
                </a:solidFill>
                <a:latin typeface="Arial"/>
                <a:ea typeface="Arial"/>
                <a:cs typeface="Arial"/>
                <a:sym typeface="Arial"/>
              </a:rPr>
              <a:t>Nous avons mis à l’essai 4 variantes pour confirmer ou infirmer les hypothèses suivantes : </a:t>
            </a:r>
            <a:endParaRPr sz="1600" dirty="0">
              <a:solidFill>
                <a:schemeClr val="dk1"/>
              </a:solidFill>
              <a:latin typeface="Arial"/>
              <a:ea typeface="Arial"/>
              <a:cs typeface="Arial"/>
              <a:sym typeface="Arial"/>
            </a:endParaRPr>
          </a:p>
          <a:p>
            <a:pPr marL="457200" lvl="0" indent="-330200" algn="l" rtl="0">
              <a:spcBef>
                <a:spcPts val="120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Les questions sur la </a:t>
            </a:r>
            <a:r>
              <a:rPr lang="en" sz="1600" b="1" dirty="0">
                <a:solidFill>
                  <a:schemeClr val="dk1"/>
                </a:solidFill>
                <a:latin typeface="Arial"/>
                <a:ea typeface="Arial"/>
                <a:cs typeface="Arial"/>
                <a:sym typeface="Arial"/>
              </a:rPr>
              <a:t>satisfaction</a:t>
            </a:r>
            <a:r>
              <a:rPr lang="en" sz="1600" dirty="0">
                <a:solidFill>
                  <a:schemeClr val="dk1"/>
                </a:solidFill>
                <a:latin typeface="Arial"/>
                <a:ea typeface="Arial"/>
                <a:cs typeface="Arial"/>
                <a:sym typeface="Arial"/>
              </a:rPr>
              <a:t> n’auront aucun effet sur la réussite ou la facilité déclarée des tâches.</a:t>
            </a:r>
            <a:endParaRPr sz="160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a:t>
            </a:r>
            <a:r>
              <a:rPr lang="en" sz="1600" dirty="0">
                <a:solidFill>
                  <a:schemeClr val="tx1"/>
                </a:solidFill>
                <a:latin typeface="Arial"/>
                <a:ea typeface="Arial"/>
                <a:cs typeface="Arial"/>
                <a:sym typeface="Arial"/>
              </a:rPr>
              <a:t>Le niveau de </a:t>
            </a:r>
            <a:r>
              <a:rPr lang="en" sz="1600" b="1" dirty="0">
                <a:solidFill>
                  <a:schemeClr val="tx1"/>
                </a:solidFill>
                <a:latin typeface="Arial"/>
                <a:ea typeface="Arial"/>
                <a:cs typeface="Arial"/>
                <a:sym typeface="Arial"/>
              </a:rPr>
              <a:t>satisfaction</a:t>
            </a:r>
            <a:r>
              <a:rPr lang="en" sz="1600" dirty="0">
                <a:solidFill>
                  <a:schemeClr val="tx1"/>
                </a:solidFill>
                <a:latin typeface="Arial"/>
                <a:ea typeface="Arial"/>
                <a:cs typeface="Arial"/>
                <a:sym typeface="Arial"/>
              </a:rPr>
              <a:t> déclaré demeure le même, peu importe si les questions à ce sujet sont posées avant ou après la réalisation de la tâche.</a:t>
            </a:r>
            <a:endParaRPr sz="1600" dirty="0">
              <a:solidFill>
                <a:schemeClr val="tx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Les taux d’achèvement du sondage seront plus élevés si la première question porte sur la </a:t>
            </a:r>
            <a:r>
              <a:rPr lang="en" sz="1600" b="1" dirty="0">
                <a:solidFill>
                  <a:schemeClr val="dk1"/>
                </a:solidFill>
                <a:latin typeface="Arial"/>
                <a:ea typeface="Arial"/>
                <a:cs typeface="Arial"/>
                <a:sym typeface="Arial"/>
              </a:rPr>
              <a:t>satisfaction</a:t>
            </a:r>
            <a:r>
              <a:rPr lang="en" sz="1600" dirty="0">
                <a:solidFill>
                  <a:schemeClr val="dk1"/>
                </a:solidFill>
                <a:latin typeface="Arial"/>
                <a:ea typeface="Arial"/>
                <a:cs typeface="Arial"/>
                <a:sym typeface="Arial"/>
              </a:rPr>
              <a:t> plutôt que sur les </a:t>
            </a:r>
            <a:r>
              <a:rPr lang="en" sz="1600" b="1" dirty="0">
                <a:solidFill>
                  <a:schemeClr val="dk1"/>
                </a:solidFill>
                <a:latin typeface="Arial"/>
                <a:ea typeface="Arial"/>
                <a:cs typeface="Arial"/>
                <a:sym typeface="Arial"/>
              </a:rPr>
              <a:t>tâches</a:t>
            </a:r>
            <a:r>
              <a:rPr lang="en" sz="1600" dirty="0">
                <a:solidFill>
                  <a:schemeClr val="dk1"/>
                </a:solidFill>
                <a:latin typeface="Arial"/>
                <a:ea typeface="Arial"/>
                <a:cs typeface="Arial"/>
                <a:sym typeface="Arial"/>
              </a:rPr>
              <a:t>. </a:t>
            </a:r>
            <a:endParaRPr sz="160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Les questions sur </a:t>
            </a:r>
            <a:r>
              <a:rPr lang="en" sz="1600" b="1" dirty="0">
                <a:solidFill>
                  <a:schemeClr val="dk1"/>
                </a:solidFill>
                <a:latin typeface="Arial"/>
                <a:ea typeface="Arial"/>
                <a:cs typeface="Arial"/>
                <a:sym typeface="Arial"/>
              </a:rPr>
              <a:t>l’achèvement des tâches </a:t>
            </a:r>
            <a:r>
              <a:rPr lang="en" sz="1600" dirty="0">
                <a:solidFill>
                  <a:schemeClr val="dk1"/>
                </a:solidFill>
                <a:latin typeface="Arial"/>
                <a:ea typeface="Arial"/>
                <a:cs typeface="Arial"/>
                <a:sym typeface="Arial"/>
              </a:rPr>
              <a:t>en fonction d’une échelle de </a:t>
            </a:r>
            <a:r>
              <a:rPr lang="en" sz="1600" b="1" dirty="0">
                <a:solidFill>
                  <a:schemeClr val="dk1"/>
                </a:solidFill>
                <a:latin typeface="Arial"/>
                <a:ea typeface="Arial"/>
                <a:cs typeface="Arial"/>
                <a:sym typeface="Arial"/>
              </a:rPr>
              <a:t>facilité</a:t>
            </a:r>
            <a:r>
              <a:rPr lang="en" sz="1600" dirty="0">
                <a:solidFill>
                  <a:schemeClr val="dk1"/>
                </a:solidFill>
                <a:latin typeface="Arial"/>
                <a:ea typeface="Arial"/>
                <a:cs typeface="Arial"/>
                <a:sym typeface="Arial"/>
              </a:rPr>
              <a:t> équivaudront à des questions distinctes sur la réussite des tâches.</a:t>
            </a:r>
            <a:endParaRPr sz="160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Il existera une corrélation entre le niveau de </a:t>
            </a:r>
            <a:r>
              <a:rPr lang="en" sz="1600" b="1" dirty="0">
                <a:solidFill>
                  <a:schemeClr val="dk1"/>
                </a:solidFill>
                <a:latin typeface="Arial"/>
                <a:ea typeface="Arial"/>
                <a:cs typeface="Arial"/>
                <a:sym typeface="Arial"/>
              </a:rPr>
              <a:t>satisfaction</a:t>
            </a:r>
            <a:r>
              <a:rPr lang="en" sz="1600" dirty="0">
                <a:solidFill>
                  <a:schemeClr val="dk1"/>
                </a:solidFill>
                <a:latin typeface="Arial"/>
                <a:ea typeface="Arial"/>
                <a:cs typeface="Arial"/>
                <a:sym typeface="Arial"/>
              </a:rPr>
              <a:t> déclaré et la </a:t>
            </a:r>
            <a:r>
              <a:rPr lang="en" sz="1600" b="1" dirty="0">
                <a:solidFill>
                  <a:schemeClr val="dk1"/>
                </a:solidFill>
                <a:latin typeface="Arial"/>
                <a:ea typeface="Arial"/>
                <a:cs typeface="Arial"/>
                <a:sym typeface="Arial"/>
              </a:rPr>
              <a:t>facilité et l’achèvement des tâches</a:t>
            </a:r>
            <a:r>
              <a:rPr lang="en" sz="1600" dirty="0">
                <a:solidFill>
                  <a:schemeClr val="dk1"/>
                </a:solidFill>
                <a:latin typeface="Arial"/>
                <a:ea typeface="Arial"/>
                <a:cs typeface="Arial"/>
                <a:sym typeface="Arial"/>
              </a:rPr>
              <a:t> déclarés.</a:t>
            </a:r>
            <a:endParaRPr sz="1600" dirty="0">
              <a:solidFill>
                <a:schemeClr val="dk1"/>
              </a:solidFill>
              <a:latin typeface="Arial"/>
              <a:ea typeface="Arial"/>
              <a:cs typeface="Arial"/>
              <a:sym typeface="Arial"/>
            </a:endParaRPr>
          </a:p>
          <a:p>
            <a:pPr marL="457200" lvl="0" indent="-330200" algn="l" rtl="0">
              <a:spcBef>
                <a:spcPts val="0"/>
              </a:spcBef>
              <a:spcAft>
                <a:spcPts val="0"/>
              </a:spcAft>
              <a:buClr>
                <a:schemeClr val="dk1"/>
              </a:buClr>
              <a:buSzPts val="1600"/>
              <a:buFont typeface="Arial"/>
              <a:buAutoNum type="arabicPeriod"/>
            </a:pPr>
            <a:r>
              <a:rPr lang="en" sz="1600" dirty="0">
                <a:solidFill>
                  <a:schemeClr val="dk1"/>
                </a:solidFill>
                <a:latin typeface="Arial"/>
                <a:ea typeface="Arial"/>
                <a:cs typeface="Arial"/>
                <a:sym typeface="Arial"/>
              </a:rPr>
              <a:t>H : Un plus petit nombre de questions occasionnera un </a:t>
            </a:r>
            <a:r>
              <a:rPr lang="en" sz="1600" b="1" dirty="0">
                <a:solidFill>
                  <a:schemeClr val="dk1"/>
                </a:solidFill>
                <a:latin typeface="Arial"/>
                <a:ea typeface="Arial"/>
                <a:cs typeface="Arial"/>
                <a:sym typeface="Arial"/>
              </a:rPr>
              <a:t>nombre plus élevé</a:t>
            </a:r>
            <a:r>
              <a:rPr lang="en" sz="1600" dirty="0">
                <a:solidFill>
                  <a:schemeClr val="dk1"/>
                </a:solidFill>
                <a:latin typeface="Arial"/>
                <a:ea typeface="Arial"/>
                <a:cs typeface="Arial"/>
                <a:sym typeface="Arial"/>
              </a:rPr>
              <a:t> de commentaires écrits de qualité.</a:t>
            </a:r>
            <a:endParaRPr sz="1600" dirty="0">
              <a:solidFill>
                <a:schemeClr val="dk1"/>
              </a:solidFill>
              <a:latin typeface="Arial"/>
              <a:ea typeface="Arial"/>
              <a:cs typeface="Arial"/>
              <a:sym typeface="Arial"/>
            </a:endParaRPr>
          </a:p>
          <a:p>
            <a:pPr marL="0" lvl="0" indent="0" algn="l" rtl="0">
              <a:spcBef>
                <a:spcPts val="1200"/>
              </a:spcBef>
              <a:spcAft>
                <a:spcPts val="1200"/>
              </a:spcAft>
              <a:buNone/>
            </a:pPr>
            <a:r>
              <a:rPr lang="en" sz="1600" dirty="0">
                <a:solidFill>
                  <a:schemeClr val="dk1"/>
                </a:solidFill>
                <a:latin typeface="Arial"/>
                <a:ea typeface="Arial"/>
                <a:cs typeface="Arial"/>
                <a:sym typeface="Arial"/>
              </a:rPr>
              <a:t> </a:t>
            </a:r>
            <a:endParaRPr sz="1600"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custDataLst>
              <p:tags r:id="rId1"/>
            </p:custDataLst>
          </p:nvPr>
        </p:nvSpPr>
        <p:spPr>
          <a:xfrm>
            <a:off x="2355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4 variantes</a:t>
            </a:r>
            <a:endParaRPr dirty="0"/>
          </a:p>
        </p:txBody>
      </p:sp>
      <p:sp>
        <p:nvSpPr>
          <p:cNvPr id="78" name="Google Shape;78;p16"/>
          <p:cNvSpPr txBox="1"/>
          <p:nvPr>
            <p:custDataLst>
              <p:tags r:id="rId2"/>
            </p:custDataLst>
          </p:nvPr>
        </p:nvSpPr>
        <p:spPr>
          <a:xfrm>
            <a:off x="5062800" y="753875"/>
            <a:ext cx="3926400" cy="7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Calibri"/>
                <a:ea typeface="Calibri"/>
                <a:cs typeface="Calibri"/>
                <a:sym typeface="Calibri"/>
              </a:rPr>
              <a:t>Échelle de facilité </a:t>
            </a:r>
            <a:r>
              <a:rPr lang="en" dirty="0">
                <a:latin typeface="Calibri" panose="020F0502020204030204" pitchFamily="34" charset="0"/>
                <a:ea typeface="Calibri"/>
                <a:cs typeface="Calibri" panose="020F0502020204030204" pitchFamily="34" charset="0"/>
                <a:sym typeface="Calibri"/>
              </a:rPr>
              <a:t>‒</a:t>
            </a:r>
            <a:r>
              <a:rPr lang="en" dirty="0">
                <a:latin typeface="Calibri"/>
                <a:ea typeface="Calibri"/>
                <a:cs typeface="Calibri"/>
                <a:sym typeface="Calibri"/>
              </a:rPr>
              <a:t> Variantes A, B et C</a:t>
            </a:r>
            <a:endParaRPr dirty="0">
              <a:latin typeface="Calibri"/>
              <a:ea typeface="Calibri"/>
              <a:cs typeface="Calibri"/>
              <a:sym typeface="Calibri"/>
            </a:endParaRPr>
          </a:p>
          <a:p>
            <a:pPr marL="0" lvl="0" indent="0" algn="l" rtl="0">
              <a:spcBef>
                <a:spcPts val="0"/>
              </a:spcBef>
              <a:spcAft>
                <a:spcPts val="0"/>
              </a:spcAft>
              <a:buNone/>
            </a:pPr>
            <a:r>
              <a:rPr lang="en" dirty="0">
                <a:latin typeface="Arial" panose="020B0604020202020204" pitchFamily="34" charset="0"/>
                <a:ea typeface="Calibri"/>
                <a:cs typeface="Arial" panose="020B0604020202020204" pitchFamily="34" charset="0"/>
                <a:sym typeface="Calibri"/>
              </a:rPr>
              <a:t>« </a:t>
            </a:r>
            <a:r>
              <a:rPr lang="en" dirty="0">
                <a:latin typeface="Calibri"/>
                <a:ea typeface="Calibri"/>
                <a:cs typeface="Calibri"/>
                <a:sym typeface="Calibri"/>
              </a:rPr>
              <a:t>Je n’ai pas pu la terminer </a:t>
            </a:r>
            <a:r>
              <a:rPr lang="en" dirty="0">
                <a:latin typeface="Arial" panose="020B0604020202020204" pitchFamily="34" charset="0"/>
                <a:ea typeface="Calibri"/>
                <a:cs typeface="Arial" panose="020B0604020202020204" pitchFamily="34" charset="0"/>
                <a:sym typeface="Calibri"/>
              </a:rPr>
              <a:t>»</a:t>
            </a:r>
            <a:r>
              <a:rPr lang="en" dirty="0">
                <a:latin typeface="Calibri"/>
                <a:ea typeface="Calibri"/>
                <a:cs typeface="Calibri"/>
                <a:sym typeface="Calibri"/>
              </a:rPr>
              <a:t> est une option de la question sur la facilité</a:t>
            </a:r>
            <a:endParaRPr dirty="0">
              <a:latin typeface="Calibri"/>
              <a:ea typeface="Calibri"/>
              <a:cs typeface="Calibri"/>
              <a:sym typeface="Calibri"/>
            </a:endParaRPr>
          </a:p>
        </p:txBody>
      </p:sp>
      <p:sp>
        <p:nvSpPr>
          <p:cNvPr id="79" name="Google Shape;79;p16"/>
          <p:cNvSpPr txBox="1"/>
          <p:nvPr>
            <p:custDataLst>
              <p:tags r:id="rId3"/>
            </p:custDataLst>
          </p:nvPr>
        </p:nvSpPr>
        <p:spPr>
          <a:xfrm>
            <a:off x="5062800" y="3602850"/>
            <a:ext cx="4435500" cy="351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Calibri"/>
                <a:ea typeface="Calibri"/>
                <a:cs typeface="Calibri"/>
                <a:sym typeface="Calibri"/>
              </a:rPr>
              <a:t>Question distincte sur l’achèvement </a:t>
            </a:r>
            <a:r>
              <a:rPr lang="en" dirty="0">
                <a:latin typeface="Calibri" panose="020F0502020204030204" pitchFamily="34" charset="0"/>
                <a:ea typeface="Calibri"/>
                <a:cs typeface="Calibri" panose="020F0502020204030204" pitchFamily="34" charset="0"/>
                <a:sym typeface="Calibri"/>
              </a:rPr>
              <a:t>‒</a:t>
            </a:r>
            <a:r>
              <a:rPr lang="en" dirty="0">
                <a:latin typeface="Calibri"/>
                <a:ea typeface="Calibri"/>
                <a:cs typeface="Calibri"/>
                <a:sym typeface="Calibri"/>
              </a:rPr>
              <a:t> Variante D</a:t>
            </a:r>
            <a:endParaRPr dirty="0">
              <a:latin typeface="Calibri"/>
              <a:ea typeface="Calibri"/>
              <a:cs typeface="Calibri"/>
              <a:sym typeface="Calibri"/>
            </a:endParaRPr>
          </a:p>
        </p:txBody>
      </p:sp>
      <p:pic>
        <p:nvPicPr>
          <p:cNvPr id="80" name="Google Shape;80;p16"/>
          <p:cNvPicPr preferRelativeResize="0"/>
          <p:nvPr>
            <p:custDataLst>
              <p:tags r:id="rId4"/>
            </p:custDataLst>
          </p:nvPr>
        </p:nvPicPr>
        <p:blipFill rotWithShape="1">
          <a:blip r:embed="rId11">
            <a:alphaModFix/>
          </a:blip>
          <a:srcRect l="3147" t="35325" b="11418"/>
          <a:stretch/>
        </p:blipFill>
        <p:spPr>
          <a:xfrm>
            <a:off x="235500" y="2983975"/>
            <a:ext cx="4203949" cy="1354375"/>
          </a:xfrm>
          <a:prstGeom prst="rect">
            <a:avLst/>
          </a:prstGeom>
          <a:noFill/>
          <a:ln>
            <a:noFill/>
          </a:ln>
          <a:effectLst>
            <a:outerShdw blurRad="57150" dist="19050" dir="5400000" algn="bl" rotWithShape="0">
              <a:srgbClr val="000000">
                <a:alpha val="50000"/>
              </a:srgbClr>
            </a:outerShdw>
          </a:effectLst>
        </p:spPr>
      </p:pic>
      <p:sp>
        <p:nvSpPr>
          <p:cNvPr id="81" name="Google Shape;81;p16"/>
          <p:cNvSpPr txBox="1"/>
          <p:nvPr>
            <p:custDataLst>
              <p:tags r:id="rId5"/>
            </p:custDataLst>
          </p:nvPr>
        </p:nvSpPr>
        <p:spPr>
          <a:xfrm>
            <a:off x="236199" y="1017725"/>
            <a:ext cx="4736729" cy="717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50" b="1" dirty="0">
                <a:latin typeface="Calibri"/>
                <a:ea typeface="Calibri"/>
                <a:cs typeface="Calibri"/>
                <a:sym typeface="Calibri"/>
              </a:rPr>
              <a:t>Variante A</a:t>
            </a:r>
            <a:r>
              <a:rPr lang="en" sz="1150" dirty="0">
                <a:latin typeface="Calibri"/>
                <a:ea typeface="Calibri"/>
                <a:cs typeface="Calibri"/>
                <a:sym typeface="Calibri"/>
              </a:rPr>
              <a:t> : Satisfaction dès le début, achèvement selon une échelle de facilité</a:t>
            </a:r>
            <a:endParaRPr sz="1150" dirty="0">
              <a:latin typeface="Calibri"/>
              <a:ea typeface="Calibri"/>
              <a:cs typeface="Calibri"/>
              <a:sym typeface="Calibri"/>
            </a:endParaRPr>
          </a:p>
          <a:p>
            <a:pPr marL="0" lvl="0" indent="0" algn="l" rtl="0">
              <a:spcBef>
                <a:spcPts val="0"/>
              </a:spcBef>
              <a:spcAft>
                <a:spcPts val="0"/>
              </a:spcAft>
              <a:buNone/>
            </a:pPr>
            <a:r>
              <a:rPr lang="en" sz="1150" b="1" dirty="0">
                <a:latin typeface="Calibri"/>
                <a:ea typeface="Calibri"/>
                <a:cs typeface="Calibri"/>
                <a:sym typeface="Calibri"/>
              </a:rPr>
              <a:t>Variante B</a:t>
            </a:r>
            <a:r>
              <a:rPr lang="en" sz="1150" dirty="0">
                <a:latin typeface="Calibri"/>
                <a:ea typeface="Calibri"/>
                <a:cs typeface="Calibri"/>
                <a:sym typeface="Calibri"/>
              </a:rPr>
              <a:t> : Aucune question sur la satisfaction, achèvement selon une échelle de facilité</a:t>
            </a:r>
            <a:endParaRPr sz="1150" dirty="0">
              <a:latin typeface="Calibri"/>
              <a:ea typeface="Calibri"/>
              <a:cs typeface="Calibri"/>
              <a:sym typeface="Calibri"/>
            </a:endParaRPr>
          </a:p>
          <a:p>
            <a:pPr marL="0" lvl="0" indent="0" algn="l" rtl="0">
              <a:spcBef>
                <a:spcPts val="0"/>
              </a:spcBef>
              <a:spcAft>
                <a:spcPts val="0"/>
              </a:spcAft>
              <a:buNone/>
            </a:pPr>
            <a:r>
              <a:rPr lang="en" sz="1150" b="1" dirty="0">
                <a:latin typeface="Calibri"/>
                <a:ea typeface="Calibri"/>
                <a:cs typeface="Calibri"/>
                <a:sym typeface="Calibri"/>
              </a:rPr>
              <a:t>Variante C</a:t>
            </a:r>
            <a:r>
              <a:rPr lang="en" sz="1150" dirty="0">
                <a:latin typeface="Calibri"/>
                <a:ea typeface="Calibri"/>
                <a:cs typeface="Calibri"/>
                <a:sym typeface="Calibri"/>
              </a:rPr>
              <a:t> : Satisfaction après la tâche, achèvement selon une é</a:t>
            </a:r>
            <a:r>
              <a:rPr lang="fr-CA" sz="1150" dirty="0" err="1">
                <a:latin typeface="Calibri"/>
                <a:ea typeface="Calibri"/>
                <a:cs typeface="Calibri"/>
                <a:sym typeface="Calibri"/>
              </a:rPr>
              <a:t>ch</a:t>
            </a:r>
            <a:r>
              <a:rPr lang="en" sz="1150" dirty="0">
                <a:latin typeface="Calibri"/>
                <a:ea typeface="Calibri"/>
                <a:cs typeface="Calibri"/>
                <a:sym typeface="Calibri"/>
              </a:rPr>
              <a:t>elle de facilité</a:t>
            </a:r>
            <a:endParaRPr sz="1150" dirty="0">
              <a:latin typeface="Calibri"/>
              <a:ea typeface="Calibri"/>
              <a:cs typeface="Calibri"/>
              <a:sym typeface="Calibri"/>
            </a:endParaRPr>
          </a:p>
          <a:p>
            <a:pPr marL="0" lvl="0" indent="0" algn="l" rtl="0">
              <a:spcBef>
                <a:spcPts val="0"/>
              </a:spcBef>
              <a:spcAft>
                <a:spcPts val="0"/>
              </a:spcAft>
              <a:buNone/>
            </a:pPr>
            <a:r>
              <a:rPr lang="en" sz="1150" b="1" dirty="0">
                <a:latin typeface="Calibri"/>
                <a:ea typeface="Calibri"/>
                <a:cs typeface="Calibri"/>
                <a:sym typeface="Calibri"/>
              </a:rPr>
              <a:t>Variante D</a:t>
            </a:r>
            <a:r>
              <a:rPr lang="en" sz="1150" dirty="0">
                <a:latin typeface="Calibri"/>
                <a:ea typeface="Calibri"/>
                <a:cs typeface="Calibri"/>
                <a:sym typeface="Calibri"/>
              </a:rPr>
              <a:t> : Aucune question sur la satisfaction ni sur la facilité, l’achèvement n’est traitée dans une question distincte</a:t>
            </a:r>
            <a:endParaRPr sz="1150" dirty="0">
              <a:latin typeface="Calibri"/>
              <a:ea typeface="Calibri"/>
              <a:cs typeface="Calibri"/>
              <a:sym typeface="Calibri"/>
            </a:endParaRPr>
          </a:p>
        </p:txBody>
      </p:sp>
      <p:grpSp>
        <p:nvGrpSpPr>
          <p:cNvPr id="82" name="Google Shape;82;p16"/>
          <p:cNvGrpSpPr/>
          <p:nvPr>
            <p:custDataLst>
              <p:tags r:id="rId6"/>
            </p:custDataLst>
          </p:nvPr>
        </p:nvGrpSpPr>
        <p:grpSpPr>
          <a:xfrm>
            <a:off x="5265050" y="1573231"/>
            <a:ext cx="3127300" cy="1826000"/>
            <a:chOff x="757525" y="1611756"/>
            <a:chExt cx="3127300" cy="1826000"/>
          </a:xfrm>
        </p:grpSpPr>
        <p:pic>
          <p:nvPicPr>
            <p:cNvPr id="83" name="Google Shape;83;p16"/>
            <p:cNvPicPr preferRelativeResize="0"/>
            <p:nvPr/>
          </p:nvPicPr>
          <p:blipFill>
            <a:blip r:embed="rId12">
              <a:alphaModFix/>
            </a:blip>
            <a:stretch>
              <a:fillRect/>
            </a:stretch>
          </p:blipFill>
          <p:spPr>
            <a:xfrm>
              <a:off x="757525" y="1611756"/>
              <a:ext cx="2905679" cy="1826000"/>
            </a:xfrm>
            <a:prstGeom prst="rect">
              <a:avLst/>
            </a:prstGeom>
            <a:noFill/>
            <a:ln>
              <a:noFill/>
            </a:ln>
            <a:effectLst>
              <a:outerShdw blurRad="57150" dist="19050" dir="5400000" algn="bl" rotWithShape="0">
                <a:srgbClr val="000000">
                  <a:alpha val="50000"/>
                </a:srgbClr>
              </a:outerShdw>
            </a:effectLst>
          </p:spPr>
        </p:pic>
        <p:sp>
          <p:nvSpPr>
            <p:cNvPr id="84" name="Google Shape;84;p16"/>
            <p:cNvSpPr/>
            <p:nvPr/>
          </p:nvSpPr>
          <p:spPr>
            <a:xfrm>
              <a:off x="2128025" y="1874814"/>
              <a:ext cx="191700" cy="1069500"/>
            </a:xfrm>
            <a:prstGeom prst="rightBracket">
              <a:avLst>
                <a:gd name="adj" fmla="val 8333"/>
              </a:avLst>
            </a:prstGeom>
            <a:no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6"/>
            <p:cNvSpPr txBox="1"/>
            <p:nvPr/>
          </p:nvSpPr>
          <p:spPr>
            <a:xfrm>
              <a:off x="2319725" y="2025088"/>
              <a:ext cx="1565100" cy="67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8761D"/>
                  </a:solidFill>
                  <a:latin typeface="Calibri"/>
                  <a:ea typeface="Calibri"/>
                  <a:cs typeface="Calibri"/>
                  <a:sym typeface="Calibri"/>
                </a:rPr>
                <a:t>Successful completion</a:t>
              </a:r>
              <a:endParaRPr dirty="0">
                <a:solidFill>
                  <a:srgbClr val="38761D"/>
                </a:solidFill>
                <a:latin typeface="Calibri"/>
                <a:ea typeface="Calibri"/>
                <a:cs typeface="Calibri"/>
                <a:sym typeface="Calibri"/>
              </a:endParaRPr>
            </a:p>
          </p:txBody>
        </p:sp>
        <p:sp>
          <p:nvSpPr>
            <p:cNvPr id="86" name="Google Shape;86;p16"/>
            <p:cNvSpPr/>
            <p:nvPr/>
          </p:nvSpPr>
          <p:spPr>
            <a:xfrm>
              <a:off x="2319725" y="3029902"/>
              <a:ext cx="191700" cy="152400"/>
            </a:xfrm>
            <a:prstGeom prst="rightBracket">
              <a:avLst>
                <a:gd name="adj" fmla="val 8333"/>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7" name="Google Shape;87;p16"/>
            <p:cNvSpPr txBox="1"/>
            <p:nvPr/>
          </p:nvSpPr>
          <p:spPr>
            <a:xfrm>
              <a:off x="2480775" y="2899063"/>
              <a:ext cx="12723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latin typeface="Calibri"/>
                  <a:ea typeface="Calibri"/>
                  <a:cs typeface="Calibri"/>
                  <a:sym typeface="Calibri"/>
                </a:rPr>
                <a:t>Unsuccessful</a:t>
              </a:r>
              <a:endParaRPr dirty="0">
                <a:solidFill>
                  <a:srgbClr val="FF0000"/>
                </a:solidFill>
                <a:latin typeface="Calibri"/>
                <a:ea typeface="Calibri"/>
                <a:cs typeface="Calibri"/>
                <a:sym typeface="Calibri"/>
              </a:endParaRPr>
            </a:p>
          </p:txBody>
        </p:sp>
      </p:grpSp>
      <p:sp>
        <p:nvSpPr>
          <p:cNvPr id="88" name="Google Shape;88;p16"/>
          <p:cNvSpPr txBox="1"/>
          <p:nvPr>
            <p:custDataLst>
              <p:tags r:id="rId7"/>
            </p:custDataLst>
          </p:nvPr>
        </p:nvSpPr>
        <p:spPr>
          <a:xfrm>
            <a:off x="186871" y="2596577"/>
            <a:ext cx="3926400" cy="39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Calibri"/>
                <a:ea typeface="Calibri"/>
                <a:cs typeface="Calibri"/>
                <a:sym typeface="Calibri"/>
              </a:rPr>
              <a:t>Satisfaction </a:t>
            </a:r>
            <a:r>
              <a:rPr lang="en" dirty="0">
                <a:latin typeface="Calibri" panose="020F0502020204030204" pitchFamily="34" charset="0"/>
                <a:ea typeface="Calibri"/>
                <a:cs typeface="Calibri" panose="020F0502020204030204" pitchFamily="34" charset="0"/>
                <a:sym typeface="Calibri"/>
              </a:rPr>
              <a:t>‒</a:t>
            </a:r>
            <a:r>
              <a:rPr lang="en" dirty="0">
                <a:latin typeface="Calibri"/>
                <a:ea typeface="Calibri"/>
                <a:cs typeface="Calibri"/>
                <a:sym typeface="Calibri"/>
              </a:rPr>
              <a:t> Variantes A et C</a:t>
            </a:r>
            <a:endParaRPr dirty="0">
              <a:latin typeface="Calibri"/>
              <a:ea typeface="Calibri"/>
              <a:cs typeface="Calibri"/>
              <a:sym typeface="Calibri"/>
            </a:endParaRPr>
          </a:p>
        </p:txBody>
      </p:sp>
      <p:grpSp>
        <p:nvGrpSpPr>
          <p:cNvPr id="89" name="Google Shape;89;p16"/>
          <p:cNvGrpSpPr/>
          <p:nvPr>
            <p:custDataLst>
              <p:tags r:id="rId8"/>
            </p:custDataLst>
          </p:nvPr>
        </p:nvGrpSpPr>
        <p:grpSpPr>
          <a:xfrm>
            <a:off x="4603675" y="4058107"/>
            <a:ext cx="3788675" cy="1015225"/>
            <a:chOff x="1022000" y="3031495"/>
            <a:chExt cx="3788675" cy="1015225"/>
          </a:xfrm>
        </p:grpSpPr>
        <p:pic>
          <p:nvPicPr>
            <p:cNvPr id="90" name="Google Shape;90;p16"/>
            <p:cNvPicPr preferRelativeResize="0"/>
            <p:nvPr/>
          </p:nvPicPr>
          <p:blipFill>
            <a:blip r:embed="rId13">
              <a:alphaModFix/>
            </a:blip>
            <a:stretch>
              <a:fillRect/>
            </a:stretch>
          </p:blipFill>
          <p:spPr>
            <a:xfrm>
              <a:off x="1662950" y="3031495"/>
              <a:ext cx="3147725" cy="1015225"/>
            </a:xfrm>
            <a:prstGeom prst="rect">
              <a:avLst/>
            </a:prstGeom>
            <a:noFill/>
            <a:ln>
              <a:noFill/>
            </a:ln>
            <a:effectLst>
              <a:outerShdw blurRad="57150" dist="19050" dir="5400000" algn="bl" rotWithShape="0">
                <a:srgbClr val="000000">
                  <a:alpha val="50000"/>
                </a:srgbClr>
              </a:outerShdw>
            </a:effectLst>
          </p:spPr>
        </p:pic>
        <p:sp>
          <p:nvSpPr>
            <p:cNvPr id="91" name="Google Shape;91;p16"/>
            <p:cNvSpPr txBox="1"/>
            <p:nvPr/>
          </p:nvSpPr>
          <p:spPr>
            <a:xfrm>
              <a:off x="1022000" y="3311738"/>
              <a:ext cx="1400700" cy="4629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dirty="0"/>
            </a:p>
          </p:txBody>
        </p:sp>
        <p:sp>
          <p:nvSpPr>
            <p:cNvPr id="92" name="Google Shape;92;p16"/>
            <p:cNvSpPr/>
            <p:nvPr/>
          </p:nvSpPr>
          <p:spPr>
            <a:xfrm>
              <a:off x="2873050" y="3583889"/>
              <a:ext cx="191700" cy="152400"/>
            </a:xfrm>
            <a:prstGeom prst="rightBracket">
              <a:avLst>
                <a:gd name="adj" fmla="val 8333"/>
              </a:avLst>
            </a:prstGeom>
            <a:no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3" name="Google Shape;93;p16"/>
            <p:cNvSpPr txBox="1"/>
            <p:nvPr/>
          </p:nvSpPr>
          <p:spPr>
            <a:xfrm>
              <a:off x="3034100" y="3453050"/>
              <a:ext cx="12723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0000"/>
                  </a:solidFill>
                  <a:latin typeface="Calibri"/>
                  <a:ea typeface="Calibri"/>
                  <a:cs typeface="Calibri"/>
                  <a:sym typeface="Calibri"/>
                </a:rPr>
                <a:t>Unsuccessful</a:t>
              </a:r>
              <a:endParaRPr dirty="0">
                <a:solidFill>
                  <a:srgbClr val="FF0000"/>
                </a:solidFill>
                <a:latin typeface="Calibri"/>
                <a:ea typeface="Calibri"/>
                <a:cs typeface="Calibri"/>
                <a:sym typeface="Calibri"/>
              </a:endParaRPr>
            </a:p>
          </p:txBody>
        </p:sp>
        <p:sp>
          <p:nvSpPr>
            <p:cNvPr id="94" name="Google Shape;94;p16"/>
            <p:cNvSpPr/>
            <p:nvPr/>
          </p:nvSpPr>
          <p:spPr>
            <a:xfrm>
              <a:off x="2644600" y="3362514"/>
              <a:ext cx="191700" cy="152400"/>
            </a:xfrm>
            <a:prstGeom prst="rightBracket">
              <a:avLst>
                <a:gd name="adj" fmla="val 8333"/>
              </a:avLst>
            </a:prstGeom>
            <a:noFill/>
            <a:ln w="9525" cap="flat" cmpd="sng">
              <a:solidFill>
                <a:srgbClr val="38761D"/>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16"/>
            <p:cNvSpPr txBox="1"/>
            <p:nvPr/>
          </p:nvSpPr>
          <p:spPr>
            <a:xfrm>
              <a:off x="2805650" y="3231675"/>
              <a:ext cx="1787700" cy="321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38761D"/>
                  </a:solidFill>
                  <a:latin typeface="Calibri"/>
                  <a:ea typeface="Calibri"/>
                  <a:cs typeface="Calibri"/>
                  <a:sym typeface="Calibri"/>
                </a:rPr>
                <a:t>Successful completion</a:t>
              </a:r>
              <a:endParaRPr dirty="0">
                <a:solidFill>
                  <a:srgbClr val="38761D"/>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7"/>
          <p:cNvSpPr txBox="1">
            <a:spLocks noGrp="1"/>
          </p:cNvSpPr>
          <p:nvPr>
            <p:ph type="title"/>
            <p:custDataLst>
              <p:tags r:id="rId1"/>
            </p:custDataLst>
          </p:nvPr>
        </p:nvSpPr>
        <p:spPr>
          <a:xfrm>
            <a:off x="218875" y="144500"/>
            <a:ext cx="8848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Résultats de l’expérience</a:t>
            </a:r>
            <a:endParaRPr dirty="0"/>
          </a:p>
        </p:txBody>
      </p:sp>
      <p:sp>
        <p:nvSpPr>
          <p:cNvPr id="101" name="Google Shape;101;p17"/>
          <p:cNvSpPr txBox="1">
            <a:spLocks noGrp="1"/>
          </p:cNvSpPr>
          <p:nvPr>
            <p:ph type="body" idx="1"/>
            <p:custDataLst>
              <p:tags r:id="rId2"/>
            </p:custDataLst>
          </p:nvPr>
        </p:nvSpPr>
        <p:spPr>
          <a:xfrm>
            <a:off x="218875" y="765575"/>
            <a:ext cx="8848800" cy="4080900"/>
          </a:xfrm>
          <a:prstGeom prst="rect">
            <a:avLst/>
          </a:prstGeom>
        </p:spPr>
        <p:txBody>
          <a:bodyPr spcFirstLastPara="1" wrap="square" lIns="91425" tIns="91425" rIns="91425" bIns="91425" anchor="t" anchorCtr="0">
            <a:noAutofit/>
          </a:bodyPr>
          <a:lstStyle/>
          <a:p>
            <a:pPr lvl="0" indent="-330200">
              <a:lnSpc>
                <a:spcPct val="100000"/>
              </a:lnSpc>
              <a:buClr>
                <a:srgbClr val="000000"/>
              </a:buClr>
              <a:buSzPts val="1600"/>
            </a:pPr>
            <a:r>
              <a:rPr lang="en" sz="1400" dirty="0">
                <a:solidFill>
                  <a:srgbClr val="000000"/>
                </a:solidFill>
              </a:rPr>
              <a:t>Les questions sur la satisfaction </a:t>
            </a:r>
            <a:r>
              <a:rPr lang="en" sz="1400" b="1" dirty="0">
                <a:solidFill>
                  <a:srgbClr val="000000"/>
                </a:solidFill>
              </a:rPr>
              <a:t>influencent en effet</a:t>
            </a:r>
            <a:r>
              <a:rPr lang="en" sz="1400" dirty="0">
                <a:solidFill>
                  <a:srgbClr val="000000"/>
                </a:solidFill>
              </a:rPr>
              <a:t> la facilité déclarée – lorsqu’on leur posait d’abord des questions sur la satisfaction, les répondants étaient beaucoup plus nombreux à indiquer que la tâche était facile.</a:t>
            </a:r>
            <a:endParaRPr sz="1400" dirty="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400" dirty="0">
                <a:solidFill>
                  <a:srgbClr val="000000"/>
                </a:solidFill>
              </a:rPr>
              <a:t>La satisfaction déclarée </a:t>
            </a:r>
            <a:r>
              <a:rPr lang="en" sz="1400" b="1" dirty="0">
                <a:solidFill>
                  <a:srgbClr val="000000"/>
                </a:solidFill>
              </a:rPr>
              <a:t>varie effectivement </a:t>
            </a:r>
            <a:r>
              <a:rPr lang="en" sz="1400" dirty="0">
                <a:solidFill>
                  <a:srgbClr val="000000"/>
                </a:solidFill>
              </a:rPr>
              <a:t>si l’on pose des questions à ce sujet au début plutôt que plus loin dans le sondage — les répondants étaient beaucoup plus nombreux à se dire satisfaits lorsqu’on leur posait ces questions en premier que lorsqu’on leur posait ces questions après les questions sur leur tâche.</a:t>
            </a:r>
            <a:endParaRPr sz="1400" dirty="0">
              <a:solidFill>
                <a:srgbClr val="000000"/>
              </a:solidFill>
            </a:endParaRPr>
          </a:p>
          <a:p>
            <a:pPr lvl="0" indent="-330200">
              <a:lnSpc>
                <a:spcPct val="100000"/>
              </a:lnSpc>
              <a:spcBef>
                <a:spcPts val="1000"/>
              </a:spcBef>
              <a:buClr>
                <a:srgbClr val="000000"/>
              </a:buClr>
              <a:buSzPts val="1600"/>
            </a:pPr>
            <a:r>
              <a:rPr lang="en" sz="1400" dirty="0">
                <a:solidFill>
                  <a:srgbClr val="000000"/>
                </a:solidFill>
              </a:rPr>
              <a:t>Le taux d’achèvement du sondage </a:t>
            </a:r>
            <a:r>
              <a:rPr lang="en" sz="1400" b="1" dirty="0">
                <a:solidFill>
                  <a:srgbClr val="000000"/>
                </a:solidFill>
              </a:rPr>
              <a:t>n’est pas plus élevé</a:t>
            </a:r>
            <a:r>
              <a:rPr lang="en" sz="1400" dirty="0">
                <a:solidFill>
                  <a:srgbClr val="000000"/>
                </a:solidFill>
              </a:rPr>
              <a:t> si l’on pose en premier les questions sur la satisfaction — les répondants étaient plus nombreux à répondre à la première question si elle portait sur la satisfaction plutôt que sur leur tâche, mais ils ont été moins nombreux à terminer le sondage.</a:t>
            </a:r>
            <a:endParaRPr sz="1400" dirty="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400" dirty="0">
                <a:solidFill>
                  <a:srgbClr val="000000"/>
                </a:solidFill>
              </a:rPr>
              <a:t>La réussite des tâches déclarée selon une échelle de facilité </a:t>
            </a:r>
            <a:r>
              <a:rPr lang="en" sz="1400" b="1" dirty="0">
                <a:solidFill>
                  <a:srgbClr val="000000"/>
                </a:solidFill>
              </a:rPr>
              <a:t>n’équivaut pas </a:t>
            </a:r>
            <a:r>
              <a:rPr lang="en" sz="1400" dirty="0">
                <a:solidFill>
                  <a:srgbClr val="000000"/>
                </a:solidFill>
              </a:rPr>
              <a:t>à des questions distinctes sur la réussite des tâches — le taux de réussite des tâches déclaré était beaucoup plus élevé si l’on posait les questions selon une échelle de facilité.</a:t>
            </a:r>
            <a:endParaRPr sz="1400" dirty="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400" dirty="0">
                <a:solidFill>
                  <a:srgbClr val="000000"/>
                </a:solidFill>
              </a:rPr>
              <a:t>Il </a:t>
            </a:r>
            <a:r>
              <a:rPr lang="en" sz="1400" b="1" dirty="0">
                <a:solidFill>
                  <a:srgbClr val="000000"/>
                </a:solidFill>
              </a:rPr>
              <a:t>existe une corrélation modérée</a:t>
            </a:r>
            <a:r>
              <a:rPr lang="en" sz="1400" dirty="0">
                <a:solidFill>
                  <a:srgbClr val="000000"/>
                </a:solidFill>
              </a:rPr>
              <a:t> entre la facilité et la réussite de la tâche </a:t>
            </a:r>
            <a:r>
              <a:rPr lang="en" sz="1400" dirty="0">
                <a:solidFill>
                  <a:srgbClr val="000000"/>
                </a:solidFill>
                <a:latin typeface="Calibri" panose="020F0502020204030204" pitchFamily="34" charset="0"/>
                <a:cs typeface="Calibri" panose="020F0502020204030204" pitchFamily="34" charset="0"/>
              </a:rPr>
              <a:t>‒</a:t>
            </a:r>
            <a:r>
              <a:rPr lang="en" sz="1400" dirty="0">
                <a:solidFill>
                  <a:srgbClr val="000000"/>
                </a:solidFill>
              </a:rPr>
              <a:t> r=0,53 lorsque les questions sur la satisfaction arrivaient en premier, et 0,61 si elles arrivaient après les questions sur les tâches et leur facilité.</a:t>
            </a:r>
            <a:endParaRPr sz="1400" dirty="0">
              <a:solidFill>
                <a:srgbClr val="000000"/>
              </a:solidFill>
            </a:endParaRPr>
          </a:p>
          <a:p>
            <a:pPr marL="457200" lvl="0" indent="-330200" algn="l" rtl="0">
              <a:lnSpc>
                <a:spcPct val="100000"/>
              </a:lnSpc>
              <a:spcBef>
                <a:spcPts val="1000"/>
              </a:spcBef>
              <a:spcAft>
                <a:spcPts val="0"/>
              </a:spcAft>
              <a:buClr>
                <a:srgbClr val="000000"/>
              </a:buClr>
              <a:buSzPts val="1600"/>
              <a:buChar char="●"/>
            </a:pPr>
            <a:r>
              <a:rPr lang="en" sz="1400" dirty="0">
                <a:solidFill>
                  <a:srgbClr val="000000"/>
                </a:solidFill>
              </a:rPr>
              <a:t>Un nombre moindre de questions dans le sondage </a:t>
            </a:r>
            <a:r>
              <a:rPr lang="en" sz="1400" b="1" dirty="0">
                <a:solidFill>
                  <a:srgbClr val="000000"/>
                </a:solidFill>
              </a:rPr>
              <a:t>n’entraîne pas </a:t>
            </a:r>
            <a:r>
              <a:rPr lang="en" sz="1400" dirty="0">
                <a:solidFill>
                  <a:srgbClr val="000000"/>
                </a:solidFill>
              </a:rPr>
              <a:t>plus de commentaires, mais les commentaires sont de qualité supérieure lorsque l’on posait des questions aux gens qui n’ont pas réussi les tâches ou qui les trouvaient difficiles.</a:t>
            </a:r>
            <a:endParaRPr sz="14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8"/>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Rétroaction reçue à l’étape </a:t>
            </a:r>
            <a:r>
              <a:rPr lang="en" dirty="0">
                <a:latin typeface="Arial" panose="020B0604020202020204" pitchFamily="34" charset="0"/>
                <a:cs typeface="Arial" panose="020B0604020202020204" pitchFamily="34" charset="0"/>
              </a:rPr>
              <a:t>« </a:t>
            </a:r>
            <a:r>
              <a:rPr lang="en" dirty="0"/>
              <a:t>Amélioration </a:t>
            </a:r>
            <a:r>
              <a:rPr lang="en" dirty="0">
                <a:latin typeface="Arial" panose="020B0604020202020204" pitchFamily="34" charset="0"/>
                <a:cs typeface="Arial" panose="020B0604020202020204" pitchFamily="34" charset="0"/>
              </a:rPr>
              <a:t>»</a:t>
            </a:r>
            <a:endParaRPr dirty="0"/>
          </a:p>
        </p:txBody>
      </p:sp>
      <p:pic>
        <p:nvPicPr>
          <p:cNvPr id="107" name="Google Shape;107;p18"/>
          <p:cNvPicPr preferRelativeResize="0"/>
          <p:nvPr>
            <p:custDataLst>
              <p:tags r:id="rId2"/>
            </p:custDataLst>
          </p:nvPr>
        </p:nvPicPr>
        <p:blipFill>
          <a:blip r:embed="rId7">
            <a:alphaModFix/>
          </a:blip>
          <a:stretch>
            <a:fillRect/>
          </a:stretch>
        </p:blipFill>
        <p:spPr>
          <a:xfrm>
            <a:off x="406702" y="1012500"/>
            <a:ext cx="4059097" cy="3641888"/>
          </a:xfrm>
          <a:prstGeom prst="rect">
            <a:avLst/>
          </a:prstGeom>
          <a:noFill/>
          <a:ln>
            <a:noFill/>
          </a:ln>
          <a:effectLst>
            <a:outerShdw blurRad="57150" dist="19050" dir="5400000" algn="bl" rotWithShape="0">
              <a:srgbClr val="000000">
                <a:alpha val="50000"/>
              </a:srgbClr>
            </a:outerShdw>
          </a:effectLst>
        </p:spPr>
      </p:pic>
      <p:sp>
        <p:nvSpPr>
          <p:cNvPr id="108" name="Google Shape;108;p18"/>
          <p:cNvSpPr txBox="1">
            <a:spLocks noGrp="1"/>
          </p:cNvSpPr>
          <p:nvPr>
            <p:ph type="body" idx="1"/>
            <p:custDataLst>
              <p:tags r:id="rId3"/>
            </p:custDataLst>
          </p:nvPr>
        </p:nvSpPr>
        <p:spPr>
          <a:xfrm>
            <a:off x="4697100" y="736725"/>
            <a:ext cx="4059000" cy="2820000"/>
          </a:xfrm>
          <a:prstGeom prst="rect">
            <a:avLst/>
          </a:prstGeom>
        </p:spPr>
        <p:txBody>
          <a:bodyPr spcFirstLastPara="1" wrap="square" lIns="91425" tIns="91425" rIns="91425" bIns="91425" anchor="t" anchorCtr="0">
            <a:noAutofit/>
          </a:bodyPr>
          <a:lstStyle/>
          <a:p>
            <a:pPr marL="0" lvl="0" indent="0">
              <a:lnSpc>
                <a:spcPct val="100000"/>
              </a:lnSpc>
              <a:spcBef>
                <a:spcPts val="1200"/>
              </a:spcBef>
              <a:buNone/>
            </a:pPr>
            <a:r>
              <a:rPr lang="en" dirty="0">
                <a:solidFill>
                  <a:srgbClr val="666666"/>
                </a:solidFill>
              </a:rPr>
              <a:t>Une zone de texte ouverte destinée aux </a:t>
            </a:r>
            <a:r>
              <a:rPr lang="fr-FR" dirty="0">
                <a:solidFill>
                  <a:srgbClr val="666666"/>
                </a:solidFill>
              </a:rPr>
              <a:t>rétroactions était mise à la disposition des répondants, qu’ils aient réussi les tâches ou non.</a:t>
            </a:r>
          </a:p>
          <a:p>
            <a:pPr marL="0" lvl="0" indent="0">
              <a:lnSpc>
                <a:spcPct val="100000"/>
              </a:lnSpc>
              <a:spcBef>
                <a:spcPts val="1200"/>
              </a:spcBef>
              <a:buNone/>
            </a:pPr>
            <a:endParaRPr lang="fr-FR" dirty="0">
              <a:solidFill>
                <a:srgbClr val="666666"/>
              </a:solidFill>
            </a:endParaRPr>
          </a:p>
          <a:p>
            <a:pPr marL="0" lvl="0" indent="0">
              <a:lnSpc>
                <a:spcPct val="100000"/>
              </a:lnSpc>
              <a:spcBef>
                <a:spcPts val="1200"/>
              </a:spcBef>
              <a:buNone/>
            </a:pPr>
            <a:r>
              <a:rPr lang="fr-FR" dirty="0">
                <a:solidFill>
                  <a:srgbClr val="666666"/>
                </a:solidFill>
              </a:rPr>
              <a:t>Les répondants qui n’ont pas pu terminer leur tâche étaient 2,5 fois plus susceptibles de donner une rétroaction</a:t>
            </a:r>
            <a:r>
              <a:rPr lang="en" dirty="0">
                <a:solidFill>
                  <a:srgbClr val="666666"/>
                </a:solidFill>
              </a:rPr>
              <a:t>.</a:t>
            </a:r>
            <a:endParaRPr b="1" dirty="0">
              <a:solidFill>
                <a:srgbClr val="666666"/>
              </a:solidFill>
            </a:endParaRPr>
          </a:p>
          <a:p>
            <a:pPr marL="0" lvl="0" indent="0" algn="l" rtl="0">
              <a:spcBef>
                <a:spcPts val="1200"/>
              </a:spcBef>
              <a:spcAft>
                <a:spcPts val="1200"/>
              </a:spcAft>
              <a:buNone/>
            </a:pPr>
            <a:endParaRPr dirty="0">
              <a:solidFill>
                <a:srgbClr val="666666"/>
              </a:solidFill>
            </a:endParaRPr>
          </a:p>
        </p:txBody>
      </p:sp>
      <p:graphicFrame>
        <p:nvGraphicFramePr>
          <p:cNvPr id="109" name="Google Shape;109;p18"/>
          <p:cNvGraphicFramePr/>
          <p:nvPr>
            <p:custDataLst>
              <p:tags r:id="rId4"/>
            </p:custDataLst>
            <p:extLst>
              <p:ext uri="{D42A27DB-BD31-4B8C-83A1-F6EECF244321}">
                <p14:modId xmlns:p14="http://schemas.microsoft.com/office/powerpoint/2010/main" val="1170441803"/>
              </p:ext>
            </p:extLst>
          </p:nvPr>
        </p:nvGraphicFramePr>
        <p:xfrm>
          <a:off x="4799000" y="3785350"/>
          <a:ext cx="3957100" cy="792420"/>
        </p:xfrm>
        <a:graphic>
          <a:graphicData uri="http://schemas.openxmlformats.org/drawingml/2006/table">
            <a:tbl>
              <a:tblPr>
                <a:noFill/>
                <a:tableStyleId>{C92F7D4F-4ECB-4844-A47A-E3D4DA5CF560}</a:tableStyleId>
              </a:tblPr>
              <a:tblGrid>
                <a:gridCol w="1978550">
                  <a:extLst>
                    <a:ext uri="{9D8B030D-6E8A-4147-A177-3AD203B41FA5}">
                      <a16:colId xmlns:a16="http://schemas.microsoft.com/office/drawing/2014/main" val="20000"/>
                    </a:ext>
                  </a:extLst>
                </a:gridCol>
                <a:gridCol w="197855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b="1" dirty="0"/>
                        <a:t>Après </a:t>
                      </a:r>
                      <a:r>
                        <a:rPr lang="en" b="1" dirty="0">
                          <a:latin typeface="Arial" panose="020B0604020202020204" pitchFamily="34" charset="0"/>
                          <a:cs typeface="Arial" panose="020B0604020202020204" pitchFamily="34" charset="0"/>
                        </a:rPr>
                        <a:t>« </a:t>
                      </a:r>
                      <a:r>
                        <a:rPr lang="en" b="1" dirty="0"/>
                        <a:t>Oui </a:t>
                      </a:r>
                      <a:r>
                        <a:rPr lang="en" b="1" dirty="0">
                          <a:latin typeface="Arial" panose="020B0604020202020204" pitchFamily="34" charset="0"/>
                          <a:cs typeface="Arial" panose="020B0604020202020204" pitchFamily="34" charset="0"/>
                        </a:rPr>
                        <a:t>»</a:t>
                      </a:r>
                      <a:endParaRPr b="1" dirty="0"/>
                    </a:p>
                  </a:txBody>
                  <a:tcPr marL="91425" marR="91425" marT="91425" marB="91425"/>
                </a:tc>
                <a:tc>
                  <a:txBody>
                    <a:bodyPr/>
                    <a:lstStyle/>
                    <a:p>
                      <a:pPr marL="0" lvl="0" indent="0" algn="l" rtl="0">
                        <a:spcBef>
                          <a:spcPts val="0"/>
                        </a:spcBef>
                        <a:spcAft>
                          <a:spcPts val="0"/>
                        </a:spcAft>
                        <a:buNone/>
                      </a:pPr>
                      <a:r>
                        <a:rPr lang="en" b="1" dirty="0"/>
                        <a:t>Après</a:t>
                      </a:r>
                      <a:r>
                        <a:rPr lang="en" b="1" baseline="0" dirty="0"/>
                        <a:t> </a:t>
                      </a:r>
                      <a:r>
                        <a:rPr lang="en" b="1" dirty="0">
                          <a:latin typeface="Arial" panose="020B0604020202020204" pitchFamily="34" charset="0"/>
                          <a:cs typeface="Arial" panose="020B0604020202020204" pitchFamily="34" charset="0"/>
                        </a:rPr>
                        <a:t>« </a:t>
                      </a:r>
                      <a:r>
                        <a:rPr lang="en" b="1" baseline="0" dirty="0"/>
                        <a:t>Non</a:t>
                      </a:r>
                      <a:r>
                        <a:rPr lang="en" b="1" dirty="0"/>
                        <a:t> </a:t>
                      </a:r>
                      <a:r>
                        <a:rPr lang="en" b="1" dirty="0">
                          <a:latin typeface="Arial" panose="020B0604020202020204" pitchFamily="34" charset="0"/>
                          <a:cs typeface="Arial" panose="020B0604020202020204" pitchFamily="34" charset="0"/>
                        </a:rPr>
                        <a:t>»</a:t>
                      </a:r>
                      <a:endParaRPr b="1"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13,4 %</a:t>
                      </a:r>
                      <a:endParaRPr dirty="0"/>
                    </a:p>
                  </a:txBody>
                  <a:tcPr marL="91425" marR="91425" marT="91425" marB="91425"/>
                </a:tc>
                <a:tc>
                  <a:txBody>
                    <a:bodyPr/>
                    <a:lstStyle/>
                    <a:p>
                      <a:pPr marL="0" lvl="0" indent="0" algn="l" rtl="0">
                        <a:spcBef>
                          <a:spcPts val="0"/>
                        </a:spcBef>
                        <a:spcAft>
                          <a:spcPts val="0"/>
                        </a:spcAft>
                        <a:buNone/>
                      </a:pPr>
                      <a:r>
                        <a:rPr lang="en" dirty="0"/>
                        <a:t>32,3 %</a:t>
                      </a: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9"/>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Qualité de la rétroaction après les questions sur la facilité</a:t>
            </a:r>
            <a:endParaRPr dirty="0"/>
          </a:p>
        </p:txBody>
      </p:sp>
      <p:pic>
        <p:nvPicPr>
          <p:cNvPr id="115" name="Google Shape;115;p19"/>
          <p:cNvPicPr preferRelativeResize="0"/>
          <p:nvPr>
            <p:custDataLst>
              <p:tags r:id="rId2"/>
            </p:custDataLst>
          </p:nvPr>
        </p:nvPicPr>
        <p:blipFill rotWithShape="1">
          <a:blip r:embed="rId8">
            <a:alphaModFix/>
          </a:blip>
          <a:srcRect r="28566"/>
          <a:stretch/>
        </p:blipFill>
        <p:spPr>
          <a:xfrm>
            <a:off x="152400" y="3174075"/>
            <a:ext cx="4340875" cy="1619250"/>
          </a:xfrm>
          <a:prstGeom prst="rect">
            <a:avLst/>
          </a:prstGeom>
          <a:noFill/>
          <a:ln>
            <a:noFill/>
          </a:ln>
          <a:effectLst>
            <a:outerShdw blurRad="57150" dist="19050" dir="5400000" algn="bl" rotWithShape="0">
              <a:srgbClr val="000000">
                <a:alpha val="50000"/>
              </a:srgbClr>
            </a:outerShdw>
          </a:effectLst>
        </p:spPr>
      </p:pic>
      <p:pic>
        <p:nvPicPr>
          <p:cNvPr id="116" name="Google Shape;116;p19"/>
          <p:cNvPicPr preferRelativeResize="0"/>
          <p:nvPr>
            <p:custDataLst>
              <p:tags r:id="rId3"/>
            </p:custDataLst>
          </p:nvPr>
        </p:nvPicPr>
        <p:blipFill>
          <a:blip r:embed="rId9">
            <a:alphaModFix/>
          </a:blip>
          <a:stretch>
            <a:fillRect/>
          </a:stretch>
        </p:blipFill>
        <p:spPr>
          <a:xfrm>
            <a:off x="152400" y="1064700"/>
            <a:ext cx="4217660" cy="1861850"/>
          </a:xfrm>
          <a:prstGeom prst="rect">
            <a:avLst/>
          </a:prstGeom>
          <a:noFill/>
          <a:ln>
            <a:noFill/>
          </a:ln>
          <a:effectLst>
            <a:outerShdw blurRad="57150" dist="19050" dir="5400000" algn="bl" rotWithShape="0">
              <a:srgbClr val="000000">
                <a:alpha val="50000"/>
              </a:srgbClr>
            </a:outerShdw>
          </a:effectLst>
        </p:spPr>
      </p:pic>
      <p:sp>
        <p:nvSpPr>
          <p:cNvPr id="117" name="Google Shape;117;p19"/>
          <p:cNvSpPr txBox="1">
            <a:spLocks noGrp="1"/>
          </p:cNvSpPr>
          <p:nvPr>
            <p:ph type="body" idx="1"/>
            <p:custDataLst>
              <p:tags r:id="rId4"/>
            </p:custDataLst>
          </p:nvPr>
        </p:nvSpPr>
        <p:spPr>
          <a:xfrm>
            <a:off x="4569475" y="988500"/>
            <a:ext cx="4478700" cy="27957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600" dirty="0">
                <a:solidFill>
                  <a:srgbClr val="666666"/>
                </a:solidFill>
              </a:rPr>
              <a:t>La rétroaction des répondants qui n’ont pas réussi leur tâche a tendance à être directe et exploitable.</a:t>
            </a:r>
            <a:endParaRPr sz="1600" b="1" dirty="0">
              <a:solidFill>
                <a:srgbClr val="666666"/>
              </a:solidFill>
            </a:endParaRPr>
          </a:p>
          <a:p>
            <a:pPr marL="0" lvl="0" indent="0" algn="l" rtl="0">
              <a:spcBef>
                <a:spcPts val="1000"/>
              </a:spcBef>
              <a:spcAft>
                <a:spcPts val="0"/>
              </a:spcAft>
              <a:buNone/>
            </a:pPr>
            <a:endParaRPr sz="1600" dirty="0">
              <a:solidFill>
                <a:srgbClr val="666666"/>
              </a:solidFill>
            </a:endParaRPr>
          </a:p>
          <a:p>
            <a:pPr marL="0" lvl="0" indent="0" algn="l" rtl="0">
              <a:spcBef>
                <a:spcPts val="1200"/>
              </a:spcBef>
              <a:spcAft>
                <a:spcPts val="0"/>
              </a:spcAft>
              <a:buNone/>
            </a:pPr>
            <a:r>
              <a:rPr lang="en" sz="1600" dirty="0">
                <a:solidFill>
                  <a:srgbClr val="666666"/>
                </a:solidFill>
              </a:rPr>
              <a:t>Le champ textuel ouvert pour les répondants qui ont réussi leur tâche comportait beaucoup de commentaires flatteurs, mais malheureusement, il occasionne des travaux de traitement supplémentaires qui ne contribuent généralement pas à améliorer l’expérience.</a:t>
            </a:r>
            <a:endParaRPr sz="1600" dirty="0">
              <a:solidFill>
                <a:srgbClr val="666666"/>
              </a:solidFill>
            </a:endParaRPr>
          </a:p>
          <a:p>
            <a:pPr marL="0" lvl="0" indent="0" algn="l" rtl="0">
              <a:spcBef>
                <a:spcPts val="1200"/>
              </a:spcBef>
              <a:spcAft>
                <a:spcPts val="1200"/>
              </a:spcAft>
              <a:buNone/>
            </a:pPr>
            <a:endParaRPr sz="1600" dirty="0">
              <a:solidFill>
                <a:srgbClr val="666666"/>
              </a:solidFill>
            </a:endParaRPr>
          </a:p>
        </p:txBody>
      </p:sp>
      <p:graphicFrame>
        <p:nvGraphicFramePr>
          <p:cNvPr id="118" name="Google Shape;118;p19"/>
          <p:cNvGraphicFramePr/>
          <p:nvPr>
            <p:custDataLst>
              <p:tags r:id="rId5"/>
            </p:custDataLst>
            <p:extLst>
              <p:ext uri="{D42A27DB-BD31-4B8C-83A1-F6EECF244321}">
                <p14:modId xmlns:p14="http://schemas.microsoft.com/office/powerpoint/2010/main" val="462604019"/>
              </p:ext>
            </p:extLst>
          </p:nvPr>
        </p:nvGraphicFramePr>
        <p:xfrm>
          <a:off x="4631150" y="3856125"/>
          <a:ext cx="4340900" cy="944820"/>
        </p:xfrm>
        <a:graphic>
          <a:graphicData uri="http://schemas.openxmlformats.org/drawingml/2006/table">
            <a:tbl>
              <a:tblPr>
                <a:noFill/>
                <a:tableStyleId>{C92F7D4F-4ECB-4844-A47A-E3D4DA5CF560}</a:tableStyleId>
              </a:tblPr>
              <a:tblGrid>
                <a:gridCol w="1870725">
                  <a:extLst>
                    <a:ext uri="{9D8B030D-6E8A-4147-A177-3AD203B41FA5}">
                      <a16:colId xmlns:a16="http://schemas.microsoft.com/office/drawing/2014/main" val="20000"/>
                    </a:ext>
                  </a:extLst>
                </a:gridCol>
                <a:gridCol w="2470175">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r>
                        <a:rPr lang="en" sz="1200" b="1" dirty="0"/>
                        <a:t>Inutilisable –</a:t>
                      </a:r>
                      <a:r>
                        <a:rPr lang="en" sz="1200" b="1" baseline="0" dirty="0"/>
                        <a:t> Très facile</a:t>
                      </a:r>
                      <a:endParaRPr sz="1200" b="1" dirty="0"/>
                    </a:p>
                  </a:txBody>
                  <a:tcPr marL="91425" marR="91425" marT="91425" marB="91425"/>
                </a:tc>
                <a:tc>
                  <a:txBody>
                    <a:bodyPr/>
                    <a:lstStyle/>
                    <a:p>
                      <a:pPr marL="0" lvl="0" indent="0" algn="l" rtl="0">
                        <a:spcBef>
                          <a:spcPts val="0"/>
                        </a:spcBef>
                        <a:spcAft>
                          <a:spcPts val="0"/>
                        </a:spcAft>
                        <a:buClr>
                          <a:schemeClr val="dk1"/>
                        </a:buClr>
                        <a:buSzPts val="1100"/>
                        <a:buFont typeface="Arial"/>
                        <a:buNone/>
                      </a:pPr>
                      <a:r>
                        <a:rPr lang="fr-CA" sz="1200" b="1" dirty="0">
                          <a:solidFill>
                            <a:schemeClr val="dk1"/>
                          </a:solidFill>
                        </a:rPr>
                        <a:t>Inutilisable –</a:t>
                      </a:r>
                      <a:r>
                        <a:rPr lang="fr-CA" sz="1200" b="1" baseline="0" dirty="0">
                          <a:solidFill>
                            <a:schemeClr val="dk1"/>
                          </a:solidFill>
                        </a:rPr>
                        <a:t> Plutôt facile</a:t>
                      </a:r>
                      <a:endParaRPr sz="1200" b="1" dirty="0">
                        <a:solidFill>
                          <a:schemeClr val="dk1"/>
                        </a:solidFill>
                      </a:endParaRPr>
                    </a:p>
                    <a:p>
                      <a:pPr marL="0" lvl="0" indent="0" algn="l" rtl="0">
                        <a:spcBef>
                          <a:spcPts val="0"/>
                        </a:spcBef>
                        <a:spcAft>
                          <a:spcPts val="0"/>
                        </a:spcAft>
                        <a:buNone/>
                      </a:pPr>
                      <a:endParaRPr sz="1200" b="1" dirty="0"/>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dirty="0"/>
                        <a:t>63,4 % (71)</a:t>
                      </a:r>
                      <a:endParaRPr dirty="0"/>
                    </a:p>
                  </a:txBody>
                  <a:tcPr marL="91425" marR="91425" marT="91425" marB="91425"/>
                </a:tc>
                <a:tc>
                  <a:txBody>
                    <a:bodyPr/>
                    <a:lstStyle/>
                    <a:p>
                      <a:pPr marL="0" lvl="0" indent="0" algn="l" rtl="0">
                        <a:spcBef>
                          <a:spcPts val="0"/>
                        </a:spcBef>
                        <a:spcAft>
                          <a:spcPts val="0"/>
                        </a:spcAft>
                        <a:buNone/>
                      </a:pPr>
                      <a:r>
                        <a:rPr lang="en" dirty="0"/>
                        <a:t>26,9 % (18)</a:t>
                      </a:r>
                      <a:endParaRPr dirty="0"/>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0"/>
          <p:cNvSpPr txBox="1">
            <a:spLocks noGrp="1"/>
          </p:cNvSpPr>
          <p:nvPr>
            <p:ph type="title"/>
            <p:custDataLst>
              <p:tags r:id="rId1"/>
            </p:custDataLst>
          </p:nvPr>
        </p:nvSpPr>
        <p:spPr>
          <a:xfrm>
            <a:off x="311700" y="3396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CA" dirty="0"/>
              <a:t>Changements apportés pour la phase 2</a:t>
            </a:r>
          </a:p>
        </p:txBody>
      </p:sp>
      <p:sp>
        <p:nvSpPr>
          <p:cNvPr id="124" name="Google Shape;124;p20"/>
          <p:cNvSpPr txBox="1">
            <a:spLocks noGrp="1"/>
          </p:cNvSpPr>
          <p:nvPr>
            <p:ph type="body" idx="1"/>
            <p:custDataLst>
              <p:tags r:id="rId2"/>
            </p:custDataLst>
          </p:nvPr>
        </p:nvSpPr>
        <p:spPr>
          <a:xfrm>
            <a:off x="311700" y="912300"/>
            <a:ext cx="8520600" cy="3656400"/>
          </a:xfrm>
          <a:prstGeom prst="rect">
            <a:avLst/>
          </a:prstGeom>
        </p:spPr>
        <p:txBody>
          <a:bodyPr spcFirstLastPara="1" wrap="square" lIns="91425" tIns="91425" rIns="91425" bIns="91425" anchor="t" anchorCtr="0">
            <a:noAutofit/>
          </a:bodyPr>
          <a:lstStyle/>
          <a:p>
            <a:pPr lvl="0"/>
            <a:r>
              <a:rPr lang="fr-CA" sz="1600" dirty="0">
                <a:latin typeface="+mj-lt"/>
              </a:rPr>
              <a:t>Retrait des questions sur la satisfaction (ajoutées plus tard après les questions sur la tâche)</a:t>
            </a:r>
          </a:p>
          <a:p>
            <a:pPr lvl="0"/>
            <a:r>
              <a:rPr lang="fr-CA" sz="1600" dirty="0">
                <a:latin typeface="+mj-lt"/>
              </a:rPr>
              <a:t>Questions sur la facilité conservées, mais seulement pour ceux qui ont accompli leur tâche</a:t>
            </a:r>
          </a:p>
          <a:p>
            <a:pPr lvl="0"/>
            <a:r>
              <a:rPr lang="fr-CA" sz="1600" dirty="0">
                <a:latin typeface="+mj-lt"/>
              </a:rPr>
              <a:t>Questions sur l’achèvement et sur la facilité distinctes</a:t>
            </a:r>
          </a:p>
          <a:p>
            <a:pPr lvl="0"/>
            <a:r>
              <a:rPr lang="fr-CA" sz="1600" dirty="0">
                <a:latin typeface="+mj-lt"/>
              </a:rPr>
              <a:t>Mise à jour et ajout de tâches (en fonction de l’option « Autre » choisie) </a:t>
            </a:r>
          </a:p>
          <a:p>
            <a:pPr lvl="0"/>
            <a:r>
              <a:rPr lang="fr-CA" sz="1600" dirty="0">
                <a:latin typeface="+mj-lt"/>
              </a:rPr>
              <a:t>On a encouragé les répondants à effectuer leur tâche en premier s’ils choisissaient « J’ai commencé le sondage avant de terminer la tâche »</a:t>
            </a:r>
          </a:p>
          <a:p>
            <a:pPr lvl="0"/>
            <a:endParaRPr lang="fr-CA" sz="1600" b="1" dirty="0">
              <a:latin typeface="+mj-lt"/>
            </a:endParaRPr>
          </a:p>
          <a:p>
            <a:pPr marL="114300" lvl="0" indent="0">
              <a:buNone/>
            </a:pPr>
            <a:r>
              <a:rPr lang="fr-CA" sz="1600" b="1" dirty="0">
                <a:latin typeface="+mj-lt"/>
              </a:rPr>
              <a:t>Modifications possibles à l’avenir</a:t>
            </a:r>
          </a:p>
          <a:p>
            <a:pPr marL="114300" lvl="0" indent="0">
              <a:buNone/>
            </a:pPr>
            <a:endParaRPr lang="fr-CA" sz="1600" dirty="0">
              <a:latin typeface="+mj-lt"/>
            </a:endParaRPr>
          </a:p>
          <a:p>
            <a:pPr lvl="0"/>
            <a:r>
              <a:rPr lang="fr-CA" sz="1600" dirty="0">
                <a:latin typeface="+mj-lt"/>
              </a:rPr>
              <a:t>D’autres modifications aux tâches — au besoin (retirer les tâches qui ne sont pas souvent utilisées)</a:t>
            </a:r>
          </a:p>
          <a:p>
            <a:pPr lvl="0"/>
            <a:r>
              <a:rPr lang="fr-CA" sz="1600" dirty="0">
                <a:latin typeface="+mj-lt"/>
              </a:rPr>
              <a:t>Déploiement plus vaste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1"/>
          <p:cNvSpPr txBox="1">
            <a:spLocks noGrp="1"/>
          </p:cNvSpPr>
          <p:nvPr>
            <p:ph type="title"/>
            <p:custDataLst>
              <p:tags r:id="rId1"/>
            </p:custDataLst>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Phase 2 du sondage </a:t>
            </a:r>
            <a:r>
              <a:rPr lang="en" dirty="0">
                <a:latin typeface="Calibri" panose="020F0502020204030204" pitchFamily="34" charset="0"/>
                <a:cs typeface="Calibri" panose="020F0502020204030204" pitchFamily="34" charset="0"/>
              </a:rPr>
              <a:t>‒</a:t>
            </a:r>
            <a:r>
              <a:rPr lang="en" dirty="0"/>
              <a:t> 1 variante</a:t>
            </a:r>
            <a:br>
              <a:rPr lang="en" dirty="0"/>
            </a:br>
            <a:endParaRPr dirty="0"/>
          </a:p>
          <a:p>
            <a:pPr marL="0" lvl="0" indent="0" algn="ctr" rtl="0">
              <a:spcBef>
                <a:spcPts val="0"/>
              </a:spcBef>
              <a:spcAft>
                <a:spcPts val="0"/>
              </a:spcAft>
              <a:buNone/>
            </a:pPr>
            <a:r>
              <a:rPr lang="en" dirty="0"/>
              <a:t>Tâches et niveau de réussite</a:t>
            </a:r>
            <a:endParaRPr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5f16f3513145390d8cc5cb14&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5"/>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1"/>
</p:tagLst>
</file>

<file path=ppt/tags/tag37.xml><?xml version="1.0" encoding="utf-8"?>
<p:tagLst xmlns:a="http://schemas.openxmlformats.org/drawingml/2006/main" xmlns:r="http://schemas.openxmlformats.org/officeDocument/2006/relationships" xmlns:p="http://schemas.openxmlformats.org/presentationml/2006/main">
  <p:tag name="NUM" val="2"/>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4"/>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1"/>
</p:tagLst>
</file>

<file path=ppt/tags/tag47.xml><?xml version="1.0" encoding="utf-8"?>
<p:tagLst xmlns:a="http://schemas.openxmlformats.org/drawingml/2006/main" xmlns:r="http://schemas.openxmlformats.org/officeDocument/2006/relationships" xmlns:p="http://schemas.openxmlformats.org/presentationml/2006/main">
  <p:tag name="NUM" val="2"/>
</p:tagLst>
</file>

<file path=ppt/tags/tag48.xml><?xml version="1.0" encoding="utf-8"?>
<p:tagLst xmlns:a="http://schemas.openxmlformats.org/drawingml/2006/main" xmlns:r="http://schemas.openxmlformats.org/officeDocument/2006/relationships" xmlns:p="http://schemas.openxmlformats.org/presentationml/2006/main">
  <p:tag name="NUM" val="3"/>
</p:tagLst>
</file>

<file path=ppt/tags/tag49.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4"/>
</p:tagLst>
</file>

<file path=ppt/tags/tag50.xml><?xml version="1.0" encoding="utf-8"?>
<p:tagLst xmlns:a="http://schemas.openxmlformats.org/drawingml/2006/main" xmlns:r="http://schemas.openxmlformats.org/officeDocument/2006/relationships" xmlns:p="http://schemas.openxmlformats.org/presentationml/2006/main">
  <p:tag name="NUM" val="1"/>
</p:tagLst>
</file>

<file path=ppt/tags/tag51.xml><?xml version="1.0" encoding="utf-8"?>
<p:tagLst xmlns:a="http://schemas.openxmlformats.org/drawingml/2006/main" xmlns:r="http://schemas.openxmlformats.org/officeDocument/2006/relationships" xmlns:p="http://schemas.openxmlformats.org/presentationml/2006/main">
  <p:tag name="NUM" val="2"/>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5"/>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1"/>
</p:tagLst>
</file>

<file path=ppt/tags/tag65.xml><?xml version="1.0" encoding="utf-8"?>
<p:tagLst xmlns:a="http://schemas.openxmlformats.org/drawingml/2006/main" xmlns:r="http://schemas.openxmlformats.org/officeDocument/2006/relationships" xmlns:p="http://schemas.openxmlformats.org/presentationml/2006/main">
  <p:tag name="NUM" val="2"/>
</p:tagLst>
</file>

<file path=ppt/tags/tag66.xml><?xml version="1.0" encoding="utf-8"?>
<p:tagLst xmlns:a="http://schemas.openxmlformats.org/drawingml/2006/main" xmlns:r="http://schemas.openxmlformats.org/officeDocument/2006/relationships" xmlns:p="http://schemas.openxmlformats.org/presentationml/2006/main">
  <p:tag name="NUM" val="1"/>
</p:tagLst>
</file>

<file path=ppt/tags/tag67.xml><?xml version="1.0" encoding="utf-8"?>
<p:tagLst xmlns:a="http://schemas.openxmlformats.org/drawingml/2006/main" xmlns:r="http://schemas.openxmlformats.org/officeDocument/2006/relationships" xmlns:p="http://schemas.openxmlformats.org/presentationml/2006/main">
  <p:tag name="NUM" val="2"/>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6"/>
</p:tagLst>
</file>

<file path=ppt/tags/tag70.xml><?xml version="1.0" encoding="utf-8"?>
<p:tagLst xmlns:a="http://schemas.openxmlformats.org/drawingml/2006/main" xmlns:r="http://schemas.openxmlformats.org/officeDocument/2006/relationships" xmlns:p="http://schemas.openxmlformats.org/presentationml/2006/main">
  <p:tag name="NUM" val="2"/>
</p:tagLst>
</file>

<file path=ppt/tags/tag71.xml><?xml version="1.0" encoding="utf-8"?>
<p:tagLst xmlns:a="http://schemas.openxmlformats.org/drawingml/2006/main" xmlns:r="http://schemas.openxmlformats.org/officeDocument/2006/relationships" xmlns:p="http://schemas.openxmlformats.org/presentationml/2006/main">
  <p:tag name="NUM" val="3"/>
</p:tagLst>
</file>

<file path=ppt/tags/tag72.xml><?xml version="1.0" encoding="utf-8"?>
<p:tagLst xmlns:a="http://schemas.openxmlformats.org/drawingml/2006/main" xmlns:r="http://schemas.openxmlformats.org/officeDocument/2006/relationships" xmlns:p="http://schemas.openxmlformats.org/presentationml/2006/main">
  <p:tag name="NUM" val="4"/>
</p:tagLst>
</file>

<file path=ppt/tags/tag73.xml><?xml version="1.0" encoding="utf-8"?>
<p:tagLst xmlns:a="http://schemas.openxmlformats.org/drawingml/2006/main" xmlns:r="http://schemas.openxmlformats.org/officeDocument/2006/relationships" xmlns:p="http://schemas.openxmlformats.org/presentationml/2006/main">
  <p:tag name="NUM" val="5"/>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2857</Words>
  <Application>Microsoft Office PowerPoint</Application>
  <PresentationFormat>On-screen Show (16:9)</PresentationFormat>
  <Paragraphs>472</Paragraphs>
  <Slides>24</Slides>
  <Notes>24</Notes>
  <HiddenSlides>2</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Simple Light</vt:lpstr>
      <vt:lpstr>Sondage sur la réussite de tâches relatives à la COVID-19 Comité de gestion des thèmes </vt:lpstr>
      <vt:lpstr>Sondage sur la réussite de tâches sur le contenu relatif à la COVID-19</vt:lpstr>
      <vt:lpstr>Phase 1: Évaluation du sondage – analyse en cours</vt:lpstr>
      <vt:lpstr>4 variantes</vt:lpstr>
      <vt:lpstr>Résultats de l’expérience</vt:lpstr>
      <vt:lpstr>Rétroaction reçue à l’étape « Amélioration »</vt:lpstr>
      <vt:lpstr>Qualité de la rétroaction après les questions sur la facilité</vt:lpstr>
      <vt:lpstr>Changements apportés pour la phase 2</vt:lpstr>
      <vt:lpstr>Phase 2 du sondage ‒ 1 variante  Tâches et niveau de réussite</vt:lpstr>
      <vt:lpstr>Tâches de haut niveau: Nombre de répondants et taux de réussite</vt:lpstr>
      <vt:lpstr>Tâches de niveau supérieur comparées au sondage de Gerry McGovern</vt:lpstr>
      <vt:lpstr>Finances: Répartition</vt:lpstr>
      <vt:lpstr>PCU, PCUE, SSUC </vt:lpstr>
      <vt:lpstr>État de l’éclosion, statistiques, décès, et cas</vt:lpstr>
      <vt:lpstr>Déplacement et immigration pendant la pandémie</vt:lpstr>
      <vt:lpstr>Lieux de travail et entreprises pendant la pandémie</vt:lpstr>
      <vt:lpstr>Tâches sur le dépistage</vt:lpstr>
      <vt:lpstr>Taux de réussite dans le temps</vt:lpstr>
      <vt:lpstr>Plans actuels</vt:lpstr>
      <vt:lpstr>Échanger les données de l’étude sur les tâches principales relatives à la COVID-19</vt:lpstr>
      <vt:lpstr>Plans à venir – Études sur la réussite des tâches</vt:lpstr>
      <vt:lpstr>Merci</vt:lpstr>
      <vt:lpstr>Facteurs de frustration et facilité</vt:lpstr>
      <vt:lpstr>Astuces pour établir un rapport et échanger les données sur les tâches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Task Success Survey Theme Management Committee</dc:title>
  <dc:creator>Karine Guindon-Constantineau</dc:creator>
  <cp:lastModifiedBy>MERRITT</cp:lastModifiedBy>
  <cp:revision>109</cp:revision>
  <dcterms:modified xsi:type="dcterms:W3CDTF">2020-07-24T15:54:33Z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0ca00b-3f0e-465a-aac7-1a6a22fcea40_Enabled">
    <vt:lpwstr>True</vt:lpwstr>
  </property>
  <property fmtid="{D5CDD505-2E9C-101B-9397-08002B2CF9AE}" pid="3" name="MSIP_Label_3d0ca00b-3f0e-465a-aac7-1a6a22fcea40_SiteId">
    <vt:lpwstr>6397df10-4595-4047-9c4f-03311282152b</vt:lpwstr>
  </property>
  <property fmtid="{D5CDD505-2E9C-101B-9397-08002B2CF9AE}" pid="4" name="MSIP_Label_3d0ca00b-3f0e-465a-aac7-1a6a22fcea40_Owner">
    <vt:lpwstr>ANMARCHA@tbs-sct.gc.ca</vt:lpwstr>
  </property>
  <property fmtid="{D5CDD505-2E9C-101B-9397-08002B2CF9AE}" pid="5" name="MSIP_Label_3d0ca00b-3f0e-465a-aac7-1a6a22fcea40_SetDate">
    <vt:lpwstr>2020-07-21T13:53:34.2170446Z</vt:lpwstr>
  </property>
  <property fmtid="{D5CDD505-2E9C-101B-9397-08002B2CF9AE}" pid="6" name="MSIP_Label_3d0ca00b-3f0e-465a-aac7-1a6a22fcea40_Name">
    <vt:lpwstr>UNCLASSIFIED</vt:lpwstr>
  </property>
  <property fmtid="{D5CDD505-2E9C-101B-9397-08002B2CF9AE}" pid="7" name="MSIP_Label_3d0ca00b-3f0e-465a-aac7-1a6a22fcea40_Application">
    <vt:lpwstr>Microsoft Azure Information Protection</vt:lpwstr>
  </property>
  <property fmtid="{D5CDD505-2E9C-101B-9397-08002B2CF9AE}" pid="8" name="MSIP_Label_3d0ca00b-3f0e-465a-aac7-1a6a22fcea40_ActionId">
    <vt:lpwstr>60c3bcc6-9b21-40ac-9492-fecc6a5cabfb</vt:lpwstr>
  </property>
  <property fmtid="{D5CDD505-2E9C-101B-9397-08002B2CF9AE}" pid="9" name="MSIP_Label_3d0ca00b-3f0e-465a-aac7-1a6a22fcea40_Extended_MSFT_Method">
    <vt:lpwstr>Manual</vt:lpwstr>
  </property>
  <property fmtid="{D5CDD505-2E9C-101B-9397-08002B2CF9AE}" pid="10" name="Sensitivity">
    <vt:lpwstr>UNCLASSIFIED</vt:lpwstr>
  </property>
</Properties>
</file>