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6" r:id="rId27"/>
    <p:sldId id="281" r:id="rId28"/>
    <p:sldId id="282" r:id="rId29"/>
    <p:sldId id="283" r:id="rId30"/>
    <p:sldId id="284" r:id="rId31"/>
    <p:sldId id="285" r:id="rId3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9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39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74795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13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13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8" y="4230575"/>
            <a:ext cx="5998804" cy="605102"/>
          </a:xfrm>
          <a:prstGeom prst="rect">
            <a:avLst/>
          </a:prstGeom>
        </p:spPr>
        <p:txBody>
          <a:bodyPr anchor="ctr"/>
          <a:lstStyle>
            <a:lvl1pPr marL="0" indent="22860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7" y="4700820"/>
            <a:ext cx="336811" cy="318394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ln>
            <a:noFill/>
          </a:ln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ln>
            <a:noFill/>
          </a:ln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ln>
            <a:noFill/>
          </a:ln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ln>
            <a:noFill/>
          </a:ln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ln>
            <a:noFill/>
          </a:ln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ln>
            <a:noFill/>
          </a:ln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6pPr>
      <a:lvl7pPr marL="3291113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ln>
            <a:noFill/>
          </a:ln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7pPr>
      <a:lvl8pPr marL="3748313" marR="0" indent="-4082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ln>
            <a:noFill/>
          </a:ln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8pPr>
      <a:lvl9pPr marL="4205513" marR="0" indent="-4082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ln>
            <a:noFill/>
          </a:ln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VICTORIA-BC-COLLAGE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98" y="387194"/>
            <a:ext cx="4061429" cy="2052603"/>
          </a:xfrm>
        </p:spPr>
        <p:txBody>
          <a:bodyPr/>
          <a:lstStyle/>
          <a:p>
            <a:pPr algn="l"/>
            <a:r>
              <a:rPr lang="en-US" sz="6000" dirty="0">
                <a:latin typeface="Roboto"/>
                <a:ea typeface="Roboto"/>
                <a:cs typeface="Roboto"/>
              </a:rPr>
              <a:t>Working</a:t>
            </a:r>
            <a:r>
              <a:rPr lang="en-US" dirty="0" smtClean="0"/>
              <a:t> </a:t>
            </a:r>
            <a:r>
              <a:rPr lang="en-US" sz="6000" dirty="0">
                <a:latin typeface="Roboto"/>
                <a:ea typeface="Roboto"/>
                <a:cs typeface="Roboto"/>
              </a:rPr>
              <a:t>as</a:t>
            </a:r>
            <a:endParaRPr lang="en-CA" sz="6000" dirty="0">
              <a:latin typeface="Roboto"/>
              <a:ea typeface="Roboto"/>
              <a:cs typeface="Roboto"/>
            </a:endParaRPr>
          </a:p>
        </p:txBody>
      </p:sp>
      <p:pic>
        <p:nvPicPr>
          <p:cNvPr id="118" name="Google Shape;54;p13" descr="Google Shape;5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1048" y="345997"/>
            <a:ext cx="2763177" cy="276315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Google Shape;55;p13"/>
          <p:cNvSpPr txBox="1"/>
          <p:nvPr/>
        </p:nvSpPr>
        <p:spPr>
          <a:xfrm>
            <a:off x="191098" y="4059349"/>
            <a:ext cx="8156321" cy="728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sz="36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Ioana Finichiu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08;p22"/>
          <p:cNvSpPr txBox="1"/>
          <p:nvPr/>
        </p:nvSpPr>
        <p:spPr>
          <a:xfrm>
            <a:off x="258450" y="323232"/>
            <a:ext cx="8463300" cy="449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 marL="457200" indent="-457200">
              <a:lnSpc>
                <a:spcPct val="115000"/>
              </a:lnSpc>
              <a:buClr>
                <a:srgbClr val="000000"/>
              </a:buClr>
              <a:buSzPts val="3600"/>
              <a:buAutoNum type="arabicPeriod"/>
              <a:defRPr sz="3600">
                <a:latin typeface="Roboto"/>
                <a:ea typeface="Roboto"/>
                <a:cs typeface="Roboto"/>
                <a:sym typeface="Roboto"/>
              </a:defRPr>
            </a:pPr>
            <a:r>
              <a:t>Work in the open and positively</a:t>
            </a:r>
          </a:p>
          <a:p>
            <a:pPr>
              <a:lnSpc>
                <a:spcPct val="115000"/>
              </a:lnSpc>
              <a:defRPr sz="3600">
                <a:solidFill>
                  <a:srgbClr val="E5288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2. Take practical action</a:t>
            </a:r>
          </a:p>
          <a:p>
            <a:pPr>
              <a:lnSpc>
                <a:spcPct val="115000"/>
              </a:lnSpc>
              <a:defRPr sz="3600">
                <a:latin typeface="Roboto"/>
                <a:ea typeface="Roboto"/>
                <a:cs typeface="Roboto"/>
                <a:sym typeface="Roboto"/>
              </a:defRPr>
            </a:pPr>
            <a:r>
              <a:t>3. Experiment and iterate</a:t>
            </a:r>
          </a:p>
          <a:p>
            <a:pPr>
              <a:lnSpc>
                <a:spcPct val="115000"/>
              </a:lnSpc>
              <a:defRPr sz="3600">
                <a:solidFill>
                  <a:srgbClr val="E5288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4. Be diverse and inclusive</a:t>
            </a:r>
          </a:p>
          <a:p>
            <a:pPr>
              <a:lnSpc>
                <a:spcPct val="115000"/>
              </a:lnSpc>
              <a:defRPr sz="3600">
                <a:latin typeface="Roboto"/>
                <a:ea typeface="Roboto"/>
                <a:cs typeface="Roboto"/>
                <a:sym typeface="Roboto"/>
              </a:defRPr>
            </a:pPr>
            <a:r>
              <a:t>5. Care deeply about citizens</a:t>
            </a:r>
          </a:p>
          <a:p>
            <a:pPr>
              <a:lnSpc>
                <a:spcPct val="115000"/>
              </a:lnSpc>
              <a:defRPr sz="3600">
                <a:solidFill>
                  <a:srgbClr val="E5288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6. Work across borders</a:t>
            </a:r>
          </a:p>
          <a:p>
            <a:pPr>
              <a:lnSpc>
                <a:spcPct val="115000"/>
              </a:lnSpc>
              <a:defRPr sz="3600">
                <a:latin typeface="Roboto"/>
                <a:ea typeface="Roboto"/>
                <a:cs typeface="Roboto"/>
                <a:sym typeface="Roboto"/>
              </a:defRPr>
            </a:pPr>
            <a:r>
              <a:t>7. Embrace technology</a:t>
            </a:r>
          </a:p>
        </p:txBody>
      </p:sp>
      <p:pic>
        <p:nvPicPr>
          <p:cNvPr id="146" name="Google Shape;109;p22" descr="Google Shape;109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OneTeamGov Principles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08;p22" descr="Google Shape;108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29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OneTeamGov home page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69;p33" descr="Google Shape;169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-1187326"/>
            <a:ext cx="9497329" cy="633082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Google Shape;170;p33"/>
          <p:cNvSpPr txBox="1"/>
          <p:nvPr/>
        </p:nvSpPr>
        <p:spPr>
          <a:xfrm>
            <a:off x="246750" y="2859375"/>
            <a:ext cx="8650500" cy="1821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3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One Team Gov Global</a:t>
            </a:r>
          </a:p>
          <a:p>
            <a:pPr>
              <a:defRPr sz="3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16 July 2018</a:t>
            </a:r>
          </a:p>
          <a:p>
            <a:pPr>
              <a:defRPr sz="3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London</a:t>
            </a:r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OneTeamGov Global event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1" y="593851"/>
            <a:ext cx="4131111" cy="3786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0702" y="771549"/>
            <a:ext cx="3941283" cy="38357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Canadian chapter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Canadian public servants are saying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156" name="Screen Shot 2018-09-03 at 4.12.05 PM.png" descr="Screenshot of blog post by Lliy Spek titled &quot;#OneTeamGovGlobal Unconference Reflections&quot;" title="Screenshot of blog post by Lliy Spek"/>
          <p:cNvPicPr>
            <a:picLocks noChangeAspect="1"/>
          </p:cNvPicPr>
          <p:nvPr/>
        </p:nvPicPr>
        <p:blipFill rotWithShape="1">
          <a:blip r:embed="rId2">
            <a:extLst/>
          </a:blip>
          <a:srcRect l="2245" t="1372" r="2286" b="52666"/>
          <a:stretch/>
        </p:blipFill>
        <p:spPr>
          <a:xfrm>
            <a:off x="123109" y="150705"/>
            <a:ext cx="4651515" cy="2293557"/>
          </a:xfrm>
          <a:prstGeom prst="rect">
            <a:avLst/>
          </a:prstGeom>
          <a:ln w="12700">
            <a:solidFill>
              <a:srgbClr val="989898"/>
            </a:solidFill>
            <a:miter lim="400000"/>
          </a:ln>
        </p:spPr>
      </p:pic>
      <p:pic>
        <p:nvPicPr>
          <p:cNvPr id="157" name="Screen Shot 2018-09-03 at 4.20.33 PM.png" descr="Screenshot of blog post by John Kenney titled &quot;#OneTeamGovGlobal: I was there&quot;" title="Screenshot of blog post by John Kenney"/>
          <p:cNvPicPr>
            <a:picLocks noChangeAspect="1"/>
          </p:cNvPicPr>
          <p:nvPr/>
        </p:nvPicPr>
        <p:blipFill rotWithShape="1">
          <a:blip r:embed="rId3">
            <a:extLst/>
          </a:blip>
          <a:srcRect l="2046" t="3561" r="3307" b="12836"/>
          <a:stretch/>
        </p:blipFill>
        <p:spPr>
          <a:xfrm>
            <a:off x="123109" y="2569437"/>
            <a:ext cx="4651515" cy="2476218"/>
          </a:xfrm>
          <a:prstGeom prst="rect">
            <a:avLst/>
          </a:prstGeom>
          <a:ln w="12700">
            <a:solidFill>
              <a:srgbClr val="989898"/>
            </a:solidFill>
            <a:miter lim="400000"/>
          </a:ln>
        </p:spPr>
      </p:pic>
      <p:pic>
        <p:nvPicPr>
          <p:cNvPr id="2" name="Picture 1" descr="Screenshot of blog post by Beth Fox titled &quot;Take all the selfies and eat gelato for lunch&quot;" title="Screenshot of blog post by Beth Fox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767" y="150705"/>
            <a:ext cx="4105141" cy="4837465"/>
          </a:xfrm>
          <a:prstGeom prst="rect">
            <a:avLst/>
          </a:prstGeom>
          <a:ln>
            <a:solidFill>
              <a:srgbClr val="989898"/>
            </a:solidFill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eenshot of Ottawa event pag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Ottawa event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 dirty="0"/>
          </a:p>
        </p:txBody>
      </p:sp>
      <p:grpSp>
        <p:nvGrpSpPr>
          <p:cNvPr id="162" name="Group 1" descr="Screenshot of a OneTeamGov webpage listing a OneTeamGov Canada Ottawa breakfast" title="Screenshot of a webpage listing an event"/>
          <p:cNvGrpSpPr/>
          <p:nvPr/>
        </p:nvGrpSpPr>
        <p:grpSpPr>
          <a:xfrm>
            <a:off x="315060" y="0"/>
            <a:ext cx="8488479" cy="5143500"/>
            <a:chOff x="0" y="0"/>
            <a:chExt cx="8488478" cy="5143500"/>
          </a:xfrm>
        </p:grpSpPr>
        <p:pic>
          <p:nvPicPr>
            <p:cNvPr id="160" name="Screen Shot 2018-09-03 at 4.29.54 PM.png" descr="Screenshot of a OneTeamGov webpage listing a OneTeamGov Canada Ottawa breakfast" title="Screenshot of a webpage listing an event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488479" cy="5143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04450" y="2176515"/>
              <a:ext cx="7776865" cy="29557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49;p30"/>
          <p:cNvSpPr txBox="1"/>
          <p:nvPr/>
        </p:nvSpPr>
        <p:spPr>
          <a:xfrm>
            <a:off x="410325" y="195485"/>
            <a:ext cx="8122116" cy="566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6000">
                <a:latin typeface="Roboto"/>
                <a:ea typeface="Roboto"/>
                <a:cs typeface="Roboto"/>
                <a:sym typeface="Roboto"/>
              </a:defRPr>
            </a:pPr>
            <a:r>
              <a:t>Ottawa</a:t>
            </a:r>
          </a:p>
          <a:p>
            <a:pPr>
              <a:defRPr sz="6000">
                <a:solidFill>
                  <a:srgbClr val="E5288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Winnipeg</a:t>
            </a:r>
          </a:p>
          <a:p>
            <a:pPr>
              <a:defRPr sz="6000">
                <a:latin typeface="Roboto"/>
                <a:ea typeface="Roboto"/>
                <a:cs typeface="Roboto"/>
                <a:sym typeface="Roboto"/>
              </a:defRPr>
            </a:pPr>
            <a:r>
              <a:t>Vancouver</a:t>
            </a:r>
          </a:p>
          <a:p>
            <a:pPr>
              <a:defRPr sz="6000">
                <a:solidFill>
                  <a:srgbClr val="E5288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Toronto</a:t>
            </a:r>
          </a:p>
          <a:p>
            <a:pPr>
              <a:defRPr sz="6000">
                <a:latin typeface="Roboto"/>
                <a:ea typeface="Roboto"/>
                <a:cs typeface="Roboto"/>
                <a:sym typeface="Roboto"/>
              </a:defRPr>
            </a:pPr>
            <a:r>
              <a:t>???</a:t>
            </a:r>
          </a:p>
        </p:txBody>
      </p:sp>
      <p:pic>
        <p:nvPicPr>
          <p:cNvPr id="165" name="Google Shape;150;p30" descr="Google Shape;150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 of cities that have had events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Swedish tweet</a:t>
            </a:r>
            <a:endParaRPr lang="en-CA" dirty="0"/>
          </a:p>
        </p:txBody>
      </p:sp>
      <p:pic>
        <p:nvPicPr>
          <p:cNvPr id="167" name="Screen Shot 2018-09-03 at 4.33.02 PM.png" descr="Screenshot of a tweet from the OneTeamGov Sweden account. The tweet is in Swedish, from the OneTeamGov Sweden unconference on September 1, 2018." title="Screenshot of a twee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" y="-213936"/>
            <a:ext cx="9141810" cy="6028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r="22759" b="18194"/>
          <a:stretch>
            <a:fillRect/>
          </a:stretch>
        </p:blipFill>
        <p:spPr>
          <a:xfrm>
            <a:off x="-12157" y="1"/>
            <a:ext cx="9219925" cy="515340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Swiss tweet</a:t>
            </a:r>
            <a:endParaRPr lang="en-CA" dirty="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2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44;p29"/>
          <p:cNvSpPr txBox="1"/>
          <p:nvPr/>
        </p:nvSpPr>
        <p:spPr>
          <a:xfrm>
            <a:off x="239749" y="1932550"/>
            <a:ext cx="8252401" cy="1465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Why it matters</a:t>
            </a:r>
            <a:endParaRPr sz="2400"/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it matters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OneTeamGov is</a:t>
            </a:r>
            <a:endParaRPr lang="en-CA" dirty="0"/>
          </a:p>
        </p:txBody>
      </p:sp>
      <p:sp>
        <p:nvSpPr>
          <p:cNvPr id="122" name="Google Shape;61;p14"/>
          <p:cNvSpPr txBox="1"/>
          <p:nvPr/>
        </p:nvSpPr>
        <p:spPr>
          <a:xfrm>
            <a:off x="719999" y="1323448"/>
            <a:ext cx="7704002" cy="312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4800">
                <a:latin typeface="Roboto"/>
                <a:ea typeface="Roboto"/>
                <a:cs typeface="Roboto"/>
                <a:sym typeface="Roboto"/>
              </a:defRPr>
            </a:pPr>
            <a:r>
              <a:rPr dirty="0"/>
              <a:t>A </a:t>
            </a:r>
            <a:r>
              <a:rPr dirty="0">
                <a:solidFill>
                  <a:srgbClr val="E52880"/>
                </a:solidFill>
              </a:rPr>
              <a:t>community</a:t>
            </a:r>
            <a:r>
              <a:rPr dirty="0"/>
              <a:t> focused on </a:t>
            </a:r>
            <a:r>
              <a:rPr dirty="0">
                <a:solidFill>
                  <a:srgbClr val="E52880"/>
                </a:solidFill>
              </a:rPr>
              <a:t>radical</a:t>
            </a:r>
            <a:r>
              <a:rPr dirty="0"/>
              <a:t> public sector reform through </a:t>
            </a:r>
            <a:r>
              <a:rPr dirty="0">
                <a:solidFill>
                  <a:srgbClr val="E52880"/>
                </a:solidFill>
              </a:rPr>
              <a:t>practical</a:t>
            </a:r>
            <a:r>
              <a:rPr dirty="0"/>
              <a:t> action</a:t>
            </a:r>
          </a:p>
          <a:p>
            <a:pPr>
              <a:defRPr sz="2400" b="1">
                <a:latin typeface="Roboto"/>
                <a:ea typeface="Roboto"/>
                <a:cs typeface="Roboto"/>
                <a:sym typeface="Roboto"/>
              </a:defRPr>
            </a:pPr>
            <a:endParaRPr dirty="0"/>
          </a:p>
        </p:txBody>
      </p:sp>
      <p:pic>
        <p:nvPicPr>
          <p:cNvPr id="123" name="Google Shape;62;p14" descr="Google Shape;62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49;p30"/>
          <p:cNvSpPr txBox="1"/>
          <p:nvPr/>
        </p:nvSpPr>
        <p:spPr>
          <a:xfrm>
            <a:off x="229799" y="1068898"/>
            <a:ext cx="8914202" cy="384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6000">
                <a:latin typeface="Roboto"/>
                <a:ea typeface="Roboto"/>
                <a:cs typeface="Roboto"/>
                <a:sym typeface="Roboto"/>
              </a:defRPr>
            </a:pPr>
            <a:r>
              <a:t>We’re helping to make </a:t>
            </a:r>
          </a:p>
          <a:p>
            <a:pPr>
              <a:defRPr sz="6000">
                <a:latin typeface="Roboto"/>
                <a:ea typeface="Roboto"/>
                <a:cs typeface="Roboto"/>
                <a:sym typeface="Roboto"/>
              </a:defRPr>
            </a:pPr>
            <a:r>
              <a:t>our sector fit for the networked age</a:t>
            </a:r>
          </a:p>
        </p:txBody>
      </p:sp>
      <p:pic>
        <p:nvPicPr>
          <p:cNvPr id="174" name="Google Shape;150;p30" descr="Google Shape;150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it matters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Example tweet</a:t>
            </a:r>
            <a:endParaRPr lang="en-CA" sz="4400" dirty="0"/>
          </a:p>
        </p:txBody>
      </p:sp>
      <p:pic>
        <p:nvPicPr>
          <p:cNvPr id="176" name="Screen Shot 2018-09-03 at 4.45.34 PM.png" descr="Screenshot of a tweet from Frank Assu. The tweet says &quot;Impromptu OneTeamGov OneTeamGovCan breakfast in Halifax; bicoastal meeting, representing BC &amp; NS. Start of great collaboration!&quot; and tags users @firebethfox @IFiniq @kitterati" title="Screenshot of a tweet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9010" y="62102"/>
            <a:ext cx="4861232" cy="5092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Google Shape;179;p35" descr="Google Shape;179;p3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55;p31"/>
          <p:cNvSpPr txBox="1"/>
          <p:nvPr/>
        </p:nvSpPr>
        <p:spPr>
          <a:xfrm>
            <a:off x="283199" y="1562249"/>
            <a:ext cx="8914202" cy="2926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sz="6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We’re experimenting with new ways of leading</a:t>
            </a:r>
          </a:p>
        </p:txBody>
      </p:sp>
      <p:pic>
        <p:nvPicPr>
          <p:cNvPr id="180" name="Google Shape;156;p31" descr="Google Shape;156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matters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61;p32"/>
          <p:cNvSpPr txBox="1"/>
          <p:nvPr/>
        </p:nvSpPr>
        <p:spPr>
          <a:xfrm>
            <a:off x="283323" y="1562249"/>
            <a:ext cx="8633567" cy="2926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sz="6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We’re democratising change</a:t>
            </a:r>
          </a:p>
        </p:txBody>
      </p:sp>
      <p:pic>
        <p:nvPicPr>
          <p:cNvPr id="183" name="Google Shape;162;p32" descr="Google Shape;162;p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matters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62;p32" descr="Google Shape;162;p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icture 3" descr="Screenshot of a tweet from Julianna Rowsell that reads: &quot;Lately I have been thinking about inclusion &amp; what I can do to be a better advocate for #accessibility &amp; inclusion in the #GC. Language is impt, for me is a significant gap. I decided to change that. I start #french classes on Thursday! @OneTeamGovCan your musings inspired me.&quot;" title="Screenshot of a twee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608" y="337134"/>
            <a:ext cx="7128793" cy="417883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why it matters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72;p34"/>
          <p:cNvSpPr txBox="1"/>
          <p:nvPr/>
        </p:nvSpPr>
        <p:spPr>
          <a:xfrm>
            <a:off x="624149" y="1012448"/>
            <a:ext cx="7895702" cy="384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sz="6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We’re creating space to say unexpected things</a:t>
            </a:r>
          </a:p>
        </p:txBody>
      </p:sp>
      <p:pic>
        <p:nvPicPr>
          <p:cNvPr id="190" name="Google Shape;173;p34" descr="Google Shape;173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matters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9;p35" descr="Google Shape;179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Screenshot of a tweet by John Bain, reading: &quot;Bigday tomorrow, hope presentation with DG goes well. Number one request from the @OneTeamGovCan #unconference at the #GCOPenFirstDay was tools, time and a sandbox. Hopefully my praposal gets accepted, if not, if it's bad, then may it die a firey death. I bought a new bag too&quot;" title="Screenshot of a tweet"/>
          <p:cNvPicPr>
            <a:picLocks noChangeAspect="1"/>
          </p:cNvPicPr>
          <p:nvPr/>
        </p:nvPicPr>
        <p:blipFill rotWithShape="1">
          <a:blip r:embed="rId3"/>
          <a:srcRect b="10853"/>
          <a:stretch/>
        </p:blipFill>
        <p:spPr>
          <a:xfrm>
            <a:off x="1237673" y="146537"/>
            <a:ext cx="6180339" cy="4905753"/>
          </a:xfrm>
          <a:prstGeom prst="rect">
            <a:avLst/>
          </a:prstGeom>
          <a:ln>
            <a:noFill/>
          </a:ln>
        </p:spPr>
      </p:pic>
      <p:sp>
        <p:nvSpPr>
          <p:cNvPr id="3" name="Title 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matters</a:t>
            </a:r>
            <a:endParaRPr lang="en-CA" dirty="0"/>
          </a:p>
        </p:txBody>
      </p:sp>
      <p:sp>
        <p:nvSpPr>
          <p:cNvPr id="4" name="Text Placeholder 3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449310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78;p35"/>
          <p:cNvSpPr txBox="1"/>
          <p:nvPr/>
        </p:nvSpPr>
        <p:spPr>
          <a:xfrm>
            <a:off x="159399" y="1946848"/>
            <a:ext cx="8914202" cy="201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>
            <a:lvl1pPr>
              <a:defRPr sz="6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We’re giving people hope</a:t>
            </a:r>
          </a:p>
        </p:txBody>
      </p:sp>
      <p:pic>
        <p:nvPicPr>
          <p:cNvPr id="193" name="Google Shape;179;p35" descr="Google Shape;179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matters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79;p35" descr="Google Shape;179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140" y="1241867"/>
            <a:ext cx="8956610" cy="2159033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Content Placeholder 2"/>
          <p:cNvSpPr txBox="1"/>
          <p:nvPr/>
        </p:nvSpPr>
        <p:spPr>
          <a:xfrm>
            <a:off x="4181171" y="3400899"/>
            <a:ext cx="4895529" cy="9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pPr algn="r" defTabSz="630936">
              <a:defRPr sz="1932" b="1" i="1">
                <a:latin typeface="Roboto"/>
                <a:ea typeface="Roboto"/>
                <a:cs typeface="Roboto"/>
                <a:sym typeface="Roboto"/>
              </a:defRPr>
            </a:pPr>
            <a:r>
              <a:rPr dirty="0"/>
              <a:t>- </a:t>
            </a:r>
            <a:r>
              <a:rPr sz="1380" dirty="0"/>
              <a:t>Frank Assu, Free Agent</a:t>
            </a:r>
            <a:endParaRPr dirty="0">
              <a:solidFill>
                <a:srgbClr val="585858"/>
              </a:solidFill>
            </a:endParaRPr>
          </a:p>
          <a:p>
            <a:pPr algn="r" defTabSz="630936">
              <a:defRPr sz="966">
                <a:latin typeface="Roboto"/>
                <a:ea typeface="Roboto"/>
                <a:cs typeface="Roboto"/>
                <a:sym typeface="Roboto"/>
              </a:defRPr>
            </a:pPr>
            <a:r>
              <a:rPr dirty="0"/>
              <a:t>https://frama.link/EmM8EQQF</a:t>
            </a:r>
            <a:endParaRPr sz="1932" dirty="0">
              <a:solidFill>
                <a:srgbClr val="585858"/>
              </a:solidFill>
            </a:endParaRPr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involvement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581" y="38414"/>
            <a:ext cx="3513901" cy="507508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Google Shape;178;p35"/>
          <p:cNvSpPr txBox="1"/>
          <p:nvPr/>
        </p:nvSpPr>
        <p:spPr>
          <a:xfrm>
            <a:off x="3583482" y="782030"/>
            <a:ext cx="5560518" cy="4272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 algn="ctr">
              <a:defRPr sz="7200" b="1">
                <a:solidFill>
                  <a:srgbClr val="E5288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dirty="0"/>
              <a:t>21.05.2019</a:t>
            </a:r>
          </a:p>
          <a:p>
            <a:pPr>
              <a:defRPr sz="2800">
                <a:latin typeface="Roboto"/>
                <a:ea typeface="Roboto"/>
                <a:cs typeface="Roboto"/>
                <a:sym typeface="Roboto"/>
              </a:defRPr>
            </a:pPr>
            <a:endParaRPr dirty="0"/>
          </a:p>
          <a:p>
            <a:pPr>
              <a:defRPr sz="2800">
                <a:latin typeface="Roboto"/>
                <a:ea typeface="Roboto"/>
                <a:cs typeface="Roboto"/>
                <a:sym typeface="Roboto"/>
              </a:defRPr>
            </a:pPr>
            <a:endParaRPr dirty="0"/>
          </a:p>
          <a:p>
            <a:pPr algn="ctr">
              <a:defRPr sz="4000" i="1">
                <a:latin typeface="Roboto"/>
                <a:ea typeface="Roboto"/>
                <a:cs typeface="Roboto"/>
                <a:sym typeface="Roboto"/>
              </a:defRPr>
            </a:pPr>
            <a:r>
              <a:rPr dirty="0"/>
              <a:t>Victoria, BC  </a:t>
            </a:r>
            <a:endParaRPr sz="6000" dirty="0"/>
          </a:p>
          <a:p>
            <a:pPr algn="ctr">
              <a:defRPr sz="4000" i="1">
                <a:latin typeface="Roboto"/>
                <a:ea typeface="Roboto"/>
                <a:cs typeface="Roboto"/>
                <a:sym typeface="Roboto"/>
              </a:defRPr>
            </a:pPr>
            <a:r>
              <a:rPr dirty="0"/>
              <a:t>Canada </a:t>
            </a:r>
            <a:endParaRPr sz="6000" dirty="0"/>
          </a:p>
        </p:txBody>
      </p:sp>
      <p:sp>
        <p:nvSpPr>
          <p:cNvPr id="201" name="TextBox 2"/>
          <p:cNvSpPr txBox="1"/>
          <p:nvPr/>
        </p:nvSpPr>
        <p:spPr>
          <a:xfrm rot="16200000">
            <a:off x="-926612" y="4031520"/>
            <a:ext cx="195336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700" i="1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Image: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shaundsg </a:t>
            </a:r>
            <a:r>
              <a:t>(CC BY 3.0) </a:t>
            </a:r>
          </a:p>
        </p:txBody>
      </p:sp>
      <p:pic>
        <p:nvPicPr>
          <p:cNvPr id="202" name="Google Shape;179;p35" descr="Google Shape;179;p3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Announcing the next Global unconference</a:t>
            </a:r>
            <a:endParaRPr lang="en-CA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CA" dirty="0"/>
          </a:p>
        </p:txBody>
      </p:sp>
      <p:sp>
        <p:nvSpPr>
          <p:cNvPr id="125" name="Google Shape;67;p15"/>
          <p:cNvSpPr txBox="1"/>
          <p:nvPr/>
        </p:nvSpPr>
        <p:spPr>
          <a:xfrm>
            <a:off x="398873" y="1830750"/>
            <a:ext cx="4771204" cy="1656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4800">
                <a:latin typeface="Roboto"/>
                <a:ea typeface="Roboto"/>
                <a:cs typeface="Roboto"/>
                <a:sym typeface="Roboto"/>
              </a:defRPr>
            </a:pPr>
            <a:r>
              <a:t>A bit about me</a:t>
            </a:r>
          </a:p>
          <a:p>
            <a:pPr>
              <a:defRPr sz="2400" b="1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pic>
        <p:nvPicPr>
          <p:cNvPr id="126" name="Google Shape;68;p15" descr="Google Shape;68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2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10;p41"/>
          <p:cNvSpPr txBox="1"/>
          <p:nvPr/>
        </p:nvSpPr>
        <p:spPr>
          <a:xfrm>
            <a:off x="229799" y="1059582"/>
            <a:ext cx="8914202" cy="4030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If you’re tired of waiting for the revolution, start it yourself.</a:t>
            </a:r>
          </a:p>
          <a:p>
            <a:pPr>
              <a:defRPr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defRPr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If you’re tired of waiting for the revolution, start it yourself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2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10;p41"/>
          <p:cNvSpPr txBox="1"/>
          <p:nvPr/>
        </p:nvSpPr>
        <p:spPr>
          <a:xfrm>
            <a:off x="229799" y="226399"/>
            <a:ext cx="8914202" cy="5504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Thank you</a:t>
            </a:r>
          </a:p>
          <a:p>
            <a:pPr>
              <a:defRPr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Merci</a:t>
            </a:r>
          </a:p>
          <a:p>
            <a:pPr>
              <a:defRPr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defRPr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@OneTeamGovCan</a:t>
            </a:r>
          </a:p>
          <a:p>
            <a:pPr>
              <a:defRPr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@IFiniq</a:t>
            </a:r>
          </a:p>
          <a:p>
            <a:pPr>
              <a:defRPr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defRPr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&amp; Twitter handles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Lack of connection</a:t>
            </a:r>
            <a:endParaRPr lang="en-CA" dirty="0"/>
          </a:p>
        </p:txBody>
      </p:sp>
      <p:sp>
        <p:nvSpPr>
          <p:cNvPr id="128" name="Google Shape;73;p16"/>
          <p:cNvSpPr txBox="1"/>
          <p:nvPr/>
        </p:nvSpPr>
        <p:spPr>
          <a:xfrm>
            <a:off x="229799" y="660448"/>
            <a:ext cx="8914202" cy="1833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6000">
                <a:latin typeface="Roboto"/>
                <a:ea typeface="Roboto"/>
                <a:cs typeface="Roboto"/>
                <a:sym typeface="Roboto"/>
              </a:defRPr>
            </a:pPr>
            <a:r>
              <a:t>Lack of connection</a:t>
            </a:r>
          </a:p>
          <a:p>
            <a:pPr>
              <a:defRPr sz="2400" b="1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pic>
        <p:nvPicPr>
          <p:cNvPr id="129" name="Google Shape;74;p16" descr="Google Shape;74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79;p17"/>
          <p:cNvSpPr txBox="1"/>
          <p:nvPr/>
        </p:nvSpPr>
        <p:spPr>
          <a:xfrm>
            <a:off x="229799" y="660448"/>
            <a:ext cx="8914202" cy="274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6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Lack of connection</a:t>
            </a:r>
          </a:p>
          <a:p>
            <a:pPr>
              <a:defRPr sz="6000">
                <a:latin typeface="Roboto"/>
                <a:ea typeface="Roboto"/>
                <a:cs typeface="Roboto"/>
                <a:sym typeface="Roboto"/>
              </a:defRPr>
            </a:pPr>
            <a:r>
              <a:t>Lack of perspective</a:t>
            </a:r>
          </a:p>
          <a:p>
            <a:pPr>
              <a:defRPr sz="2400" b="1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pic>
        <p:nvPicPr>
          <p:cNvPr id="132" name="Google Shape;80;p17" descr="Google Shape;80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Lack of perspective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85;p18"/>
          <p:cNvSpPr txBox="1"/>
          <p:nvPr/>
        </p:nvSpPr>
        <p:spPr>
          <a:xfrm>
            <a:off x="229799" y="660448"/>
            <a:ext cx="8914202" cy="4577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6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Lack of connection</a:t>
            </a:r>
          </a:p>
          <a:p>
            <a:pPr>
              <a:defRPr sz="6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Lack of perspective</a:t>
            </a:r>
          </a:p>
          <a:p>
            <a:pPr>
              <a:defRPr sz="6000">
                <a:latin typeface="Roboto"/>
                <a:ea typeface="Roboto"/>
                <a:cs typeface="Roboto"/>
                <a:sym typeface="Roboto"/>
              </a:defRPr>
            </a:pPr>
            <a:r>
              <a:t>Lack of confidence </a:t>
            </a:r>
          </a:p>
          <a:p>
            <a:pPr>
              <a:defRPr sz="6000"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defRPr sz="2400" b="1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pic>
        <p:nvPicPr>
          <p:cNvPr id="135" name="Google Shape;86;p18" descr="Google Shape;86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Lack of confidence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91;p19"/>
          <p:cNvSpPr txBox="1"/>
          <p:nvPr/>
        </p:nvSpPr>
        <p:spPr>
          <a:xfrm>
            <a:off x="229799" y="660448"/>
            <a:ext cx="8914202" cy="549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6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Lack of connection</a:t>
            </a:r>
          </a:p>
          <a:p>
            <a:pPr>
              <a:defRPr sz="6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Lack of perspective</a:t>
            </a:r>
          </a:p>
          <a:p>
            <a:pPr>
              <a:defRPr sz="6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Lack of confidence </a:t>
            </a:r>
          </a:p>
          <a:p>
            <a:pPr>
              <a:defRPr sz="6000">
                <a:latin typeface="Roboto"/>
                <a:ea typeface="Roboto"/>
                <a:cs typeface="Roboto"/>
                <a:sym typeface="Roboto"/>
              </a:defRPr>
            </a:pPr>
            <a:r>
              <a:t>Lack of empathy</a:t>
            </a:r>
          </a:p>
          <a:p>
            <a:pPr>
              <a:defRPr sz="6000"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defRPr sz="2400" b="1"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pic>
        <p:nvPicPr>
          <p:cNvPr id="138" name="Google Shape;92;p19" descr="Google Shape;92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Lack of empathy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68;p15" descr="Google Shape;68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999" y="4178498"/>
            <a:ext cx="965003" cy="965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Screen Shot 2018-09-04 at 9.13.19 AM.png" descr="Screenshot of blog post by James Reeve titled &quot;Don't bring policy and delivery closer together - make them&#10;the same thing&quot;" title="Screenshot of blog pos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4208" y="0"/>
            <a:ext cx="4497163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209" y="-1"/>
            <a:ext cx="4333070" cy="122062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2400" b="1" dirty="0" smtClean="0"/>
              <a:t>Don’t bring policy and delivery closer together – make them the same thing</a:t>
            </a:r>
            <a:endParaRPr lang="en-CA" sz="2400" b="1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2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03;p21"/>
          <p:cNvSpPr txBox="1"/>
          <p:nvPr/>
        </p:nvSpPr>
        <p:spPr>
          <a:xfrm>
            <a:off x="259050" y="1507950"/>
            <a:ext cx="8625900" cy="274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Making a movement </a:t>
            </a:r>
          </a:p>
          <a:p>
            <a:pPr>
              <a:defRPr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out of an event </a:t>
            </a:r>
          </a:p>
          <a:p>
            <a:pPr>
              <a:defRPr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endParaRPr/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start of the movement</a:t>
            </a:r>
            <a:endParaRPr lang="en-CA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300</Words>
  <Application>Microsoft Office PowerPoint</Application>
  <PresentationFormat>On-screen Show (16:9)</PresentationFormat>
  <Paragraphs>82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Roboto</vt:lpstr>
      <vt:lpstr>Simple Light</vt:lpstr>
      <vt:lpstr>Working as</vt:lpstr>
      <vt:lpstr>What OneTeamGov is</vt:lpstr>
      <vt:lpstr>About me</vt:lpstr>
      <vt:lpstr>Lack of connection</vt:lpstr>
      <vt:lpstr>Lack of perspective</vt:lpstr>
      <vt:lpstr>Lack of confidence</vt:lpstr>
      <vt:lpstr>Lack of empathy</vt:lpstr>
      <vt:lpstr>Don’t bring policy and delivery closer together – make them the same thing</vt:lpstr>
      <vt:lpstr>The start of the movement</vt:lpstr>
      <vt:lpstr>OneTeamGov Principles</vt:lpstr>
      <vt:lpstr>OneTeamGov home page</vt:lpstr>
      <vt:lpstr>OneTeamGov Global event</vt:lpstr>
      <vt:lpstr>The Canadian chapter</vt:lpstr>
      <vt:lpstr>What Canadian public servants are saying</vt:lpstr>
      <vt:lpstr>Ottawa event</vt:lpstr>
      <vt:lpstr>List of cities that have had events</vt:lpstr>
      <vt:lpstr>Swedish tweet</vt:lpstr>
      <vt:lpstr>Swiss tweet</vt:lpstr>
      <vt:lpstr>Why it matters</vt:lpstr>
      <vt:lpstr>Why it matters</vt:lpstr>
      <vt:lpstr>Example tweet</vt:lpstr>
      <vt:lpstr>Why it matters</vt:lpstr>
      <vt:lpstr>Why it matters</vt:lpstr>
      <vt:lpstr>Example why it matters</vt:lpstr>
      <vt:lpstr>Why it matters</vt:lpstr>
      <vt:lpstr>Why it matters</vt:lpstr>
      <vt:lpstr>Why it matters</vt:lpstr>
      <vt:lpstr>Example of involvement</vt:lpstr>
      <vt:lpstr>Announcing the next Global unconference</vt:lpstr>
      <vt:lpstr>If you’re tired of waiting for the revolution, start it yourself</vt:lpstr>
      <vt:lpstr>Thank you &amp; Twitter handles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Ioana Finichiu</dc:creator>
  <cp:lastModifiedBy>Ioana Finichiu</cp:lastModifiedBy>
  <cp:revision>8</cp:revision>
  <dcterms:modified xsi:type="dcterms:W3CDTF">2019-02-19T20:18:45Z</dcterms:modified>
</cp:coreProperties>
</file>