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7"/>
  </p:notesMasterIdLst>
  <p:handoutMasterIdLst>
    <p:handoutMasterId r:id="rId28"/>
  </p:handoutMasterIdLst>
  <p:sldIdLst>
    <p:sldId id="345" r:id="rId2"/>
    <p:sldId id="332" r:id="rId3"/>
    <p:sldId id="331" r:id="rId4"/>
    <p:sldId id="352" r:id="rId5"/>
    <p:sldId id="350" r:id="rId6"/>
    <p:sldId id="351" r:id="rId7"/>
    <p:sldId id="343" r:id="rId8"/>
    <p:sldId id="354" r:id="rId9"/>
    <p:sldId id="278" r:id="rId10"/>
    <p:sldId id="336" r:id="rId11"/>
    <p:sldId id="317" r:id="rId12"/>
    <p:sldId id="335" r:id="rId13"/>
    <p:sldId id="349" r:id="rId14"/>
    <p:sldId id="334" r:id="rId15"/>
    <p:sldId id="318" r:id="rId16"/>
    <p:sldId id="322" r:id="rId17"/>
    <p:sldId id="357" r:id="rId18"/>
    <p:sldId id="346" r:id="rId19"/>
    <p:sldId id="324" r:id="rId20"/>
    <p:sldId id="338" r:id="rId21"/>
    <p:sldId id="340" r:id="rId22"/>
    <p:sldId id="337" r:id="rId23"/>
    <p:sldId id="339" r:id="rId24"/>
    <p:sldId id="355" r:id="rId25"/>
    <p:sldId id="356"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5" autoAdjust="0"/>
    <p:restoredTop sz="48304" autoAdjust="0"/>
  </p:normalViewPr>
  <p:slideViewPr>
    <p:cSldViewPr snapToObjects="1" showGuides="1">
      <p:cViewPr varScale="1">
        <p:scale>
          <a:sx n="51" d="100"/>
          <a:sy n="51" d="100"/>
        </p:scale>
        <p:origin x="1698"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5/6/2021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5/6/2021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entalworkout.com/white-papers/how-mindfulness-can-help-your-employees-and-improve-your-companys-bottom-lin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7" Type="http://schemas.openxmlformats.org/officeDocument/2006/relationships/hyperlink" Target="https://www.psychologytoday.com/us/blog/conquer-fear-flying/201306/emotional-control-top-down-or-botto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soundcloud.com/mindfulmagazine/3-minute-body-scan-meditation" TargetMode="External"/><Relationship Id="rId5" Type="http://schemas.openxmlformats.org/officeDocument/2006/relationships/hyperlink" Target="https://www.bcg.com/en-ca/publications/2018/unleashing-power-of-mindfulness-in-corporations" TargetMode="External"/><Relationship Id="rId4" Type="http://schemas.openxmlformats.org/officeDocument/2006/relationships/hyperlink" Target="https://www.mindful.org/7-qualities-mindfulness-trained-body-sca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Dare-Lead-Brave-Conversations-Hearts/dp/0399592520" TargetMode="External"/><Relationship Id="rId7" Type="http://schemas.openxmlformats.org/officeDocument/2006/relationships/hyperlink" Target="https://www.amazon.ca/Creating-Mindful-Leaders-Power-Forward/dp/1119484782/"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amazon.ca/Mindful-Leader-Embodying-Christian-wisdom-ebook/dp/B07KJGHXDW/" TargetMode="External"/><Relationship Id="rId5" Type="http://schemas.openxmlformats.org/officeDocument/2006/relationships/hyperlink" Target="https://www.amazon.ca/Seven-Practices-Mindful-Leader-Monastery/dp/1608685195/" TargetMode="External"/><Relationship Id="rId4" Type="http://schemas.openxmlformats.org/officeDocument/2006/relationships/hyperlink" Target="https://www.amazon.ca/Eleven-Rings-Success-Phil-Jackson/dp/1594205116/"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Slide for when</a:t>
            </a:r>
            <a:r>
              <a:rPr lang="en-CA" baseline="0" dirty="0" smtClean="0"/>
              <a:t> people wait to start the WebEx</a:t>
            </a:r>
          </a:p>
          <a:p>
            <a:endParaRPr lang="en-CA" baseline="0" dirty="0" smtClean="0"/>
          </a:p>
          <a:p>
            <a:r>
              <a:rPr lang="en-CA" baseline="0" dirty="0" smtClean="0"/>
              <a:t>REMEMBER:</a:t>
            </a:r>
          </a:p>
          <a:p>
            <a:r>
              <a:rPr lang="en-CA" baseline="0" dirty="0" smtClean="0"/>
              <a:t>Give participants the privilege to chat to “all participants” (by </a:t>
            </a:r>
            <a:r>
              <a:rPr lang="en-CA" baseline="0" dirty="0" err="1" smtClean="0"/>
              <a:t>Ctl</a:t>
            </a:r>
            <a:r>
              <a:rPr lang="en-CA" baseline="0" dirty="0" smtClean="0"/>
              <a:t>-K, checking the chat for “all participants” box)</a:t>
            </a:r>
          </a:p>
          <a:p>
            <a:r>
              <a:rPr lang="en-CA" baseline="0" dirty="0" smtClean="0"/>
              <a:t>Start the recording, and pause it while waiting for the participants to join.</a:t>
            </a:r>
          </a:p>
          <a:p>
            <a:r>
              <a:rPr lang="en-CA" baseline="0" dirty="0" smtClean="0"/>
              <a:t>Continue recording for starting the session, just before removing this slide.</a:t>
            </a:r>
          </a:p>
          <a:p>
            <a:r>
              <a:rPr lang="en-CA" baseline="0" dirty="0" smtClean="0"/>
              <a:t>Ask participants to use the check for yes and cross for no, so they warm up to the idea of interacting.</a:t>
            </a:r>
          </a:p>
          <a:p>
            <a:r>
              <a:rPr lang="en-CA" baseline="0" dirty="0" smtClean="0"/>
              <a:t>---</a:t>
            </a:r>
          </a:p>
          <a:p>
            <a:pPr defTabSz="912937">
              <a:defRPr/>
            </a:pPr>
            <a:r>
              <a:rPr lang="en-CA" b="0" dirty="0" smtClean="0"/>
              <a:t>Please, via </a:t>
            </a:r>
            <a:r>
              <a:rPr lang="en-CA" dirty="0"/>
              <a:t>the chat box, introduce yourself with </a:t>
            </a:r>
          </a:p>
          <a:p>
            <a:pPr>
              <a:buFont typeface="Arial" pitchFamily="34" charset="0"/>
              <a:buChar char="•"/>
            </a:pPr>
            <a:r>
              <a:rPr lang="en-CA" dirty="0" smtClean="0"/>
              <a:t> Name</a:t>
            </a:r>
          </a:p>
          <a:p>
            <a:pPr>
              <a:buFont typeface="Arial" pitchFamily="34" charset="0"/>
              <a:buChar char="•"/>
            </a:pPr>
            <a:r>
              <a:rPr lang="en-CA" dirty="0" smtClean="0"/>
              <a:t> Department or Agency</a:t>
            </a:r>
          </a:p>
          <a:p>
            <a:pPr>
              <a:buFont typeface="Arial" pitchFamily="34" charset="0"/>
              <a:buChar char="•"/>
            </a:pPr>
            <a:r>
              <a:rPr lang="en-CA" baseline="0" dirty="0" smtClean="0"/>
              <a:t> Where you’re located</a:t>
            </a:r>
            <a:endParaRPr lang="en-CA" dirty="0" smtClean="0"/>
          </a:p>
          <a:p>
            <a:pPr defTabSz="912937">
              <a:buFont typeface="Arial" pitchFamily="34" charset="0"/>
              <a:buChar char="•"/>
              <a:defRPr/>
            </a:pPr>
            <a:r>
              <a:rPr lang="en-CA" baseline="0" dirty="0" smtClean="0"/>
              <a:t> Your expectations for this session</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CA" dirty="0" smtClean="0"/>
              <a:t>Just so you see I did my homework ;)</a:t>
            </a:r>
          </a:p>
          <a:p>
            <a:pPr defTabSz="912937">
              <a:defRPr/>
            </a:pPr>
            <a:endParaRPr lang="en-CA" dirty="0" smtClean="0"/>
          </a:p>
          <a:p>
            <a:pPr marL="171450" indent="-171450" defTabSz="912937">
              <a:buFont typeface="Arial" panose="020B0604020202020204" pitchFamily="34" charset="0"/>
              <a:buChar char="•"/>
              <a:defRPr/>
            </a:pPr>
            <a:r>
              <a:rPr lang="en-CA" dirty="0" smtClean="0"/>
              <a:t>https://en.wikipedia.org/wiki/Amygdala_hijack</a:t>
            </a:r>
          </a:p>
          <a:p>
            <a:pPr marL="171450" indent="-171450" defTabSz="912937">
              <a:buFont typeface="Arial" panose="020B0604020202020204" pitchFamily="34" charset="0"/>
              <a:buChar char="•"/>
              <a:defRPr/>
            </a:pPr>
            <a:r>
              <a:rPr lang="en-CA" dirty="0" smtClean="0"/>
              <a:t>http://www.gostrengths.com/what-is-an-amygdala-hijack/</a:t>
            </a:r>
          </a:p>
          <a:p>
            <a:pPr marL="171450" indent="-171450" defTabSz="912937">
              <a:buFont typeface="Arial" panose="020B0604020202020204" pitchFamily="34" charset="0"/>
              <a:buChar char="•"/>
              <a:defRPr/>
            </a:pPr>
            <a:r>
              <a:rPr lang="en-CA" dirty="0" smtClean="0">
                <a:solidFill>
                  <a:srgbClr val="333333"/>
                </a:solidFill>
                <a:latin typeface="Helvetica" panose="020B0604020202020204" pitchFamily="34" charset="0"/>
                <a:ea typeface="Times New Roman" panose="02020603050405020304" pitchFamily="18" charset="0"/>
              </a:rPr>
              <a:t>http://neurosciencefundamentals.unsw.wikispaces.net/The+limbic+System</a:t>
            </a:r>
          </a:p>
          <a:p>
            <a:pPr marL="171450" indent="-171450" defTabSz="912937">
              <a:buFont typeface="Arial" panose="020B0604020202020204" pitchFamily="34" charset="0"/>
              <a:buChar char="•"/>
              <a:defRPr/>
            </a:pPr>
            <a:r>
              <a:rPr lang="en-CA" dirty="0" smtClean="0"/>
              <a:t>https://siyli.org/even-old-dogs-can-learn-siyli-tricks-2/</a:t>
            </a:r>
          </a:p>
          <a:p>
            <a:pPr defTabSz="912937">
              <a:defRPr/>
            </a:pPr>
            <a:endParaRPr lang="en-CA" dirty="0" smtClean="0">
              <a:effectLst/>
              <a:latin typeface="Times New Roman" panose="02020603050405020304" pitchFamily="18" charset="0"/>
              <a:ea typeface="Times New Roman" panose="02020603050405020304" pitchFamily="18" charset="0"/>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1593659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buFont typeface="Arial" pitchFamily="34" charset="0"/>
              <a:buNone/>
            </a:pPr>
            <a:r>
              <a:rPr lang="en-CA" sz="1100" dirty="0"/>
              <a:t>Let’s have some ideas around this... How do you see Mindfulness having an impact in the workplace?</a:t>
            </a:r>
          </a:p>
          <a:p>
            <a:pPr marL="176195" indent="-176195">
              <a:buFont typeface="Arial" pitchFamily="34" charset="0"/>
              <a:buChar char="•"/>
            </a:pPr>
            <a:r>
              <a:rPr lang="en-CA" sz="1100" b="1" dirty="0"/>
              <a:t>Increased resilience: </a:t>
            </a:r>
            <a:r>
              <a:rPr lang="en-CA" sz="1100" dirty="0"/>
              <a:t>being mindful increases the ability to be open to new perspectives, to think creatively, to distinguish thoughts from feelings, and to respond to challenges rather than merely reacting. For a leader this helps with strategic thinking.</a:t>
            </a:r>
          </a:p>
          <a:p>
            <a:pPr marL="176195" indent="-176195">
              <a:buFont typeface="Arial" pitchFamily="34" charset="0"/>
              <a:buChar char="•"/>
            </a:pPr>
            <a:r>
              <a:rPr lang="en-CA" sz="1100" b="1" dirty="0"/>
              <a:t>Focus and concentration:</a:t>
            </a:r>
            <a:r>
              <a:rPr lang="en-CA" sz="1100" dirty="0"/>
              <a:t> after an eight-week mindfulness course, participants could concentrate better, stay on task longer, more effectively, and remember what they’d done better. In a fast paced environment where leaders have to react quickly to situation this is a great capacity to have.</a:t>
            </a:r>
          </a:p>
          <a:p>
            <a:pPr marL="176195" indent="-176195">
              <a:buFont typeface="Arial" pitchFamily="34" charset="0"/>
              <a:buChar char="•"/>
            </a:pPr>
            <a:r>
              <a:rPr lang="en-CA" sz="1100" b="1" dirty="0"/>
              <a:t>Workplace harmony: </a:t>
            </a:r>
            <a:r>
              <a:rPr lang="en-CA" sz="1100" dirty="0"/>
              <a:t>being mindful promotes and creates more empathy and altruism in the workplace. As a leader we are expected to foster a respectful workplace.</a:t>
            </a:r>
          </a:p>
          <a:p>
            <a:pPr marL="176195" indent="-176195">
              <a:buFont typeface="Arial" pitchFamily="34" charset="0"/>
              <a:buChar char="•"/>
            </a:pPr>
            <a:r>
              <a:rPr lang="en-CA" sz="1100" b="1" dirty="0"/>
              <a:t>Fewer sick days:</a:t>
            </a:r>
            <a:r>
              <a:rPr lang="en-CA" sz="1100" dirty="0"/>
              <a:t> those who have a practice missed 76% fewer days of work.</a:t>
            </a:r>
          </a:p>
          <a:p>
            <a:pPr marL="176195" indent="-176195">
              <a:buFont typeface="Arial" pitchFamily="34" charset="0"/>
              <a:buChar char="•"/>
            </a:pPr>
            <a:r>
              <a:rPr lang="en-CA" sz="1100" b="1" dirty="0"/>
              <a:t>Greater employee satisfaction and well-being: </a:t>
            </a:r>
            <a:r>
              <a:rPr lang="en-CA" sz="1100" dirty="0"/>
              <a:t>being mindful helps significantly to have less emotional exhaustion and more job satisfaction. </a:t>
            </a:r>
          </a:p>
          <a:p>
            <a:pPr marL="176195" indent="-176195">
              <a:buFont typeface="Arial" pitchFamily="34" charset="0"/>
              <a:buChar char="•"/>
            </a:pPr>
            <a:r>
              <a:rPr lang="en-CA" sz="1100" b="1" dirty="0"/>
              <a:t>Stress reduction:</a:t>
            </a:r>
            <a:r>
              <a:rPr lang="en-CA" sz="1100" dirty="0"/>
              <a:t> just being mindful helps in reducing stress, anxiety, and depression. The practice helps reducing the levels of the primary stress hormone. As a leader we are put under a lot of stress and any tools that can help manage the pressure is something to be considered.</a:t>
            </a:r>
          </a:p>
          <a:p>
            <a:pPr marL="176195" indent="-176195">
              <a:buFont typeface="Arial" pitchFamily="34" charset="0"/>
              <a:buChar char="•"/>
            </a:pPr>
            <a:r>
              <a:rPr lang="en-CA" sz="1100" b="1" dirty="0"/>
              <a:t>Greater creativity:</a:t>
            </a:r>
            <a:r>
              <a:rPr lang="en-CA" sz="1100" dirty="0"/>
              <a:t> Leaders with a mindfulness practice say it helps them create space for innovation and it also helps them to think strategically.</a:t>
            </a:r>
          </a:p>
          <a:p>
            <a:pPr>
              <a:buFont typeface="Arial" pitchFamily="34" charset="0"/>
              <a:buNone/>
            </a:pPr>
            <a:r>
              <a:rPr lang="en-CA" sz="1100" dirty="0"/>
              <a:t>---</a:t>
            </a:r>
          </a:p>
          <a:p>
            <a:pPr defTabSz="914307">
              <a:defRPr/>
            </a:pPr>
            <a:r>
              <a:rPr lang="en-US" sz="1100" dirty="0"/>
              <a:t>How mindfulness can help your employees and improve your company's bottom line – white paper, Mental workout</a:t>
            </a:r>
            <a:r>
              <a:rPr lang="en-CA" sz="1100" dirty="0"/>
              <a:t/>
            </a:r>
            <a:br>
              <a:rPr lang="en-CA" sz="1100" dirty="0"/>
            </a:br>
            <a:r>
              <a:rPr lang="en-CA" sz="1100" dirty="0">
                <a:hlinkClick r:id="rId3"/>
              </a:rPr>
              <a:t>http://www.mentalworkout.com/white-papers/how-mindfulness-can-help-your-employees-and-improve-your-companys-bottom-line/</a:t>
            </a:r>
            <a:r>
              <a:rPr lang="en-CA" sz="1100" dirty="0"/>
              <a:t> </a:t>
            </a:r>
          </a:p>
          <a:p>
            <a:pPr>
              <a:buFont typeface="Arial" pitchFamily="34" charset="0"/>
              <a:buChar cha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a:bodyPr>
          <a:lstStyle/>
          <a:p>
            <a:pPr marL="0" lvl="0" indent="0" algn="l" rtl="0">
              <a:spcBef>
                <a:spcPts val="0"/>
              </a:spcBef>
              <a:spcAft>
                <a:spcPts val="0"/>
              </a:spcAft>
              <a:buClr>
                <a:schemeClr val="dk1"/>
              </a:buClr>
              <a:buSzPts val="1100"/>
              <a:buFont typeface="Arial"/>
              <a:buNone/>
            </a:pPr>
            <a:r>
              <a:rPr lang="en-CA" sz="1100" u="sng" dirty="0">
                <a:solidFill>
                  <a:schemeClr val="hlink"/>
                </a:solidFill>
                <a:latin typeface="Arial"/>
                <a:ea typeface="Arial"/>
                <a:cs typeface="Arial"/>
                <a:sym typeface="Arial"/>
                <a:hlinkClick r:id="rId3"/>
              </a:rPr>
              <a:t>https://hbr.org/2015/12/how-meditation-benefits-ceos</a:t>
            </a:r>
            <a:endParaRPr sz="1100" dirty="0"/>
          </a:p>
          <a:p>
            <a:pPr marL="0" lvl="0" indent="0" algn="l" rtl="0">
              <a:lnSpc>
                <a:spcPct val="90000"/>
              </a:lnSpc>
              <a:spcBef>
                <a:spcPts val="0"/>
              </a:spcBef>
              <a:spcAft>
                <a:spcPts val="0"/>
              </a:spcAft>
              <a:buSzPts val="1400"/>
              <a:buNone/>
            </a:pPr>
            <a:r>
              <a:rPr lang="en-CA" sz="1100" u="sng" dirty="0">
                <a:solidFill>
                  <a:schemeClr val="hlink"/>
                </a:solidFill>
                <a:latin typeface="Arial"/>
                <a:ea typeface="Arial"/>
                <a:cs typeface="Arial"/>
                <a:sym typeface="Arial"/>
                <a:hlinkClick r:id="rId4"/>
              </a:rPr>
              <a:t>https://www.mindful.org/7-qualities-mindfulness-trained-body-scan/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u="sng" dirty="0">
                <a:solidFill>
                  <a:schemeClr val="hlink"/>
                </a:solidFill>
                <a:latin typeface="Merriweather"/>
                <a:ea typeface="Merriweather"/>
                <a:cs typeface="Merriweather"/>
                <a:sym typeface="Merriweather"/>
                <a:hlinkClick r:id="rId5"/>
              </a:rPr>
              <a:t>https://www.bcg.com/en-ca/publications/2018/unleashing-power-of-mindfulness-in-corporations</a:t>
            </a:r>
            <a:r>
              <a:rPr lang="en-CA" b="1" dirty="0">
                <a:latin typeface="Merriweather"/>
                <a:ea typeface="Merriweather"/>
                <a:cs typeface="Merriweather"/>
                <a:sym typeface="Merriweather"/>
              </a:rPr>
              <a:t> </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dirty="0">
                <a:latin typeface="Merriweather"/>
                <a:ea typeface="Merriweather"/>
                <a:cs typeface="Merriweather"/>
                <a:sym typeface="Merriweather"/>
              </a:rPr>
              <a:t>3 </a:t>
            </a:r>
            <a:r>
              <a:rPr lang="en-CA" b="1" dirty="0" err="1">
                <a:latin typeface="Merriweather"/>
                <a:ea typeface="Merriweather"/>
                <a:cs typeface="Merriweather"/>
                <a:sym typeface="Merriweather"/>
              </a:rPr>
              <a:t>mins</a:t>
            </a:r>
            <a:r>
              <a:rPr lang="en-CA" b="1" dirty="0">
                <a:latin typeface="Merriweather"/>
                <a:ea typeface="Merriweather"/>
                <a:cs typeface="Merriweather"/>
                <a:sym typeface="Merriweather"/>
              </a:rPr>
              <a:t> body scan: </a:t>
            </a:r>
            <a:r>
              <a:rPr lang="en-CA" b="1" u="sng" dirty="0">
                <a:solidFill>
                  <a:schemeClr val="hlink"/>
                </a:solidFill>
                <a:latin typeface="Merriweather"/>
                <a:ea typeface="Merriweather"/>
                <a:cs typeface="Merriweather"/>
                <a:sym typeface="Merriweather"/>
                <a:hlinkClick r:id="rId6"/>
              </a:rPr>
              <a:t>https://soundcloud.com/mindfulmagazine/3-minute-body-scan-meditation</a:t>
            </a: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b="1" dirty="0">
              <a:latin typeface="Merriweather"/>
              <a:ea typeface="Merriweather"/>
              <a:cs typeface="Merriweather"/>
              <a:sym typeface="Merriweather"/>
            </a:endParaRPr>
          </a:p>
          <a:p>
            <a:pPr marL="0" lvl="0" indent="0" algn="l" rtl="0">
              <a:lnSpc>
                <a:spcPct val="90000"/>
              </a:lnSpc>
              <a:spcBef>
                <a:spcPts val="0"/>
              </a:spcBef>
              <a:spcAft>
                <a:spcPts val="0"/>
              </a:spcAft>
              <a:buSzPts val="1400"/>
              <a:buNone/>
            </a:pPr>
            <a:r>
              <a:rPr lang="en-CA" b="1" dirty="0">
                <a:latin typeface="Merriweather"/>
                <a:ea typeface="Merriweather"/>
                <a:cs typeface="Merriweather"/>
                <a:sym typeface="Merriweather"/>
              </a:rPr>
              <a:t>Bottom-up: </a:t>
            </a:r>
            <a:r>
              <a:rPr lang="en-CA" sz="1100" u="sng" dirty="0">
                <a:solidFill>
                  <a:schemeClr val="hlink"/>
                </a:solidFill>
                <a:latin typeface="Arial"/>
                <a:ea typeface="Arial"/>
                <a:cs typeface="Arial"/>
                <a:sym typeface="Arial"/>
                <a:hlinkClick r:id="rId7"/>
              </a:rPr>
              <a:t>https://www.psychologytoday.com/us/blog/conquer-fear-flying/201306/emotional-control-top-down-or-bottom</a:t>
            </a:r>
            <a:endParaRPr b="1" dirty="0">
              <a:latin typeface="Merriweather"/>
              <a:ea typeface="Merriweather"/>
              <a:cs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17</a:t>
            </a:fld>
            <a:endParaRPr/>
          </a:p>
        </p:txBody>
      </p:sp>
    </p:spTree>
    <p:extLst>
      <p:ext uri="{BB962C8B-B14F-4D97-AF65-F5344CB8AC3E}">
        <p14:creationId xmlns:p14="http://schemas.microsoft.com/office/powerpoint/2010/main" val="3541839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18</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3142">
              <a:defRPr/>
            </a:pPr>
            <a:r>
              <a:rPr lang="en-US" sz="1100" dirty="0"/>
              <a:t>From: http://www.tbs-sct.gc.ca/psm-fpfm/learning-apprentissage/pdps-ppfp/klc-ccl/klcp-pccl-eng.asp </a:t>
            </a:r>
          </a:p>
          <a:p>
            <a:pPr defTabSz="933142">
              <a:defRPr/>
            </a:pPr>
            <a:endParaRPr lang="en-CA" sz="1100" dirty="0"/>
          </a:p>
          <a:p>
            <a:r>
              <a:rPr lang="en-US" sz="1100" b="1" dirty="0"/>
              <a:t>Create Vision and Strategy</a:t>
            </a:r>
          </a:p>
          <a:p>
            <a:r>
              <a:rPr lang="en-US" sz="1100" dirty="0"/>
              <a:t>Leaders define the future and chart a path forward. They are adept at understanding and communicating context, factoring in the economic, social and political environment. Intellectually agile, they leverage their deep and broad knowledge, build on diverse ideas and perspectives and create consensus around compelling visions. Leaders balance organizational and government-wide priorities and improve outcomes for Canada and Canadians.</a:t>
            </a:r>
          </a:p>
          <a:p>
            <a:endParaRPr lang="en-CA" sz="1100" dirty="0"/>
          </a:p>
          <a:p>
            <a:r>
              <a:rPr lang="en-US" sz="1100" b="1" dirty="0"/>
              <a:t>Mobilize People</a:t>
            </a:r>
          </a:p>
          <a:p>
            <a:r>
              <a:rPr lang="en-US" sz="1100" dirty="0"/>
              <a:t>Leaders inspire and motivate the people they lead. They manage performance, provide constructive and respectful feedback to encourage and enable performance excellence. They lead by example, setting goals for themselves that are more demanding than those that they set for others.</a:t>
            </a:r>
          </a:p>
          <a:p>
            <a:endParaRPr lang="en-CA" sz="1100" dirty="0"/>
          </a:p>
          <a:p>
            <a:r>
              <a:rPr lang="en-US" sz="1100" b="1" dirty="0"/>
              <a:t>Uphold Integrity and Respect</a:t>
            </a:r>
          </a:p>
          <a:p>
            <a:r>
              <a:rPr lang="en-US" sz="1100" dirty="0"/>
              <a:t>Leaders exemplify ethical practices, professionalism and personal integrity. They create respectful and trusting work environments where sound advice is valued. They encourage the expression of diverse opinions and perspectives, while fostering collegiality. Leaders are self-aware and seek out opportunities for personal growth.</a:t>
            </a:r>
          </a:p>
          <a:p>
            <a:endParaRPr lang="en-CA" sz="1100" dirty="0"/>
          </a:p>
          <a:p>
            <a:r>
              <a:rPr lang="en-US" sz="1100" b="1" dirty="0"/>
              <a:t>Collaborate with Partners and Stakeholders</a:t>
            </a:r>
          </a:p>
          <a:p>
            <a:r>
              <a:rPr lang="en-US" sz="1100" dirty="0"/>
              <a:t>Leaders are deliberate and resourceful about seeking the widest possible spectrum of perspectives. They demonstrate openness and flexibility to forge consensus and improve outcomes. They bring a whole-of-government perspective to their interactions. In negotiating solutions, they are open to alternatives and skillful at managing expectations. Leaders share recognition with their teams and partners.</a:t>
            </a:r>
          </a:p>
          <a:p>
            <a:endParaRPr lang="en-CA" sz="1100" dirty="0"/>
          </a:p>
          <a:p>
            <a:r>
              <a:rPr lang="en-US" sz="1100" b="1" dirty="0"/>
              <a:t>Promote Innovation and Guide Change</a:t>
            </a:r>
          </a:p>
          <a:p>
            <a:r>
              <a:rPr lang="en-US" sz="1100" dirty="0"/>
              <a:t>Leaders have the courage and resilience to challenge convention. They create an environment that supports bold thinking, experimentation and intelligent risk taking. They use setbacks as a valuable source of insight and learning. Leaders take change in their stride, aligning and adjusting milestones and targets to maintain forward momentum.</a:t>
            </a:r>
          </a:p>
          <a:p>
            <a:endParaRPr lang="en-CA" sz="1100" dirty="0"/>
          </a:p>
          <a:p>
            <a:r>
              <a:rPr lang="en-US" sz="1100" b="1" dirty="0"/>
              <a:t>Achieve Results</a:t>
            </a:r>
          </a:p>
          <a:p>
            <a:r>
              <a:rPr lang="en-US" sz="1100" dirty="0"/>
              <a:t>Leaders mobilize and manage resources to deliver on the priorities of the Government, improve outcomes and add value. They consider context, risks and business intelligence to support high-quality and timely decisions. They anticipate, plan, monitor progress and adjust as needed. Leaders take personal responsibility for their actions and outcomes of their decisions.</a:t>
            </a:r>
          </a:p>
          <a:p>
            <a:endParaRPr lang="en-US"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CA" u="sng" dirty="0" smtClean="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abdomen</a:t>
            </a:r>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scalp,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FR" dirty="0" smtClean="0"/>
              <a:t>To mention the </a:t>
            </a:r>
            <a:r>
              <a:rPr lang="fr-FR" dirty="0" err="1" smtClean="0"/>
              <a:t>following</a:t>
            </a:r>
            <a:r>
              <a:rPr lang="fr-FR" dirty="0" smtClean="0"/>
              <a:t> in </a:t>
            </a:r>
            <a:r>
              <a:rPr lang="fr-FR" b="1" dirty="0" smtClean="0"/>
              <a:t>French</a:t>
            </a:r>
            <a:r>
              <a:rPr lang="fr-FR" dirty="0" smtClean="0"/>
              <a:t>:</a:t>
            </a:r>
          </a:p>
          <a:p>
            <a:pPr defTabSz="912937">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649">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buFont typeface="Arial" panose="020B0604020202020204" pitchFamily="34" charset="0"/>
              <a:buChar char="•"/>
            </a:pPr>
            <a:r>
              <a:rPr lang="fr-CA" dirty="0" smtClean="0"/>
              <a:t>More time for break out </a:t>
            </a:r>
            <a:r>
              <a:rPr lang="fr-CA" dirty="0" err="1" smtClean="0"/>
              <a:t>rooms</a:t>
            </a:r>
            <a:endParaRPr lang="fr-CA" dirty="0" smtClean="0"/>
          </a:p>
          <a:p>
            <a:pPr marL="0" indent="0">
              <a:buFont typeface="Arial" panose="020B0604020202020204" pitchFamily="34" charset="0"/>
              <a:buNone/>
            </a:pPr>
            <a:r>
              <a:rPr lang="fr-CA" dirty="0" err="1" smtClean="0"/>
              <a:t>We</a:t>
            </a:r>
            <a:r>
              <a:rPr lang="fr-CA" dirty="0" smtClean="0"/>
              <a:t> </a:t>
            </a:r>
            <a:r>
              <a:rPr lang="fr-CA" dirty="0" err="1" smtClean="0"/>
              <a:t>can</a:t>
            </a:r>
            <a:r>
              <a:rPr lang="fr-CA" dirty="0" smtClean="0"/>
              <a:t> </a:t>
            </a:r>
            <a:r>
              <a:rPr lang="fr-CA" dirty="0" err="1" smtClean="0"/>
              <a:t>always</a:t>
            </a:r>
            <a:r>
              <a:rPr lang="fr-CA" baseline="0" dirty="0" smtClean="0"/>
              <a:t> </a:t>
            </a:r>
            <a:r>
              <a:rPr lang="fr-CA" baseline="0" dirty="0" err="1" smtClean="0"/>
              <a:t>make</a:t>
            </a:r>
            <a:r>
              <a:rPr lang="fr-CA" baseline="0" dirty="0" smtClean="0"/>
              <a:t> the session 1 ½ </a:t>
            </a:r>
            <a:r>
              <a:rPr lang="fr-CA" baseline="0" dirty="0" err="1" smtClean="0"/>
              <a:t>hours</a:t>
            </a:r>
            <a:r>
              <a:rPr lang="fr-CA" baseline="0" dirty="0" smtClean="0"/>
              <a:t> long…</a:t>
            </a:r>
            <a:endParaRPr lang="fr-CA" dirty="0" smtClean="0"/>
          </a:p>
          <a:p>
            <a:pPr marL="0" indent="0">
              <a:buFont typeface="Arial" panose="020B0604020202020204" pitchFamily="34" charset="0"/>
              <a:buNone/>
            </a:pPr>
            <a:r>
              <a:rPr lang="fr-CA" dirty="0" smtClean="0"/>
              <a:t>Or, </a:t>
            </a:r>
            <a:r>
              <a:rPr lang="fr-CA" dirty="0" err="1" smtClean="0"/>
              <a:t>I’ll</a:t>
            </a:r>
            <a:r>
              <a:rPr lang="fr-CA" dirty="0" smtClean="0"/>
              <a:t> do </a:t>
            </a:r>
            <a:r>
              <a:rPr lang="fr-CA" dirty="0" err="1" smtClean="0"/>
              <a:t>my</a:t>
            </a:r>
            <a:r>
              <a:rPr lang="fr-CA" dirty="0" smtClean="0"/>
              <a:t> best to focus on </a:t>
            </a:r>
            <a:r>
              <a:rPr lang="fr-CA" dirty="0" err="1" smtClean="0"/>
              <a:t>giving</a:t>
            </a:r>
            <a:r>
              <a:rPr lang="fr-CA" baseline="0" dirty="0" smtClean="0"/>
              <a:t> break out </a:t>
            </a:r>
            <a:r>
              <a:rPr lang="fr-CA" baseline="0" dirty="0" err="1" smtClean="0"/>
              <a:t>rooms</a:t>
            </a:r>
            <a:r>
              <a:rPr lang="fr-CA" baseline="0" dirty="0" smtClean="0"/>
              <a:t> more time</a:t>
            </a:r>
            <a:r>
              <a:rPr lang="fr-CA" dirty="0" smtClean="0"/>
              <a:t>, in </a:t>
            </a:r>
            <a:r>
              <a:rPr lang="fr-CA" dirty="0" err="1" smtClean="0"/>
              <a:t>order</a:t>
            </a:r>
            <a:r>
              <a:rPr lang="fr-CA" dirty="0" smtClean="0"/>
              <a:t> to do </a:t>
            </a:r>
            <a:r>
              <a:rPr lang="fr-CA" dirty="0" err="1" smtClean="0"/>
              <a:t>so</a:t>
            </a:r>
            <a:r>
              <a:rPr lang="fr-CA" dirty="0" smtClean="0"/>
              <a:t>, </a:t>
            </a:r>
            <a:r>
              <a:rPr lang="fr-CA" dirty="0" err="1" smtClean="0"/>
              <a:t>I’ll</a:t>
            </a:r>
            <a:r>
              <a:rPr lang="fr-CA" dirty="0" smtClean="0"/>
              <a:t> </a:t>
            </a:r>
            <a:r>
              <a:rPr lang="fr-CA" dirty="0" err="1" smtClean="0"/>
              <a:t>try</a:t>
            </a:r>
            <a:r>
              <a:rPr lang="fr-CA" dirty="0" smtClean="0"/>
              <a:t> to </a:t>
            </a:r>
            <a:r>
              <a:rPr lang="fr-CA" dirty="0" err="1" smtClean="0"/>
              <a:t>be</a:t>
            </a:r>
            <a:r>
              <a:rPr lang="fr-CA" dirty="0" smtClean="0"/>
              <a:t> more </a:t>
            </a:r>
            <a:r>
              <a:rPr lang="fr-CA" dirty="0" err="1" smtClean="0"/>
              <a:t>conscise</a:t>
            </a:r>
            <a:r>
              <a:rPr lang="fr-CA" dirty="0" smtClean="0"/>
              <a:t>,</a:t>
            </a:r>
            <a:r>
              <a:rPr lang="fr-CA" baseline="0" dirty="0" smtClean="0"/>
              <a:t> </a:t>
            </a:r>
            <a:r>
              <a:rPr lang="fr-CA" baseline="0" dirty="0" err="1" smtClean="0"/>
              <a:t>this</a:t>
            </a:r>
            <a:r>
              <a:rPr lang="fr-CA" baseline="0" dirty="0" smtClean="0"/>
              <a:t> </a:t>
            </a:r>
            <a:r>
              <a:rPr lang="fr-CA" baseline="0" dirty="0" err="1" smtClean="0"/>
              <a:t>may</a:t>
            </a:r>
            <a:r>
              <a:rPr lang="fr-CA" baseline="0" dirty="0" smtClean="0"/>
              <a:t> </a:t>
            </a:r>
            <a:r>
              <a:rPr lang="fr-CA" baseline="0" dirty="0" err="1" smtClean="0"/>
              <a:t>imply</a:t>
            </a:r>
            <a:r>
              <a:rPr lang="fr-CA" baseline="0" dirty="0" smtClean="0"/>
              <a:t> </a:t>
            </a:r>
            <a:r>
              <a:rPr lang="fr-CA" baseline="0" dirty="0" err="1" smtClean="0"/>
              <a:t>my</a:t>
            </a:r>
            <a:r>
              <a:rPr lang="fr-CA" baseline="0" dirty="0" smtClean="0"/>
              <a:t> </a:t>
            </a:r>
            <a:r>
              <a:rPr lang="fr-CA" baseline="0" dirty="0" err="1" smtClean="0"/>
              <a:t>answers</a:t>
            </a:r>
            <a:r>
              <a:rPr lang="fr-CA" baseline="0" dirty="0" smtClean="0"/>
              <a:t> </a:t>
            </a:r>
            <a:r>
              <a:rPr lang="fr-CA" baseline="0" dirty="0" err="1" smtClean="0"/>
              <a:t>be</a:t>
            </a:r>
            <a:r>
              <a:rPr lang="fr-CA" baseline="0" dirty="0" smtClean="0"/>
              <a:t> </a:t>
            </a:r>
            <a:r>
              <a:rPr lang="fr-CA" baseline="0" dirty="0" err="1" smtClean="0"/>
              <a:t>sharpened</a:t>
            </a:r>
            <a:endParaRPr lang="fr-CA" baseline="0" dirty="0" smtClean="0"/>
          </a:p>
          <a:p>
            <a:pPr marL="457200" lvl="1" indent="0">
              <a:buFont typeface="Arial" panose="020B0604020202020204" pitchFamily="34" charset="0"/>
              <a:buNone/>
            </a:pPr>
            <a:r>
              <a:rPr lang="fr-CA" baseline="0" dirty="0" smtClean="0"/>
              <a:t>, border line </a:t>
            </a:r>
            <a:r>
              <a:rPr lang="fr-CA" baseline="0" dirty="0" err="1" smtClean="0"/>
              <a:t>mean</a:t>
            </a:r>
            <a:endParaRPr lang="fr-CA" baseline="0" dirty="0" smtClean="0"/>
          </a:p>
          <a:p>
            <a:pPr marL="457200" lvl="1" indent="0">
              <a:buFont typeface="Arial" panose="020B0604020202020204" pitchFamily="34" charset="0"/>
              <a:buNone/>
            </a:pPr>
            <a:r>
              <a:rPr lang="fr-CA" baseline="0" dirty="0" err="1" smtClean="0"/>
              <a:t>E.g</a:t>
            </a:r>
            <a:r>
              <a:rPr lang="fr-CA" baseline="0" dirty="0" smtClean="0"/>
              <a:t>., </a:t>
            </a:r>
            <a:r>
              <a:rPr lang="fr-CA" baseline="0" dirty="0" err="1" smtClean="0"/>
              <a:t>please</a:t>
            </a:r>
            <a:r>
              <a:rPr lang="fr-CA" baseline="0" dirty="0" smtClean="0"/>
              <a:t> </a:t>
            </a:r>
            <a:r>
              <a:rPr lang="fr-CA" baseline="0" dirty="0" err="1" smtClean="0"/>
              <a:t>don’t</a:t>
            </a:r>
            <a:r>
              <a:rPr lang="fr-CA" baseline="0" dirty="0" smtClean="0"/>
              <a:t> </a:t>
            </a:r>
            <a:r>
              <a:rPr lang="fr-CA" baseline="0" dirty="0" err="1" smtClean="0"/>
              <a:t>send</a:t>
            </a:r>
            <a:r>
              <a:rPr lang="fr-CA" baseline="0" dirty="0" smtClean="0"/>
              <a:t> me an email </a:t>
            </a:r>
            <a:r>
              <a:rPr lang="fr-CA" baseline="0" dirty="0" err="1" smtClean="0"/>
              <a:t>saying</a:t>
            </a:r>
            <a:r>
              <a:rPr lang="fr-CA" baseline="0" dirty="0" smtClean="0"/>
              <a:t> </a:t>
            </a:r>
            <a:r>
              <a:rPr lang="fr-CA" baseline="0" dirty="0" err="1" smtClean="0"/>
              <a:t>you</a:t>
            </a:r>
            <a:r>
              <a:rPr lang="fr-CA" baseline="0" dirty="0" smtClean="0"/>
              <a:t> </a:t>
            </a:r>
            <a:r>
              <a:rPr lang="fr-CA" baseline="0" dirty="0" err="1" smtClean="0"/>
              <a:t>can’t</a:t>
            </a:r>
            <a:r>
              <a:rPr lang="fr-CA" baseline="0" dirty="0" smtClean="0"/>
              <a:t> </a:t>
            </a:r>
            <a:r>
              <a:rPr lang="fr-CA" baseline="0" dirty="0" err="1" smtClean="0"/>
              <a:t>make</a:t>
            </a:r>
            <a:r>
              <a:rPr lang="fr-CA" baseline="0" dirty="0" smtClean="0"/>
              <a:t> </a:t>
            </a:r>
            <a:r>
              <a:rPr lang="fr-CA" baseline="0" dirty="0" err="1" smtClean="0"/>
              <a:t>it</a:t>
            </a:r>
            <a:r>
              <a:rPr lang="fr-CA" baseline="0" dirty="0" smtClean="0"/>
              <a:t> to the session, </a:t>
            </a:r>
            <a:r>
              <a:rPr lang="fr-CA" baseline="0" dirty="0" err="1" smtClean="0"/>
              <a:t>it</a:t>
            </a:r>
            <a:r>
              <a:rPr lang="fr-CA" baseline="0" dirty="0" smtClean="0"/>
              <a:t> </a:t>
            </a:r>
            <a:r>
              <a:rPr lang="fr-CA" baseline="0" dirty="0" err="1" smtClean="0"/>
              <a:t>is</a:t>
            </a:r>
            <a:r>
              <a:rPr lang="fr-CA" baseline="0" dirty="0" smtClean="0"/>
              <a:t> one more email I </a:t>
            </a:r>
            <a:r>
              <a:rPr lang="fr-CA" baseline="0" dirty="0" err="1" smtClean="0"/>
              <a:t>need</a:t>
            </a:r>
            <a:r>
              <a:rPr lang="fr-CA" baseline="0" dirty="0" smtClean="0"/>
              <a:t> to </a:t>
            </a:r>
            <a:r>
              <a:rPr lang="fr-CA" baseline="0" dirty="0" err="1" smtClean="0"/>
              <a:t>read</a:t>
            </a:r>
            <a:r>
              <a:rPr lang="fr-CA" baseline="0" dirty="0" smtClean="0"/>
              <a:t>, and </a:t>
            </a:r>
            <a:r>
              <a:rPr lang="fr-CA" baseline="0" dirty="0" err="1" smtClean="0"/>
              <a:t>maybe</a:t>
            </a:r>
            <a:r>
              <a:rPr lang="fr-CA" baseline="0" dirty="0" smtClean="0"/>
              <a:t> </a:t>
            </a:r>
            <a:r>
              <a:rPr lang="fr-CA" baseline="0" dirty="0" err="1" smtClean="0"/>
              <a:t>answer</a:t>
            </a:r>
            <a:endParaRPr lang="fr-CA" baseline="0" dirty="0" smtClean="0"/>
          </a:p>
          <a:p>
            <a:pPr marL="457200" lvl="1" indent="0">
              <a:buFont typeface="Arial" panose="020B0604020202020204" pitchFamily="34" charset="0"/>
              <a:buNone/>
            </a:pPr>
            <a:r>
              <a:rPr lang="fr-CA" baseline="0" dirty="0" err="1" smtClean="0"/>
              <a:t>Same</a:t>
            </a:r>
            <a:r>
              <a:rPr lang="fr-CA" baseline="0" dirty="0" smtClean="0"/>
              <a:t> for the </a:t>
            </a:r>
            <a:r>
              <a:rPr lang="fr-CA" baseline="0" dirty="0" err="1" smtClean="0"/>
              <a:t>comments</a:t>
            </a:r>
            <a:r>
              <a:rPr lang="fr-CA" baseline="0" dirty="0" smtClean="0"/>
              <a:t>, if </a:t>
            </a:r>
            <a:r>
              <a:rPr lang="fr-CA" baseline="0" dirty="0" err="1" smtClean="0"/>
              <a:t>you</a:t>
            </a:r>
            <a:r>
              <a:rPr lang="fr-CA" baseline="0" dirty="0" smtClean="0"/>
              <a:t> </a:t>
            </a:r>
            <a:r>
              <a:rPr lang="fr-CA" baseline="0" dirty="0" err="1" smtClean="0"/>
              <a:t>need</a:t>
            </a:r>
            <a:r>
              <a:rPr lang="fr-CA" baseline="0" dirty="0" smtClean="0"/>
              <a:t> to </a:t>
            </a:r>
            <a:r>
              <a:rPr lang="fr-CA" baseline="0" dirty="0" err="1" smtClean="0"/>
              <a:t>leave</a:t>
            </a:r>
            <a:r>
              <a:rPr lang="fr-CA" baseline="0" dirty="0" smtClean="0"/>
              <a:t> the session, </a:t>
            </a:r>
            <a:r>
              <a:rPr lang="fr-CA" baseline="0" dirty="0" err="1" smtClean="0"/>
              <a:t>feel</a:t>
            </a:r>
            <a:r>
              <a:rPr lang="fr-CA" baseline="0" dirty="0" smtClean="0"/>
              <a:t> free to </a:t>
            </a:r>
            <a:r>
              <a:rPr lang="fr-CA" baseline="0" dirty="0" err="1" smtClean="0"/>
              <a:t>text</a:t>
            </a:r>
            <a:r>
              <a:rPr lang="fr-CA" baseline="0" dirty="0" smtClean="0"/>
              <a:t> </a:t>
            </a:r>
            <a:r>
              <a:rPr lang="fr-CA" baseline="0" dirty="0" err="1" smtClean="0"/>
              <a:t>your</a:t>
            </a:r>
            <a:r>
              <a:rPr lang="fr-CA" baseline="0" dirty="0" smtClean="0"/>
              <a:t> </a:t>
            </a:r>
            <a:r>
              <a:rPr lang="fr-CA" baseline="0" dirty="0" err="1" smtClean="0"/>
              <a:t>buddies</a:t>
            </a:r>
            <a:r>
              <a:rPr lang="fr-CA" baseline="0" dirty="0" smtClean="0"/>
              <a:t>, </a:t>
            </a:r>
            <a:r>
              <a:rPr lang="fr-CA" baseline="0" dirty="0" err="1" smtClean="0"/>
              <a:t>so</a:t>
            </a:r>
            <a:r>
              <a:rPr lang="fr-CA" baseline="0" dirty="0" smtClean="0"/>
              <a:t> </a:t>
            </a:r>
            <a:r>
              <a:rPr lang="fr-CA" baseline="0" dirty="0" err="1" smtClean="0"/>
              <a:t>they</a:t>
            </a:r>
            <a:r>
              <a:rPr lang="fr-CA" baseline="0" dirty="0" smtClean="0"/>
              <a:t> </a:t>
            </a:r>
            <a:r>
              <a:rPr lang="fr-CA" baseline="0" dirty="0" err="1" smtClean="0"/>
              <a:t>keep</a:t>
            </a:r>
            <a:r>
              <a:rPr lang="fr-CA" baseline="0" dirty="0" smtClean="0"/>
              <a:t> an </a:t>
            </a:r>
            <a:r>
              <a:rPr lang="fr-CA" baseline="0" dirty="0" err="1" smtClean="0"/>
              <a:t>eye</a:t>
            </a:r>
            <a:r>
              <a:rPr lang="fr-CA" baseline="0" dirty="0" smtClean="0"/>
              <a:t> for </a:t>
            </a:r>
            <a:r>
              <a:rPr lang="fr-CA" baseline="0" dirty="0" err="1" smtClean="0"/>
              <a:t>you</a:t>
            </a:r>
            <a:r>
              <a:rPr lang="fr-CA" baseline="0" dirty="0" smtClean="0"/>
              <a:t> in the case </a:t>
            </a:r>
            <a:r>
              <a:rPr lang="fr-CA" baseline="0" dirty="0" err="1" smtClean="0"/>
              <a:t>they</a:t>
            </a:r>
            <a:r>
              <a:rPr lang="fr-CA" baseline="0" dirty="0" smtClean="0"/>
              <a:t> </a:t>
            </a:r>
            <a:r>
              <a:rPr lang="fr-CA" baseline="0" dirty="0" err="1" smtClean="0"/>
              <a:t>need</a:t>
            </a:r>
            <a:r>
              <a:rPr lang="fr-CA" baseline="0" dirty="0" smtClean="0"/>
              <a:t> to </a:t>
            </a:r>
            <a:r>
              <a:rPr lang="fr-CA" baseline="0" dirty="0" err="1" smtClean="0"/>
              <a:t>fill</a:t>
            </a:r>
            <a:r>
              <a:rPr lang="fr-CA" baseline="0" dirty="0" smtClean="0"/>
              <a:t> </a:t>
            </a:r>
            <a:r>
              <a:rPr lang="fr-CA" baseline="0" dirty="0" err="1" smtClean="0"/>
              <a:t>you</a:t>
            </a:r>
            <a:r>
              <a:rPr lang="fr-CA" baseline="0" dirty="0" smtClean="0"/>
              <a:t> in </a:t>
            </a:r>
            <a:r>
              <a:rPr lang="fr-CA" baseline="0" dirty="0" err="1" smtClean="0"/>
              <a:t>something</a:t>
            </a:r>
            <a:r>
              <a:rPr lang="fr-CA" baseline="0" dirty="0" smtClean="0"/>
              <a:t> </a:t>
            </a:r>
            <a:r>
              <a:rPr lang="fr-CA" baseline="0" dirty="0" err="1" smtClean="0"/>
              <a:t>fantastic</a:t>
            </a:r>
            <a:r>
              <a:rPr lang="fr-CA" baseline="0" dirty="0" smtClean="0"/>
              <a:t> </a:t>
            </a:r>
            <a:r>
              <a:rPr lang="fr-CA" baseline="0" dirty="0" err="1" smtClean="0"/>
              <a:t>you</a:t>
            </a:r>
            <a:r>
              <a:rPr lang="fr-CA" baseline="0" dirty="0" smtClean="0"/>
              <a:t> </a:t>
            </a:r>
            <a:r>
              <a:rPr lang="fr-CA" baseline="0" dirty="0" err="1" smtClean="0"/>
              <a:t>missed</a:t>
            </a:r>
            <a:r>
              <a:rPr lang="fr-CA" baseline="0" dirty="0" smtClean="0"/>
              <a:t>.  And </a:t>
            </a:r>
            <a:r>
              <a:rPr lang="fr-CA" baseline="0" dirty="0" err="1" smtClean="0"/>
              <a:t>plese</a:t>
            </a:r>
            <a:endParaRPr lang="fr-CA"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smtClean="0"/>
              <a:t>In the </a:t>
            </a:r>
            <a:r>
              <a:rPr lang="fr-CA" dirty="0" err="1" smtClean="0"/>
              <a:t>Following</a:t>
            </a:r>
            <a:r>
              <a:rPr lang="fr-CA" dirty="0" smtClean="0"/>
              <a:t> slides </a:t>
            </a:r>
            <a:endParaRPr lang="en-US" dirty="0" smtClean="0"/>
          </a:p>
          <a:p>
            <a:pPr marL="171450" indent="-171450">
              <a:buFont typeface="Arial" panose="020B0604020202020204" pitchFamily="34" charset="0"/>
              <a:buChar char="•"/>
            </a:pPr>
            <a:r>
              <a:rPr lang="en-US" dirty="0" smtClean="0"/>
              <a:t>What is mindfulness? </a:t>
            </a:r>
          </a:p>
          <a:p>
            <a:pPr marL="628650" lvl="1" indent="-171450">
              <a:buFont typeface="Arial" panose="020B0604020202020204" pitchFamily="34" charset="0"/>
              <a:buChar char="•"/>
            </a:pPr>
            <a:r>
              <a:rPr lang="fr-CA" dirty="0" smtClean="0"/>
              <a:t>Google </a:t>
            </a:r>
            <a:r>
              <a:rPr lang="fr-CA" dirty="0" err="1" smtClean="0"/>
              <a:t>it</a:t>
            </a:r>
            <a:r>
              <a:rPr lang="fr-CA" baseline="0" dirty="0" smtClean="0"/>
              <a:t>, or look for the </a:t>
            </a:r>
            <a:r>
              <a:rPr lang="fr-CA" baseline="0" dirty="0" err="1" smtClean="0"/>
              <a:t>recording</a:t>
            </a:r>
            <a:r>
              <a:rPr lang="fr-CA" baseline="0" dirty="0" smtClean="0"/>
              <a:t> of the intro session: </a:t>
            </a:r>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 reading list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indent="-171450">
              <a:buFont typeface="Arial" panose="020B0604020202020204" pitchFamily="34" charset="0"/>
              <a:buChar char="•"/>
            </a:pPr>
            <a:r>
              <a:rPr lang="en-US" dirty="0" smtClean="0"/>
              <a:t>Technical challenges</a:t>
            </a:r>
          </a:p>
          <a:p>
            <a:pPr marL="0" indent="0">
              <a:buFont typeface="Arial" panose="020B0604020202020204" pitchFamily="34" charset="0"/>
              <a:buNone/>
            </a:pPr>
            <a:r>
              <a:rPr lang="fr-CA" dirty="0" err="1" smtClean="0"/>
              <a:t>My</a:t>
            </a:r>
            <a:r>
              <a:rPr lang="fr-CA" dirty="0" smtClean="0"/>
              <a:t> </a:t>
            </a:r>
            <a:r>
              <a:rPr lang="fr-CA" dirty="0" err="1" smtClean="0"/>
              <a:t>mistake</a:t>
            </a:r>
            <a:r>
              <a:rPr lang="fr-CA" dirty="0" smtClean="0"/>
              <a:t>, </a:t>
            </a:r>
            <a:r>
              <a:rPr lang="fr-CA" dirty="0" err="1" smtClean="0"/>
              <a:t>I’ll</a:t>
            </a:r>
            <a:r>
              <a:rPr lang="fr-CA" dirty="0" smtClean="0"/>
              <a:t> </a:t>
            </a:r>
            <a:r>
              <a:rPr lang="fr-CA" dirty="0" err="1" smtClean="0"/>
              <a:t>be</a:t>
            </a:r>
            <a:r>
              <a:rPr lang="fr-CA" dirty="0" smtClean="0"/>
              <a:t> </a:t>
            </a:r>
            <a:r>
              <a:rPr lang="fr-CA" dirty="0" err="1" smtClean="0"/>
              <a:t>shure</a:t>
            </a:r>
            <a:r>
              <a:rPr lang="fr-CA" dirty="0" smtClean="0"/>
              <a:t> </a:t>
            </a:r>
            <a:r>
              <a:rPr lang="fr-CA" dirty="0" err="1" smtClean="0"/>
              <a:t>I’m</a:t>
            </a:r>
            <a:r>
              <a:rPr lang="fr-CA" dirty="0" smtClean="0"/>
              <a:t> </a:t>
            </a:r>
            <a:r>
              <a:rPr lang="fr-CA" dirty="0" err="1" smtClean="0"/>
              <a:t>logget</a:t>
            </a:r>
            <a:r>
              <a:rPr lang="fr-CA" dirty="0" smtClean="0"/>
              <a:t> out of VPN</a:t>
            </a:r>
          </a:p>
          <a:p>
            <a:pPr marL="0" indent="0">
              <a:buFont typeface="Arial" panose="020B0604020202020204" pitchFamily="34" charset="0"/>
              <a:buNone/>
            </a:pPr>
            <a:r>
              <a:rPr lang="fr-CA" dirty="0" smtClean="0"/>
              <a:t>If a </a:t>
            </a:r>
            <a:r>
              <a:rPr lang="fr-CA" dirty="0" err="1" smtClean="0"/>
              <a:t>person</a:t>
            </a:r>
            <a:r>
              <a:rPr lang="fr-CA" dirty="0" smtClean="0"/>
              <a:t> </a:t>
            </a:r>
            <a:r>
              <a:rPr lang="fr-CA" dirty="0" err="1" smtClean="0"/>
              <a:t>is</a:t>
            </a:r>
            <a:r>
              <a:rPr lang="fr-CA" dirty="0" smtClean="0"/>
              <a:t> </a:t>
            </a:r>
            <a:r>
              <a:rPr lang="fr-CA" dirty="0" err="1" smtClean="0"/>
              <a:t>having</a:t>
            </a:r>
            <a:r>
              <a:rPr lang="fr-CA" baseline="0" dirty="0" smtClean="0"/>
              <a:t> </a:t>
            </a:r>
            <a:r>
              <a:rPr lang="fr-CA" baseline="0" dirty="0" err="1" smtClean="0"/>
              <a:t>connecting</a:t>
            </a:r>
            <a:r>
              <a:rPr lang="fr-CA" baseline="0" dirty="0" smtClean="0"/>
              <a:t> issues, </a:t>
            </a:r>
            <a:r>
              <a:rPr lang="fr-CA" baseline="0" dirty="0" err="1" smtClean="0"/>
              <a:t>then</a:t>
            </a:r>
            <a:r>
              <a:rPr lang="fr-CA" baseline="0" dirty="0" smtClean="0"/>
              <a:t> </a:t>
            </a:r>
            <a:r>
              <a:rPr lang="fr-CA" baseline="0" dirty="0" err="1" smtClean="0"/>
              <a:t>only</a:t>
            </a:r>
            <a:r>
              <a:rPr lang="fr-CA" baseline="0" dirty="0" smtClean="0"/>
              <a:t> </a:t>
            </a:r>
            <a:r>
              <a:rPr lang="fr-CA" baseline="0" dirty="0" err="1" smtClean="0"/>
              <a:t>that</a:t>
            </a:r>
            <a:r>
              <a:rPr lang="fr-CA" baseline="0" dirty="0" smtClean="0"/>
              <a:t> </a:t>
            </a:r>
            <a:r>
              <a:rPr lang="fr-CA" baseline="0" dirty="0" err="1" smtClean="0"/>
              <a:t>person</a:t>
            </a:r>
            <a:r>
              <a:rPr lang="fr-CA" baseline="0" dirty="0" smtClean="0"/>
              <a:t> </a:t>
            </a:r>
            <a:r>
              <a:rPr lang="fr-CA" baseline="0" dirty="0" err="1" smtClean="0"/>
              <a:t>may</a:t>
            </a:r>
            <a:r>
              <a:rPr lang="fr-CA" baseline="0" dirty="0" smtClean="0"/>
              <a:t> </a:t>
            </a:r>
            <a:r>
              <a:rPr lang="fr-CA" baseline="0" dirty="0" err="1" smtClean="0"/>
              <a:t>benefit</a:t>
            </a:r>
            <a:r>
              <a:rPr lang="fr-CA" baseline="0" dirty="0" smtClean="0"/>
              <a:t> </a:t>
            </a:r>
            <a:r>
              <a:rPr lang="fr-CA" baseline="0" dirty="0" err="1" smtClean="0"/>
              <a:t>from</a:t>
            </a:r>
            <a:r>
              <a:rPr lang="fr-CA" baseline="0" dirty="0" smtClean="0"/>
              <a:t> </a:t>
            </a:r>
            <a:r>
              <a:rPr lang="fr-CA" baseline="0" dirty="0" err="1" smtClean="0"/>
              <a:t>turning</a:t>
            </a:r>
            <a:r>
              <a:rPr lang="fr-CA" baseline="0" dirty="0" smtClean="0"/>
              <a:t> off </a:t>
            </a:r>
            <a:r>
              <a:rPr lang="fr-CA" baseline="0" dirty="0" err="1" smtClean="0"/>
              <a:t>their</a:t>
            </a:r>
            <a:r>
              <a:rPr lang="fr-CA" baseline="0" dirty="0" smtClean="0"/>
              <a:t> webcam.</a:t>
            </a:r>
            <a:endParaRPr lang="fr-CA" dirty="0" smtClean="0"/>
          </a:p>
          <a:p>
            <a:pPr marL="0" indent="0">
              <a:buFont typeface="Arial" panose="020B0604020202020204" pitchFamily="34" charset="0"/>
              <a:buNone/>
            </a:pPr>
            <a:endParaRPr lang="en-US" dirty="0" smtClean="0"/>
          </a:p>
          <a:p>
            <a:pPr marL="171450" indent="-171450">
              <a:buFont typeface="Arial" panose="020B0604020202020204" pitchFamily="34" charset="0"/>
              <a:buChar char="•"/>
            </a:pPr>
            <a:r>
              <a:rPr lang="en-US" dirty="0" smtClean="0"/>
              <a:t>How we are going to do networking?</a:t>
            </a:r>
          </a:p>
          <a:p>
            <a:pPr marL="628650" lvl="1" indent="-171450">
              <a:buFont typeface="Arial" panose="020B0604020202020204" pitchFamily="34" charset="0"/>
              <a:buChar char="•"/>
            </a:pPr>
            <a:r>
              <a:rPr lang="fr-CA" dirty="0" smtClean="0"/>
              <a:t>By sharing </a:t>
            </a:r>
            <a:r>
              <a:rPr lang="fr-CA" dirty="0" err="1" smtClean="0"/>
              <a:t>your</a:t>
            </a:r>
            <a:r>
              <a:rPr lang="fr-CA" dirty="0" smtClean="0"/>
              <a:t> </a:t>
            </a:r>
            <a:r>
              <a:rPr lang="fr-CA" dirty="0" err="1" smtClean="0"/>
              <a:t>experience</a:t>
            </a:r>
            <a:r>
              <a:rPr lang="fr-CA" dirty="0" smtClean="0"/>
              <a:t>, </a:t>
            </a:r>
            <a:r>
              <a:rPr lang="fr-CA" dirty="0" err="1" smtClean="0"/>
              <a:t>asking</a:t>
            </a:r>
            <a:r>
              <a:rPr lang="fr-CA" dirty="0" smtClean="0"/>
              <a:t> </a:t>
            </a:r>
            <a:r>
              <a:rPr lang="fr-CA" dirty="0" err="1" smtClean="0"/>
              <a:t>your</a:t>
            </a:r>
            <a:r>
              <a:rPr lang="fr-CA" dirty="0" smtClean="0"/>
              <a:t> questions, </a:t>
            </a:r>
            <a:r>
              <a:rPr lang="fr-CA" dirty="0" err="1" smtClean="0"/>
              <a:t>responding</a:t>
            </a:r>
            <a:r>
              <a:rPr lang="fr-CA" dirty="0" smtClean="0"/>
              <a:t> to </a:t>
            </a:r>
            <a:r>
              <a:rPr lang="fr-CA" dirty="0" err="1" smtClean="0"/>
              <a:t>others</a:t>
            </a:r>
            <a:r>
              <a:rPr lang="fr-CA" dirty="0" smtClean="0"/>
              <a:t>, </a:t>
            </a:r>
            <a:r>
              <a:rPr lang="fr-CA" dirty="0" err="1" smtClean="0"/>
              <a:t>accepting</a:t>
            </a:r>
            <a:r>
              <a:rPr lang="fr-CA" dirty="0" smtClean="0"/>
              <a:t> « </a:t>
            </a:r>
            <a:r>
              <a:rPr lang="fr-CA" dirty="0" err="1" smtClean="0"/>
              <a:t>going</a:t>
            </a:r>
            <a:r>
              <a:rPr lang="fr-CA" dirty="0" smtClean="0"/>
              <a:t> for a coffee » if </a:t>
            </a:r>
            <a:r>
              <a:rPr lang="fr-CA" dirty="0" err="1" smtClean="0"/>
              <a:t>someone</a:t>
            </a:r>
            <a:r>
              <a:rPr lang="fr-CA" dirty="0" smtClean="0"/>
              <a:t> </a:t>
            </a:r>
            <a:r>
              <a:rPr lang="fr-CA" dirty="0" err="1" smtClean="0"/>
              <a:t>asks</a:t>
            </a:r>
            <a:r>
              <a:rPr lang="fr-CA" dirty="0" smtClean="0"/>
              <a:t>… via the </a:t>
            </a:r>
            <a:r>
              <a:rPr lang="fr-CA" dirty="0" err="1" smtClean="0"/>
              <a:t>Cohort</a:t>
            </a:r>
            <a:r>
              <a:rPr lang="fr-CA" dirty="0" smtClean="0"/>
              <a:t>.</a:t>
            </a:r>
          </a:p>
          <a:p>
            <a:pPr marL="0" lvl="0" indent="0">
              <a:buFont typeface="Arial" panose="020B0604020202020204" pitchFamily="34" charset="0"/>
              <a:buNone/>
            </a:pPr>
            <a:endParaRPr lang="fr-CA" dirty="0" smtClean="0"/>
          </a:p>
          <a:p>
            <a:pPr marL="0" lvl="0" indent="0">
              <a:buFont typeface="Arial" panose="020B0604020202020204" pitchFamily="34" charset="0"/>
              <a:buNone/>
            </a:pPr>
            <a:r>
              <a:rPr lang="fr-CA" dirty="0" smtClean="0"/>
              <a:t>*dot</a:t>
            </a:r>
            <a:r>
              <a:rPr lang="fr-CA" baseline="0" dirty="0" smtClean="0"/>
              <a:t> = </a:t>
            </a:r>
            <a:r>
              <a:rPr lang="fr-CA" baseline="0" dirty="0" err="1" smtClean="0"/>
              <a:t>Depending</a:t>
            </a:r>
            <a:r>
              <a:rPr lang="fr-CA" baseline="0" dirty="0" smtClean="0"/>
              <a:t> on Time</a:t>
            </a:r>
            <a:endParaRPr lang="fr-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126538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CA" baseline="0" dirty="0" smtClean="0"/>
              <a:t>This is, in my personal experience...</a:t>
            </a:r>
          </a:p>
          <a:p>
            <a:pPr>
              <a:buFont typeface="Arial" pitchFamily="34" charset="0"/>
              <a:buNone/>
            </a:pPr>
            <a:endParaRPr lang="en-CA" baseline="0" dirty="0" smtClean="0"/>
          </a:p>
          <a:p>
            <a:pPr>
              <a:buFont typeface="Arial" pitchFamily="34" charset="0"/>
              <a:buNone/>
            </a:pPr>
            <a:r>
              <a:rPr lang="en-CA" baseline="0" dirty="0" smtClean="0"/>
              <a:t>The core are the same, focus on your breathing. A way to compare them are:</a:t>
            </a:r>
          </a:p>
          <a:p>
            <a:pPr>
              <a:buFont typeface="Arial" pitchFamily="34" charset="0"/>
              <a:buChar char="•"/>
            </a:pPr>
            <a:r>
              <a:rPr lang="en-CA" dirty="0" smtClean="0"/>
              <a:t> The extent of time you typically take to do an exercise</a:t>
            </a:r>
          </a:p>
          <a:p>
            <a:pPr>
              <a:buFont typeface="Arial" pitchFamily="34" charset="0"/>
              <a:buChar char="•"/>
            </a:pPr>
            <a:r>
              <a:rPr lang="en-CA" dirty="0" smtClean="0"/>
              <a:t> The objective you aim for or achieve doing an exercise</a:t>
            </a:r>
          </a:p>
          <a:p>
            <a:pPr>
              <a:buFont typeface="Arial" pitchFamily="34" charset="0"/>
              <a:buChar char="•"/>
            </a:pPr>
            <a:r>
              <a:rPr lang="en-CA" dirty="0" smtClean="0"/>
              <a:t> The experience you perceive while doing the exercise</a:t>
            </a:r>
            <a:endParaRPr lang="en-US" dirty="0" smtClean="0"/>
          </a:p>
          <a:p>
            <a:pPr>
              <a:buFont typeface="Arial" pitchFamily="34" charset="0"/>
              <a:buNone/>
            </a:pPr>
            <a:endParaRPr lang="en-CA" baseline="0" dirty="0" smtClean="0"/>
          </a:p>
          <a:p>
            <a:pPr fontAlgn="base">
              <a:spcBef>
                <a:spcPts val="1225"/>
              </a:spcBef>
              <a:buFont typeface="Arial" pitchFamily="34" charset="0"/>
              <a:buChar char="•"/>
            </a:pPr>
            <a:r>
              <a:rPr lang="en-CA" baseline="0" dirty="0" smtClean="0"/>
              <a:t> </a:t>
            </a:r>
            <a:r>
              <a:rPr lang="en-CA" dirty="0" smtClean="0"/>
              <a:t>“</a:t>
            </a:r>
            <a:r>
              <a:rPr lang="en-CA" b="1" dirty="0" smtClean="0"/>
              <a:t>Mindfulness</a:t>
            </a:r>
            <a:r>
              <a:rPr lang="en-CA" dirty="0" smtClean="0"/>
              <a:t> is defined as being attentive and aware, non-judgementally, whereas </a:t>
            </a:r>
            <a:r>
              <a:rPr lang="en-CA" b="1" dirty="0" smtClean="0"/>
              <a:t>meditation</a:t>
            </a:r>
            <a:r>
              <a:rPr lang="en-CA" dirty="0" smtClean="0"/>
              <a:t> is engaging in a mental exercise...”  - Wikipedia </a:t>
            </a:r>
            <a:r>
              <a:rPr lang="en-CA" sz="800" dirty="0">
                <a:hlinkClick r:id="rId3"/>
              </a:rPr>
              <a:t>http://en.wikipedia.org/wiki/Mindfulness_(psychology)</a:t>
            </a:r>
            <a:endParaRPr lang="fr-CA" b="1" dirty="0" smtClean="0"/>
          </a:p>
          <a:p>
            <a:pPr defTabSz="914292">
              <a:defRPr/>
            </a:pPr>
            <a:r>
              <a:rPr lang="en-CA" dirty="0" smtClean="0"/>
              <a:t> “Mindfulness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600" dirty="0">
                <a:hlinkClick r:id="rId4"/>
              </a:rPr>
              <a:t>https://www.youtube.com/watch?v=xoLQ3qkh0w0</a:t>
            </a:r>
            <a:endParaRPr lang="en-CA" dirty="0" smtClean="0"/>
          </a:p>
          <a:p>
            <a:pPr>
              <a:buFont typeface="Arial" pitchFamily="34" charset="0"/>
              <a:buChar char="•"/>
            </a:pPr>
            <a:r>
              <a:rPr lang="en-CA" baseline="0" dirty="0" smtClean="0"/>
              <a:t> “</a:t>
            </a:r>
            <a:r>
              <a:rPr lang="en-CA" b="1" baseline="0" dirty="0" smtClean="0"/>
              <a:t>Meditation</a:t>
            </a:r>
            <a:r>
              <a:rPr lang="en-CA" baseline="0" dirty="0" smtClean="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5" tooltip="Mind"/>
              </a:rPr>
              <a:t>mind</a:t>
            </a:r>
            <a:r>
              <a:rPr lang="en-US" dirty="0"/>
              <a:t> or induces a </a:t>
            </a:r>
            <a:r>
              <a:rPr lang="en-US" dirty="0">
                <a:hlinkClick r:id="rId6" tooltip="Consciousness"/>
              </a:rPr>
              <a:t>mode of consciousness</a:t>
            </a:r>
            <a:endParaRPr lang="en-US" dirty="0"/>
          </a:p>
          <a:p>
            <a:pPr lvl="1"/>
            <a:r>
              <a:rPr lang="en-US" dirty="0"/>
              <a:t>Forms: </a:t>
            </a:r>
            <a:r>
              <a:rPr lang="en-US" dirty="0">
                <a:hlinkClick r:id="rId7" tooltip="Buddhist meditation"/>
              </a:rPr>
              <a:t>Buddhist meditation</a:t>
            </a:r>
            <a:r>
              <a:rPr lang="en-US" dirty="0"/>
              <a:t>, </a:t>
            </a:r>
            <a:r>
              <a:rPr lang="en-US" dirty="0">
                <a:hlinkClick r:id="rId8" tooltip="Christian meditation"/>
              </a:rPr>
              <a:t>Christian meditation</a:t>
            </a:r>
            <a:r>
              <a:rPr lang="en-US" dirty="0"/>
              <a:t>,</a:t>
            </a:r>
            <a:r>
              <a:rPr lang="fr-CA" dirty="0"/>
              <a:t> </a:t>
            </a:r>
            <a:r>
              <a:rPr lang="en-US" dirty="0" err="1">
                <a:hlinkClick r:id="rId9" tooltip="Daoist meditation"/>
              </a:rPr>
              <a:t>Daoist</a:t>
            </a:r>
            <a:r>
              <a:rPr lang="en-US" dirty="0">
                <a:hlinkClick r:id="rId9" tooltip="Daoist meditation"/>
              </a:rPr>
              <a:t> meditation</a:t>
            </a:r>
            <a:r>
              <a:rPr lang="en-US" dirty="0"/>
              <a:t>,</a:t>
            </a:r>
            <a:r>
              <a:rPr lang="fr-CA" dirty="0"/>
              <a:t> </a:t>
            </a:r>
            <a:r>
              <a:rPr lang="en-US" dirty="0">
                <a:hlinkClick r:id="rId10" tooltip="Jain meditation"/>
              </a:rPr>
              <a:t>Jain meditation</a:t>
            </a:r>
            <a:r>
              <a:rPr lang="en-US" dirty="0"/>
              <a:t>,</a:t>
            </a:r>
            <a:r>
              <a:rPr lang="fr-CA" dirty="0"/>
              <a:t> </a:t>
            </a:r>
            <a:r>
              <a:rPr lang="en-US" dirty="0">
                <a:hlinkClick r:id="rId11" tooltip="Jewish meditation"/>
              </a:rPr>
              <a:t>Jewish meditation</a:t>
            </a:r>
            <a:r>
              <a:rPr lang="fr-CA" dirty="0"/>
              <a:t>, </a:t>
            </a:r>
            <a:r>
              <a:rPr lang="en-US" dirty="0">
                <a:hlinkClick r:id="rId12" tooltip="Meditation in the Ravidasi Faith"/>
              </a:rPr>
              <a:t>Meditation in the </a:t>
            </a:r>
            <a:r>
              <a:rPr lang="en-US" dirty="0" err="1">
                <a:hlinkClick r:id="rId12" tooltip="Meditation in the Ravidasi Faith"/>
              </a:rPr>
              <a:t>Ravidasi</a:t>
            </a:r>
            <a:r>
              <a:rPr lang="en-US" dirty="0">
                <a:hlinkClick r:id="rId12" tooltip="Meditation in the Ravidasi Faith"/>
              </a:rPr>
              <a:t> Faith</a:t>
            </a:r>
            <a:r>
              <a:rPr lang="en-US" dirty="0"/>
              <a:t>,</a:t>
            </a:r>
            <a:r>
              <a:rPr lang="fr-CA" dirty="0"/>
              <a:t> </a:t>
            </a:r>
            <a:r>
              <a:rPr lang="en-US" dirty="0">
                <a:hlinkClick r:id="rId13" tooltip="Transcendental Meditation"/>
              </a:rPr>
              <a:t>Transcendental Meditation</a:t>
            </a:r>
            <a:r>
              <a:rPr lang="en-US" dirty="0"/>
              <a:t> – Wikipedia</a:t>
            </a:r>
          </a:p>
          <a:p>
            <a:pPr fontAlgn="base">
              <a:spcBef>
                <a:spcPts val="1225"/>
              </a:spcBef>
              <a:buFont typeface="Arial" pitchFamily="34" charset="0"/>
              <a:buChar char="•"/>
            </a:pPr>
            <a:endParaRPr lang="en-CA" dirty="0" smtClean="0"/>
          </a:p>
          <a:p>
            <a:pPr fontAlgn="base">
              <a:spcBef>
                <a:spcPts val="1225"/>
              </a:spcBef>
              <a:buFont typeface="Arial" pitchFamily="34" charset="0"/>
              <a:buChar char="•"/>
            </a:pPr>
            <a:r>
              <a:rPr lang="en-CA" dirty="0" smtClean="0"/>
              <a:t> "</a:t>
            </a:r>
            <a:r>
              <a:rPr lang="en-CA" b="1" dirty="0" smtClean="0"/>
              <a:t>Mindful meditation</a:t>
            </a:r>
            <a:r>
              <a:rPr lang="en-CA" dirty="0" smtClean="0"/>
              <a:t>: Training the brain on attention and meta-attention with the purpose to develop Emotional Intelligence"</a:t>
            </a:r>
          </a:p>
          <a:p>
            <a:pPr fontAlgn="base">
              <a:spcBef>
                <a:spcPts val="1225"/>
              </a:spcBef>
              <a:buFont typeface="Arial" pitchFamily="34" charset="0"/>
              <a:buChar char="•"/>
            </a:pPr>
            <a:r>
              <a:rPr lang="en-CA" dirty="0" smtClean="0"/>
              <a:t> "</a:t>
            </a:r>
            <a:r>
              <a:rPr lang="en-CA" b="1" dirty="0" smtClean="0"/>
              <a:t>Meta-attention</a:t>
            </a:r>
            <a:r>
              <a:rPr lang="en-CA" dirty="0" smtClean="0"/>
              <a:t>: attention of the attention, being able to know that your attention has wandered away“</a:t>
            </a:r>
          </a:p>
          <a:p>
            <a:pPr lvl="1" fontAlgn="base">
              <a:spcBef>
                <a:spcPts val="1225"/>
              </a:spcBef>
              <a:buFont typeface="Arial" pitchFamily="34" charset="0"/>
              <a:buChar char="•"/>
            </a:pPr>
            <a:r>
              <a:rPr lang="en-CA" dirty="0" smtClean="0"/>
              <a:t>Tan, C (2013). Search Inside Yourself. NY; page 30. </a:t>
            </a:r>
          </a:p>
          <a:p>
            <a:pPr fontAlgn="base">
              <a:spcBef>
                <a:spcPts val="1225"/>
              </a:spcBef>
            </a:pPr>
            <a:endParaRPr lang="en-CA" dirty="0" smtClean="0"/>
          </a:p>
          <a:p>
            <a:pPr fontAlgn="base"/>
            <a:r>
              <a:rPr lang="en-CA" dirty="0" smtClean="0"/>
              <a:t>Mindfulness:</a:t>
            </a:r>
            <a:r>
              <a:rPr lang="en-CA" baseline="0" dirty="0" smtClean="0"/>
              <a:t> like the body scan we just did. </a:t>
            </a:r>
          </a:p>
          <a:p>
            <a:pPr fontAlgn="base">
              <a:buFont typeface="Arial" pitchFamily="34" charset="0"/>
              <a:buChar char="•"/>
            </a:pPr>
            <a:r>
              <a:rPr lang="en-CA" baseline="0" dirty="0" smtClean="0"/>
              <a:t> Takes about 5 minutes</a:t>
            </a:r>
          </a:p>
          <a:p>
            <a:pPr fontAlgn="base">
              <a:buFont typeface="Arial" charset="0"/>
              <a:buChar char="•"/>
            </a:pPr>
            <a:r>
              <a:rPr lang="en-CA" dirty="0" smtClean="0"/>
              <a:t> The objective</a:t>
            </a:r>
            <a:r>
              <a:rPr lang="en-CA" baseline="0" dirty="0" smtClean="0"/>
              <a:t> is to relax and realise what’s going on in your mind</a:t>
            </a:r>
          </a:p>
          <a:p>
            <a:pPr fontAlgn="base">
              <a:buFont typeface="Arial" charset="0"/>
              <a:buChar char="•"/>
            </a:pPr>
            <a:r>
              <a:rPr lang="en-CA" baseline="0" dirty="0" smtClean="0"/>
              <a:t> The experience could vary from person to person, but basically is a self-awareness experience</a:t>
            </a:r>
          </a:p>
          <a:p>
            <a:pPr fontAlgn="base">
              <a:buFont typeface="Arial" charset="0"/>
              <a:buChar char="•"/>
            </a:pPr>
            <a:endParaRPr lang="en-CA" baseline="0" dirty="0" smtClean="0"/>
          </a:p>
          <a:p>
            <a:pPr fontAlgn="base"/>
            <a:r>
              <a:rPr lang="en-CA" baseline="0" dirty="0" smtClean="0"/>
              <a:t>Meditation: having a practice of sitting and observing your breathe</a:t>
            </a:r>
          </a:p>
          <a:p>
            <a:pPr fontAlgn="base">
              <a:buFont typeface="Arial" charset="0"/>
              <a:buChar char="•"/>
            </a:pPr>
            <a:r>
              <a:rPr lang="en-CA" baseline="0" dirty="0" smtClean="0"/>
              <a:t> May start by sitting 5 minutes for beginners</a:t>
            </a:r>
          </a:p>
          <a:p>
            <a:pPr fontAlgn="base">
              <a:buFont typeface="Arial" charset="0"/>
              <a:buChar char="•"/>
            </a:pPr>
            <a:r>
              <a:rPr lang="en-CA" baseline="0" dirty="0" smtClean="0"/>
              <a:t> A good 20 minutes for those with an established practice, up to 8 hours a day in some days long retreats</a:t>
            </a:r>
          </a:p>
          <a:p>
            <a:pPr fontAlgn="base">
              <a:buFont typeface="Arial" charset="0"/>
              <a:buChar char="•"/>
            </a:pPr>
            <a:r>
              <a:rPr lang="en-CA" dirty="0" smtClean="0"/>
              <a:t> The objective is to engage in contemplation or reflection. </a:t>
            </a:r>
          </a:p>
          <a:p>
            <a:pPr fontAlgn="base">
              <a:buFont typeface="Arial" charset="0"/>
              <a:buChar char="•"/>
            </a:pPr>
            <a:r>
              <a:rPr lang="en-CA" dirty="0" smtClean="0"/>
              <a:t> T</a:t>
            </a:r>
            <a:r>
              <a:rPr lang="en-CA" baseline="0" dirty="0" smtClean="0"/>
              <a:t>he experience could be mind shifting</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343671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 to the books:</a:t>
            </a:r>
          </a:p>
          <a:p>
            <a:endParaRPr lang="en-CA" dirty="0" smtClean="0"/>
          </a:p>
          <a:p>
            <a:pPr marL="167970" indent="-167970">
              <a:buFont typeface="Arial" panose="020B0604020202020204" pitchFamily="34" charset="0"/>
              <a:buChar char="•"/>
            </a:pPr>
            <a:r>
              <a:rPr lang="en-CA" dirty="0" smtClean="0"/>
              <a:t>https://www.amazon.ca/Search-Inside-Yourself-Productivity-Creativity/dp/0062116924</a:t>
            </a:r>
          </a:p>
          <a:p>
            <a:pPr marL="167970" indent="-167970">
              <a:buFont typeface="Arial" panose="020B0604020202020204" pitchFamily="34" charset="0"/>
              <a:buChar char="•"/>
            </a:pPr>
            <a:r>
              <a:rPr lang="en-CA" dirty="0" smtClean="0"/>
              <a:t>https://www.amazon.ca/Presence-Human-Purpose-Field-Future/dp/0385516304/</a:t>
            </a:r>
          </a:p>
          <a:p>
            <a:pPr marL="167970" indent="-167970">
              <a:buFont typeface="Arial" panose="020B0604020202020204" pitchFamily="34" charset="0"/>
              <a:buChar char="•"/>
            </a:pPr>
            <a:r>
              <a:rPr lang="en-CA" dirty="0" smtClean="0"/>
              <a:t>https://www.amazon.ca/Leading-Emerging-Future-Ego-System-Eco-System/dp/1605099260/</a:t>
            </a:r>
          </a:p>
          <a:p>
            <a:pPr marL="167970" indent="-167970">
              <a:buFont typeface="Arial" panose="020B0604020202020204" pitchFamily="34" charset="0"/>
              <a:buChar char="•"/>
            </a:pPr>
            <a:r>
              <a:rPr lang="en-CA" dirty="0" smtClean="0"/>
              <a:t>https://www.amazon.ca/Finding-Space-Lead-Practical-Leadership/dp/1620402475/</a:t>
            </a:r>
          </a:p>
          <a:p>
            <a:pPr marL="167970" indent="-167970">
              <a:buFont typeface="Arial" panose="020B0604020202020204" pitchFamily="34" charset="0"/>
              <a:buChar char="•"/>
            </a:pPr>
            <a:r>
              <a:rPr lang="en-CA" dirty="0" smtClean="0"/>
              <a:t>https://www.amazon.ca/Mindful-Leadership-Self-Awareness-Transforming-Inspiring/dp/1118127110/</a:t>
            </a:r>
          </a:p>
          <a:p>
            <a:pPr marL="167970" indent="-167970">
              <a:buFont typeface="Arial" panose="020B0604020202020204" pitchFamily="34" charset="0"/>
              <a:buChar char="•"/>
            </a:pPr>
            <a:r>
              <a:rPr lang="en-CA" dirty="0" smtClean="0"/>
              <a:t>https://www.amazon.ca/Mindful-Leader-Management-Mindfulness-Meditation/dp/1590306201/</a:t>
            </a:r>
          </a:p>
          <a:p>
            <a:pPr marL="167970" indent="-167970">
              <a:buFont typeface="Arial" panose="020B0604020202020204" pitchFamily="34" charset="0"/>
              <a:buChar char="•"/>
            </a:pPr>
            <a:r>
              <a:rPr lang="en-CA" dirty="0" smtClean="0"/>
              <a:t>https://www.amazon.ca/Self-Compassion-Proven-Power-Being-Yourself/dp/0061733520</a:t>
            </a:r>
          </a:p>
          <a:p>
            <a:pPr marL="167970" indent="-167970">
              <a:buFont typeface="Arial" panose="020B0604020202020204" pitchFamily="34" charset="0"/>
              <a:buChar char="•"/>
            </a:pPr>
            <a:r>
              <a:rPr lang="en-CA" dirty="0" smtClean="0">
                <a:hlinkClick r:id="rId3"/>
              </a:rPr>
              <a:t>https://www.amazon.ca/Dare-Lead-Brave-Conversations-Hearts/dp/0399592520</a:t>
            </a:r>
            <a:r>
              <a:rPr lang="en-CA" dirty="0" smtClean="0"/>
              <a:t> </a:t>
            </a:r>
          </a:p>
          <a:p>
            <a:pPr marL="167970" indent="-167970">
              <a:buFont typeface="Arial" panose="020B0604020202020204" pitchFamily="34" charset="0"/>
              <a:buChar char="•"/>
            </a:pPr>
            <a:r>
              <a:rPr lang="en-CA" dirty="0" smtClean="0">
                <a:hlinkClick r:id="rId4"/>
              </a:rPr>
              <a:t>https://www.amazon.ca/Eleven-Rings-Success-Phil-Jackson/dp/1594205116/</a:t>
            </a:r>
            <a:endParaRPr lang="en-CA" dirty="0" smtClean="0"/>
          </a:p>
          <a:p>
            <a:pPr marL="167970" indent="-167970">
              <a:buFont typeface="Arial" panose="020B0604020202020204" pitchFamily="34" charset="0"/>
              <a:buChar char="•"/>
            </a:pPr>
            <a:r>
              <a:rPr lang="en-CA" dirty="0" smtClean="0">
                <a:hlinkClick r:id="rId5"/>
              </a:rPr>
              <a:t>https://www.amazon.ca/Seven-Practices-Mindful-Leader-Monastery/dp/1608685195/</a:t>
            </a:r>
            <a:endParaRPr lang="en-CA" dirty="0" smtClean="0"/>
          </a:p>
          <a:p>
            <a:pPr marL="167970" indent="-167970">
              <a:buFont typeface="Arial" panose="020B0604020202020204" pitchFamily="34" charset="0"/>
              <a:buChar char="•"/>
            </a:pPr>
            <a:r>
              <a:rPr lang="en-CA" dirty="0" smtClean="0">
                <a:hlinkClick r:id="rId6"/>
              </a:rPr>
              <a:t>https://www.amazon.ca/Mindful-Leader-Embodying-Christian-wisdom-ebook/dp/B07KJGHXDW/</a:t>
            </a:r>
            <a:endParaRPr lang="en-CA" dirty="0" smtClean="0"/>
          </a:p>
          <a:p>
            <a:pPr marL="167970" indent="-167970">
              <a:buFont typeface="Arial" panose="020B0604020202020204" pitchFamily="34" charset="0"/>
              <a:buChar char="•"/>
            </a:pPr>
            <a:r>
              <a:rPr lang="en-CA" dirty="0" smtClean="0">
                <a:hlinkClick r:id="rId7"/>
              </a:rPr>
              <a:t>https://www.amazon.ca/Creating-Mindful-Leaders-Power-Forward/dp/1119484782/</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965203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needs to be </a:t>
            </a:r>
            <a:r>
              <a:rPr lang="en-US" dirty="0" smtClean="0"/>
              <a:t>in a Buddy</a:t>
            </a:r>
            <a:r>
              <a:rPr lang="en-US" baseline="0" dirty="0" smtClean="0"/>
              <a:t> System?</a:t>
            </a:r>
            <a:endParaRPr lang="en-US" dirty="0" smtClean="0"/>
          </a:p>
          <a:p>
            <a:pPr marL="171450" indent="-171450">
              <a:buFont typeface="Arial" panose="020B0604020202020204" pitchFamily="34" charset="0"/>
              <a:buChar char="•"/>
            </a:pPr>
            <a:r>
              <a:rPr lang="fr-CA" dirty="0" smtClean="0"/>
              <a:t>If</a:t>
            </a:r>
            <a:r>
              <a:rPr lang="fr-CA" baseline="0" dirty="0" smtClean="0"/>
              <a:t> </a:t>
            </a:r>
            <a:r>
              <a:rPr lang="fr-CA" baseline="0" dirty="0" err="1" smtClean="0"/>
              <a:t>you</a:t>
            </a:r>
            <a:r>
              <a:rPr lang="fr-CA" baseline="0" dirty="0" smtClean="0"/>
              <a:t> are </a:t>
            </a:r>
            <a:r>
              <a:rPr lang="fr-CA" baseline="0" dirty="0" err="1" smtClean="0"/>
              <a:t>only</a:t>
            </a:r>
            <a:r>
              <a:rPr lang="fr-CA" baseline="0" dirty="0" smtClean="0"/>
              <a:t> 2, </a:t>
            </a:r>
            <a:r>
              <a:rPr lang="fr-CA" baseline="0" dirty="0" err="1" smtClean="0"/>
              <a:t>write</a:t>
            </a:r>
            <a:r>
              <a:rPr lang="fr-CA" baseline="0" dirty="0" smtClean="0"/>
              <a:t> "</a:t>
            </a:r>
            <a:r>
              <a:rPr lang="fr-CA" baseline="0" dirty="0" err="1" smtClean="0"/>
              <a:t>we</a:t>
            </a:r>
            <a:r>
              <a:rPr lang="fr-CA" baseline="0" dirty="0" smtClean="0"/>
              <a:t> are 2: " and </a:t>
            </a:r>
            <a:r>
              <a:rPr lang="fr-CA" baseline="0" dirty="0" err="1" smtClean="0"/>
              <a:t>include</a:t>
            </a:r>
            <a:r>
              <a:rPr lang="fr-CA" baseline="0" dirty="0" smtClean="0"/>
              <a:t> </a:t>
            </a:r>
            <a:r>
              <a:rPr lang="fr-CA" baseline="0" dirty="0" err="1" smtClean="0"/>
              <a:t>both</a:t>
            </a:r>
            <a:r>
              <a:rPr lang="fr-CA" baseline="0" dirty="0" smtClean="0"/>
              <a:t> </a:t>
            </a:r>
            <a:r>
              <a:rPr lang="fr-CA" baseline="0" dirty="0" err="1" smtClean="0"/>
              <a:t>your</a:t>
            </a:r>
            <a:r>
              <a:rPr lang="fr-CA" baseline="0" dirty="0" smtClean="0"/>
              <a:t> </a:t>
            </a:r>
            <a:r>
              <a:rPr lang="fr-CA" baseline="0" dirty="0" err="1" smtClean="0"/>
              <a:t>names</a:t>
            </a:r>
            <a:r>
              <a:rPr lang="fr-CA" baseline="0" dirty="0" smtClean="0"/>
              <a:t>/emails</a:t>
            </a:r>
          </a:p>
          <a:p>
            <a:pPr marL="171450" indent="-171450">
              <a:buFont typeface="Arial" panose="020B0604020202020204" pitchFamily="34" charset="0"/>
              <a:buChar char="•"/>
            </a:pPr>
            <a:r>
              <a:rPr lang="fr-CA" dirty="0" smtClean="0"/>
              <a:t>If </a:t>
            </a:r>
            <a:r>
              <a:rPr lang="fr-CA" dirty="0" err="1" smtClean="0"/>
              <a:t>you</a:t>
            </a:r>
            <a:r>
              <a:rPr lang="fr-CA" dirty="0" smtClean="0"/>
              <a:t> are </a:t>
            </a:r>
            <a:r>
              <a:rPr lang="fr-CA" dirty="0" err="1" smtClean="0"/>
              <a:t>looking</a:t>
            </a:r>
            <a:r>
              <a:rPr lang="fr-CA" dirty="0" smtClean="0"/>
              <a:t> for a Buddy System:</a:t>
            </a:r>
            <a:r>
              <a:rPr lang="fr-CA" baseline="0" dirty="0" smtClean="0"/>
              <a:t> </a:t>
            </a:r>
            <a:r>
              <a:rPr lang="fr-CA" baseline="0" dirty="0" err="1" smtClean="0"/>
              <a:t>w</a:t>
            </a:r>
            <a:r>
              <a:rPr lang="fr-CA" dirty="0" err="1" smtClean="0"/>
              <a:t>rite</a:t>
            </a:r>
            <a:r>
              <a:rPr lang="fr-CA" dirty="0" smtClean="0"/>
              <a:t> </a:t>
            </a:r>
            <a:r>
              <a:rPr lang="fr-CA" dirty="0" smtClean="0"/>
              <a:t>« </a:t>
            </a:r>
            <a:r>
              <a:rPr lang="fr-CA" dirty="0" err="1" smtClean="0"/>
              <a:t>need</a:t>
            </a:r>
            <a:r>
              <a:rPr lang="fr-CA" dirty="0" smtClean="0"/>
              <a:t> a </a:t>
            </a:r>
            <a:r>
              <a:rPr lang="fr-CA" dirty="0" err="1" smtClean="0"/>
              <a:t>buddy</a:t>
            </a:r>
            <a:r>
              <a:rPr lang="fr-CA" dirty="0" smtClean="0"/>
              <a:t> system » &amp; </a:t>
            </a:r>
            <a:r>
              <a:rPr lang="fr-CA" dirty="0" err="1" smtClean="0"/>
              <a:t>your</a:t>
            </a:r>
            <a:r>
              <a:rPr lang="fr-CA" dirty="0" smtClean="0"/>
              <a:t> </a:t>
            </a:r>
            <a:r>
              <a:rPr lang="fr-CA" dirty="0" err="1" smtClean="0"/>
              <a:t>name</a:t>
            </a:r>
            <a:r>
              <a:rPr lang="fr-CA" dirty="0" smtClean="0"/>
              <a:t>/email </a:t>
            </a:r>
          </a:p>
          <a:p>
            <a:pPr marL="171450" indent="-171450">
              <a:buFont typeface="Arial" panose="020B0604020202020204" pitchFamily="34" charset="0"/>
              <a:buChar char="•"/>
            </a:pPr>
            <a:endParaRPr lang="fr-CA" dirty="0" smtClean="0"/>
          </a:p>
          <a:p>
            <a:pPr marL="171450" indent="-171450">
              <a:buFont typeface="Arial" panose="020B0604020202020204" pitchFamily="34" charset="0"/>
              <a:buChar char="•"/>
            </a:pPr>
            <a:r>
              <a:rPr lang="fr-CA" dirty="0" smtClean="0"/>
              <a:t>If </a:t>
            </a:r>
            <a:r>
              <a:rPr lang="fr-CA" dirty="0" err="1" smtClean="0"/>
              <a:t>you</a:t>
            </a:r>
            <a:r>
              <a:rPr lang="fr-CA" dirty="0" smtClean="0"/>
              <a:t> are 3, </a:t>
            </a:r>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04037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dirty="0" smtClean="0"/>
              <a:t>10 minutes in « </a:t>
            </a:r>
            <a:r>
              <a:rPr lang="fr-CA" dirty="0" err="1" smtClean="0"/>
              <a:t>dyads</a:t>
            </a:r>
            <a:r>
              <a:rPr lang="fr-CA" dirty="0" smtClean="0"/>
              <a:t> » of 5</a:t>
            </a:r>
          </a:p>
          <a:p>
            <a:endParaRPr lang="fr-CA" dirty="0" smtClean="0"/>
          </a:p>
          <a:p>
            <a:r>
              <a:rPr lang="fr-CA" dirty="0" err="1" smtClean="0"/>
              <a:t>With</a:t>
            </a:r>
            <a:r>
              <a:rPr lang="fr-CA" dirty="0" smtClean="0"/>
              <a:t> </a:t>
            </a:r>
            <a:r>
              <a:rPr lang="fr-CA" dirty="0" err="1" smtClean="0"/>
              <a:t>honesty</a:t>
            </a:r>
            <a:r>
              <a:rPr lang="fr-CA" dirty="0" smtClean="0"/>
              <a:t>, report on</a:t>
            </a:r>
            <a:r>
              <a:rPr lang="fr-CA" baseline="0" dirty="0" smtClean="0"/>
              <a:t> :</a:t>
            </a:r>
          </a:p>
          <a:p>
            <a:pPr marL="171450" indent="-171450">
              <a:buFont typeface="Arial" panose="020B0604020202020204" pitchFamily="34" charset="0"/>
              <a:buChar char="•"/>
            </a:pPr>
            <a:r>
              <a:rPr lang="fr-CA" baseline="0" dirty="0" err="1" smtClean="0"/>
              <a:t>Were</a:t>
            </a:r>
            <a:r>
              <a:rPr lang="fr-CA" baseline="0" dirty="0" smtClean="0"/>
              <a:t> </a:t>
            </a:r>
            <a:r>
              <a:rPr lang="fr-CA" baseline="0" dirty="0" err="1" smtClean="0"/>
              <a:t>there</a:t>
            </a:r>
            <a:r>
              <a:rPr lang="fr-CA" baseline="0" dirty="0" smtClean="0"/>
              <a:t> </a:t>
            </a:r>
            <a:r>
              <a:rPr lang="fr-CA" baseline="0" dirty="0" err="1" smtClean="0"/>
              <a:t>any</a:t>
            </a:r>
            <a:r>
              <a:rPr lang="fr-CA" baseline="0" dirty="0" smtClean="0"/>
              <a:t> challenges?</a:t>
            </a:r>
          </a:p>
          <a:p>
            <a:pPr marL="171450" indent="-171450">
              <a:buFont typeface="Arial" panose="020B0604020202020204" pitchFamily="34" charset="0"/>
              <a:buChar char="•"/>
            </a:pP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9808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9"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2021-05-06</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4" name="Picture 13"/>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26682438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2021-05-06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2021-05-06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34524549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smtClean="0"/>
              <a:t>Click to edit Master subtitle style</a:t>
            </a:r>
            <a:endParaRPr lang="en-CA" noProof="0"/>
          </a:p>
        </p:txBody>
      </p:sp>
    </p:spTree>
    <p:extLst>
      <p:ext uri="{BB962C8B-B14F-4D97-AF65-F5344CB8AC3E}">
        <p14:creationId xmlns:p14="http://schemas.microsoft.com/office/powerpoint/2010/main" val="70189826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2021-05-06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2021-05-06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2021-05-06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2021-05-06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2021-05-06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2021-05-06</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2021-05-06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2021-05-06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2021-05-06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1.jpg"/><Relationship Id="rId5" Type="http://schemas.openxmlformats.org/officeDocument/2006/relationships/image" Target="../media/image50.png"/><Relationship Id="rId4" Type="http://schemas.openxmlformats.org/officeDocument/2006/relationships/image" Target="../media/image49.jp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mentalworkout.com/white-papers/how-mindfulness-can-help-your-employees-and-improve-your-companys-bottom-lin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image" Target="../media/image53.png"/><Relationship Id="rId4" Type="http://schemas.openxmlformats.org/officeDocument/2006/relationships/hyperlink" Target="https://www.mindful.org/7-qualities-mindfulness-trained-body-sca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hyperlink" Target="https://archive.org/details/BodyScan6minsB" TargetMode="External"/><Relationship Id="rId7" Type="http://schemas.openxmlformats.org/officeDocument/2006/relationships/image" Target="../media/image34.png"/><Relationship Id="rId12"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30.png"/><Relationship Id="rId10" Type="http://schemas.openxmlformats.org/officeDocument/2006/relationships/image" Target="../media/image57.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youtu.be/-s0hOYhOHGo"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6.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pn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2.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6.jpg"/><Relationship Id="rId4" Type="http://schemas.openxmlformats.org/officeDocument/2006/relationships/image" Target="../media/image33.jpe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692696"/>
            <a:ext cx="4248472"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73745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8936">
            <a:off x="6458674" y="1841987"/>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Goals: </a:t>
            </a:r>
            <a:r>
              <a:rPr lang="en-CA" sz="3200" dirty="0"/>
              <a:t>Clarity and Focus </a:t>
            </a:r>
            <a:endParaRPr lang="en-US" sz="3200" dirty="0"/>
          </a:p>
        </p:txBody>
      </p:sp>
      <p:sp>
        <p:nvSpPr>
          <p:cNvPr id="3" name="Content Placeholder 2"/>
          <p:cNvSpPr>
            <a:spLocks noGrp="1"/>
          </p:cNvSpPr>
          <p:nvPr>
            <p:ph idx="1"/>
          </p:nvPr>
        </p:nvSpPr>
        <p:spPr/>
        <p:txBody>
          <a:bodyPr>
            <a:normAutofit/>
          </a:bodyPr>
          <a:lstStyle/>
          <a:p>
            <a:pPr>
              <a:spcBef>
                <a:spcPts val="1800"/>
              </a:spcBef>
            </a:pPr>
            <a:r>
              <a:rPr lang="en-US" dirty="0" smtClean="0"/>
              <a:t>Two of the skills that a Mindful Leader shows are </a:t>
            </a:r>
            <a:r>
              <a:rPr lang="en-US" dirty="0"/>
              <a:t>Clarity and Focus </a:t>
            </a:r>
            <a:endParaRPr lang="en-US" dirty="0" smtClean="0"/>
          </a:p>
          <a:p>
            <a:pPr>
              <a:spcBef>
                <a:spcPts val="1800"/>
              </a:spcBef>
            </a:pPr>
            <a:r>
              <a:rPr lang="en-US" dirty="0" smtClean="0"/>
              <a:t>Today, we’ll practice </a:t>
            </a:r>
          </a:p>
          <a:p>
            <a:pPr lvl="1">
              <a:spcBef>
                <a:spcPts val="1800"/>
              </a:spcBef>
            </a:pPr>
            <a:r>
              <a:rPr lang="en-US" dirty="0" smtClean="0"/>
              <a:t>Clarity by understanding what happens in the brain – neuroplasticity</a:t>
            </a:r>
          </a:p>
          <a:p>
            <a:pPr lvl="1">
              <a:spcBef>
                <a:spcPts val="1800"/>
              </a:spcBef>
            </a:pPr>
            <a:r>
              <a:rPr lang="en-US" dirty="0" smtClean="0"/>
              <a:t>Introduce Mindful Leadership concepts</a:t>
            </a:r>
          </a:p>
          <a:p>
            <a:pPr lvl="1">
              <a:spcBef>
                <a:spcPts val="1800"/>
              </a:spcBef>
            </a:pPr>
            <a:r>
              <a:rPr lang="en-US" dirty="0" smtClean="0"/>
              <a:t>Focus </a:t>
            </a:r>
            <a:r>
              <a:rPr lang="en-US" dirty="0"/>
              <a:t>by doing a Mindful Body </a:t>
            </a:r>
            <a:r>
              <a:rPr lang="en-US" dirty="0" smtClean="0"/>
              <a:t>Scan</a:t>
            </a:r>
            <a:endParaRPr lang="en-US" dirty="0"/>
          </a:p>
        </p:txBody>
      </p:sp>
    </p:spTree>
    <p:extLst>
      <p:ext uri="{BB962C8B-B14F-4D97-AF65-F5344CB8AC3E}">
        <p14:creationId xmlns:p14="http://schemas.microsoft.com/office/powerpoint/2010/main" val="341488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56440" y="1141059"/>
            <a:ext cx="6780952" cy="5923809"/>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1150340" y="1131482"/>
            <a:ext cx="6780952" cy="5923809"/>
          </a:xfrm>
          <a:prstGeom prst="rect">
            <a:avLst/>
          </a:prstGeom>
        </p:spPr>
      </p:pic>
      <p:pic>
        <p:nvPicPr>
          <p:cNvPr id="5" name="Picture 4"/>
          <p:cNvPicPr>
            <a:picLocks noChangeAspect="1"/>
          </p:cNvPicPr>
          <p:nvPr/>
        </p:nvPicPr>
        <p:blipFill rotWithShape="1">
          <a:blip r:embed="rId5">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6">
            <a:clrChange>
              <a:clrFrom>
                <a:srgbClr val="FFFFFF"/>
              </a:clrFrom>
              <a:clrTo>
                <a:srgbClr val="FFFFFF">
                  <a:alpha val="0"/>
                </a:srgbClr>
              </a:clrTo>
            </a:clrChange>
          </a:blip>
          <a:srcRect t="4669" b="14773"/>
          <a:stretch/>
        </p:blipFill>
        <p:spPr>
          <a:xfrm>
            <a:off x="1156440" y="1417638"/>
            <a:ext cx="6780952" cy="4772074"/>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en-CA" dirty="0" smtClean="0"/>
              <a:t>Natural dangers </a:t>
            </a:r>
          </a:p>
          <a:p>
            <a:pPr algn="ctr"/>
            <a:r>
              <a:rPr lang="en-CA" dirty="0" smtClean="0">
                <a:sym typeface="Wingdings" panose="05000000000000000000" pitchFamily="2" charset="2"/>
              </a:rPr>
              <a:t> turned  into</a:t>
            </a:r>
          </a:p>
          <a:p>
            <a:pPr algn="r"/>
            <a:r>
              <a:rPr lang="en-CA" dirty="0" smtClean="0">
                <a:sym typeface="Wingdings" panose="05000000000000000000" pitchFamily="2" charset="2"/>
              </a:rPr>
              <a:t>Day to day over stimulus</a:t>
            </a:r>
            <a:endParaRPr lang="en-CA" dirty="0"/>
          </a:p>
        </p:txBody>
      </p:sp>
      <p:sp>
        <p:nvSpPr>
          <p:cNvPr id="19" name="TextBox 18"/>
          <p:cNvSpPr txBox="1"/>
          <p:nvPr/>
        </p:nvSpPr>
        <p:spPr>
          <a:xfrm>
            <a:off x="2321452" y="3573016"/>
            <a:ext cx="1098420" cy="1200329"/>
          </a:xfrm>
          <a:prstGeom prst="rect">
            <a:avLst/>
          </a:prstGeom>
          <a:noFill/>
        </p:spPr>
        <p:txBody>
          <a:bodyPr wrap="square" rtlCol="0">
            <a:spAutoFit/>
          </a:bodyPr>
          <a:lstStyle/>
          <a:p>
            <a:r>
              <a:rPr lang="en-CA" dirty="0" smtClean="0"/>
              <a:t>Work</a:t>
            </a:r>
          </a:p>
          <a:p>
            <a:r>
              <a:rPr lang="en-CA" dirty="0" smtClean="0"/>
              <a:t>Family</a:t>
            </a:r>
          </a:p>
          <a:p>
            <a:r>
              <a:rPr lang="en-CA" dirty="0" smtClean="0"/>
              <a:t>Stress</a:t>
            </a:r>
          </a:p>
          <a:p>
            <a:r>
              <a:rPr lang="en-CA" dirty="0" smtClean="0"/>
              <a:t>Media </a:t>
            </a:r>
            <a:endParaRPr lang="en-CA" dirty="0"/>
          </a:p>
        </p:txBody>
      </p:sp>
      <p:pic>
        <p:nvPicPr>
          <p:cNvPr id="18" name="Picture 17"/>
          <p:cNvPicPr>
            <a:picLocks noChangeAspect="1"/>
          </p:cNvPicPr>
          <p:nvPr/>
        </p:nvPicPr>
        <p:blipFill rotWithShape="1">
          <a:blip r:embed="rId3"/>
          <a:srcRect t="7029" b="14498"/>
          <a:stretch/>
        </p:blipFill>
        <p:spPr>
          <a:xfrm>
            <a:off x="1175424" y="1541128"/>
            <a:ext cx="6780952" cy="4648583"/>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smtClean="0"/>
              <a:t>Decision making</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smtClean="0"/>
              <a:t>Emotions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smtClean="0"/>
              <a:t>Language</a:t>
            </a:r>
            <a:endParaRPr lang="en-CA" dirty="0"/>
          </a:p>
        </p:txBody>
      </p:sp>
      <p:sp>
        <p:nvSpPr>
          <p:cNvPr id="15" name="TextBox 14"/>
          <p:cNvSpPr txBox="1"/>
          <p:nvPr/>
        </p:nvSpPr>
        <p:spPr>
          <a:xfrm>
            <a:off x="7492347" y="4308228"/>
            <a:ext cx="1383714" cy="646331"/>
          </a:xfrm>
          <a:prstGeom prst="rect">
            <a:avLst/>
          </a:prstGeom>
          <a:noFill/>
        </p:spPr>
        <p:txBody>
          <a:bodyPr wrap="square" rtlCol="0">
            <a:spAutoFit/>
          </a:bodyPr>
          <a:lstStyle/>
          <a:p>
            <a:r>
              <a:rPr lang="en-CA" dirty="0" smtClean="0"/>
              <a:t>Mindfulness Practice</a:t>
            </a:r>
            <a:endParaRPr lang="en-CA" dirty="0"/>
          </a:p>
        </p:txBody>
      </p:sp>
      <p:sp>
        <p:nvSpPr>
          <p:cNvPr id="9" name="TextBox 8"/>
          <p:cNvSpPr txBox="1"/>
          <p:nvPr/>
        </p:nvSpPr>
        <p:spPr>
          <a:xfrm>
            <a:off x="5962766" y="4308229"/>
            <a:ext cx="1098420" cy="369332"/>
          </a:xfrm>
          <a:prstGeom prst="rect">
            <a:avLst/>
          </a:prstGeom>
          <a:noFill/>
        </p:spPr>
        <p:txBody>
          <a:bodyPr wrap="square" rtlCol="0">
            <a:spAutoFit/>
          </a:bodyPr>
          <a:lstStyle/>
          <a:p>
            <a:r>
              <a:rPr lang="en-CA" dirty="0" smtClean="0"/>
              <a:t>Amygdala</a:t>
            </a:r>
            <a:endParaRPr lang="en-CA" dirty="0"/>
          </a:p>
        </p:txBody>
      </p:sp>
      <p:sp>
        <p:nvSpPr>
          <p:cNvPr id="2" name="Rectangle 1"/>
          <p:cNvSpPr/>
          <p:nvPr/>
        </p:nvSpPr>
        <p:spPr>
          <a:xfrm>
            <a:off x="457200" y="6189711"/>
            <a:ext cx="7727004" cy="338554"/>
          </a:xfrm>
          <a:prstGeom prst="rect">
            <a:avLst/>
          </a:prstGeom>
        </p:spPr>
        <p:txBody>
          <a:bodyPr wrap="square">
            <a:spAutoFit/>
          </a:bodyPr>
          <a:lstStyle/>
          <a:p>
            <a:r>
              <a:rPr lang="en-CA" sz="1600" dirty="0" smtClean="0">
                <a:effectLst/>
                <a:latin typeface="Times New Roman" panose="02020603050405020304" pitchFamily="18" charset="0"/>
                <a:ea typeface="Calibri" panose="020F0502020204030204" pitchFamily="34" charset="0"/>
              </a:rPr>
              <a:t>Watch this video at home (15 </a:t>
            </a:r>
            <a:r>
              <a:rPr lang="en-CA" sz="1600" dirty="0" err="1" smtClean="0">
                <a:effectLst/>
                <a:latin typeface="Times New Roman" panose="02020603050405020304" pitchFamily="18" charset="0"/>
                <a:ea typeface="Calibri" panose="020F0502020204030204" pitchFamily="34" charset="0"/>
              </a:rPr>
              <a:t>mins</a:t>
            </a:r>
            <a:r>
              <a:rPr lang="en-CA" sz="1600" dirty="0" smtClean="0">
                <a:effectLst/>
                <a:latin typeface="Times New Roman" panose="02020603050405020304" pitchFamily="18" charset="0"/>
                <a:ea typeface="Calibri" panose="020F0502020204030204" pitchFamily="34" charset="0"/>
              </a:rPr>
              <a:t>):  </a:t>
            </a:r>
            <a:r>
              <a:rPr lang="en-CA" sz="1600" u="sng" dirty="0">
                <a:solidFill>
                  <a:srgbClr val="0000FF"/>
                </a:solidFill>
                <a:latin typeface="Times New Roman" panose="02020603050405020304" pitchFamily="18" charset="0"/>
                <a:ea typeface="Calibri" panose="020F0502020204030204" pitchFamily="34" charset="0"/>
              </a:rPr>
              <a:t>https://</a:t>
            </a:r>
            <a:r>
              <a:rPr lang="en-CA" sz="1600" u="sng" dirty="0" smtClean="0">
                <a:solidFill>
                  <a:srgbClr val="0000FF"/>
                </a:solidFill>
                <a:latin typeface="Times New Roman" panose="02020603050405020304" pitchFamily="18" charset="0"/>
                <a:ea typeface="Calibri" panose="020F0502020204030204" pitchFamily="34" charset="0"/>
              </a:rPr>
              <a:t>www.youtube.com/watch?v=Awd0kgxcZws</a:t>
            </a:r>
            <a:endParaRPr lang="en-CA" sz="1600" dirty="0">
              <a:latin typeface="Times New Roman" panose="02020603050405020304" pitchFamily="18" charset="0"/>
              <a:ea typeface="Calibri" panose="020F0502020204030204" pitchFamily="34" charset="0"/>
            </a:endParaRPr>
          </a:p>
        </p:txBody>
      </p:sp>
      <p:sp>
        <p:nvSpPr>
          <p:cNvPr id="17" name="Title 16"/>
          <p:cNvSpPr>
            <a:spLocks noGrp="1"/>
          </p:cNvSpPr>
          <p:nvPr>
            <p:ph type="title"/>
          </p:nvPr>
        </p:nvSpPr>
        <p:spPr/>
        <p:txBody>
          <a:bodyPr>
            <a:normAutofit fontScale="90000"/>
          </a:bodyPr>
          <a:lstStyle/>
          <a:p>
            <a:r>
              <a:rPr lang="en-US" dirty="0"/>
              <a:t>What happens in the brain – the neuroplasticity</a:t>
            </a:r>
            <a:endParaRPr lang="en-CA" dirty="0"/>
          </a:p>
        </p:txBody>
      </p:sp>
    </p:spTree>
    <p:extLst>
      <p:ext uri="{BB962C8B-B14F-4D97-AF65-F5344CB8AC3E}">
        <p14:creationId xmlns:p14="http://schemas.microsoft.com/office/powerpoint/2010/main" val="374742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9" grpId="0"/>
      <p:bldP spid="10" grpId="0"/>
      <p:bldP spid="11" grpId="0"/>
      <p:bldP spid="12" grpId="0"/>
      <p:bldP spid="15"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The Brain and Body Work Under Stress</a:t>
            </a:r>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544553" y="1298566"/>
            <a:ext cx="6054895" cy="4481863"/>
          </a:xfrm>
          <a:prstGeom prst="rect">
            <a:avLst/>
          </a:prstGeom>
        </p:spPr>
      </p:pic>
      <p:sp>
        <p:nvSpPr>
          <p:cNvPr id="8" name="Rectangle 7"/>
          <p:cNvSpPr/>
          <p:nvPr/>
        </p:nvSpPr>
        <p:spPr>
          <a:xfrm>
            <a:off x="1544552" y="4058507"/>
            <a:ext cx="1630448" cy="9144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83568" y="5604930"/>
            <a:ext cx="3507431" cy="646331"/>
          </a:xfrm>
          <a:prstGeom prst="rect">
            <a:avLst/>
          </a:prstGeom>
          <a:noFill/>
          <a:ln w="12700">
            <a:solidFill>
              <a:schemeClr val="tx1"/>
            </a:solidFill>
          </a:ln>
        </p:spPr>
        <p:txBody>
          <a:bodyPr wrap="square" rtlCol="0">
            <a:spAutoFit/>
          </a:bodyPr>
          <a:lstStyle/>
          <a:p>
            <a:r>
              <a:rPr lang="en-US" dirty="0" smtClean="0"/>
              <a:t>In </a:t>
            </a:r>
            <a:r>
              <a:rPr lang="en-US" dirty="0"/>
              <a:t>times of </a:t>
            </a:r>
            <a:r>
              <a:rPr lang="en-US" dirty="0" smtClean="0"/>
              <a:t>stress, the brain reduces energy to its “executive system”.</a:t>
            </a:r>
            <a:endParaRPr lang="en-US" dirty="0"/>
          </a:p>
        </p:txBody>
      </p:sp>
      <p:sp>
        <p:nvSpPr>
          <p:cNvPr id="10" name="Down Arrow 9"/>
          <p:cNvSpPr/>
          <p:nvPr/>
        </p:nvSpPr>
        <p:spPr>
          <a:xfrm>
            <a:off x="1206500" y="4656667"/>
            <a:ext cx="228600" cy="9482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Viktor Frankl quotes"/>
          <p:cNvPicPr>
            <a:picLocks noChangeAspect="1" noChangeArrowheads="1"/>
          </p:cNvPicPr>
          <p:nvPr/>
        </p:nvPicPr>
        <p:blipFill rotWithShape="1">
          <a:blip r:embed="rId2">
            <a:extLst>
              <a:ext uri="{28A0092B-C50C-407E-A947-70E740481C1C}">
                <a14:useLocalDpi xmlns:a14="http://schemas.microsoft.com/office/drawing/2010/main" val="0"/>
              </a:ext>
            </a:extLst>
          </a:blip>
          <a:srcRect b="12502"/>
          <a:stretch/>
        </p:blipFill>
        <p:spPr bwMode="auto">
          <a:xfrm>
            <a:off x="1547664" y="1196752"/>
            <a:ext cx="6102246" cy="400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3"/>
            <a:ext cx="8334375"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GonzalA1\AppData\Local\Microsoft\Windows\Temporary Internet Files\Content.IE5\QDHZ6E8K\brain-diagram[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90935"/>
            <a:ext cx="3406453" cy="2431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82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9299" y="3429000"/>
            <a:ext cx="3810000" cy="3429000"/>
          </a:xfr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2892605"/>
            <a:ext cx="4032448" cy="3943235"/>
          </a:xfrm>
          <a:prstGeom prst="rect">
            <a:avLst/>
          </a:prstGeom>
        </p:spPr>
      </p:pic>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8095" y="91648"/>
            <a:ext cx="4970476" cy="272791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91648"/>
            <a:ext cx="3960440" cy="3114674"/>
          </a:xfrm>
          <a:prstGeom prst="rect">
            <a:avLst/>
          </a:prstGeom>
        </p:spPr>
      </p:pic>
    </p:spTree>
    <p:extLst>
      <p:ext uri="{BB962C8B-B14F-4D97-AF65-F5344CB8AC3E}">
        <p14:creationId xmlns:p14="http://schemas.microsoft.com/office/powerpoint/2010/main" val="128961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Mindfulness Matters</a:t>
            </a:r>
            <a:endParaRPr lang="en-US" dirty="0"/>
          </a:p>
        </p:txBody>
      </p:sp>
      <p:sp>
        <p:nvSpPr>
          <p:cNvPr id="3" name="Content Placeholder 2"/>
          <p:cNvSpPr>
            <a:spLocks noGrp="1"/>
          </p:cNvSpPr>
          <p:nvPr>
            <p:ph idx="1"/>
          </p:nvPr>
        </p:nvSpPr>
        <p:spPr/>
        <p:txBody>
          <a:bodyPr>
            <a:normAutofit fontScale="85000" lnSpcReduction="20000"/>
          </a:bodyPr>
          <a:lstStyle/>
          <a:p>
            <a:pPr>
              <a:lnSpc>
                <a:spcPct val="150000"/>
              </a:lnSpc>
              <a:buFont typeface="Arial" pitchFamily="34" charset="0"/>
              <a:buChar char="•"/>
            </a:pPr>
            <a:r>
              <a:rPr lang="en-CA" dirty="0" smtClean="0"/>
              <a:t>Increased resilience</a:t>
            </a:r>
          </a:p>
          <a:p>
            <a:pPr>
              <a:lnSpc>
                <a:spcPct val="150000"/>
              </a:lnSpc>
              <a:buFont typeface="Arial" pitchFamily="34" charset="0"/>
              <a:buChar char="•"/>
            </a:pPr>
            <a:r>
              <a:rPr lang="en-CA" dirty="0" smtClean="0"/>
              <a:t>Focus and concentration</a:t>
            </a:r>
          </a:p>
          <a:p>
            <a:pPr>
              <a:lnSpc>
                <a:spcPct val="150000"/>
              </a:lnSpc>
              <a:buFont typeface="Arial" pitchFamily="34" charset="0"/>
              <a:buChar char="•"/>
            </a:pPr>
            <a:r>
              <a:rPr lang="en-CA" dirty="0" smtClean="0"/>
              <a:t>Workplace harmony</a:t>
            </a:r>
          </a:p>
          <a:p>
            <a:pPr>
              <a:lnSpc>
                <a:spcPct val="150000"/>
              </a:lnSpc>
              <a:buFont typeface="Arial" pitchFamily="34" charset="0"/>
              <a:buChar char="•"/>
            </a:pPr>
            <a:r>
              <a:rPr lang="en-CA" dirty="0" smtClean="0"/>
              <a:t>Fewer sick days</a:t>
            </a:r>
          </a:p>
          <a:p>
            <a:pPr>
              <a:lnSpc>
                <a:spcPct val="150000"/>
              </a:lnSpc>
              <a:buFont typeface="Arial" pitchFamily="34" charset="0"/>
              <a:buChar char="•"/>
            </a:pPr>
            <a:r>
              <a:rPr lang="en-CA" dirty="0" smtClean="0"/>
              <a:t>Greater employee satisfaction and well-being</a:t>
            </a:r>
          </a:p>
          <a:p>
            <a:pPr>
              <a:lnSpc>
                <a:spcPct val="150000"/>
              </a:lnSpc>
              <a:buFont typeface="Arial" pitchFamily="34" charset="0"/>
              <a:buChar char="•"/>
            </a:pPr>
            <a:r>
              <a:rPr lang="en-CA" dirty="0" smtClean="0"/>
              <a:t> Stress reduction</a:t>
            </a:r>
          </a:p>
          <a:p>
            <a:pPr>
              <a:lnSpc>
                <a:spcPct val="150000"/>
              </a:lnSpc>
              <a:buFont typeface="Arial" pitchFamily="34" charset="0"/>
              <a:buChar char="•"/>
            </a:pPr>
            <a:r>
              <a:rPr lang="en-CA" dirty="0" smtClean="0"/>
              <a:t>Greater creativity</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hlinkClick r:id="rId4"/>
              </a:rPr>
              <a:t>http://www.mentalworkout.com/white-papers/how-mindfulness-can-help-your-employees-and-improve-your-companys-bottom-line/</a:t>
            </a:r>
            <a:endParaRPr lang="en-US" sz="1100" dirty="0"/>
          </a:p>
        </p:txBody>
      </p:sp>
    </p:spTree>
    <p:extLst>
      <p:ext uri="{BB962C8B-B14F-4D97-AF65-F5344CB8AC3E}">
        <p14:creationId xmlns:p14="http://schemas.microsoft.com/office/powerpoint/2010/main" val="806726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457200" y="1203491"/>
            <a:ext cx="4257600"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a:t>builds resilience </a:t>
            </a:r>
            <a:endParaRPr sz="2200"/>
          </a:p>
          <a:p>
            <a:pPr marL="342900" lvl="0" indent="-279400" algn="l" rtl="0">
              <a:lnSpc>
                <a:spcPct val="100000"/>
              </a:lnSpc>
              <a:spcBef>
                <a:spcPts val="200"/>
              </a:spcBef>
              <a:spcAft>
                <a:spcPts val="0"/>
              </a:spcAft>
              <a:buClr>
                <a:schemeClr val="dk1"/>
              </a:buClr>
              <a:buSzPts val="2200"/>
              <a:buChar char="•"/>
            </a:pPr>
            <a:r>
              <a:rPr lang="en-CA" sz="2200"/>
              <a:t>boosts emotional intelligence</a:t>
            </a:r>
            <a:endParaRPr sz="2200"/>
          </a:p>
          <a:p>
            <a:pPr marL="342900" lvl="0" indent="-279400" algn="l" rtl="0">
              <a:lnSpc>
                <a:spcPct val="100000"/>
              </a:lnSpc>
              <a:spcBef>
                <a:spcPts val="200"/>
              </a:spcBef>
              <a:spcAft>
                <a:spcPts val="0"/>
              </a:spcAft>
              <a:buClr>
                <a:schemeClr val="dk1"/>
              </a:buClr>
              <a:buSzPts val="2200"/>
              <a:buChar char="•"/>
            </a:pPr>
            <a:r>
              <a:rPr lang="en-CA" sz="2200"/>
              <a:t>enhances creativity </a:t>
            </a:r>
            <a:endParaRPr sz="2200"/>
          </a:p>
          <a:p>
            <a:pPr marL="342900" lvl="0" indent="-279400" algn="l" rtl="0">
              <a:lnSpc>
                <a:spcPct val="100000"/>
              </a:lnSpc>
              <a:spcBef>
                <a:spcPts val="200"/>
              </a:spcBef>
              <a:spcAft>
                <a:spcPts val="0"/>
              </a:spcAft>
              <a:buClr>
                <a:schemeClr val="dk1"/>
              </a:buClr>
              <a:buSzPts val="2200"/>
              <a:buChar char="•"/>
            </a:pPr>
            <a:r>
              <a:rPr lang="en-CA" sz="2200"/>
              <a:t>improves your relationships</a:t>
            </a:r>
            <a:endParaRPr sz="2200"/>
          </a:p>
          <a:p>
            <a:pPr marL="342900" lvl="0" indent="-279400" algn="l" rtl="0">
              <a:lnSpc>
                <a:spcPct val="100000"/>
              </a:lnSpc>
              <a:spcBef>
                <a:spcPts val="200"/>
              </a:spcBef>
              <a:spcAft>
                <a:spcPts val="0"/>
              </a:spcAft>
              <a:buClr>
                <a:schemeClr val="dk1"/>
              </a:buClr>
              <a:buSzPts val="2200"/>
              <a:buChar char="•"/>
            </a:pPr>
            <a:r>
              <a:rPr lang="en-CA" sz="2200"/>
              <a:t>helps you focus</a:t>
            </a:r>
            <a:endParaRPr sz="220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a:t>How Mindfulness Practice Benefits CEOs</a:t>
            </a:r>
            <a:endParaRPr sz="3240"/>
          </a:p>
        </p:txBody>
      </p:sp>
      <p:sp>
        <p:nvSpPr>
          <p:cNvPr id="155" name="Google Shape;155;p6"/>
          <p:cNvSpPr/>
          <p:nvPr/>
        </p:nvSpPr>
        <p:spPr>
          <a:xfrm>
            <a:off x="457200" y="3247975"/>
            <a:ext cx="4822500" cy="54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a:solidFill>
                  <a:schemeClr val="dk1"/>
                </a:solidFill>
                <a:latin typeface="Calibri"/>
                <a:ea typeface="Calibri"/>
                <a:cs typeface="Calibri"/>
                <a:sym typeface="Calibri"/>
              </a:rPr>
              <a:t>* Adapted from: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3"/>
              </a:rPr>
              <a:t>https://hbr.org/2015/12/how-meditation-benefits-ceos</a:t>
            </a:r>
            <a:endParaRPr sz="11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a:solidFill>
                  <a:schemeClr val="hlink"/>
                </a:solidFill>
                <a:hlinkClick r:id="rId4"/>
              </a:rPr>
              <a:t>https://www.mindful.org/7-qualities-mindfulness-trained-body-scan/</a:t>
            </a:r>
            <a:endParaRPr sz="110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832800" y="1203475"/>
            <a:ext cx="4257600"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a:t>Attention </a:t>
            </a:r>
            <a:endParaRPr sz="2200"/>
          </a:p>
          <a:p>
            <a:pPr marL="342900" lvl="0" indent="-279400" algn="l" rtl="0">
              <a:lnSpc>
                <a:spcPct val="100000"/>
              </a:lnSpc>
              <a:spcBef>
                <a:spcPts val="200"/>
              </a:spcBef>
              <a:spcAft>
                <a:spcPts val="0"/>
              </a:spcAft>
              <a:buSzPts val="2200"/>
              <a:buChar char="•"/>
            </a:pPr>
            <a:r>
              <a:rPr lang="en-CA" sz="2200"/>
              <a:t>Awareness </a:t>
            </a:r>
            <a:endParaRPr sz="2200"/>
          </a:p>
          <a:p>
            <a:pPr marL="342900" lvl="0" indent="-279400" algn="l" rtl="0">
              <a:lnSpc>
                <a:spcPct val="100000"/>
              </a:lnSpc>
              <a:spcBef>
                <a:spcPts val="200"/>
              </a:spcBef>
              <a:spcAft>
                <a:spcPts val="0"/>
              </a:spcAft>
              <a:buSzPts val="2200"/>
              <a:buChar char="•"/>
            </a:pPr>
            <a:r>
              <a:rPr lang="en-CA" sz="2200"/>
              <a:t>Letting be </a:t>
            </a:r>
            <a:endParaRPr sz="2200"/>
          </a:p>
          <a:p>
            <a:pPr marL="342900" lvl="0" indent="-279400" algn="l" rtl="0">
              <a:lnSpc>
                <a:spcPct val="100000"/>
              </a:lnSpc>
              <a:spcBef>
                <a:spcPts val="200"/>
              </a:spcBef>
              <a:spcAft>
                <a:spcPts val="0"/>
              </a:spcAft>
              <a:buSzPts val="2200"/>
              <a:buChar char="•"/>
            </a:pPr>
            <a:r>
              <a:rPr lang="en-CA" sz="2200"/>
              <a:t>Leaning into Unpleasant Experiences </a:t>
            </a:r>
            <a:endParaRPr sz="2200"/>
          </a:p>
          <a:p>
            <a:pPr marL="342900" lvl="0" indent="-279400" algn="l" rtl="0">
              <a:lnSpc>
                <a:spcPct val="100000"/>
              </a:lnSpc>
              <a:spcBef>
                <a:spcPts val="200"/>
              </a:spcBef>
              <a:spcAft>
                <a:spcPts val="0"/>
              </a:spcAft>
              <a:buSzPts val="2200"/>
              <a:buChar char="•"/>
            </a:pPr>
            <a:r>
              <a:rPr lang="en-CA" sz="2200"/>
              <a:t>Appreciation </a:t>
            </a:r>
            <a:endParaRPr sz="2200"/>
          </a:p>
          <a:p>
            <a:pPr marL="342900" lvl="0" indent="-279400" algn="l" rtl="0">
              <a:lnSpc>
                <a:spcPct val="100000"/>
              </a:lnSpc>
              <a:spcBef>
                <a:spcPts val="200"/>
              </a:spcBef>
              <a:spcAft>
                <a:spcPts val="0"/>
              </a:spcAft>
              <a:buSzPts val="2200"/>
              <a:buChar char="•"/>
            </a:pPr>
            <a:r>
              <a:rPr lang="en-CA" sz="2200"/>
              <a:t>Getting unstuck</a:t>
            </a:r>
            <a:endParaRPr sz="2200"/>
          </a:p>
        </p:txBody>
      </p:sp>
      <p:pic>
        <p:nvPicPr>
          <p:cNvPr id="157" name="Google Shape;157;p6"/>
          <p:cNvPicPr preferRelativeResize="0"/>
          <p:nvPr/>
        </p:nvPicPr>
        <p:blipFill rotWithShape="1">
          <a:blip r:embed="rId5">
            <a:alphaModFix/>
          </a:blip>
          <a:srcRect b="46991"/>
          <a:stretch/>
        </p:blipFill>
        <p:spPr>
          <a:xfrm>
            <a:off x="1110350" y="4296575"/>
            <a:ext cx="6300825" cy="2337950"/>
          </a:xfrm>
          <a:prstGeom prst="rect">
            <a:avLst/>
          </a:prstGeom>
          <a:noFill/>
          <a:ln>
            <a:noFill/>
          </a:ln>
        </p:spPr>
      </p:pic>
      <p:cxnSp>
        <p:nvCxnSpPr>
          <p:cNvPr id="158" name="Google Shape;158;p6"/>
          <p:cNvCxnSpPr/>
          <p:nvPr/>
        </p:nvCxnSpPr>
        <p:spPr>
          <a:xfrm rot="10800000" flipH="1">
            <a:off x="2741375" y="4089175"/>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91750" y="6519300"/>
            <a:ext cx="6943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from: </a:t>
            </a:r>
            <a:r>
              <a:rPr lang="en-CA" sz="1000" u="sng">
                <a:solidFill>
                  <a:schemeClr val="hlink"/>
                </a:solidFill>
                <a:hlinkClick r:id="rId6"/>
              </a:rPr>
              <a:t>https://www.bcg.com/en-ca/publications/2018/unleashing-power-of-mindfulness-in-corporations</a:t>
            </a:r>
            <a:r>
              <a:rPr lang="en-CA" sz="1000"/>
              <a:t> </a:t>
            </a:r>
            <a:endParaRPr sz="1000"/>
          </a:p>
        </p:txBody>
      </p:sp>
    </p:spTree>
    <p:extLst>
      <p:ext uri="{BB962C8B-B14F-4D97-AF65-F5344CB8AC3E}">
        <p14:creationId xmlns:p14="http://schemas.microsoft.com/office/powerpoint/2010/main" val="67411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fade">
                                      <p:cBhvr>
                                        <p:cTn id="10"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43250" y="176300"/>
            <a:ext cx="5400751" cy="3763250"/>
          </a:xfrm>
          <a:prstGeom prst="rect">
            <a:avLst/>
          </a:prstGeom>
          <a:noFill/>
          <a:ln>
            <a:noFill/>
          </a:ln>
        </p:spPr>
      </p:pic>
      <p:sp>
        <p:nvSpPr>
          <p:cNvPr id="107" name="Google Shape;107;g8c22de5f0f_0_20"/>
          <p:cNvSpPr txBox="1"/>
          <p:nvPr/>
        </p:nvSpPr>
        <p:spPr>
          <a:xfrm rot="-5400000">
            <a:off x="619475" y="753375"/>
            <a:ext cx="2862000"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500" dirty="0">
                <a:solidFill>
                  <a:schemeClr val="dk1"/>
                </a:solidFill>
                <a:latin typeface="Trebuchet MS"/>
                <a:ea typeface="Trebuchet MS"/>
                <a:cs typeface="Trebuchet MS"/>
                <a:sym typeface="Trebuchet MS"/>
              </a:rPr>
              <a:t>What is</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 Mindful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Change </a:t>
            </a:r>
            <a:br>
              <a:rPr lang="en-CA" sz="3500" dirty="0">
                <a:solidFill>
                  <a:schemeClr val="dk1"/>
                </a:solidFill>
                <a:latin typeface="Trebuchet MS"/>
                <a:ea typeface="Trebuchet MS"/>
                <a:cs typeface="Trebuchet MS"/>
                <a:sym typeface="Trebuchet MS"/>
              </a:rPr>
            </a:br>
            <a:r>
              <a:rPr lang="en-CA" sz="3500" dirty="0">
                <a:solidFill>
                  <a:schemeClr val="dk1"/>
                </a:solidFill>
                <a:latin typeface="Trebuchet MS"/>
                <a:ea typeface="Trebuchet MS"/>
                <a:cs typeface="Trebuchet MS"/>
                <a:sym typeface="Trebuchet MS"/>
              </a:rPr>
              <a:t>Leadership?</a:t>
            </a:r>
            <a:endParaRPr sz="35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5" y="3742875"/>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1900">
                <a:solidFill>
                  <a:schemeClr val="dk1"/>
                </a:solidFill>
                <a:latin typeface="Trebuchet MS"/>
                <a:ea typeface="Trebuchet MS"/>
                <a:cs typeface="Trebuchet MS"/>
                <a:sym typeface="Trebuchet MS"/>
              </a:rPr>
              <a:t>Refers to the person who is present, non judgmental and cultivates several aspects during their interactions. These aspects are visible and tangible in the Mindful Change Leader:</a:t>
            </a:r>
            <a:endParaRPr sz="190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a:solidFill>
                  <a:srgbClr val="38761D"/>
                </a:solidFill>
                <a:latin typeface="Trebuchet MS"/>
                <a:ea typeface="Trebuchet MS"/>
                <a:cs typeface="Trebuchet MS"/>
                <a:sym typeface="Trebuchet MS"/>
              </a:rPr>
              <a:t>Focus (focus of attention)</a:t>
            </a:r>
            <a:endParaRPr sz="175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a:solidFill>
                  <a:srgbClr val="0000FF"/>
                </a:solidFill>
                <a:latin typeface="Trebuchet MS"/>
                <a:ea typeface="Trebuchet MS"/>
                <a:cs typeface="Trebuchet MS"/>
                <a:sym typeface="Trebuchet MS"/>
              </a:rPr>
              <a:t>Clarity (self awareness &amp; emotional intelligence)</a:t>
            </a:r>
            <a:endParaRPr sz="175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a:solidFill>
                  <a:srgbClr val="FF0000"/>
                </a:solidFill>
                <a:latin typeface="Trebuchet MS"/>
                <a:ea typeface="Trebuchet MS"/>
                <a:cs typeface="Trebuchet MS"/>
                <a:sym typeface="Trebuchet MS"/>
              </a:rPr>
              <a:t>Creativity (innovation &amp; decision making)</a:t>
            </a:r>
            <a:endParaRPr sz="175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a:solidFill>
                  <a:srgbClr val="1155CC"/>
                </a:solidFill>
                <a:latin typeface="Trebuchet MS"/>
                <a:ea typeface="Trebuchet MS"/>
                <a:cs typeface="Trebuchet MS"/>
                <a:sym typeface="Trebuchet MS"/>
              </a:rPr>
              <a:t>Compassion in the service of others (presence, deep listening)</a:t>
            </a:r>
            <a:endParaRPr sz="175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3237">
              <a:spcBef>
                <a:spcPts val="0"/>
              </a:spcBef>
              <a:defRPr/>
            </a:pPr>
            <a:r>
              <a:rPr lang="en-US" sz="2800" dirty="0"/>
              <a:t>Which Mindful </a:t>
            </a:r>
            <a:r>
              <a:rPr lang="en-US" sz="2800" dirty="0" smtClean="0"/>
              <a:t>Change Leadership </a:t>
            </a:r>
            <a:r>
              <a:rPr lang="en-US" sz="2800" dirty="0"/>
              <a:t>skills support the Key Leadership Competencies</a:t>
            </a:r>
            <a:r>
              <a:rPr lang="en-US" sz="2800" dirty="0" smtClean="0"/>
              <a:t>?</a:t>
            </a:r>
            <a:endParaRPr lang="en-US" sz="2000" dirty="0"/>
          </a:p>
        </p:txBody>
      </p:sp>
      <p:graphicFrame>
        <p:nvGraphicFramePr>
          <p:cNvPr id="6" name="Content Placeholder 5"/>
          <p:cNvGraphicFramePr>
            <a:graphicFrameLocks noGrp="1"/>
          </p:cNvGraphicFramePr>
          <p:nvPr>
            <p:ph idx="1"/>
          </p:nvPr>
        </p:nvGraphicFramePr>
        <p:xfrm>
          <a:off x="457200" y="1600200"/>
          <a:ext cx="8229625" cy="4930333"/>
        </p:xfrm>
        <a:graphic>
          <a:graphicData uri="http://schemas.openxmlformats.org/drawingml/2006/table">
            <a:tbl>
              <a:tblPr/>
              <a:tblGrid>
                <a:gridCol w="2068936">
                  <a:extLst>
                    <a:ext uri="{9D8B030D-6E8A-4147-A177-3AD203B41FA5}">
                      <a16:colId xmlns:a16="http://schemas.microsoft.com/office/drawing/2014/main" val="20000"/>
                    </a:ext>
                  </a:extLst>
                </a:gridCol>
                <a:gridCol w="1041057">
                  <a:extLst>
                    <a:ext uri="{9D8B030D-6E8A-4147-A177-3AD203B41FA5}">
                      <a16:colId xmlns:a16="http://schemas.microsoft.com/office/drawing/2014/main" val="20001"/>
                    </a:ext>
                  </a:extLst>
                </a:gridCol>
                <a:gridCol w="1097065">
                  <a:extLst>
                    <a:ext uri="{9D8B030D-6E8A-4147-A177-3AD203B41FA5}">
                      <a16:colId xmlns:a16="http://schemas.microsoft.com/office/drawing/2014/main" val="20002"/>
                    </a:ext>
                  </a:extLst>
                </a:gridCol>
                <a:gridCol w="1502286">
                  <a:extLst>
                    <a:ext uri="{9D8B030D-6E8A-4147-A177-3AD203B41FA5}">
                      <a16:colId xmlns:a16="http://schemas.microsoft.com/office/drawing/2014/main" val="20003"/>
                    </a:ext>
                  </a:extLst>
                </a:gridCol>
                <a:gridCol w="2520281">
                  <a:extLst>
                    <a:ext uri="{9D8B030D-6E8A-4147-A177-3AD203B41FA5}">
                      <a16:colId xmlns:a16="http://schemas.microsoft.com/office/drawing/2014/main" val="20004"/>
                    </a:ext>
                  </a:extLst>
                </a:gridCol>
              </a:tblGrid>
              <a:tr h="650467">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Focus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Clarity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Creativity </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smtClean="0">
                          <a:solidFill>
                            <a:schemeClr val="bg1"/>
                          </a:solidFill>
                          <a:latin typeface="Calibri"/>
                        </a:rPr>
                        <a:t>   Compassion </a:t>
                      </a:r>
                      <a:r>
                        <a:rPr lang="en-US" sz="2000" b="1" i="0" u="none" strike="noStrike" dirty="0">
                          <a:solidFill>
                            <a:schemeClr val="bg1"/>
                          </a:solidFill>
                          <a:latin typeface="Calibri"/>
                        </a:rPr>
                        <a:t>in the </a:t>
                      </a:r>
                      <a:endParaRPr lang="en-US" sz="2000" b="1" i="0" u="none" strike="noStrike" dirty="0" smtClean="0">
                        <a:solidFill>
                          <a:schemeClr val="bg1"/>
                        </a:solidFill>
                        <a:latin typeface="Calibri"/>
                      </a:endParaRPr>
                    </a:p>
                    <a:p>
                      <a:pPr algn="l" fontAlgn="b"/>
                      <a:r>
                        <a:rPr lang="en-US" sz="2000" b="1" i="0" u="none" strike="noStrike" dirty="0" smtClean="0">
                          <a:solidFill>
                            <a:schemeClr val="bg1"/>
                          </a:solidFill>
                          <a:latin typeface="Calibri"/>
                        </a:rPr>
                        <a:t>    service </a:t>
                      </a:r>
                      <a:r>
                        <a:rPr lang="en-US" sz="2000" b="1" i="0" u="none" strike="noStrike" dirty="0">
                          <a:solidFill>
                            <a:schemeClr val="bg1"/>
                          </a:solidFill>
                          <a:latin typeface="Calibri"/>
                        </a:rPr>
                        <a:t>of others</a:t>
                      </a: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525377">
                <a:tc>
                  <a:txBody>
                    <a:bodyPr/>
                    <a:lstStyle/>
                    <a:p>
                      <a:pPr algn="l" fontAlgn="b"/>
                      <a:r>
                        <a:rPr lang="en-US" sz="2000" b="1" i="0" u="none" strike="noStrike" dirty="0">
                          <a:solidFill>
                            <a:srgbClr val="000000"/>
                          </a:solidFill>
                          <a:latin typeface="Calibri"/>
                        </a:rPr>
                        <a:t>Create Vision and Strategy </a:t>
                      </a: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25377">
                <a:tc>
                  <a:txBody>
                    <a:bodyPr/>
                    <a:lstStyle/>
                    <a:p>
                      <a:pPr algn="l" fontAlgn="b"/>
                      <a:r>
                        <a:rPr lang="en-US" sz="2000" b="1" i="0" u="none" strike="noStrike" dirty="0">
                          <a:solidFill>
                            <a:srgbClr val="000000"/>
                          </a:solidFill>
                          <a:latin typeface="Calibri"/>
                        </a:rPr>
                        <a:t>Mobilize People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788067">
                <a:tc>
                  <a:txBody>
                    <a:bodyPr/>
                    <a:lstStyle/>
                    <a:p>
                      <a:pPr algn="l" fontAlgn="b"/>
                      <a:r>
                        <a:rPr lang="en-US" sz="2000" b="1" i="0" u="none" strike="noStrike" dirty="0">
                          <a:solidFill>
                            <a:srgbClr val="000000"/>
                          </a:solidFill>
                          <a:latin typeface="Calibri"/>
                        </a:rPr>
                        <a:t>Uphold Integrity and Respect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875629">
                <a:tc>
                  <a:txBody>
                    <a:bodyPr/>
                    <a:lstStyle/>
                    <a:p>
                      <a:pPr algn="l" fontAlgn="b"/>
                      <a:r>
                        <a:rPr lang="en-US" sz="1800" b="1" i="0" u="none" strike="noStrike" dirty="0">
                          <a:solidFill>
                            <a:srgbClr val="333333"/>
                          </a:solidFill>
                          <a:latin typeface="Arial"/>
                        </a:rPr>
                        <a:t>Collaborate with Partners and Stakeholders</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788067">
                <a:tc>
                  <a:txBody>
                    <a:bodyPr/>
                    <a:lstStyle/>
                    <a:p>
                      <a:pPr algn="l" fontAlgn="b"/>
                      <a:r>
                        <a:rPr lang="en-US" sz="2000" b="1" i="0" u="none" strike="noStrike" dirty="0">
                          <a:solidFill>
                            <a:srgbClr val="000000"/>
                          </a:solidFill>
                          <a:latin typeface="Calibri"/>
                        </a:rPr>
                        <a:t>Promote Innovation and Guide Change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25377">
                <a:tc>
                  <a:txBody>
                    <a:bodyPr/>
                    <a:lstStyle/>
                    <a:p>
                      <a:pPr algn="l" fontAlgn="b"/>
                      <a:r>
                        <a:rPr lang="en-US" sz="2000" b="1" i="0" u="none" strike="noStrike" dirty="0">
                          <a:solidFill>
                            <a:srgbClr val="000000"/>
                          </a:solidFill>
                          <a:latin typeface="Calibri"/>
                        </a:rPr>
                        <a:t>Achieve Results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41624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41624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920300"/>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920300"/>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920300"/>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70694"/>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562240"/>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childTnLst>
                                </p:cTn>
                              </p:par>
                              <p:par>
                                <p:cTn id="38" presetID="10" presetClass="entr" presetSubtype="0" fill="hold"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500"/>
                                        <p:tgtEl>
                                          <p:spTgt spid="5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500"/>
                                        <p:tgtEl>
                                          <p:spTgt spid="56"/>
                                        </p:tgtEl>
                                      </p:cBhvr>
                                    </p:animEffect>
                                  </p:childTnLst>
                                </p:cTn>
                              </p:par>
                              <p:par>
                                <p:cTn id="57" presetID="10" presetClass="entr" presetSubtype="0" fill="hold"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4" name="Subtitle 2"/>
          <p:cNvSpPr>
            <a:spLocks noGrp="1"/>
          </p:cNvSpPr>
          <p:nvPr>
            <p:ph type="subTitle" idx="1"/>
          </p:nvPr>
        </p:nvSpPr>
        <p:spPr>
          <a:xfrm>
            <a:off x="1371600" y="3886200"/>
            <a:ext cx="6400800" cy="1752600"/>
          </a:xfrm>
        </p:spPr>
        <p:txBody>
          <a:bodyPr>
            <a:normAutofit/>
          </a:bodyPr>
          <a:lstStyle/>
          <a:p>
            <a:r>
              <a:rPr lang="en-US" dirty="0" smtClean="0"/>
              <a:t>Week 2 (of 8)</a:t>
            </a:r>
          </a:p>
          <a:p>
            <a:r>
              <a:rPr lang="en-US" smtClean="0"/>
              <a:t>22 April 2021</a:t>
            </a:r>
            <a:endParaRPr lang="en-US" dirty="0" smtClean="0"/>
          </a:p>
        </p:txBody>
      </p:sp>
    </p:spTree>
    <p:extLst>
      <p:ext uri="{BB962C8B-B14F-4D97-AF65-F5344CB8AC3E}">
        <p14:creationId xmlns:p14="http://schemas.microsoft.com/office/powerpoint/2010/main" val="112135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2</a:t>
            </a:r>
            <a:endParaRPr lang="en-US" sz="3600" dirty="0"/>
          </a:p>
        </p:txBody>
      </p:sp>
      <p:sp>
        <p:nvSpPr>
          <p:cNvPr id="3" name="Content Placeholder 2"/>
          <p:cNvSpPr>
            <a:spLocks noGrp="1"/>
          </p:cNvSpPr>
          <p:nvPr>
            <p:ph idx="1"/>
          </p:nvPr>
        </p:nvSpPr>
        <p:spPr>
          <a:xfrm>
            <a:off x="457200" y="1600200"/>
            <a:ext cx="8229600" cy="4925144"/>
          </a:xfrm>
        </p:spPr>
        <p:txBody>
          <a:bodyPr>
            <a:noAutofit/>
          </a:bodyPr>
          <a:lstStyle/>
          <a:p>
            <a:pPr lvl="0">
              <a:spcBef>
                <a:spcPts val="0"/>
              </a:spcBef>
            </a:pPr>
            <a:r>
              <a:rPr lang="en-CA" sz="2700" dirty="0"/>
              <a:t>Connecting – once a week with you buddies</a:t>
            </a:r>
          </a:p>
          <a:p>
            <a:pPr lvl="1">
              <a:spcBef>
                <a:spcPts val="0"/>
              </a:spcBef>
            </a:pPr>
            <a:r>
              <a:rPr lang="en-CA" sz="2400" dirty="0"/>
              <a:t>Recommended 20 minutes call: 5 </a:t>
            </a:r>
            <a:r>
              <a:rPr lang="en-CA" sz="2400" dirty="0" err="1"/>
              <a:t>mins</a:t>
            </a:r>
            <a:r>
              <a:rPr lang="en-CA" sz="2400" dirty="0"/>
              <a:t> for each, you can discuss what you found interested, what was challenging, what you like the most</a:t>
            </a:r>
          </a:p>
          <a:p>
            <a:pPr>
              <a:spcBef>
                <a:spcPts val="0"/>
              </a:spcBef>
            </a:pPr>
            <a:r>
              <a:rPr lang="en-CA" sz="2700" dirty="0" smtClean="0"/>
              <a:t>Gratitude </a:t>
            </a:r>
            <a:r>
              <a:rPr lang="en-CA" sz="2700" dirty="0"/>
              <a:t>Journaling – daily</a:t>
            </a:r>
          </a:p>
          <a:p>
            <a:pPr>
              <a:spcBef>
                <a:spcPts val="0"/>
              </a:spcBef>
            </a:pPr>
            <a:r>
              <a:rPr lang="en-CA" sz="2700" dirty="0"/>
              <a:t>Practice 5 </a:t>
            </a:r>
            <a:r>
              <a:rPr lang="en-CA" sz="2700" dirty="0" err="1"/>
              <a:t>mins</a:t>
            </a:r>
            <a:r>
              <a:rPr lang="en-CA" sz="2700" dirty="0"/>
              <a:t> body scan – daily</a:t>
            </a:r>
            <a:r>
              <a:rPr lang="en-CA" sz="2400" dirty="0"/>
              <a:t/>
            </a:r>
            <a:br>
              <a:rPr lang="en-CA" sz="2400" dirty="0"/>
            </a:br>
            <a:r>
              <a:rPr lang="en-CA" sz="1600" dirty="0">
                <a:hlinkClick r:id="rId3"/>
              </a:rPr>
              <a:t>https://</a:t>
            </a:r>
            <a:r>
              <a:rPr lang="en-CA" sz="1600" dirty="0" smtClean="0">
                <a:hlinkClick r:id="rId3"/>
              </a:rPr>
              <a:t>archive.org/details/BodyScan6minsB</a:t>
            </a:r>
            <a:r>
              <a:rPr lang="en-CA" sz="1600" dirty="0" smtClean="0"/>
              <a:t/>
            </a:r>
            <a:br>
              <a:rPr lang="en-CA" sz="1600" dirty="0" smtClean="0"/>
            </a:br>
            <a:r>
              <a:rPr lang="en-CA" sz="1600" u="sng" dirty="0" smtClean="0">
                <a:hlinkClick r:id="rId4"/>
              </a:rPr>
              <a:t>http</a:t>
            </a:r>
            <a:r>
              <a:rPr lang="en-CA" sz="1600" u="sng" dirty="0">
                <a:hlinkClick r:id="rId4"/>
              </a:rPr>
              <a:t>://elishagoldstein.com/videos/sitting-with-awareness-of-thoughts/</a:t>
            </a:r>
            <a:r>
              <a:rPr lang="en-CA" sz="1600" u="sng" dirty="0" smtClean="0">
                <a:hlinkClick r:id="rId4"/>
              </a:rPr>
              <a:t>​</a:t>
            </a:r>
            <a:endParaRPr lang="en-CA" sz="1600" dirty="0"/>
          </a:p>
          <a:p>
            <a:pPr>
              <a:spcBef>
                <a:spcPts val="0"/>
              </a:spcBef>
            </a:pPr>
            <a:r>
              <a:rPr lang="en-CA" sz="2800" dirty="0"/>
              <a:t>In case you have a question, a comment </a:t>
            </a:r>
            <a:br>
              <a:rPr lang="en-CA" sz="2800" dirty="0"/>
            </a:br>
            <a:r>
              <a:rPr lang="en-CA" sz="2800" dirty="0"/>
              <a:t>or want to share something, please do </a:t>
            </a:r>
            <a:br>
              <a:rPr lang="en-CA" sz="2800" dirty="0"/>
            </a:br>
            <a:r>
              <a:rPr lang="en-CA" sz="2800" dirty="0"/>
              <a:t>so via the </a:t>
            </a:r>
            <a:r>
              <a:rPr lang="en-CA" sz="2800" dirty="0" smtClean="0"/>
              <a:t>Cohort</a:t>
            </a:r>
            <a:endParaRPr lang="en-CA" sz="28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7" name="Group 6"/>
          <p:cNvGrpSpPr/>
          <p:nvPr/>
        </p:nvGrpSpPr>
        <p:grpSpPr>
          <a:xfrm>
            <a:off x="7903818" y="394848"/>
            <a:ext cx="766043" cy="910869"/>
            <a:chOff x="6542261" y="506769"/>
            <a:chExt cx="523699" cy="570787"/>
          </a:xfrm>
        </p:grpSpPr>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11"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90730" y="460846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basics (1/2)</a:t>
            </a:r>
            <a:endParaRPr lang="en-US"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pPr lvl="0"/>
            <a:r>
              <a:rPr lang="en-US" dirty="0" smtClean="0"/>
              <a:t>The intention of being (as opposed to doing)</a:t>
            </a:r>
          </a:p>
          <a:p>
            <a:pPr lvl="1"/>
            <a:r>
              <a:rPr lang="en-US" dirty="0" smtClean="0"/>
              <a:t>Posture: sit with a straight back, as comfortable as possible </a:t>
            </a:r>
            <a:br>
              <a:rPr lang="en-US" dirty="0" smtClean="0"/>
            </a:br>
            <a:r>
              <a:rPr lang="en-US" dirty="0" smtClean="0"/>
              <a:t>in the chair that you are sited, slightly tuck your chin</a:t>
            </a:r>
            <a:br>
              <a:rPr lang="en-US" dirty="0" smtClean="0"/>
            </a:br>
            <a:r>
              <a:rPr lang="en-US" dirty="0" smtClean="0"/>
              <a:t>(or cross legged if you feel comfortable)</a:t>
            </a:r>
          </a:p>
          <a:p>
            <a:pPr lvl="1"/>
            <a:r>
              <a:rPr lang="en-US" dirty="0" smtClean="0"/>
              <a:t>Mindset: keep an open mind, feel the experience</a:t>
            </a:r>
          </a:p>
          <a:p>
            <a:pPr lvl="1"/>
            <a:r>
              <a:rPr lang="en-US" dirty="0" smtClean="0"/>
              <a:t>You experience may vary each day, all is good</a:t>
            </a:r>
          </a:p>
          <a:p>
            <a:pPr lvl="1"/>
            <a:r>
              <a:rPr lang="en-US" dirty="0" smtClean="0"/>
              <a:t>Focus on the breathing</a:t>
            </a:r>
          </a:p>
          <a:p>
            <a:pPr lvl="1"/>
            <a:r>
              <a:rPr lang="en-US" dirty="0" smtClean="0"/>
              <a:t>Notice</a:t>
            </a:r>
            <a:endParaRPr lang="en-CA" dirty="0"/>
          </a:p>
          <a:p>
            <a:r>
              <a:rPr lang="en-CA" dirty="0" smtClean="0"/>
              <a:t>It </a:t>
            </a:r>
            <a:r>
              <a:rPr lang="en-CA" dirty="0"/>
              <a:t>is about feeling the way you feel, about noticing without </a:t>
            </a:r>
            <a:r>
              <a:rPr lang="en-CA" dirty="0" smtClean="0"/>
              <a:t>judging</a:t>
            </a:r>
          </a:p>
          <a:p>
            <a:pPr marL="971550" lvl="1" indent="-514350">
              <a:buFont typeface="+mj-lt"/>
              <a:buAutoNum type="arabicPeriod"/>
            </a:pPr>
            <a:r>
              <a:rPr lang="en-CA" dirty="0" smtClean="0"/>
              <a:t>have </a:t>
            </a:r>
            <a:r>
              <a:rPr lang="en-CA" dirty="0"/>
              <a:t>no expectations</a:t>
            </a:r>
          </a:p>
          <a:p>
            <a:pPr marL="971550" lvl="1" indent="-514350">
              <a:buFont typeface="+mj-lt"/>
              <a:buAutoNum type="arabicPeriod"/>
            </a:pPr>
            <a:r>
              <a:rPr lang="en-CA" dirty="0" smtClean="0"/>
              <a:t>have </a:t>
            </a:r>
            <a:r>
              <a:rPr lang="en-CA" dirty="0"/>
              <a:t>no judgement</a:t>
            </a:r>
          </a:p>
          <a:p>
            <a:pPr marL="971550" lvl="1" indent="-514350">
              <a:buFont typeface="+mj-lt"/>
              <a:buAutoNum type="arabicPeriod"/>
            </a:pPr>
            <a:r>
              <a:rPr lang="en-CA" dirty="0" smtClean="0"/>
              <a:t>have </a:t>
            </a:r>
            <a:r>
              <a:rPr lang="en-CA" dirty="0"/>
              <a:t>a beginners mind</a:t>
            </a:r>
          </a:p>
          <a:p>
            <a:pPr marL="971550" lvl="1" indent="-514350">
              <a:buFont typeface="+mj-lt"/>
              <a:buAutoNum type="arabicPeriod"/>
            </a:pPr>
            <a:r>
              <a:rPr lang="en-CA" dirty="0" smtClean="0"/>
              <a:t>be </a:t>
            </a:r>
            <a:r>
              <a:rPr lang="en-CA" dirty="0"/>
              <a:t>an observer... our minds </a:t>
            </a:r>
            <a:r>
              <a:rPr lang="en-CA" dirty="0" smtClean="0"/>
              <a:t>may be </a:t>
            </a:r>
            <a:r>
              <a:rPr lang="en-CA" dirty="0"/>
              <a:t>busy and </a:t>
            </a:r>
            <a:r>
              <a:rPr lang="en-CA" dirty="0" smtClean="0"/>
              <a:t>noisy</a:t>
            </a:r>
          </a:p>
          <a:p>
            <a:pPr marL="457200" lvl="1" indent="0">
              <a:buNone/>
            </a:pPr>
            <a:endParaRPr lang="en-CA" dirty="0"/>
          </a:p>
          <a:p>
            <a:pPr lvl="0"/>
            <a:endParaRPr lang="en-US" dirty="0" smtClean="0"/>
          </a:p>
        </p:txBody>
      </p:sp>
      <p:pic>
        <p:nvPicPr>
          <p:cNvPr id="5" name="Picture 4"/>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6" y="1791832"/>
            <a:ext cx="3178565" cy="2573272"/>
          </a:xfrm>
          <a:prstGeom prst="rect">
            <a:avLst/>
          </a:prstGeom>
        </p:spPr>
      </p:pic>
    </p:spTree>
    <p:extLst>
      <p:ext uri="{BB962C8B-B14F-4D97-AF65-F5344CB8AC3E}">
        <p14:creationId xmlns:p14="http://schemas.microsoft.com/office/powerpoint/2010/main" val="386127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Mindful exercise </a:t>
            </a:r>
            <a:r>
              <a:rPr lang="en-CA" sz="3600" dirty="0" smtClean="0"/>
              <a:t>– Body Scan (2/2)</a:t>
            </a:r>
            <a:endParaRPr lang="en-US" sz="3600"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grpSp>
        <p:nvGrpSpPr>
          <p:cNvPr id="9" name="Group 8"/>
          <p:cNvGrpSpPr/>
          <p:nvPr/>
        </p:nvGrpSpPr>
        <p:grpSpPr>
          <a:xfrm>
            <a:off x="4150282" y="6021631"/>
            <a:ext cx="803649" cy="818086"/>
            <a:chOff x="1691680" y="5343137"/>
            <a:chExt cx="803649" cy="81808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10158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56761" y="5157192"/>
            <a:ext cx="3430618" cy="523220"/>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GonzalA1\AppData\Local\Microsoft\Windows\Temporary Internet Files\Content.IE5\L9PJGYG4\map_of_canada[1].gif"/>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23528" y="188640"/>
            <a:ext cx="860741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6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sharpenSoften amount="50000"/>
                    </a14:imgEffect>
                  </a14:imgLayer>
                </a14:imgProps>
              </a:ext>
            </a:extLst>
          </a:blip>
          <a:srcRect l="25429" t="9877" r="29672" b="23630"/>
          <a:stretch/>
        </p:blipFill>
        <p:spPr>
          <a:xfrm>
            <a:off x="1043608" y="431179"/>
            <a:ext cx="6480720" cy="5797773"/>
          </a:xfrm>
          <a:prstGeom prst="rect">
            <a:avLst/>
          </a:prstGeom>
        </p:spPr>
      </p:pic>
    </p:spTree>
    <p:extLst>
      <p:ext uri="{BB962C8B-B14F-4D97-AF65-F5344CB8AC3E}">
        <p14:creationId xmlns:p14="http://schemas.microsoft.com/office/powerpoint/2010/main" val="119824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44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722886" y="1025971"/>
            <a:ext cx="2378000" cy="2475037"/>
            <a:chOff x="6338515" y="1772816"/>
            <a:chExt cx="2612876" cy="2629198"/>
          </a:xfrm>
        </p:grpSpPr>
        <p:pic>
          <p:nvPicPr>
            <p:cNvPr id="10" name="Picture 9"/>
            <p:cNvPicPr>
              <a:picLocks noChangeAspect="1"/>
            </p:cNvPicPr>
            <p:nvPr/>
          </p:nvPicPr>
          <p:blipFill>
            <a:blip r:embed="rId3"/>
            <a:stretch>
              <a:fillRect/>
            </a:stretch>
          </p:blipFill>
          <p:spPr>
            <a:xfrm>
              <a:off x="6573391" y="1926977"/>
              <a:ext cx="2143125" cy="2143125"/>
            </a:xfrm>
            <a:prstGeom prst="rect">
              <a:avLst/>
            </a:prstGeom>
          </p:spPr>
        </p:pic>
        <p:grpSp>
          <p:nvGrpSpPr>
            <p:cNvPr id="9" name="Group 8"/>
            <p:cNvGrpSpPr/>
            <p:nvPr/>
          </p:nvGrpSpPr>
          <p:grpSpPr>
            <a:xfrm>
              <a:off x="6338515" y="1772816"/>
              <a:ext cx="2612876" cy="2629198"/>
              <a:chOff x="6543675" y="201860"/>
              <a:chExt cx="2172841" cy="2143125"/>
            </a:xfrm>
          </p:grpSpPr>
          <p:pic>
            <p:nvPicPr>
              <p:cNvPr id="6" name="Picture 5"/>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6543675" y="201860"/>
                <a:ext cx="2143125" cy="2143125"/>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7202041" y="904875"/>
                <a:ext cx="1514475" cy="1390650"/>
              </a:xfrm>
              <a:prstGeom prst="rect">
                <a:avLst/>
              </a:prstGeom>
            </p:spPr>
          </p:pic>
        </p:grpSp>
      </p:grpSp>
      <p:sp>
        <p:nvSpPr>
          <p:cNvPr id="2" name="Title 1"/>
          <p:cNvSpPr>
            <a:spLocks noGrp="1"/>
          </p:cNvSpPr>
          <p:nvPr>
            <p:ph type="title"/>
          </p:nvPr>
        </p:nvSpPr>
        <p:spPr/>
        <p:txBody>
          <a:bodyPr/>
          <a:lstStyle/>
          <a:p>
            <a:r>
              <a:rPr lang="fr-CA" dirty="0" err="1" smtClean="0"/>
              <a:t>Some</a:t>
            </a:r>
            <a:r>
              <a:rPr lang="fr-CA" dirty="0" smtClean="0"/>
              <a:t> </a:t>
            </a:r>
            <a:r>
              <a:rPr lang="fr-CA" dirty="0" err="1" smtClean="0"/>
              <a:t>Comments</a:t>
            </a:r>
            <a:r>
              <a:rPr lang="fr-CA" dirty="0" smtClean="0"/>
              <a:t> </a:t>
            </a:r>
            <a:r>
              <a:rPr lang="fr-CA" dirty="0" err="1" smtClean="0"/>
              <a:t>from</a:t>
            </a:r>
            <a:r>
              <a:rPr lang="fr-CA" dirty="0" smtClean="0"/>
              <a:t> the Polling</a:t>
            </a:r>
            <a:endParaRPr lang="en-US" dirty="0"/>
          </a:p>
        </p:txBody>
      </p:sp>
      <p:sp>
        <p:nvSpPr>
          <p:cNvPr id="3" name="Content Placeholder 2"/>
          <p:cNvSpPr>
            <a:spLocks noGrp="1"/>
          </p:cNvSpPr>
          <p:nvPr>
            <p:ph idx="1"/>
          </p:nvPr>
        </p:nvSpPr>
        <p:spPr>
          <a:xfrm>
            <a:off x="457200" y="1600200"/>
            <a:ext cx="8229600" cy="4925144"/>
          </a:xfrm>
        </p:spPr>
        <p:txBody>
          <a:bodyPr>
            <a:normAutofit fontScale="92500" lnSpcReduction="10000"/>
          </a:bodyPr>
          <a:lstStyle/>
          <a:p>
            <a:r>
              <a:rPr lang="fr-CA" dirty="0"/>
              <a:t>More time for break out </a:t>
            </a:r>
            <a:r>
              <a:rPr lang="fr-CA" dirty="0" err="1"/>
              <a:t>rooms</a:t>
            </a:r>
            <a:endParaRPr lang="fr-CA" dirty="0"/>
          </a:p>
          <a:p>
            <a:r>
              <a:rPr lang="en-US" dirty="0" smtClean="0"/>
              <a:t>What is mindfulness?</a:t>
            </a:r>
          </a:p>
          <a:p>
            <a:pPr lvl="1"/>
            <a:r>
              <a:rPr lang="en-US" dirty="0">
                <a:sym typeface="Wingdings" panose="05000000000000000000" pitchFamily="2" charset="2"/>
              </a:rPr>
              <a:t> next slides</a:t>
            </a:r>
            <a:endParaRPr lang="en-US" dirty="0"/>
          </a:p>
          <a:p>
            <a:pPr lvl="1"/>
            <a:r>
              <a:rPr lang="fr-CA" dirty="0" smtClean="0"/>
              <a:t>Google </a:t>
            </a:r>
            <a:r>
              <a:rPr lang="fr-CA" dirty="0" err="1" smtClean="0"/>
              <a:t>it</a:t>
            </a:r>
            <a:r>
              <a:rPr lang="fr-CA" dirty="0" smtClean="0"/>
              <a:t>, </a:t>
            </a:r>
            <a:r>
              <a:rPr lang="en-US" u="sng" dirty="0" smtClean="0">
                <a:hlinkClick r:id="rId6"/>
              </a:rPr>
              <a:t>review </a:t>
            </a:r>
            <a:r>
              <a:rPr lang="en-US" u="sng" dirty="0">
                <a:hlinkClick r:id="rId6"/>
              </a:rPr>
              <a:t>the </a:t>
            </a:r>
            <a:r>
              <a:rPr lang="en-US" u="sng" dirty="0" smtClean="0">
                <a:hlinkClick r:id="rId6"/>
              </a:rPr>
              <a:t>info session recording</a:t>
            </a:r>
            <a:endParaRPr lang="en-US" u="sng" dirty="0"/>
          </a:p>
          <a:p>
            <a:r>
              <a:rPr lang="en-US" dirty="0" smtClean="0"/>
              <a:t>My </a:t>
            </a:r>
            <a:r>
              <a:rPr lang="en-US" dirty="0"/>
              <a:t>reading </a:t>
            </a:r>
            <a:r>
              <a:rPr lang="en-US" dirty="0" smtClean="0"/>
              <a:t>list </a:t>
            </a:r>
            <a:r>
              <a:rPr lang="en-US" dirty="0" smtClean="0">
                <a:sym typeface="Wingdings" panose="05000000000000000000" pitchFamily="2" charset="2"/>
              </a:rPr>
              <a:t> next slides</a:t>
            </a:r>
            <a:endParaRPr lang="en-US" dirty="0"/>
          </a:p>
          <a:p>
            <a:r>
              <a:rPr lang="en-US" dirty="0" smtClean="0"/>
              <a:t>Technical </a:t>
            </a:r>
            <a:r>
              <a:rPr lang="en-US" dirty="0" smtClean="0"/>
              <a:t>challenges </a:t>
            </a:r>
            <a:r>
              <a:rPr lang="en-US" sz="2600" dirty="0" smtClean="0">
                <a:solidFill>
                  <a:schemeClr val="tx1">
                    <a:lumMod val="65000"/>
                    <a:lumOff val="35000"/>
                  </a:schemeClr>
                </a:solidFill>
              </a:rPr>
              <a:t>(log off VPN!!!, map *dot)</a:t>
            </a:r>
            <a:endParaRPr lang="en-US" dirty="0" smtClean="0">
              <a:solidFill>
                <a:schemeClr val="tx1">
                  <a:lumMod val="65000"/>
                  <a:lumOff val="35000"/>
                </a:schemeClr>
              </a:solidFill>
            </a:endParaRPr>
          </a:p>
          <a:p>
            <a:r>
              <a:rPr lang="en-US" dirty="0" smtClean="0"/>
              <a:t>How </a:t>
            </a:r>
            <a:r>
              <a:rPr lang="en-US" dirty="0"/>
              <a:t>we are going to </a:t>
            </a:r>
            <a:r>
              <a:rPr lang="en-US" dirty="0" smtClean="0"/>
              <a:t>do networking?</a:t>
            </a:r>
          </a:p>
          <a:p>
            <a:pPr lvl="1"/>
            <a:r>
              <a:rPr lang="fr-CA" dirty="0" smtClean="0"/>
              <a:t>By sharing </a:t>
            </a:r>
            <a:r>
              <a:rPr lang="fr-CA" dirty="0" err="1" smtClean="0"/>
              <a:t>your</a:t>
            </a:r>
            <a:r>
              <a:rPr lang="fr-CA" dirty="0" smtClean="0"/>
              <a:t> </a:t>
            </a:r>
            <a:r>
              <a:rPr lang="fr-CA" dirty="0" err="1" smtClean="0"/>
              <a:t>experience</a:t>
            </a:r>
            <a:r>
              <a:rPr lang="fr-CA" dirty="0" smtClean="0"/>
              <a:t>, </a:t>
            </a:r>
            <a:r>
              <a:rPr lang="fr-CA" dirty="0" err="1" smtClean="0"/>
              <a:t>asking</a:t>
            </a:r>
            <a:r>
              <a:rPr lang="fr-CA" dirty="0" smtClean="0"/>
              <a:t> </a:t>
            </a:r>
            <a:r>
              <a:rPr lang="fr-CA" dirty="0" err="1" smtClean="0"/>
              <a:t>your</a:t>
            </a:r>
            <a:r>
              <a:rPr lang="fr-CA" dirty="0" smtClean="0"/>
              <a:t> questions, </a:t>
            </a:r>
            <a:r>
              <a:rPr lang="fr-CA" dirty="0" err="1" smtClean="0"/>
              <a:t>responding</a:t>
            </a:r>
            <a:r>
              <a:rPr lang="fr-CA" dirty="0" smtClean="0"/>
              <a:t> to </a:t>
            </a:r>
            <a:r>
              <a:rPr lang="fr-CA" dirty="0" err="1" smtClean="0"/>
              <a:t>others</a:t>
            </a:r>
            <a:r>
              <a:rPr lang="fr-CA" dirty="0" smtClean="0"/>
              <a:t>, </a:t>
            </a:r>
            <a:r>
              <a:rPr lang="fr-CA" dirty="0" err="1" smtClean="0"/>
              <a:t>accepting</a:t>
            </a:r>
            <a:r>
              <a:rPr lang="fr-CA" dirty="0" smtClean="0"/>
              <a:t> « </a:t>
            </a:r>
            <a:r>
              <a:rPr lang="fr-CA" dirty="0" err="1" smtClean="0"/>
              <a:t>going</a:t>
            </a:r>
            <a:r>
              <a:rPr lang="fr-CA" dirty="0" smtClean="0"/>
              <a:t> for a coffee » if </a:t>
            </a:r>
            <a:r>
              <a:rPr lang="fr-CA" dirty="0" err="1" smtClean="0"/>
              <a:t>someone</a:t>
            </a:r>
            <a:r>
              <a:rPr lang="fr-CA" dirty="0" smtClean="0"/>
              <a:t> </a:t>
            </a:r>
            <a:r>
              <a:rPr lang="fr-CA" dirty="0" err="1" smtClean="0"/>
              <a:t>asks</a:t>
            </a:r>
            <a:r>
              <a:rPr lang="fr-CA" dirty="0" smtClean="0"/>
              <a:t>… via the </a:t>
            </a:r>
            <a:r>
              <a:rPr lang="fr-CA" dirty="0" err="1" smtClean="0"/>
              <a:t>Cohort</a:t>
            </a:r>
            <a:r>
              <a:rPr lang="fr-CA" dirty="0" smtClean="0"/>
              <a:t>, and by </a:t>
            </a:r>
            <a:r>
              <a:rPr lang="fr-CA" dirty="0" err="1" smtClean="0"/>
              <a:t>connecting</a:t>
            </a:r>
            <a:r>
              <a:rPr lang="fr-CA" dirty="0" smtClean="0"/>
              <a:t>/networking </a:t>
            </a:r>
            <a:r>
              <a:rPr lang="fr-CA" dirty="0" err="1" smtClean="0"/>
              <a:t>with</a:t>
            </a:r>
            <a:r>
              <a:rPr lang="fr-CA" dirty="0" smtClean="0"/>
              <a:t> </a:t>
            </a:r>
            <a:r>
              <a:rPr lang="fr-CA" dirty="0" err="1" smtClean="0"/>
              <a:t>your</a:t>
            </a:r>
            <a:r>
              <a:rPr lang="fr-CA" dirty="0" smtClean="0"/>
              <a:t> Buddy System.</a:t>
            </a:r>
            <a:endParaRPr lang="en-US" dirty="0" smtClean="0"/>
          </a:p>
        </p:txBody>
      </p:sp>
      <p:sp>
        <p:nvSpPr>
          <p:cNvPr id="4" name="Slide Number Placeholder 3"/>
          <p:cNvSpPr>
            <a:spLocks noGrp="1"/>
          </p:cNvSpPr>
          <p:nvPr>
            <p:ph type="sldNum" sz="quarter" idx="12"/>
          </p:nvPr>
        </p:nvSpPr>
        <p:spPr/>
        <p:txBody>
          <a:bodyPr/>
          <a:lstStyle/>
          <a:p>
            <a:fld id="{50E449A1-3E28-4EED-877C-2235D0A8D14E}" type="slidenum">
              <a:rPr lang="en-CA" smtClean="0"/>
              <a:pPr/>
              <a:t>4</a:t>
            </a:fld>
            <a:endParaRPr lang="en-CA" dirty="0"/>
          </a:p>
        </p:txBody>
      </p:sp>
    </p:spTree>
    <p:extLst>
      <p:ext uri="{BB962C8B-B14F-4D97-AF65-F5344CB8AC3E}">
        <p14:creationId xmlns:p14="http://schemas.microsoft.com/office/powerpoint/2010/main" val="2859151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smtClean="0"/>
              <a:t>What’s the </a:t>
            </a:r>
            <a:r>
              <a:rPr lang="en-CA" sz="2400" dirty="0"/>
              <a:t>difference </a:t>
            </a:r>
            <a:r>
              <a:rPr lang="en-CA" sz="2400" dirty="0" smtClean="0"/>
              <a:t>between</a:t>
            </a:r>
            <a:br>
              <a:rPr lang="en-CA" sz="2400" dirty="0" smtClean="0"/>
            </a:br>
            <a:r>
              <a:rPr lang="en-CA" sz="2400" dirty="0" smtClean="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Times New Roman"/>
                <a:cs typeface="Times New Roman"/>
              </a:rPr>
              <a:t>~</a:t>
            </a:r>
            <a:r>
              <a:rPr lang="en-CA" sz="2400" dirty="0" smtClean="0"/>
              <a:t> Time of exercise, the objective, and the experience </a:t>
            </a:r>
            <a:r>
              <a:rPr lang="en-CA" sz="2400" dirty="0" smtClean="0">
                <a:latin typeface="Times New Roman"/>
                <a:cs typeface="Times New Roman"/>
              </a:rPr>
              <a:t>~</a:t>
            </a:r>
            <a:endParaRPr lang="en-CA" sz="2400" dirty="0" smtClean="0">
              <a:latin typeface="Times New Roman"/>
              <a:cs typeface="Times New Roman"/>
            </a:endParaRP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smtClean="0"/>
              <a:t>5 minutes</a:t>
            </a:r>
            <a:endParaRPr lang="en-CA" sz="2000" dirty="0" smtClean="0">
              <a:solidFill>
                <a:schemeClr val="accent3"/>
              </a:solidFill>
            </a:endParaRPr>
          </a:p>
          <a:p>
            <a:pPr marL="173038" indent="-173038">
              <a:lnSpc>
                <a:spcPct val="150000"/>
              </a:lnSpc>
              <a:buFont typeface="Arial" pitchFamily="34" charset="0"/>
              <a:buChar char="•"/>
            </a:pPr>
            <a:r>
              <a:rPr lang="en-CA" sz="2000" dirty="0" smtClean="0"/>
              <a:t>Relax and realise</a:t>
            </a:r>
            <a:endParaRPr lang="en-US" sz="2000" dirty="0" smtClean="0">
              <a:solidFill>
                <a:schemeClr val="accent3"/>
              </a:solidFill>
            </a:endParaRPr>
          </a:p>
          <a:p>
            <a:pPr marL="173038" indent="-173038">
              <a:lnSpc>
                <a:spcPct val="150000"/>
              </a:lnSpc>
              <a:buFont typeface="Arial" pitchFamily="34" charset="0"/>
              <a:buChar char="•"/>
            </a:pPr>
            <a:r>
              <a:rPr lang="en-CA" sz="2000" dirty="0" smtClean="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smtClean="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smtClean="0"/>
              <a:t>Engage in reflection or contemplation</a:t>
            </a:r>
          </a:p>
          <a:p>
            <a:pPr marL="173038" indent="-173038">
              <a:lnSpc>
                <a:spcPct val="150000"/>
              </a:lnSpc>
              <a:buFont typeface="Arial" pitchFamily="34" charset="0"/>
              <a:buChar char="•"/>
            </a:pPr>
            <a:r>
              <a:rPr lang="en-CA" sz="2000" dirty="0" smtClean="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smtClean="0"/>
              <a:t>*The </a:t>
            </a:r>
            <a:r>
              <a:rPr lang="fr-CA" sz="2000" dirty="0" err="1" smtClean="0"/>
              <a:t>way</a:t>
            </a:r>
            <a:r>
              <a:rPr lang="fr-CA" sz="2000" dirty="0" smtClean="0"/>
              <a:t> I </a:t>
            </a:r>
            <a:r>
              <a:rPr lang="fr-CA" sz="2000" dirty="0" err="1" smtClean="0"/>
              <a:t>see</a:t>
            </a:r>
            <a:r>
              <a:rPr lang="fr-CA" sz="2000" dirty="0" smtClean="0"/>
              <a:t> </a:t>
            </a:r>
            <a:r>
              <a:rPr lang="fr-CA" sz="2000" dirty="0" err="1" smtClean="0"/>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888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CA" dirty="0" smtClean="0"/>
              <a:t>Some Book references</a:t>
            </a:r>
            <a:endParaRPr lang="en-US" dirty="0"/>
          </a:p>
        </p:txBody>
      </p:sp>
      <p:pic>
        <p:nvPicPr>
          <p:cNvPr id="1027" name="Picture 3" descr="\\Homedir1\Data4\NH-HR\Alejandro.Gonzalez\Documents\SIYLI\images and books\book-cover-shadow-interior.png"/>
          <p:cNvPicPr>
            <a:picLocks noChangeAspect="1" noChangeArrowheads="1"/>
          </p:cNvPicPr>
          <p:nvPr/>
        </p:nvPicPr>
        <p:blipFill>
          <a:blip r:embed="rId3"/>
          <a:srcRect/>
          <a:stretch>
            <a:fillRect/>
          </a:stretch>
        </p:blipFill>
        <p:spPr bwMode="auto">
          <a:xfrm>
            <a:off x="323587" y="1106626"/>
            <a:ext cx="1356390" cy="1620000"/>
          </a:xfrm>
          <a:prstGeom prst="rect">
            <a:avLst/>
          </a:prstGeom>
          <a:noFill/>
        </p:spPr>
      </p:pic>
      <p:pic>
        <p:nvPicPr>
          <p:cNvPr id="1031" name="Picture 7" descr="http://ecx.images-amazon.com/images/I/51RQqXy-RtL._SX331_BO1,204,203,200_.jpg"/>
          <p:cNvPicPr>
            <a:picLocks noChangeAspect="1" noChangeArrowheads="1"/>
          </p:cNvPicPr>
          <p:nvPr/>
        </p:nvPicPr>
        <p:blipFill>
          <a:blip r:embed="rId4"/>
          <a:srcRect/>
          <a:stretch>
            <a:fillRect/>
          </a:stretch>
        </p:blipFill>
        <p:spPr bwMode="auto">
          <a:xfrm>
            <a:off x="2381115" y="1102112"/>
            <a:ext cx="1081080" cy="1620000"/>
          </a:xfrm>
          <a:prstGeom prst="rect">
            <a:avLst/>
          </a:prstGeom>
          <a:noFill/>
        </p:spPr>
      </p:pic>
      <p:pic>
        <p:nvPicPr>
          <p:cNvPr id="1033" name="Picture 9" descr="http://ecx.images-amazon.com/images/I/51aGyRaAEuL._SX332_BO1,204,203,200_.jpg"/>
          <p:cNvPicPr>
            <a:picLocks noChangeAspect="1" noChangeArrowheads="1"/>
          </p:cNvPicPr>
          <p:nvPr/>
        </p:nvPicPr>
        <p:blipFill>
          <a:blip r:embed="rId5"/>
          <a:srcRect/>
          <a:stretch>
            <a:fillRect/>
          </a:stretch>
        </p:blipFill>
        <p:spPr bwMode="auto">
          <a:xfrm>
            <a:off x="4163333" y="1106626"/>
            <a:ext cx="1084320" cy="1620000"/>
          </a:xfrm>
          <a:prstGeom prst="rect">
            <a:avLst/>
          </a:prstGeom>
          <a:noFill/>
        </p:spPr>
      </p:pic>
      <p:pic>
        <p:nvPicPr>
          <p:cNvPr id="1035" name="Picture 11" descr="http://ecx.images-amazon.com/images/I/417DT56KnzL._SX327_BO1,204,203,200_.jpg"/>
          <p:cNvPicPr>
            <a:picLocks noChangeAspect="1" noChangeArrowheads="1"/>
          </p:cNvPicPr>
          <p:nvPr/>
        </p:nvPicPr>
        <p:blipFill>
          <a:blip r:embed="rId6"/>
          <a:srcRect/>
          <a:stretch>
            <a:fillRect/>
          </a:stretch>
        </p:blipFill>
        <p:spPr bwMode="auto">
          <a:xfrm>
            <a:off x="5948791" y="1102112"/>
            <a:ext cx="1068075" cy="1620000"/>
          </a:xfrm>
          <a:prstGeom prst="rect">
            <a:avLst/>
          </a:prstGeom>
          <a:noFill/>
        </p:spPr>
      </p:pic>
      <p:pic>
        <p:nvPicPr>
          <p:cNvPr id="1026" name="Picture 2" descr="https://images-na.ssl-images-amazon.com/images/I/41YeZ4Zv-kL._SX352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8004" y="1139790"/>
            <a:ext cx="114925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ages-na.ssl-images-amazon.com/images/I/51v2VH81NKL._SX322_BO1,204,203,200_.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5717" y="3026290"/>
            <a:ext cx="105187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lated 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2828" y="3021343"/>
            <a:ext cx="162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images-na.ssl-images-amazon.com/images/I/41ALga4mxUL._SX328_BO1,204,203,200_.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1596" y="3025163"/>
            <a:ext cx="107136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41DucJX5ENL._SX321_BO1,204,203,200_.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9597" y="4855325"/>
            <a:ext cx="104863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ndful Leader: Embodying Christian wisdom by [Peter Sha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4722" y="4943700"/>
            <a:ext cx="101412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images-na.ssl-images-amazon.com/images/I/41rP4VRYxUL._SX336_BO1,204,203,200_.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2992" y="4855325"/>
            <a:ext cx="109732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images-na.ssl-images-amazon.com/images/I/411eVr8DWiL._SX317_BO1,204,203,200_.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75403" y="3025163"/>
            <a:ext cx="103563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images-na.ssl-images-amazon.com/images/I/519-gujmWcL._SX337_BO1,204,203,200_.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751596" y="4855325"/>
            <a:ext cx="1100565" cy="162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he Art of Mindfulness: A HarperOne Select (HarperOne Selects) by [Hanh, Thich Nhat]"/>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22308" y="4873457"/>
            <a:ext cx="112104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ages-na.ssl-images-amazon.com/images/I/41W1FVvIGwL._SX326_BO1,204,203,200_.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2504" y="3020210"/>
            <a:ext cx="1066338" cy="162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18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normAutofit fontScale="90000"/>
          </a:bodyPr>
          <a:lstStyle/>
          <a:p>
            <a:pPr lvl="0"/>
            <a:r>
              <a:rPr lang="en-CA" b="1" i="1" dirty="0">
                <a:latin typeface="Bradley Hand ITC" panose="03070402050302030203" pitchFamily="66" charset="0"/>
              </a:rPr>
              <a:t>BEING </a:t>
            </a:r>
            <a:r>
              <a:rPr lang="en-CA" b="1" i="1" dirty="0" smtClean="0">
                <a:latin typeface="Bradley Hand ITC" panose="03070402050302030203" pitchFamily="66" charset="0"/>
              </a:rPr>
              <a:t>- buddy </a:t>
            </a:r>
            <a:r>
              <a:rPr lang="en-CA" b="1" i="1" dirty="0">
                <a:latin typeface="Bradley Hand ITC" panose="03070402050302030203" pitchFamily="66" charset="0"/>
              </a:rPr>
              <a:t>engine in newness </a:t>
            </a:r>
            <a:r>
              <a:rPr lang="en-CA" b="1" i="1" dirty="0" smtClean="0">
                <a:latin typeface="Bradley Hand ITC" panose="03070402050302030203" pitchFamily="66" charset="0"/>
              </a:rPr>
              <a:t>goals </a:t>
            </a:r>
            <a:r>
              <a:rPr lang="en-US" sz="2400" dirty="0" smtClean="0">
                <a:solidFill>
                  <a:schemeClr val="tx1">
                    <a:lumMod val="50000"/>
                    <a:lumOff val="50000"/>
                  </a:schemeClr>
                </a:solidFill>
              </a:rPr>
              <a:t>(former Buddy system)</a:t>
            </a:r>
            <a:endParaRPr lang="en-US" dirty="0">
              <a:solidFill>
                <a:schemeClr val="tx1">
                  <a:lumMod val="50000"/>
                  <a:lumOff val="50000"/>
                </a:schemeClr>
              </a:solidFill>
            </a:endParaRPr>
          </a:p>
        </p:txBody>
      </p:sp>
      <p:grpSp>
        <p:nvGrpSpPr>
          <p:cNvPr id="6" name="Group 5"/>
          <p:cNvGrpSpPr/>
          <p:nvPr/>
        </p:nvGrpSpPr>
        <p:grpSpPr>
          <a:xfrm>
            <a:off x="6722192" y="76739"/>
            <a:ext cx="1873052" cy="1816733"/>
            <a:chOff x="6167720" y="79625"/>
            <a:chExt cx="1873052" cy="1816733"/>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6195879" y="51466"/>
              <a:ext cx="1816733" cy="1873052"/>
            </a:xfrm>
            <a:prstGeom prst="rect">
              <a:avLst/>
            </a:prstGeom>
          </p:spPr>
        </p:pic>
        <p:pic>
          <p:nvPicPr>
            <p:cNvPr id="21" name="Picture 20"/>
            <p:cNvPicPr>
              <a:picLocks noChangeAspect="1"/>
            </p:cNvPicPr>
            <p:nvPr/>
          </p:nvPicPr>
          <p:blipFill>
            <a:blip r:embed="rId4">
              <a:clrChange>
                <a:clrFrom>
                  <a:srgbClr val="FFFFFF"/>
                </a:clrFrom>
                <a:clrTo>
                  <a:srgbClr val="FFFFFF">
                    <a:alpha val="0"/>
                  </a:srgbClr>
                </a:clrTo>
              </a:clrChange>
              <a:duotone>
                <a:prstClr val="black"/>
                <a:srgbClr val="7030A0">
                  <a:tint val="45000"/>
                  <a:satMod val="400000"/>
                </a:srgbClr>
              </a:duotone>
            </a:blip>
            <a:stretch>
              <a:fillRect/>
            </a:stretch>
          </p:blipFill>
          <p:spPr>
            <a:xfrm>
              <a:off x="6843887" y="674264"/>
              <a:ext cx="512610" cy="652215"/>
            </a:xfrm>
            <a:prstGeom prst="rect">
              <a:avLst/>
            </a:prstGeom>
          </p:spPr>
        </p:pic>
      </p:grpSp>
      <p:sp>
        <p:nvSpPr>
          <p:cNvPr id="7" name="Content Placeholder 6"/>
          <p:cNvSpPr>
            <a:spLocks noGrp="1"/>
          </p:cNvSpPr>
          <p:nvPr>
            <p:ph idx="1"/>
          </p:nvPr>
        </p:nvSpPr>
        <p:spPr/>
        <p:txBody>
          <a:bodyPr>
            <a:normAutofit fontScale="92500" lnSpcReduction="20000"/>
          </a:bodyPr>
          <a:lstStyle/>
          <a:p>
            <a:r>
              <a:rPr lang="en-CA" dirty="0" smtClean="0"/>
              <a:t>Everyone has a</a:t>
            </a:r>
            <a:r>
              <a:rPr lang="en-CA" b="1" i="1" dirty="0" smtClean="0">
                <a:latin typeface="Bradley Hand ITC" panose="03070402050302030203" pitchFamily="66" charset="0"/>
              </a:rPr>
              <a:t> </a:t>
            </a:r>
            <a:r>
              <a:rPr lang="en-CA" sz="3900" b="1" i="1" dirty="0" smtClean="0">
                <a:latin typeface="Bradley Hand ITC" panose="03070402050302030203" pitchFamily="66" charset="0"/>
              </a:rPr>
              <a:t>BEING</a:t>
            </a:r>
            <a:r>
              <a:rPr lang="en-CA" dirty="0" smtClean="0"/>
              <a:t>?</a:t>
            </a:r>
          </a:p>
          <a:p>
            <a:r>
              <a:rPr lang="en-CA" dirty="0" smtClean="0"/>
              <a:t>If your </a:t>
            </a:r>
            <a:r>
              <a:rPr lang="en-CA" sz="3900" b="1" i="1" dirty="0" smtClean="0">
                <a:latin typeface="Bradley Hand ITC" panose="03070402050302030203" pitchFamily="66" charset="0"/>
              </a:rPr>
              <a:t>BEING</a:t>
            </a:r>
            <a:r>
              <a:rPr lang="en-CA" sz="3900" dirty="0" smtClean="0"/>
              <a:t> </a:t>
            </a:r>
            <a:r>
              <a:rPr lang="en-CA" dirty="0" smtClean="0"/>
              <a:t> is composed of:</a:t>
            </a:r>
          </a:p>
          <a:p>
            <a:pPr lvl="1"/>
            <a:r>
              <a:rPr lang="en-CA" dirty="0" smtClean="0"/>
              <a:t>3, write "we are 3: " and include your 3 names/emails</a:t>
            </a:r>
          </a:p>
          <a:p>
            <a:pPr lvl="1"/>
            <a:r>
              <a:rPr lang="en-CA" dirty="0" smtClean="0"/>
              <a:t>2, write "we are 2: " and include both your names/emails</a:t>
            </a:r>
          </a:p>
          <a:p>
            <a:pPr lvl="1"/>
            <a:r>
              <a:rPr lang="en-CA" dirty="0" smtClean="0"/>
              <a:t>If you are looking for a Buddy System: write « need a BE » &amp; your name/email</a:t>
            </a:r>
          </a:p>
          <a:p>
            <a:r>
              <a:rPr lang="en-CA" dirty="0" smtClean="0"/>
              <a:t>While in the breakout rooms (next slide), I’ll confirm the </a:t>
            </a:r>
            <a:r>
              <a:rPr lang="en-CA" sz="3900" b="1" i="1" dirty="0" smtClean="0">
                <a:latin typeface="Bradley Hand ITC" panose="03070402050302030203" pitchFamily="66" charset="0"/>
              </a:rPr>
              <a:t>BEING buddy engine in newness goals </a:t>
            </a:r>
            <a:r>
              <a:rPr lang="en-CA" dirty="0" smtClean="0"/>
              <a:t> </a:t>
            </a:r>
            <a:endParaRPr lang="en-CA" b="1" i="1" dirty="0">
              <a:latin typeface="Bradley Hand ITC" panose="03070402050302030203" pitchFamily="66" charset="0"/>
            </a:endParaRPr>
          </a:p>
        </p:txBody>
      </p:sp>
    </p:spTree>
    <p:extLst>
      <p:ext uri="{BB962C8B-B14F-4D97-AF65-F5344CB8AC3E}">
        <p14:creationId xmlns:p14="http://schemas.microsoft.com/office/powerpoint/2010/main" val="3361386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Debrief from last </a:t>
            </a:r>
            <a:r>
              <a:rPr lang="en-US" dirty="0" smtClean="0"/>
              <a:t>week</a:t>
            </a:r>
            <a:r>
              <a:rPr lang="en-US" sz="3600" dirty="0" smtClean="0"/>
              <a:t> (1)</a:t>
            </a:r>
            <a:endParaRPr lang="en-US" dirty="0"/>
          </a:p>
        </p:txBody>
      </p:sp>
      <p:sp>
        <p:nvSpPr>
          <p:cNvPr id="3" name="Content Placeholder 2"/>
          <p:cNvSpPr>
            <a:spLocks noGrp="1"/>
          </p:cNvSpPr>
          <p:nvPr>
            <p:ph idx="1"/>
          </p:nvPr>
        </p:nvSpPr>
        <p:spPr>
          <a:xfrm>
            <a:off x="458654" y="2018428"/>
            <a:ext cx="6692887" cy="2270540"/>
          </a:xfrm>
        </p:spPr>
        <p:txBody>
          <a:bodyPr>
            <a:normAutofit/>
          </a:bodyPr>
          <a:lstStyle/>
          <a:p>
            <a:pPr lvl="0"/>
            <a:r>
              <a:rPr lang="en-US" dirty="0"/>
              <a:t>Your </a:t>
            </a:r>
            <a:r>
              <a:rPr lang="en-CA" b="1" i="1" dirty="0" smtClean="0">
                <a:latin typeface="Bradley Hand ITC" panose="03070402050302030203" pitchFamily="66" charset="0"/>
              </a:rPr>
              <a:t>BEING</a:t>
            </a:r>
            <a:endParaRPr lang="en-US" dirty="0" smtClean="0"/>
          </a:p>
          <a:p>
            <a:pPr lvl="0"/>
            <a:endParaRPr lang="en-US" dirty="0"/>
          </a:p>
          <a:p>
            <a:pPr lvl="0"/>
            <a:r>
              <a:rPr lang="en-US" dirty="0"/>
              <a:t>Your </a:t>
            </a:r>
            <a:r>
              <a:rPr lang="en-US" dirty="0" smtClean="0"/>
              <a:t>practice</a:t>
            </a:r>
          </a:p>
        </p:txBody>
      </p:sp>
      <p:pic>
        <p:nvPicPr>
          <p:cNvPr id="2050" name="Picture 2" descr="C:\Users\GonzalA1\AppData\Local\Microsoft\Windows\Temporary Internet Files\Content.IE5\QDHZ6E8K\1460057_573588012711115_1036798740_n[1].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5142516" y="3957135"/>
            <a:ext cx="2718735" cy="28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GonzalA1\AppData\Local\Microsoft\Windows\Temporary Internet Files\Content.IE5\3XXIV14Y\1[1].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20240" y="188640"/>
            <a:ext cx="1950720" cy="1889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4109701" y="1673073"/>
            <a:ext cx="1172680" cy="1209033"/>
          </a:xfrm>
          <a:prstGeom prst="rect">
            <a:avLst/>
          </a:prstGeom>
        </p:spPr>
      </p:pic>
      <p:grpSp>
        <p:nvGrpSpPr>
          <p:cNvPr id="12" name="Group 11"/>
          <p:cNvGrpSpPr/>
          <p:nvPr/>
        </p:nvGrpSpPr>
        <p:grpSpPr>
          <a:xfrm>
            <a:off x="4405134" y="2978426"/>
            <a:ext cx="766043" cy="910869"/>
            <a:chOff x="6542261" y="506769"/>
            <a:chExt cx="523699" cy="570787"/>
          </a:xfrm>
        </p:grpSpPr>
        <p:pic>
          <p:nvPicPr>
            <p:cNvPr id="13" name="Picture 12"/>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4" name="Picture 13"/>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15" name="Picture 1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389497" y="3051509"/>
            <a:ext cx="831200" cy="764704"/>
          </a:xfrm>
          <a:prstGeom prst="rect">
            <a:avLst/>
          </a:prstGeom>
        </p:spPr>
      </p:pic>
      <p:grpSp>
        <p:nvGrpSpPr>
          <p:cNvPr id="16" name="Group 15"/>
          <p:cNvGrpSpPr/>
          <p:nvPr/>
        </p:nvGrpSpPr>
        <p:grpSpPr>
          <a:xfrm>
            <a:off x="5799560" y="2120268"/>
            <a:ext cx="1165137" cy="1313968"/>
            <a:chOff x="1646186" y="5099238"/>
            <a:chExt cx="934423" cy="1061985"/>
          </a:xfrm>
        </p:grpSpPr>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
        <p:nvSpPr>
          <p:cNvPr id="4" name="Right Brace 3"/>
          <p:cNvSpPr/>
          <p:nvPr/>
        </p:nvSpPr>
        <p:spPr>
          <a:xfrm>
            <a:off x="5142516" y="1672725"/>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Content Placeholder 2"/>
          <p:cNvSpPr txBox="1">
            <a:spLocks/>
          </p:cNvSpPr>
          <p:nvPr/>
        </p:nvSpPr>
        <p:spPr>
          <a:xfrm>
            <a:off x="458654" y="4247358"/>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Any outstanding issues?</a:t>
            </a:r>
            <a:endParaRPr lang="en-US" dirty="0"/>
          </a:p>
        </p:txBody>
      </p:sp>
    </p:spTree>
    <p:extLst>
      <p:ext uri="{BB962C8B-B14F-4D97-AF65-F5344CB8AC3E}">
        <p14:creationId xmlns:p14="http://schemas.microsoft.com/office/powerpoint/2010/main" val="164498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Effect transition="in" filter="fade">
                                      <p:cBhvr>
                                        <p:cTn id="3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 uri="{28A0092B-C50C-407E-A947-70E740481C1C}">
                <a14:useLocalDpi xmlns:a14="http://schemas.microsoft.com/office/drawing/2010/main" val="0"/>
              </a:ext>
            </a:extLst>
          </a:blip>
          <a:stretch>
            <a:fillRect/>
          </a:stretch>
        </p:blipFill>
        <p:spPr>
          <a:xfrm rot="1600127">
            <a:off x="6337634" y="966071"/>
            <a:ext cx="2495990" cy="2683659"/>
          </a:xfrm>
          <a:prstGeom prst="rect">
            <a:avLst/>
          </a:prstGeom>
        </p:spPr>
      </p:pic>
      <p:sp>
        <p:nvSpPr>
          <p:cNvPr id="2" name="Title 1"/>
          <p:cNvSpPr>
            <a:spLocks noGrp="1"/>
          </p:cNvSpPr>
          <p:nvPr>
            <p:ph type="title"/>
          </p:nvPr>
        </p:nvSpPr>
        <p:spPr/>
        <p:txBody>
          <a:bodyPr>
            <a:normAutofit fontScale="90000"/>
          </a:bodyPr>
          <a:lstStyle/>
          <a:p>
            <a:r>
              <a:rPr lang="en-CA" dirty="0" smtClean="0"/>
              <a:t>Agenda – </a:t>
            </a:r>
            <a:r>
              <a:rPr lang="en-US" dirty="0" smtClean="0"/>
              <a:t>week 2: </a:t>
            </a:r>
            <a:r>
              <a:rPr lang="en-CA" dirty="0" smtClean="0"/>
              <a:t>The </a:t>
            </a:r>
            <a:r>
              <a:rPr lang="en-CA" dirty="0"/>
              <a:t>brain </a:t>
            </a:r>
            <a:r>
              <a:rPr lang="en-US" dirty="0"/>
              <a:t> (</a:t>
            </a:r>
            <a:r>
              <a:rPr lang="en-CA" dirty="0"/>
              <a:t>focus, clarity</a:t>
            </a:r>
            <a:r>
              <a:rPr lang="en-US" dirty="0"/>
              <a:t>)</a:t>
            </a:r>
          </a:p>
        </p:txBody>
      </p:sp>
      <p:sp>
        <p:nvSpPr>
          <p:cNvPr id="3" name="Content Placeholder 2"/>
          <p:cNvSpPr>
            <a:spLocks noGrp="1"/>
          </p:cNvSpPr>
          <p:nvPr>
            <p:ph idx="1"/>
          </p:nvPr>
        </p:nvSpPr>
        <p:spPr/>
        <p:txBody>
          <a:bodyPr>
            <a:normAutofit fontScale="92500" lnSpcReduction="20000"/>
          </a:bodyPr>
          <a:lstStyle/>
          <a:p>
            <a:pPr lvl="0"/>
            <a:r>
              <a:rPr lang="en-US" dirty="0">
                <a:solidFill>
                  <a:schemeClr val="bg1">
                    <a:lumMod val="50000"/>
                  </a:schemeClr>
                </a:solidFill>
              </a:rPr>
              <a:t>Breathing exercise – 2 </a:t>
            </a:r>
            <a:r>
              <a:rPr lang="en-US" dirty="0" smtClean="0">
                <a:solidFill>
                  <a:schemeClr val="bg1">
                    <a:lumMod val="50000"/>
                  </a:schemeClr>
                </a:solidFill>
              </a:rPr>
              <a:t>minutes</a:t>
            </a:r>
          </a:p>
          <a:p>
            <a:pPr lvl="0"/>
            <a:r>
              <a:rPr lang="en-US" dirty="0" smtClean="0">
                <a:solidFill>
                  <a:schemeClr val="bg1">
                    <a:lumMod val="50000"/>
                  </a:schemeClr>
                </a:solidFill>
              </a:rPr>
              <a:t>From last week’s Comments</a:t>
            </a:r>
          </a:p>
          <a:p>
            <a:pPr lvl="0"/>
            <a:r>
              <a:rPr lang="en-CA" b="1" i="1" dirty="0">
                <a:solidFill>
                  <a:schemeClr val="tx1">
                    <a:lumMod val="50000"/>
                    <a:lumOff val="50000"/>
                  </a:schemeClr>
                </a:solidFill>
                <a:latin typeface="Bradley Hand ITC" panose="03070402050302030203" pitchFamily="66" charset="0"/>
              </a:rPr>
              <a:t>BEING</a:t>
            </a:r>
            <a:endParaRPr lang="en-US" dirty="0" smtClean="0">
              <a:solidFill>
                <a:schemeClr val="tx1">
                  <a:lumMod val="50000"/>
                  <a:lumOff val="50000"/>
                </a:schemeClr>
              </a:solidFill>
            </a:endParaRPr>
          </a:p>
          <a:p>
            <a:pPr lvl="0"/>
            <a:r>
              <a:rPr lang="en-US" dirty="0" smtClean="0">
                <a:solidFill>
                  <a:schemeClr val="bg1">
                    <a:lumMod val="50000"/>
                  </a:schemeClr>
                </a:solidFill>
              </a:rPr>
              <a:t>Debrief from last week</a:t>
            </a:r>
          </a:p>
          <a:p>
            <a:r>
              <a:rPr lang="en-US" dirty="0" smtClean="0"/>
              <a:t>Today’s </a:t>
            </a:r>
            <a:r>
              <a:rPr lang="en-US" dirty="0" smtClean="0"/>
              <a:t>session goals</a:t>
            </a:r>
            <a:endParaRPr lang="en-CA" sz="2800" dirty="0"/>
          </a:p>
          <a:p>
            <a:pPr lvl="0"/>
            <a:r>
              <a:rPr lang="en-US" dirty="0" smtClean="0"/>
              <a:t>What </a:t>
            </a:r>
            <a:r>
              <a:rPr lang="en-US" dirty="0"/>
              <a:t>happens in the </a:t>
            </a:r>
            <a:r>
              <a:rPr lang="en-US" dirty="0" smtClean="0"/>
              <a:t>brain - neuroplasticity</a:t>
            </a:r>
            <a:endParaRPr lang="en-CA" sz="2800" dirty="0"/>
          </a:p>
          <a:p>
            <a:pPr lvl="0"/>
            <a:r>
              <a:rPr lang="fr-CA" dirty="0" smtClean="0"/>
              <a:t>MCL &amp; </a:t>
            </a:r>
            <a:r>
              <a:rPr lang="en-US" dirty="0" smtClean="0"/>
              <a:t>The </a:t>
            </a:r>
            <a:r>
              <a:rPr lang="en-US" dirty="0"/>
              <a:t>Key Leadership Competencies</a:t>
            </a:r>
          </a:p>
          <a:p>
            <a:pPr lvl="0"/>
            <a:r>
              <a:rPr lang="en-US" dirty="0" smtClean="0"/>
              <a:t>Your </a:t>
            </a:r>
            <a:r>
              <a:rPr lang="en-US" dirty="0"/>
              <a:t>turn for the </a:t>
            </a:r>
            <a:r>
              <a:rPr lang="en-US" dirty="0" smtClean="0"/>
              <a:t>week</a:t>
            </a:r>
          </a:p>
          <a:p>
            <a:r>
              <a:rPr lang="en-US" dirty="0"/>
              <a:t>Practice: Body </a:t>
            </a:r>
            <a:r>
              <a:rPr lang="en-US" dirty="0" smtClean="0"/>
              <a:t>Scan</a:t>
            </a:r>
            <a:endParaRPr lang="en-CA"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3265</TotalTime>
  <Words>2882</Words>
  <Application>Microsoft Office PowerPoint</Application>
  <PresentationFormat>On-screen Show (4:3)</PresentationFormat>
  <Paragraphs>337</Paragraphs>
  <Slides>25</Slides>
  <Notes>20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Bradley Hand ITC</vt:lpstr>
      <vt:lpstr>Calibri</vt:lpstr>
      <vt:lpstr>Helvetica</vt:lpstr>
      <vt:lpstr>Merriweather</vt:lpstr>
      <vt:lpstr>Times New Roman</vt:lpstr>
      <vt:lpstr>Trebuchet MS</vt:lpstr>
      <vt:lpstr>Verdana</vt:lpstr>
      <vt:lpstr>Wingdings</vt:lpstr>
      <vt:lpstr>1_Office Theme</vt:lpstr>
      <vt:lpstr>PowerPoint Presentation</vt:lpstr>
      <vt:lpstr>Mindful Change Leadership Development Program</vt:lpstr>
      <vt:lpstr>Mindful Breathing Exercise – Centering</vt:lpstr>
      <vt:lpstr>Some Comments from the Polling</vt:lpstr>
      <vt:lpstr>What’s the difference between Mindfulness  and  Meditation?</vt:lpstr>
      <vt:lpstr>Some Book references</vt:lpstr>
      <vt:lpstr>BEING - buddy engine in newness goals (former Buddy system)</vt:lpstr>
      <vt:lpstr>Debrief from last week (1)</vt:lpstr>
      <vt:lpstr>Agenda – week 2: The brain  (focus, clarity)</vt:lpstr>
      <vt:lpstr>Today’s Goals: Clarity and Focus </vt:lpstr>
      <vt:lpstr>What happens in the brain – the neuroplasticity</vt:lpstr>
      <vt:lpstr>How The Brain and Body Work Under Stress</vt:lpstr>
      <vt:lpstr>PowerPoint Presentation</vt:lpstr>
      <vt:lpstr>PowerPoint Presentation</vt:lpstr>
      <vt:lpstr>PowerPoint Presentation</vt:lpstr>
      <vt:lpstr>Why Mindfulness Matters</vt:lpstr>
      <vt:lpstr>How Mindfulness Practice Benefits CEOs</vt:lpstr>
      <vt:lpstr>PowerPoint Presentation</vt:lpstr>
      <vt:lpstr>Which Mindful Change Leadership skills support the Key Leadership Competencies?</vt:lpstr>
      <vt:lpstr>Your turn for week 2</vt:lpstr>
      <vt:lpstr>Reviewing the basics (1/2)</vt:lpstr>
      <vt:lpstr>Mindful exercise – Body Scan (2/2)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Alejandro Gonzalez</cp:lastModifiedBy>
  <cp:revision>340</cp:revision>
  <cp:lastPrinted>2016-05-02T17:15:08Z</cp:lastPrinted>
  <dcterms:created xsi:type="dcterms:W3CDTF">2015-04-14T20:39:51Z</dcterms:created>
  <dcterms:modified xsi:type="dcterms:W3CDTF">2021-05-06T20:10:02Z</dcterms:modified>
</cp:coreProperties>
</file>