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9"/>
  </p:notesMasterIdLst>
  <p:handoutMasterIdLst>
    <p:handoutMasterId r:id="rId10"/>
  </p:handoutMasterIdLst>
  <p:sldIdLst>
    <p:sldId id="384" r:id="rId2"/>
    <p:sldId id="4970" r:id="rId3"/>
    <p:sldId id="4981" r:id="rId4"/>
    <p:sldId id="4971" r:id="rId5"/>
    <p:sldId id="4973" r:id="rId6"/>
    <p:sldId id="4974" r:id="rId7"/>
    <p:sldId id="4982"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2E8466-83BB-6317-73B9-A51F2FE0BC10}" name="Pare, Carine (SPAC/PSPC)" initials="PC(" userId="S::Carine.Pare@tpsgc-pwgsc.gc.ca::71f88b2f-db4c-4269-9577-1025f7fc65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82"/>
    <a:srgbClr val="7CB430"/>
    <a:srgbClr val="A8CE75"/>
    <a:srgbClr val="4CB6A0"/>
    <a:srgbClr val="D0FAC0"/>
    <a:srgbClr val="A2F682"/>
    <a:srgbClr val="BA84D7"/>
    <a:srgbClr val="FCEED2"/>
    <a:srgbClr val="000000"/>
    <a:srgbClr val="8B8B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6722" autoAdjust="0"/>
  </p:normalViewPr>
  <p:slideViewPr>
    <p:cSldViewPr snapToGrid="0" snapToObjects="1">
      <p:cViewPr varScale="1">
        <p:scale>
          <a:sx n="66" d="100"/>
          <a:sy n="66" d="100"/>
        </p:scale>
        <p:origin x="676" y="48"/>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33298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133301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2226236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screen">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jpeg"/><Relationship Id="rId4" Type="http://schemas.openxmlformats.org/officeDocument/2006/relationships/image" Target="../media/image5.jp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4/41/WTP_-_Meeting_room_naming_activity_guide_FR.pptx"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sp>
        <p:nvSpPr>
          <p:cNvPr id="2" name="Title 1"/>
          <p:cNvSpPr>
            <a:spLocks noGrp="1"/>
          </p:cNvSpPr>
          <p:nvPr>
            <p:ph type="ctrTitle"/>
          </p:nvPr>
        </p:nvSpPr>
        <p:spPr>
          <a:xfrm>
            <a:off x="511883" y="2087217"/>
            <a:ext cx="4704551" cy="1587701"/>
          </a:xfrm>
        </p:spPr>
        <p:txBody>
          <a:bodyPr>
            <a:noAutofit/>
          </a:bodyPr>
          <a:lstStyle/>
          <a:p>
            <a:r>
              <a:rPr lang="en-CA" sz="3200" b="0" dirty="0">
                <a:solidFill>
                  <a:schemeClr val="bg1"/>
                </a:solidFill>
                <a:latin typeface="Arial Rounded MT Bold" panose="020F0704030504030204" pitchFamily="34" charset="0"/>
              </a:rPr>
              <a:t>Meeting Room Naming Activity Guide</a:t>
            </a:r>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Guidelines for Change Managers</a:t>
            </a:r>
          </a:p>
        </p:txBody>
      </p:sp>
      <p:sp>
        <p:nvSpPr>
          <p:cNvPr id="7" name="Text Placeholder 6"/>
          <p:cNvSpPr>
            <a:spLocks noGrp="1"/>
          </p:cNvSpPr>
          <p:nvPr>
            <p:ph type="body" sz="quarter" idx="13"/>
          </p:nvPr>
        </p:nvSpPr>
        <p:spPr>
          <a:xfrm>
            <a:off x="545307" y="4188370"/>
            <a:ext cx="3494087" cy="526957"/>
          </a:xfrm>
        </p:spPr>
        <p:txBody>
          <a:bodyP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a:t>
            </a:r>
            <a:r>
              <a:rPr lang="fr-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February </a:t>
            </a: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2023</a:t>
            </a:r>
            <a:endPar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dirty="0">
                <a:solidFill>
                  <a:schemeClr val="accent5"/>
                </a:solidFill>
                <a:latin typeface="Arial Rounded MT Bold" panose="020F0704030504030204" pitchFamily="34" charset="0"/>
              </a:rPr>
              <a:t>About this Guide</a:t>
            </a:r>
            <a:endParaRPr lang="en-CA" dirty="0">
              <a:solidFill>
                <a:schemeClr val="accent5"/>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FD444075-0BA1-41E6-B6F3-24D928084428}"/>
              </a:ext>
            </a:extLst>
          </p:cNvPr>
          <p:cNvSpPr txBox="1"/>
          <p:nvPr/>
        </p:nvSpPr>
        <p:spPr>
          <a:xfrm>
            <a:off x="508759" y="1407920"/>
            <a:ext cx="11006345" cy="3077766"/>
          </a:xfrm>
          <a:prstGeom prst="rect">
            <a:avLst/>
          </a:prstGeom>
          <a:noFill/>
        </p:spPr>
        <p:txBody>
          <a:bodyPr wrap="square" rtlCol="0">
            <a:spAutoFit/>
          </a:bodyPr>
          <a:lstStyle/>
          <a:p>
            <a:pPr>
              <a:spcAft>
                <a:spcPts val="1000"/>
              </a:spcAft>
            </a:pPr>
            <a:r>
              <a:rPr lang="en-CA" sz="1600" dirty="0">
                <a:latin typeface="Calibri Light" panose="020F0302020204030204" pitchFamily="34" charset="0"/>
                <a:ea typeface="Calibri Light" panose="020F0302020204030204" pitchFamily="34" charset="0"/>
                <a:cs typeface="Calibri Light" panose="020F0302020204030204" pitchFamily="34" charset="0"/>
              </a:rPr>
              <a:t>We have prepared these guidelines in order to help you lead this fun activity with all impacted employees. This activity will empower employees, foster ownership of the workplace and highlight the message “By employees, for employees”.</a:t>
            </a:r>
          </a:p>
          <a:p>
            <a:pPr>
              <a:spcAft>
                <a:spcPts val="1000"/>
              </a:spcAft>
            </a:pPr>
            <a:r>
              <a:rPr lang="en-US" sz="1600" dirty="0">
                <a:latin typeface="Calibri Light" panose="020F0302020204030204" pitchFamily="34" charset="0"/>
                <a:ea typeface="Calibri Light" panose="020F0302020204030204" pitchFamily="34" charset="0"/>
                <a:cs typeface="Calibri Light" panose="020F0302020204030204" pitchFamily="34" charset="0"/>
              </a:rPr>
              <a:t>We strongly recommend to read this guide prior to conducting the activity since every project is different. Your requirements are unique to your project and the activity can be customized based on your reality.</a:t>
            </a:r>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r>
              <a:rPr lang="en-US" sz="1600" dirty="0">
                <a:latin typeface="Calibri Light" panose="020F0302020204030204" pitchFamily="34" charset="0"/>
                <a:ea typeface="Calibri Light" panose="020F0302020204030204" pitchFamily="34" charset="0"/>
                <a:cs typeface="Calibri Light" panose="020F0302020204030204" pitchFamily="34" charset="0"/>
              </a:rPr>
              <a:t>In this guide you will find: </a:t>
            </a:r>
          </a:p>
          <a:p>
            <a:pPr marL="285750" indent="-285750">
              <a:spcAft>
                <a:spcPts val="10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Activity Roadmap</a:t>
            </a:r>
          </a:p>
          <a:p>
            <a:pPr marL="285750" indent="-285750">
              <a:spcAft>
                <a:spcPts val="10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Reward Ideas</a:t>
            </a:r>
          </a:p>
          <a:p>
            <a:pPr marL="285750" indent="-285750">
              <a:spcAft>
                <a:spcPts val="10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Best Practices</a:t>
            </a:r>
          </a:p>
          <a:p>
            <a:pPr marL="285750" indent="-285750">
              <a:spcAft>
                <a:spcPts val="10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Example Table</a:t>
            </a:r>
          </a:p>
        </p:txBody>
      </p:sp>
      <p:sp>
        <p:nvSpPr>
          <p:cNvPr id="4" name="TextBox 3">
            <a:extLst>
              <a:ext uri="{FF2B5EF4-FFF2-40B4-BE49-F238E27FC236}">
                <a16:creationId xmlns:a16="http://schemas.microsoft.com/office/drawing/2014/main" id="{590A75F6-EC1D-D760-3A6C-128E8CCDE0F9}"/>
              </a:ext>
            </a:extLst>
          </p:cNvPr>
          <p:cNvSpPr txBox="1"/>
          <p:nvPr/>
        </p:nvSpPr>
        <p:spPr>
          <a:xfrm>
            <a:off x="7770004" y="595191"/>
            <a:ext cx="4233998" cy="261610"/>
          </a:xfrm>
          <a:prstGeom prst="rect">
            <a:avLst/>
          </a:prstGeom>
          <a:noFill/>
        </p:spPr>
        <p:txBody>
          <a:bodyPr wrap="square">
            <a:spAutoFit/>
          </a:bodyPr>
          <a:lstStyle/>
          <a:p>
            <a:r>
              <a:rPr lang="en-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FR version</a:t>
            </a:r>
            <a:endParaRPr lang="en-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18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Activity Roadmap (1 of 2)</a:t>
            </a:r>
          </a:p>
        </p:txBody>
      </p:sp>
      <p:sp>
        <p:nvSpPr>
          <p:cNvPr id="6" name="TextBox 5">
            <a:extLst>
              <a:ext uri="{FF2B5EF4-FFF2-40B4-BE49-F238E27FC236}">
                <a16:creationId xmlns:a16="http://schemas.microsoft.com/office/drawing/2014/main" id="{356A83AE-A692-4B02-A4DF-CFCDEAEE03EC}"/>
              </a:ext>
            </a:extLst>
          </p:cNvPr>
          <p:cNvSpPr txBox="1"/>
          <p:nvPr/>
        </p:nvSpPr>
        <p:spPr>
          <a:xfrm>
            <a:off x="508758" y="1388465"/>
            <a:ext cx="11096340" cy="4401205"/>
          </a:xfrm>
          <a:prstGeom prst="rect">
            <a:avLst/>
          </a:prstGeom>
          <a:noFill/>
        </p:spPr>
        <p:txBody>
          <a:bodyPr wrap="square" rtlCol="0">
            <a:spAutoFit/>
          </a:bodyPr>
          <a:lstStyle/>
          <a:p>
            <a:pPr marL="342900" indent="-342900">
              <a:spcAft>
                <a:spcPts val="1000"/>
              </a:spcAft>
              <a:buFont typeface="+mj-lt"/>
              <a:buAutoNum type="arabicPeriod"/>
            </a:pPr>
            <a:r>
              <a:rPr lang="en-US" b="1" dirty="0">
                <a:latin typeface="Calibri Light" panose="020F0302020204030204" pitchFamily="34" charset="0"/>
                <a:ea typeface="Calibri Light" panose="020F0302020204030204" pitchFamily="34" charset="0"/>
                <a:cs typeface="Calibri Light" panose="020F0302020204030204" pitchFamily="34" charset="0"/>
              </a:rPr>
              <a:t>Consult the Project Team to determine which rooms can be included and when the signage package must be finalized. </a:t>
            </a:r>
          </a:p>
          <a:p>
            <a:pPr marL="800100" lvl="1" indent="-342900">
              <a:spcAft>
                <a:spcPts val="1000"/>
              </a:spcAft>
              <a:buFont typeface="Arial" panose="020B0604020202020204" pitchFamily="34" charset="0"/>
              <a:buChar char="•"/>
            </a:pPr>
            <a:r>
              <a:rPr lang="en-CA" sz="1600" i="1" dirty="0">
                <a:latin typeface="Calibri Light" panose="020F0302020204030204" pitchFamily="34" charset="0"/>
                <a:ea typeface="Calibri Light" panose="020F0302020204030204" pitchFamily="34" charset="0"/>
                <a:cs typeface="Calibri Light" panose="020F0302020204030204" pitchFamily="34" charset="0"/>
              </a:rPr>
              <a:t>‘Enclosed collaborative’ workpoints can be included in this activity. These include Work Rooms, Project Rooms, Medium Meeting Rooms and Large Meeting Rooms. The signage for these rooms are the only ones that have been designed to incorporate a 'commemorative name'. If you wish to include other rooms, discuss this with the Project Team to confirm what is possible.</a:t>
            </a:r>
            <a:endParaRPr lang="en-US" sz="1600" i="1" dirty="0">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The selected names need to be included in the signage package that will be submitted to the vendor by the Project Team. Therefore, the timing of this activity must align to their timeline.</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Ask the Project Team for the character limit for each meeting room.</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We recommend allowing a minimum of 1 month for this activity in order to provide sufficient time for participation, review and name selection. </a:t>
            </a:r>
          </a:p>
          <a:p>
            <a:pPr marL="342900" indent="-342900">
              <a:spcAft>
                <a:spcPts val="1000"/>
              </a:spcAft>
              <a:buFont typeface="+mj-lt"/>
              <a:buAutoNum type="arabicPeriod"/>
            </a:pPr>
            <a:r>
              <a:rPr lang="en-US" b="1" dirty="0">
                <a:latin typeface="Calibri Light" panose="020F0302020204030204" pitchFamily="34" charset="0"/>
                <a:ea typeface="Calibri Light" panose="020F0302020204030204" pitchFamily="34" charset="0"/>
                <a:cs typeface="Calibri Light" panose="020F0302020204030204" pitchFamily="34" charset="0"/>
              </a:rPr>
              <a:t>Review this guide and customize how you will conduct the activity. </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Update the information in the ‘</a:t>
            </a:r>
            <a:r>
              <a:rPr lang="en-CA" sz="1600" i="1" dirty="0">
                <a:latin typeface="Calibri Light" panose="020F0302020204030204" pitchFamily="34" charset="0"/>
                <a:ea typeface="Calibri Light" panose="020F0302020204030204" pitchFamily="34" charset="0"/>
                <a:cs typeface="Calibri Light" panose="020F0302020204030204" pitchFamily="34" charset="0"/>
              </a:rPr>
              <a:t>Meeting room naming activity Invitation’ </a:t>
            </a:r>
            <a:r>
              <a:rPr lang="en-US" sz="1600" i="1" dirty="0">
                <a:latin typeface="Calibri Light" panose="020F0302020204030204" pitchFamily="34" charset="0"/>
                <a:ea typeface="Calibri Light" panose="020F0302020204030204" pitchFamily="34" charset="0"/>
                <a:cs typeface="Calibri Light" panose="020F0302020204030204" pitchFamily="34" charset="0"/>
              </a:rPr>
              <a:t>template accordingly (all items highlighted in yellow). </a:t>
            </a: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7269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Activity Roadmap (2 of 2)</a:t>
            </a:r>
          </a:p>
        </p:txBody>
      </p:sp>
      <p:sp>
        <p:nvSpPr>
          <p:cNvPr id="6" name="TextBox 5">
            <a:extLst>
              <a:ext uri="{FF2B5EF4-FFF2-40B4-BE49-F238E27FC236}">
                <a16:creationId xmlns:a16="http://schemas.microsoft.com/office/drawing/2014/main" id="{356A83AE-A692-4B02-A4DF-CFCDEAEE03EC}"/>
              </a:ext>
            </a:extLst>
          </p:cNvPr>
          <p:cNvSpPr txBox="1"/>
          <p:nvPr/>
        </p:nvSpPr>
        <p:spPr>
          <a:xfrm>
            <a:off x="508758" y="1417648"/>
            <a:ext cx="11096340" cy="3703578"/>
          </a:xfrm>
          <a:prstGeom prst="rect">
            <a:avLst/>
          </a:prstGeom>
          <a:noFill/>
        </p:spPr>
        <p:txBody>
          <a:bodyPr wrap="square" rtlCol="0">
            <a:spAutoFit/>
          </a:bodyPr>
          <a:lstStyle/>
          <a:p>
            <a:pPr marL="342900" indent="-342900">
              <a:spcAft>
                <a:spcPts val="1000"/>
              </a:spcAft>
              <a:buFont typeface="+mj-lt"/>
              <a:buAutoNum type="arabicPeriod" startAt="3"/>
            </a:pPr>
            <a:r>
              <a:rPr lang="en-US" b="1" dirty="0">
                <a:latin typeface="Calibri Light" panose="020F0302020204030204" pitchFamily="34" charset="0"/>
                <a:ea typeface="Calibri Light" panose="020F0302020204030204" pitchFamily="34" charset="0"/>
                <a:cs typeface="Calibri Light" panose="020F0302020204030204" pitchFamily="34" charset="0"/>
              </a:rPr>
              <a:t>Send the invitation to all impacted employees.</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Invitation should be sent by the Project Sponsor.</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Allow sufficient time (two weeks) for employees to provide their submissions.</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Monitor participation and send a reminder as needed.</a:t>
            </a:r>
          </a:p>
          <a:p>
            <a:pPr marL="342900" indent="-342900">
              <a:spcAft>
                <a:spcPts val="1000"/>
              </a:spcAft>
              <a:buFont typeface="+mj-lt"/>
              <a:buAutoNum type="arabicPeriod" startAt="4"/>
            </a:pPr>
            <a:r>
              <a:rPr lang="en-US" b="1" dirty="0">
                <a:latin typeface="Calibri Light" panose="020F0302020204030204" pitchFamily="34" charset="0"/>
                <a:ea typeface="Calibri Light" panose="020F0302020204030204" pitchFamily="34" charset="0"/>
                <a:cs typeface="Calibri Light" panose="020F0302020204030204" pitchFamily="34" charset="0"/>
              </a:rPr>
              <a:t>Coordinate a submission review meeting with the Change Agent Network to select the winning theme and names.</a:t>
            </a:r>
          </a:p>
          <a:p>
            <a:pPr marL="628650" lvl="1" indent="-17145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    If many entries are received, you may want to conduct a pre-selection and present those to the Change Agent Network. </a:t>
            </a: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startAt="4"/>
            </a:pPr>
            <a:r>
              <a:rPr lang="en-US" b="1" dirty="0">
                <a:latin typeface="Calibri Light" panose="020F0302020204030204" pitchFamily="34" charset="0"/>
                <a:ea typeface="Calibri Light" panose="020F0302020204030204" pitchFamily="34" charset="0"/>
                <a:cs typeface="Calibri Light" panose="020F0302020204030204" pitchFamily="34" charset="0"/>
              </a:rPr>
              <a:t>Announce the winners and the chosen theme and names to all impacted employees. </a:t>
            </a:r>
          </a:p>
          <a:p>
            <a:pPr marL="742950" lvl="1" indent="-28575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Update the information in the ‘Meeting </a:t>
            </a:r>
            <a:r>
              <a:rPr lang="en-CA" sz="1600" i="1" dirty="0">
                <a:latin typeface="Calibri Light" panose="020F0302020204030204" pitchFamily="34" charset="0"/>
                <a:ea typeface="Calibri Light" panose="020F0302020204030204" pitchFamily="34" charset="0"/>
                <a:cs typeface="Calibri Light" panose="020F0302020204030204" pitchFamily="34" charset="0"/>
              </a:rPr>
              <a:t>room naming activity results announcement’ </a:t>
            </a:r>
            <a:r>
              <a:rPr lang="en-US" sz="1600" i="1" dirty="0">
                <a:latin typeface="Calibri Light" panose="020F0302020204030204" pitchFamily="34" charset="0"/>
                <a:ea typeface="Calibri Light" panose="020F0302020204030204" pitchFamily="34" charset="0"/>
                <a:cs typeface="Calibri Light" panose="020F0302020204030204" pitchFamily="34" charset="0"/>
              </a:rPr>
              <a:t>template accordingly (all items highlighted in yellow). </a:t>
            </a:r>
          </a:p>
          <a:p>
            <a:pPr marL="342900" indent="-342900">
              <a:spcAft>
                <a:spcPts val="1000"/>
              </a:spcAft>
              <a:buFont typeface="+mj-lt"/>
              <a:buAutoNum type="arabicPeriod" startAt="4"/>
            </a:pPr>
            <a:r>
              <a:rPr lang="en-US" b="1" dirty="0">
                <a:latin typeface="Calibri Light" panose="020F0302020204030204" pitchFamily="34" charset="0"/>
                <a:ea typeface="Calibri Light" panose="020F0302020204030204" pitchFamily="34" charset="0"/>
                <a:cs typeface="Calibri Light" panose="020F0302020204030204" pitchFamily="34" charset="0"/>
              </a:rPr>
              <a:t>Communicate the names to the Project Team to be added to the signage package.</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2938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3502-8AC8-4481-A579-D14CA38664A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Reward Ideas</a:t>
            </a:r>
          </a:p>
        </p:txBody>
      </p:sp>
      <p:sp>
        <p:nvSpPr>
          <p:cNvPr id="3" name="TextBox 2">
            <a:extLst>
              <a:ext uri="{FF2B5EF4-FFF2-40B4-BE49-F238E27FC236}">
                <a16:creationId xmlns:a16="http://schemas.microsoft.com/office/drawing/2014/main" id="{FBA29CB2-6EC0-4328-9207-8A3E0427DF06}"/>
              </a:ext>
            </a:extLst>
          </p:cNvPr>
          <p:cNvSpPr txBox="1"/>
          <p:nvPr/>
        </p:nvSpPr>
        <p:spPr>
          <a:xfrm>
            <a:off x="508759" y="1539547"/>
            <a:ext cx="11006345" cy="4329390"/>
          </a:xfrm>
          <a:prstGeom prst="rect">
            <a:avLst/>
          </a:prstGeom>
          <a:noFill/>
        </p:spPr>
        <p:txBody>
          <a:bodyPr wrap="square" rtlCol="0">
            <a:spAutoFit/>
          </a:bodyPr>
          <a:lstStyle/>
          <a:p>
            <a:pPr>
              <a:spcAft>
                <a:spcPts val="1000"/>
              </a:spcAft>
            </a:pPr>
            <a:r>
              <a:rPr lang="en-US" sz="1600" dirty="0">
                <a:latin typeface="Calibri Light" panose="020F0302020204030204" pitchFamily="34" charset="0"/>
                <a:ea typeface="Calibri Light" panose="020F0302020204030204" pitchFamily="34" charset="0"/>
                <a:cs typeface="Calibri Light" panose="020F0302020204030204" pitchFamily="34" charset="0"/>
              </a:rPr>
              <a:t>Depending on your project and budget allowance, you may be able to offer a monetary reward or not. Here are a few ideas to help you find the perfect reward:</a:t>
            </a:r>
            <a:endParaRPr lang="en-US" sz="1600" b="1"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endParaRPr lang="en-US" sz="1600" b="1"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r>
              <a:rPr lang="en-US" sz="1600" b="1" dirty="0">
                <a:latin typeface="Calibri Light" panose="020F0302020204030204" pitchFamily="34" charset="0"/>
                <a:ea typeface="Calibri Light" panose="020F0302020204030204" pitchFamily="34" charset="0"/>
                <a:cs typeface="Calibri Light" panose="020F0302020204030204" pitchFamily="34" charset="0"/>
              </a:rPr>
              <a:t>Monetary Rewards</a:t>
            </a:r>
          </a:p>
          <a:p>
            <a:pPr marL="742950" lvl="1" indent="-285750">
              <a:spcAft>
                <a:spcPts val="10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Gift card at a local business of their choice</a:t>
            </a:r>
          </a:p>
          <a:p>
            <a:pPr marL="742950" lvl="1" indent="-285750">
              <a:spcAft>
                <a:spcPts val="10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Donation to a local charity of their choice</a:t>
            </a:r>
          </a:p>
          <a:p>
            <a:pPr>
              <a:spcAft>
                <a:spcPts val="1000"/>
              </a:spcAft>
            </a:pPr>
            <a:endParaRPr lang="en-US" sz="1600" b="1"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r>
              <a:rPr lang="en-US" sz="1600" b="1" dirty="0">
                <a:latin typeface="Calibri Light" panose="020F0302020204030204" pitchFamily="34" charset="0"/>
                <a:ea typeface="Calibri Light" panose="020F0302020204030204" pitchFamily="34" charset="0"/>
                <a:cs typeface="Calibri Light" panose="020F0302020204030204" pitchFamily="34" charset="0"/>
              </a:rPr>
              <a:t>Non-monetary Reward</a:t>
            </a:r>
          </a:p>
          <a:p>
            <a:pPr marL="742950" lvl="1" indent="-285750">
              <a:spcAft>
                <a:spcPts val="10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Special role in the Opening Ceremony </a:t>
            </a:r>
          </a:p>
          <a:p>
            <a:pPr marL="742950" lvl="1" indent="-285750">
              <a:spcAft>
                <a:spcPts val="10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Lunch with the Project Sponsor or Champion(s)</a:t>
            </a:r>
          </a:p>
          <a:p>
            <a:pPr marL="742950" lvl="1" indent="-285750">
              <a:spcAft>
                <a:spcPts val="10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One-day job shadowing with Senior Management</a:t>
            </a:r>
          </a:p>
          <a:p>
            <a:pPr marL="285750" indent="-285750">
              <a:spcAft>
                <a:spcPts val="10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0346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A191-0B5B-46C4-9B91-FEA8592023EA}"/>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Best Practices</a:t>
            </a:r>
          </a:p>
        </p:txBody>
      </p:sp>
      <p:sp>
        <p:nvSpPr>
          <p:cNvPr id="3" name="TextBox 2">
            <a:extLst>
              <a:ext uri="{FF2B5EF4-FFF2-40B4-BE49-F238E27FC236}">
                <a16:creationId xmlns:a16="http://schemas.microsoft.com/office/drawing/2014/main" id="{6D8E1D2F-D8D5-4CE7-8503-DF520DECFB03}"/>
              </a:ext>
            </a:extLst>
          </p:cNvPr>
          <p:cNvSpPr txBox="1"/>
          <p:nvPr/>
        </p:nvSpPr>
        <p:spPr>
          <a:xfrm>
            <a:off x="508758" y="1539547"/>
            <a:ext cx="11006345"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Prepare a table with all the room type and numbers that you can send with the invitation for employees to use in their submission (refer to next slide for example);</a:t>
            </a:r>
          </a:p>
          <a:p>
            <a:pPr marL="285750" indent="-285750">
              <a:spcAft>
                <a:spcPts val="6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Adapt your strategy according to your audience and the level of participation;</a:t>
            </a:r>
          </a:p>
          <a:p>
            <a:pPr marL="285750" indent="-285750">
              <a:spcAft>
                <a:spcPts val="6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CA" sz="1600" dirty="0">
                <a:latin typeface="Calibri Light" panose="020F0302020204030204" pitchFamily="34" charset="0"/>
                <a:ea typeface="Calibri Light" panose="020F0302020204030204" pitchFamily="34" charset="0"/>
                <a:cs typeface="Calibri Light" panose="020F0302020204030204" pitchFamily="34" charset="0"/>
              </a:rPr>
              <a:t>Depending on your number of impacted employees or the time available to complete the activity, you can identify representatives to participate on behalf of their colleagues to avoid receiving too many submissions;</a:t>
            </a: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Monitor participation and check the pulse regularly to fine tune your approach;</a:t>
            </a:r>
          </a:p>
          <a:p>
            <a:pPr marL="285750" indent="-285750">
              <a:spcAft>
                <a:spcPts val="6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Your project timeline and support team will dictate the best course of action for your activity;</a:t>
            </a:r>
          </a:p>
          <a:p>
            <a:pPr marL="285750" indent="-285750">
              <a:spcAft>
                <a:spcPts val="6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The winner should be selected by employees or employee representatives and should be a team effort, not only one person. We recommend using your Change Agent Network.</a:t>
            </a:r>
          </a:p>
          <a:p>
            <a:pPr marL="285750" indent="-285750">
              <a:spcAft>
                <a:spcPts val="6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9115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2CC2-5443-4836-8DF1-BF9CC04A55C0}"/>
              </a:ext>
            </a:extLst>
          </p:cNvPr>
          <p:cNvSpPr>
            <a:spLocks noGrp="1"/>
          </p:cNvSpPr>
          <p:nvPr>
            <p:ph type="title"/>
          </p:nvPr>
        </p:nvSpPr>
        <p:spPr/>
        <p:txBody>
          <a:bodyPr/>
          <a:lstStyle/>
          <a:p>
            <a:r>
              <a:rPr lang="fr-CA" dirty="0">
                <a:solidFill>
                  <a:schemeClr val="accent5"/>
                </a:solidFill>
                <a:latin typeface="Arial Rounded MT Bold" panose="020F0704030504030204" pitchFamily="34" charset="0"/>
              </a:rPr>
              <a:t>Example table</a:t>
            </a:r>
            <a:endParaRPr lang="en-CA" dirty="0">
              <a:solidFill>
                <a:schemeClr val="accent5"/>
              </a:solidFill>
              <a:latin typeface="Arial Rounded MT Bold" panose="020F0704030504030204" pitchFamily="34" charset="0"/>
            </a:endParaRPr>
          </a:p>
        </p:txBody>
      </p:sp>
      <p:graphicFrame>
        <p:nvGraphicFramePr>
          <p:cNvPr id="3" name="Table 3">
            <a:extLst>
              <a:ext uri="{FF2B5EF4-FFF2-40B4-BE49-F238E27FC236}">
                <a16:creationId xmlns:a16="http://schemas.microsoft.com/office/drawing/2014/main" id="{3401E340-040B-471F-B795-583C27296239}"/>
              </a:ext>
            </a:extLst>
          </p:cNvPr>
          <p:cNvGraphicFramePr>
            <a:graphicFrameLocks noGrp="1"/>
          </p:cNvGraphicFramePr>
          <p:nvPr>
            <p:extLst>
              <p:ext uri="{D42A27DB-BD31-4B8C-83A1-F6EECF244321}">
                <p14:modId xmlns:p14="http://schemas.microsoft.com/office/powerpoint/2010/main" val="3185502748"/>
              </p:ext>
            </p:extLst>
          </p:nvPr>
        </p:nvGraphicFramePr>
        <p:xfrm>
          <a:off x="508758" y="1637633"/>
          <a:ext cx="11006345" cy="3830320"/>
        </p:xfrm>
        <a:graphic>
          <a:graphicData uri="http://schemas.openxmlformats.org/drawingml/2006/table">
            <a:tbl>
              <a:tblPr firstRow="1" bandRow="1">
                <a:tableStyleId>{93296810-A885-4BE3-A3E7-6D5BEEA58F35}</a:tableStyleId>
              </a:tblPr>
              <a:tblGrid>
                <a:gridCol w="2201269">
                  <a:extLst>
                    <a:ext uri="{9D8B030D-6E8A-4147-A177-3AD203B41FA5}">
                      <a16:colId xmlns:a16="http://schemas.microsoft.com/office/drawing/2014/main" val="3217328393"/>
                    </a:ext>
                  </a:extLst>
                </a:gridCol>
                <a:gridCol w="1628509">
                  <a:extLst>
                    <a:ext uri="{9D8B030D-6E8A-4147-A177-3AD203B41FA5}">
                      <a16:colId xmlns:a16="http://schemas.microsoft.com/office/drawing/2014/main" val="16862437"/>
                    </a:ext>
                  </a:extLst>
                </a:gridCol>
                <a:gridCol w="1157592">
                  <a:extLst>
                    <a:ext uri="{9D8B030D-6E8A-4147-A177-3AD203B41FA5}">
                      <a16:colId xmlns:a16="http://schemas.microsoft.com/office/drawing/2014/main" val="462073334"/>
                    </a:ext>
                  </a:extLst>
                </a:gridCol>
                <a:gridCol w="2947481">
                  <a:extLst>
                    <a:ext uri="{9D8B030D-6E8A-4147-A177-3AD203B41FA5}">
                      <a16:colId xmlns:a16="http://schemas.microsoft.com/office/drawing/2014/main" val="1710403016"/>
                    </a:ext>
                  </a:extLst>
                </a:gridCol>
                <a:gridCol w="3071494">
                  <a:extLst>
                    <a:ext uri="{9D8B030D-6E8A-4147-A177-3AD203B41FA5}">
                      <a16:colId xmlns:a16="http://schemas.microsoft.com/office/drawing/2014/main" val="684338086"/>
                    </a:ext>
                  </a:extLst>
                </a:gridCol>
              </a:tblGrid>
              <a:tr h="370840">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Room Type</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Room Number</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Floor </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Proposed name EN </a:t>
                      </a:r>
                    </a:p>
                    <a:p>
                      <a:r>
                        <a:rPr lang="en-CA" sz="1400"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(max. amount of characters including spaces: </a:t>
                      </a:r>
                      <a:r>
                        <a:rPr lang="en-CA" sz="1400" noProof="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xx</a:t>
                      </a:r>
                      <a:r>
                        <a:rPr lang="en-CA" sz="1400"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endPar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Proposed name FR </a:t>
                      </a:r>
                    </a:p>
                    <a:p>
                      <a:r>
                        <a:rPr lang="en-CA" sz="1400"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(max. amount of characters including spaces: </a:t>
                      </a:r>
                      <a:r>
                        <a:rPr lang="en-CA" sz="1400" noProof="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xx</a:t>
                      </a:r>
                      <a:r>
                        <a:rPr lang="en-CA" sz="1400"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endPar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821956193"/>
                  </a:ext>
                </a:extLst>
              </a:tr>
              <a:tr h="370840">
                <a:tc>
                  <a:txBody>
                    <a:bodyPr/>
                    <a:lstStyle/>
                    <a:p>
                      <a:r>
                        <a:rPr lang="fr-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Project Room 1</a:t>
                      </a:r>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00-000</a:t>
                      </a:r>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noProof="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2nd Floor</a:t>
                      </a:r>
                    </a:p>
                  </a:txBody>
                  <a:tcPr/>
                </a:tc>
                <a:tc>
                  <a:txBody>
                    <a:bodyPr/>
                    <a:lstStyle/>
                    <a:p>
                      <a:endParaRPr lang="en-CA">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198820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Project Room 2</a:t>
                      </a:r>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noProof="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0727771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Project Room 3</a:t>
                      </a:r>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022744182"/>
                  </a:ext>
                </a:extLst>
              </a:tr>
              <a:tr h="370840">
                <a:tc>
                  <a:txBody>
                    <a:bodyPr/>
                    <a:lstStyle/>
                    <a:p>
                      <a:r>
                        <a:rPr lang="fr-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Large Meeting Room </a:t>
                      </a:r>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681700402"/>
                  </a:ext>
                </a:extLst>
              </a:tr>
              <a:tr h="370840">
                <a:tc>
                  <a:txBody>
                    <a:bodyPr/>
                    <a:lstStyle/>
                    <a:p>
                      <a:r>
                        <a:rPr lang="fr-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Medium Meeting Room 1</a:t>
                      </a:r>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079407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Medium Meeting Room 2</a:t>
                      </a:r>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p>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75113972"/>
                  </a:ext>
                </a:extLst>
              </a:tr>
            </a:tbl>
          </a:graphicData>
        </a:graphic>
      </p:graphicFrame>
    </p:spTree>
    <p:extLst>
      <p:ext uri="{BB962C8B-B14F-4D97-AF65-F5344CB8AC3E}">
        <p14:creationId xmlns:p14="http://schemas.microsoft.com/office/powerpoint/2010/main" val="4200548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25386</TotalTime>
  <Words>742</Words>
  <Application>Microsoft Office PowerPoint</Application>
  <PresentationFormat>Widescreen</PresentationFormat>
  <Paragraphs>73</Paragraphs>
  <Slides>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Arial Rounded MT Bold</vt:lpstr>
      <vt:lpstr>Calibri</vt:lpstr>
      <vt:lpstr>Calibri Light</vt:lpstr>
      <vt:lpstr>Georgia</vt:lpstr>
      <vt:lpstr>1_Office Theme</vt:lpstr>
      <vt:lpstr>think-cell Slide</vt:lpstr>
      <vt:lpstr>Meeting Room Naming Activity Guide</vt:lpstr>
      <vt:lpstr>About this Guide</vt:lpstr>
      <vt:lpstr>Activity Roadmap (1 of 2)</vt:lpstr>
      <vt:lpstr>Activity Roadmap (2 of 2)</vt:lpstr>
      <vt:lpstr>Reward Ideas</vt:lpstr>
      <vt:lpstr>Best Practices</vt:lpstr>
      <vt:lpstr>Example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581</cp:revision>
  <dcterms:created xsi:type="dcterms:W3CDTF">2018-01-23T15:59:12Z</dcterms:created>
  <dcterms:modified xsi:type="dcterms:W3CDTF">2023-02-03T20:23:48Z</dcterms:modified>
</cp:coreProperties>
</file>