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533" r:id="rId2"/>
    <p:sldId id="528" r:id="rId3"/>
    <p:sldId id="536" r:id="rId4"/>
    <p:sldId id="544" r:id="rId5"/>
    <p:sldId id="545" r:id="rId6"/>
    <p:sldId id="541" r:id="rId7"/>
    <p:sldId id="542" r:id="rId8"/>
    <p:sldId id="543" r:id="rId9"/>
    <p:sldId id="523" r:id="rId10"/>
    <p:sldId id="540" r:id="rId11"/>
  </p:sldIdLst>
  <p:sldSz cx="9144000" cy="6858000" type="screen4x3"/>
  <p:notesSz cx="7010400" cy="9296400"/>
  <p:custDataLst>
    <p:tags r:id="rId14"/>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Drummond Young" initials="JDY" lastIdx="18" clrIdx="0">
    <p:extLst>
      <p:ext uri="{19B8F6BF-5375-455C-9EA6-DF929625EA0E}">
        <p15:presenceInfo xmlns:p15="http://schemas.microsoft.com/office/powerpoint/2012/main" userId="S-1-5-21-56248481-1131155372-1737835142-210443" providerId="AD"/>
      </p:ext>
    </p:extLst>
  </p:cmAuthor>
  <p:cmAuthor id="2" name="Chad Westmacott" initials="CW" lastIdx="20" clrIdx="1">
    <p:extLst>
      <p:ext uri="{19B8F6BF-5375-455C-9EA6-DF929625EA0E}">
        <p15:presenceInfo xmlns:p15="http://schemas.microsoft.com/office/powerpoint/2012/main" userId="S-1-5-21-56248481-1131155372-1737835142-293798" providerId="AD"/>
      </p:ext>
    </p:extLst>
  </p:cmAuthor>
  <p:cmAuthor id="3" name="Gabrielle Robert" initials="GR" lastIdx="13" clrIdx="2">
    <p:extLst>
      <p:ext uri="{19B8F6BF-5375-455C-9EA6-DF929625EA0E}">
        <p15:presenceInfo xmlns:p15="http://schemas.microsoft.com/office/powerpoint/2012/main" userId="S-1-5-21-56248481-1131155372-1737835142-310517" providerId="AD"/>
      </p:ext>
    </p:extLst>
  </p:cmAuthor>
  <p:cmAuthor id="4" name="Daniele Pion" initials="DP" lastIdx="3" clrIdx="3">
    <p:extLst>
      <p:ext uri="{19B8F6BF-5375-455C-9EA6-DF929625EA0E}">
        <p15:presenceInfo xmlns:p15="http://schemas.microsoft.com/office/powerpoint/2012/main" userId="S-1-5-21-56248481-1131155372-1737835142-276241" providerId="AD"/>
      </p:ext>
    </p:extLst>
  </p:cmAuthor>
  <p:cmAuthor id="5" name="Roxanne Gravelle" initials="RG" lastIdx="2" clrIdx="4">
    <p:extLst>
      <p:ext uri="{19B8F6BF-5375-455C-9EA6-DF929625EA0E}">
        <p15:presenceInfo xmlns:p15="http://schemas.microsoft.com/office/powerpoint/2012/main" userId="S-1-5-21-56248481-1131155372-1737835142-229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903BD"/>
    <a:srgbClr val="B43500"/>
    <a:srgbClr val="AD6300"/>
    <a:srgbClr val="000000"/>
    <a:srgbClr val="009900"/>
    <a:srgbClr val="567BB6"/>
    <a:srgbClr val="FF9900"/>
    <a:srgbClr val="CC00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11" autoAdjust="0"/>
    <p:restoredTop sz="69503" autoAdjust="0"/>
  </p:normalViewPr>
  <p:slideViewPr>
    <p:cSldViewPr snapToObjects="1">
      <p:cViewPr varScale="1">
        <p:scale>
          <a:sx n="87" d="100"/>
          <a:sy n="87" d="100"/>
        </p:scale>
        <p:origin x="77" y="1286"/>
      </p:cViewPr>
      <p:guideLst>
        <p:guide orient="horz" pos="720"/>
        <p:guide pos="2880"/>
      </p:guideLst>
    </p:cSldViewPr>
  </p:slideViewPr>
  <p:outlineViewPr>
    <p:cViewPr>
      <p:scale>
        <a:sx n="25" d="100"/>
        <a:sy n="25"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Objects="1">
      <p:cViewPr>
        <p:scale>
          <a:sx n="75" d="100"/>
          <a:sy n="75" d="100"/>
        </p:scale>
        <p:origin x="-3252" y="-34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30277038036824E-2"/>
          <c:y val="3.4566765709166961E-2"/>
          <c:w val="0.90614692486142911"/>
          <c:h val="0.90801204506100508"/>
        </c:manualLayout>
      </c:layout>
      <c:pieChart>
        <c:varyColors val="1"/>
        <c:ser>
          <c:idx val="0"/>
          <c:order val="0"/>
          <c:dPt>
            <c:idx val="0"/>
            <c:bubble3D val="0"/>
            <c:spPr>
              <a:solidFill>
                <a:schemeClr val="accent1">
                  <a:alpha val="70000"/>
                </a:schemeClr>
              </a:solidFill>
              <a:ln>
                <a:noFill/>
              </a:ln>
              <a:effectLst/>
            </c:spPr>
            <c:extLst>
              <c:ext xmlns:c16="http://schemas.microsoft.com/office/drawing/2014/chart" uri="{C3380CC4-5D6E-409C-BE32-E72D297353CC}">
                <c16:uniqueId val="{00000001-B928-4D51-856E-7BB7E97E8F16}"/>
              </c:ext>
            </c:extLst>
          </c:dPt>
          <c:dPt>
            <c:idx val="1"/>
            <c:bubble3D val="0"/>
            <c:spPr>
              <a:solidFill>
                <a:schemeClr val="accent2">
                  <a:alpha val="70000"/>
                </a:schemeClr>
              </a:solidFill>
              <a:ln>
                <a:noFill/>
              </a:ln>
              <a:effectLst/>
            </c:spPr>
            <c:extLst>
              <c:ext xmlns:c16="http://schemas.microsoft.com/office/drawing/2014/chart" uri="{C3380CC4-5D6E-409C-BE32-E72D297353CC}">
                <c16:uniqueId val="{00000003-B928-4D51-856E-7BB7E97E8F16}"/>
              </c:ext>
            </c:extLst>
          </c:dPt>
          <c:dPt>
            <c:idx val="2"/>
            <c:bubble3D val="0"/>
            <c:spPr>
              <a:solidFill>
                <a:schemeClr val="accent3">
                  <a:alpha val="70000"/>
                </a:schemeClr>
              </a:solidFill>
              <a:ln>
                <a:noFill/>
              </a:ln>
              <a:effectLst/>
            </c:spPr>
            <c:extLst>
              <c:ext xmlns:c16="http://schemas.microsoft.com/office/drawing/2014/chart" uri="{C3380CC4-5D6E-409C-BE32-E72D297353CC}">
                <c16:uniqueId val="{00000005-B928-4D51-856E-7BB7E97E8F16}"/>
              </c:ext>
            </c:extLst>
          </c:dPt>
          <c:dPt>
            <c:idx val="3"/>
            <c:bubble3D val="0"/>
            <c:spPr>
              <a:solidFill>
                <a:schemeClr val="accent4">
                  <a:alpha val="70000"/>
                </a:schemeClr>
              </a:solidFill>
              <a:ln>
                <a:noFill/>
              </a:ln>
              <a:effectLst/>
            </c:spPr>
            <c:extLst>
              <c:ext xmlns:c16="http://schemas.microsoft.com/office/drawing/2014/chart" uri="{C3380CC4-5D6E-409C-BE32-E72D297353CC}">
                <c16:uniqueId val="{00000007-B928-4D51-856E-7BB7E97E8F16}"/>
              </c:ext>
            </c:extLst>
          </c:dPt>
          <c:dPt>
            <c:idx val="4"/>
            <c:bubble3D val="0"/>
            <c:spPr>
              <a:solidFill>
                <a:schemeClr val="accent5">
                  <a:alpha val="70000"/>
                </a:schemeClr>
              </a:solidFill>
              <a:ln>
                <a:noFill/>
              </a:ln>
              <a:effectLst/>
            </c:spPr>
            <c:extLst>
              <c:ext xmlns:c16="http://schemas.microsoft.com/office/drawing/2014/chart" uri="{C3380CC4-5D6E-409C-BE32-E72D297353CC}">
                <c16:uniqueId val="{00000009-B928-4D51-856E-7BB7E97E8F16}"/>
              </c:ext>
            </c:extLst>
          </c:dPt>
          <c:dPt>
            <c:idx val="5"/>
            <c:bubble3D val="0"/>
            <c:spPr>
              <a:solidFill>
                <a:schemeClr val="accent6">
                  <a:alpha val="70000"/>
                </a:schemeClr>
              </a:solidFill>
              <a:ln>
                <a:noFill/>
              </a:ln>
              <a:effectLst/>
            </c:spPr>
            <c:extLst>
              <c:ext xmlns:c16="http://schemas.microsoft.com/office/drawing/2014/chart" uri="{C3380CC4-5D6E-409C-BE32-E72D297353CC}">
                <c16:uniqueId val="{0000000B-B928-4D51-856E-7BB7E97E8F16}"/>
              </c:ext>
            </c:extLst>
          </c:dPt>
          <c:dPt>
            <c:idx val="6"/>
            <c:bubble3D val="0"/>
            <c:spPr>
              <a:solidFill>
                <a:schemeClr val="accent1">
                  <a:lumMod val="60000"/>
                  <a:alpha val="70000"/>
                </a:schemeClr>
              </a:solidFill>
              <a:ln>
                <a:noFill/>
              </a:ln>
              <a:effectLst/>
            </c:spPr>
            <c:extLst>
              <c:ext xmlns:c16="http://schemas.microsoft.com/office/drawing/2014/chart" uri="{C3380CC4-5D6E-409C-BE32-E72D297353CC}">
                <c16:uniqueId val="{0000000D-B928-4D51-856E-7BB7E97E8F16}"/>
              </c:ext>
            </c:extLst>
          </c:dPt>
          <c:dPt>
            <c:idx val="7"/>
            <c:bubble3D val="0"/>
            <c:spPr>
              <a:solidFill>
                <a:schemeClr val="accent2">
                  <a:lumMod val="60000"/>
                  <a:alpha val="70000"/>
                </a:schemeClr>
              </a:solidFill>
              <a:ln>
                <a:noFill/>
              </a:ln>
              <a:effectLst/>
            </c:spPr>
            <c:extLst>
              <c:ext xmlns:c16="http://schemas.microsoft.com/office/drawing/2014/chart" uri="{C3380CC4-5D6E-409C-BE32-E72D297353CC}">
                <c16:uniqueId val="{0000000F-B928-4D51-856E-7BB7E97E8F16}"/>
              </c:ext>
            </c:extLst>
          </c:dPt>
          <c:dPt>
            <c:idx val="8"/>
            <c:bubble3D val="0"/>
            <c:spPr>
              <a:solidFill>
                <a:schemeClr val="accent3">
                  <a:lumMod val="60000"/>
                  <a:alpha val="70000"/>
                </a:schemeClr>
              </a:solidFill>
              <a:ln>
                <a:noFill/>
              </a:ln>
              <a:effectLst/>
            </c:spPr>
            <c:extLst>
              <c:ext xmlns:c16="http://schemas.microsoft.com/office/drawing/2014/chart" uri="{C3380CC4-5D6E-409C-BE32-E72D297353CC}">
                <c16:uniqueId val="{00000011-B928-4D51-856E-7BB7E97E8F16}"/>
              </c:ext>
            </c:extLst>
          </c:dPt>
          <c:dPt>
            <c:idx val="9"/>
            <c:bubble3D val="0"/>
            <c:spPr>
              <a:solidFill>
                <a:schemeClr val="accent4">
                  <a:lumMod val="60000"/>
                  <a:alpha val="70000"/>
                </a:schemeClr>
              </a:solidFill>
              <a:ln>
                <a:noFill/>
              </a:ln>
              <a:effectLst/>
            </c:spPr>
            <c:extLst>
              <c:ext xmlns:c16="http://schemas.microsoft.com/office/drawing/2014/chart" uri="{C3380CC4-5D6E-409C-BE32-E72D297353CC}">
                <c16:uniqueId val="{00000013-B928-4D51-856E-7BB7E97E8F16}"/>
              </c:ext>
            </c:extLst>
          </c:dPt>
          <c:dPt>
            <c:idx val="10"/>
            <c:bubble3D val="0"/>
            <c:spPr>
              <a:solidFill>
                <a:schemeClr val="accent5">
                  <a:lumMod val="60000"/>
                  <a:alpha val="70000"/>
                </a:schemeClr>
              </a:solidFill>
              <a:ln>
                <a:noFill/>
              </a:ln>
              <a:effectLst/>
            </c:spPr>
            <c:extLst>
              <c:ext xmlns:c16="http://schemas.microsoft.com/office/drawing/2014/chart" uri="{C3380CC4-5D6E-409C-BE32-E72D297353CC}">
                <c16:uniqueId val="{00000015-B928-4D51-856E-7BB7E97E8F16}"/>
              </c:ext>
            </c:extLst>
          </c:dPt>
          <c:dPt>
            <c:idx val="11"/>
            <c:bubble3D val="0"/>
            <c:spPr>
              <a:solidFill>
                <a:schemeClr val="accent6">
                  <a:lumMod val="60000"/>
                  <a:alpha val="70000"/>
                </a:schemeClr>
              </a:solidFill>
              <a:ln>
                <a:noFill/>
              </a:ln>
              <a:effectLst/>
            </c:spPr>
            <c:extLst>
              <c:ext xmlns:c16="http://schemas.microsoft.com/office/drawing/2014/chart" uri="{C3380CC4-5D6E-409C-BE32-E72D297353CC}">
                <c16:uniqueId val="{00000017-B928-4D51-856E-7BB7E97E8F16}"/>
              </c:ext>
            </c:extLst>
          </c:dPt>
          <c:dPt>
            <c:idx val="12"/>
            <c:bubble3D val="0"/>
            <c:spPr>
              <a:solidFill>
                <a:schemeClr val="accent1">
                  <a:lumMod val="80000"/>
                  <a:lumOff val="20000"/>
                  <a:alpha val="70000"/>
                </a:schemeClr>
              </a:solidFill>
              <a:ln>
                <a:noFill/>
              </a:ln>
              <a:effectLst/>
            </c:spPr>
            <c:extLst>
              <c:ext xmlns:c16="http://schemas.microsoft.com/office/drawing/2014/chart" uri="{C3380CC4-5D6E-409C-BE32-E72D297353CC}">
                <c16:uniqueId val="{00000019-B928-4D51-856E-7BB7E97E8F16}"/>
              </c:ext>
            </c:extLst>
          </c:dPt>
          <c:dPt>
            <c:idx val="13"/>
            <c:bubble3D val="0"/>
            <c:spPr>
              <a:solidFill>
                <a:schemeClr val="accent2">
                  <a:lumMod val="80000"/>
                  <a:lumOff val="20000"/>
                  <a:alpha val="70000"/>
                </a:schemeClr>
              </a:solidFill>
              <a:ln>
                <a:noFill/>
              </a:ln>
              <a:effectLst/>
            </c:spPr>
            <c:extLst>
              <c:ext xmlns:c16="http://schemas.microsoft.com/office/drawing/2014/chart" uri="{C3380CC4-5D6E-409C-BE32-E72D297353CC}">
                <c16:uniqueId val="{0000001B-B928-4D51-856E-7BB7E97E8F16}"/>
              </c:ext>
            </c:extLst>
          </c:dPt>
          <c:dPt>
            <c:idx val="14"/>
            <c:bubble3D val="0"/>
            <c:spPr>
              <a:solidFill>
                <a:schemeClr val="accent3">
                  <a:lumMod val="80000"/>
                  <a:lumOff val="20000"/>
                  <a:alpha val="70000"/>
                </a:schemeClr>
              </a:solidFill>
              <a:ln>
                <a:noFill/>
              </a:ln>
              <a:effectLst/>
            </c:spPr>
            <c:extLst>
              <c:ext xmlns:c16="http://schemas.microsoft.com/office/drawing/2014/chart" uri="{C3380CC4-5D6E-409C-BE32-E72D297353CC}">
                <c16:uniqueId val="{0000001D-B928-4D51-856E-7BB7E97E8F16}"/>
              </c:ext>
            </c:extLst>
          </c:dPt>
          <c:dPt>
            <c:idx val="15"/>
            <c:bubble3D val="0"/>
            <c:spPr>
              <a:solidFill>
                <a:schemeClr val="accent4">
                  <a:lumMod val="80000"/>
                  <a:lumOff val="20000"/>
                  <a:alpha val="70000"/>
                </a:schemeClr>
              </a:solidFill>
              <a:ln>
                <a:noFill/>
              </a:ln>
              <a:effectLst/>
            </c:spPr>
            <c:extLst>
              <c:ext xmlns:c16="http://schemas.microsoft.com/office/drawing/2014/chart" uri="{C3380CC4-5D6E-409C-BE32-E72D297353CC}">
                <c16:uniqueId val="{0000001F-B928-4D51-856E-7BB7E97E8F16}"/>
              </c:ext>
            </c:extLst>
          </c:dPt>
          <c:dPt>
            <c:idx val="16"/>
            <c:bubble3D val="0"/>
            <c:spPr>
              <a:solidFill>
                <a:schemeClr val="accent5">
                  <a:lumMod val="80000"/>
                  <a:lumOff val="20000"/>
                  <a:alpha val="70000"/>
                </a:schemeClr>
              </a:solidFill>
              <a:ln>
                <a:noFill/>
              </a:ln>
              <a:effectLst/>
            </c:spPr>
            <c:extLst>
              <c:ext xmlns:c16="http://schemas.microsoft.com/office/drawing/2014/chart" uri="{C3380CC4-5D6E-409C-BE32-E72D297353CC}">
                <c16:uniqueId val="{00000021-B928-4D51-856E-7BB7E97E8F16}"/>
              </c:ext>
            </c:extLst>
          </c:dPt>
          <c:dPt>
            <c:idx val="17"/>
            <c:bubble3D val="0"/>
            <c:spPr>
              <a:solidFill>
                <a:schemeClr val="accent6">
                  <a:lumMod val="80000"/>
                  <a:lumOff val="20000"/>
                  <a:alpha val="70000"/>
                </a:schemeClr>
              </a:solidFill>
              <a:ln>
                <a:noFill/>
              </a:ln>
              <a:effectLst/>
            </c:spPr>
            <c:extLst>
              <c:ext xmlns:c16="http://schemas.microsoft.com/office/drawing/2014/chart" uri="{C3380CC4-5D6E-409C-BE32-E72D297353CC}">
                <c16:uniqueId val="{00000023-B928-4D51-856E-7BB7E97E8F16}"/>
              </c:ext>
            </c:extLst>
          </c:dPt>
          <c:dPt>
            <c:idx val="18"/>
            <c:bubble3D val="0"/>
            <c:spPr>
              <a:solidFill>
                <a:schemeClr val="accent1">
                  <a:lumMod val="80000"/>
                  <a:alpha val="70000"/>
                </a:schemeClr>
              </a:solidFill>
              <a:ln>
                <a:noFill/>
              </a:ln>
              <a:effectLst/>
            </c:spPr>
            <c:extLst>
              <c:ext xmlns:c16="http://schemas.microsoft.com/office/drawing/2014/chart" uri="{C3380CC4-5D6E-409C-BE32-E72D297353CC}">
                <c16:uniqueId val="{00000025-B928-4D51-856E-7BB7E97E8F16}"/>
              </c:ext>
            </c:extLst>
          </c:dPt>
          <c:dPt>
            <c:idx val="19"/>
            <c:bubble3D val="0"/>
            <c:spPr>
              <a:solidFill>
                <a:schemeClr val="accent2">
                  <a:lumMod val="80000"/>
                  <a:alpha val="70000"/>
                </a:schemeClr>
              </a:solidFill>
              <a:ln>
                <a:noFill/>
              </a:ln>
              <a:effectLst/>
            </c:spPr>
            <c:extLst>
              <c:ext xmlns:c16="http://schemas.microsoft.com/office/drawing/2014/chart" uri="{C3380CC4-5D6E-409C-BE32-E72D297353CC}">
                <c16:uniqueId val="{00000027-B928-4D51-856E-7BB7E97E8F16}"/>
              </c:ext>
            </c:extLst>
          </c:dPt>
          <c:dPt>
            <c:idx val="20"/>
            <c:bubble3D val="0"/>
            <c:spPr>
              <a:solidFill>
                <a:schemeClr val="accent3">
                  <a:lumMod val="80000"/>
                  <a:alpha val="70000"/>
                </a:schemeClr>
              </a:solidFill>
              <a:ln>
                <a:noFill/>
              </a:ln>
              <a:effectLst/>
            </c:spPr>
            <c:extLst>
              <c:ext xmlns:c16="http://schemas.microsoft.com/office/drawing/2014/chart" uri="{C3380CC4-5D6E-409C-BE32-E72D297353CC}">
                <c16:uniqueId val="{00000029-B928-4D51-856E-7BB7E97E8F16}"/>
              </c:ext>
            </c:extLst>
          </c:dPt>
          <c:dPt>
            <c:idx val="21"/>
            <c:bubble3D val="0"/>
            <c:spPr>
              <a:solidFill>
                <a:schemeClr val="accent4">
                  <a:lumMod val="80000"/>
                  <a:alpha val="70000"/>
                </a:schemeClr>
              </a:solidFill>
              <a:ln>
                <a:noFill/>
              </a:ln>
              <a:effectLst/>
            </c:spPr>
            <c:extLst>
              <c:ext xmlns:c16="http://schemas.microsoft.com/office/drawing/2014/chart" uri="{C3380CC4-5D6E-409C-BE32-E72D297353CC}">
                <c16:uniqueId val="{0000002B-B928-4D51-856E-7BB7E97E8F16}"/>
              </c:ext>
            </c:extLst>
          </c:dPt>
          <c:dPt>
            <c:idx val="22"/>
            <c:bubble3D val="0"/>
            <c:spPr>
              <a:solidFill>
                <a:schemeClr val="accent5">
                  <a:lumMod val="80000"/>
                  <a:alpha val="70000"/>
                </a:schemeClr>
              </a:solidFill>
              <a:ln>
                <a:noFill/>
              </a:ln>
              <a:effectLst/>
            </c:spPr>
            <c:extLst>
              <c:ext xmlns:c16="http://schemas.microsoft.com/office/drawing/2014/chart" uri="{C3380CC4-5D6E-409C-BE32-E72D297353CC}">
                <c16:uniqueId val="{0000002D-B928-4D51-856E-7BB7E97E8F16}"/>
              </c:ext>
            </c:extLst>
          </c:dPt>
          <c:dPt>
            <c:idx val="23"/>
            <c:bubble3D val="0"/>
            <c:spPr>
              <a:solidFill>
                <a:schemeClr val="accent6">
                  <a:lumMod val="80000"/>
                  <a:alpha val="70000"/>
                </a:schemeClr>
              </a:solidFill>
              <a:ln>
                <a:noFill/>
              </a:ln>
              <a:effectLst/>
            </c:spPr>
            <c:extLst>
              <c:ext xmlns:c16="http://schemas.microsoft.com/office/drawing/2014/chart" uri="{C3380CC4-5D6E-409C-BE32-E72D297353CC}">
                <c16:uniqueId val="{0000002F-B928-4D51-856E-7BB7E97E8F16}"/>
              </c:ext>
            </c:extLst>
          </c:dPt>
          <c:dPt>
            <c:idx val="24"/>
            <c:bubble3D val="0"/>
            <c:spPr>
              <a:solidFill>
                <a:schemeClr val="accent1">
                  <a:lumMod val="60000"/>
                  <a:lumOff val="40000"/>
                  <a:alpha val="70000"/>
                </a:schemeClr>
              </a:solidFill>
              <a:ln>
                <a:noFill/>
              </a:ln>
              <a:effectLst/>
            </c:spPr>
            <c:extLst>
              <c:ext xmlns:c16="http://schemas.microsoft.com/office/drawing/2014/chart" uri="{C3380CC4-5D6E-409C-BE32-E72D297353CC}">
                <c16:uniqueId val="{00000031-B928-4D51-856E-7BB7E97E8F16}"/>
              </c:ext>
            </c:extLst>
          </c:dPt>
          <c:dPt>
            <c:idx val="25"/>
            <c:bubble3D val="0"/>
            <c:spPr>
              <a:solidFill>
                <a:schemeClr val="accent2">
                  <a:lumMod val="60000"/>
                  <a:lumOff val="40000"/>
                  <a:alpha val="70000"/>
                </a:schemeClr>
              </a:solidFill>
              <a:ln>
                <a:noFill/>
              </a:ln>
              <a:effectLst/>
            </c:spPr>
            <c:extLst>
              <c:ext xmlns:c16="http://schemas.microsoft.com/office/drawing/2014/chart" uri="{C3380CC4-5D6E-409C-BE32-E72D297353CC}">
                <c16:uniqueId val="{00000033-B928-4D51-856E-7BB7E97E8F16}"/>
              </c:ext>
            </c:extLst>
          </c:dPt>
          <c:dPt>
            <c:idx val="26"/>
            <c:bubble3D val="0"/>
            <c:spPr>
              <a:solidFill>
                <a:schemeClr val="accent3">
                  <a:lumMod val="60000"/>
                  <a:lumOff val="40000"/>
                  <a:alpha val="70000"/>
                </a:schemeClr>
              </a:solidFill>
              <a:ln>
                <a:noFill/>
              </a:ln>
              <a:effectLst/>
            </c:spPr>
            <c:extLst>
              <c:ext xmlns:c16="http://schemas.microsoft.com/office/drawing/2014/chart" uri="{C3380CC4-5D6E-409C-BE32-E72D297353CC}">
                <c16:uniqueId val="{00000035-B928-4D51-856E-7BB7E97E8F16}"/>
              </c:ext>
            </c:extLst>
          </c:dPt>
          <c:dPt>
            <c:idx val="27"/>
            <c:bubble3D val="0"/>
            <c:spPr>
              <a:solidFill>
                <a:schemeClr val="accent4">
                  <a:lumMod val="60000"/>
                  <a:lumOff val="40000"/>
                  <a:alpha val="70000"/>
                </a:schemeClr>
              </a:solidFill>
              <a:ln>
                <a:noFill/>
              </a:ln>
              <a:effectLst/>
            </c:spPr>
            <c:extLst>
              <c:ext xmlns:c16="http://schemas.microsoft.com/office/drawing/2014/chart" uri="{C3380CC4-5D6E-409C-BE32-E72D297353CC}">
                <c16:uniqueId val="{00000037-B928-4D51-856E-7BB7E97E8F16}"/>
              </c:ext>
            </c:extLst>
          </c:dPt>
          <c:dPt>
            <c:idx val="28"/>
            <c:bubble3D val="0"/>
            <c:spPr>
              <a:solidFill>
                <a:schemeClr val="accent5">
                  <a:lumMod val="60000"/>
                  <a:lumOff val="40000"/>
                  <a:alpha val="70000"/>
                </a:schemeClr>
              </a:solidFill>
              <a:ln>
                <a:noFill/>
              </a:ln>
              <a:effectLst/>
            </c:spPr>
            <c:extLst>
              <c:ext xmlns:c16="http://schemas.microsoft.com/office/drawing/2014/chart" uri="{C3380CC4-5D6E-409C-BE32-E72D297353CC}">
                <c16:uniqueId val="{00000039-B928-4D51-856E-7BB7E97E8F16}"/>
              </c:ext>
            </c:extLst>
          </c:dPt>
          <c:dLbls>
            <c:dLbl>
              <c:idx val="0"/>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1"/>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1-B928-4D51-856E-7BB7E97E8F16}"/>
                </c:ext>
              </c:extLst>
            </c:dLbl>
            <c:dLbl>
              <c:idx val="1"/>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2"/>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3-B928-4D51-856E-7BB7E97E8F16}"/>
                </c:ext>
              </c:extLst>
            </c:dLbl>
            <c:dLbl>
              <c:idx val="2"/>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3"/>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5-B928-4D51-856E-7BB7E97E8F16}"/>
                </c:ext>
              </c:extLst>
            </c:dLbl>
            <c:dLbl>
              <c:idx val="3"/>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4"/>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7-B928-4D51-856E-7BB7E97E8F16}"/>
                </c:ext>
              </c:extLst>
            </c:dLbl>
            <c:dLbl>
              <c:idx val="4"/>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5"/>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9-B928-4D51-856E-7BB7E97E8F16}"/>
                </c:ext>
              </c:extLst>
            </c:dLbl>
            <c:dLbl>
              <c:idx val="5"/>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6"/>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B-B928-4D51-856E-7BB7E97E8F16}"/>
                </c:ext>
              </c:extLst>
            </c:dLbl>
            <c:dLbl>
              <c:idx val="6"/>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1">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D-B928-4D51-856E-7BB7E97E8F16}"/>
                </c:ext>
              </c:extLst>
            </c:dLbl>
            <c:dLbl>
              <c:idx val="7"/>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2">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F-B928-4D51-856E-7BB7E97E8F16}"/>
                </c:ext>
              </c:extLst>
            </c:dLbl>
            <c:dLbl>
              <c:idx val="8"/>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3">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1-B928-4D51-856E-7BB7E97E8F16}"/>
                </c:ext>
              </c:extLst>
            </c:dLbl>
            <c:dLbl>
              <c:idx val="9"/>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4">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3-B928-4D51-856E-7BB7E97E8F16}"/>
                </c:ext>
              </c:extLst>
            </c:dLbl>
            <c:dLbl>
              <c:idx val="10"/>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5">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5-B928-4D51-856E-7BB7E97E8F16}"/>
                </c:ext>
              </c:extLst>
            </c:dLbl>
            <c:dLbl>
              <c:idx val="11"/>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6">
                          <a:lumMod val="6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7-B928-4D51-856E-7BB7E97E8F16}"/>
                </c:ext>
              </c:extLst>
            </c:dLbl>
            <c:dLbl>
              <c:idx val="12"/>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1">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9-B928-4D51-856E-7BB7E97E8F16}"/>
                </c:ext>
              </c:extLst>
            </c:dLbl>
            <c:dLbl>
              <c:idx val="13"/>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2">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B-B928-4D51-856E-7BB7E97E8F16}"/>
                </c:ext>
              </c:extLst>
            </c:dLbl>
            <c:dLbl>
              <c:idx val="14"/>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3">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D-B928-4D51-856E-7BB7E97E8F16}"/>
                </c:ext>
              </c:extLst>
            </c:dLbl>
            <c:dLbl>
              <c:idx val="15"/>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4">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1F-B928-4D51-856E-7BB7E97E8F16}"/>
                </c:ext>
              </c:extLst>
            </c:dLbl>
            <c:dLbl>
              <c:idx val="16"/>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5">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1-B928-4D51-856E-7BB7E97E8F16}"/>
                </c:ext>
              </c:extLst>
            </c:dLbl>
            <c:dLbl>
              <c:idx val="17"/>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6">
                          <a:lumMod val="80000"/>
                          <a:lumOff val="2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3-B928-4D51-856E-7BB7E97E8F16}"/>
                </c:ext>
              </c:extLst>
            </c:dLbl>
            <c:dLbl>
              <c:idx val="18"/>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1">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5-B928-4D51-856E-7BB7E97E8F16}"/>
                </c:ext>
              </c:extLst>
            </c:dLbl>
            <c:dLbl>
              <c:idx val="19"/>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2">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7-B928-4D51-856E-7BB7E97E8F16}"/>
                </c:ext>
              </c:extLst>
            </c:dLbl>
            <c:dLbl>
              <c:idx val="20"/>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3">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9-B928-4D51-856E-7BB7E97E8F16}"/>
                </c:ext>
              </c:extLst>
            </c:dLbl>
            <c:dLbl>
              <c:idx val="21"/>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4">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B-B928-4D51-856E-7BB7E97E8F16}"/>
                </c:ext>
              </c:extLst>
            </c:dLbl>
            <c:dLbl>
              <c:idx val="22"/>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5">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D-B928-4D51-856E-7BB7E97E8F16}"/>
                </c:ext>
              </c:extLst>
            </c:dLbl>
            <c:dLbl>
              <c:idx val="23"/>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6">
                          <a:lumMod val="8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2F-B928-4D51-856E-7BB7E97E8F16}"/>
                </c:ext>
              </c:extLst>
            </c:dLbl>
            <c:dLbl>
              <c:idx val="24"/>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1">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1-B928-4D51-856E-7BB7E97E8F16}"/>
                </c:ext>
              </c:extLst>
            </c:dLbl>
            <c:dLbl>
              <c:idx val="25"/>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2">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3-B928-4D51-856E-7BB7E97E8F16}"/>
                </c:ext>
              </c:extLst>
            </c:dLbl>
            <c:dLbl>
              <c:idx val="26"/>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3">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5-B928-4D51-856E-7BB7E97E8F16}"/>
                </c:ext>
              </c:extLst>
            </c:dLbl>
            <c:dLbl>
              <c:idx val="27"/>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4">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7-B928-4D51-856E-7BB7E97E8F16}"/>
                </c:ext>
              </c:extLst>
            </c:dLbl>
            <c:dLbl>
              <c:idx val="28"/>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accent5">
                          <a:lumMod val="60000"/>
                          <a:lumOff val="40000"/>
                        </a:schemeClr>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39-B928-4D51-856E-7BB7E97E8F16}"/>
                </c:ext>
              </c:extLst>
            </c:dLbl>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Lst>
          </c:dLbls>
          <c:cat>
            <c:strRef>
              <c:f>'PA ByDepartment'!$J$2:$J$30</c:f>
              <c:strCache>
                <c:ptCount val="29"/>
                <c:pt idx="0">
                  <c:v>AFSC</c:v>
                </c:pt>
                <c:pt idx="1">
                  <c:v>AGR</c:v>
                </c:pt>
                <c:pt idx="2">
                  <c:v>ARC</c:v>
                </c:pt>
                <c:pt idx="3">
                  <c:v>CFP</c:v>
                </c:pt>
                <c:pt idx="4">
                  <c:v>CIRNAC</c:v>
                </c:pt>
                <c:pt idx="5">
                  <c:v>DND</c:v>
                </c:pt>
                <c:pt idx="6">
                  <c:v>ECCC</c:v>
                </c:pt>
                <c:pt idx="7">
                  <c:v>EFPC</c:v>
                </c:pt>
                <c:pt idx="8">
                  <c:v>ESDC</c:v>
                </c:pt>
                <c:pt idx="9">
                  <c:v>FEGC</c:v>
                </c:pt>
                <c:pt idx="10">
                  <c:v>FINTRAC</c:v>
                </c:pt>
                <c:pt idx="11">
                  <c:v>GG</c:v>
                </c:pt>
                <c:pt idx="12">
                  <c:v>HOC</c:v>
                </c:pt>
                <c:pt idx="13">
                  <c:v>Inspect</c:v>
                </c:pt>
                <c:pt idx="14">
                  <c:v>MPO</c:v>
                </c:pt>
                <c:pt idx="15">
                  <c:v>NRC</c:v>
                </c:pt>
                <c:pt idx="16">
                  <c:v>NRCAN</c:v>
                </c:pt>
                <c:pt idx="17">
                  <c:v>NSERC</c:v>
                </c:pt>
                <c:pt idx="18">
                  <c:v>PC</c:v>
                </c:pt>
                <c:pt idx="19">
                  <c:v>PHAC</c:v>
                </c:pt>
                <c:pt idx="20">
                  <c:v>PSPC</c:v>
                </c:pt>
                <c:pt idx="21">
                  <c:v>REC</c:v>
                </c:pt>
                <c:pt idx="22">
                  <c:v>SAC</c:v>
                </c:pt>
                <c:pt idx="23">
                  <c:v>SC</c:v>
                </c:pt>
                <c:pt idx="24">
                  <c:v>SCT</c:v>
                </c:pt>
                <c:pt idx="25">
                  <c:v>SSC</c:v>
                </c:pt>
                <c:pt idx="26">
                  <c:v>SSHRC</c:v>
                </c:pt>
                <c:pt idx="27">
                  <c:v>STATCAN</c:v>
                </c:pt>
                <c:pt idx="28">
                  <c:v>TC</c:v>
                </c:pt>
              </c:strCache>
            </c:strRef>
          </c:cat>
          <c:val>
            <c:numRef>
              <c:f>'PA ByDepartment'!$K$2:$K$30</c:f>
              <c:numCache>
                <c:formatCode>General</c:formatCode>
                <c:ptCount val="29"/>
                <c:pt idx="0">
                  <c:v>3</c:v>
                </c:pt>
                <c:pt idx="1">
                  <c:v>1</c:v>
                </c:pt>
                <c:pt idx="2">
                  <c:v>6</c:v>
                </c:pt>
                <c:pt idx="3">
                  <c:v>2</c:v>
                </c:pt>
                <c:pt idx="4">
                  <c:v>4</c:v>
                </c:pt>
                <c:pt idx="5">
                  <c:v>3</c:v>
                </c:pt>
                <c:pt idx="6">
                  <c:v>1</c:v>
                </c:pt>
                <c:pt idx="7">
                  <c:v>2</c:v>
                </c:pt>
                <c:pt idx="8">
                  <c:v>7</c:v>
                </c:pt>
                <c:pt idx="9">
                  <c:v>1</c:v>
                </c:pt>
                <c:pt idx="10">
                  <c:v>1</c:v>
                </c:pt>
                <c:pt idx="11">
                  <c:v>1</c:v>
                </c:pt>
                <c:pt idx="12">
                  <c:v>1</c:v>
                </c:pt>
                <c:pt idx="13">
                  <c:v>2</c:v>
                </c:pt>
                <c:pt idx="14">
                  <c:v>1</c:v>
                </c:pt>
                <c:pt idx="15">
                  <c:v>3</c:v>
                </c:pt>
                <c:pt idx="16">
                  <c:v>2</c:v>
                </c:pt>
                <c:pt idx="17">
                  <c:v>1</c:v>
                </c:pt>
                <c:pt idx="18">
                  <c:v>4</c:v>
                </c:pt>
                <c:pt idx="19">
                  <c:v>1</c:v>
                </c:pt>
                <c:pt idx="20">
                  <c:v>19</c:v>
                </c:pt>
                <c:pt idx="21">
                  <c:v>1</c:v>
                </c:pt>
                <c:pt idx="22">
                  <c:v>17</c:v>
                </c:pt>
                <c:pt idx="23">
                  <c:v>4</c:v>
                </c:pt>
                <c:pt idx="24">
                  <c:v>4</c:v>
                </c:pt>
                <c:pt idx="25">
                  <c:v>3</c:v>
                </c:pt>
                <c:pt idx="26">
                  <c:v>3</c:v>
                </c:pt>
                <c:pt idx="27">
                  <c:v>9</c:v>
                </c:pt>
                <c:pt idx="28">
                  <c:v>2</c:v>
                </c:pt>
              </c:numCache>
            </c:numRef>
          </c:val>
          <c:extLst>
            <c:ext xmlns:c16="http://schemas.microsoft.com/office/drawing/2014/chart" uri="{C3380CC4-5D6E-409C-BE32-E72D297353CC}">
              <c16:uniqueId val="{0000003A-B928-4D51-856E-7BB7E97E8F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30277038036824E-2"/>
          <c:y val="3.4566765709166961E-2"/>
          <c:w val="0.90614692486142911"/>
          <c:h val="0.90801204506100508"/>
        </c:manualLayout>
      </c:layout>
      <c:pieChart>
        <c:varyColors val="1"/>
        <c:ser>
          <c:idx val="0"/>
          <c:order val="0"/>
          <c:dPt>
            <c:idx val="0"/>
            <c:bubble3D val="0"/>
            <c:spPr>
              <a:solidFill>
                <a:schemeClr val="accent1">
                  <a:alpha val="70000"/>
                </a:schemeClr>
              </a:solidFill>
              <a:ln>
                <a:noFill/>
              </a:ln>
              <a:effectLst/>
            </c:spPr>
            <c:extLst>
              <c:ext xmlns:c16="http://schemas.microsoft.com/office/drawing/2014/chart" uri="{C3380CC4-5D6E-409C-BE32-E72D297353CC}">
                <c16:uniqueId val="{00000001-B928-4D51-856E-7BB7E97E8F16}"/>
              </c:ext>
            </c:extLst>
          </c:dPt>
          <c:dPt>
            <c:idx val="1"/>
            <c:bubble3D val="0"/>
            <c:spPr>
              <a:solidFill>
                <a:schemeClr val="accent2">
                  <a:alpha val="70000"/>
                </a:schemeClr>
              </a:solidFill>
              <a:ln>
                <a:noFill/>
              </a:ln>
              <a:effectLst/>
            </c:spPr>
            <c:extLst>
              <c:ext xmlns:c16="http://schemas.microsoft.com/office/drawing/2014/chart" uri="{C3380CC4-5D6E-409C-BE32-E72D297353CC}">
                <c16:uniqueId val="{00000003-B928-4D51-856E-7BB7E97E8F16}"/>
              </c:ext>
            </c:extLst>
          </c:dPt>
          <c:dPt>
            <c:idx val="2"/>
            <c:bubble3D val="0"/>
            <c:spPr>
              <a:solidFill>
                <a:schemeClr val="accent3">
                  <a:alpha val="70000"/>
                </a:schemeClr>
              </a:solidFill>
              <a:ln>
                <a:noFill/>
              </a:ln>
              <a:effectLst/>
            </c:spPr>
            <c:extLst>
              <c:ext xmlns:c16="http://schemas.microsoft.com/office/drawing/2014/chart" uri="{C3380CC4-5D6E-409C-BE32-E72D297353CC}">
                <c16:uniqueId val="{00000005-B928-4D51-856E-7BB7E97E8F16}"/>
              </c:ext>
            </c:extLst>
          </c:dPt>
          <c:dPt>
            <c:idx val="3"/>
            <c:bubble3D val="0"/>
            <c:spPr>
              <a:solidFill>
                <a:schemeClr val="accent4">
                  <a:alpha val="70000"/>
                </a:schemeClr>
              </a:solidFill>
              <a:ln>
                <a:noFill/>
              </a:ln>
              <a:effectLst/>
            </c:spPr>
            <c:extLst>
              <c:ext xmlns:c16="http://schemas.microsoft.com/office/drawing/2014/chart" uri="{C3380CC4-5D6E-409C-BE32-E72D297353CC}">
                <c16:uniqueId val="{00000007-B928-4D51-856E-7BB7E97E8F16}"/>
              </c:ext>
            </c:extLst>
          </c:dPt>
          <c:dPt>
            <c:idx val="4"/>
            <c:bubble3D val="0"/>
            <c:spPr>
              <a:solidFill>
                <a:schemeClr val="accent5">
                  <a:alpha val="70000"/>
                </a:schemeClr>
              </a:solidFill>
              <a:ln>
                <a:noFill/>
              </a:ln>
              <a:effectLst/>
            </c:spPr>
            <c:extLst>
              <c:ext xmlns:c16="http://schemas.microsoft.com/office/drawing/2014/chart" uri="{C3380CC4-5D6E-409C-BE32-E72D297353CC}">
                <c16:uniqueId val="{00000009-B928-4D51-856E-7BB7E97E8F16}"/>
              </c:ext>
            </c:extLst>
          </c:dPt>
          <c:dPt>
            <c:idx val="5"/>
            <c:bubble3D val="0"/>
            <c:spPr>
              <a:solidFill>
                <a:schemeClr val="accent6">
                  <a:alpha val="70000"/>
                </a:schemeClr>
              </a:solidFill>
              <a:ln>
                <a:noFill/>
              </a:ln>
              <a:effectLst/>
            </c:spPr>
            <c:extLst>
              <c:ext xmlns:c16="http://schemas.microsoft.com/office/drawing/2014/chart" uri="{C3380CC4-5D6E-409C-BE32-E72D297353CC}">
                <c16:uniqueId val="{0000000B-B928-4D51-856E-7BB7E97E8F16}"/>
              </c:ext>
            </c:extLst>
          </c:dPt>
          <c:dPt>
            <c:idx val="6"/>
            <c:bubble3D val="0"/>
            <c:spPr>
              <a:solidFill>
                <a:schemeClr val="accent1">
                  <a:lumMod val="60000"/>
                  <a:alpha val="70000"/>
                </a:schemeClr>
              </a:solidFill>
              <a:ln>
                <a:noFill/>
              </a:ln>
              <a:effectLst/>
            </c:spPr>
            <c:extLst>
              <c:ext xmlns:c16="http://schemas.microsoft.com/office/drawing/2014/chart" uri="{C3380CC4-5D6E-409C-BE32-E72D297353CC}">
                <c16:uniqueId val="{0000000D-B928-4D51-856E-7BB7E97E8F16}"/>
              </c:ext>
            </c:extLst>
          </c:dPt>
          <c:dPt>
            <c:idx val="7"/>
            <c:bubble3D val="0"/>
            <c:spPr>
              <a:solidFill>
                <a:schemeClr val="accent2">
                  <a:lumMod val="60000"/>
                  <a:alpha val="70000"/>
                </a:schemeClr>
              </a:solidFill>
              <a:ln>
                <a:noFill/>
              </a:ln>
              <a:effectLst/>
            </c:spPr>
            <c:extLst>
              <c:ext xmlns:c16="http://schemas.microsoft.com/office/drawing/2014/chart" uri="{C3380CC4-5D6E-409C-BE32-E72D297353CC}">
                <c16:uniqueId val="{0000000F-B928-4D51-856E-7BB7E97E8F16}"/>
              </c:ext>
            </c:extLst>
          </c:dPt>
          <c:dPt>
            <c:idx val="8"/>
            <c:bubble3D val="0"/>
            <c:spPr>
              <a:solidFill>
                <a:schemeClr val="accent3">
                  <a:lumMod val="60000"/>
                  <a:alpha val="70000"/>
                </a:schemeClr>
              </a:solidFill>
              <a:ln>
                <a:noFill/>
              </a:ln>
              <a:effectLst/>
            </c:spPr>
            <c:extLst>
              <c:ext xmlns:c16="http://schemas.microsoft.com/office/drawing/2014/chart" uri="{C3380CC4-5D6E-409C-BE32-E72D297353CC}">
                <c16:uniqueId val="{00000011-B928-4D51-856E-7BB7E97E8F16}"/>
              </c:ext>
            </c:extLst>
          </c:dPt>
          <c:dPt>
            <c:idx val="9"/>
            <c:bubble3D val="0"/>
            <c:spPr>
              <a:solidFill>
                <a:schemeClr val="accent4">
                  <a:lumMod val="60000"/>
                  <a:alpha val="70000"/>
                </a:schemeClr>
              </a:solidFill>
              <a:ln>
                <a:noFill/>
              </a:ln>
              <a:effectLst/>
            </c:spPr>
            <c:extLst>
              <c:ext xmlns:c16="http://schemas.microsoft.com/office/drawing/2014/chart" uri="{C3380CC4-5D6E-409C-BE32-E72D297353CC}">
                <c16:uniqueId val="{00000013-B928-4D51-856E-7BB7E97E8F16}"/>
              </c:ext>
            </c:extLst>
          </c:dPt>
          <c:dPt>
            <c:idx val="10"/>
            <c:bubble3D val="0"/>
            <c:spPr>
              <a:solidFill>
                <a:schemeClr val="accent5">
                  <a:lumMod val="60000"/>
                  <a:alpha val="70000"/>
                </a:schemeClr>
              </a:solidFill>
              <a:ln>
                <a:noFill/>
              </a:ln>
              <a:effectLst/>
            </c:spPr>
            <c:extLst>
              <c:ext xmlns:c16="http://schemas.microsoft.com/office/drawing/2014/chart" uri="{C3380CC4-5D6E-409C-BE32-E72D297353CC}">
                <c16:uniqueId val="{00000015-B928-4D51-856E-7BB7E97E8F16}"/>
              </c:ext>
            </c:extLst>
          </c:dPt>
          <c:dPt>
            <c:idx val="11"/>
            <c:bubble3D val="0"/>
            <c:spPr>
              <a:solidFill>
                <a:schemeClr val="accent6">
                  <a:lumMod val="60000"/>
                  <a:alpha val="70000"/>
                </a:schemeClr>
              </a:solidFill>
              <a:ln>
                <a:noFill/>
              </a:ln>
              <a:effectLst/>
            </c:spPr>
            <c:extLst>
              <c:ext xmlns:c16="http://schemas.microsoft.com/office/drawing/2014/chart" uri="{C3380CC4-5D6E-409C-BE32-E72D297353CC}">
                <c16:uniqueId val="{00000017-B928-4D51-856E-7BB7E97E8F16}"/>
              </c:ext>
            </c:extLst>
          </c:dPt>
          <c:dPt>
            <c:idx val="12"/>
            <c:bubble3D val="0"/>
            <c:spPr>
              <a:solidFill>
                <a:schemeClr val="accent1">
                  <a:lumMod val="80000"/>
                  <a:lumOff val="20000"/>
                  <a:alpha val="70000"/>
                </a:schemeClr>
              </a:solidFill>
              <a:ln>
                <a:noFill/>
              </a:ln>
              <a:effectLst/>
            </c:spPr>
            <c:extLst>
              <c:ext xmlns:c16="http://schemas.microsoft.com/office/drawing/2014/chart" uri="{C3380CC4-5D6E-409C-BE32-E72D297353CC}">
                <c16:uniqueId val="{00000019-B928-4D51-856E-7BB7E97E8F16}"/>
              </c:ext>
            </c:extLst>
          </c:dPt>
          <c:dPt>
            <c:idx val="13"/>
            <c:bubble3D val="0"/>
            <c:spPr>
              <a:solidFill>
                <a:schemeClr val="accent2">
                  <a:lumMod val="80000"/>
                  <a:lumOff val="20000"/>
                  <a:alpha val="70000"/>
                </a:schemeClr>
              </a:solidFill>
              <a:ln>
                <a:noFill/>
              </a:ln>
              <a:effectLst/>
            </c:spPr>
            <c:extLst>
              <c:ext xmlns:c16="http://schemas.microsoft.com/office/drawing/2014/chart" uri="{C3380CC4-5D6E-409C-BE32-E72D297353CC}">
                <c16:uniqueId val="{0000001B-B928-4D51-856E-7BB7E97E8F16}"/>
              </c:ext>
            </c:extLst>
          </c:dPt>
          <c:dPt>
            <c:idx val="14"/>
            <c:bubble3D val="0"/>
            <c:spPr>
              <a:solidFill>
                <a:schemeClr val="accent3">
                  <a:lumMod val="80000"/>
                  <a:lumOff val="20000"/>
                  <a:alpha val="70000"/>
                </a:schemeClr>
              </a:solidFill>
              <a:ln>
                <a:noFill/>
              </a:ln>
              <a:effectLst/>
            </c:spPr>
            <c:extLst>
              <c:ext xmlns:c16="http://schemas.microsoft.com/office/drawing/2014/chart" uri="{C3380CC4-5D6E-409C-BE32-E72D297353CC}">
                <c16:uniqueId val="{0000001D-B928-4D51-856E-7BB7E97E8F16}"/>
              </c:ext>
            </c:extLst>
          </c:dPt>
          <c:dPt>
            <c:idx val="15"/>
            <c:bubble3D val="0"/>
            <c:spPr>
              <a:solidFill>
                <a:schemeClr val="accent4">
                  <a:lumMod val="80000"/>
                  <a:lumOff val="20000"/>
                  <a:alpha val="70000"/>
                </a:schemeClr>
              </a:solidFill>
              <a:ln>
                <a:noFill/>
              </a:ln>
              <a:effectLst/>
            </c:spPr>
            <c:extLst>
              <c:ext xmlns:c16="http://schemas.microsoft.com/office/drawing/2014/chart" uri="{C3380CC4-5D6E-409C-BE32-E72D297353CC}">
                <c16:uniqueId val="{0000001F-B928-4D51-856E-7BB7E97E8F16}"/>
              </c:ext>
            </c:extLst>
          </c:dPt>
          <c:dPt>
            <c:idx val="16"/>
            <c:bubble3D val="0"/>
            <c:spPr>
              <a:solidFill>
                <a:schemeClr val="accent5">
                  <a:lumMod val="80000"/>
                  <a:lumOff val="20000"/>
                  <a:alpha val="70000"/>
                </a:schemeClr>
              </a:solidFill>
              <a:ln>
                <a:noFill/>
              </a:ln>
              <a:effectLst/>
            </c:spPr>
            <c:extLst>
              <c:ext xmlns:c16="http://schemas.microsoft.com/office/drawing/2014/chart" uri="{C3380CC4-5D6E-409C-BE32-E72D297353CC}">
                <c16:uniqueId val="{00000021-B928-4D51-856E-7BB7E97E8F16}"/>
              </c:ext>
            </c:extLst>
          </c:dPt>
          <c:dPt>
            <c:idx val="17"/>
            <c:bubble3D val="0"/>
            <c:spPr>
              <a:solidFill>
                <a:schemeClr val="accent6">
                  <a:lumMod val="80000"/>
                  <a:lumOff val="20000"/>
                  <a:alpha val="70000"/>
                </a:schemeClr>
              </a:solidFill>
              <a:ln>
                <a:noFill/>
              </a:ln>
              <a:effectLst/>
            </c:spPr>
            <c:extLst>
              <c:ext xmlns:c16="http://schemas.microsoft.com/office/drawing/2014/chart" uri="{C3380CC4-5D6E-409C-BE32-E72D297353CC}">
                <c16:uniqueId val="{00000023-B928-4D51-856E-7BB7E97E8F16}"/>
              </c:ext>
            </c:extLst>
          </c:dPt>
          <c:dPt>
            <c:idx val="18"/>
            <c:bubble3D val="0"/>
            <c:spPr>
              <a:solidFill>
                <a:schemeClr val="accent1">
                  <a:lumMod val="80000"/>
                  <a:alpha val="70000"/>
                </a:schemeClr>
              </a:solidFill>
              <a:ln>
                <a:noFill/>
              </a:ln>
              <a:effectLst/>
            </c:spPr>
            <c:extLst>
              <c:ext xmlns:c16="http://schemas.microsoft.com/office/drawing/2014/chart" uri="{C3380CC4-5D6E-409C-BE32-E72D297353CC}">
                <c16:uniqueId val="{00000025-B928-4D51-856E-7BB7E97E8F16}"/>
              </c:ext>
            </c:extLst>
          </c:dPt>
          <c:dPt>
            <c:idx val="19"/>
            <c:bubble3D val="0"/>
            <c:spPr>
              <a:solidFill>
                <a:schemeClr val="accent2">
                  <a:lumMod val="80000"/>
                  <a:alpha val="70000"/>
                </a:schemeClr>
              </a:solidFill>
              <a:ln>
                <a:noFill/>
              </a:ln>
              <a:effectLst/>
            </c:spPr>
            <c:extLst>
              <c:ext xmlns:c16="http://schemas.microsoft.com/office/drawing/2014/chart" uri="{C3380CC4-5D6E-409C-BE32-E72D297353CC}">
                <c16:uniqueId val="{00000027-B928-4D51-856E-7BB7E97E8F16}"/>
              </c:ext>
            </c:extLst>
          </c:dPt>
          <c:dPt>
            <c:idx val="20"/>
            <c:bubble3D val="0"/>
            <c:spPr>
              <a:solidFill>
                <a:schemeClr val="accent3">
                  <a:lumMod val="80000"/>
                  <a:alpha val="70000"/>
                </a:schemeClr>
              </a:solidFill>
              <a:ln>
                <a:noFill/>
              </a:ln>
              <a:effectLst/>
            </c:spPr>
            <c:extLst>
              <c:ext xmlns:c16="http://schemas.microsoft.com/office/drawing/2014/chart" uri="{C3380CC4-5D6E-409C-BE32-E72D297353CC}">
                <c16:uniqueId val="{00000029-B928-4D51-856E-7BB7E97E8F16}"/>
              </c:ext>
            </c:extLst>
          </c:dPt>
          <c:dPt>
            <c:idx val="21"/>
            <c:bubble3D val="0"/>
            <c:spPr>
              <a:solidFill>
                <a:schemeClr val="accent4">
                  <a:lumMod val="80000"/>
                  <a:alpha val="70000"/>
                </a:schemeClr>
              </a:solidFill>
              <a:ln>
                <a:noFill/>
              </a:ln>
              <a:effectLst/>
            </c:spPr>
            <c:extLst>
              <c:ext xmlns:c16="http://schemas.microsoft.com/office/drawing/2014/chart" uri="{C3380CC4-5D6E-409C-BE32-E72D297353CC}">
                <c16:uniqueId val="{0000002B-B928-4D51-856E-7BB7E97E8F16}"/>
              </c:ext>
            </c:extLst>
          </c:dPt>
          <c:dPt>
            <c:idx val="22"/>
            <c:bubble3D val="0"/>
            <c:spPr>
              <a:solidFill>
                <a:schemeClr val="accent5">
                  <a:lumMod val="80000"/>
                  <a:alpha val="70000"/>
                </a:schemeClr>
              </a:solidFill>
              <a:ln>
                <a:noFill/>
              </a:ln>
              <a:effectLst/>
            </c:spPr>
            <c:extLst>
              <c:ext xmlns:c16="http://schemas.microsoft.com/office/drawing/2014/chart" uri="{C3380CC4-5D6E-409C-BE32-E72D297353CC}">
                <c16:uniqueId val="{0000002D-B928-4D51-856E-7BB7E97E8F16}"/>
              </c:ext>
            </c:extLst>
          </c:dPt>
          <c:dPt>
            <c:idx val="23"/>
            <c:bubble3D val="0"/>
            <c:spPr>
              <a:solidFill>
                <a:schemeClr val="accent6">
                  <a:lumMod val="80000"/>
                  <a:alpha val="70000"/>
                </a:schemeClr>
              </a:solidFill>
              <a:ln>
                <a:noFill/>
              </a:ln>
              <a:effectLst/>
            </c:spPr>
            <c:extLst>
              <c:ext xmlns:c16="http://schemas.microsoft.com/office/drawing/2014/chart" uri="{C3380CC4-5D6E-409C-BE32-E72D297353CC}">
                <c16:uniqueId val="{0000002F-B928-4D51-856E-7BB7E97E8F16}"/>
              </c:ext>
            </c:extLst>
          </c:dPt>
          <c:dPt>
            <c:idx val="24"/>
            <c:bubble3D val="0"/>
            <c:spPr>
              <a:solidFill>
                <a:schemeClr val="accent1">
                  <a:lumMod val="60000"/>
                  <a:lumOff val="40000"/>
                  <a:alpha val="70000"/>
                </a:schemeClr>
              </a:solidFill>
              <a:ln>
                <a:noFill/>
              </a:ln>
              <a:effectLst/>
            </c:spPr>
            <c:extLst>
              <c:ext xmlns:c16="http://schemas.microsoft.com/office/drawing/2014/chart" uri="{C3380CC4-5D6E-409C-BE32-E72D297353CC}">
                <c16:uniqueId val="{00000031-B928-4D51-856E-7BB7E97E8F16}"/>
              </c:ext>
            </c:extLst>
          </c:dPt>
          <c:dPt>
            <c:idx val="25"/>
            <c:bubble3D val="0"/>
            <c:spPr>
              <a:solidFill>
                <a:schemeClr val="accent2">
                  <a:lumMod val="60000"/>
                  <a:lumOff val="40000"/>
                  <a:alpha val="70000"/>
                </a:schemeClr>
              </a:solidFill>
              <a:ln>
                <a:noFill/>
              </a:ln>
              <a:effectLst/>
            </c:spPr>
            <c:extLst>
              <c:ext xmlns:c16="http://schemas.microsoft.com/office/drawing/2014/chart" uri="{C3380CC4-5D6E-409C-BE32-E72D297353CC}">
                <c16:uniqueId val="{00000033-B928-4D51-856E-7BB7E97E8F16}"/>
              </c:ext>
            </c:extLst>
          </c:dPt>
          <c:dPt>
            <c:idx val="26"/>
            <c:bubble3D val="0"/>
            <c:spPr>
              <a:solidFill>
                <a:schemeClr val="accent3">
                  <a:lumMod val="60000"/>
                  <a:lumOff val="40000"/>
                  <a:alpha val="70000"/>
                </a:schemeClr>
              </a:solidFill>
              <a:ln>
                <a:noFill/>
              </a:ln>
              <a:effectLst/>
            </c:spPr>
            <c:extLst>
              <c:ext xmlns:c16="http://schemas.microsoft.com/office/drawing/2014/chart" uri="{C3380CC4-5D6E-409C-BE32-E72D297353CC}">
                <c16:uniqueId val="{00000035-B928-4D51-856E-7BB7E97E8F16}"/>
              </c:ext>
            </c:extLst>
          </c:dPt>
          <c:dPt>
            <c:idx val="27"/>
            <c:bubble3D val="0"/>
            <c:spPr>
              <a:solidFill>
                <a:schemeClr val="accent4">
                  <a:lumMod val="60000"/>
                  <a:lumOff val="40000"/>
                  <a:alpha val="70000"/>
                </a:schemeClr>
              </a:solidFill>
              <a:ln>
                <a:noFill/>
              </a:ln>
              <a:effectLst/>
            </c:spPr>
            <c:extLst>
              <c:ext xmlns:c16="http://schemas.microsoft.com/office/drawing/2014/chart" uri="{C3380CC4-5D6E-409C-BE32-E72D297353CC}">
                <c16:uniqueId val="{00000037-B928-4D51-856E-7BB7E97E8F16}"/>
              </c:ext>
            </c:extLst>
          </c:dPt>
          <c:dPt>
            <c:idx val="28"/>
            <c:bubble3D val="0"/>
            <c:spPr>
              <a:solidFill>
                <a:schemeClr val="accent5">
                  <a:lumMod val="60000"/>
                  <a:lumOff val="40000"/>
                  <a:alpha val="70000"/>
                </a:schemeClr>
              </a:solidFill>
              <a:ln>
                <a:noFill/>
              </a:ln>
              <a:effectLst/>
            </c:spPr>
            <c:extLst>
              <c:ext xmlns:c16="http://schemas.microsoft.com/office/drawing/2014/chart" uri="{C3380CC4-5D6E-409C-BE32-E72D297353CC}">
                <c16:uniqueId val="{00000039-B928-4D51-856E-7BB7E97E8F16}"/>
              </c:ext>
            </c:extLst>
          </c:dPt>
          <c:cat>
            <c:strRef>
              <c:f>'PA ByDepartment'!$J$2:$J$30</c:f>
              <c:strCache>
                <c:ptCount val="29"/>
                <c:pt idx="0">
                  <c:v>AFSC</c:v>
                </c:pt>
                <c:pt idx="1">
                  <c:v>AGR</c:v>
                </c:pt>
                <c:pt idx="2">
                  <c:v>ARC</c:v>
                </c:pt>
                <c:pt idx="3">
                  <c:v>CFP</c:v>
                </c:pt>
                <c:pt idx="4">
                  <c:v>CIRNAC</c:v>
                </c:pt>
                <c:pt idx="5">
                  <c:v>DND</c:v>
                </c:pt>
                <c:pt idx="6">
                  <c:v>ECCC</c:v>
                </c:pt>
                <c:pt idx="7">
                  <c:v>EFPC</c:v>
                </c:pt>
                <c:pt idx="8">
                  <c:v>ESDC</c:v>
                </c:pt>
                <c:pt idx="9">
                  <c:v>FEGC</c:v>
                </c:pt>
                <c:pt idx="10">
                  <c:v>FINTRAC</c:v>
                </c:pt>
                <c:pt idx="11">
                  <c:v>GG</c:v>
                </c:pt>
                <c:pt idx="12">
                  <c:v>HOC</c:v>
                </c:pt>
                <c:pt idx="13">
                  <c:v>Inspect</c:v>
                </c:pt>
                <c:pt idx="14">
                  <c:v>MPO</c:v>
                </c:pt>
                <c:pt idx="15">
                  <c:v>NRC</c:v>
                </c:pt>
                <c:pt idx="16">
                  <c:v>NRCAN</c:v>
                </c:pt>
                <c:pt idx="17">
                  <c:v>NSERC</c:v>
                </c:pt>
                <c:pt idx="18">
                  <c:v>PC</c:v>
                </c:pt>
                <c:pt idx="19">
                  <c:v>PHAC</c:v>
                </c:pt>
                <c:pt idx="20">
                  <c:v>PSPC</c:v>
                </c:pt>
                <c:pt idx="21">
                  <c:v>REC</c:v>
                </c:pt>
                <c:pt idx="22">
                  <c:v>SAC</c:v>
                </c:pt>
                <c:pt idx="23">
                  <c:v>SC</c:v>
                </c:pt>
                <c:pt idx="24">
                  <c:v>SCT</c:v>
                </c:pt>
                <c:pt idx="25">
                  <c:v>SSC</c:v>
                </c:pt>
                <c:pt idx="26">
                  <c:v>SSHRC</c:v>
                </c:pt>
                <c:pt idx="27">
                  <c:v>STATCAN</c:v>
                </c:pt>
                <c:pt idx="28">
                  <c:v>TC</c:v>
                </c:pt>
              </c:strCache>
            </c:strRef>
          </c:cat>
          <c:val>
            <c:numRef>
              <c:f>'PA ByDepartment'!$K$2:$K$30</c:f>
              <c:numCache>
                <c:formatCode>General</c:formatCode>
                <c:ptCount val="29"/>
                <c:pt idx="0">
                  <c:v>3</c:v>
                </c:pt>
                <c:pt idx="1">
                  <c:v>1</c:v>
                </c:pt>
                <c:pt idx="2">
                  <c:v>6</c:v>
                </c:pt>
                <c:pt idx="3">
                  <c:v>2</c:v>
                </c:pt>
                <c:pt idx="4">
                  <c:v>4</c:v>
                </c:pt>
                <c:pt idx="5">
                  <c:v>3</c:v>
                </c:pt>
                <c:pt idx="6">
                  <c:v>1</c:v>
                </c:pt>
                <c:pt idx="7">
                  <c:v>2</c:v>
                </c:pt>
                <c:pt idx="8">
                  <c:v>7</c:v>
                </c:pt>
                <c:pt idx="9">
                  <c:v>1</c:v>
                </c:pt>
                <c:pt idx="10">
                  <c:v>1</c:v>
                </c:pt>
                <c:pt idx="11">
                  <c:v>1</c:v>
                </c:pt>
                <c:pt idx="12">
                  <c:v>1</c:v>
                </c:pt>
                <c:pt idx="13">
                  <c:v>2</c:v>
                </c:pt>
                <c:pt idx="14">
                  <c:v>1</c:v>
                </c:pt>
                <c:pt idx="15">
                  <c:v>3</c:v>
                </c:pt>
                <c:pt idx="16">
                  <c:v>2</c:v>
                </c:pt>
                <c:pt idx="17">
                  <c:v>1</c:v>
                </c:pt>
                <c:pt idx="18">
                  <c:v>4</c:v>
                </c:pt>
                <c:pt idx="19">
                  <c:v>1</c:v>
                </c:pt>
                <c:pt idx="20">
                  <c:v>19</c:v>
                </c:pt>
                <c:pt idx="21">
                  <c:v>1</c:v>
                </c:pt>
                <c:pt idx="22">
                  <c:v>17</c:v>
                </c:pt>
                <c:pt idx="23">
                  <c:v>4</c:v>
                </c:pt>
                <c:pt idx="24">
                  <c:v>4</c:v>
                </c:pt>
                <c:pt idx="25">
                  <c:v>3</c:v>
                </c:pt>
                <c:pt idx="26">
                  <c:v>3</c:v>
                </c:pt>
                <c:pt idx="27">
                  <c:v>9</c:v>
                </c:pt>
                <c:pt idx="28">
                  <c:v>2</c:v>
                </c:pt>
              </c:numCache>
            </c:numRef>
          </c:val>
          <c:extLst>
            <c:ext xmlns:c16="http://schemas.microsoft.com/office/drawing/2014/chart" uri="{C3380CC4-5D6E-409C-BE32-E72D297353CC}">
              <c16:uniqueId val="{0000003A-B928-4D51-856E-7BB7E97E8F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 x3'!$E$29</c:f>
              <c:strCache>
                <c:ptCount val="1"/>
                <c:pt idx="0">
                  <c:v>Pre Assessment
(n=109)</c:v>
                </c:pt>
              </c:strCache>
            </c:strRef>
          </c:tx>
          <c:spPr>
            <a:solidFill>
              <a:schemeClr val="accent1">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x3'!$E$30:$E$34</c:f>
              <c:numCache>
                <c:formatCode>0.0%</c:formatCode>
                <c:ptCount val="5"/>
                <c:pt idx="0">
                  <c:v>0.21875</c:v>
                </c:pt>
                <c:pt idx="1">
                  <c:v>0.34375</c:v>
                </c:pt>
                <c:pt idx="2">
                  <c:v>0.4375</c:v>
                </c:pt>
                <c:pt idx="3">
                  <c:v>0.34375</c:v>
                </c:pt>
                <c:pt idx="4">
                  <c:v>0.375</c:v>
                </c:pt>
              </c:numCache>
            </c:numRef>
          </c:val>
          <c:extLst>
            <c:ext xmlns:c16="http://schemas.microsoft.com/office/drawing/2014/chart" uri="{C3380CC4-5D6E-409C-BE32-E72D297353CC}">
              <c16:uniqueId val="{00000000-C401-486E-9EC7-338FC6A0186A}"/>
            </c:ext>
          </c:extLst>
        </c:ser>
        <c:ser>
          <c:idx val="1"/>
          <c:order val="1"/>
          <c:tx>
            <c:strRef>
              <c:f>'Results x3'!$F$29</c:f>
              <c:strCache>
                <c:ptCount val="1"/>
                <c:pt idx="0">
                  <c:v>Final Assessment
(n=32)</c:v>
                </c:pt>
              </c:strCache>
            </c:strRef>
          </c:tx>
          <c:spPr>
            <a:no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x3'!$F$30:$F$34</c:f>
              <c:numCache>
                <c:formatCode>0.0%</c:formatCode>
                <c:ptCount val="5"/>
                <c:pt idx="0">
                  <c:v>0.40366972477064222</c:v>
                </c:pt>
                <c:pt idx="1">
                  <c:v>0.43119266055045874</c:v>
                </c:pt>
                <c:pt idx="2">
                  <c:v>0.40366972477064222</c:v>
                </c:pt>
                <c:pt idx="3">
                  <c:v>0.6330275229357798</c:v>
                </c:pt>
                <c:pt idx="4">
                  <c:v>0.5321100917431193</c:v>
                </c:pt>
              </c:numCache>
            </c:numRef>
          </c:val>
          <c:extLst>
            <c:ext xmlns:c16="http://schemas.microsoft.com/office/drawing/2014/chart" uri="{C3380CC4-5D6E-409C-BE32-E72D297353CC}">
              <c16:uniqueId val="{00000001-C401-486E-9EC7-338FC6A0186A}"/>
            </c:ext>
          </c:extLst>
        </c:ser>
        <c:dLbls>
          <c:showLegendKey val="0"/>
          <c:showVal val="0"/>
          <c:showCatName val="0"/>
          <c:showSerName val="0"/>
          <c:showPercent val="0"/>
          <c:showBubbleSize val="0"/>
        </c:dLbls>
        <c:gapWidth val="80"/>
        <c:overlap val="25"/>
        <c:axId val="548713504"/>
        <c:axId val="548713832"/>
      </c:barChart>
      <c:catAx>
        <c:axId val="5487135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548713832"/>
        <c:crosses val="autoZero"/>
        <c:auto val="1"/>
        <c:lblAlgn val="ctr"/>
        <c:lblOffset val="100"/>
        <c:noMultiLvlLbl val="0"/>
      </c:catAx>
      <c:valAx>
        <c:axId val="5487138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4871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 x3'!$E$29</c:f>
              <c:strCache>
                <c:ptCount val="1"/>
                <c:pt idx="0">
                  <c:v>Pre Assessment
(n=109)</c:v>
                </c:pt>
              </c:strCache>
            </c:strRef>
          </c:tx>
          <c:spPr>
            <a:solidFill>
              <a:schemeClr val="accent1">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x3'!$E$30:$E$34</c:f>
              <c:numCache>
                <c:formatCode>0.0%</c:formatCode>
                <c:ptCount val="5"/>
                <c:pt idx="0">
                  <c:v>0.21875</c:v>
                </c:pt>
                <c:pt idx="1">
                  <c:v>0.34375</c:v>
                </c:pt>
                <c:pt idx="2">
                  <c:v>0.4375</c:v>
                </c:pt>
                <c:pt idx="3">
                  <c:v>0.34375</c:v>
                </c:pt>
                <c:pt idx="4">
                  <c:v>0.375</c:v>
                </c:pt>
              </c:numCache>
            </c:numRef>
          </c:val>
          <c:extLst>
            <c:ext xmlns:c16="http://schemas.microsoft.com/office/drawing/2014/chart" uri="{C3380CC4-5D6E-409C-BE32-E72D297353CC}">
              <c16:uniqueId val="{00000000-4820-494F-947E-F8D5CB2771A9}"/>
            </c:ext>
          </c:extLst>
        </c:ser>
        <c:ser>
          <c:idx val="1"/>
          <c:order val="1"/>
          <c:tx>
            <c:strRef>
              <c:f>'Results x3'!$F$29</c:f>
              <c:strCache>
                <c:ptCount val="1"/>
                <c:pt idx="0">
                  <c:v>Final Assessment
(n=32)</c:v>
                </c:pt>
              </c:strCache>
            </c:strRef>
          </c:tx>
          <c:spPr>
            <a:solidFill>
              <a:schemeClr val="accent3">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x3'!$F$30:$F$34</c:f>
              <c:numCache>
                <c:formatCode>0.0%</c:formatCode>
                <c:ptCount val="5"/>
                <c:pt idx="0">
                  <c:v>0.40366972477064222</c:v>
                </c:pt>
                <c:pt idx="1">
                  <c:v>0.43119266055045874</c:v>
                </c:pt>
                <c:pt idx="2">
                  <c:v>0.40366972477064222</c:v>
                </c:pt>
                <c:pt idx="3">
                  <c:v>0.6330275229357798</c:v>
                </c:pt>
                <c:pt idx="4">
                  <c:v>0.5321100917431193</c:v>
                </c:pt>
              </c:numCache>
            </c:numRef>
          </c:val>
          <c:extLst>
            <c:ext xmlns:c16="http://schemas.microsoft.com/office/drawing/2014/chart" uri="{C3380CC4-5D6E-409C-BE32-E72D297353CC}">
              <c16:uniqueId val="{00000001-4820-494F-947E-F8D5CB2771A9}"/>
            </c:ext>
          </c:extLst>
        </c:ser>
        <c:dLbls>
          <c:showLegendKey val="0"/>
          <c:showVal val="0"/>
          <c:showCatName val="0"/>
          <c:showSerName val="0"/>
          <c:showPercent val="0"/>
          <c:showBubbleSize val="0"/>
        </c:dLbls>
        <c:gapWidth val="80"/>
        <c:overlap val="25"/>
        <c:axId val="548713504"/>
        <c:axId val="548713832"/>
      </c:barChart>
      <c:catAx>
        <c:axId val="5487135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548713832"/>
        <c:crosses val="autoZero"/>
        <c:auto val="1"/>
        <c:lblAlgn val="ctr"/>
        <c:lblOffset val="100"/>
        <c:noMultiLvlLbl val="0"/>
      </c:catAx>
      <c:valAx>
        <c:axId val="5487138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4871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190467" name="Rectangle 3"/>
          <p:cNvSpPr>
            <a:spLocks noGrp="1" noChangeArrowheads="1"/>
          </p:cNvSpPr>
          <p:nvPr>
            <p:ph type="dt" sz="quarter"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a:p>
        </p:txBody>
      </p:sp>
      <p:sp>
        <p:nvSpPr>
          <p:cNvPr id="190468" name="Rectangle 4"/>
          <p:cNvSpPr>
            <a:spLocks noGrp="1" noChangeArrowheads="1"/>
          </p:cNvSpPr>
          <p:nvPr>
            <p:ph type="ftr" sz="quarter" idx="2"/>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190469" name="Rectangle 5"/>
          <p:cNvSpPr>
            <a:spLocks noGrp="1" noChangeArrowheads="1"/>
          </p:cNvSpPr>
          <p:nvPr>
            <p:ph type="sldNum" sz="quarter" idx="3"/>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2B19D8C8-5948-455E-A605-1EA89F85FCA0}" type="slidenum">
              <a:rPr lang="en-CA"/>
              <a:pPr>
                <a:defRPr/>
              </a:pPr>
              <a:t>‹#›</a:t>
            </a:fld>
            <a:endParaRPr lang="en-CA"/>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3075" name="Rectangle 3"/>
          <p:cNvSpPr>
            <a:spLocks noGrp="1" noChangeArrowheads="1"/>
          </p:cNvSpPr>
          <p:nvPr>
            <p:ph type="dt"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FE284EBD-CBB1-4A99-ABB1-E39FD7904359}" type="slidenum">
              <a:rPr lang="en-CA"/>
              <a:pPr>
                <a:defRPr/>
              </a:pPr>
              <a:t>‹#›</a:t>
            </a:fld>
            <a:endParaRPr lang="en-CA"/>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89" eaLnBrk="0" hangingPunct="0">
              <a:defRPr>
                <a:solidFill>
                  <a:schemeClr val="tx1"/>
                </a:solidFill>
                <a:latin typeface="Verdana" pitchFamily="34" charset="0"/>
              </a:defRPr>
            </a:lvl1pPr>
            <a:lvl2pPr marL="742841" indent="-285708" defTabSz="923789" eaLnBrk="0" hangingPunct="0">
              <a:defRPr>
                <a:solidFill>
                  <a:schemeClr val="tx1"/>
                </a:solidFill>
                <a:latin typeface="Verdana" pitchFamily="34" charset="0"/>
              </a:defRPr>
            </a:lvl2pPr>
            <a:lvl3pPr marL="1142833" indent="-228567" defTabSz="923789" eaLnBrk="0" hangingPunct="0">
              <a:defRPr>
                <a:solidFill>
                  <a:schemeClr val="tx1"/>
                </a:solidFill>
                <a:latin typeface="Verdana" pitchFamily="34" charset="0"/>
              </a:defRPr>
            </a:lvl3pPr>
            <a:lvl4pPr marL="1599965" indent="-228567" defTabSz="923789" eaLnBrk="0" hangingPunct="0">
              <a:defRPr>
                <a:solidFill>
                  <a:schemeClr val="tx1"/>
                </a:solidFill>
                <a:latin typeface="Verdana" pitchFamily="34" charset="0"/>
              </a:defRPr>
            </a:lvl4pPr>
            <a:lvl5pPr marL="2057099" indent="-228567" defTabSz="923789" eaLnBrk="0" hangingPunct="0">
              <a:defRPr>
                <a:solidFill>
                  <a:schemeClr val="tx1"/>
                </a:solidFill>
                <a:latin typeface="Verdana" pitchFamily="34" charset="0"/>
              </a:defRPr>
            </a:lvl5pPr>
            <a:lvl6pPr marL="2514232" indent="-228567" defTabSz="923789" eaLnBrk="0" fontAlgn="base" hangingPunct="0">
              <a:lnSpc>
                <a:spcPct val="90000"/>
              </a:lnSpc>
              <a:spcBef>
                <a:spcPct val="0"/>
              </a:spcBef>
              <a:spcAft>
                <a:spcPct val="37000"/>
              </a:spcAft>
              <a:defRPr>
                <a:solidFill>
                  <a:schemeClr val="tx1"/>
                </a:solidFill>
                <a:latin typeface="Verdana" pitchFamily="34" charset="0"/>
              </a:defRPr>
            </a:lvl6pPr>
            <a:lvl7pPr marL="2971364" indent="-228567" defTabSz="923789" eaLnBrk="0" fontAlgn="base" hangingPunct="0">
              <a:lnSpc>
                <a:spcPct val="90000"/>
              </a:lnSpc>
              <a:spcBef>
                <a:spcPct val="0"/>
              </a:spcBef>
              <a:spcAft>
                <a:spcPct val="37000"/>
              </a:spcAft>
              <a:defRPr>
                <a:solidFill>
                  <a:schemeClr val="tx1"/>
                </a:solidFill>
                <a:latin typeface="Verdana" pitchFamily="34" charset="0"/>
              </a:defRPr>
            </a:lvl7pPr>
            <a:lvl8pPr marL="3428498" indent="-228567" defTabSz="923789" eaLnBrk="0" fontAlgn="base" hangingPunct="0">
              <a:lnSpc>
                <a:spcPct val="90000"/>
              </a:lnSpc>
              <a:spcBef>
                <a:spcPct val="0"/>
              </a:spcBef>
              <a:spcAft>
                <a:spcPct val="37000"/>
              </a:spcAft>
              <a:defRPr>
                <a:solidFill>
                  <a:schemeClr val="tx1"/>
                </a:solidFill>
                <a:latin typeface="Verdana" pitchFamily="34" charset="0"/>
              </a:defRPr>
            </a:lvl8pPr>
            <a:lvl9pPr marL="3885630" indent="-228567" defTabSz="923789"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dirty="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and </a:t>
            </a:r>
            <a:r>
              <a:rPr lang="en-US" sz="1200" dirty="0"/>
              <a:t>share highlights of the program</a:t>
            </a:r>
          </a:p>
          <a:p>
            <a:pPr marL="0" lvl="0" indent="0">
              <a:spcAft>
                <a:spcPts val="600"/>
              </a:spcAft>
              <a:buFont typeface="Arial" panose="020B0604020202020204" pitchFamily="34" charset="0"/>
              <a:buNone/>
            </a:pPr>
            <a:endParaRPr lang="en-US" sz="1200" i="1" dirty="0"/>
          </a:p>
          <a:p>
            <a:pPr marL="171450" lvl="0" indent="-171450">
              <a:spcAft>
                <a:spcPts val="600"/>
              </a:spcAft>
              <a:buFont typeface="Arial" panose="020B0604020202020204" pitchFamily="34" charset="0"/>
              <a:buChar char="•"/>
            </a:pPr>
            <a:r>
              <a:rPr lang="en-US" sz="1200" dirty="0"/>
              <a:t>The Mindful Change Leadership Development Program has been in development since 2016 and was launched by ISC as a pilot project, in April 2021, and then delivered in 2022 as a program.</a:t>
            </a:r>
          </a:p>
          <a:p>
            <a:pPr marL="171450" lvl="0" indent="-171450">
              <a:spcAft>
                <a:spcPts val="600"/>
              </a:spcAft>
              <a:buFont typeface="Arial" panose="020B0604020202020204" pitchFamily="34" charset="0"/>
              <a:buChar char="•"/>
            </a:pPr>
            <a:r>
              <a:rPr lang="en-US" sz="1200" dirty="0"/>
              <a:t>The program is sponsored mainly by ISC and supported by other government Departments including </a:t>
            </a:r>
            <a:r>
              <a:rPr lang="en-US" sz="1200" b="1" dirty="0"/>
              <a:t>A, B, C, D</a:t>
            </a:r>
          </a:p>
          <a:p>
            <a:pPr marL="171450" lvl="0" indent="-171450">
              <a:spcAft>
                <a:spcPts val="600"/>
              </a:spcAft>
              <a:buFont typeface="Arial" panose="020B0604020202020204" pitchFamily="34" charset="0"/>
              <a:buChar char="•"/>
            </a:pPr>
            <a:r>
              <a:rPr lang="en-US" sz="1200" dirty="0"/>
              <a:t>Invitation is also extended to all other Government employees by the Interdepartmental Organizational Change Network, via its </a:t>
            </a:r>
            <a:r>
              <a:rPr lang="en-US" sz="1200" dirty="0" err="1"/>
              <a:t>GCTools</a:t>
            </a:r>
            <a:r>
              <a:rPr lang="en-US" sz="1200" dirty="0"/>
              <a:t> groups</a:t>
            </a:r>
          </a:p>
          <a:p>
            <a:pPr marL="171450" lvl="0" indent="-171450">
              <a:spcAft>
                <a:spcPts val="600"/>
              </a:spcAft>
              <a:buFont typeface="Arial" panose="020B0604020202020204" pitchFamily="34" charset="0"/>
              <a:buChar char="•"/>
            </a:pPr>
            <a:endParaRPr lang="en-US" sz="1200" dirty="0"/>
          </a:p>
          <a:p>
            <a:pPr marL="0" lvl="0" indent="0">
              <a:spcAft>
                <a:spcPts val="600"/>
              </a:spcAft>
              <a:buFont typeface="Arial" panose="020B0604020202020204" pitchFamily="34" charset="0"/>
              <a:buNone/>
            </a:pPr>
            <a:r>
              <a:rPr lang="en-US" sz="1200" dirty="0"/>
              <a:t>Keep in mind, at the end we’ll open the floor for Q&amp;A via:</a:t>
            </a:r>
          </a:p>
          <a:p>
            <a:pPr marL="171450" lvl="0" indent="-171450">
              <a:spcAft>
                <a:spcPts val="600"/>
              </a:spcAft>
              <a:buFont typeface="Arial" panose="020B0604020202020204" pitchFamily="34" charset="0"/>
              <a:buChar char="•"/>
            </a:pPr>
            <a:r>
              <a:rPr lang="en-US" sz="1200" dirty="0"/>
              <a:t>Raising your virtual hand</a:t>
            </a:r>
          </a:p>
          <a:p>
            <a:pPr marL="171450" lvl="0" indent="-171450">
              <a:spcAft>
                <a:spcPts val="600"/>
              </a:spcAft>
              <a:buFont typeface="Arial" panose="020B0604020202020204" pitchFamily="34" charset="0"/>
              <a:buChar char="•"/>
            </a:pPr>
            <a:r>
              <a:rPr lang="en-US" sz="1200" dirty="0"/>
              <a:t>Comments in the chat</a:t>
            </a:r>
          </a:p>
          <a:p>
            <a:pPr marL="171450" lvl="0" indent="-171450">
              <a:spcAft>
                <a:spcPts val="600"/>
              </a:spcAft>
              <a:buFont typeface="Arial" panose="020B0604020202020204" pitchFamily="34" charset="0"/>
              <a:buChar char="•"/>
            </a:pPr>
            <a:r>
              <a:rPr lang="en-US" sz="1200" dirty="0"/>
              <a:t>Anonymously comments on Sli.do (</a:t>
            </a:r>
            <a:r>
              <a:rPr lang="en-US" sz="1200" b="1" dirty="0"/>
              <a:t>provide the Sli.do link and code</a:t>
            </a:r>
            <a:r>
              <a:rPr lang="en-US" sz="1200"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 program </a:t>
            </a:r>
            <a:r>
              <a:rPr lang="fr-CA" dirty="0" err="1"/>
              <a:t>is</a:t>
            </a:r>
            <a:r>
              <a:rPr lang="fr-CA" dirty="0"/>
              <a:t> </a:t>
            </a:r>
            <a:r>
              <a:rPr lang="en-CA" noProof="0" dirty="0"/>
              <a:t>run</a:t>
            </a:r>
            <a:r>
              <a:rPr lang="fr-CA" dirty="0"/>
              <a:t> </a:t>
            </a:r>
            <a:r>
              <a:rPr lang="fr-CA" dirty="0" err="1"/>
              <a:t>under</a:t>
            </a:r>
            <a:r>
              <a:rPr lang="fr-CA" dirty="0"/>
              <a:t> the </a:t>
            </a:r>
            <a:r>
              <a:rPr lang="fr-CA" dirty="0" err="1"/>
              <a:t>principle</a:t>
            </a:r>
            <a:r>
              <a:rPr lang="fr-CA" dirty="0"/>
              <a:t> </a:t>
            </a:r>
            <a:r>
              <a:rPr lang="fr-CA" dirty="0" err="1"/>
              <a:t>that</a:t>
            </a:r>
            <a:r>
              <a:rPr lang="fr-CA" dirty="0"/>
              <a:t> </a:t>
            </a:r>
            <a:r>
              <a:rPr lang="fr-CA" dirty="0" err="1"/>
              <a:t>everyone</a:t>
            </a:r>
            <a:r>
              <a:rPr lang="fr-CA" dirty="0"/>
              <a:t> </a:t>
            </a:r>
            <a:r>
              <a:rPr lang="fr-CA" dirty="0" err="1"/>
              <a:t>is</a:t>
            </a:r>
            <a:r>
              <a:rPr lang="fr-CA" dirty="0"/>
              <a:t> a</a:t>
            </a:r>
            <a:r>
              <a:rPr lang="fr-CA" baseline="0" dirty="0"/>
              <a:t> </a:t>
            </a:r>
            <a:r>
              <a:rPr lang="fr-CA" baseline="0" dirty="0" err="1"/>
              <a:t>potential</a:t>
            </a:r>
            <a:r>
              <a:rPr lang="fr-CA" baseline="0" dirty="0"/>
              <a:t> Leader</a:t>
            </a:r>
            <a:r>
              <a:rPr lang="en-CA" baseline="0" dirty="0"/>
              <a:t>.</a:t>
            </a:r>
          </a:p>
          <a:p>
            <a:endParaRPr lang="en-CA" baseline="0" dirty="0"/>
          </a:p>
          <a:p>
            <a:r>
              <a:rPr lang="en-CA" baseline="0" dirty="0"/>
              <a:t>Alejandro Gonzalez is an </a:t>
            </a:r>
            <a:r>
              <a:rPr lang="en-US" baseline="0" dirty="0"/>
              <a:t>Organizational Development and Change management advisor within the Community Infrastructure Branch @ ISC. He is part of the Leadership Team of the Interdepartmental Organizational Change Network and is dedicated to raising awareness of change management and mindful leadership within the public service. </a:t>
            </a:r>
          </a:p>
          <a:p>
            <a:endParaRPr lang="en-US" baseline="0" dirty="0"/>
          </a:p>
          <a:p>
            <a:r>
              <a:rPr lang="en-US" baseline="0" dirty="0"/>
              <a:t>Alejandro has facilitated the 2021 pilot, and the 2022 English sessions of the Mindful Change Leadership Development Program.</a:t>
            </a:r>
          </a:p>
          <a:p>
            <a:endParaRPr lang="en-US" baseline="0" dirty="0"/>
          </a:p>
          <a:p>
            <a:r>
              <a:rPr lang="en-US" baseline="0" dirty="0"/>
              <a:t>We will be sharing some information about the benefits of the program.</a:t>
            </a:r>
          </a:p>
          <a:p>
            <a:endParaRPr lang="en-US"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354583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endParaRPr lang="en-US" i="0" dirty="0"/>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have found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r>
              <a:rPr lang="fr-CA" dirty="0"/>
              <a:t>54% of </a:t>
            </a:r>
            <a:r>
              <a:rPr lang="fr-CA" dirty="0" err="1"/>
              <a:t>completion</a:t>
            </a:r>
            <a:r>
              <a:rPr lang="fr-CA" dirty="0"/>
              <a:t> from </a:t>
            </a:r>
            <a:r>
              <a:rPr lang="fr-CA" dirty="0" err="1"/>
              <a:t>those</a:t>
            </a:r>
            <a:r>
              <a:rPr lang="fr-CA" dirty="0"/>
              <a:t> </a:t>
            </a:r>
            <a:r>
              <a:rPr lang="fr-CA" dirty="0" err="1"/>
              <a:t>who</a:t>
            </a:r>
            <a:r>
              <a:rPr lang="fr-CA" dirty="0"/>
              <a:t> </a:t>
            </a:r>
            <a:r>
              <a:rPr lang="fr-CA" dirty="0" err="1"/>
              <a:t>started</a:t>
            </a:r>
            <a:r>
              <a:rPr lang="fr-CA" dirty="0"/>
              <a:t> the program</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baseline="0" dirty="0"/>
              <a:t>CIRNAC - </a:t>
            </a:r>
            <a:r>
              <a:rPr lang="en-US" b="0" i="0" dirty="0">
                <a:solidFill>
                  <a:srgbClr val="333333"/>
                </a:solidFill>
                <a:effectLst/>
                <a:latin typeface="Lato" panose="020F0502020204030203" pitchFamily="34" charset="0"/>
              </a:rPr>
              <a:t>Crown-Indigenous Relations and Northern Affairs Canada</a:t>
            </a:r>
          </a:p>
          <a:p>
            <a:endParaRPr lang="fr-CA"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267433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r>
              <a:rPr lang="fr-CA" dirty="0"/>
              <a:t>54% of </a:t>
            </a:r>
            <a:r>
              <a:rPr lang="fr-CA" dirty="0" err="1"/>
              <a:t>completion</a:t>
            </a:r>
            <a:r>
              <a:rPr lang="fr-CA" dirty="0"/>
              <a:t> from </a:t>
            </a:r>
            <a:r>
              <a:rPr lang="fr-CA" dirty="0" err="1"/>
              <a:t>those</a:t>
            </a:r>
            <a:r>
              <a:rPr lang="fr-CA" dirty="0"/>
              <a:t> </a:t>
            </a:r>
            <a:r>
              <a:rPr lang="fr-CA" dirty="0" err="1"/>
              <a:t>who</a:t>
            </a:r>
            <a:r>
              <a:rPr lang="fr-CA" dirty="0"/>
              <a:t> </a:t>
            </a:r>
            <a:r>
              <a:rPr lang="fr-CA" dirty="0" err="1"/>
              <a:t>started</a:t>
            </a:r>
            <a:r>
              <a:rPr lang="fr-CA" dirty="0"/>
              <a:t> the program</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baseline="0" dirty="0"/>
              <a:t>CIRNAC - </a:t>
            </a:r>
            <a:r>
              <a:rPr lang="en-US" b="0" i="0" dirty="0">
                <a:solidFill>
                  <a:srgbClr val="333333"/>
                </a:solidFill>
                <a:effectLst/>
                <a:latin typeface="Lato" panose="020F0502020204030203" pitchFamily="34" charset="0"/>
              </a:rPr>
              <a:t>Crown-Indigenous Relations and Northern Affairs Canada</a:t>
            </a:r>
          </a:p>
          <a:p>
            <a:endParaRPr lang="fr-CA"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3396956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i="1" dirty="0" smtClean="0"/>
              <a:t>:</a:t>
            </a:r>
          </a:p>
          <a:p>
            <a:pPr lvl="0"/>
            <a:r>
              <a:rPr lang="en-CA" sz="1400" kern="1200" dirty="0" smtClean="0">
                <a:solidFill>
                  <a:schemeClr val="tx1"/>
                </a:solidFill>
                <a:effectLst/>
                <a:latin typeface="Arial" charset="0"/>
                <a:ea typeface="+mn-ea"/>
                <a:cs typeface="+mn-cs"/>
              </a:rPr>
              <a:t>Participants completed</a:t>
            </a:r>
            <a:r>
              <a:rPr lang="en-CA" sz="1400" kern="1200" baseline="0" dirty="0" smtClean="0">
                <a:solidFill>
                  <a:schemeClr val="tx1"/>
                </a:solidFill>
                <a:effectLst/>
                <a:latin typeface="Arial" charset="0"/>
                <a:ea typeface="+mn-ea"/>
                <a:cs typeface="+mn-cs"/>
              </a:rPr>
              <a:t> s</a:t>
            </a:r>
            <a:r>
              <a:rPr lang="en-CA" sz="1400" kern="1200" dirty="0" smtClean="0">
                <a:solidFill>
                  <a:schemeClr val="tx1"/>
                </a:solidFill>
                <a:effectLst/>
                <a:latin typeface="Arial" charset="0"/>
                <a:ea typeface="+mn-ea"/>
                <a:cs typeface="+mn-cs"/>
              </a:rPr>
              <a:t>elf-assessment questionnaires at program registration and again thre</a:t>
            </a:r>
            <a:r>
              <a:rPr lang="en-CA" sz="1400" kern="1200" baseline="0" dirty="0" smtClean="0">
                <a:solidFill>
                  <a:schemeClr val="tx1"/>
                </a:solidFill>
                <a:effectLst/>
                <a:latin typeface="Arial" charset="0"/>
                <a:ea typeface="+mn-ea"/>
                <a:cs typeface="+mn-cs"/>
              </a:rPr>
              <a:t>e months after </a:t>
            </a:r>
            <a:r>
              <a:rPr lang="en-CA" sz="1400" kern="1200" dirty="0" smtClean="0">
                <a:solidFill>
                  <a:schemeClr val="tx1"/>
                </a:solidFill>
                <a:effectLst/>
                <a:latin typeface="Arial" charset="0"/>
                <a:ea typeface="+mn-ea"/>
                <a:cs typeface="+mn-cs"/>
              </a:rPr>
              <a:t>the eight-week program, and we have compiled</a:t>
            </a:r>
            <a:r>
              <a:rPr lang="en-CA" sz="1400" kern="1200" baseline="0" dirty="0" smtClean="0">
                <a:solidFill>
                  <a:schemeClr val="tx1"/>
                </a:solidFill>
                <a:effectLst/>
                <a:latin typeface="Arial" charset="0"/>
                <a:ea typeface="+mn-ea"/>
                <a:cs typeface="+mn-cs"/>
              </a:rPr>
              <a:t> the data to </a:t>
            </a:r>
            <a:r>
              <a:rPr lang="en-CA" sz="1400" kern="1200" dirty="0" smtClean="0">
                <a:solidFill>
                  <a:schemeClr val="tx1"/>
                </a:solidFill>
                <a:effectLst/>
                <a:latin typeface="Arial" charset="0"/>
                <a:ea typeface="+mn-ea"/>
                <a:cs typeface="+mn-cs"/>
              </a:rPr>
              <a:t>evaluate the results and impacts of the Mindful Change Leadership Development program. </a:t>
            </a:r>
            <a:endParaRPr lang="en-CA" sz="1400" kern="1200" noProof="0" dirty="0" smtClean="0">
              <a:solidFill>
                <a:schemeClr val="tx1"/>
              </a:solidFill>
              <a:effectLst/>
              <a:latin typeface="Arial" charset="0"/>
              <a:ea typeface="+mn-ea"/>
              <a:cs typeface="+mn-cs"/>
            </a:endParaRPr>
          </a:p>
          <a:p>
            <a:pPr lvl="0"/>
            <a:r>
              <a:rPr lang="en-CA" sz="1400" kern="1200" baseline="0" noProof="0" dirty="0" smtClean="0">
                <a:solidFill>
                  <a:schemeClr val="tx1"/>
                </a:solidFill>
                <a:effectLst/>
                <a:latin typeface="Arial" charset="0"/>
                <a:ea typeface="+mn-ea"/>
                <a:cs typeface="+mn-cs"/>
              </a:rPr>
              <a:t>T</a:t>
            </a:r>
            <a:r>
              <a:rPr lang="en-CA" sz="1400" kern="1200" noProof="0" dirty="0" smtClean="0">
                <a:solidFill>
                  <a:schemeClr val="tx1"/>
                </a:solidFill>
                <a:effectLst/>
                <a:latin typeface="Arial" charset="0"/>
                <a:ea typeface="+mn-ea"/>
                <a:cs typeface="+mn-cs"/>
              </a:rPr>
              <a:t>he blue columns</a:t>
            </a:r>
            <a:r>
              <a:rPr lang="en-CA" sz="1400" kern="1200" baseline="0" noProof="0" dirty="0" smtClean="0">
                <a:solidFill>
                  <a:schemeClr val="tx1"/>
                </a:solidFill>
                <a:effectLst/>
                <a:latin typeface="Arial" charset="0"/>
                <a:ea typeface="+mn-ea"/>
                <a:cs typeface="+mn-cs"/>
              </a:rPr>
              <a:t> represent the results of the self-assessment questionnaires completed at registration. </a:t>
            </a:r>
            <a:endParaRPr lang="en-CA" sz="1400" kern="1200" noProof="0" dirty="0" smtClean="0">
              <a:solidFill>
                <a:schemeClr val="tx1"/>
              </a:solidFill>
              <a:effectLst/>
              <a:latin typeface="Arial" charset="0"/>
              <a:ea typeface="+mn-ea"/>
              <a:cs typeface="+mn-cs"/>
            </a:endParaRPr>
          </a:p>
          <a:p>
            <a:pPr lvl="0"/>
            <a:r>
              <a:rPr lang="en-CA" sz="1400" kern="1200" noProof="0" dirty="0" smtClean="0">
                <a:solidFill>
                  <a:schemeClr val="tx1"/>
                </a:solidFill>
                <a:effectLst/>
                <a:latin typeface="Arial" charset="0"/>
                <a:ea typeface="+mn-ea"/>
                <a:cs typeface="+mn-cs"/>
              </a:rPr>
              <a:t>The green columns represent the final assessment, and the differences between them indicate</a:t>
            </a:r>
            <a:r>
              <a:rPr lang="en-CA" sz="1400" kern="1200" baseline="0" noProof="0" dirty="0" smtClean="0">
                <a:solidFill>
                  <a:schemeClr val="tx1"/>
                </a:solidFill>
                <a:effectLst/>
                <a:latin typeface="Arial" charset="0"/>
                <a:ea typeface="+mn-ea"/>
                <a:cs typeface="+mn-cs"/>
              </a:rPr>
              <a:t> behavioural changes.</a:t>
            </a:r>
          </a:p>
          <a:p>
            <a:pPr lvl="0"/>
            <a:endParaRPr lang="fr-CA" sz="1400" kern="1200" baseline="0" noProof="0" dirty="0" smtClean="0">
              <a:solidFill>
                <a:schemeClr val="tx1"/>
              </a:solidFill>
              <a:effectLst/>
              <a:latin typeface="Arial" charset="0"/>
              <a:ea typeface="+mn-ea"/>
              <a:cs typeface="+mn-cs"/>
            </a:endParaRPr>
          </a:p>
          <a:p>
            <a:pPr lvl="0"/>
            <a:r>
              <a:rPr lang="en-US" sz="1400" dirty="0" smtClean="0"/>
              <a:t>A total of 50 participants completed the program, </a:t>
            </a:r>
            <a:r>
              <a:rPr lang="en-CA" sz="1400" kern="1200" baseline="0" noProof="0" dirty="0" smtClean="0">
                <a:solidFill>
                  <a:schemeClr val="tx1"/>
                </a:solidFill>
                <a:effectLst/>
                <a:latin typeface="Arial" charset="0"/>
                <a:ea typeface="+mn-ea"/>
                <a:cs typeface="+mn-cs"/>
              </a:rPr>
              <a:t>we received 32 final assessments, </a:t>
            </a:r>
            <a:r>
              <a:rPr lang="en-US" sz="1400" dirty="0" smtClean="0"/>
              <a:t>and the</a:t>
            </a:r>
            <a:r>
              <a:rPr lang="en-US" sz="1400" baseline="0" dirty="0" smtClean="0"/>
              <a:t> key findings per category </a:t>
            </a:r>
            <a:r>
              <a:rPr lang="en-US" sz="1400" dirty="0" smtClean="0"/>
              <a:t>are:</a:t>
            </a:r>
            <a:endParaRPr lang="en-CA" sz="1400" kern="1200" baseline="0" noProof="0" dirty="0" smtClean="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18.5% </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more engagement paying</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attention to the things they were doing at the moment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(Q8.</a:t>
            </a:r>
            <a:r>
              <a:rPr lang="en-CA"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 find myself doing things without paying attention.</a:t>
            </a:r>
            <a:r>
              <a:rPr lang="en-CA"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 8.7%</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being more focus</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throughout on projects.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(Q5. </a:t>
            </a:r>
            <a:r>
              <a:rPr lang="en-CA" sz="1200" b="0" i="0" u="none" strike="noStrike" kern="1200" dirty="0" smtClean="0">
                <a:solidFill>
                  <a:schemeClr val="tx1"/>
                </a:solidFill>
                <a:effectLst/>
                <a:latin typeface="Arial" charset="0"/>
                <a:ea typeface="+mn-ea"/>
                <a:cs typeface="+mn-cs"/>
              </a:rPr>
              <a:t>I find it difficult to stay focused on a project from beginning to end.</a:t>
            </a:r>
            <a:r>
              <a:rPr lang="en-CA" sz="1400" dirty="0" smtClean="0"/>
              <a:t>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Some decrease of 3.4%</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Behavioural Risks</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clear and focused on what they could</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influence rather than worrying about they couldn’t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(Q16. </a:t>
            </a:r>
            <a:r>
              <a:rPr lang="en-CA" sz="1200" b="0" i="0" u="none" strike="noStrike" kern="1200" dirty="0" smtClean="0">
                <a:solidFill>
                  <a:schemeClr val="tx1"/>
                </a:solidFill>
                <a:effectLst/>
                <a:latin typeface="Arial" charset="0"/>
                <a:ea typeface="+mn-ea"/>
                <a:cs typeface="+mn-cs"/>
              </a:rPr>
              <a:t>I influence where I can, rather than worrying about what I can’t influence.</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30% Increase in Well-Being</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a sense of work balance by being more present while at work and at home.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a:t>
            </a:r>
            <a:r>
              <a:rPr lang="en-CA" sz="2000" b="1"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over 15</a:t>
            </a:r>
            <a:r>
              <a:rPr lang="en-CA" sz="20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Increase in Resiliency</a:t>
            </a:r>
            <a:r>
              <a:rPr lang="en-CA"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 an improvement in their ability to be present. </a:t>
            </a:r>
            <a:endParaRPr lang="en-US" sz="2000" dirty="0" smtClean="0"/>
          </a:p>
          <a:p>
            <a:pPr marL="742950" lvl="1" indent="-285750">
              <a:buFont typeface="Courier New" panose="02070309020205020404" pitchFamily="49" charset="0"/>
              <a:buChar char="o"/>
            </a:pPr>
            <a:r>
              <a:rPr lang="en-CA"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smtClean="0"/>
          </a:p>
          <a:p>
            <a:pPr lvl="0"/>
            <a:r>
              <a:rPr lang="en-CA" sz="1400" noProof="0" dirty="0" smtClean="0"/>
              <a:t>What we heard from</a:t>
            </a:r>
            <a:r>
              <a:rPr lang="en-CA" sz="1400" baseline="0" noProof="0" dirty="0" smtClean="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smtClean="0"/>
          </a:p>
          <a:p>
            <a:pPr lvl="0"/>
            <a:endParaRPr lang="en-CA" sz="1400" baseline="0" noProof="0" dirty="0" smtClean="0"/>
          </a:p>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247815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one in full…</a:t>
            </a:r>
            <a:endParaRPr lang="en-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 home activities require an fairly significant investment by participants, and t</a:t>
            </a:r>
            <a:r>
              <a:rPr lang="en-US" sz="1200" kern="1200" dirty="0">
                <a:solidFill>
                  <a:schemeClr val="tx1"/>
                </a:solidFill>
                <a:effectLst/>
                <a:latin typeface="Arial" charset="0"/>
                <a:ea typeface="+mn-ea"/>
                <a:cs typeface="+mn-cs"/>
              </a:rPr>
              <a:t>wo components that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We </a:t>
            </a:r>
            <a:r>
              <a:rPr lang="en-US" sz="1200" kern="1200" dirty="0" err="1">
                <a:solidFill>
                  <a:schemeClr val="tx1"/>
                </a:solidFill>
                <a:effectLst/>
                <a:latin typeface="Arial" charset="0"/>
                <a:ea typeface="+mn-ea"/>
                <a:cs typeface="+mn-cs"/>
              </a:rPr>
              <a:t>encourag</a:t>
            </a:r>
            <a:r>
              <a:rPr lang="en-US" sz="1200" kern="1200" dirty="0">
                <a:solidFill>
                  <a:schemeClr val="tx1"/>
                </a:solidFill>
                <a:effectLst/>
                <a:latin typeface="Arial" charset="0"/>
                <a:ea typeface="+mn-ea"/>
                <a:cs typeface="+mn-cs"/>
              </a:rPr>
              <a:t> you to discuss with your managers in order to get their support</a:t>
            </a:r>
            <a:endParaRPr lang="en-CA" sz="1200" kern="1200" dirty="0">
              <a:solidFill>
                <a:schemeClr val="tx1"/>
              </a:solidFill>
              <a:effectLst/>
              <a:latin typeface="Arial" charset="0"/>
              <a:ea typeface="+mn-ea"/>
              <a:cs typeface="+mn-cs"/>
            </a:endParaRPr>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at a time</a:t>
            </a:r>
          </a:p>
          <a:p>
            <a:pPr marL="171450" lvl="0" indent="-171450">
              <a:buFont typeface="Arial" panose="020B0604020202020204" pitchFamily="34" charset="0"/>
              <a:buChar char="•"/>
            </a:pPr>
            <a:r>
              <a:rPr lang="en-US" dirty="0"/>
              <a:t>Alternating with the chat</a:t>
            </a:r>
          </a:p>
          <a:p>
            <a:pPr marL="171450" lvl="0" indent="-171450">
              <a:buFont typeface="Arial" panose="020B0604020202020204" pitchFamily="34" charset="0"/>
              <a:buChar char="•"/>
            </a:pPr>
            <a:r>
              <a:rPr lang="en-US" dirty="0"/>
              <a:t>and Sli.do, for those who prefer anonymity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dirty="0"/>
          </a:p>
        </p:txBody>
      </p:sp>
    </p:spTree>
    <p:extLst>
      <p:ext uri="{BB962C8B-B14F-4D97-AF65-F5344CB8AC3E}">
        <p14:creationId xmlns:p14="http://schemas.microsoft.com/office/powerpoint/2010/main" val="4090799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2F4EED-5995-4197-A0DA-5E7BFC546C33}"/>
              </a:ext>
            </a:extLst>
          </p:cNvPr>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7637DBA7-C368-4B7C-ABBE-2FAE578F5D41}"/>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Date Placeholder 3">
            <a:extLst>
              <a:ext uri="{FF2B5EF4-FFF2-40B4-BE49-F238E27FC236}">
                <a16:creationId xmlns:a16="http://schemas.microsoft.com/office/drawing/2014/main" id="{C400A78A-6314-4D66-AEF7-E30F7BD16717}"/>
              </a:ext>
            </a:extLst>
          </p:cNvPr>
          <p:cNvSpPr>
            <a:spLocks noGrp="1"/>
          </p:cNvSpPr>
          <p:nvPr>
            <p:ph type="dt" sz="half" idx="10"/>
          </p:nvPr>
        </p:nvSpPr>
        <p:spPr>
          <a:xfrm>
            <a:off x="457200" y="6356350"/>
            <a:ext cx="2133600" cy="365125"/>
          </a:xfrm>
        </p:spPr>
        <p:txBody>
          <a:bodyPr/>
          <a:lstStyle/>
          <a:p>
            <a:fld id="{7E62ADF1-26B7-4236-810D-3BE94D1543A2}" type="datetime1">
              <a:rPr lang="en-CA" smtClean="0"/>
              <a:pPr/>
              <a:t>2023-07-17</a:t>
            </a:fld>
            <a:endParaRPr lang="en-CA"/>
          </a:p>
        </p:txBody>
      </p:sp>
      <p:sp>
        <p:nvSpPr>
          <p:cNvPr id="6" name="Footer Placeholder 4">
            <a:extLst>
              <a:ext uri="{FF2B5EF4-FFF2-40B4-BE49-F238E27FC236}">
                <a16:creationId xmlns:a16="http://schemas.microsoft.com/office/drawing/2014/main" id="{0AFBD377-392B-47B2-B2D4-ACD4ECF80AD4}"/>
              </a:ext>
            </a:extLst>
          </p:cNvPr>
          <p:cNvSpPr>
            <a:spLocks noGrp="1"/>
          </p:cNvSpPr>
          <p:nvPr>
            <p:ph type="ftr" sz="quarter" idx="11"/>
          </p:nvPr>
        </p:nvSpPr>
        <p:spPr>
          <a:xfrm>
            <a:off x="3124200" y="6356350"/>
            <a:ext cx="2895600" cy="365125"/>
          </a:xfrm>
        </p:spPr>
        <p:txBody>
          <a:bodyPr/>
          <a:lstStyle/>
          <a:p>
            <a:endParaRPr lang="en-CA"/>
          </a:p>
        </p:txBody>
      </p:sp>
      <p:pic>
        <p:nvPicPr>
          <p:cNvPr id="10" name="Picture 1" descr="850px-IOCN_RICO_logo_RGB_300dpi"/>
          <p:cNvPicPr>
            <a:picLocks noChangeAspect="1" noChangeArrowheads="1"/>
          </p:cNvPicPr>
          <p:nvPr userDrawn="1"/>
        </p:nvPicPr>
        <p:blipFill>
          <a:blip r:embed="rId2"/>
          <a:srcRect/>
          <a:stretch>
            <a:fillRect/>
          </a:stretch>
        </p:blipFill>
        <p:spPr>
          <a:xfrm>
            <a:off x="482635" y="260648"/>
            <a:ext cx="8265829" cy="1069082"/>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t>‹#›</a:t>
            </a:fld>
            <a:endParaRPr lang="en-CA" dirty="0"/>
          </a:p>
        </p:txBody>
      </p:sp>
      <p:pic>
        <p:nvPicPr>
          <p:cNvPr id="12" name="Picture 4"/>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Tree>
    <p:extLst>
      <p:ext uri="{BB962C8B-B14F-4D97-AF65-F5344CB8AC3E}">
        <p14:creationId xmlns:p14="http://schemas.microsoft.com/office/powerpoint/2010/main" val="337076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68300" y="1308101"/>
            <a:ext cx="7861300" cy="4787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93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68300" y="1308101"/>
            <a:ext cx="3822700" cy="4787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1308101"/>
            <a:ext cx="3822192" cy="47878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81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62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283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4730750" cy="5334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3962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728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763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F54C8FA-5460-47F1-8C41-1B425175CD59}"/>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8" name="Text Placeholder 2">
            <a:extLst>
              <a:ext uri="{FF2B5EF4-FFF2-40B4-BE49-F238E27FC236}">
                <a16:creationId xmlns:a16="http://schemas.microsoft.com/office/drawing/2014/main" id="{2755D7F1-182F-427F-982D-31928989DBE3}"/>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3">
            <a:extLst>
              <a:ext uri="{FF2B5EF4-FFF2-40B4-BE49-F238E27FC236}">
                <a16:creationId xmlns:a16="http://schemas.microsoft.com/office/drawing/2014/main" id="{F3FEBCBC-85D5-4DCC-9ABA-83BA15D89B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2023-07-17</a:t>
            </a:fld>
            <a:endParaRPr lang="en-CA"/>
          </a:p>
        </p:txBody>
      </p:sp>
      <p:sp>
        <p:nvSpPr>
          <p:cNvPr id="11" name="Footer Placeholder 4">
            <a:extLst>
              <a:ext uri="{FF2B5EF4-FFF2-40B4-BE49-F238E27FC236}">
                <a16:creationId xmlns:a16="http://schemas.microsoft.com/office/drawing/2014/main" id="{CAFF31EE-D19F-4EAE-A303-22A1D65A51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12" name="Picture 4">
            <a:extLst>
              <a:ext uri="{FF2B5EF4-FFF2-40B4-BE49-F238E27FC236}">
                <a16:creationId xmlns:a16="http://schemas.microsoft.com/office/drawing/2014/main" id="{B0EBEFC5-3195-4EF4-8307-4EC0900809D2}"/>
              </a:ext>
            </a:extLst>
          </p:cNvPr>
          <p:cNvPicPr>
            <a:picLocks noChangeAspect="1" noChangeArrowheads="1"/>
          </p:cNvPicPr>
          <p:nvPr userDrawn="1"/>
        </p:nvPicPr>
        <p:blipFill>
          <a:blip r:embed="rId9"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13" name="Slide Number Placeholder 3">
            <a:extLst>
              <a:ext uri="{FF2B5EF4-FFF2-40B4-BE49-F238E27FC236}">
                <a16:creationId xmlns:a16="http://schemas.microsoft.com/office/drawing/2014/main" id="{799B4E81-EA7F-4203-BE9A-0BB4003C7147}"/>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4" name="Picture 13">
            <a:extLst>
              <a:ext uri="{FF2B5EF4-FFF2-40B4-BE49-F238E27FC236}">
                <a16:creationId xmlns:a16="http://schemas.microsoft.com/office/drawing/2014/main" id="{7416116B-2691-45F3-BFAC-4B5ED5471312}"/>
              </a:ext>
            </a:extLst>
          </p:cNvPr>
          <p:cNvPicPr>
            <a:picLocks noChangeAspect="1"/>
          </p:cNvPicPr>
          <p:nvPr userDrawn="1"/>
        </p:nvPicPr>
        <p:blipFill>
          <a:blip r:embed="rId10">
            <a:clrChange>
              <a:clrFrom>
                <a:srgbClr val="FFFFFF"/>
              </a:clrFrom>
              <a:clrTo>
                <a:srgbClr val="FFFFFF">
                  <a:alpha val="0"/>
                </a:srgbClr>
              </a:clrTo>
            </a:clrChange>
          </a:blip>
          <a:stretch>
            <a:fillRect/>
          </a:stretch>
        </p:blipFill>
        <p:spPr>
          <a:xfrm>
            <a:off x="25248" y="6367462"/>
            <a:ext cx="874344" cy="483029"/>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057400"/>
            <a:ext cx="8610600" cy="2872581"/>
          </a:xfrm>
          <a:prstGeom prst="rect">
            <a:avLst/>
          </a:prstGeom>
          <a:noFill/>
        </p:spPr>
        <p:txBody>
          <a:bodyPr wrap="square" rtlCol="0">
            <a:spAutoFit/>
          </a:bodyPr>
          <a:lstStyle/>
          <a:p>
            <a:pPr algn="ctr">
              <a:lnSpc>
                <a:spcPct val="100000"/>
              </a:lnSpc>
              <a:spcAft>
                <a:spcPts val="500"/>
              </a:spcAft>
            </a:pPr>
            <a:r>
              <a:rPr lang="en-US" sz="3600" dirty="0">
                <a:solidFill>
                  <a:schemeClr val="accent1"/>
                </a:solidFill>
                <a:latin typeface="+mn-lt"/>
              </a:rPr>
              <a:t>Mindful Change Leadership </a:t>
            </a:r>
          </a:p>
          <a:p>
            <a:pPr algn="ctr">
              <a:lnSpc>
                <a:spcPct val="100000"/>
              </a:lnSpc>
              <a:spcAft>
                <a:spcPts val="500"/>
              </a:spcAft>
            </a:pPr>
            <a:r>
              <a:rPr lang="en-US" sz="3600" dirty="0">
                <a:solidFill>
                  <a:schemeClr val="accent1"/>
                </a:solidFill>
                <a:latin typeface="+mn-lt"/>
              </a:rPr>
              <a:t>Development Program </a:t>
            </a:r>
          </a:p>
          <a:p>
            <a:pPr algn="ctr">
              <a:lnSpc>
                <a:spcPct val="100000"/>
              </a:lnSpc>
              <a:spcAft>
                <a:spcPts val="500"/>
              </a:spcAft>
            </a:pPr>
            <a:endParaRPr lang="en-US" sz="3600" dirty="0">
              <a:solidFill>
                <a:schemeClr val="accent1"/>
              </a:solidFill>
              <a:latin typeface="+mn-lt"/>
            </a:endParaRPr>
          </a:p>
          <a:p>
            <a:pPr algn="ctr">
              <a:lnSpc>
                <a:spcPct val="100000"/>
              </a:lnSpc>
              <a:spcAft>
                <a:spcPts val="500"/>
              </a:spcAft>
            </a:pPr>
            <a:r>
              <a:rPr lang="en-US" sz="2800" dirty="0">
                <a:solidFill>
                  <a:schemeClr val="accent1"/>
                </a:solidFill>
                <a:latin typeface="+mn-lt"/>
              </a:rPr>
              <a:t>French Offering 2022</a:t>
            </a:r>
          </a:p>
          <a:p>
            <a:pPr algn="ctr">
              <a:lnSpc>
                <a:spcPct val="100000"/>
              </a:lnSpc>
              <a:spcAft>
                <a:spcPts val="500"/>
              </a:spcAft>
            </a:pPr>
            <a:r>
              <a:rPr lang="en-US" sz="2800" dirty="0">
                <a:solidFill>
                  <a:schemeClr val="accent1"/>
                </a:solidFill>
                <a:latin typeface="+mn-lt"/>
              </a:rPr>
              <a:t>Summary of Results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073" y="12954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p>
        </p:txBody>
      </p:sp>
      <p:sp>
        <p:nvSpPr>
          <p:cNvPr id="3" name="Rectangle 2"/>
          <p:cNvSpPr/>
          <p:nvPr/>
        </p:nvSpPr>
        <p:spPr>
          <a:xfrm>
            <a:off x="4191000" y="3617228"/>
            <a:ext cx="4326673" cy="1307409"/>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061468" y="533400"/>
            <a:ext cx="3471863" cy="2816531"/>
          </a:xfrm>
          <a:prstGeom prst="ellipse">
            <a:avLst/>
          </a:prstGeom>
          <a:ln>
            <a:noFill/>
          </a:ln>
          <a:effectLst>
            <a:softEdge rad="112500"/>
          </a:effectLst>
        </p:spPr>
      </p:pic>
      <p:grpSp>
        <p:nvGrpSpPr>
          <p:cNvPr id="11" name="Group 10"/>
          <p:cNvGrpSpPr/>
          <p:nvPr/>
        </p:nvGrpSpPr>
        <p:grpSpPr>
          <a:xfrm>
            <a:off x="762000" y="2436023"/>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78862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196521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3200" dirty="0"/>
          </a:p>
        </p:txBody>
      </p:sp>
      <p:sp>
        <p:nvSpPr>
          <p:cNvPr id="5" name="Content Placeholder 4"/>
          <p:cNvSpPr>
            <a:spLocks noGrp="1"/>
          </p:cNvSpPr>
          <p:nvPr>
            <p:ph idx="1"/>
          </p:nvPr>
        </p:nvSpPr>
        <p:spPr>
          <a:xfrm>
            <a:off x="368299" y="1352576"/>
            <a:ext cx="7556501" cy="3157015"/>
          </a:xfrm>
        </p:spPr>
        <p:txBody>
          <a:bodyPr/>
          <a:lstStyle/>
          <a:p>
            <a:pPr marL="0" indent="0">
              <a:spcBef>
                <a:spcPts val="1300"/>
              </a:spcBef>
              <a:spcAft>
                <a:spcPts val="0"/>
              </a:spcAft>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developing key skills: </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Focus,</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Clarity,</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Creativity, and</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a:t>
            </a:r>
          </a:p>
          <a:p>
            <a:pPr marL="0" indent="0">
              <a:spcBef>
                <a:spcPts val="1300"/>
              </a:spcBef>
              <a:spcAft>
                <a:spcPts val="0"/>
              </a:spcAft>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with a positive impact on well-being and resiliency.</a:t>
            </a:r>
          </a:p>
        </p:txBody>
      </p:sp>
      <p:grpSp>
        <p:nvGrpSpPr>
          <p:cNvPr id="15" name="Group 14"/>
          <p:cNvGrpSpPr/>
          <p:nvPr/>
        </p:nvGrpSpPr>
        <p:grpSpPr>
          <a:xfrm>
            <a:off x="635605" y="4757212"/>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12" descr="https://wiki.gccollab.ca/images/e/e5/AGzz_MCL_Program_logo.jpg">
            <a:extLst>
              <a:ext uri="{FF2B5EF4-FFF2-40B4-BE49-F238E27FC236}">
                <a16:creationId xmlns:a16="http://schemas.microsoft.com/office/drawing/2014/main" id="{9DA7DB24-26FB-4FB8-A498-594B8232B034}"/>
              </a:ext>
            </a:extLst>
          </p:cNvPr>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1708746"/>
            <a:ext cx="3276600" cy="2329854"/>
          </a:xfrm>
          <a:prstGeom prst="rect">
            <a:avLst/>
          </a:prstGeom>
          <a:noFill/>
          <a:ln>
            <a:noFill/>
          </a:ln>
        </p:spPr>
      </p:pic>
    </p:spTree>
    <p:extLst>
      <p:ext uri="{BB962C8B-B14F-4D97-AF65-F5344CB8AC3E}">
        <p14:creationId xmlns:p14="http://schemas.microsoft.com/office/powerpoint/2010/main" val="72662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2022 French - Program Highlights</a:t>
            </a:r>
            <a:endPar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990600" y="6491107"/>
            <a:ext cx="902685" cy="313932"/>
          </a:xfrm>
          <a:prstGeom prst="rect">
            <a:avLst/>
          </a:prstGeom>
        </p:spPr>
        <p:txBody>
          <a:bodyPr wrap="square">
            <a:spAutoFit/>
          </a:bodyPr>
          <a:lstStyle/>
          <a:p>
            <a:r>
              <a:rPr lang="en-US" sz="1600" dirty="0" smtClean="0">
                <a:solidFill>
                  <a:prstClr val="black">
                    <a:lumMod val="65000"/>
                    <a:lumOff val="35000"/>
                  </a:prstClr>
                </a:solidFill>
                <a:latin typeface="+mj-lt"/>
              </a:rPr>
              <a:t>n=109</a:t>
            </a:r>
            <a:endParaRPr lang="en-US" sz="1600" dirty="0">
              <a:solidFill>
                <a:prstClr val="black">
                  <a:lumMod val="65000"/>
                  <a:lumOff val="35000"/>
                </a:prstClr>
              </a:solidFill>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740674674"/>
              </p:ext>
            </p:extLst>
          </p:nvPr>
        </p:nvGraphicFramePr>
        <p:xfrm>
          <a:off x="0" y="914400"/>
          <a:ext cx="8562826"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4620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2022 French - Program Highlights</a:t>
            </a:r>
            <a:endPar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76C4D11-4CF5-46E4-87A7-43856E9834D0}"/>
              </a:ext>
            </a:extLst>
          </p:cNvPr>
          <p:cNvSpPr>
            <a:spLocks noGrp="1"/>
          </p:cNvSpPr>
          <p:nvPr>
            <p:ph idx="1"/>
          </p:nvPr>
        </p:nvSpPr>
        <p:spPr>
          <a:xfrm>
            <a:off x="368300" y="1308100"/>
            <a:ext cx="4059683" cy="5168899"/>
          </a:xfrm>
        </p:spPr>
        <p:txBody>
          <a:bodyPr>
            <a:normAutofit lnSpcReduction="10000"/>
          </a:bodyPr>
          <a:lstStyle/>
          <a:p>
            <a:pPr marL="285750" lvl="0" indent="-285750" eaLnBrk="1" hangingPunct="1">
              <a:lnSpc>
                <a:spcPct val="90000"/>
              </a:lnSpc>
              <a:buFont typeface="Wingdings" panose="05000000000000000000" pitchFamily="2" charset="2"/>
              <a:buChar char="ü"/>
              <a:tabLst/>
              <a:defRPr/>
            </a:pPr>
            <a:r>
              <a:rPr lang="en-US" sz="2400" kern="1200" dirty="0">
                <a:solidFill>
                  <a:srgbClr val="4F81BD">
                    <a:lumMod val="75000"/>
                  </a:srgbClr>
                </a:solidFill>
                <a:latin typeface="Calibri" panose="020F0502020204030204" pitchFamily="34" charset="0"/>
                <a:cs typeface="Times New Roman" panose="02020603050405020304" pitchFamily="18" charset="0"/>
              </a:rPr>
              <a:t>The program was offered from October to November 2022, via an hour and a </a:t>
            </a:r>
            <a:br>
              <a:rPr lang="en-US" sz="2400" kern="1200" dirty="0">
                <a:solidFill>
                  <a:srgbClr val="4F81BD">
                    <a:lumMod val="75000"/>
                  </a:srgbClr>
                </a:solidFill>
                <a:latin typeface="Calibri" panose="020F0502020204030204" pitchFamily="34" charset="0"/>
                <a:cs typeface="Times New Roman" panose="02020603050405020304" pitchFamily="18" charset="0"/>
              </a:rPr>
            </a:br>
            <a:r>
              <a:rPr lang="en-US" sz="2400" kern="1200" dirty="0">
                <a:solidFill>
                  <a:srgbClr val="4F81BD">
                    <a:lumMod val="75000"/>
                  </a:srgbClr>
                </a:solidFill>
                <a:latin typeface="Calibri" panose="020F0502020204030204" pitchFamily="34" charset="0"/>
                <a:cs typeface="Times New Roman" panose="02020603050405020304" pitchFamily="18" charset="0"/>
              </a:rPr>
              <a:t>half once a week on-line session</a:t>
            </a:r>
          </a:p>
          <a:p>
            <a:pPr marL="285750" lvl="0" indent="-285750" eaLnBrk="1" hangingPunct="1">
              <a:lnSpc>
                <a:spcPct val="90000"/>
              </a:lnSpc>
              <a:buFont typeface="Wingdings" panose="05000000000000000000" pitchFamily="2" charset="2"/>
              <a:buChar char="ü"/>
              <a:tabLst/>
              <a:defRPr/>
            </a:pPr>
            <a:r>
              <a:rPr lang="en-US" sz="2400" kern="1200" dirty="0">
                <a:solidFill>
                  <a:srgbClr val="4F81BD">
                    <a:lumMod val="75000"/>
                  </a:srgbClr>
                </a:solidFill>
                <a:latin typeface="Calibri" panose="020F0502020204030204" pitchFamily="34" charset="0"/>
                <a:cs typeface="Times New Roman" panose="02020603050405020304" pitchFamily="18" charset="0"/>
              </a:rPr>
              <a:t>The invitation was </a:t>
            </a:r>
            <a:br>
              <a:rPr lang="en-US" sz="2400" kern="1200" dirty="0">
                <a:solidFill>
                  <a:srgbClr val="4F81BD">
                    <a:lumMod val="75000"/>
                  </a:srgbClr>
                </a:solidFill>
                <a:latin typeface="Calibri" panose="020F0502020204030204" pitchFamily="34" charset="0"/>
                <a:cs typeface="Times New Roman" panose="02020603050405020304" pitchFamily="18" charset="0"/>
              </a:rPr>
            </a:br>
            <a:r>
              <a:rPr lang="en-US" sz="2400" kern="1200" dirty="0">
                <a:solidFill>
                  <a:srgbClr val="4F81BD">
                    <a:lumMod val="75000"/>
                  </a:srgbClr>
                </a:solidFill>
                <a:latin typeface="Calibri" panose="020F0502020204030204" pitchFamily="34" charset="0"/>
                <a:cs typeface="Times New Roman" panose="02020603050405020304" pitchFamily="18" charset="0"/>
              </a:rPr>
              <a:t>socialized to all </a:t>
            </a:r>
            <a:br>
              <a:rPr lang="en-US" sz="2400" kern="1200" dirty="0">
                <a:solidFill>
                  <a:srgbClr val="4F81BD">
                    <a:lumMod val="75000"/>
                  </a:srgbClr>
                </a:solidFill>
                <a:latin typeface="Calibri" panose="020F0502020204030204" pitchFamily="34" charset="0"/>
                <a:cs typeface="Times New Roman" panose="02020603050405020304" pitchFamily="18" charset="0"/>
              </a:rPr>
            </a:br>
            <a:r>
              <a:rPr lang="en-US" sz="2400" kern="1200" dirty="0">
                <a:solidFill>
                  <a:srgbClr val="4F81BD">
                    <a:lumMod val="75000"/>
                  </a:srgbClr>
                </a:solidFill>
                <a:latin typeface="Calibri" panose="020F0502020204030204" pitchFamily="34" charset="0"/>
                <a:cs typeface="Times New Roman" panose="02020603050405020304" pitchFamily="18" charset="0"/>
              </a:rPr>
              <a:t>Government of Canada Departments </a:t>
            </a:r>
            <a:r>
              <a:rPr lang="en-US" sz="2400" dirty="0">
                <a:solidFill>
                  <a:srgbClr val="4F81BD">
                    <a:lumMod val="75000"/>
                  </a:srgbClr>
                </a:solidFill>
                <a:latin typeface="Calibri" panose="020F0502020204030204" pitchFamily="34" charset="0"/>
                <a:cs typeface="Times New Roman" panose="02020603050405020304" pitchFamily="18" charset="0"/>
              </a:rPr>
              <a:t>via the IOCN</a:t>
            </a:r>
            <a:endParaRPr lang="en-US" sz="2400" kern="1200" dirty="0">
              <a:solidFill>
                <a:srgbClr val="4F81BD">
                  <a:lumMod val="75000"/>
                </a:srgbClr>
              </a:solidFill>
              <a:latin typeface="Calibri" panose="020F0502020204030204" pitchFamily="34" charset="0"/>
              <a:cs typeface="Times New Roman" panose="02020603050405020304" pitchFamily="18" charset="0"/>
            </a:endParaRPr>
          </a:p>
          <a:p>
            <a:pPr marL="285750" lvl="0" indent="-285750" eaLnBrk="1" hangingPunct="1">
              <a:lnSpc>
                <a:spcPct val="90000"/>
              </a:lnSpc>
              <a:buFont typeface="Wingdings" panose="05000000000000000000" pitchFamily="2" charset="2"/>
              <a:buChar char="ü"/>
              <a:tabLst/>
              <a:defRPr/>
            </a:pPr>
            <a:r>
              <a:rPr lang="en-US" sz="2400" kern="1200" dirty="0">
                <a:solidFill>
                  <a:srgbClr val="4F81BD">
                    <a:lumMod val="75000"/>
                  </a:srgbClr>
                </a:solidFill>
                <a:latin typeface="Calibri" panose="020F0502020204030204" pitchFamily="34" charset="0"/>
                <a:cs typeface="Times New Roman" panose="02020603050405020304" pitchFamily="18" charset="0"/>
              </a:rPr>
              <a:t>109 registrants with corresponding preliminary assessments were received</a:t>
            </a:r>
          </a:p>
          <a:p>
            <a:pPr marL="285750" lvl="0" indent="-285750" eaLnBrk="1" hangingPunct="1">
              <a:lnSpc>
                <a:spcPct val="90000"/>
              </a:lnSpc>
              <a:buFont typeface="Wingdings" panose="05000000000000000000" pitchFamily="2" charset="2"/>
              <a:buChar char="ü"/>
              <a:tabLst/>
              <a:defRPr/>
            </a:pPr>
            <a:r>
              <a:rPr lang="en-US" sz="2400" kern="1200" dirty="0">
                <a:solidFill>
                  <a:srgbClr val="4F81BD">
                    <a:lumMod val="75000"/>
                  </a:srgbClr>
                </a:solidFill>
                <a:latin typeface="Calibri" panose="020F0502020204030204" pitchFamily="34" charset="0"/>
                <a:cs typeface="Times New Roman" panose="02020603050405020304" pitchFamily="18" charset="0"/>
              </a:rPr>
              <a:t>50 participants from across Canada completed the program</a:t>
            </a:r>
            <a:endParaRPr lang="en-US" sz="2400" kern="1200" dirty="0">
              <a:solidFill>
                <a:srgbClr val="4F81BD">
                  <a:lumMod val="75000"/>
                </a:srgbClr>
              </a:solidFill>
              <a:latin typeface="Calibri" panose="020F0502020204030204" pitchFamily="34" charset="0"/>
              <a:cs typeface="Times New Roman" panose="02020603050405020304" pitchFamily="18" charset="0"/>
            </a:endParaRPr>
          </a:p>
        </p:txBody>
      </p:sp>
      <p:sp>
        <p:nvSpPr>
          <p:cNvPr id="10" name="Rectangle 9"/>
          <p:cNvSpPr/>
          <p:nvPr/>
        </p:nvSpPr>
        <p:spPr>
          <a:xfrm>
            <a:off x="5248285" y="4581128"/>
            <a:ext cx="902685" cy="313932"/>
          </a:xfrm>
          <a:prstGeom prst="rect">
            <a:avLst/>
          </a:prstGeom>
        </p:spPr>
        <p:txBody>
          <a:bodyPr wrap="square">
            <a:spAutoFit/>
          </a:bodyPr>
          <a:lstStyle/>
          <a:p>
            <a:r>
              <a:rPr lang="en-US" sz="1600" dirty="0" smtClean="0">
                <a:solidFill>
                  <a:prstClr val="black">
                    <a:lumMod val="65000"/>
                    <a:lumOff val="35000"/>
                  </a:prstClr>
                </a:solidFill>
                <a:latin typeface="+mj-lt"/>
              </a:rPr>
              <a:t>n=109</a:t>
            </a:r>
            <a:endParaRPr lang="en-US" sz="1600" dirty="0">
              <a:solidFill>
                <a:prstClr val="black">
                  <a:lumMod val="65000"/>
                  <a:lumOff val="35000"/>
                </a:prstClr>
              </a:solidFill>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809640234"/>
              </p:ext>
            </p:extLst>
          </p:nvPr>
        </p:nvGraphicFramePr>
        <p:xfrm>
          <a:off x="3892695" y="1293813"/>
          <a:ext cx="3168352" cy="381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16023142"/>
              </p:ext>
            </p:extLst>
          </p:nvPr>
        </p:nvGraphicFramePr>
        <p:xfrm>
          <a:off x="7391453" y="76199"/>
          <a:ext cx="1509826" cy="6400800"/>
        </p:xfrm>
        <a:graphic>
          <a:graphicData uri="http://schemas.openxmlformats.org/drawingml/2006/table">
            <a:tbl>
              <a:tblPr>
                <a:tableStyleId>{5C22544A-7EE6-4342-B048-85BDC9FD1C3A}</a:tableStyleId>
              </a:tblPr>
              <a:tblGrid>
                <a:gridCol w="754913">
                  <a:extLst>
                    <a:ext uri="{9D8B030D-6E8A-4147-A177-3AD203B41FA5}">
                      <a16:colId xmlns:a16="http://schemas.microsoft.com/office/drawing/2014/main" val="2935273303"/>
                    </a:ext>
                  </a:extLst>
                </a:gridCol>
                <a:gridCol w="754913">
                  <a:extLst>
                    <a:ext uri="{9D8B030D-6E8A-4147-A177-3AD203B41FA5}">
                      <a16:colId xmlns:a16="http://schemas.microsoft.com/office/drawing/2014/main" val="888528167"/>
                    </a:ext>
                  </a:extLst>
                </a:gridCol>
              </a:tblGrid>
              <a:tr h="150865">
                <a:tc>
                  <a:txBody>
                    <a:bodyPr/>
                    <a:lstStyle/>
                    <a:p>
                      <a:pPr algn="ctr" fontAlgn="b"/>
                      <a:r>
                        <a:rPr lang="en-CA" sz="1400" b="1" u="none" strike="noStrike" dirty="0" err="1">
                          <a:effectLst/>
                          <a:latin typeface="Calibri" panose="020F0502020204030204" pitchFamily="34" charset="0"/>
                          <a:cs typeface="Calibri" panose="020F0502020204030204" pitchFamily="34" charset="0"/>
                        </a:rPr>
                        <a:t>Ministère</a:t>
                      </a:r>
                      <a:endParaRPr lang="en-CA"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b="1" u="none" strike="noStrike" dirty="0">
                          <a:effectLst/>
                          <a:latin typeface="Calibri" panose="020F0502020204030204" pitchFamily="34" charset="0"/>
                          <a:cs typeface="Calibri" panose="020F0502020204030204" pitchFamily="34" charset="0"/>
                        </a:rPr>
                        <a:t>Somme</a:t>
                      </a:r>
                      <a:endParaRPr lang="en-CA"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079615616"/>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AFSC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dirty="0">
                          <a:effectLst/>
                          <a:latin typeface="Calibri" panose="020F0502020204030204" pitchFamily="34" charset="0"/>
                          <a:cs typeface="Calibri" panose="020F0502020204030204" pitchFamily="34" charset="0"/>
                        </a:rPr>
                        <a:t>3</a:t>
                      </a:r>
                      <a:endParaRPr lang="en-CA"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120529302"/>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AGR</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057527954"/>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ARC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6</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613059537"/>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CFP</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2</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263339301"/>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CIRNAC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4</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863708448"/>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DND</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3</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408530825"/>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ECCC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4171047627"/>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EFPC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2</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605252965"/>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ESDC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7</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554799802"/>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FEGC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4000274719"/>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FINTRAC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703120299"/>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GG</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323510797"/>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HOC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778710686"/>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Inspect</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2</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653343913"/>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MPO</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730358206"/>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NRC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3</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996593879"/>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NRCAN</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2</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809538092"/>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NSERC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050201083"/>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PC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4</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919959788"/>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PHAC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003073287"/>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PSPC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19</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737432665"/>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REC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974345185"/>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SAC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17</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113360284"/>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SC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4</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558928102"/>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SCT</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4</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4048437035"/>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SSC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3</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326218220"/>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SSHRC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3</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664455199"/>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STATCAN</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a:effectLst/>
                          <a:latin typeface="Calibri" panose="020F0502020204030204" pitchFamily="34" charset="0"/>
                          <a:cs typeface="Calibri" panose="020F0502020204030204" pitchFamily="34" charset="0"/>
                        </a:rPr>
                        <a:t>9</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47499377"/>
                  </a:ext>
                </a:extLst>
              </a:tr>
              <a:tr h="150865">
                <a:tc>
                  <a:txBody>
                    <a:bodyPr/>
                    <a:lstStyle/>
                    <a:p>
                      <a:pPr algn="l" fontAlgn="b"/>
                      <a:r>
                        <a:rPr lang="en-CA" sz="1400" u="none" strike="noStrike">
                          <a:effectLst/>
                          <a:latin typeface="Calibri" panose="020F0502020204030204" pitchFamily="34" charset="0"/>
                          <a:cs typeface="Calibri" panose="020F0502020204030204" pitchFamily="34" charset="0"/>
                        </a:rPr>
                        <a:t>TC</a:t>
                      </a:r>
                      <a:endParaRPr lang="en-CA"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n-CA" sz="1400" u="none" strike="noStrike" dirty="0">
                          <a:effectLst/>
                          <a:latin typeface="Calibri" panose="020F0502020204030204" pitchFamily="34" charset="0"/>
                          <a:cs typeface="Calibri" panose="020F0502020204030204" pitchFamily="34" charset="0"/>
                        </a:rPr>
                        <a:t>2</a:t>
                      </a:r>
                      <a:endParaRPr lang="en-CA"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475916109"/>
                  </a:ext>
                </a:extLst>
              </a:tr>
            </a:tbl>
          </a:graphicData>
        </a:graphic>
      </p:graphicFrame>
    </p:spTree>
    <p:extLst>
      <p:ext uri="{BB962C8B-B14F-4D97-AF65-F5344CB8AC3E}">
        <p14:creationId xmlns:p14="http://schemas.microsoft.com/office/powerpoint/2010/main" val="719922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AF60-FA80-409C-84BC-9786F2EBB4E3}"/>
              </a:ext>
            </a:extLst>
          </p:cNvPr>
          <p:cNvSpPr>
            <a:spLocks noGrp="1"/>
          </p:cNvSpPr>
          <p:nvPr>
            <p:ph type="title"/>
          </p:nvPr>
        </p:nvSpPr>
        <p:spPr>
          <a:xfrm>
            <a:off x="381000" y="255709"/>
            <a:ext cx="7848600" cy="762000"/>
          </a:xfrm>
        </p:spPr>
        <p:txBody>
          <a:bodyPr/>
          <a:lstStyle/>
          <a:p>
            <a:r>
              <a:rPr lang="en-US" sz="2400" kern="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des participants – Premiere séance du DLCP 2022 Fr</a:t>
            </a:r>
            <a:endParaRPr lang="en-US" dirty="0"/>
          </a:p>
        </p:txBody>
      </p:sp>
      <p:pic>
        <p:nvPicPr>
          <p:cNvPr id="7" name="Picture 6">
            <a:extLst>
              <a:ext uri="{FF2B5EF4-FFF2-40B4-BE49-F238E27FC236}">
                <a16:creationId xmlns:a16="http://schemas.microsoft.com/office/drawing/2014/main" id="{DDA640B6-8891-4CC7-A132-CB31E486A59F}"/>
              </a:ext>
            </a:extLst>
          </p:cNvPr>
          <p:cNvPicPr>
            <a:picLocks noChangeAspect="1"/>
          </p:cNvPicPr>
          <p:nvPr/>
        </p:nvPicPr>
        <p:blipFill>
          <a:blip r:embed="rId2"/>
          <a:stretch>
            <a:fillRect/>
          </a:stretch>
        </p:blipFill>
        <p:spPr>
          <a:xfrm>
            <a:off x="505454" y="816218"/>
            <a:ext cx="7467600" cy="5604383"/>
          </a:xfrm>
          <a:prstGeom prst="rect">
            <a:avLst/>
          </a:prstGeom>
        </p:spPr>
      </p:pic>
      <p:pic>
        <p:nvPicPr>
          <p:cNvPr id="5" name="Picture 4">
            <a:extLst>
              <a:ext uri="{FF2B5EF4-FFF2-40B4-BE49-F238E27FC236}">
                <a16:creationId xmlns:a16="http://schemas.microsoft.com/office/drawing/2014/main" id="{48CD8454-B659-45FE-B198-4E4BFA518DC1}"/>
              </a:ext>
            </a:extLst>
          </p:cNvPr>
          <p:cNvPicPr>
            <a:picLocks noChangeAspect="1"/>
          </p:cNvPicPr>
          <p:nvPr/>
        </p:nvPicPr>
        <p:blipFill>
          <a:blip r:embed="rId3"/>
          <a:stretch>
            <a:fillRect/>
          </a:stretch>
        </p:blipFill>
        <p:spPr>
          <a:xfrm>
            <a:off x="5715000" y="965305"/>
            <a:ext cx="3270945" cy="2387495"/>
          </a:xfrm>
          <a:prstGeom prst="rect">
            <a:avLst/>
          </a:prstGeom>
        </p:spPr>
      </p:pic>
      <p:sp>
        <p:nvSpPr>
          <p:cNvPr id="9" name="TextBox 8">
            <a:extLst>
              <a:ext uri="{FF2B5EF4-FFF2-40B4-BE49-F238E27FC236}">
                <a16:creationId xmlns:a16="http://schemas.microsoft.com/office/drawing/2014/main" id="{D2215277-AE0D-4B6A-9BED-A63C926EC26D}"/>
              </a:ext>
            </a:extLst>
          </p:cNvPr>
          <p:cNvSpPr txBox="1"/>
          <p:nvPr/>
        </p:nvSpPr>
        <p:spPr>
          <a:xfrm>
            <a:off x="4879994" y="1254749"/>
            <a:ext cx="858197" cy="590931"/>
          </a:xfrm>
          <a:prstGeom prst="rect">
            <a:avLst/>
          </a:prstGeom>
          <a:noFill/>
        </p:spPr>
        <p:txBody>
          <a:bodyPr wrap="square" rtlCol="0">
            <a:spAutoFit/>
          </a:bodyPr>
          <a:lstStyle/>
          <a:p>
            <a:pPr algn="ctr"/>
            <a:r>
              <a:rPr lang="fr-CA" dirty="0"/>
              <a:t>From NCR:</a:t>
            </a:r>
            <a:endParaRPr lang="en-US" dirty="0"/>
          </a:p>
        </p:txBody>
      </p:sp>
      <p:sp>
        <p:nvSpPr>
          <p:cNvPr id="10" name="TextBox 9">
            <a:extLst>
              <a:ext uri="{FF2B5EF4-FFF2-40B4-BE49-F238E27FC236}">
                <a16:creationId xmlns:a16="http://schemas.microsoft.com/office/drawing/2014/main" id="{8D5058E3-964D-4854-8463-8BDB8DF5356C}"/>
              </a:ext>
            </a:extLst>
          </p:cNvPr>
          <p:cNvSpPr txBox="1"/>
          <p:nvPr/>
        </p:nvSpPr>
        <p:spPr>
          <a:xfrm>
            <a:off x="85483" y="1219200"/>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1937541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DF68-A4FE-4488-93B9-D8771F9D37DA}"/>
              </a:ext>
            </a:extLst>
          </p:cNvPr>
          <p:cNvSpPr>
            <a:spLocks noGrp="1"/>
          </p:cNvSpPr>
          <p:nvPr>
            <p:ph type="title"/>
          </p:nvPr>
        </p:nvSpPr>
        <p:spPr/>
        <p:txBody>
          <a:bodyPr/>
          <a:lstStyle/>
          <a:p>
            <a:endParaRPr lang="en-US"/>
          </a:p>
        </p:txBody>
      </p:sp>
      <p:pic>
        <p:nvPicPr>
          <p:cNvPr id="5" name="Content Placeholder 4" descr="Graphical user interface, text, website&#10;&#10;Description automatically generated">
            <a:extLst>
              <a:ext uri="{FF2B5EF4-FFF2-40B4-BE49-F238E27FC236}">
                <a16:creationId xmlns:a16="http://schemas.microsoft.com/office/drawing/2014/main" id="{3CACFF75-6922-4A45-AF14-E77066B5D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97" y="533400"/>
            <a:ext cx="9021606" cy="5324061"/>
          </a:xfrm>
        </p:spPr>
      </p:pic>
    </p:spTree>
    <p:extLst>
      <p:ext uri="{BB962C8B-B14F-4D97-AF65-F5344CB8AC3E}">
        <p14:creationId xmlns:p14="http://schemas.microsoft.com/office/powerpoint/2010/main" val="2013005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704738609"/>
              </p:ext>
            </p:extLst>
          </p:nvPr>
        </p:nvGraphicFramePr>
        <p:xfrm>
          <a:off x="381000" y="1308100"/>
          <a:ext cx="7861300" cy="478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289105887"/>
              </p:ext>
            </p:extLst>
          </p:nvPr>
        </p:nvGraphicFramePr>
        <p:xfrm>
          <a:off x="368300" y="1308100"/>
          <a:ext cx="7861300"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pPr algn="ct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French Program 2022</a:t>
            </a:r>
            <a:endParaRPr lang="en-CA" sz="3200" dirty="0"/>
          </a:p>
        </p:txBody>
      </p:sp>
      <p:sp>
        <p:nvSpPr>
          <p:cNvPr id="8" name="TextBox 7"/>
          <p:cNvSpPr txBox="1"/>
          <p:nvPr/>
        </p:nvSpPr>
        <p:spPr>
          <a:xfrm>
            <a:off x="4800600" y="6172200"/>
            <a:ext cx="3200400" cy="5955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050" dirty="0">
                <a:solidFill>
                  <a:srgbClr val="7F7F7F"/>
                </a:solidFill>
                <a:effectLst/>
                <a:ea typeface="Calibri" panose="020F0502020204030204" pitchFamily="34" charset="0"/>
                <a:cs typeface="Times New Roman" panose="02020603050405020304" pitchFamily="18" charset="0"/>
              </a:rPr>
              <a:t>* People who </a:t>
            </a:r>
            <a:r>
              <a:rPr lang="en-US" sz="1050" dirty="0">
                <a:solidFill>
                  <a:srgbClr val="7F7F7F"/>
                </a:solidFill>
                <a:cs typeface="Times New Roman" panose="02020603050405020304" pitchFamily="18" charset="0"/>
              </a:rPr>
              <a:t>answered "Almost </a:t>
            </a:r>
            <a:r>
              <a:rPr lang="en-US" sz="1050" dirty="0" smtClean="0">
                <a:solidFill>
                  <a:srgbClr val="7F7F7F"/>
                </a:solidFill>
                <a:cs typeface="Times New Roman" panose="02020603050405020304" pitchFamily="18" charset="0"/>
              </a:rPr>
              <a:t>Always“, </a:t>
            </a:r>
            <a:br>
              <a:rPr lang="en-US" sz="1050" dirty="0" smtClean="0">
                <a:solidFill>
                  <a:srgbClr val="7F7F7F"/>
                </a:solidFill>
                <a:cs typeface="Times New Roman" panose="02020603050405020304" pitchFamily="18" charset="0"/>
              </a:rPr>
            </a:br>
            <a:r>
              <a:rPr lang="en-US" sz="1050" dirty="0" smtClean="0">
                <a:solidFill>
                  <a:srgbClr val="7F7F7F"/>
                </a:solidFill>
                <a:cs typeface="Times New Roman" panose="02020603050405020304" pitchFamily="18" charset="0"/>
              </a:rPr>
              <a:t>"Very </a:t>
            </a:r>
            <a:r>
              <a:rPr lang="en-US" sz="1050" dirty="0">
                <a:solidFill>
                  <a:srgbClr val="7F7F7F"/>
                </a:solidFill>
                <a:cs typeface="Times New Roman" panose="02020603050405020304" pitchFamily="18" charset="0"/>
              </a:rPr>
              <a:t>Frequently", </a:t>
            </a:r>
            <a:r>
              <a:rPr lang="en-US" sz="1050" dirty="0" smtClean="0">
                <a:solidFill>
                  <a:srgbClr val="7F7F7F"/>
                </a:solidFill>
                <a:cs typeface="Times New Roman" panose="02020603050405020304" pitchFamily="18" charset="0"/>
              </a:rPr>
              <a:t>and ** “Somewhat Frequently”, except for </a:t>
            </a:r>
            <a:r>
              <a:rPr lang="en-US" sz="1050" dirty="0" err="1" smtClean="0">
                <a:solidFill>
                  <a:srgbClr val="7F7F7F"/>
                </a:solidFill>
                <a:cs typeface="Times New Roman" panose="02020603050405020304" pitchFamily="18" charset="0"/>
              </a:rPr>
              <a:t>Behavioural</a:t>
            </a:r>
            <a:r>
              <a:rPr lang="en-US" sz="1050" dirty="0" smtClean="0">
                <a:solidFill>
                  <a:srgbClr val="7F7F7F"/>
                </a:solidFill>
                <a:cs typeface="Times New Roman" panose="02020603050405020304" pitchFamily="18" charset="0"/>
              </a:rPr>
              <a:t> Risk</a:t>
            </a:r>
            <a:endParaRPr lang="en-US" sz="1050" dirty="0">
              <a:solidFill>
                <a:srgbClr val="7F7F7F"/>
              </a:solidFill>
              <a:cs typeface="Times New Roman" panose="02020603050405020304" pitchFamily="18" charset="0"/>
            </a:endParaRPr>
          </a:p>
        </p:txBody>
      </p:sp>
      <p:sp>
        <p:nvSpPr>
          <p:cNvPr id="9" name="Rectangle 8"/>
          <p:cNvSpPr/>
          <p:nvPr/>
        </p:nvSpPr>
        <p:spPr>
          <a:xfrm>
            <a:off x="5434912" y="5644978"/>
            <a:ext cx="1159292" cy="244682"/>
          </a:xfrm>
          <a:prstGeom prst="rect">
            <a:avLst/>
          </a:prstGeom>
        </p:spPr>
        <p:txBody>
          <a:bodyPr wrap="none">
            <a:spAutoFit/>
          </a:bodyPr>
          <a:lstStyle/>
          <a:p>
            <a:r>
              <a:rPr lang="en-US" sz="1050" dirty="0">
                <a:solidFill>
                  <a:schemeClr val="tx1">
                    <a:lumMod val="65000"/>
                    <a:lumOff val="35000"/>
                  </a:schemeClr>
                </a:solidFill>
                <a:latin typeface="+mn-lt"/>
                <a:ea typeface="Calibri" panose="020F0502020204030204" pitchFamily="34" charset="0"/>
                <a:cs typeface="Times New Roman" panose="02020603050405020304" pitchFamily="18" charset="0"/>
              </a:rPr>
              <a:t>, 3 months after</a:t>
            </a:r>
            <a:endParaRPr lang="en-CA" sz="1050" dirty="0">
              <a:latin typeface="+mn-lt"/>
            </a:endParaRPr>
          </a:p>
        </p:txBody>
      </p:sp>
      <p:sp>
        <p:nvSpPr>
          <p:cNvPr id="10" name="TextBox 8">
            <a:extLst>
              <a:ext uri="{FF2B5EF4-FFF2-40B4-BE49-F238E27FC236}">
                <a16:creationId xmlns:a16="http://schemas.microsoft.com/office/drawing/2014/main" id="{87212F19-A7E6-4B97-AEBC-D7F85E1C7A97}"/>
              </a:ext>
            </a:extLst>
          </p:cNvPr>
          <p:cNvSpPr txBox="1"/>
          <p:nvPr/>
        </p:nvSpPr>
        <p:spPr>
          <a:xfrm>
            <a:off x="1066800" y="2667000"/>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18.5%</a:t>
            </a:r>
            <a:endParaRPr lang="en-US" sz="2400" dirty="0">
              <a:solidFill>
                <a:srgbClr val="7030A0"/>
              </a:solidFill>
            </a:endParaRPr>
          </a:p>
        </p:txBody>
      </p:sp>
      <p:sp>
        <p:nvSpPr>
          <p:cNvPr id="11" name="TextBox 9">
            <a:extLst>
              <a:ext uri="{FF2B5EF4-FFF2-40B4-BE49-F238E27FC236}">
                <a16:creationId xmlns:a16="http://schemas.microsoft.com/office/drawing/2014/main" id="{391D4798-E413-4217-8EFA-32187EB309C4}"/>
              </a:ext>
            </a:extLst>
          </p:cNvPr>
          <p:cNvSpPr txBox="1"/>
          <p:nvPr/>
        </p:nvSpPr>
        <p:spPr>
          <a:xfrm>
            <a:off x="2699951" y="2518397"/>
            <a:ext cx="886781"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8.7%</a:t>
            </a:r>
            <a:endParaRPr lang="en-US" sz="2400" dirty="0">
              <a:solidFill>
                <a:srgbClr val="7030A0"/>
              </a:solidFill>
            </a:endParaRPr>
          </a:p>
        </p:txBody>
      </p:sp>
      <p:sp>
        <p:nvSpPr>
          <p:cNvPr id="12" name="TextBox 10">
            <a:extLst>
              <a:ext uri="{FF2B5EF4-FFF2-40B4-BE49-F238E27FC236}">
                <a16:creationId xmlns:a16="http://schemas.microsoft.com/office/drawing/2014/main" id="{5EB4611E-184D-4470-9B1B-BF5193F8D363}"/>
              </a:ext>
            </a:extLst>
          </p:cNvPr>
          <p:cNvSpPr txBox="1"/>
          <p:nvPr/>
        </p:nvSpPr>
        <p:spPr>
          <a:xfrm>
            <a:off x="4223951" y="2456934"/>
            <a:ext cx="952197" cy="58925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solidFill>
                  <a:srgbClr val="7030A0"/>
                </a:solidFill>
              </a:rPr>
              <a:t>3.4%</a:t>
            </a:r>
          </a:p>
        </p:txBody>
      </p:sp>
      <p:sp>
        <p:nvSpPr>
          <p:cNvPr id="13" name="TextBox 11">
            <a:extLst>
              <a:ext uri="{FF2B5EF4-FFF2-40B4-BE49-F238E27FC236}">
                <a16:creationId xmlns:a16="http://schemas.microsoft.com/office/drawing/2014/main" id="{F3B1C742-DFCE-4FD5-AF29-E9A6FA6330FD}"/>
              </a:ext>
            </a:extLst>
          </p:cNvPr>
          <p:cNvSpPr txBox="1"/>
          <p:nvPr/>
        </p:nvSpPr>
        <p:spPr>
          <a:xfrm>
            <a:off x="5412258" y="1473309"/>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28.9%</a:t>
            </a:r>
            <a:endParaRPr lang="en-US" sz="2400" dirty="0">
              <a:solidFill>
                <a:srgbClr val="7030A0"/>
              </a:solidFill>
            </a:endParaRPr>
          </a:p>
        </p:txBody>
      </p:sp>
      <p:sp>
        <p:nvSpPr>
          <p:cNvPr id="14" name="TextBox 12">
            <a:extLst>
              <a:ext uri="{FF2B5EF4-FFF2-40B4-BE49-F238E27FC236}">
                <a16:creationId xmlns:a16="http://schemas.microsoft.com/office/drawing/2014/main" id="{3C772E30-2A06-408A-93F8-5D2446A99D93}"/>
              </a:ext>
            </a:extLst>
          </p:cNvPr>
          <p:cNvSpPr txBox="1"/>
          <p:nvPr/>
        </p:nvSpPr>
        <p:spPr>
          <a:xfrm>
            <a:off x="6858000" y="2002021"/>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15.1%</a:t>
            </a:r>
            <a:endParaRPr lang="en-US" sz="2400" dirty="0">
              <a:solidFill>
                <a:srgbClr val="7030A0"/>
              </a:solidFill>
            </a:endParaRPr>
          </a:p>
        </p:txBody>
      </p:sp>
      <p:sp>
        <p:nvSpPr>
          <p:cNvPr id="15" name="Rectangle 14"/>
          <p:cNvSpPr/>
          <p:nvPr/>
        </p:nvSpPr>
        <p:spPr>
          <a:xfrm>
            <a:off x="4985828" y="5179368"/>
            <a:ext cx="348172" cy="230832"/>
          </a:xfrm>
          <a:prstGeom prst="rect">
            <a:avLst/>
          </a:prstGeom>
        </p:spPr>
        <p:txBody>
          <a:bodyPr wrap="none">
            <a:spAutoFit/>
          </a:bodyPr>
          <a:lstStyle/>
          <a:p>
            <a:r>
              <a:rPr lang="en-US" sz="1000" dirty="0">
                <a:solidFill>
                  <a:srgbClr val="7F7F7F"/>
                </a:solidFill>
                <a:cs typeface="Times New Roman" panose="02020603050405020304" pitchFamily="18" charset="0"/>
              </a:rPr>
              <a:t>**</a:t>
            </a:r>
            <a:endParaRPr lang="en-CA" sz="1000" dirty="0"/>
          </a:p>
        </p:txBody>
      </p:sp>
    </p:spTree>
    <p:extLst>
      <p:ext uri="{BB962C8B-B14F-4D97-AF65-F5344CB8AC3E}">
        <p14:creationId xmlns:p14="http://schemas.microsoft.com/office/powerpoint/2010/main" val="24731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a:xfrm>
            <a:off x="381000" y="2286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5214889"/>
          </a:xfrm>
          <a:prstGeom prst="rect">
            <a:avLst/>
          </a:prstGeom>
        </p:spPr>
        <p:txBody>
          <a:bodyPr wrap="square">
            <a:spAutoFit/>
          </a:bodyPr>
          <a:lstStyle/>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it's already had a wonderful effect on my life</a:t>
            </a:r>
            <a:endPar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239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4d93533352f046df19f&quot;,&quot;SmartGridHorizontal&quot;:0,&quot;LinkedExcelSources&quot;:{},&quot;LinkedProjectSources&quo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Standard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Standard_white</Template>
  <TotalTime>46915</TotalTime>
  <Words>1637</Words>
  <Application>Microsoft Office PowerPoint</Application>
  <PresentationFormat>On-screen Show (4:3)</PresentationFormat>
  <Paragraphs>207</Paragraphs>
  <Slides>10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Courier New</vt:lpstr>
      <vt:lpstr>Lato</vt:lpstr>
      <vt:lpstr>Segoe UI Web (West European)</vt:lpstr>
      <vt:lpstr>Symbol</vt:lpstr>
      <vt:lpstr>Times New Roman</vt:lpstr>
      <vt:lpstr>Verdana</vt:lpstr>
      <vt:lpstr>Wingdings</vt:lpstr>
      <vt:lpstr>Standard_white</vt:lpstr>
      <vt:lpstr>PowerPoint Presentation</vt:lpstr>
      <vt:lpstr>PowerPoint Presentation</vt:lpstr>
      <vt:lpstr>Mindful Change Leadership Development (MCLD) Program Goal</vt:lpstr>
      <vt:lpstr>MCLD 2022 French - Program Highlights</vt:lpstr>
      <vt:lpstr>MCLD 2022 French - Program Highlights</vt:lpstr>
      <vt:lpstr>Map des participants – Premiere séance du DLCP 2022 Fr</vt:lpstr>
      <vt:lpstr>PowerPoint Presentation</vt:lpstr>
      <vt:lpstr>Key Findings - MCLD French Program 2022</vt:lpstr>
      <vt:lpstr>MCLD Program Testimonials</vt:lpstr>
      <vt:lpstr>What’s Needed For Success?</vt:lpstr>
    </vt:vector>
  </TitlesOfParts>
  <Manager>Alejandro.gonzalez@sac-isc.gc.ca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Alejandro.gonzalez@sac-isc.gc.ca</dc:creator>
  <cp:lastModifiedBy>Gonzalez.Alejandro</cp:lastModifiedBy>
  <cp:revision>922</cp:revision>
  <cp:lastPrinted>2019-12-11T13:53:56Z</cp:lastPrinted>
  <dcterms:created xsi:type="dcterms:W3CDTF">2007-03-13T16:30:24Z</dcterms:created>
  <dcterms:modified xsi:type="dcterms:W3CDTF">2023-07-17T19:15:03Z</dcterms:modified>
</cp:coreProperties>
</file>