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arriecito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Kollektif" panose="020B0604020202020204" charset="0"/>
      <p:regular r:id="rId13"/>
    </p:embeddedFont>
    <p:embeddedFont>
      <p:font typeface="Open Sans Light" panose="020B0306030504020204" pitchFamily="3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rSlideMaster.Title SlideHeader" descr="UNCLASSIFIED">
            <a:extLst>
              <a:ext uri="{FF2B5EF4-FFF2-40B4-BE49-F238E27FC236}">
                <a16:creationId xmlns:a16="http://schemas.microsoft.com/office/drawing/2014/main" id="{2B472EFC-9298-4874-943C-948402E274FB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rSlideMaster.Title and Vertical TextHeader" descr="UNCLASSIFIED">
            <a:extLst>
              <a:ext uri="{FF2B5EF4-FFF2-40B4-BE49-F238E27FC236}">
                <a16:creationId xmlns:a16="http://schemas.microsoft.com/office/drawing/2014/main" id="{EC7B10CC-E464-42D0-849E-95249D531E64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rSlideMaster.Title and ContentHeader" descr="UNCLASSIFIED">
            <a:extLst>
              <a:ext uri="{FF2B5EF4-FFF2-40B4-BE49-F238E27FC236}">
                <a16:creationId xmlns:a16="http://schemas.microsoft.com/office/drawing/2014/main" id="{04342388-6000-46DE-89ED-ECFA0661B681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rSlideMaster.Section HeaderHeader" descr="UNCLASSIFIED">
            <a:extLst>
              <a:ext uri="{FF2B5EF4-FFF2-40B4-BE49-F238E27FC236}">
                <a16:creationId xmlns:a16="http://schemas.microsoft.com/office/drawing/2014/main" id="{40254E9B-988C-428B-9173-D6B05EF7722E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rSlideMaster.Two ContentHeader" descr="UNCLASSIFIED">
            <a:extLst>
              <a:ext uri="{FF2B5EF4-FFF2-40B4-BE49-F238E27FC236}">
                <a16:creationId xmlns:a16="http://schemas.microsoft.com/office/drawing/2014/main" id="{0C8E0929-1C78-4E06-8EF9-6AC61CABC32B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hrSlideMaster.ComparisonHeader" descr="UNCLASSIFIED">
            <a:extLst>
              <a:ext uri="{FF2B5EF4-FFF2-40B4-BE49-F238E27FC236}">
                <a16:creationId xmlns:a16="http://schemas.microsoft.com/office/drawing/2014/main" id="{5A6DF767-99DB-455F-8C16-C127041ADEAC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hrSlideMaster.Title OnlyHeader" descr="UNCLASSIFIED">
            <a:extLst>
              <a:ext uri="{FF2B5EF4-FFF2-40B4-BE49-F238E27FC236}">
                <a16:creationId xmlns:a16="http://schemas.microsoft.com/office/drawing/2014/main" id="{54433F7E-A2EC-4A5B-A929-988A2778B01C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hrSlideMaster.BlankHeader" descr="UNCLASSIFIED">
            <a:extLst>
              <a:ext uri="{FF2B5EF4-FFF2-40B4-BE49-F238E27FC236}">
                <a16:creationId xmlns:a16="http://schemas.microsoft.com/office/drawing/2014/main" id="{E5481BFD-8169-4550-AF27-B7909B5317E7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rSlideMaster.Content with CaptionHeader" descr="UNCLASSIFIED">
            <a:extLst>
              <a:ext uri="{FF2B5EF4-FFF2-40B4-BE49-F238E27FC236}">
                <a16:creationId xmlns:a16="http://schemas.microsoft.com/office/drawing/2014/main" id="{64BF856E-9FBF-4605-9880-26291FC364ED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rSlideMaster.Picture with CaptionHeader" descr="UNCLASSIFIED">
            <a:extLst>
              <a:ext uri="{FF2B5EF4-FFF2-40B4-BE49-F238E27FC236}">
                <a16:creationId xmlns:a16="http://schemas.microsoft.com/office/drawing/2014/main" id="{F451CF44-C30F-4DA6-89B8-DB97B146CFD5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5.png"/><Relationship Id="rId3" Type="http://schemas.openxmlformats.org/officeDocument/2006/relationships/image" Target="../media/image14.svg"/><Relationship Id="rId21" Type="http://schemas.openxmlformats.org/officeDocument/2006/relationships/image" Target="../media/image30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8.svg"/><Relationship Id="rId3" Type="http://schemas.openxmlformats.org/officeDocument/2006/relationships/image" Target="../media/image32.svg"/><Relationship Id="rId7" Type="http://schemas.openxmlformats.org/officeDocument/2006/relationships/image" Target="../media/image28.svg"/><Relationship Id="rId12" Type="http://schemas.openxmlformats.org/officeDocument/2006/relationships/image" Target="../media/image37.png"/><Relationship Id="rId17" Type="http://schemas.openxmlformats.org/officeDocument/2006/relationships/image" Target="../media/image40.svg"/><Relationship Id="rId2" Type="http://schemas.openxmlformats.org/officeDocument/2006/relationships/image" Target="../media/image3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12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3" Type="http://schemas.openxmlformats.org/officeDocument/2006/relationships/image" Target="../media/image30.svg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2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60.svg"/><Relationship Id="rId7" Type="http://schemas.openxmlformats.org/officeDocument/2006/relationships/image" Target="../media/image8.svg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5" Type="http://schemas.openxmlformats.org/officeDocument/2006/relationships/image" Target="../media/image40.sv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sv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2.svg"/><Relationship Id="rId3" Type="http://schemas.openxmlformats.org/officeDocument/2006/relationships/image" Target="../media/image70.svg"/><Relationship Id="rId7" Type="http://schemas.openxmlformats.org/officeDocument/2006/relationships/image" Target="../media/image8.svg"/><Relationship Id="rId12" Type="http://schemas.openxmlformats.org/officeDocument/2006/relationships/image" Target="../media/image6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6.svg"/><Relationship Id="rId5" Type="http://schemas.openxmlformats.org/officeDocument/2006/relationships/image" Target="../media/image72.svg"/><Relationship Id="rId15" Type="http://schemas.openxmlformats.org/officeDocument/2006/relationships/image" Target="../media/image78.sv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sv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37914" y="1433797"/>
            <a:ext cx="13212172" cy="74194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84640" y="2309702"/>
            <a:ext cx="10318721" cy="56675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9797" y="1184092"/>
            <a:ext cx="1327667" cy="1375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16404" y="7812503"/>
            <a:ext cx="2244649" cy="1040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518250">
            <a:off x="16170753" y="7723894"/>
            <a:ext cx="1112150" cy="14358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48809" y="900860"/>
            <a:ext cx="1104514" cy="14852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521179" y="3432493"/>
            <a:ext cx="9245642" cy="307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9"/>
              </a:lnSpc>
            </a:pPr>
            <a:r>
              <a:rPr lang="en-US" sz="12999">
                <a:solidFill>
                  <a:srgbClr val="333034"/>
                </a:solidFill>
                <a:latin typeface="Barriecito"/>
              </a:rPr>
              <a:t>FYN Ecosystem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03602" y="6729729"/>
            <a:ext cx="9280796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333034"/>
                </a:solidFill>
                <a:latin typeface="Kollektif"/>
              </a:rPr>
              <a:t>A learning tool for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B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135" y="2862980"/>
            <a:ext cx="4073922" cy="55324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86837" y="2862980"/>
            <a:ext cx="4073922" cy="55324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93723" y="2789373"/>
            <a:ext cx="4073922" cy="5532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7938" y="2539942"/>
            <a:ext cx="1491168" cy="4988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28272" y="2539942"/>
            <a:ext cx="1312798" cy="4988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48916">
            <a:off x="12514080" y="3977867"/>
            <a:ext cx="1414035" cy="10540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459860" y="2643394"/>
            <a:ext cx="1420848" cy="4391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73553" y="582775"/>
            <a:ext cx="851164" cy="15709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238733" y="8497685"/>
            <a:ext cx="1327667" cy="13751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754899" y="-421299"/>
            <a:ext cx="2125809" cy="178954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73553" y="1911781"/>
            <a:ext cx="509114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333034"/>
                </a:solidFill>
                <a:latin typeface="Kollektif"/>
              </a:rPr>
              <a:t>Objective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78227" y="2027497"/>
            <a:ext cx="509114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333034"/>
                </a:solidFill>
                <a:latin typeface="Kollektif"/>
              </a:rPr>
              <a:t>Objective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4718" y="3431859"/>
            <a:ext cx="3439771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33034"/>
                </a:solidFill>
                <a:latin typeface="Open Sans Light"/>
              </a:rPr>
              <a:t>List different types of resources FYN has available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03885" y="3290773"/>
            <a:ext cx="3092457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33034"/>
                </a:solidFill>
                <a:latin typeface="Open Sans Light"/>
              </a:rPr>
              <a:t>Leverage existing resources to curate individual learning plans/programs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0007" y="2789373"/>
            <a:ext cx="4128123" cy="560609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4849623" y="3175001"/>
            <a:ext cx="2778220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33034"/>
                </a:solidFill>
                <a:latin typeface="Open Sans Light"/>
              </a:rPr>
              <a:t>Augment existing resources with internal resources to share within their network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67669" y="2539942"/>
            <a:ext cx="1312798" cy="49886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086375" y="3431859"/>
            <a:ext cx="3164127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33034"/>
                </a:solidFill>
                <a:latin typeface="Open Sans Light"/>
              </a:rPr>
              <a:t>Access resources from multiple platforms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85114" y="2027497"/>
            <a:ext cx="509114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333034"/>
                </a:solidFill>
                <a:latin typeface="Kollektif"/>
              </a:rPr>
              <a:t>Objective 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96860" y="2027497"/>
            <a:ext cx="509114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333034"/>
                </a:solidFill>
                <a:latin typeface="Kollektif"/>
              </a:rPr>
              <a:t>Objective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5697" y="1935864"/>
            <a:ext cx="6959368" cy="6415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42356" y="817767"/>
            <a:ext cx="5444619" cy="5246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56436" y="1500530"/>
            <a:ext cx="851164" cy="15709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5694" y="442069"/>
            <a:ext cx="973224" cy="13087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4627" y="1935864"/>
            <a:ext cx="1765794" cy="6260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5172" y="1096437"/>
            <a:ext cx="1167056" cy="14654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63323" y="535215"/>
            <a:ext cx="2125809" cy="17895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794437" y="-352737"/>
            <a:ext cx="1861256" cy="172250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717462" y="1602800"/>
            <a:ext cx="3940642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33034"/>
                </a:solidFill>
                <a:latin typeface="Kollektif"/>
              </a:rPr>
              <a:t>RESOURCES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74509" y="3438525"/>
            <a:ext cx="6068607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333034"/>
                </a:solidFill>
                <a:latin typeface="Barriecito"/>
              </a:rPr>
              <a:t>Types of Resources available on multiple plaforms - Walkthrough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96155" y="2134182"/>
            <a:ext cx="3383256" cy="2575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Virtual Learning Series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Career Boot Camp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GC Students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Mentorship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EDI programing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44513" y="4713492"/>
            <a:ext cx="5444619" cy="5246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66822" y="3834763"/>
            <a:ext cx="973224" cy="130873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196501" y="5531062"/>
            <a:ext cx="3940642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33034"/>
                </a:solidFill>
                <a:latin typeface="Kollektif"/>
              </a:rPr>
              <a:t>PLATFORMS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75194" y="6029906"/>
            <a:ext cx="3383256" cy="300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GC (wiki, collab)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Facebook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Twitter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LinkedIn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Instagram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YouTube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>
                <a:solidFill>
                  <a:srgbClr val="333034"/>
                </a:solidFill>
                <a:latin typeface="Open Sans Light"/>
              </a:rPr>
              <a:t>and even TIK TOK!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B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2756" y="5433332"/>
            <a:ext cx="2125809" cy="17895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2554">
            <a:off x="1037934" y="2523098"/>
            <a:ext cx="5138710" cy="72099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0925">
            <a:off x="6703367" y="2495991"/>
            <a:ext cx="5187977" cy="72790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9338" b="4978"/>
          <a:stretch>
            <a:fillRect/>
          </a:stretch>
        </p:blipFill>
        <p:spPr>
          <a:xfrm>
            <a:off x="12488854" y="469446"/>
            <a:ext cx="4642097" cy="169408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22090">
            <a:off x="13162951" y="1262346"/>
            <a:ext cx="3705709" cy="0"/>
          </a:xfrm>
          <a:prstGeom prst="line">
            <a:avLst/>
          </a:prstGeom>
          <a:ln w="4762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64996" y="1549614"/>
            <a:ext cx="405871" cy="422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89722" y="1549614"/>
            <a:ext cx="495664" cy="422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1823">
            <a:off x="12370053" y="2515833"/>
            <a:ext cx="5161208" cy="72414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6598" b="30794"/>
          <a:stretch>
            <a:fillRect/>
          </a:stretch>
        </p:blipFill>
        <p:spPr>
          <a:xfrm>
            <a:off x="13160688" y="3488387"/>
            <a:ext cx="3298428" cy="7808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7619" t="34623"/>
          <a:stretch>
            <a:fillRect/>
          </a:stretch>
        </p:blipFill>
        <p:spPr>
          <a:xfrm rot="-4885148">
            <a:off x="6887432" y="621484"/>
            <a:ext cx="895258" cy="900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881521" y="698055"/>
            <a:ext cx="1167056" cy="14654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t="26598" b="30794"/>
          <a:stretch>
            <a:fillRect/>
          </a:stretch>
        </p:blipFill>
        <p:spPr>
          <a:xfrm>
            <a:off x="1828883" y="3488387"/>
            <a:ext cx="3298428" cy="7808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26598" b="30794"/>
          <a:stretch>
            <a:fillRect/>
          </a:stretch>
        </p:blipFill>
        <p:spPr>
          <a:xfrm>
            <a:off x="7583093" y="3488387"/>
            <a:ext cx="3298428" cy="78082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162836" y="640905"/>
            <a:ext cx="122747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333034"/>
                </a:solidFill>
                <a:latin typeface="Kollektif"/>
              </a:rPr>
              <a:t>Date: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62836" y="1524511"/>
            <a:ext cx="122747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333034"/>
                </a:solidFill>
                <a:latin typeface="Kollektif"/>
              </a:rPr>
              <a:t>Status: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92497" y="640905"/>
            <a:ext cx="2376278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333034"/>
                </a:solidFill>
                <a:latin typeface="Kollektif"/>
              </a:rPr>
              <a:t>APRIL 05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1184824"/>
            <a:ext cx="9308396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333034"/>
                </a:solidFill>
                <a:latin typeface="Barriecito"/>
              </a:rPr>
              <a:t>INDIVIDUAL LEARNING PLAN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7049" y="3684809"/>
            <a:ext cx="4642097" cy="4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>
                <a:solidFill>
                  <a:srgbClr val="333034"/>
                </a:solidFill>
                <a:latin typeface="Kollektif"/>
              </a:rPr>
              <a:t>Self-Reflection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22951" y="3684809"/>
            <a:ext cx="4642097" cy="4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>
                <a:solidFill>
                  <a:srgbClr val="333034"/>
                </a:solidFill>
                <a:latin typeface="Kollektif"/>
              </a:rPr>
              <a:t>Involve others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88854" y="3684809"/>
            <a:ext cx="4642097" cy="4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>
                <a:solidFill>
                  <a:srgbClr val="333034"/>
                </a:solidFill>
                <a:latin typeface="Kollektif"/>
              </a:rPr>
              <a:t>Research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7049" y="4202541"/>
            <a:ext cx="4525849" cy="521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where are you in your career?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where do you want to go or what do you want to be?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what do you need to grow?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FYN learning plan resources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39200" y="4202541"/>
            <a:ext cx="4707775" cy="521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talk to colleagues to get honest feedback (be open)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talk to your manager (free vs paid)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reach out to someone you see on VLS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mentor/coach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52881" y="4328536"/>
            <a:ext cx="4525849" cy="40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check out FYN's mentorship page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check out the resources page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watch relevant recordings 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333034"/>
                </a:solidFill>
                <a:latin typeface="Open Sans Light"/>
              </a:rPr>
              <a:t>lots of resources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2989" y="1327860"/>
            <a:ext cx="6309647" cy="63326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46783" y="917282"/>
            <a:ext cx="1035797" cy="193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2943" y="8358310"/>
            <a:ext cx="2244649" cy="1040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1824512"/>
            <a:ext cx="7447315" cy="54179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11542">
            <a:off x="905512" y="854563"/>
            <a:ext cx="1419249" cy="13857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216536">
            <a:off x="9955585" y="2863918"/>
            <a:ext cx="612321" cy="61232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DF7"/>
            </a:solidFill>
          </p:spPr>
        </p:sp>
      </p:grpSp>
      <p:grpSp>
        <p:nvGrpSpPr>
          <p:cNvPr id="9" name="Group 9"/>
          <p:cNvGrpSpPr/>
          <p:nvPr/>
        </p:nvGrpSpPr>
        <p:grpSpPr>
          <a:xfrm rot="-216536">
            <a:off x="9955585" y="3902487"/>
            <a:ext cx="612321" cy="61232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CFA7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216536">
            <a:off x="9955585" y="4945678"/>
            <a:ext cx="612321" cy="61232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5FD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216536">
            <a:off x="9955585" y="5986358"/>
            <a:ext cx="612321" cy="61232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956557">
            <a:off x="5182898" y="5906244"/>
            <a:ext cx="2581366" cy="339653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4640" y="2535378"/>
            <a:ext cx="1861256" cy="172250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216536">
            <a:off x="9984769" y="2951011"/>
            <a:ext cx="553456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 rot="-216536">
            <a:off x="9984769" y="3989579"/>
            <a:ext cx="553456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 rot="-216536">
            <a:off x="9984769" y="5032771"/>
            <a:ext cx="553456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 rot="-216536">
            <a:off x="9984769" y="6073450"/>
            <a:ext cx="553456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37354" y="3562711"/>
            <a:ext cx="6473463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333034"/>
                </a:solidFill>
                <a:latin typeface="Barriecito"/>
              </a:rPr>
              <a:t>TODAY'S CHALLENGE!</a:t>
            </a:r>
          </a:p>
        </p:txBody>
      </p:sp>
      <p:sp>
        <p:nvSpPr>
          <p:cNvPr id="22" name="TextBox 22"/>
          <p:cNvSpPr txBox="1"/>
          <p:nvPr/>
        </p:nvSpPr>
        <p:spPr>
          <a:xfrm rot="-69158">
            <a:off x="10756028" y="2764990"/>
            <a:ext cx="510137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333034"/>
                </a:solidFill>
                <a:latin typeface="Open Sans Light"/>
              </a:rPr>
              <a:t>Share! </a:t>
            </a:r>
          </a:p>
        </p:txBody>
      </p:sp>
      <p:sp>
        <p:nvSpPr>
          <p:cNvPr id="23" name="TextBox 23"/>
          <p:cNvSpPr txBox="1"/>
          <p:nvPr/>
        </p:nvSpPr>
        <p:spPr>
          <a:xfrm rot="-69158">
            <a:off x="10756028" y="3813316"/>
            <a:ext cx="510137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333034"/>
                </a:solidFill>
                <a:latin typeface="Open Sans Light"/>
              </a:rPr>
              <a:t>Area of improvement</a:t>
            </a:r>
          </a:p>
        </p:txBody>
      </p:sp>
      <p:sp>
        <p:nvSpPr>
          <p:cNvPr id="24" name="TextBox 24"/>
          <p:cNvSpPr txBox="1"/>
          <p:nvPr/>
        </p:nvSpPr>
        <p:spPr>
          <a:xfrm rot="-69158">
            <a:off x="10911727" y="4819972"/>
            <a:ext cx="510137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333034"/>
                </a:solidFill>
                <a:latin typeface="Open Sans Light"/>
              </a:rPr>
              <a:t>Pick a date</a:t>
            </a:r>
          </a:p>
        </p:txBody>
      </p:sp>
      <p:sp>
        <p:nvSpPr>
          <p:cNvPr id="25" name="TextBox 25"/>
          <p:cNvSpPr txBox="1"/>
          <p:nvPr/>
        </p:nvSpPr>
        <p:spPr>
          <a:xfrm rot="-69158">
            <a:off x="10911727" y="5887429"/>
            <a:ext cx="510137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333034"/>
                </a:solidFill>
                <a:latin typeface="Open Sans Light"/>
              </a:rPr>
              <a:t>Ask for honest feedback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B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41879" y="1710610"/>
            <a:ext cx="12004242" cy="6865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54364" y="2922814"/>
            <a:ext cx="2443668" cy="15595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33636" y="4276725"/>
            <a:ext cx="14020729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333034"/>
                </a:solidFill>
                <a:latin typeface="Barriecito"/>
              </a:rPr>
              <a:t>Thank you!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30414" y="5766150"/>
            <a:ext cx="2244649" cy="1040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10027" y="1194092"/>
            <a:ext cx="1556489" cy="1681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91243" y="2191436"/>
            <a:ext cx="1845984" cy="18090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1084" y="938241"/>
            <a:ext cx="1035797" cy="19377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618029" y="5717088"/>
            <a:ext cx="2339068" cy="23390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Custom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Kollektif</vt:lpstr>
      <vt:lpstr>Open Sans Light</vt:lpstr>
      <vt:lpstr>Arial</vt:lpstr>
      <vt:lpstr>Barriecito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FYN Ecosystem</dc:title>
  <dc:creator>Popowich, Marcela</dc:creator>
  <cp:keywords>SecurityClassificationLevel - UNCLASSIFIED, Creator - Popowich, Marcela, EventDateandTime - 2022-04-05 at 09:50:31 AM</cp:keywords>
  <cp:lastModifiedBy>Popowich, Marcela</cp:lastModifiedBy>
  <cp:revision>2</cp:revision>
  <dcterms:created xsi:type="dcterms:W3CDTF">2006-08-16T00:00:00Z</dcterms:created>
  <dcterms:modified xsi:type="dcterms:W3CDTF">2022-04-05T14:51:03Z</dcterms:modified>
  <dc:identifier>DAE9BofzO10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eed496a8-620e-4e6b-97b7-179d51ccc286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YES</vt:lpwstr>
  </property>
</Properties>
</file>