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22D0D3-352A-4081-9993-0C4511AB32A9}" type="datetimeFigureOut">
              <a:rPr lang="en-US" smtClean="0"/>
              <a:t>5/17/2021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7DA282-E71D-421B-83BD-A5D69AC8F065}" type="slidenum">
              <a:rPr lang="en-US" smtClean="0"/>
              <a:t>‹N°›</a:t>
            </a:fld>
            <a:endParaRPr lang="en-US" dirty="0"/>
          </a:p>
        </p:txBody>
      </p:sp>
    </p:spTree>
    <p:extLst>
      <p:ext uri="{BB962C8B-B14F-4D97-AF65-F5344CB8AC3E}">
        <p14:creationId xmlns:p14="http://schemas.microsoft.com/office/powerpoint/2010/main" val="4111761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774BB5-0567-4098-A99F-315FA42759CE}"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247379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CB2063-0E2A-4CC4-B2D3-7F60526DB82E}"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404216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8BA383-20A0-4EBC-9F82-1D321C3E4F37}"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D4F7D2-4580-480E-AD45-A12C01EC06B2}" type="slidenum">
              <a:rPr lang="en-US" smtClean="0"/>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0496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B07934-18F4-45D3-BF4A-221DBE74C08E}" type="datetime1">
              <a:rPr lang="en-US" smtClean="0"/>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1058994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7F72178-B831-4A74-8049-9D5149D274D2}" type="datetime1">
              <a:rPr lang="en-US" smtClean="0"/>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D4F7D2-4580-480E-AD45-A12C01EC06B2}" type="slidenum">
              <a:rPr lang="en-US" smtClean="0"/>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5867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7FEC16A-ECA4-4943-84EC-CA72DD72CFD0}" type="datetime1">
              <a:rPr lang="en-US" smtClean="0"/>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1158224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3814FF-1E20-4545-9963-1E7C9FCBF4DA}"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2403793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DEAC7-9CB9-4AD8-BC86-B2C4814D9E6A}"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127882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3BBDF6-98A9-4265-9C95-C0400D3977B0}"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247569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67F071-E11D-429E-BD59-A7885632B756}" type="datetime1">
              <a:rPr lang="en-US" smtClean="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277980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183F56-1E0A-4AE9-A934-5136E18A4061}" type="datetime1">
              <a:rPr lang="en-US" smtClean="0"/>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3718906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511CA2-C56B-4157-8823-F014431AA7A4}" type="datetime1">
              <a:rPr lang="en-US" smtClean="0"/>
              <a:t>5/17/2021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2949922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327B49-327D-4FDE-987F-43F8CA2DFCDB}" type="datetime1">
              <a:rPr lang="en-US" smtClean="0"/>
              <a:t>5/17/2021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150430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EC0D0-0BD2-4040-A81B-FCDEC840B910}" type="datetime1">
              <a:rPr lang="en-US" smtClean="0"/>
              <a:t>5/17/2021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342883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D9D9B2-6540-4145-9109-E3DDA644CEDE}" type="datetime1">
              <a:rPr lang="en-US" smtClean="0"/>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40227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BF5324-718A-477A-8D32-68DE4146929E}" type="datetime1">
              <a:rPr lang="en-US" smtClean="0"/>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D4F7D2-4580-480E-AD45-A12C01EC06B2}" type="slidenum">
              <a:rPr lang="en-US" smtClean="0"/>
              <a:t>‹N°›</a:t>
            </a:fld>
            <a:endParaRPr lang="en-US" dirty="0"/>
          </a:p>
        </p:txBody>
      </p:sp>
    </p:spTree>
    <p:extLst>
      <p:ext uri="{BB962C8B-B14F-4D97-AF65-F5344CB8AC3E}">
        <p14:creationId xmlns:p14="http://schemas.microsoft.com/office/powerpoint/2010/main" val="53235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3118FE-BD24-44BE-B199-833058914C91}" type="datetime1">
              <a:rPr lang="en-US" smtClean="0"/>
              <a:t>5/17/2021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3D4F7D2-4580-480E-AD45-A12C01EC06B2}" type="slidenum">
              <a:rPr lang="en-US" smtClean="0"/>
              <a:t>‹N°›</a:t>
            </a:fld>
            <a:endParaRPr lang="en-US" dirty="0"/>
          </a:p>
        </p:txBody>
      </p:sp>
      <p:sp>
        <p:nvSpPr>
          <p:cNvPr id="8" name="hr" descr="NON CLASSIFIÉ"/>
          <p:cNvSpPr txBox="1"/>
          <p:nvPr userDrawn="1"/>
        </p:nvSpPr>
        <p:spPr>
          <a:xfrm>
            <a:off x="0" y="0"/>
            <a:ext cx="12192000" cy="276999"/>
          </a:xfrm>
          <a:prstGeom prst="rect">
            <a:avLst/>
          </a:prstGeom>
          <a:noFill/>
        </p:spPr>
        <p:txBody>
          <a:bodyPr vert="horz" rtlCol="0">
            <a:spAutoFit/>
          </a:bodyPr>
          <a:lstStyle/>
          <a:p>
            <a:pPr algn="r"/>
            <a:r>
              <a:rPr lang="fr-CA" sz="1200" b="0" i="0" u="none" baseline="0" smtClean="0">
                <a:solidFill>
                  <a:srgbClr val="000000"/>
                </a:solidFill>
                <a:latin typeface="Arial" panose="020B0604020202020204" pitchFamily="34" charset="0"/>
              </a:rPr>
              <a:t>NON CLASSIFIÉ</a:t>
            </a:r>
            <a:endParaRPr lang="fr-CA" sz="1200" b="0" i="0" u="none" baseline="0">
              <a:solidFill>
                <a:srgbClr val="000000"/>
              </a:solidFill>
              <a:latin typeface="Arial" panose="020B0604020202020204" pitchFamily="34" charset="0"/>
            </a:endParaRPr>
          </a:p>
        </p:txBody>
      </p:sp>
    </p:spTree>
    <p:extLst>
      <p:ext uri="{BB962C8B-B14F-4D97-AF65-F5344CB8AC3E}">
        <p14:creationId xmlns:p14="http://schemas.microsoft.com/office/powerpoint/2010/main" val="3984400181"/>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normAutofit fontScale="90000"/>
          </a:bodyPr>
          <a:lstStyle/>
          <a:p>
            <a:pPr algn="ctr"/>
            <a:r>
              <a:rPr lang="fr-CA" dirty="0"/>
              <a:t>Conseils pratiques de préparation à une entrevue</a:t>
            </a:r>
            <a:br>
              <a:rPr lang="fr-CA" dirty="0"/>
            </a:br>
            <a:endParaRPr lang="fr-CA" dirty="0"/>
          </a:p>
        </p:txBody>
      </p:sp>
      <p:sp>
        <p:nvSpPr>
          <p:cNvPr id="3" name="Subtitle 2"/>
          <p:cNvSpPr>
            <a:spLocks noGrp="1"/>
          </p:cNvSpPr>
          <p:nvPr>
            <p:ph type="subTitle" idx="1"/>
            <p:custDataLst>
              <p:tags r:id="rId2"/>
            </p:custDataLst>
          </p:nvPr>
        </p:nvSpPr>
        <p:spPr/>
        <p:txBody>
          <a:bodyPr>
            <a:normAutofit lnSpcReduction="10000"/>
          </a:bodyPr>
          <a:lstStyle/>
          <a:p>
            <a:endParaRPr lang="en-CA" dirty="0"/>
          </a:p>
          <a:p>
            <a:endParaRPr lang="en-CA" dirty="0"/>
          </a:p>
          <a:p>
            <a:pPr algn="ctr"/>
            <a:r>
              <a:rPr lang="fr-CA" dirty="0"/>
              <a:t>Michel Brazeau, directeur exécutif principal, Cercle du savoir sur l’inclusion autochtone</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1</a:t>
            </a:fld>
            <a:endParaRPr lang="en-US" dirty="0"/>
          </a:p>
        </p:txBody>
      </p:sp>
    </p:spTree>
    <p:extLst>
      <p:ext uri="{BB962C8B-B14F-4D97-AF65-F5344CB8AC3E}">
        <p14:creationId xmlns:p14="http://schemas.microsoft.com/office/powerpoint/2010/main" val="187191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Principes fondamentaux favorisant la réussite</a:t>
            </a:r>
          </a:p>
        </p:txBody>
      </p:sp>
      <p:sp>
        <p:nvSpPr>
          <p:cNvPr id="3" name="Content Placeholder 2"/>
          <p:cNvSpPr>
            <a:spLocks noGrp="1"/>
          </p:cNvSpPr>
          <p:nvPr>
            <p:ph idx="1"/>
            <p:custDataLst>
              <p:tags r:id="rId2"/>
            </p:custDataLst>
          </p:nvPr>
        </p:nvSpPr>
        <p:spPr>
          <a:xfrm>
            <a:off x="2589212" y="1661532"/>
            <a:ext cx="8915400" cy="4538546"/>
          </a:xfrm>
        </p:spPr>
        <p:txBody>
          <a:bodyPr>
            <a:normAutofit fontScale="85000" lnSpcReduction="20000"/>
          </a:bodyPr>
          <a:lstStyle/>
          <a:p>
            <a:endParaRPr lang="en-CA" dirty="0"/>
          </a:p>
          <a:p>
            <a:r>
              <a:rPr lang="fr-CA" dirty="0">
                <a:solidFill>
                  <a:schemeClr val="tx1"/>
                </a:solidFill>
              </a:rPr>
              <a:t>Vous devez comprendre les critères de mérite et le profil de compétences clés en leadership et démontrer clairement :</a:t>
            </a:r>
          </a:p>
          <a:p>
            <a:pPr lvl="1"/>
            <a:r>
              <a:rPr lang="fr-CA" dirty="0">
                <a:solidFill>
                  <a:schemeClr val="tx1"/>
                </a:solidFill>
              </a:rPr>
              <a:t>Dans quelle mesure vous répondez à chacun des critères de mérite.</a:t>
            </a:r>
          </a:p>
          <a:p>
            <a:pPr lvl="1"/>
            <a:r>
              <a:rPr lang="fr-CA" dirty="0">
                <a:solidFill>
                  <a:schemeClr val="tx1"/>
                </a:solidFill>
              </a:rPr>
              <a:t>Dans quelle mesure vous possédez les compétences clés en leadership. Vous devez donner des exemples d’expériences antérieures.</a:t>
            </a:r>
          </a:p>
          <a:p>
            <a:pPr marL="0" indent="0">
              <a:buNone/>
            </a:pPr>
            <a:endParaRPr lang="en-CA" dirty="0"/>
          </a:p>
          <a:p>
            <a:r>
              <a:rPr lang="fr-CA" dirty="0"/>
              <a:t>Vous devez établir comment vous communiquerez et contrôlerez votre message pendant l’entrevue :</a:t>
            </a:r>
          </a:p>
          <a:p>
            <a:pPr lvl="1"/>
            <a:r>
              <a:rPr lang="fr-CA" dirty="0"/>
              <a:t>Préparez-vous à raconter votre parcours professionnel </a:t>
            </a:r>
            <a:r>
              <a:rPr lang="fr-CA" dirty="0">
                <a:solidFill>
                  <a:srgbClr val="0070C0"/>
                </a:solidFill>
              </a:rPr>
              <a:t>en trois minutes</a:t>
            </a:r>
            <a:r>
              <a:rPr lang="fr-CA" dirty="0"/>
              <a:t>.</a:t>
            </a:r>
          </a:p>
          <a:p>
            <a:pPr lvl="1"/>
            <a:r>
              <a:rPr lang="fr-CA" dirty="0"/>
              <a:t>Cherchez </a:t>
            </a:r>
            <a:r>
              <a:rPr lang="fr-CA" dirty="0">
                <a:solidFill>
                  <a:srgbClr val="0070C0"/>
                </a:solidFill>
              </a:rPr>
              <a:t>des exemples</a:t>
            </a:r>
            <a:r>
              <a:rPr lang="fr-CA" dirty="0"/>
              <a:t> d’expériences concrètes, de réalisations personnelles et de leçons apprises par rapport à chacune des compétences clés en leadership. Ils vous aideront à répondre aux questions d’entrevue avec conviction</a:t>
            </a:r>
            <a:r>
              <a:rPr lang="fr-CA" dirty="0">
                <a:solidFill>
                  <a:schemeClr val="tx1">
                    <a:lumMod val="50000"/>
                    <a:lumOff val="50000"/>
                  </a:schemeClr>
                </a:solidFill>
              </a:rPr>
              <a:t>, clarté et concision.</a:t>
            </a:r>
          </a:p>
          <a:p>
            <a:pPr lvl="1"/>
            <a:r>
              <a:rPr lang="fr-CA" dirty="0"/>
              <a:t>Assurez-vous de bien comprendre vos </a:t>
            </a:r>
            <a:r>
              <a:rPr lang="fr-CA" dirty="0">
                <a:solidFill>
                  <a:srgbClr val="002060"/>
                </a:solidFill>
              </a:rPr>
              <a:t>forces et vos faiblesses</a:t>
            </a:r>
            <a:r>
              <a:rPr lang="fr-CA" dirty="0"/>
              <a:t> et préparez-vous à en parler.</a:t>
            </a:r>
          </a:p>
          <a:p>
            <a:endParaRPr lang="en-CA" dirty="0"/>
          </a:p>
          <a:p>
            <a:r>
              <a:rPr lang="fr-CA" dirty="0"/>
              <a:t>Vous devez avoir en tête tous les renseignements détaillés qui figurent dans votre CV, dans vos notes biographiques et dans la lettre d’intérêt que vous avez pu transmettre au cours du processus de demande d’emploi.</a:t>
            </a:r>
          </a:p>
          <a:p>
            <a:pPr marL="457200" lvl="1" indent="0">
              <a:buNone/>
            </a:pPr>
            <a:endParaRPr lang="en-CA" dirty="0"/>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2</a:t>
            </a:fld>
            <a:endParaRPr lang="en-US" dirty="0"/>
          </a:p>
        </p:txBody>
      </p:sp>
    </p:spTree>
    <p:extLst>
      <p:ext uri="{BB962C8B-B14F-4D97-AF65-F5344CB8AC3E}">
        <p14:creationId xmlns:p14="http://schemas.microsoft.com/office/powerpoint/2010/main" val="323769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592925" y="624110"/>
            <a:ext cx="8911687" cy="892456"/>
          </a:xfrm>
        </p:spPr>
        <p:txBody>
          <a:bodyPr/>
          <a:lstStyle/>
          <a:p>
            <a:r>
              <a:rPr lang="fr-CA" dirty="0"/>
              <a:t>Astuces pour une entrevue réussie</a:t>
            </a:r>
          </a:p>
        </p:txBody>
      </p:sp>
      <p:sp>
        <p:nvSpPr>
          <p:cNvPr id="3" name="Content Placeholder 2"/>
          <p:cNvSpPr>
            <a:spLocks noGrp="1"/>
          </p:cNvSpPr>
          <p:nvPr>
            <p:ph idx="1"/>
            <p:custDataLst>
              <p:tags r:id="rId2"/>
            </p:custDataLst>
          </p:nvPr>
        </p:nvSpPr>
        <p:spPr>
          <a:xfrm>
            <a:off x="2592925" y="1572322"/>
            <a:ext cx="8915400" cy="4633332"/>
          </a:xfrm>
        </p:spPr>
        <p:txBody>
          <a:bodyPr>
            <a:normAutofit fontScale="85000" lnSpcReduction="10000"/>
          </a:bodyPr>
          <a:lstStyle/>
          <a:p>
            <a:r>
              <a:rPr lang="fr-CA" dirty="0"/>
              <a:t>Gérez votre temps pour vous assurer de répondre à chaque question à une vitesse constante.</a:t>
            </a:r>
          </a:p>
          <a:p>
            <a:pPr lvl="1"/>
            <a:r>
              <a:rPr lang="fr-CA" dirty="0"/>
              <a:t>C’est votre entrevue, alors vous devez vous l’approprier.</a:t>
            </a:r>
          </a:p>
          <a:p>
            <a:pPr marL="0" indent="0">
              <a:buNone/>
            </a:pPr>
            <a:endParaRPr lang="en-CA" dirty="0"/>
          </a:p>
          <a:p>
            <a:r>
              <a:rPr lang="fr-CA" dirty="0"/>
              <a:t>Gérez votre langage corporel afin d’éviter que les membres du comité de sélection ne soient distraits; ainsi, ils pourront se concentrer sur votre message.</a:t>
            </a:r>
          </a:p>
          <a:p>
            <a:pPr lvl="1"/>
            <a:r>
              <a:rPr lang="fr-CA" dirty="0"/>
              <a:t>Évitez les sources de distraction et n’agitez pas trop vos mains.</a:t>
            </a:r>
          </a:p>
          <a:p>
            <a:endParaRPr lang="en-CA" dirty="0"/>
          </a:p>
          <a:p>
            <a:r>
              <a:rPr lang="fr-CA" dirty="0"/>
              <a:t>Répondez aux questions et communiquez votre message avec conviction, clarté et concision.</a:t>
            </a:r>
          </a:p>
          <a:p>
            <a:pPr lvl="1"/>
            <a:r>
              <a:rPr lang="fr-CA" dirty="0"/>
              <a:t>Vous devez afficher une attitude positive et éviter de faire lever des drapeaux jaunes ou rouges!</a:t>
            </a:r>
          </a:p>
          <a:p>
            <a:pPr marL="0" indent="0">
              <a:buNone/>
            </a:pPr>
            <a:endParaRPr lang="en-CA" dirty="0"/>
          </a:p>
          <a:p>
            <a:r>
              <a:rPr lang="fr-CA" dirty="0"/>
              <a:t>Assurez-vous que les membres du comité de sélection retiendront votre message en le communiquant clairement (pour de plus amples renseignements, veuillez consulter la diapositive 8).</a:t>
            </a:r>
          </a:p>
          <a:p>
            <a:pPr lvl="2"/>
            <a:r>
              <a:rPr lang="fr-CA" dirty="0"/>
              <a:t>Commencez par une introduction, dans laquelle vous expliquez comment vous répondrez à la question.</a:t>
            </a:r>
          </a:p>
          <a:p>
            <a:pPr lvl="2"/>
            <a:r>
              <a:rPr lang="fr-CA" dirty="0"/>
              <a:t>Fournissez des réponses claires montrant que vous savez répondre à différents types de questions.</a:t>
            </a:r>
          </a:p>
          <a:p>
            <a:pPr lvl="2"/>
            <a:r>
              <a:rPr lang="fr-CA" dirty="0"/>
              <a:t>Formulez une conclusion résumant comment vous avez répondu à la question.</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3</a:t>
            </a:fld>
            <a:endParaRPr lang="en-US" dirty="0"/>
          </a:p>
        </p:txBody>
      </p:sp>
    </p:spTree>
    <p:extLst>
      <p:ext uri="{BB962C8B-B14F-4D97-AF65-F5344CB8AC3E}">
        <p14:creationId xmlns:p14="http://schemas.microsoft.com/office/powerpoint/2010/main" val="4244898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 L’introduction » vous permet de :</a:t>
            </a:r>
          </a:p>
        </p:txBody>
      </p:sp>
      <p:sp>
        <p:nvSpPr>
          <p:cNvPr id="3" name="Content Placeholder 2"/>
          <p:cNvSpPr>
            <a:spLocks noGrp="1"/>
          </p:cNvSpPr>
          <p:nvPr>
            <p:ph idx="1"/>
            <p:custDataLst>
              <p:tags r:id="rId2"/>
            </p:custDataLst>
          </p:nvPr>
        </p:nvSpPr>
        <p:spPr/>
        <p:txBody>
          <a:bodyPr>
            <a:normAutofit fontScale="92500" lnSpcReduction="20000"/>
          </a:bodyPr>
          <a:lstStyle/>
          <a:p>
            <a:r>
              <a:rPr lang="fr-CA" dirty="0"/>
              <a:t>Dicter le rythme de l’entrevue</a:t>
            </a:r>
          </a:p>
          <a:p>
            <a:pPr lvl="1"/>
            <a:r>
              <a:rPr lang="fr-CA" dirty="0"/>
              <a:t>Quelle approche comptez-vous adopter pour gérer votre stress? C’est en vous préparant à l’entrevue que vous arriverez à garder votre calme.</a:t>
            </a:r>
          </a:p>
          <a:p>
            <a:pPr lvl="1"/>
            <a:r>
              <a:rPr lang="fr-CA" dirty="0"/>
              <a:t>Si les membres du comité de sélection vous demandent de choisir entre répondre aux questions dans l’ordre de votre choix ou y répondre selon l’ordre de celles-ci dans les documents de préparation à l’entrevue, faites un choix judicieux.</a:t>
            </a:r>
          </a:p>
          <a:p>
            <a:pPr marL="457200" lvl="1" indent="0">
              <a:buNone/>
            </a:pPr>
            <a:endParaRPr lang="en-CA" dirty="0"/>
          </a:p>
          <a:p>
            <a:r>
              <a:rPr lang="fr-CA" dirty="0"/>
              <a:t>Faites bonne impression auprès des membres du comité de sélection en adoptant une attitude positive.</a:t>
            </a:r>
          </a:p>
          <a:p>
            <a:pPr lvl="1"/>
            <a:r>
              <a:rPr lang="fr-CA" dirty="0"/>
              <a:t>Vous devez réfléchir à au moins deux ou trois bonnes façons de répondre à la question brise-glace, peu importe le sujet. La description de votre parcours professionnel en trois minutes pourrait vous être utile à ce moment.</a:t>
            </a:r>
          </a:p>
          <a:p>
            <a:pPr lvl="1"/>
            <a:r>
              <a:rPr lang="fr-CA" dirty="0"/>
              <a:t>Demeurez concentré. C’est votre entrevue. Vous devez bien gérer les premières minutes, car elles donneront le ton à l’entrevue.</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4</a:t>
            </a:fld>
            <a:endParaRPr lang="en-US" dirty="0"/>
          </a:p>
        </p:txBody>
      </p:sp>
    </p:spTree>
    <p:extLst>
      <p:ext uri="{BB962C8B-B14F-4D97-AF65-F5344CB8AC3E}">
        <p14:creationId xmlns:p14="http://schemas.microsoft.com/office/powerpoint/2010/main" val="167089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Le « corps » de l’entrevue vous permet de :</a:t>
            </a:r>
          </a:p>
        </p:txBody>
      </p:sp>
      <p:sp>
        <p:nvSpPr>
          <p:cNvPr id="3" name="Content Placeholder 2"/>
          <p:cNvSpPr>
            <a:spLocks noGrp="1"/>
          </p:cNvSpPr>
          <p:nvPr>
            <p:ph idx="1"/>
            <p:custDataLst>
              <p:tags r:id="rId2"/>
            </p:custDataLst>
          </p:nvPr>
        </p:nvSpPr>
        <p:spPr/>
        <p:txBody>
          <a:bodyPr>
            <a:normAutofit fontScale="92500" lnSpcReduction="10000"/>
          </a:bodyPr>
          <a:lstStyle/>
          <a:p>
            <a:r>
              <a:rPr lang="fr-CA" dirty="0"/>
              <a:t>Présenter les éléments clés que vous souhaitez communiquer, et établir la façon dont vous souhaitez les intégrer à vos réponses.</a:t>
            </a:r>
          </a:p>
          <a:p>
            <a:pPr lvl="1"/>
            <a:r>
              <a:rPr lang="fr-CA" dirty="0"/>
              <a:t>Essentiellement, vous êtes dans un contexte idéal pour démontrer vos compétences en matière de communication et de réflexion stratégique; montrez que vous savez intégrer vos principaux messages à vos réponses de façon logique.</a:t>
            </a:r>
          </a:p>
          <a:p>
            <a:pPr marL="0" indent="0">
              <a:buNone/>
            </a:pPr>
            <a:endParaRPr lang="en-CA" dirty="0"/>
          </a:p>
          <a:p>
            <a:r>
              <a:rPr lang="fr-CA" dirty="0"/>
              <a:t>Appropriez-vous les questions.</a:t>
            </a:r>
          </a:p>
          <a:p>
            <a:pPr lvl="1"/>
            <a:r>
              <a:rPr lang="fr-CA" dirty="0"/>
              <a:t>Au-delà des critères liés aux connaissances, il n’y a pas de bonne ou mauvaise réponse lorsqu’il s’agit de démontrer vos aptitudes, capacités et compétences. Vous devez plutôt saisir l’occasion de faire bonne impression en transmettant votre message et en répondant aux questions calmement, tout en faisant preuve de clarté et de concision. </a:t>
            </a:r>
          </a:p>
          <a:p>
            <a:pPr lvl="1"/>
            <a:r>
              <a:rPr lang="fr-CA" dirty="0"/>
              <a:t>Présentez clairement votre vision du leadership, vos perspectives stratégiques pour le poste visé et les qualités faisant de vous un excellent candidat (deux ou trois raisons pour lesquelles ils devraient vous permettre de faire partie de leur organisation et d’occuper le poste postulé).</a:t>
            </a:r>
          </a:p>
          <a:p>
            <a:pPr marL="457200" lvl="1" indent="0">
              <a:buNone/>
            </a:pPr>
            <a:endParaRPr lang="en-CA" dirty="0"/>
          </a:p>
          <a:p>
            <a:pPr marL="457200" lvl="1" indent="0">
              <a:buNone/>
            </a:pPr>
            <a:endParaRPr lang="en-US" dirty="0"/>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5</a:t>
            </a:fld>
            <a:endParaRPr lang="en-US" dirty="0"/>
          </a:p>
        </p:txBody>
      </p:sp>
    </p:spTree>
    <p:extLst>
      <p:ext uri="{BB962C8B-B14F-4D97-AF65-F5344CB8AC3E}">
        <p14:creationId xmlns:p14="http://schemas.microsoft.com/office/powerpoint/2010/main" val="227071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La « conclusion » de l’entrevue vous donne l’occasion de :</a:t>
            </a:r>
          </a:p>
        </p:txBody>
      </p:sp>
      <p:sp>
        <p:nvSpPr>
          <p:cNvPr id="3" name="Content Placeholder 2"/>
          <p:cNvSpPr>
            <a:spLocks noGrp="1"/>
          </p:cNvSpPr>
          <p:nvPr>
            <p:ph idx="1"/>
            <p:custDataLst>
              <p:tags r:id="rId2"/>
            </p:custDataLst>
          </p:nvPr>
        </p:nvSpPr>
        <p:spPr/>
        <p:txBody>
          <a:bodyPr/>
          <a:lstStyle/>
          <a:p>
            <a:endParaRPr lang="en-CA" dirty="0"/>
          </a:p>
          <a:p>
            <a:r>
              <a:rPr lang="fr-CA" dirty="0"/>
              <a:t>Faire preuve de détermination, de passion et d’enthousiasme à l’égard du poste.</a:t>
            </a:r>
          </a:p>
          <a:p>
            <a:endParaRPr lang="en-CA" dirty="0"/>
          </a:p>
          <a:p>
            <a:r>
              <a:rPr lang="fr-CA" dirty="0"/>
              <a:t>Rappeler pourquoi vous pensez être le candidat idéal pour relever les défis et répondre aux attentes.</a:t>
            </a:r>
          </a:p>
          <a:p>
            <a:endParaRPr lang="en-CA" dirty="0"/>
          </a:p>
          <a:p>
            <a:r>
              <a:rPr lang="fr-CA" dirty="0"/>
              <a:t>À la fin de l’entrevue, mettre l’accent sur les éléments positifs qui vous font ressortir du lot. Que voulez-vous qu’ils retiennent à votre sujet?</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6</a:t>
            </a:fld>
            <a:endParaRPr lang="en-US" dirty="0"/>
          </a:p>
        </p:txBody>
      </p:sp>
    </p:spTree>
    <p:extLst>
      <p:ext uri="{BB962C8B-B14F-4D97-AF65-F5344CB8AC3E}">
        <p14:creationId xmlns:p14="http://schemas.microsoft.com/office/powerpoint/2010/main" val="95499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dirty="0"/>
              <a:t>Répondre à une question d’entrevue au moyen d’une approche stratégique en trois étapes</a:t>
            </a:r>
          </a:p>
        </p:txBody>
      </p:sp>
      <p:sp>
        <p:nvSpPr>
          <p:cNvPr id="3" name="Content Placeholder 2"/>
          <p:cNvSpPr>
            <a:spLocks noGrp="1"/>
          </p:cNvSpPr>
          <p:nvPr>
            <p:ph idx="1"/>
            <p:custDataLst>
              <p:tags r:id="rId2"/>
            </p:custDataLst>
          </p:nvPr>
        </p:nvSpPr>
        <p:spPr>
          <a:xfrm>
            <a:off x="2589212" y="1905000"/>
            <a:ext cx="8915400" cy="4239322"/>
          </a:xfrm>
        </p:spPr>
        <p:txBody>
          <a:bodyPr>
            <a:normAutofit fontScale="70000" lnSpcReduction="20000"/>
          </a:bodyPr>
          <a:lstStyle/>
          <a:p>
            <a:pPr marL="0" indent="0">
              <a:buNone/>
            </a:pPr>
            <a:r>
              <a:rPr lang="fr-CA" dirty="0"/>
              <a:t>1. Introduction</a:t>
            </a:r>
          </a:p>
          <a:p>
            <a:pPr marL="800100" lvl="1" indent="-342900">
              <a:buAutoNum type="alphaLcPeriod"/>
            </a:pPr>
            <a:r>
              <a:rPr lang="fr-CA" dirty="0"/>
              <a:t>Appropriez-vous la question en formulant une réponse qui tient compte de vos expériences.</a:t>
            </a:r>
          </a:p>
          <a:p>
            <a:pPr marL="800100" lvl="1" indent="-342900">
              <a:buAutoNum type="alphaLcPeriod"/>
            </a:pPr>
            <a:r>
              <a:rPr lang="fr-CA" dirty="0"/>
              <a:t>Définissez les idées principales qui vous semblent pertinentes pour répondre à la question (au plus trois idées principales).</a:t>
            </a:r>
          </a:p>
          <a:p>
            <a:pPr>
              <a:buAutoNum type="arabicPeriod" startAt="3"/>
            </a:pPr>
            <a:endParaRPr lang="en-CA" dirty="0"/>
          </a:p>
          <a:p>
            <a:pPr>
              <a:buAutoNum type="arabicPeriod" startAt="2"/>
            </a:pPr>
            <a:r>
              <a:rPr lang="fr-CA" dirty="0"/>
              <a:t>Dans votre réponse, vous devez détailler vos idées principales en les appuyant par au plus trois éléments clés.</a:t>
            </a:r>
          </a:p>
          <a:p>
            <a:pPr marL="800100" lvl="1" indent="-342900">
              <a:buAutoNum type="alphaLcPeriod"/>
            </a:pPr>
            <a:r>
              <a:rPr lang="fr-CA" dirty="0"/>
              <a:t>Présentez votre première idée principale et détaillez-la en expliquant concrètement ce que vous feriez ou ce que vous avez fait par le passé, à l’aide d’au plus trois exemples concrets ou éléments d’appui.</a:t>
            </a:r>
          </a:p>
          <a:p>
            <a:pPr marL="800100" lvl="1" indent="-342900">
              <a:buAutoNum type="alphaLcPeriod"/>
            </a:pPr>
            <a:r>
              <a:rPr lang="fr-CA" dirty="0"/>
              <a:t>Présentez votre deuxième idée principale, ainsi qu’une troisième, si vous le souhaitez, et donnez-en les détails à l’aide d’éléments clés.</a:t>
            </a:r>
          </a:p>
          <a:p>
            <a:pPr marL="800100" lvl="1" indent="-342900">
              <a:buAutoNum type="alphaLcPeriod"/>
            </a:pPr>
            <a:r>
              <a:rPr lang="fr-CA" dirty="0"/>
              <a:t>Notez que vous devez marquer la transition entre chaque idée principale pour aider les membres du comité de sélection à comprendre que vous avez terminé de présenter la première idée et que vous passez maintenant à la deuxième. Si vous avez une troisième idée principale pour répondre à une question, faites une autre transition. Voici un exemple type : Je vais vous présenter trois expériences de travail qui démontrent que (présenter votre première idée principale) – premier, deuxième et troisième éléments clés. Maintenant, il sera question de ma deuxième idée principale. Ma troisième idée principale est la suivante…</a:t>
            </a:r>
          </a:p>
          <a:p>
            <a:pPr>
              <a:buAutoNum type="arabicPeriod" startAt="3"/>
            </a:pPr>
            <a:endParaRPr lang="en-CA" dirty="0"/>
          </a:p>
          <a:p>
            <a:pPr>
              <a:buAutoNum type="arabicPeriod" startAt="3"/>
            </a:pPr>
            <a:r>
              <a:rPr lang="fr-CA" dirty="0"/>
              <a:t>Dans votre conclusion, vous devez faire un retour sur votre réponse et mettre l’accent sur les éléments que vous voulez que les membres du comité de sélection retiennent.</a:t>
            </a:r>
          </a:p>
          <a:p>
            <a:pPr marL="800100" lvl="1" indent="-342900">
              <a:buAutoNum type="alphaLcPeriod"/>
            </a:pPr>
            <a:r>
              <a:rPr lang="fr-CA" dirty="0"/>
              <a:t>Répétez les idées principales que vous venez de présenter.</a:t>
            </a:r>
          </a:p>
          <a:p>
            <a:pPr marL="800100" lvl="1" indent="-342900">
              <a:buAutoNum type="alphaLcPeriod"/>
            </a:pPr>
            <a:r>
              <a:rPr lang="fr-CA" dirty="0"/>
              <a:t>Présentez un résumé des mesures concrètes que VOUS avez prises.</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7</a:t>
            </a:fld>
            <a:endParaRPr lang="en-US" dirty="0"/>
          </a:p>
        </p:txBody>
      </p:sp>
    </p:spTree>
    <p:extLst>
      <p:ext uri="{BB962C8B-B14F-4D97-AF65-F5344CB8AC3E}">
        <p14:creationId xmlns:p14="http://schemas.microsoft.com/office/powerpoint/2010/main" val="385129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Vous devez réfléchir et préparer vos idées principales et leurs éléments clés :</a:t>
            </a:r>
          </a:p>
        </p:txBody>
      </p:sp>
      <p:sp>
        <p:nvSpPr>
          <p:cNvPr id="3" name="Content Placeholder 2"/>
          <p:cNvSpPr>
            <a:spLocks noGrp="1"/>
          </p:cNvSpPr>
          <p:nvPr>
            <p:ph idx="1"/>
            <p:custDataLst>
              <p:tags r:id="rId2"/>
            </p:custDataLst>
          </p:nvPr>
        </p:nvSpPr>
        <p:spPr>
          <a:xfrm>
            <a:off x="2589212" y="2029522"/>
            <a:ext cx="8915400" cy="4343400"/>
          </a:xfrm>
        </p:spPr>
        <p:txBody>
          <a:bodyPr>
            <a:normAutofit fontScale="92500" lnSpcReduction="20000"/>
          </a:bodyPr>
          <a:lstStyle/>
          <a:p>
            <a:r>
              <a:rPr lang="fr-CA" dirty="0"/>
              <a:t>Pour détailler vos idées principales, vous devez décrire concrètement vos expériences et réalisations passées.</a:t>
            </a:r>
          </a:p>
          <a:p>
            <a:pPr lvl="1"/>
            <a:r>
              <a:rPr lang="fr-CA" dirty="0"/>
              <a:t>Quelles expériences souhaitez-vous inclure dans vos idées principales pour démontrer que vous respectez les critères essentiels du poste?</a:t>
            </a:r>
          </a:p>
          <a:p>
            <a:pPr marL="457200" lvl="1" indent="0">
              <a:buNone/>
            </a:pPr>
            <a:endParaRPr lang="en-CA" dirty="0"/>
          </a:p>
          <a:p>
            <a:pPr lvl="1"/>
            <a:r>
              <a:rPr lang="fr-CA" dirty="0"/>
              <a:t>Quels exemples de réalisations souhaitez-vous donner pour démontrer comment vous avez mis à profit vos compétences clés en leadership par le passé? Vous devez fournir des exemples pour chacune des compétences clés évaluées au cours de l’entrevue.</a:t>
            </a:r>
          </a:p>
          <a:p>
            <a:pPr lvl="1"/>
            <a:endParaRPr lang="en-CA" dirty="0"/>
          </a:p>
          <a:p>
            <a:pPr lvl="1"/>
            <a:r>
              <a:rPr lang="fr-CA" dirty="0"/>
              <a:t>Quels exemples de leçons apprises aimeriez-vous donner pour démontrer que vous pouvez, d’une part, relever des défis, et d’autre part, continuer à apprendre.  </a:t>
            </a:r>
          </a:p>
          <a:p>
            <a:pPr lvl="2"/>
            <a:r>
              <a:rPr lang="fr-CA" dirty="0"/>
              <a:t>Si l’on vous demande de parler d’un point faible, assurez-vous de ne pas donner l’impression aux membres du comité de sélection que vous représentez un risque, mais plutôt que vous êtes conscient de vos forces et faiblesses.</a:t>
            </a:r>
          </a:p>
          <a:p>
            <a:pPr lvl="2"/>
            <a:r>
              <a:rPr lang="fr-CA" dirty="0"/>
              <a:t>Au moment de parler de vos points faibles, expliquez que vous les considérez comme des occasions d’apporter des améliorations et que vous y travaillez </a:t>
            </a:r>
            <a:r>
              <a:rPr lang="fr-CA"/>
              <a:t>activement de manière </a:t>
            </a:r>
            <a:r>
              <a:rPr lang="fr-CA" dirty="0"/>
              <a:t>continue  (comment vous le faites ou l’avez fait). Évitez de lever un drapeau jaune ou rouge au sujet de votre candidature, et démontrez clairement que votre perfectionnement professionnel et votre cheminement de carrière sont des priorités pour vous.</a:t>
            </a:r>
          </a:p>
          <a:p>
            <a:pPr lvl="2"/>
            <a:endParaRPr lang="en-CA" dirty="0"/>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8</a:t>
            </a:fld>
            <a:endParaRPr lang="en-US" dirty="0"/>
          </a:p>
        </p:txBody>
      </p:sp>
    </p:spTree>
    <p:extLst>
      <p:ext uri="{BB962C8B-B14F-4D97-AF65-F5344CB8AC3E}">
        <p14:creationId xmlns:p14="http://schemas.microsoft.com/office/powerpoint/2010/main" val="2719800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sz="2700" dirty="0"/>
              <a:t>D’après mon expérience, pour réussir une entrevue, vous devez parler de VOUS avec conviction, clarté et concision </a:t>
            </a:r>
          </a:p>
        </p:txBody>
      </p:sp>
      <p:sp>
        <p:nvSpPr>
          <p:cNvPr id="3" name="Content Placeholder 2"/>
          <p:cNvSpPr>
            <a:spLocks noGrp="1"/>
          </p:cNvSpPr>
          <p:nvPr>
            <p:ph idx="1"/>
            <p:custDataLst>
              <p:tags r:id="rId2"/>
            </p:custDataLst>
          </p:nvPr>
        </p:nvSpPr>
        <p:spPr>
          <a:xfrm>
            <a:off x="2589212" y="2133599"/>
            <a:ext cx="8915400" cy="4055327"/>
          </a:xfrm>
        </p:spPr>
        <p:txBody>
          <a:bodyPr>
            <a:normAutofit fontScale="85000" lnSpcReduction="20000"/>
          </a:bodyPr>
          <a:lstStyle/>
          <a:p>
            <a:r>
              <a:rPr lang="fr-CA" dirty="0"/>
              <a:t>Si vous êtes bien préparé, la teneur des questions de l’entrevue ne devrait pas avoir d’importance, car vous pourrez vous les approprier en racontant VOTRE histoire, selon une approche stratégique et structurée.</a:t>
            </a:r>
          </a:p>
          <a:p>
            <a:pPr lvl="1"/>
            <a:r>
              <a:rPr lang="fr-CA" dirty="0"/>
              <a:t>C’est VOTRE entrevue : il faut vous l’approprier. Amusez-vous!</a:t>
            </a:r>
          </a:p>
          <a:p>
            <a:pPr marL="0" indent="0">
              <a:buNone/>
            </a:pPr>
            <a:endParaRPr lang="en-CA" dirty="0"/>
          </a:p>
          <a:p>
            <a:r>
              <a:rPr lang="fr-CA" dirty="0"/>
              <a:t>Le secret est de vous exercer à communiquer vos idées principales et vos éléments d’appui clés. Ne            sous-estimez pas le temps ni les efforts nécessaires pour vous préparer à votre entrevue et arriver à donner des réponses avec conviction, clarté et concision.</a:t>
            </a:r>
          </a:p>
          <a:p>
            <a:pPr lvl="1"/>
            <a:r>
              <a:rPr lang="fr-CA" dirty="0"/>
              <a:t>Quel est votre parcours professionnel?</a:t>
            </a:r>
          </a:p>
          <a:p>
            <a:pPr lvl="1"/>
            <a:r>
              <a:rPr lang="fr-CA" dirty="0"/>
              <a:t>Quelles sont vos valeurs personnelles? Comment les incarnez-vous au travail?</a:t>
            </a:r>
          </a:p>
          <a:p>
            <a:pPr lvl="1"/>
            <a:r>
              <a:rPr lang="fr-CA" dirty="0"/>
              <a:t>Parlez-nous d’expériences éloquentes en matière de leadership. Nous en avons tous, puisque nous devons tous faire preuve de leadership, peu importe notre échelon dans l’organisation. Comment intégrerez-vous ces expériences aux éléments clés que vous voulez que les membres du comité de sélection retiennent?</a:t>
            </a:r>
          </a:p>
          <a:p>
            <a:pPr lvl="2"/>
            <a:r>
              <a:rPr lang="fr-CA" dirty="0"/>
              <a:t>Vous devez donner des exemples concrets qui démontrent vos compétences et la façon dont vous répondez aux exigences essentielles du poste.</a:t>
            </a:r>
          </a:p>
          <a:p>
            <a:pPr lvl="2"/>
            <a:r>
              <a:rPr lang="fr-CA" dirty="0"/>
              <a:t>Vous devez présenter clairement les raisons pour lesquelles vous êtes prêt à relever le défi ainsi que votre vision, vos perspectives stratégiques et les qualités que vous apporteriez au sein de l’équipe.</a:t>
            </a:r>
          </a:p>
          <a:p>
            <a:endParaRPr lang="en-US" dirty="0"/>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9</a:t>
            </a:fld>
            <a:endParaRPr lang="en-US" dirty="0"/>
          </a:p>
        </p:txBody>
      </p:sp>
    </p:spTree>
    <p:extLst>
      <p:ext uri="{BB962C8B-B14F-4D97-AF65-F5344CB8AC3E}">
        <p14:creationId xmlns:p14="http://schemas.microsoft.com/office/powerpoint/2010/main" val="39421343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579311|-10846711|-14797230|-8244963|-11249614|SPAC&quot;,&quot;Id&quot;:&quot;609eed2f3942450bbc9e6351&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Wisp">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488</TotalTime>
  <Words>1543</Words>
  <Application>Microsoft Office PowerPoint</Application>
  <PresentationFormat>Grand écran</PresentationFormat>
  <Paragraphs>93</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Wingdings 3</vt:lpstr>
      <vt:lpstr>Wisp</vt:lpstr>
      <vt:lpstr>Conseils pratiques de préparation à une entrevue </vt:lpstr>
      <vt:lpstr>Principes fondamentaux favorisant la réussite</vt:lpstr>
      <vt:lpstr>Astuces pour une entrevue réussie</vt:lpstr>
      <vt:lpstr>« L’introduction » vous permet de :</vt:lpstr>
      <vt:lpstr>Le « corps » de l’entrevue vous permet de :</vt:lpstr>
      <vt:lpstr>La « conclusion » de l’entrevue vous donne l’occasion de :</vt:lpstr>
      <vt:lpstr>Répondre à une question d’entrevue au moyen d’une approche stratégique en trois étapes</vt:lpstr>
      <vt:lpstr>Vous devez réfléchir et préparer vos idées principales et leurs éléments clés :</vt:lpstr>
      <vt:lpstr>D’après mon expérience, pour réussir une entrevue, vous devez parler de VOUS avec conviction, clarté et concision </vt:lpstr>
    </vt:vector>
  </TitlesOfParts>
  <Company>Bureau du Conseil privé/Privy Council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Préparation aux entrevues</dc:title>
  <dc:creator>Michel Brazeau</dc:creator>
  <cp:keywords>Niveau de classification de la sécurité - NON CLASSIFIÉ, Auteur - Dallalian, Julie, Date et heure de l’événement - 2021-05-17 à 15:32:04</cp:keywords>
  <cp:lastModifiedBy>Dallalian, Julie</cp:lastModifiedBy>
  <cp:revision>46</cp:revision>
  <dcterms:created xsi:type="dcterms:W3CDTF">2019-12-03T16:09:23Z</dcterms:created>
  <dcterms:modified xsi:type="dcterms:W3CDTF">2021-05-17T19:32:10Z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61c2064d-1757-423e-a80b-475157b769fc</vt:lpwstr>
  </property>
  <property fmtid="{D5CDD505-2E9C-101B-9397-08002B2CF9AE}" pid="3" name="SecurityClassificationLevel">
    <vt:lpwstr>UNCLASSIFIED</vt:lpwstr>
  </property>
  <property fmtid="{D5CDD505-2E9C-101B-9397-08002B2CF9AE}" pid="4" name="LanguageSelection">
    <vt:lpwstr>FRENCH</vt:lpwstr>
  </property>
  <property fmtid="{D5CDD505-2E9C-101B-9397-08002B2CF9AE}" pid="5" name="VISUALMARKINGS">
    <vt:lpwstr>YES</vt:lpwstr>
  </property>
</Properties>
</file>