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83" r:id="rId2"/>
    <p:sldId id="384" r:id="rId3"/>
    <p:sldId id="418" r:id="rId4"/>
    <p:sldId id="420" r:id="rId5"/>
    <p:sldId id="5185" r:id="rId6"/>
    <p:sldId id="5165" r:id="rId7"/>
    <p:sldId id="421" r:id="rId8"/>
    <p:sldId id="426" r:id="rId9"/>
    <p:sldId id="5180" r:id="rId10"/>
    <p:sldId id="5181" r:id="rId11"/>
    <p:sldId id="5182" r:id="rId12"/>
    <p:sldId id="5183" r:id="rId13"/>
    <p:sldId id="5184" r:id="rId14"/>
    <p:sldId id="5166" r:id="rId15"/>
    <p:sldId id="431" r:id="rId16"/>
    <p:sldId id="439" r:id="rId17"/>
    <p:sldId id="5170" r:id="rId18"/>
    <p:sldId id="5171" r:id="rId19"/>
    <p:sldId id="424" r:id="rId20"/>
    <p:sldId id="5175" r:id="rId21"/>
    <p:sldId id="423" r:id="rId22"/>
    <p:sldId id="5172" r:id="rId23"/>
    <p:sldId id="5176" r:id="rId24"/>
    <p:sldId id="5177" r:id="rId25"/>
    <p:sldId id="5173" r:id="rId26"/>
    <p:sldId id="5174" r:id="rId27"/>
    <p:sldId id="5164" r:id="rId28"/>
    <p:sldId id="5163"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A0112-A5CB-45CF-68FC-DB3613E9B800}" name="Pare, Carine (SPAC/PSPC) (elle-la / she-her)" initials="Ps" userId="S::carine.pare@tpsgc-pwgsc.gc.ca::71f88b2f-db4c-4269-9577-1025f7fc6543" providerId="AD"/>
  <p188:author id="{3A5F1C12-D422-4FD2-97B7-F26F047EADA3}" name="Bemeur, Chantal (SPAC/PSPC) (elle-la / she-her)" initials="Bs" userId="S::chantal.bemeur@tpsgc-pwgsc.gc.ca::97d9d3ea-19b5-4147-b2f7-c6eb9c5930c3" providerId="AD"/>
  <p188:author id="{E0B58E1D-D7CD-526B-D5DF-113E5B04D636}" name="Bemeur, Chantal (SPAC/PSPC) (elle-la / she-her)" initials="BC((l/sh" userId="S::Chantal.Bemeur@tpsgc-pwgsc.gc.ca::97d9d3ea-19b5-4147-b2f7-c6eb9c5930c3"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978"/>
    <a:srgbClr val="18853F"/>
    <a:srgbClr val="82B33F"/>
    <a:srgbClr val="6E9F96"/>
    <a:srgbClr val="57675B"/>
    <a:srgbClr val="E6E6E6"/>
    <a:srgbClr val="A8CF76"/>
    <a:srgbClr val="CC0066"/>
    <a:srgbClr val="456A1C"/>
    <a:srgbClr val="CB5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0332C-B42A-4EE7-A412-F6311D7BD5BA}" v="17" dt="2023-08-31T16:01:42.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04" autoAdjust="0"/>
  </p:normalViewPr>
  <p:slideViewPr>
    <p:cSldViewPr snapToGrid="0">
      <p:cViewPr varScale="1">
        <p:scale>
          <a:sx n="84" d="100"/>
          <a:sy n="84" d="100"/>
        </p:scale>
        <p:origin x="612"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Karen (SPAC/PSPC) (elle-la / she-her)" userId="66e9cce0-e37b-4645-a907-f7690bd68dfb" providerId="ADAL" clId="{A420332C-B42A-4EE7-A412-F6311D7BD5BA}"/>
    <pc:docChg chg="modSld">
      <pc:chgData name="Jacob, Karen (SPAC/PSPC) (elle-la / she-her)" userId="66e9cce0-e37b-4645-a907-f7690bd68dfb" providerId="ADAL" clId="{A420332C-B42A-4EE7-A412-F6311D7BD5BA}" dt="2023-08-31T16:02:06.769" v="1" actId="1076"/>
      <pc:docMkLst>
        <pc:docMk/>
      </pc:docMkLst>
      <pc:sldChg chg="modSp mod">
        <pc:chgData name="Jacob, Karen (SPAC/PSPC) (elle-la / she-her)" userId="66e9cce0-e37b-4645-a907-f7690bd68dfb" providerId="ADAL" clId="{A420332C-B42A-4EE7-A412-F6311D7BD5BA}" dt="2023-08-31T16:02:06.769" v="1" actId="1076"/>
        <pc:sldMkLst>
          <pc:docMk/>
          <pc:sldMk cId="1176939642" sldId="5184"/>
        </pc:sldMkLst>
        <pc:picChg chg="mod">
          <ac:chgData name="Jacob, Karen (SPAC/PSPC) (elle-la / she-her)" userId="66e9cce0-e37b-4645-a907-f7690bd68dfb" providerId="ADAL" clId="{A420332C-B42A-4EE7-A412-F6311D7BD5BA}" dt="2023-08-31T16:02:06.769" v="1" actId="1076"/>
          <ac:picMkLst>
            <pc:docMk/>
            <pc:sldMk cId="1176939642" sldId="5184"/>
            <ac:picMk id="6" creationId="{59D729D5-5E97-01AA-7E6B-6C4A4DFF5F3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08D78-8BC8-4B2E-84F4-3EE46D797F2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CA"/>
        </a:p>
      </dgm:t>
    </dgm:pt>
    <dgm:pt modelId="{07FDD504-AE3E-4CAF-891A-2786AD8914A1}">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rtlCol="0" anchor="ctr"/>
        <a:lstStyle/>
        <a:p>
          <a:pPr marL="0" algn="ctr" defTabSz="914400" rtl="0" eaLnBrk="1" latinLnBrk="0" hangingPunct="1"/>
          <a:r>
            <a:rPr lang="fr-CA" sz="1800" kern="1200" dirty="0">
              <a:solidFill>
                <a:schemeClr val="lt1"/>
              </a:solidFill>
              <a:latin typeface="Avenir Next LT Pro" panose="020B0504020202020204" pitchFamily="34" charset="0"/>
              <a:ea typeface="+mn-ea"/>
              <a:cs typeface="+mn-cs"/>
            </a:rPr>
            <a:t>Info-session à tout le personnel</a:t>
          </a:r>
        </a:p>
        <a:p>
          <a:pPr marL="0" algn="ctr" defTabSz="914400" rtl="0" eaLnBrk="1" latinLnBrk="0" hangingPunct="1"/>
          <a:r>
            <a:rPr lang="fr-CA" sz="1800" b="1" kern="1200" dirty="0">
              <a:solidFill>
                <a:schemeClr val="lt1"/>
              </a:solidFill>
              <a:latin typeface="Avenir Next LT Pro" panose="020B0504020202020204" pitchFamily="34" charset="0"/>
              <a:ea typeface="+mn-ea"/>
              <a:cs typeface="+mn-cs"/>
            </a:rPr>
            <a:t>Aujourd’hui</a:t>
          </a:r>
          <a:endParaRPr lang="en-CA" sz="1800" b="1" kern="1200" dirty="0">
            <a:solidFill>
              <a:schemeClr val="lt1"/>
            </a:solidFill>
            <a:latin typeface="Avenir Next LT Pro" panose="020B0504020202020204" pitchFamily="34" charset="0"/>
            <a:ea typeface="+mn-ea"/>
            <a:cs typeface="+mn-cs"/>
          </a:endParaRPr>
        </a:p>
      </dgm:t>
    </dgm:pt>
    <dgm:pt modelId="{F54545E6-AB80-4CA1-B4DF-DD6603D08CD9}" type="parTrans" cxnId="{EB5DEA6D-D8A2-46BD-973E-59299F0DBDA3}">
      <dgm:prSet/>
      <dgm:spPr/>
      <dgm:t>
        <a:bodyPr/>
        <a:lstStyle/>
        <a:p>
          <a:endParaRPr lang="en-CA"/>
        </a:p>
      </dgm:t>
    </dgm:pt>
    <dgm:pt modelId="{E2B5292A-FCD1-49B1-B926-399DFA313EE7}" type="sibTrans" cxnId="{EB5DEA6D-D8A2-46BD-973E-59299F0DBDA3}">
      <dgm:prSet/>
      <dgm:spPr/>
      <dgm:t>
        <a:bodyPr/>
        <a:lstStyle/>
        <a:p>
          <a:endParaRPr lang="en-CA"/>
        </a:p>
      </dgm:t>
    </dgm:pt>
    <dgm:pt modelId="{9739FD59-8055-4136-9B4B-A81EEEB1A024}">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r>
            <a:rPr lang="fr-CA" sz="1800" kern="1200" dirty="0">
              <a:solidFill>
                <a:srgbClr val="FFFFFF"/>
              </a:solidFill>
              <a:latin typeface="Avenir Next LT Pro" panose="020B0504020202020204" pitchFamily="34" charset="0"/>
              <a:ea typeface="+mn-ea"/>
              <a:cs typeface="+mn-cs"/>
            </a:rPr>
            <a:t>Ouverture officielle</a:t>
          </a:r>
        </a:p>
        <a:p>
          <a:pPr marL="0" lvl="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gm:t>
    </dgm:pt>
    <dgm:pt modelId="{E24D4DDF-C0BF-40F5-9092-B92C60B28F89}" type="parTrans" cxnId="{6E36C00B-ABBA-4CA0-A794-6DBBA6B5D6DE}">
      <dgm:prSet/>
      <dgm:spPr/>
      <dgm:t>
        <a:bodyPr/>
        <a:lstStyle/>
        <a:p>
          <a:endParaRPr lang="en-CA"/>
        </a:p>
      </dgm:t>
    </dgm:pt>
    <dgm:pt modelId="{A9E11DF9-BBDA-4294-A2BC-717641DB79B9}" type="sibTrans" cxnId="{6E36C00B-ABBA-4CA0-A794-6DBBA6B5D6DE}">
      <dgm:prSet/>
      <dgm:spPr/>
      <dgm:t>
        <a:bodyPr/>
        <a:lstStyle/>
        <a:p>
          <a:endParaRPr lang="en-CA"/>
        </a:p>
      </dgm:t>
    </dgm:pt>
    <dgm:pt modelId="{0BF7A5CD-C8F2-415B-8FE6-DAAB1A273616}">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r>
            <a:rPr lang="fr-CA" sz="1800" kern="1200" dirty="0">
              <a:solidFill>
                <a:srgbClr val="FFFFFF"/>
              </a:solidFill>
              <a:latin typeface="Avenir Next LT Pro" panose="020B0504020202020204" pitchFamily="34" charset="0"/>
              <a:ea typeface="+mn-ea"/>
              <a:cs typeface="+mn-cs"/>
            </a:rPr>
            <a:t>Fermeture du (insérer les étages visés)</a:t>
          </a:r>
        </a:p>
        <a:p>
          <a:pPr marL="0" lvl="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gm:t>
    </dgm:pt>
    <dgm:pt modelId="{33A1B0A8-3612-4163-AB0A-72A5C80FF5FA}" type="parTrans" cxnId="{B48688E8-3F05-40B5-9BBC-24FDBAA60646}">
      <dgm:prSet/>
      <dgm:spPr/>
      <dgm:t>
        <a:bodyPr/>
        <a:lstStyle/>
        <a:p>
          <a:endParaRPr lang="en-CA"/>
        </a:p>
      </dgm:t>
    </dgm:pt>
    <dgm:pt modelId="{36B6E660-8D1D-46E4-931B-AE4C4E5D2E5A}" type="sibTrans" cxnId="{B48688E8-3F05-40B5-9BBC-24FDBAA60646}">
      <dgm:prSet/>
      <dgm:spPr/>
      <dgm:t>
        <a:bodyPr/>
        <a:lstStyle/>
        <a:p>
          <a:endParaRPr lang="en-CA"/>
        </a:p>
      </dgm:t>
    </dgm:pt>
    <dgm:pt modelId="{A9D364E9-0453-4A84-ACB3-44D54922811B}" type="pres">
      <dgm:prSet presAssocID="{9DE08D78-8BC8-4B2E-84F4-3EE46D797F28}" presName="Name0" presStyleCnt="0">
        <dgm:presLayoutVars>
          <dgm:dir/>
          <dgm:animLvl val="lvl"/>
          <dgm:resizeHandles val="exact"/>
        </dgm:presLayoutVars>
      </dgm:prSet>
      <dgm:spPr/>
    </dgm:pt>
    <dgm:pt modelId="{7803F7B1-4F7C-43FC-BB51-D0812594BED9}" type="pres">
      <dgm:prSet presAssocID="{07FDD504-AE3E-4CAF-891A-2786AD8914A1}" presName="parTxOnly" presStyleLbl="node1" presStyleIdx="0" presStyleCnt="3" custLinFactNeighborX="4503" custLinFactNeighborY="924">
        <dgm:presLayoutVars>
          <dgm:chMax val="0"/>
          <dgm:chPref val="0"/>
          <dgm:bulletEnabled val="1"/>
        </dgm:presLayoutVars>
      </dgm:prSet>
      <dgm:spPr>
        <a:xfrm>
          <a:off x="3032" y="1152191"/>
          <a:ext cx="3694600" cy="1477840"/>
        </a:xfrm>
        <a:prstGeom prst="chevron">
          <a:avLst/>
        </a:prstGeom>
      </dgm:spPr>
    </dgm:pt>
    <dgm:pt modelId="{584B42B5-08C2-4256-883C-C3CEE00E3FD5}" type="pres">
      <dgm:prSet presAssocID="{E2B5292A-FCD1-49B1-B926-399DFA313EE7}" presName="parTxOnlySpace" presStyleCnt="0"/>
      <dgm:spPr/>
    </dgm:pt>
    <dgm:pt modelId="{FF5DF147-7B71-4D27-8312-5AEEF33A5387}" type="pres">
      <dgm:prSet presAssocID="{0BF7A5CD-C8F2-415B-8FE6-DAAB1A273616}" presName="parTxOnly" presStyleLbl="node1" presStyleIdx="1" presStyleCnt="3" custLinFactNeighborX="4503" custLinFactNeighborY="924">
        <dgm:presLayoutVars>
          <dgm:chMax val="0"/>
          <dgm:chPref val="0"/>
          <dgm:bulletEnabled val="1"/>
        </dgm:presLayoutVars>
      </dgm:prSet>
      <dgm:spPr>
        <a:xfrm>
          <a:off x="3328172" y="1152191"/>
          <a:ext cx="3694600" cy="1477840"/>
        </a:xfrm>
        <a:prstGeom prst="chevron">
          <a:avLst/>
        </a:prstGeom>
      </dgm:spPr>
    </dgm:pt>
    <dgm:pt modelId="{6573C923-F728-4B7A-8CC1-C5CC7127AFA3}" type="pres">
      <dgm:prSet presAssocID="{36B6E660-8D1D-46E4-931B-AE4C4E5D2E5A}" presName="parTxOnlySpace" presStyleCnt="0"/>
      <dgm:spPr/>
    </dgm:pt>
    <dgm:pt modelId="{0BD6FF25-0C12-4DD0-94E1-CBFA2EE7D296}" type="pres">
      <dgm:prSet presAssocID="{9739FD59-8055-4136-9B4B-A81EEEB1A024}" presName="parTxOnly" presStyleLbl="node1" presStyleIdx="2" presStyleCnt="3">
        <dgm:presLayoutVars>
          <dgm:chMax val="0"/>
          <dgm:chPref val="0"/>
          <dgm:bulletEnabled val="1"/>
        </dgm:presLayoutVars>
      </dgm:prSet>
      <dgm:spPr>
        <a:xfrm>
          <a:off x="6653313" y="1152191"/>
          <a:ext cx="3694600" cy="1477840"/>
        </a:xfrm>
        <a:prstGeom prst="chevron">
          <a:avLst/>
        </a:prstGeom>
      </dgm:spPr>
    </dgm:pt>
  </dgm:ptLst>
  <dgm:cxnLst>
    <dgm:cxn modelId="{6E36C00B-ABBA-4CA0-A794-6DBBA6B5D6DE}" srcId="{9DE08D78-8BC8-4B2E-84F4-3EE46D797F28}" destId="{9739FD59-8055-4136-9B4B-A81EEEB1A024}" srcOrd="2" destOrd="0" parTransId="{E24D4DDF-C0BF-40F5-9092-B92C60B28F89}" sibTransId="{A9E11DF9-BBDA-4294-A2BC-717641DB79B9}"/>
    <dgm:cxn modelId="{230C4437-9A84-4FED-A701-1302FA729886}" type="presOf" srcId="{9739FD59-8055-4136-9B4B-A81EEEB1A024}" destId="{0BD6FF25-0C12-4DD0-94E1-CBFA2EE7D296}" srcOrd="0" destOrd="0" presId="urn:microsoft.com/office/officeart/2005/8/layout/chevron1"/>
    <dgm:cxn modelId="{EB5DEA6D-D8A2-46BD-973E-59299F0DBDA3}" srcId="{9DE08D78-8BC8-4B2E-84F4-3EE46D797F28}" destId="{07FDD504-AE3E-4CAF-891A-2786AD8914A1}" srcOrd="0" destOrd="0" parTransId="{F54545E6-AB80-4CA1-B4DF-DD6603D08CD9}" sibTransId="{E2B5292A-FCD1-49B1-B926-399DFA313EE7}"/>
    <dgm:cxn modelId="{6291E9B8-35C9-423F-A906-BD3E3C398926}" type="presOf" srcId="{9DE08D78-8BC8-4B2E-84F4-3EE46D797F28}" destId="{A9D364E9-0453-4A84-ACB3-44D54922811B}" srcOrd="0" destOrd="0" presId="urn:microsoft.com/office/officeart/2005/8/layout/chevron1"/>
    <dgm:cxn modelId="{F4854BB9-28F0-41AB-A870-9928B09A87B2}" type="presOf" srcId="{0BF7A5CD-C8F2-415B-8FE6-DAAB1A273616}" destId="{FF5DF147-7B71-4D27-8312-5AEEF33A5387}" srcOrd="0" destOrd="0" presId="urn:microsoft.com/office/officeart/2005/8/layout/chevron1"/>
    <dgm:cxn modelId="{B48688E8-3F05-40B5-9BBC-24FDBAA60646}" srcId="{9DE08D78-8BC8-4B2E-84F4-3EE46D797F28}" destId="{0BF7A5CD-C8F2-415B-8FE6-DAAB1A273616}" srcOrd="1" destOrd="0" parTransId="{33A1B0A8-3612-4163-AB0A-72A5C80FF5FA}" sibTransId="{36B6E660-8D1D-46E4-931B-AE4C4E5D2E5A}"/>
    <dgm:cxn modelId="{70E3AEF3-BF53-46BA-ABD8-5748E64C5B31}" type="presOf" srcId="{07FDD504-AE3E-4CAF-891A-2786AD8914A1}" destId="{7803F7B1-4F7C-43FC-BB51-D0812594BED9}" srcOrd="0" destOrd="0" presId="urn:microsoft.com/office/officeart/2005/8/layout/chevron1"/>
    <dgm:cxn modelId="{9FE363CA-53E7-45AF-9C16-D02C6C0E8E95}" type="presParOf" srcId="{A9D364E9-0453-4A84-ACB3-44D54922811B}" destId="{7803F7B1-4F7C-43FC-BB51-D0812594BED9}" srcOrd="0" destOrd="0" presId="urn:microsoft.com/office/officeart/2005/8/layout/chevron1"/>
    <dgm:cxn modelId="{10051DDC-021A-4D61-961B-702530DE1655}" type="presParOf" srcId="{A9D364E9-0453-4A84-ACB3-44D54922811B}" destId="{584B42B5-08C2-4256-883C-C3CEE00E3FD5}" srcOrd="1" destOrd="0" presId="urn:microsoft.com/office/officeart/2005/8/layout/chevron1"/>
    <dgm:cxn modelId="{387E3DCA-D03B-40BF-93D7-C904654EC66E}" type="presParOf" srcId="{A9D364E9-0453-4A84-ACB3-44D54922811B}" destId="{FF5DF147-7B71-4D27-8312-5AEEF33A5387}" srcOrd="2" destOrd="0" presId="urn:microsoft.com/office/officeart/2005/8/layout/chevron1"/>
    <dgm:cxn modelId="{1CF38551-D923-4BBD-BC3F-92ECE05AAEC1}" type="presParOf" srcId="{A9D364E9-0453-4A84-ACB3-44D54922811B}" destId="{6573C923-F728-4B7A-8CC1-C5CC7127AFA3}" srcOrd="3" destOrd="0" presId="urn:microsoft.com/office/officeart/2005/8/layout/chevron1"/>
    <dgm:cxn modelId="{279582AF-CE85-43DF-8257-2A045F93E8CA}" type="presParOf" srcId="{A9D364E9-0453-4A84-ACB3-44D54922811B}" destId="{0BD6FF25-0C12-4DD0-94E1-CBFA2EE7D29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3F7B1-4F7C-43FC-BB51-D0812594BED9}">
      <dsp:nvSpPr>
        <dsp:cNvPr id="0" name=""/>
        <dsp:cNvSpPr/>
      </dsp:nvSpPr>
      <dsp:spPr>
        <a:xfrm>
          <a:off x="1966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CA" sz="1800" kern="1200" dirty="0">
              <a:solidFill>
                <a:schemeClr val="lt1"/>
              </a:solidFill>
              <a:latin typeface="Avenir Next LT Pro" panose="020B0504020202020204" pitchFamily="34" charset="0"/>
              <a:ea typeface="+mn-ea"/>
              <a:cs typeface="+mn-cs"/>
            </a:rPr>
            <a:t>Info-session à tout le personnel</a:t>
          </a:r>
        </a:p>
        <a:p>
          <a:pPr marL="0" lvl="0" indent="0" algn="ctr" defTabSz="914400" rtl="0" eaLnBrk="1" latinLnBrk="0" hangingPunct="1">
            <a:lnSpc>
              <a:spcPct val="90000"/>
            </a:lnSpc>
            <a:spcBef>
              <a:spcPct val="0"/>
            </a:spcBef>
            <a:spcAft>
              <a:spcPct val="35000"/>
            </a:spcAft>
            <a:buNone/>
          </a:pPr>
          <a:r>
            <a:rPr lang="fr-CA" sz="1800" b="1" kern="1200" dirty="0">
              <a:solidFill>
                <a:schemeClr val="lt1"/>
              </a:solidFill>
              <a:latin typeface="Avenir Next LT Pro" panose="020B0504020202020204" pitchFamily="34" charset="0"/>
              <a:ea typeface="+mn-ea"/>
              <a:cs typeface="+mn-cs"/>
            </a:rPr>
            <a:t>Aujourd’hui</a:t>
          </a:r>
          <a:endParaRPr lang="en-CA" sz="1800" b="1" kern="1200" dirty="0">
            <a:solidFill>
              <a:schemeClr val="lt1"/>
            </a:solidFill>
            <a:latin typeface="Avenir Next LT Pro" panose="020B0504020202020204" pitchFamily="34" charset="0"/>
            <a:ea typeface="+mn-ea"/>
            <a:cs typeface="+mn-cs"/>
          </a:endParaRPr>
        </a:p>
      </dsp:txBody>
      <dsp:txXfrm>
        <a:off x="758589" y="1165846"/>
        <a:ext cx="2216760" cy="1477840"/>
      </dsp:txXfrm>
    </dsp:sp>
    <dsp:sp modelId="{FF5DF147-7B71-4D27-8312-5AEEF33A5387}">
      <dsp:nvSpPr>
        <dsp:cNvPr id="0" name=""/>
        <dsp:cNvSpPr/>
      </dsp:nvSpPr>
      <dsp:spPr>
        <a:xfrm>
          <a:off x="334480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CA" sz="1800" kern="1200" dirty="0">
              <a:solidFill>
                <a:srgbClr val="FFFFFF"/>
              </a:solidFill>
              <a:latin typeface="Avenir Next LT Pro" panose="020B0504020202020204" pitchFamily="34" charset="0"/>
              <a:ea typeface="+mn-ea"/>
              <a:cs typeface="+mn-cs"/>
            </a:rPr>
            <a:t>Fermeture du (insérer les étages visés)</a:t>
          </a:r>
        </a:p>
        <a:p>
          <a:pPr marL="0" lvl="0" indent="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sp:txBody>
      <dsp:txXfrm>
        <a:off x="4083729" y="1165846"/>
        <a:ext cx="2216760" cy="1477840"/>
      </dsp:txXfrm>
    </dsp:sp>
    <dsp:sp modelId="{0BD6FF25-0C12-4DD0-94E1-CBFA2EE7D296}">
      <dsp:nvSpPr>
        <dsp:cNvPr id="0" name=""/>
        <dsp:cNvSpPr/>
      </dsp:nvSpPr>
      <dsp:spPr>
        <a:xfrm>
          <a:off x="6653313" y="1152191"/>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CA" sz="1800" kern="1200" dirty="0">
              <a:solidFill>
                <a:srgbClr val="FFFFFF"/>
              </a:solidFill>
              <a:latin typeface="Avenir Next LT Pro" panose="020B0504020202020204" pitchFamily="34" charset="0"/>
              <a:ea typeface="+mn-ea"/>
              <a:cs typeface="+mn-cs"/>
            </a:rPr>
            <a:t>Ouverture officielle</a:t>
          </a:r>
        </a:p>
        <a:p>
          <a:pPr marL="0" lvl="0" indent="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sp:txBody>
      <dsp:txXfrm>
        <a:off x="7392233" y="1152191"/>
        <a:ext cx="2216760" cy="14778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qrdbYvqI5Nc"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0lB-5zv93O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Lorsque nous venons au bureau, il est fréquent d’en profiter pour rencontrer nos collègues. Il y a donc aussi une grande variété de points de travail bien équipés pour tenir des réunions en petit ou en grand groupe. La plupart sont dotés de la technologie nécessaire pour tenir des rencontres hybrides avec nos collègues en télétravail.</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420217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Plusieurs points de travail sont propices à des discussions plus ponctuelles en petit ou grand groupe, puisqu’ils ne doivent pas être réservés.</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49526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En dernier lieu, les points de travail comme les salons, l’espace des casiers et les points de discussion sont des lieux propices pour les « conversations autour de la machine a café »! </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110429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CA" sz="1200" dirty="0">
                <a:solidFill>
                  <a:srgbClr val="1E3652"/>
                </a:solidFill>
                <a:latin typeface="+mn-lt"/>
              </a:rPr>
              <a:t>Maintenant que vous avez vu les différents points de travail et comment vous pourrez les utiliser, voici quelques éléments supplémentaires qui guident la conception d’un Milieu de travail GC</a:t>
            </a:r>
            <a:r>
              <a:rPr lang="fr-CA" dirty="0">
                <a:solidFill>
                  <a:srgbClr val="1E3652"/>
                </a:solidFill>
              </a:rPr>
              <a:t> :</a:t>
            </a:r>
            <a:endParaRPr lang="fr-CA" sz="1200" dirty="0">
              <a:solidFill>
                <a:srgbClr val="1E365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solidFill>
                <a:srgbClr val="1E365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rgbClr val="1E3652"/>
                </a:solidFill>
                <a:latin typeface="+mn-lt"/>
              </a:rPr>
              <a:t>Les </a:t>
            </a:r>
            <a:r>
              <a:rPr lang="fr-CA" sz="1200" b="1" dirty="0">
                <a:solidFill>
                  <a:srgbClr val="1E3652"/>
                </a:solidFill>
                <a:latin typeface="+mn-lt"/>
              </a:rPr>
              <a:t>paysages naturels du Canada </a:t>
            </a:r>
            <a:r>
              <a:rPr lang="fr-CA" sz="1200" b="0" dirty="0">
                <a:solidFill>
                  <a:srgbClr val="1E3652"/>
                </a:solidFill>
                <a:latin typeface="+mn-lt"/>
              </a:rPr>
              <a:t>sont une grande source d’inspiration. </a:t>
            </a:r>
            <a:r>
              <a:rPr lang="fr-CA" sz="1200" dirty="0">
                <a:solidFill>
                  <a:srgbClr val="1E3652"/>
                </a:solidFill>
                <a:latin typeface="+mn-lt"/>
              </a:rPr>
              <a:t>Les conceptions incorporeront des images de </a:t>
            </a:r>
            <a:r>
              <a:rPr lang="fr-CA" dirty="0">
                <a:solidFill>
                  <a:srgbClr val="1E3652"/>
                </a:solidFill>
              </a:rPr>
              <a:t>paysage</a:t>
            </a:r>
            <a:r>
              <a:rPr lang="fr-CA" sz="1200" dirty="0">
                <a:solidFill>
                  <a:srgbClr val="1E3652"/>
                </a:solidFill>
                <a:latin typeface="+mn-lt"/>
              </a:rPr>
              <a:t> du Canada, des couleurs et des matières naturelles</a:t>
            </a:r>
            <a:r>
              <a:rPr lang="en-CA" sz="1200" dirty="0">
                <a:solidFill>
                  <a:srgbClr val="1E3652"/>
                </a:solidFill>
                <a:latin typeface="+mn-lt"/>
              </a:rPr>
              <a:t>.</a:t>
            </a:r>
            <a:endParaRPr lang="en-CA" sz="1200" dirty="0">
              <a:solidFill>
                <a:srgbClr val="1E3652"/>
              </a:solidFill>
              <a:latin typeface="+mn-lt"/>
              <a:cs typeface="Calibri"/>
            </a:endParaRPr>
          </a:p>
          <a:p>
            <a:endParaRPr lang="en-CA" sz="1200">
              <a:solidFill>
                <a:srgbClr val="1E3652"/>
              </a:solidFill>
              <a:latin typeface="+mn-lt"/>
            </a:endParaRPr>
          </a:p>
          <a:p>
            <a:r>
              <a:rPr lang="en-CA" sz="1200" dirty="0">
                <a:solidFill>
                  <a:srgbClr val="1E3652"/>
                </a:solidFill>
                <a:latin typeface="+mn-lt"/>
              </a:rPr>
              <a:t>La </a:t>
            </a:r>
            <a:r>
              <a:rPr lang="en-CA" sz="1200" b="1" dirty="0">
                <a:solidFill>
                  <a:srgbClr val="1E3652"/>
                </a:solidFill>
                <a:latin typeface="+mn-lt"/>
              </a:rPr>
              <a:t>nature</a:t>
            </a:r>
            <a:r>
              <a:rPr lang="en-CA" sz="1200" dirty="0">
                <a:solidFill>
                  <a:srgbClr val="1E3652"/>
                </a:solidFill>
                <a:latin typeface="+mn-lt"/>
              </a:rPr>
              <a:t> sera </a:t>
            </a:r>
            <a:r>
              <a:rPr lang="en-CA" dirty="0" err="1">
                <a:solidFill>
                  <a:srgbClr val="1E3652"/>
                </a:solidFill>
              </a:rPr>
              <a:t>présentée</a:t>
            </a:r>
            <a:r>
              <a:rPr lang="en-CA" dirty="0">
                <a:solidFill>
                  <a:srgbClr val="1E3652"/>
                </a:solidFill>
              </a:rPr>
              <a:t> </a:t>
            </a:r>
            <a:r>
              <a:rPr lang="en-CA" sz="1200" dirty="0">
                <a:solidFill>
                  <a:srgbClr val="1E3652"/>
                </a:solidFill>
                <a:latin typeface="+mn-lt"/>
              </a:rPr>
              <a:t>par : </a:t>
            </a:r>
            <a:r>
              <a:rPr lang="en-CA" sz="1200" dirty="0" err="1">
                <a:solidFill>
                  <a:srgbClr val="1E3652"/>
                </a:solidFill>
                <a:latin typeface="+mn-lt"/>
              </a:rPr>
              <a:t>l’accès</a:t>
            </a:r>
            <a:r>
              <a:rPr lang="en-CA" dirty="0">
                <a:solidFill>
                  <a:srgbClr val="1E3652"/>
                </a:solidFill>
              </a:rPr>
              <a:t> à</a:t>
            </a:r>
            <a:r>
              <a:rPr lang="en-CA" sz="1200" dirty="0">
                <a:solidFill>
                  <a:srgbClr val="1E3652"/>
                </a:solidFill>
                <a:latin typeface="+mn-lt"/>
              </a:rPr>
              <a:t> la lumière naturelle, </a:t>
            </a:r>
            <a:r>
              <a:rPr lang="en-CA" sz="1200" dirty="0" err="1">
                <a:solidFill>
                  <a:srgbClr val="1E3652"/>
                </a:solidFill>
                <a:latin typeface="+mn-lt"/>
              </a:rPr>
              <a:t>l’intégration</a:t>
            </a:r>
            <a:r>
              <a:rPr lang="en-CA" sz="1200" dirty="0">
                <a:solidFill>
                  <a:srgbClr val="1E3652"/>
                </a:solidFill>
                <a:latin typeface="+mn-lt"/>
              </a:rPr>
              <a:t> de </a:t>
            </a:r>
            <a:r>
              <a:rPr lang="en-CA" dirty="0" err="1">
                <a:solidFill>
                  <a:srgbClr val="1E3652"/>
                </a:solidFill>
              </a:rPr>
              <a:t>formes</a:t>
            </a:r>
            <a:r>
              <a:rPr lang="en-CA" sz="1200" dirty="0">
                <a:solidFill>
                  <a:srgbClr val="1E3652"/>
                </a:solidFill>
                <a:latin typeface="+mn-lt"/>
              </a:rPr>
              <a:t> et de </a:t>
            </a:r>
            <a:r>
              <a:rPr lang="en-CA" dirty="0">
                <a:solidFill>
                  <a:srgbClr val="1E3652"/>
                </a:solidFill>
              </a:rPr>
              <a:t>textures </a:t>
            </a:r>
            <a:r>
              <a:rPr lang="en-CA" dirty="0" err="1">
                <a:solidFill>
                  <a:srgbClr val="1E3652"/>
                </a:solidFill>
              </a:rPr>
              <a:t>organiques</a:t>
            </a:r>
            <a:r>
              <a:rPr lang="en-CA" dirty="0">
                <a:solidFill>
                  <a:srgbClr val="1E3652"/>
                </a:solidFill>
              </a:rPr>
              <a:t>, </a:t>
            </a:r>
            <a:r>
              <a:rPr lang="en-CA" dirty="0" err="1">
                <a:solidFill>
                  <a:srgbClr val="1E3652"/>
                </a:solidFill>
              </a:rPr>
              <a:t>puis</a:t>
            </a:r>
            <a:r>
              <a:rPr lang="en-CA" dirty="0">
                <a:solidFill>
                  <a:srgbClr val="1E3652"/>
                </a:solidFill>
              </a:rPr>
              <a:t> </a:t>
            </a:r>
            <a:r>
              <a:rPr lang="en-CA" sz="1200" dirty="0" err="1">
                <a:solidFill>
                  <a:srgbClr val="1E3652"/>
                </a:solidFill>
                <a:latin typeface="+mn-lt"/>
              </a:rPr>
              <a:t>l’utilisation</a:t>
            </a:r>
            <a:r>
              <a:rPr lang="en-CA" sz="1200" dirty="0">
                <a:solidFill>
                  <a:srgbClr val="1E3652"/>
                </a:solidFill>
                <a:latin typeface="+mn-lt"/>
              </a:rPr>
              <a:t> de </a:t>
            </a:r>
            <a:r>
              <a:rPr lang="en-CA" sz="1200" dirty="0" err="1">
                <a:solidFill>
                  <a:srgbClr val="1E3652"/>
                </a:solidFill>
                <a:latin typeface="+mn-lt"/>
              </a:rPr>
              <a:t>matériaux</a:t>
            </a:r>
            <a:r>
              <a:rPr lang="en-CA" sz="1200" dirty="0">
                <a:solidFill>
                  <a:srgbClr val="1E3652"/>
                </a:solidFill>
                <a:latin typeface="+mn-lt"/>
              </a:rPr>
              <a:t> </a:t>
            </a:r>
            <a:r>
              <a:rPr lang="en-CA" sz="1200" dirty="0" err="1">
                <a:solidFill>
                  <a:srgbClr val="1E3652"/>
                </a:solidFill>
                <a:latin typeface="+mn-lt"/>
              </a:rPr>
              <a:t>naturels</a:t>
            </a:r>
            <a:r>
              <a:rPr lang="en-CA" sz="1200" dirty="0">
                <a:solidFill>
                  <a:srgbClr val="1E3652"/>
                </a:solidFill>
                <a:latin typeface="+mn-lt"/>
              </a:rPr>
              <a:t>.</a:t>
            </a:r>
            <a:endParaRPr lang="en-CA" sz="1200" dirty="0">
              <a:solidFill>
                <a:srgbClr val="1E3652"/>
              </a:solidFill>
              <a:latin typeface="+mn-lt"/>
              <a:cs typeface="Calibri"/>
            </a:endParaRPr>
          </a:p>
          <a:p>
            <a:endParaRPr lang="en-CA" sz="1200">
              <a:solidFill>
                <a:srgbClr val="1E3652"/>
              </a:solidFill>
              <a:latin typeface="+mn-lt"/>
            </a:endParaRPr>
          </a:p>
          <a:p>
            <a:r>
              <a:rPr lang="en-CA" sz="1200" dirty="0">
                <a:solidFill>
                  <a:srgbClr val="1E3652"/>
                </a:solidFill>
                <a:latin typeface="+mn-lt"/>
              </a:rPr>
              <a:t>Le fort lien à la nature rejoint le point </a:t>
            </a:r>
            <a:r>
              <a:rPr lang="en-CA" sz="1200" dirty="0" err="1">
                <a:solidFill>
                  <a:srgbClr val="1E3652"/>
                </a:solidFill>
                <a:latin typeface="+mn-lt"/>
              </a:rPr>
              <a:t>suivant</a:t>
            </a:r>
            <a:r>
              <a:rPr lang="en-CA" sz="1200" dirty="0">
                <a:solidFill>
                  <a:srgbClr val="1E3652"/>
                </a:solidFill>
                <a:latin typeface="+mn-lt"/>
              </a:rPr>
              <a:t>, </a:t>
            </a:r>
            <a:r>
              <a:rPr lang="en-CA" sz="1200" dirty="0" err="1">
                <a:solidFill>
                  <a:srgbClr val="1E3652"/>
                </a:solidFill>
                <a:latin typeface="+mn-lt"/>
              </a:rPr>
              <a:t>soit</a:t>
            </a:r>
            <a:r>
              <a:rPr lang="en-CA" sz="1200" dirty="0">
                <a:solidFill>
                  <a:srgbClr val="1E3652"/>
                </a:solidFill>
                <a:latin typeface="+mn-lt"/>
              </a:rPr>
              <a:t> les </a:t>
            </a:r>
            <a:r>
              <a:rPr lang="en-CA" sz="1200" b="1" dirty="0" err="1">
                <a:solidFill>
                  <a:srgbClr val="1E3652"/>
                </a:solidFill>
                <a:latin typeface="+mn-lt"/>
              </a:rPr>
              <a:t>éléments</a:t>
            </a:r>
            <a:r>
              <a:rPr lang="en-CA" sz="1200" b="1" dirty="0">
                <a:solidFill>
                  <a:srgbClr val="1E3652"/>
                </a:solidFill>
                <a:latin typeface="+mn-lt"/>
              </a:rPr>
              <a:t> </a:t>
            </a:r>
            <a:r>
              <a:rPr lang="en-CA" sz="1200" b="1" dirty="0" err="1">
                <a:solidFill>
                  <a:srgbClr val="1E3652"/>
                </a:solidFill>
                <a:latin typeface="+mn-lt"/>
              </a:rPr>
              <a:t>autochtones</a:t>
            </a:r>
            <a:r>
              <a:rPr lang="en-CA" sz="1200" dirty="0">
                <a:solidFill>
                  <a:srgbClr val="1E3652"/>
                </a:solidFill>
                <a:latin typeface="+mn-lt"/>
              </a:rPr>
              <a:t>. En </a:t>
            </a:r>
            <a:r>
              <a:rPr lang="en-CA" sz="1200" dirty="0" err="1">
                <a:solidFill>
                  <a:srgbClr val="1E3652"/>
                </a:solidFill>
                <a:latin typeface="+mn-lt"/>
              </a:rPr>
              <a:t>appui</a:t>
            </a:r>
            <a:r>
              <a:rPr lang="en-CA" sz="1200" dirty="0">
                <a:solidFill>
                  <a:srgbClr val="1E3652"/>
                </a:solidFill>
                <a:latin typeface="+mn-lt"/>
              </a:rPr>
              <a:t> à </a:t>
            </a:r>
            <a:r>
              <a:rPr lang="en-CA" sz="1200" dirty="0" err="1">
                <a:solidFill>
                  <a:srgbClr val="1E3652"/>
                </a:solidFill>
                <a:latin typeface="+mn-lt"/>
              </a:rPr>
              <a:t>l’engagement</a:t>
            </a:r>
            <a:r>
              <a:rPr lang="en-CA" sz="1200" dirty="0">
                <a:solidFill>
                  <a:srgbClr val="1E3652"/>
                </a:solidFill>
                <a:latin typeface="+mn-lt"/>
              </a:rPr>
              <a:t> de </a:t>
            </a:r>
            <a:r>
              <a:rPr lang="en-CA" sz="1200" dirty="0" err="1">
                <a:solidFill>
                  <a:srgbClr val="1E3652"/>
                </a:solidFill>
                <a:latin typeface="+mn-lt"/>
              </a:rPr>
              <a:t>notre</a:t>
            </a:r>
            <a:r>
              <a:rPr lang="en-CA" sz="1200" dirty="0">
                <a:solidFill>
                  <a:srgbClr val="1E3652"/>
                </a:solidFill>
                <a:latin typeface="+mn-lt"/>
              </a:rPr>
              <a:t> organisation </a:t>
            </a:r>
            <a:r>
              <a:rPr lang="en-CA" dirty="0">
                <a:solidFill>
                  <a:srgbClr val="1E3652"/>
                </a:solidFill>
              </a:rPr>
              <a:t>quant à </a:t>
            </a:r>
            <a:r>
              <a:rPr lang="en-CA" sz="1200" dirty="0">
                <a:solidFill>
                  <a:srgbClr val="1E3652"/>
                </a:solidFill>
                <a:latin typeface="+mn-lt"/>
              </a:rPr>
              <a:t>la </a:t>
            </a:r>
            <a:r>
              <a:rPr lang="en-CA" sz="1200" dirty="0" err="1">
                <a:solidFill>
                  <a:srgbClr val="1E3652"/>
                </a:solidFill>
                <a:latin typeface="+mn-lt"/>
              </a:rPr>
              <a:t>réconciliation</a:t>
            </a:r>
            <a:r>
              <a:rPr lang="en-CA" dirty="0">
                <a:solidFill>
                  <a:srgbClr val="1E3652"/>
                </a:solidFill>
              </a:rPr>
              <a:t>,</a:t>
            </a:r>
            <a:r>
              <a:rPr lang="en-CA" sz="1200" dirty="0">
                <a:solidFill>
                  <a:srgbClr val="1E3652"/>
                </a:solidFill>
                <a:latin typeface="+mn-lt"/>
              </a:rPr>
              <a:t> </a:t>
            </a:r>
            <a:r>
              <a:rPr lang="en-CA" dirty="0">
                <a:solidFill>
                  <a:srgbClr val="1E3652"/>
                </a:solidFill>
              </a:rPr>
              <a:t>nous </a:t>
            </a:r>
            <a:r>
              <a:rPr lang="en-CA" dirty="0" err="1">
                <a:solidFill>
                  <a:srgbClr val="1E3652"/>
                </a:solidFill>
              </a:rPr>
              <a:t>incorporerons</a:t>
            </a:r>
            <a:r>
              <a:rPr lang="en-CA" sz="1200" dirty="0">
                <a:solidFill>
                  <a:srgbClr val="1E3652"/>
                </a:solidFill>
                <a:latin typeface="+mn-lt"/>
              </a:rPr>
              <a:t> des </a:t>
            </a:r>
            <a:r>
              <a:rPr lang="en-CA" sz="1200" dirty="0" err="1">
                <a:solidFill>
                  <a:srgbClr val="1E3652"/>
                </a:solidFill>
                <a:latin typeface="+mn-lt"/>
              </a:rPr>
              <a:t>éléments</a:t>
            </a:r>
            <a:r>
              <a:rPr lang="en-CA" sz="1200" dirty="0">
                <a:solidFill>
                  <a:srgbClr val="1E3652"/>
                </a:solidFill>
                <a:latin typeface="+mn-lt"/>
              </a:rPr>
              <a:t> </a:t>
            </a:r>
            <a:r>
              <a:rPr lang="en-CA" dirty="0" err="1">
                <a:solidFill>
                  <a:srgbClr val="1E3652"/>
                </a:solidFill>
              </a:rPr>
              <a:t>adéquats</a:t>
            </a:r>
            <a:r>
              <a:rPr lang="en-CA" sz="1200" dirty="0">
                <a:solidFill>
                  <a:srgbClr val="1E3652"/>
                </a:solidFill>
                <a:latin typeface="+mn-lt"/>
              </a:rPr>
              <a:t> sur le plan </a:t>
            </a:r>
            <a:r>
              <a:rPr lang="en-CA" sz="1200" dirty="0" err="1">
                <a:solidFill>
                  <a:srgbClr val="1E3652"/>
                </a:solidFill>
                <a:latin typeface="+mn-lt"/>
              </a:rPr>
              <a:t>culturel</a:t>
            </a:r>
            <a:r>
              <a:rPr lang="en-CA" dirty="0">
                <a:solidFill>
                  <a:srgbClr val="1E3652"/>
                </a:solidFill>
              </a:rPr>
              <a:t> </a:t>
            </a:r>
            <a:r>
              <a:rPr lang="en-CA" dirty="0" err="1">
                <a:solidFill>
                  <a:srgbClr val="1E3652"/>
                </a:solidFill>
              </a:rPr>
              <a:t>occasionnant</a:t>
            </a:r>
            <a:r>
              <a:rPr lang="en-CA" dirty="0">
                <a:solidFill>
                  <a:srgbClr val="1E3652"/>
                </a:solidFill>
              </a:rPr>
              <a:t> </a:t>
            </a:r>
            <a:r>
              <a:rPr lang="en-CA" sz="1200" dirty="0">
                <a:solidFill>
                  <a:srgbClr val="1E3652"/>
                </a:solidFill>
                <a:latin typeface="+mn-lt"/>
              </a:rPr>
              <a:t>des </a:t>
            </a:r>
            <a:r>
              <a:rPr lang="en-CA" sz="1200" dirty="0" err="1">
                <a:solidFill>
                  <a:srgbClr val="1E3652"/>
                </a:solidFill>
                <a:latin typeface="+mn-lt"/>
              </a:rPr>
              <a:t>possibilités</a:t>
            </a:r>
            <a:r>
              <a:rPr lang="en-CA" sz="1200" dirty="0">
                <a:solidFill>
                  <a:srgbClr val="1E3652"/>
                </a:solidFill>
                <a:latin typeface="+mn-lt"/>
              </a:rPr>
              <a:t> </a:t>
            </a:r>
            <a:r>
              <a:rPr lang="en-CA" sz="1200" dirty="0" err="1">
                <a:solidFill>
                  <a:srgbClr val="1E3652"/>
                </a:solidFill>
                <a:latin typeface="+mn-lt"/>
              </a:rPr>
              <a:t>économiques</a:t>
            </a:r>
            <a:r>
              <a:rPr lang="en-CA" sz="1200" dirty="0">
                <a:solidFill>
                  <a:srgbClr val="1E3652"/>
                </a:solidFill>
                <a:latin typeface="+mn-lt"/>
              </a:rPr>
              <a:t> pour les </a:t>
            </a:r>
            <a:r>
              <a:rPr lang="en-CA" sz="1200" dirty="0" err="1">
                <a:solidFill>
                  <a:srgbClr val="1E3652"/>
                </a:solidFill>
                <a:latin typeface="+mn-lt"/>
              </a:rPr>
              <a:t>Autochtones</a:t>
            </a:r>
            <a:r>
              <a:rPr lang="en-CA" sz="1200" dirty="0">
                <a:solidFill>
                  <a:srgbClr val="1E3652"/>
                </a:solidFill>
                <a:latin typeface="+mn-lt"/>
              </a:rPr>
              <a:t>.</a:t>
            </a:r>
            <a:r>
              <a:rPr lang="en-CA" dirty="0">
                <a:solidFill>
                  <a:srgbClr val="1E3652"/>
                </a:solidFill>
              </a:rPr>
              <a:t> </a:t>
            </a:r>
            <a:endParaRPr lang="en-CA" sz="1200" dirty="0">
              <a:solidFill>
                <a:srgbClr val="1E3652"/>
              </a:solidFill>
              <a:latin typeface="+mn-lt"/>
              <a:cs typeface="Calibri"/>
            </a:endParaRPr>
          </a:p>
          <a:p>
            <a:endParaRPr lang="en-CA" sz="1200">
              <a:solidFill>
                <a:srgbClr val="1E3652"/>
              </a:solidFill>
              <a:latin typeface="+mn-lt"/>
            </a:endParaRPr>
          </a:p>
          <a:p>
            <a:r>
              <a:rPr lang="en-CA" sz="1200" dirty="0" err="1">
                <a:solidFill>
                  <a:srgbClr val="1E3652"/>
                </a:solidFill>
                <a:latin typeface="+mn-lt"/>
              </a:rPr>
              <a:t>Plusieurs</a:t>
            </a:r>
            <a:r>
              <a:rPr lang="en-CA" sz="1200" dirty="0">
                <a:solidFill>
                  <a:srgbClr val="1E3652"/>
                </a:solidFill>
                <a:latin typeface="+mn-lt"/>
              </a:rPr>
              <a:t> </a:t>
            </a:r>
            <a:r>
              <a:rPr lang="en-CA" sz="1200" dirty="0" err="1">
                <a:solidFill>
                  <a:srgbClr val="1E3652"/>
                </a:solidFill>
                <a:latin typeface="+mn-lt"/>
              </a:rPr>
              <a:t>éléments</a:t>
            </a:r>
            <a:r>
              <a:rPr lang="en-CA" sz="1200" dirty="0">
                <a:solidFill>
                  <a:srgbClr val="1E3652"/>
                </a:solidFill>
                <a:latin typeface="+mn-lt"/>
              </a:rPr>
              <a:t> de </a:t>
            </a:r>
            <a:r>
              <a:rPr lang="en-CA" sz="1200" dirty="0" err="1">
                <a:solidFill>
                  <a:srgbClr val="1E3652"/>
                </a:solidFill>
                <a:latin typeface="+mn-lt"/>
              </a:rPr>
              <a:t>notre</a:t>
            </a:r>
            <a:r>
              <a:rPr lang="en-CA" sz="1200" dirty="0">
                <a:solidFill>
                  <a:srgbClr val="1E3652"/>
                </a:solidFill>
                <a:latin typeface="+mn-lt"/>
              </a:rPr>
              <a:t> </a:t>
            </a:r>
            <a:r>
              <a:rPr lang="en-CA" sz="1200" dirty="0" err="1">
                <a:solidFill>
                  <a:srgbClr val="1E3652"/>
                </a:solidFill>
                <a:latin typeface="+mn-lt"/>
              </a:rPr>
              <a:t>futur</a:t>
            </a:r>
            <a:r>
              <a:rPr lang="en-CA" sz="1200" dirty="0">
                <a:solidFill>
                  <a:srgbClr val="1E3652"/>
                </a:solidFill>
                <a:latin typeface="+mn-lt"/>
              </a:rPr>
              <a:t> milieu de travail </a:t>
            </a:r>
            <a:r>
              <a:rPr lang="en-CA" dirty="0" err="1">
                <a:solidFill>
                  <a:srgbClr val="1E3652"/>
                </a:solidFill>
              </a:rPr>
              <a:t>visent</a:t>
            </a:r>
            <a:r>
              <a:rPr lang="en-CA" dirty="0">
                <a:solidFill>
                  <a:srgbClr val="1E3652"/>
                </a:solidFill>
              </a:rPr>
              <a:t> à </a:t>
            </a:r>
            <a:r>
              <a:rPr lang="en-CA" sz="1200" dirty="0" err="1">
                <a:solidFill>
                  <a:srgbClr val="1E3652"/>
                </a:solidFill>
                <a:latin typeface="+mn-lt"/>
              </a:rPr>
              <a:t>améliorer</a:t>
            </a:r>
            <a:r>
              <a:rPr lang="en-CA" sz="1200" dirty="0">
                <a:solidFill>
                  <a:srgbClr val="1E3652"/>
                </a:solidFill>
                <a:latin typeface="+mn-lt"/>
              </a:rPr>
              <a:t> </a:t>
            </a:r>
            <a:r>
              <a:rPr lang="en-CA" sz="1200" dirty="0" err="1">
                <a:solidFill>
                  <a:srgbClr val="1E3652"/>
                </a:solidFill>
                <a:latin typeface="+mn-lt"/>
              </a:rPr>
              <a:t>l’inclusion</a:t>
            </a:r>
            <a:r>
              <a:rPr lang="en-CA" sz="1200" dirty="0">
                <a:solidFill>
                  <a:srgbClr val="1E3652"/>
                </a:solidFill>
                <a:latin typeface="+mn-lt"/>
              </a:rPr>
              <a:t> et </a:t>
            </a:r>
            <a:r>
              <a:rPr lang="en-CA" sz="1200" dirty="0" err="1">
                <a:solidFill>
                  <a:srgbClr val="1E3652"/>
                </a:solidFill>
                <a:latin typeface="+mn-lt"/>
              </a:rPr>
              <a:t>l’accessibilité</a:t>
            </a:r>
            <a:r>
              <a:rPr lang="en-CA" sz="1200" dirty="0">
                <a:solidFill>
                  <a:srgbClr val="1E3652"/>
                </a:solidFill>
                <a:latin typeface="+mn-lt"/>
              </a:rPr>
              <a:t> </a:t>
            </a:r>
            <a:r>
              <a:rPr lang="en-CA" sz="1200" dirty="0" err="1">
                <a:solidFill>
                  <a:srgbClr val="1E3652"/>
                </a:solidFill>
                <a:latin typeface="+mn-lt"/>
              </a:rPr>
              <a:t>comme</a:t>
            </a:r>
            <a:r>
              <a:rPr lang="en-CA" sz="1200" dirty="0">
                <a:solidFill>
                  <a:srgbClr val="1E3652"/>
                </a:solidFill>
                <a:latin typeface="+mn-lt"/>
              </a:rPr>
              <a:t> : la </a:t>
            </a:r>
            <a:r>
              <a:rPr lang="en-CA" sz="1200" dirty="0" err="1">
                <a:solidFill>
                  <a:srgbClr val="1E3652"/>
                </a:solidFill>
                <a:latin typeface="+mn-lt"/>
              </a:rPr>
              <a:t>variété</a:t>
            </a:r>
            <a:r>
              <a:rPr lang="en-CA" sz="1200" dirty="0">
                <a:solidFill>
                  <a:srgbClr val="1E3652"/>
                </a:solidFill>
                <a:latin typeface="+mn-lt"/>
              </a:rPr>
              <a:t> des points de travail qui </a:t>
            </a:r>
            <a:r>
              <a:rPr lang="en-CA" sz="1200" dirty="0" err="1">
                <a:solidFill>
                  <a:srgbClr val="1E3652"/>
                </a:solidFill>
                <a:latin typeface="+mn-lt"/>
              </a:rPr>
              <a:t>répond</a:t>
            </a:r>
            <a:r>
              <a:rPr lang="en-CA" sz="1200" dirty="0">
                <a:solidFill>
                  <a:srgbClr val="1E3652"/>
                </a:solidFill>
                <a:latin typeface="+mn-lt"/>
              </a:rPr>
              <a:t> </a:t>
            </a:r>
            <a:r>
              <a:rPr lang="en-CA" sz="1200" dirty="0" err="1">
                <a:solidFill>
                  <a:srgbClr val="1E3652"/>
                </a:solidFill>
                <a:latin typeface="+mn-lt"/>
              </a:rPr>
              <a:t>naturellement</a:t>
            </a:r>
            <a:r>
              <a:rPr lang="en-CA" dirty="0">
                <a:solidFill>
                  <a:srgbClr val="1E3652"/>
                </a:solidFill>
              </a:rPr>
              <a:t> à </a:t>
            </a:r>
            <a:r>
              <a:rPr lang="en-CA" sz="1200" dirty="0" err="1">
                <a:solidFill>
                  <a:srgbClr val="1E3652"/>
                </a:solidFill>
                <a:latin typeface="+mn-lt"/>
              </a:rPr>
              <a:t>certains</a:t>
            </a:r>
            <a:r>
              <a:rPr lang="en-CA" sz="1200" dirty="0">
                <a:solidFill>
                  <a:srgbClr val="1E3652"/>
                </a:solidFill>
                <a:latin typeface="+mn-lt"/>
              </a:rPr>
              <a:t> </a:t>
            </a:r>
            <a:r>
              <a:rPr lang="en-CA" sz="1200" dirty="0" err="1">
                <a:solidFill>
                  <a:srgbClr val="1E3652"/>
                </a:solidFill>
                <a:latin typeface="+mn-lt"/>
              </a:rPr>
              <a:t>besoins</a:t>
            </a:r>
            <a:r>
              <a:rPr lang="en-CA" dirty="0">
                <a:solidFill>
                  <a:srgbClr val="1E3652"/>
                </a:solidFill>
              </a:rPr>
              <a:t> </a:t>
            </a:r>
            <a:r>
              <a:rPr lang="en-CA" dirty="0" err="1">
                <a:solidFill>
                  <a:srgbClr val="1E3652"/>
                </a:solidFill>
              </a:rPr>
              <a:t>d'accommodement</a:t>
            </a:r>
            <a:r>
              <a:rPr lang="en-CA" sz="1200" dirty="0">
                <a:solidFill>
                  <a:srgbClr val="1E3652"/>
                </a:solidFill>
                <a:latin typeface="+mn-lt"/>
              </a:rPr>
              <a:t>, </a:t>
            </a:r>
            <a:r>
              <a:rPr lang="en-CA" sz="1200" dirty="0" err="1">
                <a:solidFill>
                  <a:srgbClr val="1E3652"/>
                </a:solidFill>
                <a:latin typeface="+mn-lt"/>
              </a:rPr>
              <a:t>l’équipement</a:t>
            </a:r>
            <a:r>
              <a:rPr lang="en-CA" sz="1200" dirty="0">
                <a:solidFill>
                  <a:srgbClr val="1E3652"/>
                </a:solidFill>
                <a:latin typeface="+mn-lt"/>
              </a:rPr>
              <a:t> </a:t>
            </a:r>
            <a:r>
              <a:rPr lang="en-CA" sz="1200" dirty="0" err="1">
                <a:solidFill>
                  <a:srgbClr val="1E3652"/>
                </a:solidFill>
                <a:latin typeface="+mn-lt"/>
              </a:rPr>
              <a:t>technologique</a:t>
            </a:r>
            <a:r>
              <a:rPr lang="en-CA" sz="1200" dirty="0">
                <a:solidFill>
                  <a:srgbClr val="1E3652"/>
                </a:solidFill>
                <a:latin typeface="+mn-lt"/>
              </a:rPr>
              <a:t> accessible, et </a:t>
            </a:r>
            <a:r>
              <a:rPr lang="en-CA" sz="1200" dirty="0" err="1">
                <a:solidFill>
                  <a:srgbClr val="1E3652"/>
                </a:solidFill>
                <a:latin typeface="+mn-lt"/>
              </a:rPr>
              <a:t>l’accès</a:t>
            </a:r>
            <a:r>
              <a:rPr lang="en-CA" sz="1200" dirty="0">
                <a:solidFill>
                  <a:srgbClr val="1E3652"/>
                </a:solidFill>
                <a:latin typeface="+mn-lt"/>
              </a:rPr>
              <a:t> plus </a:t>
            </a:r>
            <a:r>
              <a:rPr lang="en-CA" dirty="0" err="1">
                <a:solidFill>
                  <a:srgbClr val="1E3652"/>
                </a:solidFill>
              </a:rPr>
              <a:t>équitable</a:t>
            </a:r>
            <a:r>
              <a:rPr lang="en-CA" dirty="0">
                <a:solidFill>
                  <a:srgbClr val="1E3652"/>
                </a:solidFill>
              </a:rPr>
              <a:t> à</a:t>
            </a:r>
            <a:r>
              <a:rPr lang="en-CA" sz="1200" dirty="0">
                <a:solidFill>
                  <a:srgbClr val="1E3652"/>
                </a:solidFill>
                <a:latin typeface="+mn-lt"/>
              </a:rPr>
              <a:t> des points de travail </a:t>
            </a:r>
            <a:r>
              <a:rPr lang="en-CA" sz="1200" dirty="0" err="1">
                <a:solidFill>
                  <a:srgbClr val="1E3652"/>
                </a:solidFill>
                <a:latin typeface="+mn-lt"/>
              </a:rPr>
              <a:t>ergonomiques</a:t>
            </a:r>
            <a:r>
              <a:rPr lang="en-CA" sz="1200" dirty="0">
                <a:solidFill>
                  <a:srgbClr val="1E3652"/>
                </a:solidFill>
                <a:latin typeface="+mn-lt"/>
              </a:rPr>
              <a:t>.</a:t>
            </a:r>
            <a:r>
              <a:rPr lang="en-CA" dirty="0">
                <a:solidFill>
                  <a:srgbClr val="1E3652"/>
                </a:solidFill>
              </a:rPr>
              <a:t> </a:t>
            </a:r>
            <a:endParaRPr lang="en-CA" sz="1200" dirty="0">
              <a:solidFill>
                <a:srgbClr val="1E3652"/>
              </a:solidFill>
              <a:latin typeface="+mn-lt"/>
              <a:cs typeface="Calibri"/>
            </a:endParaRPr>
          </a:p>
          <a:p>
            <a:endParaRPr lang="en-CA" sz="1200">
              <a:solidFill>
                <a:srgbClr val="1E3652"/>
              </a:solidFill>
              <a:latin typeface="+mn-lt"/>
            </a:endParaRPr>
          </a:p>
          <a:p>
            <a:pPr>
              <a:defRPr/>
            </a:pPr>
            <a:r>
              <a:rPr lang="en-CA" sz="1200" dirty="0">
                <a:solidFill>
                  <a:srgbClr val="1E3652"/>
                </a:solidFill>
                <a:latin typeface="+mn-lt"/>
              </a:rPr>
              <a:t>Pour la </a:t>
            </a:r>
            <a:r>
              <a:rPr lang="en-CA" sz="1200" b="1" dirty="0" err="1">
                <a:solidFill>
                  <a:srgbClr val="1E3652"/>
                </a:solidFill>
                <a:latin typeface="+mn-lt"/>
              </a:rPr>
              <a:t>durabilité</a:t>
            </a:r>
            <a:r>
              <a:rPr lang="en-CA" sz="1200" dirty="0">
                <a:solidFill>
                  <a:srgbClr val="1E3652"/>
                </a:solidFill>
                <a:latin typeface="+mn-lt"/>
              </a:rPr>
              <a:t>, on vise a </a:t>
            </a:r>
            <a:r>
              <a:rPr lang="en-CA" sz="1200" dirty="0" err="1">
                <a:solidFill>
                  <a:srgbClr val="1E3652"/>
                </a:solidFill>
                <a:latin typeface="+mn-lt"/>
              </a:rPr>
              <a:t>réutiliser</a:t>
            </a:r>
            <a:r>
              <a:rPr lang="en-CA" sz="1200" dirty="0">
                <a:solidFill>
                  <a:srgbClr val="1E3652"/>
                </a:solidFill>
                <a:latin typeface="+mn-lt"/>
              </a:rPr>
              <a:t> les </a:t>
            </a:r>
            <a:r>
              <a:rPr lang="en-CA" sz="1200" dirty="0" err="1">
                <a:solidFill>
                  <a:srgbClr val="1E3652"/>
                </a:solidFill>
                <a:latin typeface="+mn-lt"/>
              </a:rPr>
              <a:t>finitions</a:t>
            </a:r>
            <a:r>
              <a:rPr lang="en-CA" sz="1200" dirty="0">
                <a:solidFill>
                  <a:srgbClr val="1E3652"/>
                </a:solidFill>
                <a:latin typeface="+mn-lt"/>
              </a:rPr>
              <a:t> de </a:t>
            </a:r>
            <a:r>
              <a:rPr lang="en-CA" sz="1200" dirty="0" err="1">
                <a:solidFill>
                  <a:srgbClr val="1E3652"/>
                </a:solidFill>
                <a:latin typeface="+mn-lt"/>
              </a:rPr>
              <a:t>nos</a:t>
            </a:r>
            <a:r>
              <a:rPr lang="en-CA" sz="1200" dirty="0">
                <a:solidFill>
                  <a:srgbClr val="1E3652"/>
                </a:solidFill>
                <a:latin typeface="+mn-lt"/>
              </a:rPr>
              <a:t> bureaux </a:t>
            </a:r>
            <a:r>
              <a:rPr lang="en-CA" sz="1200" dirty="0" err="1">
                <a:solidFill>
                  <a:srgbClr val="1E3652"/>
                </a:solidFill>
                <a:latin typeface="+mn-lt"/>
              </a:rPr>
              <a:t>actuels</a:t>
            </a:r>
            <a:r>
              <a:rPr lang="en-CA" sz="1200" dirty="0">
                <a:solidFill>
                  <a:srgbClr val="1E3652"/>
                </a:solidFill>
                <a:latin typeface="+mn-lt"/>
              </a:rPr>
              <a:t> </a:t>
            </a:r>
            <a:r>
              <a:rPr lang="en-CA" sz="1200" dirty="0" err="1">
                <a:solidFill>
                  <a:srgbClr val="1E3652"/>
                </a:solidFill>
                <a:latin typeface="+mn-lt"/>
              </a:rPr>
              <a:t>ainsi</a:t>
            </a:r>
            <a:r>
              <a:rPr lang="en-CA" sz="1200" dirty="0">
                <a:solidFill>
                  <a:srgbClr val="1E3652"/>
                </a:solidFill>
                <a:latin typeface="+mn-lt"/>
              </a:rPr>
              <a:t> que </a:t>
            </a:r>
            <a:r>
              <a:rPr lang="en-CA" sz="1200" dirty="0" err="1">
                <a:solidFill>
                  <a:srgbClr val="1E3652"/>
                </a:solidFill>
                <a:latin typeface="+mn-lt"/>
              </a:rPr>
              <a:t>l’ameublement</a:t>
            </a:r>
            <a:r>
              <a:rPr lang="en-CA" sz="1200" dirty="0">
                <a:solidFill>
                  <a:srgbClr val="1E3652"/>
                </a:solidFill>
                <a:latin typeface="+mn-lt"/>
              </a:rPr>
              <a:t> qui </a:t>
            </a:r>
            <a:r>
              <a:rPr lang="en-CA" sz="1200" dirty="0" err="1">
                <a:solidFill>
                  <a:srgbClr val="1E3652"/>
                </a:solidFill>
                <a:latin typeface="+mn-lt"/>
              </a:rPr>
              <a:t>peut</a:t>
            </a:r>
            <a:r>
              <a:rPr lang="en-CA" sz="1200" dirty="0">
                <a:solidFill>
                  <a:srgbClr val="1E3652"/>
                </a:solidFill>
                <a:latin typeface="+mn-lt"/>
              </a:rPr>
              <a:t> </a:t>
            </a:r>
            <a:r>
              <a:rPr lang="en-CA" sz="1200" dirty="0" err="1">
                <a:solidFill>
                  <a:srgbClr val="1E3652"/>
                </a:solidFill>
                <a:latin typeface="+mn-lt"/>
              </a:rPr>
              <a:t>l’être</a:t>
            </a:r>
            <a:r>
              <a:rPr lang="en-CA" sz="1200" dirty="0">
                <a:solidFill>
                  <a:srgbClr val="1E3652"/>
                </a:solidFill>
                <a:latin typeface="+mn-lt"/>
              </a:rPr>
              <a:t>. Pour tout </a:t>
            </a:r>
            <a:r>
              <a:rPr lang="en-CA" sz="1200" dirty="0" err="1">
                <a:solidFill>
                  <a:srgbClr val="1E3652"/>
                </a:solidFill>
                <a:latin typeface="+mn-lt"/>
              </a:rPr>
              <a:t>ce</a:t>
            </a:r>
            <a:r>
              <a:rPr lang="en-CA" sz="1200" dirty="0">
                <a:solidFill>
                  <a:srgbClr val="1E3652"/>
                </a:solidFill>
                <a:latin typeface="+mn-lt"/>
              </a:rPr>
              <a:t> qui ne </a:t>
            </a:r>
            <a:r>
              <a:rPr lang="en-CA" sz="1200" dirty="0" err="1">
                <a:solidFill>
                  <a:srgbClr val="1E3652"/>
                </a:solidFill>
                <a:latin typeface="+mn-lt"/>
              </a:rPr>
              <a:t>peut</a:t>
            </a:r>
            <a:r>
              <a:rPr lang="en-CA" sz="1200" dirty="0">
                <a:solidFill>
                  <a:srgbClr val="1E3652"/>
                </a:solidFill>
                <a:latin typeface="+mn-lt"/>
              </a:rPr>
              <a:t> pas </a:t>
            </a:r>
            <a:r>
              <a:rPr lang="en-CA" sz="1200" dirty="0" err="1">
                <a:solidFill>
                  <a:srgbClr val="1E3652"/>
                </a:solidFill>
                <a:latin typeface="+mn-lt"/>
              </a:rPr>
              <a:t>être</a:t>
            </a:r>
            <a:r>
              <a:rPr lang="en-CA" sz="1200" dirty="0">
                <a:solidFill>
                  <a:srgbClr val="1E3652"/>
                </a:solidFill>
                <a:latin typeface="+mn-lt"/>
              </a:rPr>
              <a:t> </a:t>
            </a:r>
            <a:r>
              <a:rPr lang="en-CA" sz="1200" dirty="0" err="1">
                <a:solidFill>
                  <a:srgbClr val="1E3652"/>
                </a:solidFill>
                <a:latin typeface="+mn-lt"/>
              </a:rPr>
              <a:t>réutilisé</a:t>
            </a:r>
            <a:r>
              <a:rPr lang="en-CA" sz="1200" dirty="0">
                <a:solidFill>
                  <a:srgbClr val="1E3652"/>
                </a:solidFill>
                <a:latin typeface="+mn-lt"/>
              </a:rPr>
              <a:t>, des efforts </a:t>
            </a:r>
            <a:r>
              <a:rPr lang="en-CA" sz="1200" dirty="0" err="1">
                <a:solidFill>
                  <a:srgbClr val="1E3652"/>
                </a:solidFill>
                <a:latin typeface="+mn-lt"/>
              </a:rPr>
              <a:t>sont</a:t>
            </a:r>
            <a:r>
              <a:rPr lang="en-CA" sz="1200" dirty="0">
                <a:solidFill>
                  <a:srgbClr val="1E3652"/>
                </a:solidFill>
                <a:latin typeface="+mn-lt"/>
              </a:rPr>
              <a:t> </a:t>
            </a:r>
            <a:r>
              <a:rPr lang="en-CA" sz="1200" dirty="0" err="1">
                <a:solidFill>
                  <a:srgbClr val="1E3652"/>
                </a:solidFill>
                <a:latin typeface="+mn-lt"/>
              </a:rPr>
              <a:t>dirigés</a:t>
            </a:r>
            <a:r>
              <a:rPr lang="en-CA" sz="1200" dirty="0">
                <a:solidFill>
                  <a:srgbClr val="1E3652"/>
                </a:solidFill>
                <a:latin typeface="+mn-lt"/>
              </a:rPr>
              <a:t> pour les recycler et </a:t>
            </a:r>
            <a:r>
              <a:rPr lang="en-CA" sz="1200" dirty="0" err="1">
                <a:solidFill>
                  <a:srgbClr val="1E3652"/>
                </a:solidFill>
                <a:latin typeface="+mn-lt"/>
              </a:rPr>
              <a:t>en</a:t>
            </a:r>
            <a:r>
              <a:rPr lang="en-CA" sz="1200" dirty="0">
                <a:solidFill>
                  <a:srgbClr val="1E3652"/>
                </a:solidFill>
                <a:latin typeface="+mn-lt"/>
              </a:rPr>
              <a:t> disposer </a:t>
            </a:r>
            <a:r>
              <a:rPr lang="en-CA" dirty="0" err="1">
                <a:solidFill>
                  <a:srgbClr val="1E3652"/>
                </a:solidFill>
              </a:rPr>
              <a:t>adéquatement</a:t>
            </a:r>
            <a:r>
              <a:rPr lang="en-CA" sz="1200" dirty="0">
                <a:solidFill>
                  <a:srgbClr val="1E3652"/>
                </a:solidFill>
                <a:latin typeface="+mn-lt"/>
              </a:rPr>
              <a:t>. En plus d’être </a:t>
            </a:r>
            <a:r>
              <a:rPr lang="en-CA" sz="1200" dirty="0" err="1">
                <a:solidFill>
                  <a:srgbClr val="1E3652"/>
                </a:solidFill>
                <a:latin typeface="+mn-lt"/>
              </a:rPr>
              <a:t>écologiquement</a:t>
            </a:r>
            <a:r>
              <a:rPr lang="en-CA" sz="1200" dirty="0">
                <a:solidFill>
                  <a:srgbClr val="1E3652"/>
                </a:solidFill>
                <a:latin typeface="+mn-lt"/>
              </a:rPr>
              <a:t> </a:t>
            </a:r>
            <a:r>
              <a:rPr lang="en-CA" sz="1200" dirty="0" err="1">
                <a:solidFill>
                  <a:srgbClr val="1E3652"/>
                </a:solidFill>
                <a:latin typeface="+mn-lt"/>
              </a:rPr>
              <a:t>responsable</a:t>
            </a:r>
            <a:r>
              <a:rPr lang="en-CA" sz="1200" dirty="0">
                <a:solidFill>
                  <a:srgbClr val="1E3652"/>
                </a:solidFill>
                <a:latin typeface="+mn-lt"/>
              </a:rPr>
              <a:t>, </a:t>
            </a:r>
            <a:r>
              <a:rPr lang="en-CA" sz="1200" dirty="0" err="1">
                <a:solidFill>
                  <a:srgbClr val="1E3652"/>
                </a:solidFill>
                <a:latin typeface="+mn-lt"/>
              </a:rPr>
              <a:t>cela</a:t>
            </a:r>
            <a:r>
              <a:rPr lang="en-CA" sz="1200" dirty="0">
                <a:solidFill>
                  <a:srgbClr val="1E3652"/>
                </a:solidFill>
                <a:latin typeface="+mn-lt"/>
              </a:rPr>
              <a:t> </a:t>
            </a:r>
            <a:r>
              <a:rPr lang="en-CA" sz="1200" dirty="0" err="1">
                <a:solidFill>
                  <a:srgbClr val="1E3652"/>
                </a:solidFill>
                <a:latin typeface="+mn-lt"/>
              </a:rPr>
              <a:t>permet</a:t>
            </a:r>
            <a:r>
              <a:rPr lang="en-CA" dirty="0">
                <a:solidFill>
                  <a:srgbClr val="1E3652"/>
                </a:solidFill>
              </a:rPr>
              <a:t> à </a:t>
            </a:r>
            <a:r>
              <a:rPr lang="en-CA" sz="1200" dirty="0" err="1">
                <a:solidFill>
                  <a:srgbClr val="1E3652"/>
                </a:solidFill>
                <a:latin typeface="+mn-lt"/>
              </a:rPr>
              <a:t>notre</a:t>
            </a:r>
            <a:r>
              <a:rPr lang="en-CA" sz="1200" dirty="0">
                <a:solidFill>
                  <a:srgbClr val="1E3652"/>
                </a:solidFill>
                <a:latin typeface="+mn-lt"/>
              </a:rPr>
              <a:t> </a:t>
            </a:r>
            <a:r>
              <a:rPr lang="en-CA" sz="1200" dirty="0" err="1">
                <a:solidFill>
                  <a:srgbClr val="1E3652"/>
                </a:solidFill>
                <a:latin typeface="+mn-lt"/>
              </a:rPr>
              <a:t>projet</a:t>
            </a:r>
            <a:r>
              <a:rPr lang="en-CA" sz="1200" dirty="0">
                <a:solidFill>
                  <a:srgbClr val="1E3652"/>
                </a:solidFill>
                <a:latin typeface="+mn-lt"/>
              </a:rPr>
              <a:t> d’être </a:t>
            </a:r>
            <a:r>
              <a:rPr lang="en-CA" sz="1200" dirty="0" err="1">
                <a:solidFill>
                  <a:srgbClr val="1E3652"/>
                </a:solidFill>
                <a:latin typeface="+mn-lt"/>
              </a:rPr>
              <a:t>réalisé</a:t>
            </a:r>
            <a:r>
              <a:rPr lang="en-CA" sz="1200" dirty="0">
                <a:solidFill>
                  <a:srgbClr val="1E3652"/>
                </a:solidFill>
                <a:latin typeface="+mn-lt"/>
              </a:rPr>
              <a:t> </a:t>
            </a:r>
            <a:r>
              <a:rPr lang="en-CA" sz="1200" dirty="0" err="1">
                <a:solidFill>
                  <a:srgbClr val="1E3652"/>
                </a:solidFill>
                <a:latin typeface="+mn-lt"/>
              </a:rPr>
              <a:t>selon</a:t>
            </a:r>
            <a:r>
              <a:rPr lang="en-CA" sz="1200" dirty="0">
                <a:solidFill>
                  <a:srgbClr val="1E3652"/>
                </a:solidFill>
                <a:latin typeface="+mn-lt"/>
              </a:rPr>
              <a:t> un </a:t>
            </a:r>
            <a:r>
              <a:rPr lang="en-CA" sz="1200" b="1" dirty="0" err="1">
                <a:solidFill>
                  <a:srgbClr val="1E3652"/>
                </a:solidFill>
                <a:latin typeface="+mn-lt"/>
              </a:rPr>
              <a:t>échéancier</a:t>
            </a:r>
            <a:r>
              <a:rPr lang="en-CA" sz="1200" b="1" dirty="0">
                <a:solidFill>
                  <a:srgbClr val="1E3652"/>
                </a:solidFill>
                <a:latin typeface="+mn-lt"/>
              </a:rPr>
              <a:t> </a:t>
            </a:r>
            <a:r>
              <a:rPr lang="en-CA" sz="1200" b="1" dirty="0" err="1">
                <a:solidFill>
                  <a:srgbClr val="1E3652"/>
                </a:solidFill>
                <a:latin typeface="+mn-lt"/>
              </a:rPr>
              <a:t>accéléré</a:t>
            </a:r>
            <a:r>
              <a:rPr lang="en-CA" sz="1200" dirty="0">
                <a:solidFill>
                  <a:srgbClr val="1E3652"/>
                </a:solidFill>
                <a:latin typeface="+mn-lt"/>
              </a:rPr>
              <a:t>.</a:t>
            </a: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a:solidFill>
                <a:srgbClr val="1E365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err="1">
                <a:solidFill>
                  <a:srgbClr val="1E3652"/>
                </a:solidFill>
                <a:latin typeface="+mn-lt"/>
              </a:rPr>
              <a:t>Parlant</a:t>
            </a:r>
            <a:r>
              <a:rPr lang="en-CA" sz="1200" dirty="0">
                <a:solidFill>
                  <a:srgbClr val="1E3652"/>
                </a:solidFill>
                <a:latin typeface="+mn-lt"/>
              </a:rPr>
              <a:t> </a:t>
            </a:r>
            <a:r>
              <a:rPr lang="en-CA" sz="1200" dirty="0" err="1">
                <a:solidFill>
                  <a:srgbClr val="1E3652"/>
                </a:solidFill>
                <a:latin typeface="+mn-lt"/>
              </a:rPr>
              <a:t>d’échéancier</a:t>
            </a:r>
            <a:r>
              <a:rPr lang="en-CA" sz="1200" dirty="0">
                <a:solidFill>
                  <a:srgbClr val="1E3652"/>
                </a:solidFill>
                <a:latin typeface="+mn-lt"/>
              </a:rPr>
              <a:t>, </a:t>
            </a:r>
            <a:r>
              <a:rPr lang="en-CA" sz="1200" dirty="0" err="1">
                <a:solidFill>
                  <a:srgbClr val="1E3652"/>
                </a:solidFill>
                <a:latin typeface="+mn-lt"/>
              </a:rPr>
              <a:t>voyons</a:t>
            </a:r>
            <a:r>
              <a:rPr lang="en-CA" sz="1200" dirty="0">
                <a:solidFill>
                  <a:srgbClr val="1E3652"/>
                </a:solidFill>
                <a:latin typeface="+mn-lt"/>
              </a:rPr>
              <a:t> les </a:t>
            </a:r>
            <a:r>
              <a:rPr lang="en-CA" sz="1200" dirty="0" err="1">
                <a:solidFill>
                  <a:srgbClr val="1E3652"/>
                </a:solidFill>
                <a:latin typeface="+mn-lt"/>
              </a:rPr>
              <a:t>grandes</a:t>
            </a:r>
            <a:r>
              <a:rPr lang="en-CA" sz="1200" dirty="0">
                <a:solidFill>
                  <a:srgbClr val="1E3652"/>
                </a:solidFill>
                <a:latin typeface="+mn-lt"/>
              </a:rPr>
              <a:t> étapes de </a:t>
            </a:r>
            <a:r>
              <a:rPr lang="en-CA" sz="1200" dirty="0" err="1">
                <a:solidFill>
                  <a:srgbClr val="1E3652"/>
                </a:solidFill>
                <a:latin typeface="+mn-lt"/>
              </a:rPr>
              <a:t>notre</a:t>
            </a:r>
            <a:r>
              <a:rPr lang="en-CA" sz="1200" dirty="0">
                <a:solidFill>
                  <a:srgbClr val="1E3652"/>
                </a:solidFill>
                <a:latin typeface="+mn-lt"/>
              </a:rPr>
              <a:t> </a:t>
            </a:r>
            <a:r>
              <a:rPr lang="en-CA" sz="1200" dirty="0" err="1">
                <a:solidFill>
                  <a:srgbClr val="1E3652"/>
                </a:solidFill>
                <a:latin typeface="+mn-lt"/>
              </a:rPr>
              <a:t>projet</a:t>
            </a:r>
            <a:r>
              <a:rPr lang="en-CA" sz="1200" dirty="0">
                <a:solidFill>
                  <a:srgbClr val="1E3652"/>
                </a:solidFill>
                <a:latin typeface="+mn-lt"/>
              </a:rPr>
              <a:t>.</a:t>
            </a:r>
            <a:endParaRPr lang="en-CA" sz="1200" dirty="0">
              <a:solidFill>
                <a:srgbClr val="1E3652"/>
              </a:solidFill>
              <a:latin typeface="+mn-lt"/>
              <a:cs typeface="Calibri"/>
            </a:endParaRPr>
          </a:p>
          <a:p>
            <a:endParaRPr lang="en-CA" sz="1200">
              <a:solidFill>
                <a:srgbClr val="1E3652"/>
              </a:solidFill>
              <a:latin typeface="+mn-lt"/>
            </a:endParaRPr>
          </a:p>
          <a:p>
            <a:endParaRPr lang="en-CA" sz="1200">
              <a:solidFill>
                <a:srgbClr val="1E3652"/>
              </a:solidFill>
              <a:latin typeface="+mn-lt"/>
            </a:endParaRPr>
          </a:p>
          <a:p>
            <a:endParaRPr lang="en-CA" sz="1200">
              <a:solidFill>
                <a:srgbClr val="1E3652"/>
              </a:solidFill>
              <a:latin typeface="+mn-lt"/>
            </a:endParaRPr>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32794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kumimoji="0" lang="fr-ca" sz="1200" b="0" i="0" u="none" strike="noStrike" kern="1200" cap="none" spc="0" normalizeH="0" baseline="0" noProof="0" dirty="0">
                <a:ln>
                  <a:noFill/>
                </a:ln>
                <a:solidFill>
                  <a:srgbClr val="000000"/>
                </a:solidFill>
                <a:effectLst/>
                <a:uLnTx/>
                <a:uFillTx/>
                <a:latin typeface="Arial"/>
                <a:ea typeface="+mn-ea"/>
                <a:cs typeface="+mn-cs"/>
              </a:rPr>
              <a:t>Le Milieu de travail GC a été conçu </a:t>
            </a:r>
            <a:r>
              <a:rPr lang="fr-ca" dirty="0">
                <a:solidFill>
                  <a:srgbClr val="000000"/>
                </a:solidFill>
                <a:latin typeface="Arial"/>
              </a:rPr>
              <a:t>de manière à</a:t>
            </a:r>
            <a:r>
              <a:rPr kumimoji="0" lang="fr-ca" sz="1200" b="0" i="0" u="none" strike="noStrike" kern="1200" cap="none" spc="0" normalizeH="0" baseline="0" noProof="0" dirty="0">
                <a:ln>
                  <a:noFill/>
                </a:ln>
                <a:solidFill>
                  <a:srgbClr val="000000"/>
                </a:solidFill>
                <a:effectLst/>
                <a:uLnTx/>
                <a:uFillTx/>
                <a:latin typeface="Arial"/>
                <a:ea typeface="+mn-ea"/>
                <a:cs typeface="+mn-cs"/>
              </a:rPr>
              <a:t> être une </a:t>
            </a:r>
            <a:r>
              <a:rPr kumimoji="0" lang="fr-ca" sz="1200" b="1" i="0" u="none" strike="noStrike" kern="1200" cap="none" spc="0" normalizeH="0" baseline="0" noProof="0" dirty="0">
                <a:ln>
                  <a:noFill/>
                </a:ln>
                <a:solidFill>
                  <a:srgbClr val="000000"/>
                </a:solidFill>
                <a:effectLst/>
                <a:uLnTx/>
                <a:uFillTx/>
                <a:latin typeface="Arial"/>
                <a:ea typeface="+mn-ea"/>
                <a:cs typeface="+mn-cs"/>
              </a:rPr>
              <a:t>norme de conception d’un milieu de travail accessible et inclusif</a:t>
            </a:r>
            <a:r>
              <a:rPr kumimoji="0" lang="fr-ca" sz="1200" b="0" i="0" u="none" strike="noStrike" kern="1200" cap="none" spc="0" normalizeH="0" baseline="0" noProof="0" dirty="0">
                <a:ln>
                  <a:noFill/>
                </a:ln>
                <a:solidFill>
                  <a:srgbClr val="000000"/>
                </a:solidFill>
                <a:effectLst/>
                <a:uLnTx/>
                <a:uFillTx/>
                <a:latin typeface="Arial"/>
                <a:ea typeface="+mn-ea"/>
                <a:cs typeface="+mn-cs"/>
              </a:rPr>
              <a:t>.</a:t>
            </a:r>
            <a:r>
              <a:rPr lang="fr-ca" dirty="0">
                <a:solidFill>
                  <a:srgbClr val="000000"/>
                </a:solidFill>
                <a:latin typeface="Arial"/>
              </a:rPr>
              <a:t> </a:t>
            </a:r>
            <a:r>
              <a:rPr lang="fr-ca" dirty="0"/>
              <a:t>Le milieu de travail axé sur les activités est conçu pour accueillir la majorité des employés. Le travail axé sur les activités permet d’optimiser l'ergonomie par le mouvement, plutôt que par une position statique parfaite. </a:t>
            </a:r>
            <a:r>
              <a:rPr kumimoji="0" lang="fr-CA" sz="1200" b="0" i="0" u="none" strike="noStrike" kern="1200" cap="none" spc="0" normalizeH="0" baseline="0" noProof="0" dirty="0">
                <a:ln>
                  <a:noFill/>
                </a:ln>
                <a:solidFill>
                  <a:srgbClr val="000000"/>
                </a:solidFill>
                <a:effectLst/>
                <a:uLnTx/>
                <a:uFillTx/>
                <a:latin typeface="Arial"/>
                <a:ea typeface="+mn-ea"/>
                <a:cs typeface="+mn-cs"/>
              </a:rPr>
              <a:t>Il incorpore des indices d’orientation (du </a:t>
            </a:r>
            <a:r>
              <a:rPr kumimoji="0" lang="fr-CA" sz="1200" b="0" i="1" u="none" strike="noStrike" kern="1200" cap="none" spc="0" normalizeH="0" baseline="0" noProof="0" dirty="0" err="1">
                <a:ln>
                  <a:noFill/>
                </a:ln>
                <a:solidFill>
                  <a:srgbClr val="000000"/>
                </a:solidFill>
                <a:effectLst/>
                <a:uLnTx/>
                <a:uFillTx/>
                <a:latin typeface="Arial"/>
                <a:ea typeface="+mn-ea"/>
                <a:cs typeface="+mn-cs"/>
              </a:rPr>
              <a:t>wayfinding</a:t>
            </a:r>
            <a:r>
              <a:rPr kumimoji="0" lang="fr-CA" sz="1200" b="0" i="0" u="none" strike="noStrike" kern="1200" cap="none" spc="0" normalizeH="0" baseline="0" noProof="0" dirty="0">
                <a:ln>
                  <a:noFill/>
                </a:ln>
                <a:solidFill>
                  <a:srgbClr val="000000"/>
                </a:solidFill>
                <a:effectLst/>
                <a:uLnTx/>
                <a:uFillTx/>
                <a:latin typeface="Arial"/>
                <a:ea typeface="+mn-ea"/>
                <a:cs typeface="+mn-cs"/>
              </a:rPr>
              <a:t>) des bureaux </a:t>
            </a:r>
            <a:r>
              <a:rPr lang="fr-CA" dirty="0">
                <a:solidFill>
                  <a:srgbClr val="000000"/>
                </a:solidFill>
                <a:latin typeface="Arial"/>
              </a:rPr>
              <a:t>à</a:t>
            </a:r>
            <a:r>
              <a:rPr kumimoji="0" lang="fr-CA" sz="1200" b="0" i="0" u="none" strike="noStrike" kern="1200" cap="none" spc="0" normalizeH="0" baseline="0" noProof="0" dirty="0">
                <a:ln>
                  <a:noFill/>
                </a:ln>
                <a:solidFill>
                  <a:srgbClr val="000000"/>
                </a:solidFill>
                <a:effectLst/>
                <a:uLnTx/>
                <a:uFillTx/>
                <a:latin typeface="Arial"/>
                <a:ea typeface="+mn-ea"/>
                <a:cs typeface="+mn-cs"/>
              </a:rPr>
              <a:t> hauteur </a:t>
            </a:r>
            <a:r>
              <a:rPr lang="fr-CA" dirty="0">
                <a:solidFill>
                  <a:srgbClr val="000000"/>
                </a:solidFill>
                <a:latin typeface="Arial"/>
              </a:rPr>
              <a:t>réglable</a:t>
            </a:r>
            <a:r>
              <a:rPr kumimoji="0" lang="fr-CA" sz="1200" b="0" i="0" u="none" strike="noStrike" kern="1200" cap="none" spc="0" normalizeH="0" baseline="0" noProof="0" dirty="0">
                <a:ln>
                  <a:noFill/>
                </a:ln>
                <a:solidFill>
                  <a:srgbClr val="000000"/>
                </a:solidFill>
                <a:effectLst/>
                <a:uLnTx/>
                <a:uFillTx/>
                <a:latin typeface="Arial"/>
                <a:ea typeface="+mn-ea"/>
                <a:cs typeface="+mn-cs"/>
              </a:rPr>
              <a:t>, des technologies accessibles et amplement d’espace pour la mobilité, </a:t>
            </a:r>
            <a:r>
              <a:rPr lang="fr-CA" dirty="0">
                <a:solidFill>
                  <a:srgbClr val="000000"/>
                </a:solidFill>
                <a:latin typeface="Arial"/>
              </a:rPr>
              <a:t>y compris </a:t>
            </a:r>
            <a:r>
              <a:rPr kumimoji="0" lang="fr-CA" sz="1200" b="0" i="0" u="none" strike="noStrike" kern="1200" cap="none" spc="0" normalizeH="0" baseline="0" noProof="0" dirty="0">
                <a:ln>
                  <a:noFill/>
                </a:ln>
                <a:solidFill>
                  <a:srgbClr val="000000"/>
                </a:solidFill>
                <a:effectLst/>
                <a:uLnTx/>
                <a:uFillTx/>
                <a:latin typeface="Arial"/>
                <a:ea typeface="+mn-ea"/>
                <a:cs typeface="+mn-cs"/>
              </a:rPr>
              <a:t>dans les cuisines.</a:t>
            </a:r>
            <a:endParaRPr kumimoji="0" lang="fr-ca" sz="1200" b="0" i="0" u="none" strike="noStrike" kern="1200" cap="none" spc="0" normalizeH="0" baseline="0" noProof="0" dirty="0">
              <a:ln>
                <a:noFill/>
              </a:ln>
              <a:solidFill>
                <a:srgbClr val="000000"/>
              </a:solidFill>
              <a:effectLst/>
              <a:uLnTx/>
              <a:uFillTx/>
              <a:latin typeface="Arial"/>
              <a:ea typeface="+mn-ea"/>
              <a:cs typeface="+mn-cs"/>
            </a:endParaRPr>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15</a:t>
            </a:fld>
            <a:endParaRPr lang="en-US"/>
          </a:p>
        </p:txBody>
      </p:sp>
    </p:spTree>
    <p:extLst>
      <p:ext uri="{BB962C8B-B14F-4D97-AF65-F5344CB8AC3E}">
        <p14:creationId xmlns:p14="http://schemas.microsoft.com/office/powerpoint/2010/main" val="375514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22877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Lors d’une modernisation, il est normal d'être confronté à des défis ou même à des irritants pour certains, cela fait partie du processus.</a:t>
            </a:r>
          </a:p>
          <a:p>
            <a:endParaRPr lang="fr-CA"/>
          </a:p>
          <a:p>
            <a:r>
              <a:rPr lang="fr-CA" dirty="0"/>
              <a:t>Sachez que nous ferons notre possible pour minimiser les impacts de la rénovation sur votre travail, mais sachez que nous aurons tout de même besoin de votre collaboration et de votre patience.</a:t>
            </a:r>
            <a:endParaRPr lang="fr-CA" dirty="0">
              <a:cs typeface="Calibri"/>
            </a:endParaRPr>
          </a:p>
          <a:p>
            <a:endParaRPr lang="fr-CA"/>
          </a:p>
          <a:p>
            <a:r>
              <a:rPr lang="fr-CA" dirty="0"/>
              <a:t>Gardez en tête que tout cela est temporaire et qu’en fin de compte,  notre milieu de travail sera mieux adapté à nos besoins et qu’il y sera plus agréable d’y travailler.</a:t>
            </a:r>
            <a:endParaRPr lang="fr-CA" dirty="0">
              <a:cs typeface="Calibri"/>
            </a:endParaRPr>
          </a:p>
          <a:p>
            <a:endParaRPr lang="fr-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17</a:t>
            </a:fld>
            <a:endParaRPr lang="en-US"/>
          </a:p>
        </p:txBody>
      </p:sp>
    </p:spTree>
    <p:extLst>
      <p:ext uri="{BB962C8B-B14F-4D97-AF65-F5344CB8AC3E}">
        <p14:creationId xmlns:p14="http://schemas.microsoft.com/office/powerpoint/2010/main" val="1589932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Vous pouvez constater que c’est un projet d’envergure, nous avons ainsi une équipe de projet bien organisée pour assurer sa réussite. Il me fait plaisir de vous la présenter…</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110211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Je vous ai présenté beaucoup d’information aujourd’hui, mais en gros, retenez que notre nouveau milieu de travail inclura …</a:t>
            </a:r>
          </a:p>
          <a:p>
            <a:endParaRPr lang="en-CA"/>
          </a:p>
          <a:p>
            <a:pPr marL="285750" indent="-285750">
              <a:spcAft>
                <a:spcPts val="600"/>
              </a:spcAft>
              <a:buFont typeface="Arial" panose="020B0604020202020204" pitchFamily="34" charset="0"/>
              <a:buChar char="•"/>
            </a:pPr>
            <a:r>
              <a:rPr lang="fr-CA" sz="1200" dirty="0">
                <a:latin typeface="Avenir Next LT Pro"/>
              </a:rPr>
              <a:t>Une </a:t>
            </a:r>
            <a:r>
              <a:rPr lang="fr-CA" dirty="0">
                <a:latin typeface="Avenir Next LT Pro"/>
              </a:rPr>
              <a:t>vaste</a:t>
            </a:r>
            <a:r>
              <a:rPr lang="fr-CA" sz="1200" dirty="0">
                <a:latin typeface="Avenir Next LT Pro"/>
              </a:rPr>
              <a:t> gamme de points de travail et d’installations sans </a:t>
            </a:r>
            <a:r>
              <a:rPr lang="fr-CA" dirty="0">
                <a:latin typeface="Avenir Next LT Pro"/>
              </a:rPr>
              <a:t>place</a:t>
            </a:r>
            <a:r>
              <a:rPr lang="fr-CA" sz="1200" dirty="0">
                <a:latin typeface="Avenir Next LT Pro"/>
              </a:rPr>
              <a:t> </a:t>
            </a:r>
            <a:r>
              <a:rPr lang="fr-CA" dirty="0">
                <a:latin typeface="Avenir Next LT Pro"/>
              </a:rPr>
              <a:t>assignée</a:t>
            </a:r>
            <a:endParaRPr lang="fr-CA" sz="1200" dirty="0">
              <a:latin typeface="Avenir Next LT Pro"/>
            </a:endParaRPr>
          </a:p>
          <a:p>
            <a:pPr marL="285750" indent="-285750">
              <a:spcAft>
                <a:spcPts val="600"/>
              </a:spcAft>
              <a:buFont typeface="Arial" panose="020B0604020202020204" pitchFamily="34" charset="0"/>
              <a:buChar char="•"/>
            </a:pPr>
            <a:r>
              <a:rPr lang="fr-CA" sz="1200" dirty="0">
                <a:latin typeface="Avenir Next LT Pro"/>
              </a:rPr>
              <a:t>Un </a:t>
            </a:r>
            <a:r>
              <a:rPr lang="fr-CA" dirty="0">
                <a:latin typeface="Avenir Next LT Pro"/>
              </a:rPr>
              <a:t>système</a:t>
            </a:r>
            <a:r>
              <a:rPr lang="fr-CA" sz="1200" dirty="0">
                <a:latin typeface="Avenir Next LT Pro"/>
              </a:rPr>
              <a:t> convivial de réservation</a:t>
            </a:r>
          </a:p>
          <a:p>
            <a:pPr marL="285750" indent="-285750">
              <a:spcAft>
                <a:spcPts val="600"/>
              </a:spcAft>
              <a:buFont typeface="Arial" panose="020B0604020202020204" pitchFamily="34" charset="0"/>
              <a:buChar char="•"/>
            </a:pPr>
            <a:r>
              <a:rPr lang="fr-CA" sz="1200" dirty="0">
                <a:latin typeface="Avenir Next LT Pro"/>
              </a:rPr>
              <a:t>Un </a:t>
            </a:r>
            <a:r>
              <a:rPr lang="fr-CA" dirty="0">
                <a:latin typeface="Avenir Next LT Pro"/>
              </a:rPr>
              <a:t>environnement</a:t>
            </a:r>
            <a:r>
              <a:rPr lang="fr-CA" sz="1200" dirty="0">
                <a:latin typeface="Avenir Next LT Pro"/>
              </a:rPr>
              <a:t> Wi-Fi</a:t>
            </a:r>
          </a:p>
          <a:p>
            <a:pPr marL="285750" indent="-285750">
              <a:spcAft>
                <a:spcPts val="600"/>
              </a:spcAft>
              <a:buFont typeface="Arial" panose="020B0604020202020204" pitchFamily="34" charset="0"/>
              <a:buChar char="•"/>
            </a:pPr>
            <a:r>
              <a:rPr lang="fr-CA" sz="1200" dirty="0">
                <a:latin typeface="Avenir Next LT Pro"/>
              </a:rPr>
              <a:t>Trois zones distinctes (tranquille, transition et interactive)</a:t>
            </a:r>
          </a:p>
          <a:p>
            <a:pPr marL="285750" indent="-285750">
              <a:spcAft>
                <a:spcPts val="600"/>
              </a:spcAft>
              <a:buFont typeface="Arial" panose="020B0604020202020204" pitchFamily="34" charset="0"/>
              <a:buChar char="•"/>
            </a:pPr>
            <a:r>
              <a:rPr lang="fr-CA" sz="1200" dirty="0">
                <a:latin typeface="Avenir Next LT Pro"/>
              </a:rPr>
              <a:t>De l’équipement audiovisuel adapté au modèle hybride</a:t>
            </a:r>
          </a:p>
          <a:p>
            <a:pPr marL="285750" indent="-285750">
              <a:spcAft>
                <a:spcPts val="600"/>
              </a:spcAft>
              <a:buFont typeface="Arial" panose="020B0604020202020204" pitchFamily="34" charset="0"/>
              <a:buChar char="•"/>
            </a:pPr>
            <a:r>
              <a:rPr lang="fr-CA" sz="1200" dirty="0">
                <a:latin typeface="Avenir Next LT Pro"/>
              </a:rPr>
              <a:t>Des espaces accessibles</a:t>
            </a:r>
            <a:r>
              <a:rPr lang="fr-CA" dirty="0">
                <a:latin typeface="Avenir Next LT Pro"/>
              </a:rPr>
              <a:t> </a:t>
            </a:r>
            <a:endParaRPr lang="fr-CA" sz="1200" dirty="0">
              <a:latin typeface="Avenir Next LT Pro" panose="020B0504020202020204" pitchFamily="34" charset="0"/>
            </a:endParaRPr>
          </a:p>
          <a:p>
            <a:pPr marL="285750" indent="-285750">
              <a:spcAft>
                <a:spcPts val="600"/>
              </a:spcAft>
              <a:buFont typeface="Arial" panose="020B0604020202020204" pitchFamily="34" charset="0"/>
              <a:buChar char="•"/>
            </a:pPr>
            <a:r>
              <a:rPr lang="fr-CA" sz="1200" dirty="0">
                <a:latin typeface="Avenir Next LT Pro"/>
              </a:rPr>
              <a:t>Des points de travail ergonomiques</a:t>
            </a:r>
          </a:p>
          <a:p>
            <a:pPr marL="285750" indent="-285750">
              <a:spcAft>
                <a:spcPts val="600"/>
              </a:spcAft>
              <a:buFont typeface="Arial" panose="020B0604020202020204" pitchFamily="34" charset="0"/>
              <a:buChar char="•"/>
            </a:pPr>
            <a:r>
              <a:rPr lang="fr-CA" sz="1200" dirty="0">
                <a:latin typeface="Avenir Next LT Pro"/>
              </a:rPr>
              <a:t>Une conception inspirante et inclusive</a:t>
            </a:r>
          </a:p>
          <a:p>
            <a:pPr marL="0" indent="0">
              <a:spcAft>
                <a:spcPts val="600"/>
              </a:spcAft>
              <a:buFont typeface="Arial" panose="020B0604020202020204" pitchFamily="34" charset="0"/>
              <a:buNone/>
            </a:pPr>
            <a:endParaRPr lang="fr-CA" sz="1200">
              <a:latin typeface="Avenir Next LT Pro" panose="020B0504020202020204" pitchFamily="34" charset="0"/>
            </a:endParaRPr>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20</a:t>
            </a:fld>
            <a:endParaRPr lang="en-US"/>
          </a:p>
        </p:txBody>
      </p:sp>
    </p:spTree>
    <p:extLst>
      <p:ext uri="{BB962C8B-B14F-4D97-AF65-F5344CB8AC3E}">
        <p14:creationId xmlns:p14="http://schemas.microsoft.com/office/powerpoint/2010/main" val="67151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a:t>
            </a:r>
            <a:r>
              <a:rPr lang="fr-CA" dirty="0"/>
              <a:t> : Utilisez cette diapositive dans votre présentation si vous lancez votre campagne de recrutement d’agents de changement. Cette annonce devrait être accompagnée d’un message de recrutement sur vos autres canaux de communication.</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22</a:t>
            </a:fld>
            <a:endParaRPr lang="en-US"/>
          </a:p>
        </p:txBody>
      </p:sp>
    </p:spTree>
    <p:extLst>
      <p:ext uri="{BB962C8B-B14F-4D97-AF65-F5344CB8AC3E}">
        <p14:creationId xmlns:p14="http://schemas.microsoft.com/office/powerpoint/2010/main" val="95857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a:solidFill>
                  <a:srgbClr val="000000"/>
                </a:solidFill>
                <a:effectLst/>
                <a:latin typeface="Times New Roman"/>
                <a:cs typeface="Times New Roman"/>
              </a:rPr>
              <a:t>Au cours des dernières années, nous avons radicalement changé notre façon de travailler et </a:t>
            </a:r>
            <a:r>
              <a:rPr lang="fr-FR">
                <a:solidFill>
                  <a:srgbClr val="000000"/>
                </a:solidFill>
                <a:latin typeface="Times New Roman"/>
                <a:cs typeface="Times New Roman"/>
              </a:rPr>
              <a:t>d’interagir</a:t>
            </a:r>
            <a:r>
              <a:rPr lang="fr-FR" b="0" i="0">
                <a:solidFill>
                  <a:srgbClr val="000000"/>
                </a:solidFill>
                <a:effectLst/>
                <a:latin typeface="Times New Roman"/>
                <a:cs typeface="Times New Roman"/>
              </a:rPr>
              <a:t>. Avec la COVID-19 et la mise en place du modèle de travail hybride, il était essentiel pour notre organisation de procéder à une réflexion approfondie sur différents aspects de notre travail, plus précisément sur la flexibilité en milieu de travail et sur la meilleure façon de profiter des avantages </a:t>
            </a:r>
            <a:r>
              <a:rPr lang="fr-FR">
                <a:solidFill>
                  <a:srgbClr val="000000"/>
                </a:solidFill>
                <a:latin typeface="Times New Roman"/>
                <a:cs typeface="Times New Roman"/>
              </a:rPr>
              <a:t>tirés </a:t>
            </a:r>
            <a:r>
              <a:rPr lang="fr-FR" b="0" i="0">
                <a:solidFill>
                  <a:srgbClr val="000000"/>
                </a:solidFill>
                <a:effectLst/>
                <a:latin typeface="Times New Roman"/>
                <a:cs typeface="Times New Roman"/>
              </a:rPr>
              <a:t>de </a:t>
            </a:r>
            <a:r>
              <a:rPr lang="fr-FR">
                <a:solidFill>
                  <a:srgbClr val="000000"/>
                </a:solidFill>
                <a:latin typeface="Times New Roman"/>
                <a:cs typeface="Times New Roman"/>
              </a:rPr>
              <a:t>notre expérience</a:t>
            </a:r>
            <a:r>
              <a:rPr lang="fr-FR" b="0" i="0">
                <a:solidFill>
                  <a:srgbClr val="000000"/>
                </a:solidFill>
                <a:effectLst/>
                <a:latin typeface="Times New Roman"/>
                <a:cs typeface="Times New Roman"/>
              </a:rPr>
              <a:t>.</a:t>
            </a:r>
          </a:p>
          <a:p>
            <a:pPr algn="l"/>
            <a:endParaRPr lang="fr-FR" b="0" i="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a:solidFill>
                  <a:srgbClr val="000000"/>
                </a:solidFill>
                <a:effectLst/>
                <a:latin typeface="Times New Roman"/>
                <a:cs typeface="Times New Roman"/>
              </a:rPr>
              <a:t>Nous vous avons annoncé récemment par </a:t>
            </a:r>
            <a:r>
              <a:rPr lang="fr-FR" b="0" i="1">
                <a:solidFill>
                  <a:srgbClr val="000000"/>
                </a:solidFill>
                <a:effectLst/>
                <a:highlight>
                  <a:srgbClr val="FFFF00"/>
                </a:highlight>
                <a:latin typeface="Times New Roman"/>
                <a:cs typeface="Times New Roman"/>
              </a:rPr>
              <a:t>(insérer le moyen par lequel vous avez fait l’annonce : courriel ou autre) </a:t>
            </a:r>
            <a:r>
              <a:rPr lang="fr-FR" b="0" i="0">
                <a:solidFill>
                  <a:srgbClr val="000000"/>
                </a:solidFill>
                <a:effectLst/>
                <a:highlight>
                  <a:srgbClr val="FFFF00"/>
                </a:highlight>
                <a:latin typeface="Times New Roman"/>
                <a:cs typeface="Times New Roman"/>
              </a:rPr>
              <a:t>que notre organisation procèdera </a:t>
            </a:r>
            <a:r>
              <a:rPr lang="fr-FR">
                <a:solidFill>
                  <a:srgbClr val="000000"/>
                </a:solidFill>
                <a:highlight>
                  <a:srgbClr val="FFFF00"/>
                </a:highlight>
                <a:latin typeface="Times New Roman"/>
                <a:cs typeface="Times New Roman"/>
              </a:rPr>
              <a:t>à</a:t>
            </a:r>
            <a:r>
              <a:rPr lang="fr-FR" b="0" i="0">
                <a:solidFill>
                  <a:srgbClr val="000000"/>
                </a:solidFill>
                <a:effectLst/>
                <a:highlight>
                  <a:srgbClr val="FFFF00"/>
                </a:highlight>
                <a:latin typeface="Times New Roman"/>
                <a:cs typeface="Times New Roman"/>
              </a:rPr>
              <a:t> un projet de </a:t>
            </a:r>
            <a:r>
              <a:rPr lang="fr-FR">
                <a:solidFill>
                  <a:srgbClr val="000000"/>
                </a:solidFill>
                <a:highlight>
                  <a:srgbClr val="FFFF00"/>
                </a:highlight>
                <a:latin typeface="Times New Roman"/>
                <a:cs typeface="Times New Roman"/>
              </a:rPr>
              <a:t>modernisation</a:t>
            </a:r>
            <a:r>
              <a:rPr lang="fr-FR" b="0" i="0">
                <a:solidFill>
                  <a:srgbClr val="000000"/>
                </a:solidFill>
                <a:effectLst/>
                <a:highlight>
                  <a:srgbClr val="FFFF00"/>
                </a:highlight>
                <a:latin typeface="Times New Roman"/>
                <a:cs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a:solidFill>
                <a:srgbClr val="000000"/>
              </a:solidFill>
              <a:effectLst/>
              <a:highlight>
                <a:srgbClr val="FFFF00"/>
              </a:highligh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a:solidFill>
                  <a:srgbClr val="000000"/>
                </a:solidFill>
                <a:effectLst/>
                <a:highlight>
                  <a:srgbClr val="FFFF00"/>
                </a:highlight>
                <a:latin typeface="Times New Roman"/>
                <a:cs typeface="Times New Roman"/>
              </a:rPr>
              <a:t>La séance d’information d’aujourd’hui a pour but de vous informer sur notre projet de </a:t>
            </a:r>
            <a:r>
              <a:rPr lang="fr-FR">
                <a:solidFill>
                  <a:srgbClr val="000000"/>
                </a:solidFill>
                <a:highlight>
                  <a:srgbClr val="FFFF00"/>
                </a:highlight>
                <a:latin typeface="Times New Roman"/>
                <a:cs typeface="Times New Roman"/>
              </a:rPr>
              <a:t>modernisation</a:t>
            </a:r>
            <a:r>
              <a:rPr lang="fr-FR" b="0" i="0">
                <a:solidFill>
                  <a:srgbClr val="000000"/>
                </a:solidFill>
                <a:effectLst/>
                <a:highlight>
                  <a:srgbClr val="FFFF00"/>
                </a:highlight>
                <a:latin typeface="Times New Roman"/>
                <a:cs typeface="Times New Roman"/>
              </a:rPr>
              <a:t>, plus précisément sur le concept que nous avons choisi pour notre futur milieu de travail.</a:t>
            </a:r>
            <a:endParaRPr lang="fr-FR" b="0" i="1">
              <a:solidFill>
                <a:srgbClr val="000000"/>
              </a:solidFill>
              <a:effectLst/>
              <a:highlight>
                <a:srgbClr val="FFFF00"/>
              </a:highlight>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1">
              <a:solidFill>
                <a:srgbClr val="000000"/>
              </a:solidFill>
              <a:effectLst/>
              <a:latin typeface="Times New Roman" panose="02020603050405020304" pitchFamily="18" charset="0"/>
              <a:cs typeface="Times New Roman"/>
            </a:endParaRPr>
          </a:p>
          <a:p>
            <a:pPr>
              <a:defRPr/>
            </a:pPr>
            <a:r>
              <a:rPr lang="fr-FR">
                <a:solidFill>
                  <a:srgbClr val="000000"/>
                </a:solidFill>
                <a:latin typeface="Times New Roman"/>
                <a:cs typeface="Times New Roman"/>
              </a:rPr>
              <a:t>Avant</a:t>
            </a:r>
            <a:r>
              <a:rPr lang="fr-FR" b="0" i="0">
                <a:solidFill>
                  <a:srgbClr val="000000"/>
                </a:solidFill>
                <a:effectLst/>
                <a:latin typeface="Times New Roman"/>
                <a:cs typeface="Times New Roman"/>
              </a:rPr>
              <a:t> de plonger dans le vif du sujet, </a:t>
            </a:r>
            <a:r>
              <a:rPr lang="fr-CA"/>
              <a:t>je souhaite vous partager ce qui guide nos choix et nos décisions.</a:t>
            </a:r>
            <a:endParaRPr lang="fr-C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201317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1" dirty="0">
                <a:solidFill>
                  <a:schemeClr val="accent2">
                    <a:lumMod val="75000"/>
                  </a:schemeClr>
                </a:solidFill>
                <a:latin typeface="Arial"/>
                <a:cs typeface="Arial"/>
              </a:rPr>
              <a:t>Note</a:t>
            </a:r>
            <a:r>
              <a:rPr lang="fr-CA" sz="1200" i="1" dirty="0">
                <a:solidFill>
                  <a:schemeClr val="accent2">
                    <a:lumMod val="75000"/>
                  </a:schemeClr>
                </a:solidFill>
                <a:latin typeface="Arial"/>
                <a:cs typeface="Arial"/>
              </a:rPr>
              <a:t> : Utilisez cette diapositive dans votre présentation principale si votre organisation a l’intention de faire un sondage </a:t>
            </a:r>
            <a:r>
              <a:rPr lang="fr-CA" i="1" dirty="0">
                <a:solidFill>
                  <a:schemeClr val="accent2">
                    <a:lumMod val="75000"/>
                  </a:schemeClr>
                </a:solidFill>
                <a:latin typeface="Arial"/>
                <a:cs typeface="Arial"/>
              </a:rPr>
              <a:t>sur</a:t>
            </a:r>
            <a:r>
              <a:rPr lang="fr-CA" sz="1200" i="1" dirty="0">
                <a:solidFill>
                  <a:schemeClr val="accent2">
                    <a:lumMod val="75000"/>
                  </a:schemeClr>
                </a:solidFill>
                <a:latin typeface="Arial"/>
                <a:cs typeface="Arial"/>
              </a:rPr>
              <a:t> la conception et de le distribuer à l’ensemble du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solidFill>
                <a:schemeClr val="accent2">
                  <a:lumMod val="75000"/>
                </a:schemeClr>
              </a:solidFill>
              <a:latin typeface="Arial" panose="020B0604020202020204" pitchFamily="34" charset="0"/>
              <a:cs typeface="Arial" panose="020B0604020202020204" pitchFamily="34" charset="0"/>
            </a:endParaRPr>
          </a:p>
          <a:p>
            <a:pPr>
              <a:defRPr/>
            </a:pPr>
            <a:r>
              <a:rPr lang="fr-CA" sz="1200" dirty="0">
                <a:solidFill>
                  <a:schemeClr val="accent2">
                    <a:lumMod val="75000"/>
                  </a:schemeClr>
                </a:solidFill>
                <a:latin typeface="Arial"/>
                <a:cs typeface="Arial"/>
              </a:rPr>
              <a:t>La première activité à laquelle vous serez </a:t>
            </a:r>
            <a:r>
              <a:rPr lang="fr-CA" dirty="0">
                <a:solidFill>
                  <a:schemeClr val="accent2">
                    <a:lumMod val="75000"/>
                  </a:schemeClr>
                </a:solidFill>
                <a:latin typeface="Arial"/>
                <a:cs typeface="Arial"/>
              </a:rPr>
              <a:t>invités </a:t>
            </a:r>
            <a:r>
              <a:rPr lang="fr-CA" sz="1200" dirty="0">
                <a:solidFill>
                  <a:schemeClr val="accent2">
                    <a:lumMod val="75000"/>
                  </a:schemeClr>
                </a:solidFill>
                <a:latin typeface="Arial"/>
                <a:cs typeface="Arial"/>
              </a:rPr>
              <a:t>à participer </a:t>
            </a:r>
            <a:r>
              <a:rPr lang="fr-CA" dirty="0">
                <a:solidFill>
                  <a:schemeClr val="accent2">
                    <a:lumMod val="75000"/>
                  </a:schemeClr>
                </a:solidFill>
                <a:latin typeface="Arial"/>
                <a:cs typeface="Arial"/>
              </a:rPr>
              <a:t>consiste</a:t>
            </a:r>
            <a:r>
              <a:rPr lang="fr-CA" sz="1200" dirty="0">
                <a:solidFill>
                  <a:schemeClr val="accent2">
                    <a:lumMod val="75000"/>
                  </a:schemeClr>
                </a:solidFill>
                <a:latin typeface="Arial"/>
                <a:cs typeface="Arial"/>
              </a:rPr>
              <a:t> </a:t>
            </a:r>
            <a:r>
              <a:rPr lang="fr-CA" dirty="0">
                <a:solidFill>
                  <a:schemeClr val="accent2">
                    <a:lumMod val="75000"/>
                  </a:schemeClr>
                </a:solidFill>
                <a:latin typeface="Arial"/>
                <a:cs typeface="Arial"/>
              </a:rPr>
              <a:t>à répondre</a:t>
            </a:r>
            <a:r>
              <a:rPr lang="fr-CA" sz="1200" dirty="0">
                <a:solidFill>
                  <a:schemeClr val="accent2">
                    <a:lumMod val="75000"/>
                  </a:schemeClr>
                </a:solidFill>
                <a:latin typeface="Arial"/>
                <a:cs typeface="Arial"/>
              </a:rPr>
              <a:t> au </a:t>
            </a:r>
            <a:r>
              <a:rPr lang="fr-CA" sz="1200" b="1" dirty="0">
                <a:solidFill>
                  <a:schemeClr val="accent2">
                    <a:lumMod val="75000"/>
                  </a:schemeClr>
                </a:solidFill>
                <a:latin typeface="Arial"/>
                <a:cs typeface="Arial"/>
              </a:rPr>
              <a:t>court sondage sur la conception</a:t>
            </a:r>
            <a:r>
              <a:rPr lang="fr-CA" sz="1200" dirty="0">
                <a:solidFill>
                  <a:schemeClr val="accent2">
                    <a:lumMod val="75000"/>
                  </a:schemeClr>
                </a:solidFill>
                <a:latin typeface="Arial"/>
                <a:cs typeface="Arial"/>
              </a:rPr>
              <a:t>. Les données recueillies au cours de ce sondage sont essentielles </a:t>
            </a:r>
            <a:r>
              <a:rPr lang="fr-CA" dirty="0">
                <a:solidFill>
                  <a:schemeClr val="accent2">
                    <a:lumMod val="75000"/>
                  </a:schemeClr>
                </a:solidFill>
                <a:latin typeface="Arial"/>
                <a:cs typeface="Arial"/>
              </a:rPr>
              <a:t>afin que</a:t>
            </a:r>
            <a:r>
              <a:rPr lang="fr-CA" sz="1200" dirty="0">
                <a:solidFill>
                  <a:schemeClr val="accent2">
                    <a:lumMod val="75000"/>
                  </a:schemeClr>
                </a:solidFill>
                <a:latin typeface="Arial"/>
                <a:cs typeface="Arial"/>
              </a:rPr>
              <a:t> l’équipe de conception de SPAC puisse définir le profil d’activité du milieu de travail, les zones et la distribution idéale des points de travail </a:t>
            </a:r>
            <a:r>
              <a:rPr lang="fr-CA" dirty="0">
                <a:solidFill>
                  <a:schemeClr val="accent2">
                    <a:lumMod val="75000"/>
                  </a:schemeClr>
                </a:solidFill>
                <a:latin typeface="Arial"/>
                <a:cs typeface="Arial"/>
              </a:rPr>
              <a:t>de manière à correspondre</a:t>
            </a:r>
            <a:r>
              <a:rPr lang="fr-CA" sz="1200" dirty="0">
                <a:solidFill>
                  <a:schemeClr val="accent2">
                    <a:lumMod val="75000"/>
                  </a:schemeClr>
                </a:solidFill>
                <a:latin typeface="Arial"/>
                <a:cs typeface="Arial"/>
              </a:rPr>
              <a:t> </a:t>
            </a:r>
            <a:r>
              <a:rPr lang="fr-CA" dirty="0">
                <a:solidFill>
                  <a:schemeClr val="accent2">
                    <a:lumMod val="75000"/>
                  </a:schemeClr>
                </a:solidFill>
                <a:latin typeface="Arial"/>
                <a:cs typeface="Arial"/>
              </a:rPr>
              <a:t>aux </a:t>
            </a:r>
            <a:r>
              <a:rPr lang="fr-CA" sz="1200" dirty="0">
                <a:solidFill>
                  <a:schemeClr val="accent2">
                    <a:lumMod val="75000"/>
                  </a:schemeClr>
                </a:solidFill>
                <a:latin typeface="Arial"/>
                <a:cs typeface="Arial"/>
              </a:rPr>
              <a:t>activités effectuées </a:t>
            </a:r>
            <a:r>
              <a:rPr lang="fr-CA" dirty="0">
                <a:solidFill>
                  <a:schemeClr val="accent2">
                    <a:lumMod val="75000"/>
                  </a:schemeClr>
                </a:solidFill>
                <a:latin typeface="Arial"/>
                <a:cs typeface="Arial"/>
              </a:rPr>
              <a:t>dans</a:t>
            </a:r>
            <a:r>
              <a:rPr lang="fr-CA" sz="1200" dirty="0">
                <a:solidFill>
                  <a:schemeClr val="accent2">
                    <a:lumMod val="75000"/>
                  </a:schemeClr>
                </a:solidFill>
                <a:latin typeface="Arial"/>
                <a:cs typeface="Arial"/>
              </a:rPr>
              <a:t> le milieu de travail.</a:t>
            </a:r>
            <a:r>
              <a:rPr lang="fr-CA" dirty="0">
                <a:solidFill>
                  <a:schemeClr val="accent2">
                    <a:lumMod val="75000"/>
                  </a:schemeClr>
                </a:solidFill>
                <a:latin typeface="Arial"/>
                <a:cs typeface="Arial"/>
              </a:rPr>
              <a:t> </a:t>
            </a:r>
            <a:endParaRPr lang="fr-CA" sz="1200" dirty="0">
              <a:solidFill>
                <a:schemeClr val="accent2">
                  <a:lumMod val="75000"/>
                </a:schemeClr>
              </a:solidFill>
              <a:latin typeface="Arial" panose="020B0604020202020204" pitchFamily="34" charset="0"/>
              <a:cs typeface="Arial" panose="020B0604020202020204" pitchFamily="34" charset="0"/>
            </a:endParaRPr>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23</a:t>
            </a:fld>
            <a:endParaRPr lang="en-US"/>
          </a:p>
        </p:txBody>
      </p:sp>
    </p:spTree>
    <p:extLst>
      <p:ext uri="{BB962C8B-B14F-4D97-AF65-F5344CB8AC3E}">
        <p14:creationId xmlns:p14="http://schemas.microsoft.com/office/powerpoint/2010/main" val="3591595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1" dirty="0">
                <a:solidFill>
                  <a:schemeClr val="accent2">
                    <a:lumMod val="75000"/>
                  </a:schemeClr>
                </a:solidFill>
                <a:latin typeface="Arial"/>
                <a:cs typeface="Arial"/>
              </a:rPr>
              <a:t>Note</a:t>
            </a:r>
            <a:r>
              <a:rPr lang="fr-CA" sz="1200" i="1" dirty="0">
                <a:solidFill>
                  <a:schemeClr val="accent2">
                    <a:lumMod val="75000"/>
                  </a:schemeClr>
                </a:solidFill>
                <a:latin typeface="Arial"/>
                <a:cs typeface="Arial"/>
              </a:rPr>
              <a:t> : Utilisez cette diapositive dans votre présentation principale si votre organisation a l’intention de faire un sondage sur les planches de </a:t>
            </a:r>
            <a:r>
              <a:rPr lang="fr-CA" i="1" dirty="0">
                <a:solidFill>
                  <a:schemeClr val="accent2">
                    <a:lumMod val="75000"/>
                  </a:schemeClr>
                </a:solidFill>
                <a:latin typeface="Arial"/>
                <a:cs typeface="Arial"/>
              </a:rPr>
              <a:t>tendances</a:t>
            </a:r>
            <a:r>
              <a:rPr lang="fr-CA" sz="1200" i="1" dirty="0">
                <a:solidFill>
                  <a:schemeClr val="accent2">
                    <a:lumMod val="75000"/>
                  </a:schemeClr>
                </a:solidFill>
                <a:latin typeface="Arial"/>
                <a:cs typeface="Arial"/>
              </a:rPr>
              <a:t> et de </a:t>
            </a:r>
            <a:r>
              <a:rPr lang="fr-CA" i="1" dirty="0">
                <a:solidFill>
                  <a:schemeClr val="accent2">
                    <a:lumMod val="75000"/>
                  </a:schemeClr>
                </a:solidFill>
                <a:latin typeface="Arial"/>
                <a:cs typeface="Arial"/>
              </a:rPr>
              <a:t>l'acheminer</a:t>
            </a:r>
            <a:r>
              <a:rPr lang="fr-CA" sz="1200" i="1" dirty="0">
                <a:solidFill>
                  <a:schemeClr val="accent2">
                    <a:lumMod val="75000"/>
                  </a:schemeClr>
                </a:solidFill>
                <a:latin typeface="Arial"/>
                <a:cs typeface="Arial"/>
              </a:rPr>
              <a:t> à l’ensemble du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chemeClr val="accent2">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chemeClr val="accent2">
                  <a:lumMod val="75000"/>
                </a:schemeClr>
              </a:solidFill>
              <a:latin typeface="Arial" panose="020B0604020202020204" pitchFamily="34" charset="0"/>
              <a:cs typeface="Arial" panose="020B0604020202020204" pitchFamily="34" charset="0"/>
            </a:endParaRPr>
          </a:p>
          <a:p>
            <a:pPr>
              <a:defRPr/>
            </a:pPr>
            <a:r>
              <a:rPr lang="fr-CA" sz="1200" dirty="0">
                <a:solidFill>
                  <a:schemeClr val="accent2">
                    <a:lumMod val="75000"/>
                  </a:schemeClr>
                </a:solidFill>
                <a:latin typeface="Arial"/>
                <a:cs typeface="Arial"/>
              </a:rPr>
              <a:t>Vous serez </a:t>
            </a:r>
            <a:r>
              <a:rPr lang="fr-CA" dirty="0">
                <a:solidFill>
                  <a:schemeClr val="accent2">
                    <a:lumMod val="75000"/>
                  </a:schemeClr>
                </a:solidFill>
                <a:latin typeface="Arial"/>
                <a:cs typeface="Arial"/>
              </a:rPr>
              <a:t>invités </a:t>
            </a:r>
            <a:r>
              <a:rPr lang="fr-CA" sz="1200" dirty="0">
                <a:solidFill>
                  <a:schemeClr val="accent2">
                    <a:lumMod val="75000"/>
                  </a:schemeClr>
                </a:solidFill>
                <a:latin typeface="Arial"/>
                <a:cs typeface="Arial"/>
              </a:rPr>
              <a:t>à choisir la planche de </a:t>
            </a:r>
            <a:r>
              <a:rPr lang="fr-CA" dirty="0">
                <a:solidFill>
                  <a:schemeClr val="accent2">
                    <a:lumMod val="75000"/>
                  </a:schemeClr>
                </a:solidFill>
                <a:latin typeface="Arial"/>
                <a:cs typeface="Arial"/>
              </a:rPr>
              <a:t>tendances</a:t>
            </a:r>
            <a:r>
              <a:rPr lang="fr-CA" sz="1200" dirty="0">
                <a:solidFill>
                  <a:schemeClr val="accent2">
                    <a:lumMod val="75000"/>
                  </a:schemeClr>
                </a:solidFill>
                <a:latin typeface="Arial"/>
                <a:cs typeface="Arial"/>
              </a:rPr>
              <a:t> de notre futur milieu de travail! Une planche de </a:t>
            </a:r>
            <a:r>
              <a:rPr lang="fr-CA" dirty="0">
                <a:solidFill>
                  <a:schemeClr val="accent2">
                    <a:lumMod val="75000"/>
                  </a:schemeClr>
                </a:solidFill>
                <a:latin typeface="Arial"/>
                <a:cs typeface="Arial"/>
              </a:rPr>
              <a:t>tendances correspond</a:t>
            </a:r>
            <a:r>
              <a:rPr lang="fr-CA" sz="1200" dirty="0">
                <a:solidFill>
                  <a:schemeClr val="accent2">
                    <a:lumMod val="75000"/>
                  </a:schemeClr>
                </a:solidFill>
                <a:latin typeface="Arial"/>
                <a:cs typeface="Arial"/>
              </a:rPr>
              <a:t> </a:t>
            </a:r>
            <a:r>
              <a:rPr lang="fr-CA" dirty="0">
                <a:solidFill>
                  <a:schemeClr val="accent2">
                    <a:lumMod val="75000"/>
                  </a:schemeClr>
                </a:solidFill>
                <a:latin typeface="Arial"/>
                <a:cs typeface="Arial"/>
              </a:rPr>
              <a:t>à </a:t>
            </a:r>
            <a:r>
              <a:rPr lang="fr-CA" sz="1200" dirty="0">
                <a:solidFill>
                  <a:schemeClr val="accent2">
                    <a:lumMod val="75000"/>
                  </a:schemeClr>
                </a:solidFill>
                <a:latin typeface="Arial"/>
                <a:cs typeface="Arial"/>
              </a:rPr>
              <a:t>la palette de </a:t>
            </a:r>
            <a:r>
              <a:rPr lang="fr-CA" dirty="0">
                <a:solidFill>
                  <a:schemeClr val="accent2">
                    <a:lumMod val="75000"/>
                  </a:schemeClr>
                </a:solidFill>
                <a:latin typeface="Arial"/>
                <a:cs typeface="Arial"/>
              </a:rPr>
              <a:t>couleurs</a:t>
            </a:r>
            <a:r>
              <a:rPr lang="fr-CA" sz="1200" dirty="0">
                <a:solidFill>
                  <a:schemeClr val="accent2">
                    <a:lumMod val="75000"/>
                  </a:schemeClr>
                </a:solidFill>
                <a:latin typeface="Arial"/>
                <a:cs typeface="Arial"/>
              </a:rPr>
              <a:t> qui sera utilisée </a:t>
            </a:r>
            <a:r>
              <a:rPr lang="fr-CA" dirty="0">
                <a:solidFill>
                  <a:schemeClr val="accent2">
                    <a:lumMod val="75000"/>
                  </a:schemeClr>
                </a:solidFill>
                <a:latin typeface="Arial"/>
                <a:cs typeface="Arial"/>
              </a:rPr>
              <a:t>et constitue une</a:t>
            </a:r>
            <a:r>
              <a:rPr lang="fr-CA" sz="1200" dirty="0">
                <a:solidFill>
                  <a:schemeClr val="accent2">
                    <a:lumMod val="75000"/>
                  </a:schemeClr>
                </a:solidFill>
                <a:latin typeface="Arial"/>
                <a:cs typeface="Arial"/>
              </a:rPr>
              <a:t> inspiration </a:t>
            </a:r>
            <a:r>
              <a:rPr lang="fr-CA" dirty="0">
                <a:solidFill>
                  <a:schemeClr val="accent2">
                    <a:lumMod val="75000"/>
                  </a:schemeClr>
                </a:solidFill>
                <a:latin typeface="Arial"/>
                <a:cs typeface="Arial"/>
              </a:rPr>
              <a:t>pour les</a:t>
            </a:r>
            <a:r>
              <a:rPr lang="fr-CA" sz="1200" dirty="0">
                <a:solidFill>
                  <a:schemeClr val="accent2">
                    <a:lumMod val="75000"/>
                  </a:schemeClr>
                </a:solidFill>
                <a:latin typeface="Arial"/>
                <a:cs typeface="Arial"/>
              </a:rPr>
              <a:t> textures des matériaux utilisés pour les meubles, la décoration et les recouvrements de planchers.</a:t>
            </a:r>
            <a:r>
              <a:rPr lang="fr-CA" dirty="0">
                <a:solidFill>
                  <a:schemeClr val="accent2">
                    <a:lumMod val="75000"/>
                  </a:schemeClr>
                </a:solidFill>
                <a:latin typeface="Arial"/>
                <a:cs typeface="Arial"/>
              </a:rPr>
              <a:t>  </a:t>
            </a:r>
            <a:endParaRPr lang="fr-CA" sz="1200" dirty="0">
              <a:solidFill>
                <a:schemeClr val="accent2">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24</a:t>
            </a:fld>
            <a:endParaRPr lang="en-US"/>
          </a:p>
        </p:txBody>
      </p:sp>
    </p:spTree>
    <p:extLst>
      <p:ext uri="{BB962C8B-B14F-4D97-AF65-F5344CB8AC3E}">
        <p14:creationId xmlns:p14="http://schemas.microsoft.com/office/powerpoint/2010/main" val="338802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kumimoji="0" lang="fr-CA" sz="1200" i="0" u="none" strike="noStrike" cap="none" normalizeH="0" baseline="0" noProof="0" dirty="0">
                <a:ln>
                  <a:noFill/>
                </a:ln>
                <a:solidFill>
                  <a:srgbClr val="000000"/>
                </a:solidFill>
                <a:uLnTx/>
                <a:uFillTx/>
                <a:latin typeface="Calibri"/>
                <a:ea typeface="+mn-ea"/>
                <a:cs typeface="Calibri"/>
              </a:rPr>
              <a:t>Afin de vous soutenir </a:t>
            </a:r>
            <a:r>
              <a:rPr lang="fr-CA" dirty="0">
                <a:solidFill>
                  <a:srgbClr val="000000"/>
                </a:solidFill>
                <a:latin typeface="Calibri"/>
                <a:cs typeface="Calibri"/>
              </a:rPr>
              <a:t>au cours de</a:t>
            </a:r>
            <a:r>
              <a:rPr kumimoji="0" lang="fr-CA" sz="1200" i="0" u="none" strike="noStrike" cap="none" normalizeH="0" baseline="0" noProof="0" dirty="0">
                <a:ln>
                  <a:noFill/>
                </a:ln>
                <a:solidFill>
                  <a:srgbClr val="000000"/>
                </a:solidFill>
                <a:uLnTx/>
                <a:uFillTx/>
                <a:latin typeface="Calibri"/>
                <a:ea typeface="+mn-ea"/>
                <a:cs typeface="Calibri"/>
              </a:rPr>
              <a:t> cette transition, l’équipe que je viens de vous présenter et moi-même vous proposons une </a:t>
            </a:r>
            <a:r>
              <a:rPr kumimoji="0" lang="fr-CA" sz="1200" b="1" i="0" u="none" strike="noStrike" cap="none" normalizeH="0" baseline="0" noProof="0" dirty="0">
                <a:ln>
                  <a:noFill/>
                </a:ln>
                <a:solidFill>
                  <a:srgbClr val="000000"/>
                </a:solidFill>
                <a:uLnTx/>
                <a:uFillTx/>
                <a:latin typeface="Calibri"/>
                <a:ea typeface="+mn-ea"/>
                <a:cs typeface="Calibri"/>
              </a:rPr>
              <a:t>feuille de route </a:t>
            </a:r>
            <a:r>
              <a:rPr lang="fr-CA" sz="1200" dirty="0">
                <a:solidFill>
                  <a:srgbClr val="000000"/>
                </a:solidFill>
                <a:latin typeface="Calibri"/>
                <a:ea typeface="+mn-ea"/>
                <a:cs typeface="Calibri"/>
              </a:rPr>
              <a:t>qui vous fournira </a:t>
            </a:r>
            <a:r>
              <a:rPr kumimoji="0" lang="fr-CA" sz="1200" i="0" u="none" strike="noStrike" cap="none" normalizeH="0" baseline="0" noProof="0" dirty="0">
                <a:ln>
                  <a:noFill/>
                </a:ln>
                <a:solidFill>
                  <a:srgbClr val="000000"/>
                </a:solidFill>
                <a:uLnTx/>
                <a:uFillTx/>
                <a:latin typeface="Calibri"/>
                <a:ea typeface="+mn-ea"/>
                <a:cs typeface="Calibri"/>
              </a:rPr>
              <a:t>les renseignements et les outils essentiels dont vous avez besoin pour participer à l’élaboration du milieu de travail du futur et de l’expérience que vous aurez, que vous soyez au bureau ou que vous travailliez à distance</a:t>
            </a:r>
            <a:r>
              <a:rPr lang="fr-CA" dirty="0">
                <a:solidFill>
                  <a:srgbClr val="000000"/>
                </a:solidFill>
                <a:latin typeface="Calibri"/>
                <a:cs typeface="Calibri"/>
              </a:rPr>
              <a:t>.</a:t>
            </a:r>
            <a:endParaRPr lang="en-CA" dirty="0">
              <a:cs typeface="Calibri"/>
            </a:endParaRPr>
          </a:p>
          <a:p>
            <a:endParaRPr kumimoji="0" lang="fr-CA" sz="1200" i="0" u="none" strike="noStrike" cap="none" normalizeH="0" baseline="0" noProof="0">
              <a:ln>
                <a:noFill/>
              </a:ln>
              <a:solidFill>
                <a:srgbClr val="000000"/>
              </a:solidFill>
              <a:uLnTx/>
              <a:uFillTx/>
              <a:latin typeface="Calibri"/>
              <a:ea typeface="+mn-ea"/>
              <a:cs typeface="Arial" panose="020B0604020202020204" pitchFamily="34" charset="0"/>
            </a:endParaRPr>
          </a:p>
          <a:p>
            <a:endParaRPr kumimoji="0" lang="fr-CA" sz="1200" i="0" u="none" strike="noStrike" cap="none" normalizeH="0" baseline="0" noProof="0">
              <a:ln>
                <a:noFill/>
              </a:ln>
              <a:solidFill>
                <a:srgbClr val="000000"/>
              </a:solidFill>
              <a:uLnTx/>
              <a:uFillTx/>
              <a:latin typeface="Calibri"/>
              <a:ea typeface="+mn-ea"/>
              <a:cs typeface="Arial" panose="020B0604020202020204" pitchFamily="34" charset="0"/>
            </a:endParaRPr>
          </a:p>
          <a:p>
            <a:pPr>
              <a:defRPr/>
            </a:pPr>
            <a:r>
              <a:rPr lang="fr-CA" sz="1200" dirty="0">
                <a:latin typeface="Calibri Light"/>
                <a:cs typeface="Calibri Light"/>
              </a:rPr>
              <a:t>NOTE : Cette section sur l’expérience des employés est une feuille de route de l’apprentissage proposée pour les employés dans le cadre de ce programme selon le contenu du </a:t>
            </a:r>
            <a:r>
              <a:rPr lang="fr-CA" sz="1200" i="1" dirty="0">
                <a:latin typeface="Calibri Light"/>
                <a:cs typeface="Calibri Light"/>
              </a:rPr>
              <a:t>programme de gestion du changement tout-en-un</a:t>
            </a:r>
            <a:r>
              <a:rPr lang="fr-CA" sz="1200" dirty="0">
                <a:latin typeface="Calibri Light"/>
                <a:cs typeface="Calibri Light"/>
              </a:rPr>
              <a:t>.</a:t>
            </a:r>
            <a:r>
              <a:rPr lang="fr-CA" dirty="0">
                <a:latin typeface="Calibri Light"/>
                <a:cs typeface="Calibri Light"/>
              </a:rPr>
              <a:t> </a:t>
            </a:r>
            <a:endParaRPr lang="fr-CA" sz="1200" dirty="0">
              <a:latin typeface="Calibri Light" panose="020F0302020204030204" pitchFamily="34" charset="0"/>
              <a:cs typeface="Calibri Light" panose="020F0302020204030204" pitchFamily="34" charset="0"/>
            </a:endParaRPr>
          </a:p>
          <a:p>
            <a:endParaRPr kumimoji="0" lang="fr-CA" sz="1200" i="0" u="none" strike="noStrike" cap="none" normalizeH="0" baseline="0" noProof="0">
              <a:ln>
                <a:noFill/>
              </a:ln>
              <a:solidFill>
                <a:srgbClr val="000000"/>
              </a:solidFill>
              <a:uLnTx/>
              <a:uFillTx/>
              <a:latin typeface="Calibri"/>
              <a:ea typeface="+mn-ea"/>
              <a:cs typeface="Arial" panose="020B0604020202020204" pitchFamily="34" charset="0"/>
            </a:endParaRPr>
          </a:p>
          <a:p>
            <a:endParaRPr kumimoji="0" lang="fr-CA" sz="1200" i="0" u="none" strike="noStrike" cap="none" normalizeH="0" baseline="0" noProof="0">
              <a:ln>
                <a:noFill/>
              </a:ln>
              <a:solidFill>
                <a:srgbClr val="000000"/>
              </a:solidFill>
              <a:uLnTx/>
              <a:uFillTx/>
              <a:latin typeface="Calibri"/>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25</a:t>
            </a:fld>
            <a:endParaRPr lang="en-US"/>
          </a:p>
        </p:txBody>
      </p:sp>
    </p:spTree>
    <p:extLst>
      <p:ext uri="{BB962C8B-B14F-4D97-AF65-F5344CB8AC3E}">
        <p14:creationId xmlns:p14="http://schemas.microsoft.com/office/powerpoint/2010/main" val="62345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Comme mentionné plus tôt, le concept de Milieu de travail GC est un environnement flexible où vous choisissez où travailler.</a:t>
            </a:r>
          </a:p>
          <a:p>
            <a:endParaRPr lang="fr-CA"/>
          </a:p>
          <a:p>
            <a:r>
              <a:rPr lang="fr-CA" dirty="0"/>
              <a:t>Voici une variété de points de travail pour effectuer du travail individuel. Certains sont ouverts et d’autres fermés, vous pouvez choisir en fonction du niveau de concentration dont vous avez besoin, ou encore en fonction du bruit que vous ferez, par exemple, si vous devez faire des appels ou participer à des réunions virtuelles.</a:t>
            </a:r>
            <a:endParaRPr lang="fr-CA" dirty="0">
              <a:cs typeface="Calibri"/>
            </a:endParaRPr>
          </a:p>
          <a:p>
            <a:endParaRPr lang="fr-CA"/>
          </a:p>
          <a:p>
            <a:r>
              <a:rPr lang="fr-CA" dirty="0"/>
              <a:t>Plusieurs de ces points de travail vous offrent de l’équipement ergonomique, tel que : des chaises ergonomiques, des bureaux à hauteur réglable, ainsi que deux écrans (ou un écran gigantesque). </a:t>
            </a:r>
            <a:endParaRPr lang="fr-CA" dirty="0">
              <a:cs typeface="Calibri"/>
            </a:endParaRPr>
          </a:p>
          <a:p>
            <a:endParaRPr lang="fr-CA"/>
          </a:p>
          <a:p>
            <a:r>
              <a:rPr lang="fr-CA" dirty="0"/>
              <a:t>Comme vous voyez, les points de travail ne sont pas munis d'un clavier et d'une souris. Vous devrez transporter l’équipement qui vous sera fourni.</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27</a:t>
            </a:fld>
            <a:endParaRPr lang="en-US"/>
          </a:p>
        </p:txBody>
      </p:sp>
    </p:spTree>
    <p:extLst>
      <p:ext uri="{BB962C8B-B14F-4D97-AF65-F5344CB8AC3E}">
        <p14:creationId xmlns:p14="http://schemas.microsoft.com/office/powerpoint/2010/main" val="2683440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Vous aurez accès à différents types de salles et de points de travail pour collaborer. Vous pourrez choisir le plus approprié en fonction de la capacité et des fonctionnalités, si vous devez tenir une réunion formelle, une séance de remue-méninge ou simplement discuter avec un collègue.</a:t>
            </a:r>
          </a:p>
          <a:p>
            <a:endParaRPr lang="fr-CA" dirty="0"/>
          </a:p>
          <a:p>
            <a:r>
              <a:rPr lang="fr-CA"/>
              <a:t>L’environnement Wi-Fi </a:t>
            </a:r>
            <a:r>
              <a:rPr lang="fr-CA" dirty="0"/>
              <a:t>sera optimisé pour vous permettre de vous déplacer vers ces salles.</a:t>
            </a:r>
            <a:endParaRPr lang="fr-CA" dirty="0">
              <a:cs typeface="Calibri"/>
            </a:endParaRPr>
          </a:p>
          <a:p>
            <a:endParaRPr lang="fr-CA" dirty="0"/>
          </a:p>
          <a:p>
            <a:r>
              <a:rPr lang="fr-CA" dirty="0"/>
              <a:t>Au total, une quinzaine de points de travail seront offerts. Certains pourront être réservés à l’avance par le biais de </a:t>
            </a:r>
            <a:r>
              <a:rPr lang="fr-CA" dirty="0">
                <a:highlight>
                  <a:srgbClr val="FFFF00"/>
                </a:highlight>
              </a:rPr>
              <a:t>(systèmes de réservation).</a:t>
            </a:r>
            <a:endParaRPr lang="fr-CA" dirty="0">
              <a:highlight>
                <a:srgbClr val="FFFF00"/>
              </a:highlight>
              <a:cs typeface="Calibri"/>
            </a:endParaRPr>
          </a:p>
          <a:p>
            <a:endParaRPr lang="fr-CA" dirty="0">
              <a:highlight>
                <a:srgbClr val="FFFF00"/>
              </a:highlight>
            </a:endParaRPr>
          </a:p>
          <a:p>
            <a:r>
              <a:rPr lang="fr-CA" dirty="0"/>
              <a:t>Mais ne vous inquiétez pas avec tous ces détails, nos équipes vous fourniront toute l’information nécessaire afin de planifier vos journées de travail et vous déplacer de façon optimale dans l’espace.</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28</a:t>
            </a:fld>
            <a:endParaRPr lang="en-US"/>
          </a:p>
        </p:txBody>
      </p:sp>
    </p:spTree>
    <p:extLst>
      <p:ext uri="{BB962C8B-B14F-4D97-AF65-F5344CB8AC3E}">
        <p14:creationId xmlns:p14="http://schemas.microsoft.com/office/powerpoint/2010/main" val="58032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4</a:t>
            </a:fld>
            <a:endParaRPr lang="en-US"/>
          </a:p>
        </p:txBody>
      </p:sp>
    </p:spTree>
    <p:extLst>
      <p:ext uri="{BB962C8B-B14F-4D97-AF65-F5344CB8AC3E}">
        <p14:creationId xmlns:p14="http://schemas.microsoft.com/office/powerpoint/2010/main" val="87346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kumimoji="0" lang="fr-CA" sz="1200" b="0" i="0" u="none" strike="noStrike" cap="none" normalizeH="0" baseline="0" noProof="0" dirty="0">
                <a:ln>
                  <a:noFill/>
                </a:ln>
                <a:solidFill>
                  <a:srgbClr val="000000"/>
                </a:solidFill>
                <a:uLnTx/>
                <a:uFillTx/>
                <a:latin typeface="Arial"/>
                <a:cs typeface="Arial"/>
              </a:rPr>
              <a:t>Pour atteindre nos objectifs, nous avons discuté avec nos collègues SPAC et sommes venus </a:t>
            </a:r>
            <a:r>
              <a:rPr lang="fr-CA" dirty="0">
                <a:solidFill>
                  <a:srgbClr val="000000"/>
                </a:solidFill>
                <a:latin typeface="Arial"/>
                <a:cs typeface="Arial"/>
              </a:rPr>
              <a:t>à </a:t>
            </a:r>
            <a:r>
              <a:rPr kumimoji="0" lang="fr-CA" sz="1200" b="0" i="0" u="none" strike="noStrike" cap="none" normalizeH="0" baseline="0" noProof="0" dirty="0">
                <a:ln>
                  <a:noFill/>
                </a:ln>
                <a:solidFill>
                  <a:srgbClr val="000000"/>
                </a:solidFill>
                <a:uLnTx/>
                <a:uFillTx/>
                <a:latin typeface="Arial"/>
                <a:cs typeface="Arial"/>
              </a:rPr>
              <a:t>la conclusion que leur Programme de transformation du milieu de travail était la meilleure option pour notre organisation.</a:t>
            </a:r>
            <a:r>
              <a:rPr lang="fr-CA" dirty="0">
                <a:solidFill>
                  <a:srgbClr val="000000"/>
                </a:solidFill>
                <a:latin typeface="Arial"/>
                <a:cs typeface="Arial"/>
              </a:rPr>
              <a:t> </a:t>
            </a:r>
            <a:endParaRPr lang="fr-CA" sz="1200" b="0" i="0" u="none" strike="noStrike" cap="none" normalizeH="0" baseline="0" noProof="0" dirty="0">
              <a:ln>
                <a:noFill/>
              </a:ln>
              <a:solidFill>
                <a:srgbClr val="000000"/>
              </a:solidFill>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endParaRPr>
          </a:p>
          <a:p>
            <a:pPr>
              <a:defRPr/>
            </a:pPr>
            <a:r>
              <a:rPr lang="fr-CA" dirty="0"/>
              <a:t>Ce programme vise à </a:t>
            </a:r>
            <a:r>
              <a:rPr lang="en-US" dirty="0" err="1"/>
              <a:t>créer</a:t>
            </a:r>
            <a:r>
              <a:rPr lang="en-US" dirty="0"/>
              <a:t> un Milieu de travail GC qui repose </a:t>
            </a:r>
            <a:r>
              <a:rPr kumimoji="0" lang="fr-CA" sz="1200" b="0" i="0" u="none" strike="noStrike" cap="none" normalizeH="0" baseline="0" noProof="0" dirty="0">
                <a:ln>
                  <a:noFill/>
                </a:ln>
                <a:solidFill>
                  <a:srgbClr val="000000"/>
                </a:solidFill>
                <a:uLnTx/>
                <a:uFillTx/>
                <a:latin typeface="Arial"/>
                <a:cs typeface="Arial"/>
              </a:rPr>
              <a:t>sur la mise en œuvre du</a:t>
            </a:r>
            <a:r>
              <a:rPr kumimoji="0" lang="fr-CA" sz="1200" i="0" u="none" strike="noStrike" cap="none" normalizeH="0" baseline="0" noProof="0" dirty="0">
                <a:ln>
                  <a:noFill/>
                </a:ln>
                <a:solidFill>
                  <a:srgbClr val="000000"/>
                </a:solidFill>
                <a:uLnTx/>
                <a:uFillTx/>
                <a:latin typeface="Arial"/>
                <a:cs typeface="Arial"/>
              </a:rPr>
              <a:t> </a:t>
            </a:r>
            <a:r>
              <a:rPr kumimoji="0" lang="fr-CA" sz="1200" b="1" i="0" u="none" strike="noStrike" cap="none" normalizeH="0" baseline="0" noProof="0" dirty="0">
                <a:ln>
                  <a:noFill/>
                </a:ln>
                <a:solidFill>
                  <a:srgbClr val="000000"/>
                </a:solidFill>
                <a:uLnTx/>
                <a:uFillTx/>
                <a:latin typeface="Arial"/>
                <a:cs typeface="Arial"/>
              </a:rPr>
              <a:t>travail axé sur les activités</a:t>
            </a:r>
            <a:r>
              <a:rPr kumimoji="0" lang="fr-CA" sz="1200" b="0" i="0" u="none" strike="noStrike" cap="none" normalizeH="0" baseline="0" noProof="0" dirty="0">
                <a:ln>
                  <a:noFill/>
                </a:ln>
                <a:solidFill>
                  <a:srgbClr val="000000"/>
                </a:solidFill>
                <a:uLnTx/>
                <a:uFillTx/>
                <a:latin typeface="Arial"/>
                <a:cs typeface="Arial"/>
              </a:rPr>
              <a:t>.</a:t>
            </a:r>
            <a:r>
              <a:rPr lang="fr-CA" dirty="0">
                <a:solidFill>
                  <a:srgbClr val="000000"/>
                </a:solidFill>
                <a:latin typeface="Arial"/>
                <a:cs typeface="Arial"/>
              </a:rPr>
              <a:t> </a:t>
            </a:r>
            <a:r>
              <a:rPr kumimoji="0" lang="fr-CA" sz="1200" b="0" i="0" u="none" strike="noStrike" cap="none" normalizeH="0" baseline="0" noProof="0" dirty="0">
                <a:ln>
                  <a:noFill/>
                </a:ln>
                <a:solidFill>
                  <a:srgbClr val="000000"/>
                </a:solidFill>
                <a:uLnTx/>
                <a:uFillTx/>
                <a:latin typeface="Arial"/>
                <a:cs typeface="Arial"/>
              </a:rPr>
              <a:t>C’est une méthode de travail qui offre à tous les employés une</a:t>
            </a:r>
            <a:r>
              <a:rPr kumimoji="0" lang="fr-CA" sz="1200" i="0" u="none" strike="noStrike" cap="none" normalizeH="0" baseline="0" noProof="0" dirty="0">
                <a:ln>
                  <a:noFill/>
                </a:ln>
                <a:solidFill>
                  <a:srgbClr val="000000"/>
                </a:solidFill>
                <a:uLnTx/>
                <a:uFillTx/>
                <a:latin typeface="Arial"/>
                <a:cs typeface="Arial"/>
              </a:rPr>
              <a:t> </a:t>
            </a:r>
            <a:r>
              <a:rPr kumimoji="0" lang="fr-CA" sz="1200" b="1" i="0" u="none" strike="noStrike" cap="none" normalizeH="0" baseline="0" noProof="0" dirty="0">
                <a:ln>
                  <a:noFill/>
                </a:ln>
                <a:solidFill>
                  <a:srgbClr val="000000"/>
                </a:solidFill>
                <a:uLnTx/>
                <a:uFillTx/>
                <a:latin typeface="Arial"/>
                <a:cs typeface="Arial"/>
              </a:rPr>
              <a:t>UTILISATION PARTAGÉE</a:t>
            </a:r>
            <a:r>
              <a:rPr kumimoji="0" lang="fr-CA" sz="1200" b="0" i="0" u="none" strike="noStrike" cap="none" normalizeH="0" baseline="0" noProof="0" dirty="0">
                <a:ln>
                  <a:noFill/>
                </a:ln>
                <a:solidFill>
                  <a:srgbClr val="000000"/>
                </a:solidFill>
                <a:uLnTx/>
                <a:uFillTx/>
                <a:latin typeface="Arial"/>
                <a:cs typeface="Arial"/>
              </a:rPr>
              <a:t> d’une</a:t>
            </a:r>
            <a:r>
              <a:rPr kumimoji="0" lang="fr-CA" sz="1200" i="0" u="none" strike="noStrike" cap="none" normalizeH="0" baseline="0" noProof="0" dirty="0">
                <a:ln>
                  <a:noFill/>
                </a:ln>
                <a:solidFill>
                  <a:srgbClr val="000000"/>
                </a:solidFill>
                <a:uLnTx/>
                <a:uFillTx/>
                <a:latin typeface="Arial"/>
                <a:cs typeface="Arial"/>
              </a:rPr>
              <a:t> </a:t>
            </a:r>
            <a:r>
              <a:rPr kumimoji="0" lang="fr-CA" sz="1200" b="1" i="0" u="none" strike="noStrike" cap="none" normalizeH="0" baseline="0" noProof="0" dirty="0">
                <a:ln>
                  <a:noFill/>
                </a:ln>
                <a:solidFill>
                  <a:srgbClr val="000000"/>
                </a:solidFill>
                <a:uLnTx/>
                <a:uFillTx/>
                <a:latin typeface="Arial"/>
                <a:cs typeface="Arial"/>
              </a:rPr>
              <a:t>VARIÉTÉ</a:t>
            </a:r>
            <a:r>
              <a:rPr kumimoji="0" lang="fr-CA" sz="1200" b="0" i="0" u="none" strike="noStrike" cap="none" normalizeH="0" baseline="0" noProof="0" dirty="0">
                <a:ln>
                  <a:noFill/>
                </a:ln>
                <a:solidFill>
                  <a:srgbClr val="000000"/>
                </a:solidFill>
                <a:uLnTx/>
                <a:uFillTx/>
                <a:latin typeface="Arial"/>
                <a:cs typeface="Arial"/>
              </a:rPr>
              <a:t> de points de travail.</a:t>
            </a:r>
            <a:endParaRPr lang="fr-CA" sz="1200" b="0" i="0" u="none" strike="noStrike" cap="none" normalizeH="0" baseline="0" noProof="0" dirty="0">
              <a:ln>
                <a:noFill/>
              </a:ln>
              <a:solidFill>
                <a:srgbClr val="000000"/>
              </a:solidFill>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endParaRPr>
          </a:p>
          <a:p>
            <a:pPr>
              <a:defRPr/>
            </a:pPr>
            <a:r>
              <a:rPr lang="fr-CA" dirty="0">
                <a:solidFill>
                  <a:srgbClr val="000000"/>
                </a:solidFill>
                <a:latin typeface="Arial"/>
                <a:cs typeface="Arial"/>
              </a:rPr>
              <a:t>Étant donné que</a:t>
            </a:r>
            <a:r>
              <a:rPr kumimoji="0" lang="fr-CA" sz="1200" b="0" i="0" u="none" strike="noStrike" cap="none" normalizeH="0" baseline="0" noProof="0" dirty="0">
                <a:ln>
                  <a:noFill/>
                </a:ln>
                <a:solidFill>
                  <a:srgbClr val="000000"/>
                </a:solidFill>
                <a:uLnTx/>
                <a:uFillTx/>
                <a:latin typeface="Arial"/>
                <a:cs typeface="Arial"/>
              </a:rPr>
              <a:t> c’est un concept clé de notre projet, je vous invite </a:t>
            </a:r>
            <a:r>
              <a:rPr lang="fr-CA" dirty="0">
                <a:solidFill>
                  <a:srgbClr val="000000"/>
                </a:solidFill>
                <a:latin typeface="Arial"/>
                <a:cs typeface="Arial"/>
              </a:rPr>
              <a:t>à</a:t>
            </a:r>
            <a:r>
              <a:rPr kumimoji="0" lang="fr-CA" sz="1200" b="0" i="0" u="none" strike="noStrike" cap="none" normalizeH="0" baseline="0" noProof="0" dirty="0">
                <a:ln>
                  <a:noFill/>
                </a:ln>
                <a:solidFill>
                  <a:srgbClr val="000000"/>
                </a:solidFill>
                <a:uLnTx/>
                <a:uFillTx/>
                <a:latin typeface="Arial"/>
                <a:cs typeface="Arial"/>
              </a:rPr>
              <a:t> visionner </a:t>
            </a:r>
            <a:r>
              <a:rPr lang="fr-CA" dirty="0">
                <a:solidFill>
                  <a:srgbClr val="000000"/>
                </a:solidFill>
                <a:latin typeface="Arial"/>
                <a:cs typeface="Arial"/>
              </a:rPr>
              <a:t>la</a:t>
            </a:r>
            <a:r>
              <a:rPr kumimoji="0" lang="fr-CA" sz="1200" b="0" i="0" u="none" strike="noStrike" cap="none" normalizeH="0" baseline="0" noProof="0" dirty="0">
                <a:ln>
                  <a:noFill/>
                </a:ln>
                <a:solidFill>
                  <a:srgbClr val="000000"/>
                </a:solidFill>
                <a:uLnTx/>
                <a:uFillTx/>
                <a:latin typeface="Arial"/>
                <a:cs typeface="Arial"/>
              </a:rPr>
              <a:t> </a:t>
            </a:r>
            <a:r>
              <a:rPr lang="fr-CA" dirty="0">
                <a:solidFill>
                  <a:srgbClr val="000000"/>
                </a:solidFill>
                <a:latin typeface="Arial"/>
                <a:cs typeface="Arial"/>
              </a:rPr>
              <a:t>courte</a:t>
            </a:r>
            <a:r>
              <a:rPr kumimoji="0" lang="fr-CA" sz="1200" b="0" i="0" u="none" strike="noStrike" cap="none" normalizeH="0" baseline="0" noProof="0" dirty="0">
                <a:ln>
                  <a:noFill/>
                </a:ln>
                <a:solidFill>
                  <a:srgbClr val="000000"/>
                </a:solidFill>
                <a:uLnTx/>
                <a:uFillTx/>
                <a:latin typeface="Arial"/>
                <a:cs typeface="Arial"/>
              </a:rPr>
              <a:t> vidéo qui explique en quoi </a:t>
            </a:r>
            <a:r>
              <a:rPr lang="fr-CA" dirty="0">
                <a:solidFill>
                  <a:srgbClr val="000000"/>
                </a:solidFill>
                <a:latin typeface="Arial"/>
                <a:cs typeface="Arial"/>
              </a:rPr>
              <a:t>cela</a:t>
            </a:r>
            <a:r>
              <a:rPr kumimoji="0" lang="fr-CA" sz="1200" b="0" i="0" u="none" strike="noStrike" cap="none" normalizeH="0" baseline="0" noProof="0" dirty="0">
                <a:ln>
                  <a:noFill/>
                </a:ln>
                <a:solidFill>
                  <a:srgbClr val="000000"/>
                </a:solidFill>
                <a:uLnTx/>
                <a:uFillTx/>
                <a:latin typeface="Arial"/>
                <a:cs typeface="Arial"/>
              </a:rPr>
              <a:t> consiste. Je vous présenterai par la suite plus de détails sur la conception de notre nouveau milieu de travail.</a:t>
            </a:r>
            <a:r>
              <a:rPr lang="fr-CA" dirty="0">
                <a:solidFill>
                  <a:srgbClr val="000000"/>
                </a:solidFill>
                <a:latin typeface="Arial"/>
                <a:cs typeface="Arial"/>
              </a:rPr>
              <a:t> </a:t>
            </a:r>
            <a:endParaRPr lang="fr-CA" sz="1200" b="0" i="0" u="none" strike="noStrike" cap="none" normalizeH="0" baseline="0" noProof="0" dirty="0">
              <a:ln>
                <a:noFill/>
              </a:ln>
              <a:solidFill>
                <a:srgbClr val="000000"/>
              </a:solidFill>
              <a:uLnTx/>
              <a:uFillTx/>
              <a:latin typeface="Arial" panose="020B0604020202020204" pitchFamily="34" charset="0"/>
              <a:cs typeface="Arial" panose="020B0604020202020204" pitchFamily="34" charset="0"/>
            </a:endParaRPr>
          </a:p>
          <a:p>
            <a:endParaRPr lang="en-US"/>
          </a:p>
          <a:p>
            <a:r>
              <a:rPr lang="en-CA" dirty="0"/>
              <a:t>Lien </a:t>
            </a:r>
            <a:r>
              <a:rPr lang="en-CA" dirty="0" err="1"/>
              <a:t>vers</a:t>
            </a:r>
            <a:r>
              <a:rPr lang="en-CA" dirty="0"/>
              <a:t> la </a:t>
            </a:r>
            <a:r>
              <a:rPr lang="en-CA" dirty="0" err="1"/>
              <a:t>vidéo</a:t>
            </a:r>
            <a:r>
              <a:rPr lang="en-CA" dirty="0"/>
              <a:t> (</a:t>
            </a:r>
            <a:r>
              <a:rPr lang="en-CA" dirty="0" err="1"/>
              <a:t>vous</a:t>
            </a:r>
            <a:r>
              <a:rPr lang="en-CA" dirty="0"/>
              <a:t> </a:t>
            </a:r>
            <a:r>
              <a:rPr lang="en-CA" dirty="0" err="1"/>
              <a:t>pouvez</a:t>
            </a:r>
            <a:r>
              <a:rPr lang="en-CA" dirty="0"/>
              <a:t> </a:t>
            </a:r>
            <a:r>
              <a:rPr lang="en-CA" dirty="0" err="1"/>
              <a:t>partager</a:t>
            </a:r>
            <a:r>
              <a:rPr lang="en-CA" dirty="0"/>
              <a:t> le lien de la </a:t>
            </a:r>
            <a:r>
              <a:rPr lang="en-CA" dirty="0" err="1"/>
              <a:t>vidéo</a:t>
            </a:r>
            <a:r>
              <a:rPr lang="en-CA" dirty="0"/>
              <a:t> dans </a:t>
            </a:r>
            <a:r>
              <a:rPr lang="en-CA" dirty="0" err="1"/>
              <a:t>l’autre</a:t>
            </a:r>
            <a:r>
              <a:rPr lang="en-CA" dirty="0"/>
              <a:t> langue </a:t>
            </a:r>
            <a:r>
              <a:rPr lang="en-CA" dirty="0" err="1"/>
              <a:t>officielle</a:t>
            </a:r>
            <a:r>
              <a:rPr lang="en-CA" dirty="0"/>
              <a:t> dans le </a:t>
            </a:r>
            <a:r>
              <a:rPr lang="en-CA" dirty="0" err="1"/>
              <a:t>clavardage</a:t>
            </a:r>
            <a:r>
              <a:rPr lang="en-CA" dirty="0"/>
              <a:t> de </a:t>
            </a:r>
            <a:r>
              <a:rPr lang="en-CA" dirty="0" err="1"/>
              <a:t>l’évènement</a:t>
            </a:r>
            <a:r>
              <a:rPr lang="en-CA" dirty="0"/>
              <a:t>)</a:t>
            </a:r>
            <a:endParaRPr lang="en-CA" dirty="0">
              <a:cs typeface="Calibri"/>
            </a:endParaRPr>
          </a:p>
          <a:p>
            <a:r>
              <a:rPr lang="en-CA" dirty="0"/>
              <a:t>FR : </a:t>
            </a:r>
            <a:r>
              <a:rPr lang="fr-FR" dirty="0">
                <a:hlinkClick r:id="rId3"/>
              </a:rPr>
              <a:t>Qu’est-ce qu’un milieu de travail axé sur les activités? – YouTube</a:t>
            </a:r>
            <a:endParaRPr lang="fr-FR" dirty="0"/>
          </a:p>
          <a:p>
            <a:r>
              <a:rPr lang="fr-FR" dirty="0"/>
              <a:t>EN : </a:t>
            </a:r>
            <a:r>
              <a:rPr lang="en-CA" dirty="0">
                <a:hlinkClick r:id="rId4"/>
              </a:rPr>
              <a:t>What’s an Activity Based Workplace? - YouTube</a:t>
            </a:r>
            <a:endParaRPr lang="fr-FR" dirty="0"/>
          </a:p>
          <a:p>
            <a:endParaRPr lang="en-CA"/>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5</a:t>
            </a:fld>
            <a:endParaRPr lang="en-US"/>
          </a:p>
        </p:txBody>
      </p:sp>
    </p:spTree>
    <p:extLst>
      <p:ext uri="{BB962C8B-B14F-4D97-AF65-F5344CB8AC3E}">
        <p14:creationId xmlns:p14="http://schemas.microsoft.com/office/powerpoint/2010/main" val="224293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302104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dirty="0">
                <a:effectLst/>
                <a:latin typeface="Calibri"/>
                <a:ea typeface="Calibri" panose="020F0502020204030204" pitchFamily="34" charset="0"/>
                <a:cs typeface="Calibri"/>
              </a:rPr>
              <a:t>Si on résume, </a:t>
            </a:r>
            <a:r>
              <a:rPr lang="fr-CA" sz="1800" dirty="0">
                <a:latin typeface="Calibri"/>
                <a:ea typeface="Calibri" panose="020F0502020204030204" pitchFamily="34" charset="0"/>
                <a:cs typeface="Calibri"/>
              </a:rPr>
              <a:t>la modernisation </a:t>
            </a:r>
            <a:r>
              <a:rPr lang="fr-CA" sz="1800" dirty="0">
                <a:effectLst/>
                <a:latin typeface="Calibri"/>
                <a:ea typeface="Calibri" panose="020F0502020204030204" pitchFamily="34" charset="0"/>
                <a:cs typeface="Calibri"/>
              </a:rPr>
              <a:t>vous offrira plusieurs avantages, comme :</a:t>
            </a:r>
            <a:r>
              <a:rPr lang="fr-CA" sz="1800" dirty="0">
                <a:latin typeface="Calibri"/>
                <a:ea typeface="Calibri" panose="020F0502020204030204" pitchFamily="34" charset="0"/>
                <a:cs typeface="Calibri"/>
              </a:rPr>
              <a:t> </a:t>
            </a:r>
            <a:endParaRPr lang="fr-CA" sz="1800" dirty="0">
              <a:effectLst/>
              <a:latin typeface="Calibri"/>
              <a:ea typeface="Calibri" panose="020F0502020204030204" pitchFamily="34" charset="0"/>
              <a:cs typeface="Calibri" panose="020F0502020204030204" pitchFamily="34" charset="0"/>
            </a:endParaRPr>
          </a:p>
          <a:p>
            <a:endParaRPr lang="fr-CA" sz="18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fr-CA" sz="1800" dirty="0">
                <a:effectLst/>
                <a:latin typeface="Calibri"/>
                <a:ea typeface="Calibri" panose="020F0502020204030204" pitchFamily="34" charset="0"/>
                <a:cs typeface="Calibri"/>
              </a:rPr>
              <a:t>un milieu de travail moderne, efficace et inclusif;</a:t>
            </a:r>
          </a:p>
          <a:p>
            <a:pPr marL="342900" indent="-342900">
              <a:buFont typeface="Symbol" panose="05050102010706020507" pitchFamily="18" charset="2"/>
              <a:buChar char=""/>
            </a:pPr>
            <a:r>
              <a:rPr lang="fr-CA" sz="1800" dirty="0">
                <a:effectLst/>
                <a:latin typeface="Calibri"/>
                <a:ea typeface="Calibri" panose="020F0502020204030204" pitchFamily="34" charset="0"/>
                <a:cs typeface="Calibri"/>
              </a:rPr>
              <a:t>la liberté et la flexibilité de choisir parmi 13 points de travail, celui qui correspond le mieux à vos tâches et</a:t>
            </a:r>
            <a:r>
              <a:rPr lang="fr-CA" sz="1800" dirty="0">
                <a:latin typeface="Calibri"/>
                <a:ea typeface="Calibri" panose="020F0502020204030204" pitchFamily="34" charset="0"/>
                <a:cs typeface="Calibri"/>
              </a:rPr>
              <a:t> à</a:t>
            </a:r>
            <a:r>
              <a:rPr lang="fr-CA" sz="1800" dirty="0">
                <a:effectLst/>
                <a:latin typeface="Calibri"/>
                <a:ea typeface="Calibri" panose="020F0502020204030204" pitchFamily="34" charset="0"/>
                <a:cs typeface="Calibri"/>
              </a:rPr>
              <a:t> votre </a:t>
            </a:r>
            <a:r>
              <a:rPr lang="fr-CA" sz="1800" dirty="0">
                <a:latin typeface="Calibri"/>
                <a:ea typeface="Calibri" panose="020F0502020204030204" pitchFamily="34" charset="0"/>
                <a:cs typeface="Calibri"/>
              </a:rPr>
              <a:t>propre façon</a:t>
            </a:r>
            <a:r>
              <a:rPr lang="fr-CA" sz="1800" dirty="0">
                <a:effectLst/>
                <a:latin typeface="Calibri"/>
                <a:ea typeface="Calibri" panose="020F0502020204030204" pitchFamily="34" charset="0"/>
                <a:cs typeface="Calibri"/>
              </a:rPr>
              <a:t> </a:t>
            </a:r>
            <a:r>
              <a:rPr lang="fr-CA" sz="1800" dirty="0">
                <a:latin typeface="Calibri"/>
                <a:ea typeface="Calibri" panose="020F0502020204030204" pitchFamily="34" charset="0"/>
                <a:cs typeface="Calibri"/>
              </a:rPr>
              <a:t>de</a:t>
            </a:r>
            <a:r>
              <a:rPr lang="fr-CA" sz="1800" dirty="0">
                <a:effectLst/>
                <a:latin typeface="Calibri"/>
                <a:ea typeface="Calibri" panose="020F0502020204030204" pitchFamily="34" charset="0"/>
                <a:cs typeface="Calibri"/>
              </a:rPr>
              <a:t> travailler;</a:t>
            </a:r>
          </a:p>
          <a:p>
            <a:pPr marL="342900" lvl="0" indent="-342900">
              <a:buFont typeface="Symbol" panose="05050102010706020507" pitchFamily="18" charset="2"/>
              <a:buChar char=""/>
            </a:pPr>
            <a:r>
              <a:rPr lang="fr-CA" sz="1800" dirty="0">
                <a:effectLst/>
                <a:latin typeface="Calibri"/>
                <a:ea typeface="Calibri" panose="020F0502020204030204" pitchFamily="34" charset="0"/>
                <a:cs typeface="Calibri"/>
              </a:rPr>
              <a:t>La variété de points de travail favorise toutes les activités </a:t>
            </a:r>
            <a:r>
              <a:rPr lang="fr-CA" sz="1800" dirty="0">
                <a:latin typeface="Calibri"/>
                <a:ea typeface="Calibri" panose="020F0502020204030204" pitchFamily="34" charset="0"/>
                <a:cs typeface="Calibri"/>
              </a:rPr>
              <a:t>réalisées</a:t>
            </a:r>
            <a:r>
              <a:rPr lang="fr-CA" sz="1800" dirty="0">
                <a:effectLst/>
                <a:latin typeface="Calibri"/>
                <a:ea typeface="Calibri" panose="020F0502020204030204" pitchFamily="34" charset="0"/>
                <a:cs typeface="Calibri"/>
              </a:rPr>
              <a:t> au travail comme : la concentration, l’apprentissage, la collaboration et la socialisation</a:t>
            </a:r>
            <a:r>
              <a:rPr lang="fr-CA" sz="1800" dirty="0">
                <a:latin typeface="Calibri"/>
                <a:ea typeface="Calibri" panose="020F0502020204030204" pitchFamily="34" charset="0"/>
                <a:cs typeface="Calibri"/>
              </a:rPr>
              <a:t>;</a:t>
            </a:r>
            <a:endParaRPr lang="fr-CA" sz="1800" dirty="0">
              <a:effectLst/>
              <a:latin typeface="Calibri"/>
              <a:ea typeface="Calibri" panose="020F0502020204030204" pitchFamily="34" charset="0"/>
              <a:cs typeface="Calibri"/>
            </a:endParaRPr>
          </a:p>
          <a:p>
            <a:pPr marL="342900" indent="-342900">
              <a:buFont typeface="Symbol" panose="05050102010706020507" pitchFamily="18" charset="2"/>
              <a:buChar char=""/>
            </a:pPr>
            <a:r>
              <a:rPr lang="fr-CA" sz="1800" dirty="0">
                <a:effectLst/>
                <a:latin typeface="Calibri"/>
                <a:ea typeface="Calibri" panose="020F0502020204030204" pitchFamily="34" charset="0"/>
                <a:cs typeface="Calibri"/>
              </a:rPr>
              <a:t>L’accès </a:t>
            </a:r>
            <a:r>
              <a:rPr lang="fr-CA" sz="1800" dirty="0">
                <a:latin typeface="Calibri"/>
                <a:ea typeface="Calibri" panose="020F0502020204030204" pitchFamily="34" charset="0"/>
                <a:cs typeface="Calibri"/>
              </a:rPr>
              <a:t>à </a:t>
            </a:r>
            <a:r>
              <a:rPr lang="fr-CA" sz="1800" dirty="0">
                <a:effectLst/>
                <a:latin typeface="Calibri"/>
                <a:ea typeface="Calibri" panose="020F0502020204030204" pitchFamily="34" charset="0"/>
                <a:cs typeface="Calibri"/>
              </a:rPr>
              <a:t>des outils modernes qui facilitent la collaboration dans le cadre </a:t>
            </a:r>
            <a:r>
              <a:rPr lang="fr-CA" sz="1800" dirty="0">
                <a:latin typeface="Calibri"/>
                <a:ea typeface="Calibri" panose="020F0502020204030204" pitchFamily="34" charset="0"/>
                <a:cs typeface="Calibri"/>
              </a:rPr>
              <a:t>du modèle</a:t>
            </a:r>
            <a:r>
              <a:rPr lang="fr-CA" sz="1800" dirty="0">
                <a:effectLst/>
                <a:latin typeface="Calibri"/>
                <a:ea typeface="Calibri" panose="020F0502020204030204" pitchFamily="34" charset="0"/>
                <a:cs typeface="Calibri"/>
              </a:rPr>
              <a:t> de travail hybride</a:t>
            </a:r>
            <a:r>
              <a:rPr lang="fr-CA" sz="1800" dirty="0">
                <a:latin typeface="Calibri"/>
                <a:ea typeface="Calibri" panose="020F0502020204030204" pitchFamily="34" charset="0"/>
                <a:cs typeface="Calibri"/>
              </a:rPr>
              <a:t>.</a:t>
            </a:r>
            <a:endParaRPr lang="fr-CA" sz="1800" dirty="0">
              <a:effectLst/>
              <a:latin typeface="Calibri"/>
              <a:ea typeface="Calibri" panose="020F0502020204030204" pitchFamily="34" charset="0"/>
              <a:cs typeface="Calibri"/>
            </a:endParaRPr>
          </a:p>
          <a:p>
            <a:pPr marL="0" lvl="0" indent="0">
              <a:buFont typeface="Symbol" panose="05050102010706020507" pitchFamily="18" charset="2"/>
              <a:buNone/>
            </a:pP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a:ea typeface="Calibri" panose="020F0502020204030204" pitchFamily="34" charset="0"/>
                <a:cs typeface="Calibri"/>
              </a:rPr>
              <a:t>En bref, c’est un concept qui vise </a:t>
            </a:r>
            <a:r>
              <a:rPr lang="fr-CA" sz="1800" dirty="0">
                <a:latin typeface="Calibri"/>
                <a:ea typeface="Calibri" panose="020F0502020204030204" pitchFamily="34" charset="0"/>
                <a:cs typeface="Calibri"/>
              </a:rPr>
              <a:t>à</a:t>
            </a:r>
            <a:r>
              <a:rPr lang="fr-CA" sz="1800" dirty="0">
                <a:effectLst/>
                <a:latin typeface="Calibri"/>
                <a:ea typeface="Calibri" panose="020F0502020204030204" pitchFamily="34" charset="0"/>
                <a:cs typeface="Calibri"/>
              </a:rPr>
              <a:t> améliorer votre expérience employé en vous permettant de travailler comment et </a:t>
            </a:r>
            <a:r>
              <a:rPr lang="fr-CA" dirty="0"/>
              <a:t>où </a:t>
            </a:r>
            <a:r>
              <a:rPr lang="fr-CA" sz="1800" dirty="0"/>
              <a:t>cela</a:t>
            </a:r>
            <a:r>
              <a:rPr lang="fr-CA" sz="1800" dirty="0">
                <a:effectLst/>
                <a:latin typeface="Calibri"/>
                <a:ea typeface="Calibri" panose="020F0502020204030204" pitchFamily="34" charset="0"/>
                <a:cs typeface="Calibri"/>
              </a:rPr>
              <a:t> a du sens pour VOUS.</a:t>
            </a:r>
            <a:endParaRPr lang="en-CA" sz="1800" dirty="0">
              <a:effectLst/>
              <a:latin typeface="Calibri"/>
              <a:ea typeface="Calibri" panose="020F0502020204030204" pitchFamily="34" charset="0"/>
              <a:cs typeface="Calibri"/>
            </a:endParaRPr>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86179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Le Milieu de travail GC est conçu de façon à offrir trois zones fonctionnelles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Dans la zone tranquille, en vert, vous trouverez des points de travail individuels ouverts et fermés, plus </a:t>
            </a:r>
            <a:r>
              <a:rPr lang="fr-CA" dirty="0">
                <a:solidFill>
                  <a:prstClr val="black"/>
                </a:solidFill>
                <a:latin typeface="Arial"/>
              </a:rPr>
              <a:t>adapté </a:t>
            </a:r>
            <a:r>
              <a:rPr kumimoji="0" lang="fr-CA" sz="1200" b="0" i="0" u="none" strike="noStrike" kern="1200" cap="none" spc="0" normalizeH="0" baseline="0" noProof="0" dirty="0">
                <a:ln>
                  <a:noFill/>
                </a:ln>
                <a:solidFill>
                  <a:prstClr val="black"/>
                </a:solidFill>
                <a:effectLst/>
                <a:uLnTx/>
                <a:uFillTx/>
                <a:latin typeface="Arial"/>
                <a:ea typeface="+mn-ea"/>
                <a:cs typeface="+mn-cs"/>
              </a:rPr>
              <a:t>pour faire </a:t>
            </a:r>
            <a:r>
              <a:rPr lang="fr-CA" dirty="0">
                <a:solidFill>
                  <a:prstClr val="black"/>
                </a:solidFill>
                <a:latin typeface="Arial"/>
              </a:rPr>
              <a:t>du</a:t>
            </a:r>
            <a:r>
              <a:rPr kumimoji="0" lang="fr-CA" sz="1200" b="0" i="0" u="none" strike="noStrike" kern="1200" cap="none" spc="0" normalizeH="0" baseline="0" noProof="0" dirty="0">
                <a:ln>
                  <a:noFill/>
                </a:ln>
                <a:solidFill>
                  <a:prstClr val="black"/>
                </a:solidFill>
                <a:effectLst/>
                <a:uLnTx/>
                <a:uFillTx/>
                <a:latin typeface="Arial"/>
                <a:ea typeface="+mn-ea"/>
                <a:cs typeface="+mn-cs"/>
              </a:rPr>
              <a:t> travail qui requiert de la concentration.</a:t>
            </a:r>
            <a:r>
              <a:rPr lang="fr-CA" dirty="0">
                <a:solidFill>
                  <a:prstClr val="black"/>
                </a:solidFill>
                <a:latin typeface="Arial"/>
              </a:rPr>
              <a:t> </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Dans la zone interactive, en mauve, vous trouverez les salles de réunions, la cuisine, les zones d’équipe, et autres points de travail qui favorisent la collaboration.</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La zone de transition en jaune </a:t>
            </a:r>
            <a:r>
              <a:rPr lang="fr-CA" dirty="0">
                <a:solidFill>
                  <a:prstClr val="black"/>
                </a:solidFill>
                <a:latin typeface="Arial"/>
              </a:rPr>
              <a:t>se situe normalement</a:t>
            </a:r>
            <a:r>
              <a:rPr kumimoji="0" lang="fr-CA" sz="1200" b="0" i="0" u="none" strike="noStrike" kern="1200" cap="none" spc="0" normalizeH="0" baseline="0" noProof="0" dirty="0">
                <a:ln>
                  <a:noFill/>
                </a:ln>
                <a:solidFill>
                  <a:prstClr val="black"/>
                </a:solidFill>
                <a:effectLst/>
                <a:uLnTx/>
                <a:uFillTx/>
                <a:latin typeface="Arial"/>
                <a:ea typeface="+mn-ea"/>
                <a:cs typeface="+mn-cs"/>
              </a:rPr>
              <a:t> </a:t>
            </a:r>
            <a:r>
              <a:rPr lang="fr-CA" dirty="0">
                <a:solidFill>
                  <a:prstClr val="black"/>
                </a:solidFill>
                <a:latin typeface="Arial"/>
              </a:rPr>
              <a:t>à l’entrée</a:t>
            </a:r>
            <a:r>
              <a:rPr kumimoji="0" lang="fr-CA" sz="1200" b="0" i="0" u="none" strike="noStrike" kern="1200" cap="none" spc="0" normalizeH="0" baseline="0" noProof="0" dirty="0">
                <a:ln>
                  <a:noFill/>
                </a:ln>
                <a:solidFill>
                  <a:prstClr val="black"/>
                </a:solidFill>
                <a:effectLst/>
                <a:uLnTx/>
                <a:uFillTx/>
                <a:latin typeface="Arial"/>
                <a:ea typeface="+mn-ea"/>
                <a:cs typeface="+mn-cs"/>
              </a:rPr>
              <a:t> ou sert de tampon entre les </a:t>
            </a:r>
            <a:r>
              <a:rPr lang="fr-CA" dirty="0">
                <a:solidFill>
                  <a:prstClr val="black"/>
                </a:solidFill>
                <a:latin typeface="Arial"/>
              </a:rPr>
              <a:t>deux</a:t>
            </a:r>
            <a:r>
              <a:rPr kumimoji="0" lang="fr-CA" sz="1200" b="0" i="0" u="none" strike="noStrike" kern="1200" cap="none" spc="0" normalizeH="0" baseline="0" noProof="0" dirty="0">
                <a:ln>
                  <a:noFill/>
                </a:ln>
                <a:solidFill>
                  <a:prstClr val="black"/>
                </a:solidFill>
                <a:effectLst/>
                <a:uLnTx/>
                <a:uFillTx/>
                <a:latin typeface="Arial"/>
                <a:ea typeface="+mn-ea"/>
                <a:cs typeface="+mn-cs"/>
              </a:rPr>
              <a:t> autres zones. C’est une zone </a:t>
            </a:r>
            <a:r>
              <a:rPr lang="fr-CA" dirty="0"/>
              <a:t>où </a:t>
            </a:r>
            <a:r>
              <a:rPr lang="fr-CA" dirty="0">
                <a:latin typeface="Arial"/>
                <a:cs typeface="Arial"/>
              </a:rPr>
              <a:t>nous</a:t>
            </a:r>
            <a:r>
              <a:rPr kumimoji="0" lang="fr-CA" sz="1200" b="0" i="0" u="none" strike="noStrike" kern="1200" cap="none" spc="0" normalizeH="0" baseline="0" noProof="0" dirty="0">
                <a:ln>
                  <a:noFill/>
                </a:ln>
                <a:solidFill>
                  <a:prstClr val="black"/>
                </a:solidFill>
                <a:effectLst/>
                <a:uLnTx/>
                <a:uFillTx/>
                <a:latin typeface="Arial"/>
                <a:ea typeface="+mn-ea"/>
                <a:cs typeface="+mn-cs"/>
              </a:rPr>
              <a:t> </a:t>
            </a:r>
            <a:r>
              <a:rPr lang="fr-CA" dirty="0">
                <a:solidFill>
                  <a:prstClr val="black"/>
                </a:solidFill>
                <a:latin typeface="Arial"/>
              </a:rPr>
              <a:t>passerons </a:t>
            </a:r>
            <a:r>
              <a:rPr kumimoji="0" lang="fr-CA" sz="1200" b="0" i="0" u="none" strike="noStrike" kern="1200" cap="none" spc="0" normalizeH="0" baseline="0" noProof="0" dirty="0">
                <a:ln>
                  <a:noFill/>
                </a:ln>
                <a:solidFill>
                  <a:prstClr val="black"/>
                </a:solidFill>
                <a:effectLst/>
                <a:uLnTx/>
                <a:uFillTx/>
                <a:latin typeface="Arial"/>
                <a:ea typeface="+mn-ea"/>
                <a:cs typeface="+mn-cs"/>
              </a:rPr>
              <a:t>moins de temps, comme l’indique son nom.</a:t>
            </a:r>
            <a:r>
              <a:rPr lang="fr-CA" dirty="0">
                <a:solidFill>
                  <a:prstClr val="black"/>
                </a:solidFill>
                <a:latin typeface="Arial"/>
              </a:rPr>
              <a:t> </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Vous pouvez constater que les activités sont regroupées de façon à réduire les perturbations sonores. Le zonage permet de savoir </a:t>
            </a:r>
            <a:r>
              <a:rPr lang="fr-ca" dirty="0">
                <a:solidFill>
                  <a:prstClr val="black"/>
                </a:solidFill>
                <a:latin typeface="Arial"/>
              </a:rPr>
              <a:t>à</a:t>
            </a:r>
            <a:r>
              <a:rPr kumimoji="0" lang="fr-ca" sz="1200" b="0" i="0" u="none" strike="noStrike" kern="1200" cap="none" spc="0" normalizeH="0" baseline="0" noProof="0" dirty="0">
                <a:ln>
                  <a:noFill/>
                </a:ln>
                <a:solidFill>
                  <a:prstClr val="black"/>
                </a:solidFill>
                <a:effectLst/>
                <a:uLnTx/>
                <a:uFillTx/>
                <a:latin typeface="Arial"/>
                <a:ea typeface="+mn-ea"/>
                <a:cs typeface="+mn-cs"/>
              </a:rPr>
              <a:t> quoi s’attendre en terme de bruit.</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Parlant d’activités, certains d’entre vous travaillent peut-être avec de l’équipement spécialisé, ou avez des activités spécifiques qui requièrent une zone sécurisée ou un espace fixe (spécifiez s’il s’agit d’un bureau de dépannage </a:t>
            </a:r>
            <a:r>
              <a:rPr lang="fr-CA" dirty="0">
                <a:solidFill>
                  <a:prstClr val="black"/>
                </a:solidFill>
                <a:latin typeface="Arial"/>
              </a:rPr>
              <a:t>informatique</a:t>
            </a:r>
            <a:r>
              <a:rPr kumimoji="0" lang="fr-CA" sz="1200" b="0" i="0" u="none" strike="noStrike" kern="1200" cap="none" spc="0" normalizeH="0" baseline="0" noProof="0" dirty="0">
                <a:ln>
                  <a:noFill/>
                </a:ln>
                <a:solidFill>
                  <a:prstClr val="black"/>
                </a:solidFill>
                <a:effectLst/>
                <a:uLnTx/>
                <a:uFillTx/>
                <a:latin typeface="Arial"/>
                <a:ea typeface="+mn-ea"/>
                <a:cs typeface="+mn-cs"/>
              </a:rPr>
              <a:t>, d’un bureau de résolution de conflit ou autre). Ces besoins sont pris en compte dans la conception de nos plans d’étage</a:t>
            </a:r>
            <a:r>
              <a:rPr lang="fr-CA" dirty="0">
                <a:solidFill>
                  <a:prstClr val="black"/>
                </a:solidFill>
                <a:latin typeface="Arial"/>
              </a:rPr>
              <a:t>, </a:t>
            </a:r>
            <a:r>
              <a:rPr kumimoji="0" lang="fr-CA" sz="1200" b="0" i="0" u="none" strike="noStrike" kern="1200" cap="none" spc="0" normalizeH="0" baseline="0" noProof="0" dirty="0">
                <a:ln>
                  <a:noFill/>
                </a:ln>
                <a:solidFill>
                  <a:prstClr val="black"/>
                </a:solidFill>
                <a:effectLst/>
                <a:uLnTx/>
                <a:uFillTx/>
                <a:latin typeface="Arial"/>
                <a:ea typeface="+mn-ea"/>
                <a:cs typeface="+mn-cs"/>
              </a:rPr>
              <a:t>des endroits seront aménagés pour y répondre.</a:t>
            </a:r>
            <a:endParaRPr kumimoji="0" lang="fr-ca"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Comme les places ne sont pas assignées, vous pouvez utiliser les points et les zones selon vos besoins au courant de la journée.</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272559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répondre à vos besoins de tranquillité, de concentration et de confidentialité, vous aurez également des points de travail fermés, tels que des salles de concentration ou des cabines téléphoniques. Encore une fois, vous pouvez choisir le plus approprié en fonction du temps que vous y passerez.</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404495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le travail individuel, vous retrouverez ce type de points de travail dans les différentes zones.</a:t>
            </a:r>
          </a:p>
          <a:p>
            <a:endParaRPr lang="fr-CA" dirty="0"/>
          </a:p>
          <a:p>
            <a:r>
              <a:rPr lang="fr-CA" dirty="0"/>
              <a:t>Les points de travail où vous passerez plus de temps sont équipés de deux moniteurs, d’un bureau à hauteur réglable, ainsi que d’une chaise ergonomique. Vous devrez transporter votre clavier et souris. Ces points de travail correspondent à un haut standard d’ergonomie par défaut. </a:t>
            </a:r>
            <a:endParaRPr lang="fr-CA" dirty="0">
              <a:cs typeface="Calibri"/>
            </a:endParaRPr>
          </a:p>
          <a:p>
            <a:endParaRPr lang="fr-CA" dirty="0"/>
          </a:p>
          <a:p>
            <a:r>
              <a:rPr lang="fr-CA" dirty="0"/>
              <a:t>Des points de travail sont aussi disponibles pour une utilisation de plus courte durée, par exemple, entre deux rencontres, et ceux-ci sont davantage conçus pour travailler seulement avec votre ordinateur portable.</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3035288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66223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oc_fip_2c_f.png"/>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473" imgH="473" progId="TCLayout.ActiveDocument.1">
                  <p:embed/>
                </p:oleObj>
              </mc:Choice>
              <mc:Fallback>
                <p:oleObj name="think-cell Slide" r:id="rId28" imgW="473" imgH="473" progId="TCLayout.ActiveDocument.1">
                  <p:embed/>
                  <p:pic>
                    <p:nvPicPr>
                      <p:cNvPr id="4" name="Object 3" hidden="1"/>
                      <p:cNvPicPr/>
                      <p:nvPr/>
                    </p:nvPicPr>
                    <p:blipFill>
                      <a:blip r:embed="rId29"/>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3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1"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6" name="Image 9">
            <a:extLst>
              <a:ext uri="{FF2B5EF4-FFF2-40B4-BE49-F238E27FC236}">
                <a16:creationId xmlns:a16="http://schemas.microsoft.com/office/drawing/2014/main" id="{12F8A1AC-5034-1BCC-FDB3-4614DA208CC1}"/>
              </a:ext>
              <a:ext uri="{C183D7F6-B498-43B3-948B-1728B52AA6E4}">
                <adec:decorative xmlns:adec="http://schemas.microsoft.com/office/drawing/2017/decorative" val="1"/>
              </a:ext>
            </a:extLst>
          </p:cNvPr>
          <p:cNvPicPr>
            <a:picLocks noChangeAspect="1"/>
          </p:cNvPicPr>
          <p:nvPr userDrawn="1"/>
        </p:nvPicPr>
        <p:blipFill rotWithShape="1">
          <a:blip r:embed="rId32" cstate="screen">
            <a:extLst>
              <a:ext uri="{28A0092B-C50C-407E-A947-70E740481C1C}">
                <a14:useLocalDpi xmlns:a14="http://schemas.microsoft.com/office/drawing/2010/main" val="0"/>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3" name="ZoneTexte 2">
            <a:extLst>
              <a:ext uri="{FF2B5EF4-FFF2-40B4-BE49-F238E27FC236}">
                <a16:creationId xmlns:a16="http://schemas.microsoft.com/office/drawing/2014/main" id="{393B12E7-3D3E-C4B7-1CF1-2882AF828508}"/>
              </a:ext>
            </a:extLst>
          </p:cNvPr>
          <p:cNvSpPr txBox="1"/>
          <p:nvPr userDrawn="1">
            <p:extLst>
              <p:ext uri="{1162E1C5-73C7-4A58-AE30-91384D911F3F}">
                <p184:classification xmlns:p184="http://schemas.microsoft.com/office/powerpoint/2018/4/main" val="hdr"/>
              </p:ext>
            </p:extLst>
          </p:nvPr>
        </p:nvSpPr>
        <p:spPr>
          <a:xfrm>
            <a:off x="10429875" y="0"/>
            <a:ext cx="1793875" cy="167640"/>
          </a:xfrm>
          <a:prstGeom prst="rect">
            <a:avLst/>
          </a:prstGeom>
        </p:spPr>
        <p:txBody>
          <a:bodyPr horzOverflow="overflow" lIns="0" tIns="0" rIns="0" bIns="0">
            <a:spAutoFit/>
          </a:bodyPr>
          <a:lstStyle/>
          <a:p>
            <a:pPr algn="l"/>
            <a:r>
              <a:rPr lang="en-CA" sz="11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svg"/><Relationship Id="rId4" Type="http://schemas.openxmlformats.org/officeDocument/2006/relationships/image" Target="../media/image42.sv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view.officeapps.live.com/op/view.aspx?src=https%3A%2F%2Fwiki.gccollab.ca%2Fimages%2F5%2F5f%2FWTP_-_Townhall_Presentation.pptx&amp;wdOrigin=BROWSELINK" TargetMode="External"/><Relationship Id="rId2" Type="http://schemas.openxmlformats.org/officeDocument/2006/relationships/hyperlink" Target="https://wiki.gccollab.ca/images/8/8f/WTP_-_A_day_in_my_ABW_FR.pptx"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59.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6.svg"/><Relationship Id="rId11" Type="http://schemas.openxmlformats.org/officeDocument/2006/relationships/image" Target="../media/image13.pn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14.xml"/><Relationship Id="rId6" Type="http://schemas.openxmlformats.org/officeDocument/2006/relationships/image" Target="../media/image67.png"/><Relationship Id="rId11" Type="http://schemas.openxmlformats.org/officeDocument/2006/relationships/image" Target="../media/image13.png"/><Relationship Id="rId5" Type="http://schemas.openxmlformats.org/officeDocument/2006/relationships/image" Target="../media/image6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13.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13.png"/><Relationship Id="rId4" Type="http://schemas.openxmlformats.org/officeDocument/2006/relationships/image" Target="../media/image83.png"/><Relationship Id="rId9" Type="http://schemas.openxmlformats.org/officeDocument/2006/relationships/image" Target="../media/image88.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qrdbYvqI5Nc?feature=oembed"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4AC564CD-B0A3-7A1D-B6C0-CE73AF0FA788}"/>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[LIEU DU PROJET]</a:t>
            </a:r>
          </a:p>
        </p:txBody>
      </p:sp>
      <p:sp>
        <p:nvSpPr>
          <p:cNvPr id="19" name="Title 15">
            <a:extLst>
              <a:ext uri="{FF2B5EF4-FFF2-40B4-BE49-F238E27FC236}">
                <a16:creationId xmlns:a16="http://schemas.microsoft.com/office/drawing/2014/main" id="{4F27C5A2-A04D-1670-62D9-5495FBE73865}"/>
              </a:ext>
            </a:extLst>
          </p:cNvPr>
          <p:cNvSpPr txBox="1">
            <a:spLocks/>
          </p:cNvSpPr>
          <p:nvPr/>
        </p:nvSpPr>
        <p:spPr>
          <a:xfrm>
            <a:off x="3810312" y="3063302"/>
            <a:ext cx="6306871" cy="842492"/>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fr-CA" dirty="0">
                <a:solidFill>
                  <a:schemeClr val="accent3">
                    <a:lumMod val="75000"/>
                  </a:schemeClr>
                </a:solidFill>
                <a:latin typeface="Avenir Next LT Pro Demi" panose="020B0704020202020204" pitchFamily="34" charset="0"/>
              </a:rPr>
              <a:t>Séance de discussion ouverte : </a:t>
            </a:r>
          </a:p>
          <a:p>
            <a:pPr>
              <a:lnSpc>
                <a:spcPct val="100000"/>
              </a:lnSpc>
              <a:spcBef>
                <a:spcPts val="0"/>
              </a:spcBef>
              <a:defRPr/>
            </a:pPr>
            <a:r>
              <a:rPr lang="fr-CA" dirty="0">
                <a:solidFill>
                  <a:schemeClr val="accent3">
                    <a:lumMod val="75000"/>
                  </a:schemeClr>
                </a:solidFill>
                <a:latin typeface="Avenir Next LT Pro Demi" panose="020B0704020202020204" pitchFamily="34" charset="0"/>
              </a:rPr>
              <a:t>Se préparer à participer</a:t>
            </a:r>
          </a:p>
        </p:txBody>
      </p:sp>
      <p:sp>
        <p:nvSpPr>
          <p:cNvPr id="20" name="Subtitle 2">
            <a:extLst>
              <a:ext uri="{FF2B5EF4-FFF2-40B4-BE49-F238E27FC236}">
                <a16:creationId xmlns:a16="http://schemas.microsoft.com/office/drawing/2014/main" id="{82C6DC18-4533-CF7C-0BCC-ACB067EC7C2F}"/>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a:solidFill>
                  <a:srgbClr val="4B4F54"/>
                </a:solidFill>
                <a:highlight>
                  <a:srgbClr val="FFFF00"/>
                </a:highlight>
                <a:latin typeface="Avenir Next LT Pro Demi" panose="020B0704020202020204" pitchFamily="34" charset="0"/>
              </a:rPr>
              <a:t>DATE</a:t>
            </a:r>
          </a:p>
        </p:txBody>
      </p:sp>
      <p:pic>
        <p:nvPicPr>
          <p:cNvPr id="21" name="Content Placeholder 10">
            <a:extLst>
              <a:ext uri="{FF2B5EF4-FFF2-40B4-BE49-F238E27FC236}">
                <a16:creationId xmlns:a16="http://schemas.microsoft.com/office/drawing/2014/main" id="{88427A4F-BC08-7423-1119-7827E0CEC036}"/>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51285" y="1607996"/>
            <a:ext cx="3335303" cy="2910612"/>
          </a:xfrm>
          <a:prstGeom prst="rect">
            <a:avLst/>
          </a:prstGeom>
        </p:spPr>
      </p:pic>
      <p:pic>
        <p:nvPicPr>
          <p:cNvPr id="22" name="Picture 21">
            <a:extLst>
              <a:ext uri="{FF2B5EF4-FFF2-40B4-BE49-F238E27FC236}">
                <a16:creationId xmlns:a16="http://schemas.microsoft.com/office/drawing/2014/main" id="{3A5573F8-1A21-9A2D-A9AB-150D6B2331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0227164" y="208561"/>
            <a:ext cx="1822390" cy="349705"/>
          </a:xfrm>
          <a:prstGeom prst="rect">
            <a:avLst/>
          </a:prstGeom>
          <a:noFill/>
          <a:ln>
            <a:noFill/>
          </a:ln>
        </p:spPr>
      </p:pic>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E45BD-9091-BCE9-F3FB-0706ACA1D7D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sol, meubles, Immeuble de bureaux&#10;&#10;Description générée automatiquement">
            <a:extLst>
              <a:ext uri="{FF2B5EF4-FFF2-40B4-BE49-F238E27FC236}">
                <a16:creationId xmlns:a16="http://schemas.microsoft.com/office/drawing/2014/main" id="{DD793449-ECF1-0103-54D2-E48F13DA027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366745" y="943233"/>
            <a:ext cx="4789355" cy="4772244"/>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eubles, mur, sol&#10;&#10;Description générée automatiquement">
            <a:extLst>
              <a:ext uri="{FF2B5EF4-FFF2-40B4-BE49-F238E27FC236}">
                <a16:creationId xmlns:a16="http://schemas.microsoft.com/office/drawing/2014/main" id="{C1DE229F-ACB7-8465-B7E7-32330F8E5B8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71938" y="3235500"/>
            <a:ext cx="3209269" cy="247997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4">
            <a:extLst>
              <a:ext uri="{FF2B5EF4-FFF2-40B4-BE49-F238E27FC236}">
                <a16:creationId xmlns:a16="http://schemas.microsoft.com/office/drawing/2014/main" id="{F868662F-774B-CC4B-7F60-C7F3EA708E2E}"/>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1971937" y="943233"/>
            <a:ext cx="3209270" cy="2172358"/>
          </a:xfrm>
          <a:prstGeom prst="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C5BB67D2-C933-4362-5D96-371707EB5278}"/>
              </a:ext>
            </a:extLst>
          </p:cNvPr>
          <p:cNvSpPr txBox="1"/>
          <p:nvPr/>
        </p:nvSpPr>
        <p:spPr>
          <a:xfrm>
            <a:off x="208435" y="114100"/>
            <a:ext cx="4412576"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fr-CA" dirty="0"/>
              <a:t>Bien-être  </a:t>
            </a:r>
            <a:r>
              <a:rPr lang="en-CA" dirty="0"/>
              <a:t>•</a:t>
            </a:r>
            <a:r>
              <a:rPr lang="fr-CA" dirty="0"/>
              <a:t>  Ergonomie</a:t>
            </a:r>
            <a:endParaRPr lang="en-CA" dirty="0"/>
          </a:p>
        </p:txBody>
      </p:sp>
      <p:pic>
        <p:nvPicPr>
          <p:cNvPr id="4" name="Content Placeholder 10">
            <a:extLst>
              <a:ext uri="{FF2B5EF4-FFF2-40B4-BE49-F238E27FC236}">
                <a16:creationId xmlns:a16="http://schemas.microsoft.com/office/drawing/2014/main" id="{F8671A8B-1152-B9A6-D2B5-81B4CC86304A}"/>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9096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68BC91-FD1C-408A-A277-B2470E31BDD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descr="Une image contenant intérieur, meubles, sol, mur&#10;&#10;Description générée automatiquement">
            <a:extLst>
              <a:ext uri="{FF2B5EF4-FFF2-40B4-BE49-F238E27FC236}">
                <a16:creationId xmlns:a16="http://schemas.microsoft.com/office/drawing/2014/main" id="{CCBDBBF5-5778-7A05-6BB9-90FDEC56BC3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301441" y="902337"/>
            <a:ext cx="3465296"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meubles, mur, sol&#10;&#10;Description générée automatiquement">
            <a:extLst>
              <a:ext uri="{FF2B5EF4-FFF2-40B4-BE49-F238E27FC236}">
                <a16:creationId xmlns:a16="http://schemas.microsoft.com/office/drawing/2014/main" id="{19C387AF-07FE-08DE-0E3A-AD2938B586A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71873" y="3319521"/>
            <a:ext cx="4038992" cy="256995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ur, intérieur, sol, meubles&#10;&#10;Description générée automatiquement">
            <a:extLst>
              <a:ext uri="{FF2B5EF4-FFF2-40B4-BE49-F238E27FC236}">
                <a16:creationId xmlns:a16="http://schemas.microsoft.com/office/drawing/2014/main" id="{A621F1F4-A23B-3C10-0D04-9D0621C6C23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019134" y="902337"/>
            <a:ext cx="3898152"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intérieur, mur, meubles, Siège de bureau&#10;&#10;Description générée automatiquement">
            <a:extLst>
              <a:ext uri="{FF2B5EF4-FFF2-40B4-BE49-F238E27FC236}">
                <a16:creationId xmlns:a16="http://schemas.microsoft.com/office/drawing/2014/main" id="{67354421-6C3F-9287-4CA1-D72710CECB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92017" y="3315823"/>
            <a:ext cx="3465296" cy="257365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9" name="Image 8" descr="Une image contenant engin&#10;&#10;Description générée automatiquement">
            <a:extLst>
              <a:ext uri="{FF2B5EF4-FFF2-40B4-BE49-F238E27FC236}">
                <a16:creationId xmlns:a16="http://schemas.microsoft.com/office/drawing/2014/main" id="{23616988-7F8F-0FD1-3A8C-3373CDDB418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5016463" y="3342661"/>
            <a:ext cx="2569956" cy="2523674"/>
          </a:xfrm>
          <a:prstGeom prst="rect">
            <a:avLst/>
          </a:prstGeom>
        </p:spPr>
      </p:pic>
      <p:sp>
        <p:nvSpPr>
          <p:cNvPr id="10" name="ZoneTexte 9">
            <a:extLst>
              <a:ext uri="{FF2B5EF4-FFF2-40B4-BE49-F238E27FC236}">
                <a16:creationId xmlns:a16="http://schemas.microsoft.com/office/drawing/2014/main" id="{842B7B08-E66D-CD4A-DCD1-BF3BBFEB4D7B}"/>
              </a:ext>
            </a:extLst>
          </p:cNvPr>
          <p:cNvSpPr txBox="1"/>
          <p:nvPr/>
        </p:nvSpPr>
        <p:spPr>
          <a:xfrm>
            <a:off x="217236" y="73699"/>
            <a:ext cx="4549408" cy="523220"/>
          </a:xfrm>
          <a:prstGeom prst="rect">
            <a:avLst/>
          </a:prstGeom>
          <a:noFill/>
        </p:spPr>
        <p:txBody>
          <a:bodyPr wrap="square" rtlCol="0">
            <a:spAutoFit/>
          </a:bodyPr>
          <a:lstStyle/>
          <a:p>
            <a:r>
              <a:rPr lang="fr-CA" sz="2800" b="1" dirty="0">
                <a:solidFill>
                  <a:schemeClr val="bg1"/>
                </a:solidFill>
                <a:latin typeface="Arial" panose="020B0604020202020204" pitchFamily="34" charset="0"/>
                <a:ea typeface="+mj-ea"/>
                <a:cs typeface="Arial" panose="020B0604020202020204" pitchFamily="34" charset="0"/>
              </a:rPr>
              <a:t>Collaborer </a:t>
            </a:r>
            <a:r>
              <a:rPr lang="en-CA" sz="2800" b="1" dirty="0">
                <a:solidFill>
                  <a:schemeClr val="bg1"/>
                </a:solidFill>
                <a:latin typeface="Arial" panose="020B0604020202020204" pitchFamily="34" charset="0"/>
                <a:ea typeface="+mj-ea"/>
                <a:cs typeface="Arial" panose="020B0604020202020204" pitchFamily="34" charset="0"/>
              </a:rPr>
              <a:t>•</a:t>
            </a:r>
            <a:r>
              <a:rPr lang="fr-CA" sz="2800" b="1" dirty="0">
                <a:solidFill>
                  <a:schemeClr val="bg1"/>
                </a:solidFill>
                <a:latin typeface="Arial" panose="020B0604020202020204" pitchFamily="34" charset="0"/>
                <a:ea typeface="+mj-ea"/>
                <a:cs typeface="Arial" panose="020B0604020202020204" pitchFamily="34" charset="0"/>
              </a:rPr>
              <a:t> Créer</a:t>
            </a:r>
            <a:endParaRPr lang="en-CA" sz="2800" b="1" dirty="0">
              <a:solidFill>
                <a:schemeClr val="bg1"/>
              </a:solidFill>
              <a:latin typeface="Arial" panose="020B0604020202020204" pitchFamily="34" charset="0"/>
              <a:ea typeface="+mj-ea"/>
              <a:cs typeface="Arial" panose="020B0604020202020204" pitchFamily="34" charset="0"/>
            </a:endParaRPr>
          </a:p>
        </p:txBody>
      </p:sp>
      <p:pic>
        <p:nvPicPr>
          <p:cNvPr id="7" name="Content Placeholder 10">
            <a:extLst>
              <a:ext uri="{FF2B5EF4-FFF2-40B4-BE49-F238E27FC236}">
                <a16:creationId xmlns:a16="http://schemas.microsoft.com/office/drawing/2014/main" id="{233FE701-C5DE-61B0-3E84-0370DF5BCB8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59733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2D122-5FE0-8D74-C1CD-6963229D3717}"/>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mur, intérieur, meubles, décoration d’intérieur&#10;&#10;Description générée automatiquement">
            <a:extLst>
              <a:ext uri="{FF2B5EF4-FFF2-40B4-BE49-F238E27FC236}">
                <a16:creationId xmlns:a16="http://schemas.microsoft.com/office/drawing/2014/main" id="{E9845C82-6801-CBCA-93EB-1F01F9A35FC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93"/>
          <a:stretch/>
        </p:blipFill>
        <p:spPr>
          <a:xfrm>
            <a:off x="5096277" y="3761072"/>
            <a:ext cx="3297894" cy="201600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Image 2" descr="Une image contenant intérieur, meubles, mur, plafond&#10;&#10;Description générée automatiquement">
            <a:extLst>
              <a:ext uri="{FF2B5EF4-FFF2-40B4-BE49-F238E27FC236}">
                <a16:creationId xmlns:a16="http://schemas.microsoft.com/office/drawing/2014/main" id="{6E523EC3-502E-6D99-7D8B-F2BEC261C08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835670" y="1069471"/>
            <a:ext cx="3866339"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canapé, Canapé-lit, intérieur, décoration d’intérieur&#10;&#10;Description générée automatiquement">
            <a:extLst>
              <a:ext uri="{FF2B5EF4-FFF2-40B4-BE49-F238E27FC236}">
                <a16:creationId xmlns:a16="http://schemas.microsoft.com/office/drawing/2014/main" id="{E8FFC352-9FBD-4C72-732D-3E11279A836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898084" y="1069471"/>
            <a:ext cx="4484487"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ur, salle de bain, Appareil sanitaire&#10;&#10;Description générée automatiquement">
            <a:extLst>
              <a:ext uri="{FF2B5EF4-FFF2-40B4-BE49-F238E27FC236}">
                <a16:creationId xmlns:a16="http://schemas.microsoft.com/office/drawing/2014/main" id="{4AD61458-2888-3DA1-9F80-6CE56ADC028F}"/>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8620698" y="3761072"/>
            <a:ext cx="1761873" cy="200695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2AEC0397-1A90-49C9-815F-68A4C8D07B88" descr="IMG_0003.jpg">
            <a:extLst>
              <a:ext uri="{FF2B5EF4-FFF2-40B4-BE49-F238E27FC236}">
                <a16:creationId xmlns:a16="http://schemas.microsoft.com/office/drawing/2014/main" id="{81808A02-8099-D69B-C70A-F3377787DAB5}"/>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rightnessContrast bright="9000"/>
                    </a14:imgEffect>
                  </a14:imgLayer>
                </a14:imgProps>
              </a:ext>
              <a:ext uri="{28A0092B-C50C-407E-A947-70E740481C1C}">
                <a14:useLocalDpi xmlns:a14="http://schemas.microsoft.com/office/drawing/2010/main" val="0"/>
              </a:ext>
            </a:extLst>
          </a:blip>
          <a:srcRect/>
          <a:stretch/>
        </p:blipFill>
        <p:spPr bwMode="auto">
          <a:xfrm>
            <a:off x="1835670" y="3770121"/>
            <a:ext cx="3034080" cy="199790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ZoneTexte 6">
            <a:extLst>
              <a:ext uri="{FF2B5EF4-FFF2-40B4-BE49-F238E27FC236}">
                <a16:creationId xmlns:a16="http://schemas.microsoft.com/office/drawing/2014/main" id="{3EC43E03-0979-108B-7A85-FE8CC3282402}"/>
              </a:ext>
            </a:extLst>
          </p:cNvPr>
          <p:cNvSpPr txBox="1"/>
          <p:nvPr/>
        </p:nvSpPr>
        <p:spPr>
          <a:xfrm>
            <a:off x="176185" y="89231"/>
            <a:ext cx="4412576" cy="523220"/>
          </a:xfrm>
          <a:prstGeom prst="rect">
            <a:avLst/>
          </a:prstGeom>
          <a:noFill/>
        </p:spPr>
        <p:txBody>
          <a:bodyPr wrap="square" rtlCol="0">
            <a:spAutoFit/>
          </a:bodyPr>
          <a:lstStyle>
            <a:defPPr>
              <a:defRPr lang="en-US"/>
            </a:defPPr>
            <a:lvl1pPr>
              <a:defRPr sz="2800" b="1">
                <a:solidFill>
                  <a:schemeClr val="bg1"/>
                </a:solidFill>
                <a:latin typeface="Arial" panose="020B0604020202020204" pitchFamily="34" charset="0"/>
                <a:ea typeface="+mj-ea"/>
                <a:cs typeface="Arial" panose="020B0604020202020204" pitchFamily="34" charset="0"/>
              </a:defRPr>
            </a:lvl1pPr>
          </a:lstStyle>
          <a:p>
            <a:r>
              <a:rPr lang="fr-CA" dirty="0"/>
              <a:t>Connecter </a:t>
            </a:r>
            <a:r>
              <a:rPr lang="en-CA" sz="2800" dirty="0"/>
              <a:t>• </a:t>
            </a:r>
            <a:r>
              <a:rPr lang="fr-CA" dirty="0"/>
              <a:t>Réseauter</a:t>
            </a:r>
            <a:endParaRPr lang="en-CA" dirty="0"/>
          </a:p>
        </p:txBody>
      </p:sp>
      <p:pic>
        <p:nvPicPr>
          <p:cNvPr id="10" name="Content Placeholder 10">
            <a:extLst>
              <a:ext uri="{FF2B5EF4-FFF2-40B4-BE49-F238E27FC236}">
                <a16:creationId xmlns:a16="http://schemas.microsoft.com/office/drawing/2014/main" id="{4BF5706C-0B23-AD22-1810-A42E42AB0046}"/>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83812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79D1D4-8788-82DF-E6C6-3C21293B56FC}"/>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meubles, mur, table&#10;&#10;Description générée automatiquement">
            <a:extLst>
              <a:ext uri="{FF2B5EF4-FFF2-40B4-BE49-F238E27FC236}">
                <a16:creationId xmlns:a16="http://schemas.microsoft.com/office/drawing/2014/main" id="{B349C072-EEDD-E549-93D9-333B2B2E818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323224" y="3414937"/>
            <a:ext cx="2951190" cy="233077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plafond, mur, décoration d’intérieur&#10;&#10;Description générée automatiquement">
            <a:extLst>
              <a:ext uri="{FF2B5EF4-FFF2-40B4-BE49-F238E27FC236}">
                <a16:creationId xmlns:a16="http://schemas.microsoft.com/office/drawing/2014/main" id="{59AEFAF2-39AA-866C-D496-F4F42777018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19379" y="3414937"/>
            <a:ext cx="3469289" cy="232005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eubles, décoration d’intérieur, maison, intérieur&#10;&#10;Description générée automatiquement">
            <a:extLst>
              <a:ext uri="{FF2B5EF4-FFF2-40B4-BE49-F238E27FC236}">
                <a16:creationId xmlns:a16="http://schemas.microsoft.com/office/drawing/2014/main" id="{59D729D5-5E97-01AA-7E6B-6C4A4DFF5F33}"/>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rot="5400000">
            <a:off x="7080067" y="1316656"/>
            <a:ext cx="4747242" cy="408943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mur, intérieur, meubles, sol&#10;&#10;Description générée automatiquement">
            <a:extLst>
              <a:ext uri="{FF2B5EF4-FFF2-40B4-BE49-F238E27FC236}">
                <a16:creationId xmlns:a16="http://schemas.microsoft.com/office/drawing/2014/main" id="{4C64614A-67AE-A427-CC38-3BF774C00425}"/>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3005686" y="998465"/>
            <a:ext cx="4268728" cy="232005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5A44B6ED-AB6E-BE31-37A8-D03306B0FBB0}"/>
              </a:ext>
            </a:extLst>
          </p:cNvPr>
          <p:cNvSpPr txBox="1"/>
          <p:nvPr/>
        </p:nvSpPr>
        <p:spPr>
          <a:xfrm>
            <a:off x="188434" y="92556"/>
            <a:ext cx="4412576" cy="523220"/>
          </a:xfrm>
          <a:prstGeom prst="rect">
            <a:avLst/>
          </a:prstGeom>
          <a:noFill/>
        </p:spPr>
        <p:txBody>
          <a:bodyPr wrap="square" rtlCol="0">
            <a:spAutoFit/>
          </a:bodyPr>
          <a:lstStyle/>
          <a:p>
            <a:r>
              <a:rPr lang="fr-CA" sz="2800" b="1" dirty="0">
                <a:solidFill>
                  <a:schemeClr val="bg1"/>
                </a:solidFill>
                <a:latin typeface="Arial" panose="020B0604020202020204" pitchFamily="34" charset="0"/>
                <a:ea typeface="+mj-ea"/>
                <a:cs typeface="Arial" panose="020B0604020202020204" pitchFamily="34" charset="0"/>
              </a:rPr>
              <a:t>Échanger </a:t>
            </a:r>
            <a:r>
              <a:rPr lang="en-CA" sz="2800" b="1" dirty="0">
                <a:solidFill>
                  <a:schemeClr val="bg1"/>
                </a:solidFill>
                <a:latin typeface="Arial" panose="020B0604020202020204" pitchFamily="34" charset="0"/>
                <a:ea typeface="+mj-ea"/>
                <a:cs typeface="Arial" panose="020B0604020202020204" pitchFamily="34" charset="0"/>
              </a:rPr>
              <a:t>•</a:t>
            </a:r>
            <a:r>
              <a:rPr lang="fr-CA" sz="2800" b="1" dirty="0">
                <a:solidFill>
                  <a:schemeClr val="bg1"/>
                </a:solidFill>
                <a:latin typeface="Arial" panose="020B0604020202020204" pitchFamily="34" charset="0"/>
                <a:ea typeface="+mj-ea"/>
                <a:cs typeface="Arial" panose="020B0604020202020204" pitchFamily="34" charset="0"/>
              </a:rPr>
              <a:t> Socialiser</a:t>
            </a:r>
            <a:endParaRPr lang="en-CA" sz="2800" b="1" dirty="0">
              <a:solidFill>
                <a:schemeClr val="bg1"/>
              </a:solidFill>
              <a:latin typeface="Arial" panose="020B0604020202020204" pitchFamily="34" charset="0"/>
              <a:ea typeface="+mj-ea"/>
              <a:cs typeface="Arial" panose="020B0604020202020204" pitchFamily="34" charset="0"/>
            </a:endParaRPr>
          </a:p>
        </p:txBody>
      </p:sp>
      <p:pic>
        <p:nvPicPr>
          <p:cNvPr id="11" name="Picture 11" descr="Une personne utilisant un casier dans une salle de casiers">
            <a:extLst>
              <a:ext uri="{FF2B5EF4-FFF2-40B4-BE49-F238E27FC236}">
                <a16:creationId xmlns:a16="http://schemas.microsoft.com/office/drawing/2014/main" id="{B51D8BDE-7BCB-C6B3-846B-6A677DD1AE1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p:blipFill>
        <p:spPr>
          <a:xfrm>
            <a:off x="719379" y="989860"/>
            <a:ext cx="2172593" cy="233726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Content Placeholder 10">
            <a:extLst>
              <a:ext uri="{FF2B5EF4-FFF2-40B4-BE49-F238E27FC236}">
                <a16:creationId xmlns:a16="http://schemas.microsoft.com/office/drawing/2014/main" id="{EF2746CE-1C58-918C-CE56-648483B0CFB1}"/>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7693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que 6" descr="Scène d’autoroute contour">
            <a:extLst>
              <a:ext uri="{FF2B5EF4-FFF2-40B4-BE49-F238E27FC236}">
                <a16:creationId xmlns:a16="http://schemas.microsoft.com/office/drawing/2014/main" id="{8719A586-2DC4-9F7C-8D6D-9C58CB6153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699" y="2433957"/>
            <a:ext cx="1666311" cy="1666311"/>
          </a:xfrm>
          <a:prstGeom prst="rect">
            <a:avLst/>
          </a:prstGeom>
        </p:spPr>
      </p:pic>
      <p:pic>
        <p:nvPicPr>
          <p:cNvPr id="9" name="Graphique 8" descr="Main ouverte avec une plante contour">
            <a:extLst>
              <a:ext uri="{FF2B5EF4-FFF2-40B4-BE49-F238E27FC236}">
                <a16:creationId xmlns:a16="http://schemas.microsoft.com/office/drawing/2014/main" id="{AF1ED68A-A181-A799-6F3A-0035DDA0A3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9850" y="2273698"/>
            <a:ext cx="1764361" cy="1764361"/>
          </a:xfrm>
          <a:prstGeom prst="rect">
            <a:avLst/>
          </a:prstGeom>
        </p:spPr>
      </p:pic>
      <p:sp>
        <p:nvSpPr>
          <p:cNvPr id="14" name="ZoneTexte 13">
            <a:extLst>
              <a:ext uri="{FF2B5EF4-FFF2-40B4-BE49-F238E27FC236}">
                <a16:creationId xmlns:a16="http://schemas.microsoft.com/office/drawing/2014/main" id="{DADD525A-FF83-4A68-C04D-1EFC24991CD7}"/>
              </a:ext>
            </a:extLst>
          </p:cNvPr>
          <p:cNvSpPr txBox="1"/>
          <p:nvPr/>
        </p:nvSpPr>
        <p:spPr>
          <a:xfrm>
            <a:off x="245878" y="4182564"/>
            <a:ext cx="2267103" cy="830997"/>
          </a:xfrm>
          <a:prstGeom prst="rect">
            <a:avLst/>
          </a:prstGeom>
          <a:solidFill>
            <a:schemeClr val="bg1">
              <a:lumMod val="50000"/>
            </a:schemeClr>
          </a:solidFill>
        </p:spPr>
        <p:txBody>
          <a:bodyPr wrap="square" rtlCol="0">
            <a:spAutoFit/>
          </a:bodyPr>
          <a:lstStyle/>
          <a:p>
            <a:pPr algn="ctr"/>
            <a:r>
              <a:rPr lang="fr-CA" sz="2400" b="1">
                <a:solidFill>
                  <a:schemeClr val="bg1"/>
                </a:solidFill>
                <a:latin typeface="Avenir Next LT Pro" panose="020B0504020202020204" pitchFamily="34" charset="0"/>
              </a:rPr>
              <a:t>Paysages canadiens</a:t>
            </a:r>
            <a:endParaRPr lang="en-CA" sz="2400" b="1">
              <a:solidFill>
                <a:schemeClr val="bg1"/>
              </a:solidFill>
              <a:latin typeface="Avenir Next LT Pro" panose="020B0504020202020204" pitchFamily="34" charset="0"/>
            </a:endParaRPr>
          </a:p>
        </p:txBody>
      </p:sp>
      <p:sp>
        <p:nvSpPr>
          <p:cNvPr id="15" name="ZoneTexte 14">
            <a:extLst>
              <a:ext uri="{FF2B5EF4-FFF2-40B4-BE49-F238E27FC236}">
                <a16:creationId xmlns:a16="http://schemas.microsoft.com/office/drawing/2014/main" id="{8E94AACE-FBD3-F699-6BBD-500B4BE2CA84}"/>
              </a:ext>
            </a:extLst>
          </p:cNvPr>
          <p:cNvSpPr txBox="1"/>
          <p:nvPr/>
        </p:nvSpPr>
        <p:spPr>
          <a:xfrm>
            <a:off x="2623307" y="4191708"/>
            <a:ext cx="2288139" cy="830997"/>
          </a:xfrm>
          <a:prstGeom prst="rect">
            <a:avLst/>
          </a:prstGeom>
          <a:solidFill>
            <a:srgbClr val="456A1C"/>
          </a:solidFill>
        </p:spPr>
        <p:txBody>
          <a:bodyPr wrap="square" rtlCol="0">
            <a:spAutoFit/>
          </a:bodyPr>
          <a:lstStyle/>
          <a:p>
            <a:pPr algn="ctr"/>
            <a:r>
              <a:rPr lang="fr-CA" sz="2400" b="1">
                <a:solidFill>
                  <a:schemeClr val="bg1"/>
                </a:solidFill>
                <a:latin typeface="Avenir Next LT Pro" panose="020B0504020202020204" pitchFamily="34" charset="0"/>
              </a:rPr>
              <a:t>Nature</a:t>
            </a:r>
          </a:p>
          <a:p>
            <a:pPr algn="ctr"/>
            <a:endParaRPr lang="en-CA" sz="2400">
              <a:solidFill>
                <a:schemeClr val="bg1"/>
              </a:solidFill>
              <a:latin typeface="Avenir Next LT Pro" panose="020B0504020202020204" pitchFamily="34" charset="0"/>
            </a:endParaRPr>
          </a:p>
        </p:txBody>
      </p:sp>
      <p:sp>
        <p:nvSpPr>
          <p:cNvPr id="16" name="ZoneTexte 15">
            <a:extLst>
              <a:ext uri="{FF2B5EF4-FFF2-40B4-BE49-F238E27FC236}">
                <a16:creationId xmlns:a16="http://schemas.microsoft.com/office/drawing/2014/main" id="{8C6EAB5C-C87A-5F2B-166B-EFEF344C56AB}"/>
              </a:ext>
            </a:extLst>
          </p:cNvPr>
          <p:cNvSpPr txBox="1"/>
          <p:nvPr/>
        </p:nvSpPr>
        <p:spPr>
          <a:xfrm>
            <a:off x="4992296" y="4174345"/>
            <a:ext cx="2267103" cy="830997"/>
          </a:xfrm>
          <a:prstGeom prst="rect">
            <a:avLst/>
          </a:prstGeom>
          <a:solidFill>
            <a:srgbClr val="82B33F"/>
          </a:solidFill>
        </p:spPr>
        <p:txBody>
          <a:bodyPr wrap="square" lIns="91440" tIns="45720" rIns="91440" bIns="45720" rtlCol="0" anchor="ctr">
            <a:spAutoFit/>
          </a:bodyPr>
          <a:lstStyle/>
          <a:p>
            <a:pPr algn="ctr"/>
            <a:r>
              <a:rPr lang="fr-CA" sz="2400" b="1">
                <a:solidFill>
                  <a:schemeClr val="bg1"/>
                </a:solidFill>
                <a:latin typeface="Avenir Next LT Pro"/>
              </a:rPr>
              <a:t>Éléments autochtones</a:t>
            </a:r>
            <a:r>
              <a:rPr lang="fr-CA" sz="2400">
                <a:solidFill>
                  <a:schemeClr val="bg1"/>
                </a:solidFill>
                <a:latin typeface="Avenir Next LT Pro"/>
              </a:rPr>
              <a:t> </a:t>
            </a:r>
            <a:endParaRPr lang="fr-CA" sz="2400">
              <a:solidFill>
                <a:schemeClr val="bg1"/>
              </a:solidFill>
              <a:latin typeface="Avenir Next LT Pro" panose="020B0504020202020204" pitchFamily="34" charset="0"/>
            </a:endParaRPr>
          </a:p>
        </p:txBody>
      </p:sp>
      <p:sp>
        <p:nvSpPr>
          <p:cNvPr id="17" name="ZoneTexte 16">
            <a:extLst>
              <a:ext uri="{FF2B5EF4-FFF2-40B4-BE49-F238E27FC236}">
                <a16:creationId xmlns:a16="http://schemas.microsoft.com/office/drawing/2014/main" id="{5894EA7A-5C04-4708-F8E2-ACE2B4778946}"/>
              </a:ext>
            </a:extLst>
          </p:cNvPr>
          <p:cNvSpPr txBox="1"/>
          <p:nvPr/>
        </p:nvSpPr>
        <p:spPr>
          <a:xfrm>
            <a:off x="9653921" y="4173322"/>
            <a:ext cx="2267102" cy="846386"/>
          </a:xfrm>
          <a:prstGeom prst="rect">
            <a:avLst/>
          </a:prstGeom>
          <a:solidFill>
            <a:srgbClr val="57675B"/>
          </a:solidFill>
        </p:spPr>
        <p:txBody>
          <a:bodyPr wrap="square" rtlCol="0">
            <a:spAutoFit/>
          </a:bodyPr>
          <a:lstStyle/>
          <a:p>
            <a:pPr algn="ctr"/>
            <a:r>
              <a:rPr lang="fr-CA" sz="2500" b="1">
                <a:solidFill>
                  <a:schemeClr val="bg1"/>
                </a:solidFill>
                <a:latin typeface="Avenir Next LT Pro" panose="020B0504020202020204" pitchFamily="34" charset="0"/>
              </a:rPr>
              <a:t>Durabilité</a:t>
            </a:r>
          </a:p>
          <a:p>
            <a:pPr algn="ctr"/>
            <a:endParaRPr lang="fr-CA" sz="2400" b="1">
              <a:solidFill>
                <a:schemeClr val="bg1"/>
              </a:solidFill>
              <a:latin typeface="Avenir Next LT Pro" panose="020B0504020202020204" pitchFamily="34" charset="0"/>
            </a:endParaRPr>
          </a:p>
        </p:txBody>
      </p:sp>
      <p:sp>
        <p:nvSpPr>
          <p:cNvPr id="18" name="ZoneTexte 17">
            <a:extLst>
              <a:ext uri="{FF2B5EF4-FFF2-40B4-BE49-F238E27FC236}">
                <a16:creationId xmlns:a16="http://schemas.microsoft.com/office/drawing/2014/main" id="{BF9D108D-41BC-DA8A-B68F-E0CC6E784DCE}"/>
              </a:ext>
            </a:extLst>
          </p:cNvPr>
          <p:cNvSpPr txBox="1"/>
          <p:nvPr/>
        </p:nvSpPr>
        <p:spPr>
          <a:xfrm>
            <a:off x="7316687" y="4181968"/>
            <a:ext cx="2267103" cy="830997"/>
          </a:xfrm>
          <a:prstGeom prst="rect">
            <a:avLst/>
          </a:prstGeom>
          <a:solidFill>
            <a:srgbClr val="6E9F96"/>
          </a:solidFill>
        </p:spPr>
        <p:txBody>
          <a:bodyPr wrap="square" rtlCol="0">
            <a:spAutoFit/>
          </a:bodyPr>
          <a:lstStyle/>
          <a:p>
            <a:pPr algn="ctr"/>
            <a:r>
              <a:rPr lang="fr-CA" sz="2400" b="1">
                <a:solidFill>
                  <a:schemeClr val="bg1"/>
                </a:solidFill>
                <a:latin typeface="Avenir Next LT Pro" panose="020B0504020202020204" pitchFamily="34" charset="0"/>
              </a:rPr>
              <a:t>Inclusion</a:t>
            </a:r>
          </a:p>
          <a:p>
            <a:pPr algn="ctr"/>
            <a:endParaRPr lang="en-CA" sz="2400">
              <a:solidFill>
                <a:schemeClr val="bg1"/>
              </a:solidFill>
              <a:latin typeface="Avenir Next LT Pro" panose="020B0504020202020204" pitchFamily="34" charset="0"/>
            </a:endParaRPr>
          </a:p>
        </p:txBody>
      </p:sp>
      <p:sp>
        <p:nvSpPr>
          <p:cNvPr id="19" name="Rectangle 18">
            <a:extLst>
              <a:ext uri="{FF2B5EF4-FFF2-40B4-BE49-F238E27FC236}">
                <a16:creationId xmlns:a16="http://schemas.microsoft.com/office/drawing/2014/main" id="{D0D40ADB-927E-6242-7D8C-A17F6E8F5978}"/>
              </a:ext>
            </a:extLst>
          </p:cNvPr>
          <p:cNvSpPr/>
          <p:nvPr/>
        </p:nvSpPr>
        <p:spPr>
          <a:xfrm>
            <a:off x="245113" y="2103942"/>
            <a:ext cx="2267103" cy="29096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venir Next LT Pro" panose="020B0504020202020204" pitchFamily="34" charset="0"/>
            </a:endParaRPr>
          </a:p>
        </p:txBody>
      </p:sp>
      <p:sp>
        <p:nvSpPr>
          <p:cNvPr id="22" name="Rectangle 21">
            <a:extLst>
              <a:ext uri="{FF2B5EF4-FFF2-40B4-BE49-F238E27FC236}">
                <a16:creationId xmlns:a16="http://schemas.microsoft.com/office/drawing/2014/main" id="{0E2355C0-CBB4-9641-761F-F9B570639EB5}"/>
              </a:ext>
            </a:extLst>
          </p:cNvPr>
          <p:cNvSpPr/>
          <p:nvPr/>
        </p:nvSpPr>
        <p:spPr>
          <a:xfrm>
            <a:off x="4992296" y="2108677"/>
            <a:ext cx="2267103" cy="2899874"/>
          </a:xfrm>
          <a:prstGeom prst="rect">
            <a:avLst/>
          </a:prstGeom>
          <a:noFill/>
          <a:ln>
            <a:solidFill>
              <a:srgbClr val="82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venir Next LT Pro" panose="020B0504020202020204" pitchFamily="34" charset="0"/>
            </a:endParaRPr>
          </a:p>
        </p:txBody>
      </p:sp>
      <p:sp>
        <p:nvSpPr>
          <p:cNvPr id="23" name="Rectangle 22">
            <a:extLst>
              <a:ext uri="{FF2B5EF4-FFF2-40B4-BE49-F238E27FC236}">
                <a16:creationId xmlns:a16="http://schemas.microsoft.com/office/drawing/2014/main" id="{CF62109B-6034-BFC4-A141-EFC56D58BCCD}"/>
              </a:ext>
            </a:extLst>
          </p:cNvPr>
          <p:cNvSpPr/>
          <p:nvPr/>
        </p:nvSpPr>
        <p:spPr>
          <a:xfrm>
            <a:off x="2644343" y="2108677"/>
            <a:ext cx="2267103" cy="2909619"/>
          </a:xfrm>
          <a:prstGeom prst="rect">
            <a:avLst/>
          </a:prstGeom>
          <a:noFill/>
          <a:ln>
            <a:solidFill>
              <a:srgbClr val="456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venir Next LT Pro" panose="020B0504020202020204" pitchFamily="34" charset="0"/>
            </a:endParaRPr>
          </a:p>
        </p:txBody>
      </p:sp>
      <p:sp>
        <p:nvSpPr>
          <p:cNvPr id="24" name="Rectangle 23">
            <a:extLst>
              <a:ext uri="{FF2B5EF4-FFF2-40B4-BE49-F238E27FC236}">
                <a16:creationId xmlns:a16="http://schemas.microsoft.com/office/drawing/2014/main" id="{E3668D8A-C158-9A5A-3849-5AAD873069A7}"/>
              </a:ext>
            </a:extLst>
          </p:cNvPr>
          <p:cNvSpPr/>
          <p:nvPr/>
        </p:nvSpPr>
        <p:spPr>
          <a:xfrm>
            <a:off x="7316687" y="2108677"/>
            <a:ext cx="2267103" cy="2899874"/>
          </a:xfrm>
          <a:prstGeom prst="rect">
            <a:avLst/>
          </a:prstGeom>
          <a:noFill/>
          <a:ln>
            <a:solidFill>
              <a:srgbClr val="6E9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venir Next LT Pro" panose="020B0504020202020204" pitchFamily="34" charset="0"/>
            </a:endParaRPr>
          </a:p>
        </p:txBody>
      </p:sp>
      <p:sp>
        <p:nvSpPr>
          <p:cNvPr id="25" name="Rectangle 24">
            <a:extLst>
              <a:ext uri="{FF2B5EF4-FFF2-40B4-BE49-F238E27FC236}">
                <a16:creationId xmlns:a16="http://schemas.microsoft.com/office/drawing/2014/main" id="{15A8E3CE-029E-200C-E30F-184606F6077F}"/>
              </a:ext>
            </a:extLst>
          </p:cNvPr>
          <p:cNvSpPr/>
          <p:nvPr/>
        </p:nvSpPr>
        <p:spPr>
          <a:xfrm>
            <a:off x="9653921" y="2108677"/>
            <a:ext cx="2267103" cy="2909619"/>
          </a:xfrm>
          <a:prstGeom prst="rect">
            <a:avLst/>
          </a:prstGeom>
          <a:noFill/>
          <a:ln>
            <a:solidFill>
              <a:srgbClr val="576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venir Next LT Pro" panose="020B0504020202020204" pitchFamily="34" charset="0"/>
            </a:endParaRPr>
          </a:p>
        </p:txBody>
      </p:sp>
      <p:sp>
        <p:nvSpPr>
          <p:cNvPr id="3" name="ZoneTexte 2">
            <a:extLst>
              <a:ext uri="{FF2B5EF4-FFF2-40B4-BE49-F238E27FC236}">
                <a16:creationId xmlns:a16="http://schemas.microsoft.com/office/drawing/2014/main" id="{18800D96-F054-5F71-AC63-F29642F4750C}"/>
              </a:ext>
            </a:extLst>
          </p:cNvPr>
          <p:cNvSpPr txBox="1"/>
          <p:nvPr/>
        </p:nvSpPr>
        <p:spPr>
          <a:xfrm>
            <a:off x="166736" y="1257755"/>
            <a:ext cx="10886454" cy="400110"/>
          </a:xfrm>
          <a:prstGeom prst="rect">
            <a:avLst/>
          </a:prstGeom>
          <a:noFill/>
        </p:spPr>
        <p:txBody>
          <a:bodyPr wrap="square" rtlCol="0">
            <a:spAutoFit/>
          </a:bodyPr>
          <a:lstStyle/>
          <a:p>
            <a:r>
              <a:rPr lang="fr-CA" sz="2000" dirty="0">
                <a:latin typeface="Avenir Next LT Pro" panose="020B0504020202020204" pitchFamily="34" charset="0"/>
              </a:rPr>
              <a:t>Différents éléments inspirent et guident la conception de notre milieu de travail.</a:t>
            </a:r>
            <a:endParaRPr lang="en-CA" sz="2000" dirty="0">
              <a:latin typeface="Avenir Next LT Pro" panose="020B0504020202020204" pitchFamily="34" charset="0"/>
            </a:endParaRPr>
          </a:p>
        </p:txBody>
      </p:sp>
      <p:sp>
        <p:nvSpPr>
          <p:cNvPr id="4" name="Rectangle 3">
            <a:extLst>
              <a:ext uri="{FF2B5EF4-FFF2-40B4-BE49-F238E27FC236}">
                <a16:creationId xmlns:a16="http://schemas.microsoft.com/office/drawing/2014/main" id="{38BFCD35-F508-2D67-3E60-737BD46CF624}"/>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8FC34B09-50B3-A967-D4C6-7B4480C68907}"/>
              </a:ext>
            </a:extLst>
          </p:cNvPr>
          <p:cNvSpPr txBox="1">
            <a:spLocks/>
          </p:cNvSpPr>
          <p:nvPr/>
        </p:nvSpPr>
        <p:spPr>
          <a:xfrm>
            <a:off x="103250"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2400">
                <a:solidFill>
                  <a:schemeClr val="bg1"/>
                </a:solidFill>
              </a:rPr>
              <a:t>Éléments de conception de notre projet de modernisation</a:t>
            </a:r>
            <a:endParaRPr lang="en-US" sz="2400">
              <a:solidFill>
                <a:schemeClr val="bg1"/>
              </a:solidFill>
            </a:endParaRPr>
          </a:p>
        </p:txBody>
      </p:sp>
      <p:pic>
        <p:nvPicPr>
          <p:cNvPr id="8" name="Content Placeholder 10">
            <a:extLst>
              <a:ext uri="{FF2B5EF4-FFF2-40B4-BE49-F238E27FC236}">
                <a16:creationId xmlns:a16="http://schemas.microsoft.com/office/drawing/2014/main" id="{D684D4CD-5722-2F2B-7B3C-B1EA59E95854}"/>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pic>
        <p:nvPicPr>
          <p:cNvPr id="29" name="Graphic 6">
            <a:extLst>
              <a:ext uri="{FF2B5EF4-FFF2-40B4-BE49-F238E27FC236}">
                <a16:creationId xmlns:a16="http://schemas.microsoft.com/office/drawing/2014/main" id="{CFBA1033-7D41-2569-8211-39132C8ED3C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759473" y="2703409"/>
            <a:ext cx="1464311" cy="1188676"/>
          </a:xfrm>
          <a:prstGeom prst="rect">
            <a:avLst/>
          </a:prstGeom>
        </p:spPr>
      </p:pic>
      <p:pic>
        <p:nvPicPr>
          <p:cNvPr id="30" name="Graphic 29">
            <a:extLst>
              <a:ext uri="{FF2B5EF4-FFF2-40B4-BE49-F238E27FC236}">
                <a16:creationId xmlns:a16="http://schemas.microsoft.com/office/drawing/2014/main" id="{3DCA2F52-AA91-05A0-253E-E51128BDAB8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411520" y="2665948"/>
            <a:ext cx="1302197" cy="1302197"/>
          </a:xfrm>
          <a:prstGeom prst="rect">
            <a:avLst/>
          </a:prstGeom>
        </p:spPr>
      </p:pic>
      <p:pic>
        <p:nvPicPr>
          <p:cNvPr id="31" name="Graphic 48">
            <a:extLst>
              <a:ext uri="{FF2B5EF4-FFF2-40B4-BE49-F238E27FC236}">
                <a16:creationId xmlns:a16="http://schemas.microsoft.com/office/drawing/2014/main" id="{6B666D2E-E310-8A6B-B72A-AEB682A6D14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363800" y="2565184"/>
            <a:ext cx="969590" cy="1046321"/>
          </a:xfrm>
          <a:prstGeom prst="rect">
            <a:avLst/>
          </a:prstGeom>
        </p:spPr>
      </p:pic>
    </p:spTree>
    <p:extLst>
      <p:ext uri="{BB962C8B-B14F-4D97-AF65-F5344CB8AC3E}">
        <p14:creationId xmlns:p14="http://schemas.microsoft.com/office/powerpoint/2010/main" val="191721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48F53C-E4A2-4021-E7B0-89348F11690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Content Placeholder 10">
            <a:extLst>
              <a:ext uri="{FF2B5EF4-FFF2-40B4-BE49-F238E27FC236}">
                <a16:creationId xmlns:a16="http://schemas.microsoft.com/office/drawing/2014/main" id="{68813ADE-C5E8-66AC-3A9E-A5F24AB9BF0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5" name="Title 1">
            <a:extLst>
              <a:ext uri="{FF2B5EF4-FFF2-40B4-BE49-F238E27FC236}">
                <a16:creationId xmlns:a16="http://schemas.microsoft.com/office/drawing/2014/main" id="{ABCCC075-F2CA-294A-236F-7EBF8190C8AA}"/>
              </a:ext>
            </a:extLst>
          </p:cNvPr>
          <p:cNvSpPr txBox="1">
            <a:spLocks/>
          </p:cNvSpPr>
          <p:nvPr/>
        </p:nvSpPr>
        <p:spPr>
          <a:xfrm>
            <a:off x="79692" y="107247"/>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latin typeface="Arial"/>
                <a:cs typeface="Arial"/>
              </a:rPr>
              <a:t>Accessibilité et inclusion</a:t>
            </a:r>
            <a:endParaRPr lang="en-US">
              <a:solidFill>
                <a:schemeClr val="bg1"/>
              </a:solidFill>
              <a:latin typeface="Arial"/>
              <a:cs typeface="Arial"/>
            </a:endParaRPr>
          </a:p>
        </p:txBody>
      </p:sp>
      <p:pic>
        <p:nvPicPr>
          <p:cNvPr id="2" name="Image 5">
            <a:extLst>
              <a:ext uri="{FF2B5EF4-FFF2-40B4-BE49-F238E27FC236}">
                <a16:creationId xmlns:a16="http://schemas.microsoft.com/office/drawing/2014/main" id="{E6338F5C-DED9-360A-E401-90E0C3469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205" y="971717"/>
            <a:ext cx="7622672" cy="4914565"/>
          </a:xfrm>
          <a:prstGeom prst="rect">
            <a:avLst/>
          </a:prstGeom>
        </p:spPr>
      </p:pic>
    </p:spTree>
    <p:extLst>
      <p:ext uri="{BB962C8B-B14F-4D97-AF65-F5344CB8AC3E}">
        <p14:creationId xmlns:p14="http://schemas.microsoft.com/office/powerpoint/2010/main" val="220041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4AF91498-3693-4C02-CB59-E9C2B2E89E72}"/>
              </a:ext>
            </a:extLst>
          </p:cNvPr>
          <p:cNvGraphicFramePr/>
          <p:nvPr>
            <p:extLst>
              <p:ext uri="{D42A27DB-BD31-4B8C-83A1-F6EECF244321}">
                <p14:modId xmlns:p14="http://schemas.microsoft.com/office/powerpoint/2010/main" val="4249975160"/>
              </p:ext>
            </p:extLst>
          </p:nvPr>
        </p:nvGraphicFramePr>
        <p:xfrm>
          <a:off x="985777" y="1537888"/>
          <a:ext cx="10350946" cy="3782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31">
            <a:extLst>
              <a:ext uri="{FF2B5EF4-FFF2-40B4-BE49-F238E27FC236}">
                <a16:creationId xmlns:a16="http://schemas.microsoft.com/office/drawing/2014/main" id="{1E96CF99-4802-415F-E56B-8EEF6C9F8208}"/>
              </a:ext>
            </a:extLst>
          </p:cNvPr>
          <p:cNvSpPr txBox="1"/>
          <p:nvPr/>
        </p:nvSpPr>
        <p:spPr>
          <a:xfrm>
            <a:off x="163773" y="824262"/>
            <a:ext cx="4408798" cy="1031051"/>
          </a:xfrm>
          <a:prstGeom prst="rect">
            <a:avLst/>
          </a:prstGeom>
          <a:solidFill>
            <a:schemeClr val="accent6">
              <a:lumMod val="60000"/>
              <a:lumOff val="40000"/>
            </a:schemeClr>
          </a:solidFill>
        </p:spPr>
        <p:txBody>
          <a:bodyPr wrap="square" rtlCol="0">
            <a:spAutoFit/>
          </a:bodyPr>
          <a:lstStyle/>
          <a:p>
            <a:pPr>
              <a:spcAft>
                <a:spcPts val="600"/>
              </a:spcAft>
            </a:pPr>
            <a:r>
              <a:rPr lang="fr-FR" sz="1400" dirty="0">
                <a:highlight>
                  <a:srgbClr val="FFFF00"/>
                </a:highlight>
                <a:latin typeface="Avenir Next LT Pro" panose="020B0504020202020204" pitchFamily="34" charset="0"/>
                <a:cs typeface="Arial" panose="020B0604020202020204" pitchFamily="34" charset="0"/>
              </a:rPr>
              <a:t>Assurez-vous d’ajuster cette page afin qu’elle reflète les grandes étapes de votre projet</a:t>
            </a:r>
          </a:p>
          <a:p>
            <a:pPr>
              <a:spcAft>
                <a:spcPts val="600"/>
              </a:spcAft>
            </a:pPr>
            <a:r>
              <a:rPr lang="fr-FR" sz="1400" i="1" dirty="0">
                <a:solidFill>
                  <a:schemeClr val="accent5"/>
                </a:solidFill>
                <a:latin typeface="Avenir Next LT Pro" panose="020B0504020202020204" pitchFamily="34" charset="0"/>
                <a:cs typeface="Arial" panose="020B0604020202020204" pitchFamily="34" charset="0"/>
              </a:rPr>
              <a:t>Supprimez cette case une fois que vous avez personnalisé la page.</a:t>
            </a:r>
            <a:endParaRPr lang="fr-CA" sz="1400" dirty="0">
              <a:solidFill>
                <a:schemeClr val="accent5"/>
              </a:solidFill>
              <a:latin typeface="Avenir Next LT Pro" panose="020B05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F276B66-A630-F206-DCA5-041DCF86FA4B}"/>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8990C646-7DBD-77B1-0A94-9C4A19909BFC}"/>
              </a:ext>
            </a:extLst>
          </p:cNvPr>
          <p:cNvSpPr txBox="1">
            <a:spLocks/>
          </p:cNvSpPr>
          <p:nvPr/>
        </p:nvSpPr>
        <p:spPr>
          <a:xfrm>
            <a:off x="79692" y="67142"/>
            <a:ext cx="1066146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Notre projet : Échéancier</a:t>
            </a:r>
            <a:endParaRPr lang="en-US">
              <a:solidFill>
                <a:schemeClr val="bg1"/>
              </a:solidFill>
            </a:endParaRPr>
          </a:p>
        </p:txBody>
      </p:sp>
      <p:pic>
        <p:nvPicPr>
          <p:cNvPr id="8" name="Content Placeholder 10">
            <a:extLst>
              <a:ext uri="{FF2B5EF4-FFF2-40B4-BE49-F238E27FC236}">
                <a16:creationId xmlns:a16="http://schemas.microsoft.com/office/drawing/2014/main" id="{DF229527-B02F-083D-1CB5-4C8BCA6DFF9B}"/>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3844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2EEB7940-0B0B-9B0F-4054-3A8707F6D094}"/>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fr-CA" sz="2400" dirty="0">
              <a:latin typeface="Avenir Next LT Pro" panose="020B0504020202020204" pitchFamily="34" charset="0"/>
            </a:endParaRPr>
          </a:p>
          <a:p>
            <a:pPr>
              <a:lnSpc>
                <a:spcPct val="100000"/>
              </a:lnSpc>
            </a:pPr>
            <a:r>
              <a:rPr lang="fr-CA" sz="2400" dirty="0">
                <a:latin typeface="Avenir Next LT Pro"/>
                <a:cs typeface="Arial"/>
              </a:rPr>
              <a:t>Bruit</a:t>
            </a:r>
          </a:p>
          <a:p>
            <a:pPr>
              <a:lnSpc>
                <a:spcPct val="100000"/>
              </a:lnSpc>
            </a:pPr>
            <a:r>
              <a:rPr lang="fr-CA" sz="2400" dirty="0">
                <a:latin typeface="Avenir Next LT Pro"/>
                <a:cs typeface="Arial"/>
              </a:rPr>
              <a:t>Espaces de travail réduits </a:t>
            </a:r>
            <a:endParaRPr lang="fr-CA" sz="2400" dirty="0">
              <a:latin typeface="Avenir Next LT Pro" panose="020B0504020202020204" pitchFamily="34" charset="0"/>
            </a:endParaRPr>
          </a:p>
          <a:p>
            <a:pPr>
              <a:lnSpc>
                <a:spcPct val="100000"/>
              </a:lnSpc>
            </a:pPr>
            <a:r>
              <a:rPr lang="fr-CA" sz="2400" dirty="0">
                <a:latin typeface="Avenir Next LT Pro"/>
                <a:cs typeface="Arial"/>
              </a:rPr>
              <a:t>Période d’adaptation au nouveau milieu de travail</a:t>
            </a:r>
          </a:p>
        </p:txBody>
      </p:sp>
      <p:sp>
        <p:nvSpPr>
          <p:cNvPr id="4" name="TextBox 31">
            <a:extLst>
              <a:ext uri="{FF2B5EF4-FFF2-40B4-BE49-F238E27FC236}">
                <a16:creationId xmlns:a16="http://schemas.microsoft.com/office/drawing/2014/main" id="{CED88EB0-1682-CD4A-9FFA-30C238BE799F}"/>
              </a:ext>
            </a:extLst>
          </p:cNvPr>
          <p:cNvSpPr txBox="1"/>
          <p:nvPr/>
        </p:nvSpPr>
        <p:spPr>
          <a:xfrm>
            <a:off x="10038254" y="2130212"/>
            <a:ext cx="2026938" cy="1892826"/>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fr-FR" sz="1400" dirty="0">
                <a:highlight>
                  <a:srgbClr val="FFFF00"/>
                </a:highlight>
                <a:latin typeface="Avenir Next LT Pro"/>
                <a:cs typeface="Arial"/>
              </a:rPr>
              <a:t>Assurez-vous d’ajuster cette page afin qu’elle reflète les défis et enjeux propres à votre organisation. </a:t>
            </a:r>
            <a:endParaRPr lang="fr-FR" sz="1400" dirty="0">
              <a:highlight>
                <a:srgbClr val="FFFF00"/>
              </a:highlight>
              <a:latin typeface="Avenir Next LT Pro" panose="020B0504020202020204" pitchFamily="34" charset="0"/>
              <a:cs typeface="Arial" panose="020B0604020202020204" pitchFamily="34" charset="0"/>
            </a:endParaRPr>
          </a:p>
          <a:p>
            <a:pPr>
              <a:spcAft>
                <a:spcPts val="600"/>
              </a:spcAft>
            </a:pPr>
            <a:r>
              <a:rPr lang="fr-FR" sz="1400" i="1" dirty="0">
                <a:solidFill>
                  <a:schemeClr val="accent5"/>
                </a:solidFill>
                <a:latin typeface="Avenir Next LT Pro"/>
                <a:cs typeface="Arial"/>
              </a:rPr>
              <a:t>Supprimez cette case une fois que vous avez personnalisé la page.</a:t>
            </a:r>
            <a:endParaRPr lang="fr-CA" sz="1400" dirty="0">
              <a:solidFill>
                <a:schemeClr val="accent5"/>
              </a:solidFill>
              <a:latin typeface="Avenir Next LT Pro"/>
              <a:cs typeface="Arial"/>
            </a:endParaRPr>
          </a:p>
        </p:txBody>
      </p:sp>
      <p:sp>
        <p:nvSpPr>
          <p:cNvPr id="5" name="Rectangle 4">
            <a:extLst>
              <a:ext uri="{FF2B5EF4-FFF2-40B4-BE49-F238E27FC236}">
                <a16:creationId xmlns:a16="http://schemas.microsoft.com/office/drawing/2014/main" id="{BD15C533-0511-18E0-DEDE-6D66D711AFF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8C2CCE59-635A-3D5D-358E-33A6E27FDEC9}"/>
              </a:ext>
            </a:extLst>
          </p:cNvPr>
          <p:cNvSpPr txBox="1">
            <a:spLocks/>
          </p:cNvSpPr>
          <p:nvPr/>
        </p:nvSpPr>
        <p:spPr>
          <a:xfrm>
            <a:off x="79692" y="67142"/>
            <a:ext cx="11051604"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Pendant la transition </a:t>
            </a:r>
            <a:endParaRPr lang="en-US">
              <a:solidFill>
                <a:schemeClr val="bg1"/>
              </a:solidFill>
            </a:endParaRPr>
          </a:p>
        </p:txBody>
      </p:sp>
      <p:pic>
        <p:nvPicPr>
          <p:cNvPr id="7" name="Content Placeholder 10">
            <a:extLst>
              <a:ext uri="{FF2B5EF4-FFF2-40B4-BE49-F238E27FC236}">
                <a16:creationId xmlns:a16="http://schemas.microsoft.com/office/drawing/2014/main" id="{6A91C771-8581-6AA6-203C-3283EFCB2EB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02758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7EC56C3F-A659-B0BE-16A6-BF26C08349A2}"/>
              </a:ext>
            </a:extLst>
          </p:cNvPr>
          <p:cNvSpPr txBox="1"/>
          <p:nvPr/>
        </p:nvSpPr>
        <p:spPr>
          <a:xfrm>
            <a:off x="9471468" y="3076624"/>
            <a:ext cx="2026938" cy="1677382"/>
          </a:xfrm>
          <a:prstGeom prst="rect">
            <a:avLst/>
          </a:prstGeom>
          <a:solidFill>
            <a:schemeClr val="accent6">
              <a:lumMod val="60000"/>
              <a:lumOff val="40000"/>
            </a:schemeClr>
          </a:solidFill>
        </p:spPr>
        <p:txBody>
          <a:bodyPr wrap="square" rtlCol="0">
            <a:spAutoFit/>
          </a:bodyPr>
          <a:lstStyle/>
          <a:p>
            <a:pPr>
              <a:spcAft>
                <a:spcPts val="600"/>
              </a:spcAft>
            </a:pPr>
            <a:r>
              <a:rPr lang="fr-FR" sz="1400">
                <a:highlight>
                  <a:srgbClr val="FFFF00"/>
                </a:highlight>
                <a:latin typeface="Avenir Next LT Pro" panose="020B0504020202020204" pitchFamily="34" charset="0"/>
                <a:cs typeface="Arial" panose="020B0604020202020204" pitchFamily="34" charset="0"/>
              </a:rPr>
              <a:t>Assurez-vous d’ajuster cette page afin qu’elle reflète les prochaines étapes de votre projet. </a:t>
            </a:r>
          </a:p>
          <a:p>
            <a:pPr>
              <a:spcAft>
                <a:spcPts val="600"/>
              </a:spcAft>
            </a:pPr>
            <a:r>
              <a:rPr lang="fr-FR" sz="1400" i="1">
                <a:solidFill>
                  <a:schemeClr val="accent5"/>
                </a:solidFill>
                <a:latin typeface="Avenir Next LT Pro" panose="020B0504020202020204" pitchFamily="34" charset="0"/>
                <a:cs typeface="Arial" panose="020B0604020202020204" pitchFamily="34" charset="0"/>
              </a:rPr>
              <a:t>Supprimez cette case une fois que vous avez personnalisé la page.</a:t>
            </a:r>
            <a:endParaRPr lang="fr-CA" sz="1400">
              <a:solidFill>
                <a:schemeClr val="accent5"/>
              </a:solidFill>
              <a:latin typeface="Avenir Next LT Pro" panose="020B05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29BBD41-10BE-FB32-414F-28BBA73D0FA8}"/>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E455A735-C6CF-576D-8AB9-0216A8AED29D}"/>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Prochaines étapes</a:t>
            </a:r>
            <a:endParaRPr lang="en-US">
              <a:solidFill>
                <a:schemeClr val="bg1"/>
              </a:solidFill>
            </a:endParaRPr>
          </a:p>
        </p:txBody>
      </p:sp>
      <p:pic>
        <p:nvPicPr>
          <p:cNvPr id="6" name="Content Placeholder 10">
            <a:extLst>
              <a:ext uri="{FF2B5EF4-FFF2-40B4-BE49-F238E27FC236}">
                <a16:creationId xmlns:a16="http://schemas.microsoft.com/office/drawing/2014/main" id="{84A42BDD-DA55-7F7F-1903-5F5F8D6C7A2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2" name="Content Placeholder 6">
            <a:extLst>
              <a:ext uri="{FF2B5EF4-FFF2-40B4-BE49-F238E27FC236}">
                <a16:creationId xmlns:a16="http://schemas.microsoft.com/office/drawing/2014/main" id="{4846D6F6-ECEF-AE56-A25A-A8405EA2D6A7}"/>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fr-CA" sz="2400">
              <a:latin typeface="Avenir Next LT Pro" panose="020B0504020202020204" pitchFamily="34" charset="0"/>
            </a:endParaRPr>
          </a:p>
          <a:p>
            <a:pPr>
              <a:lnSpc>
                <a:spcPct val="100000"/>
              </a:lnSpc>
            </a:pPr>
            <a:r>
              <a:rPr lang="fr-CA" sz="2400" dirty="0">
                <a:latin typeface="Avenir Next LT Pro"/>
                <a:cs typeface="Arial"/>
              </a:rPr>
              <a:t>Retrait des biens professionnels et personnels</a:t>
            </a:r>
          </a:p>
          <a:p>
            <a:pPr>
              <a:lnSpc>
                <a:spcPct val="100000"/>
              </a:lnSpc>
            </a:pPr>
            <a:r>
              <a:rPr lang="fr-CA" sz="2400" dirty="0">
                <a:latin typeface="Avenir Next LT Pro"/>
                <a:cs typeface="Arial"/>
              </a:rPr>
              <a:t>Sondage sur la programmation fonctionnelle / Sondage sur les planches de tendances</a:t>
            </a:r>
            <a:endParaRPr lang="fr-CA" sz="2400" b="1" dirty="0">
              <a:latin typeface="Avenir Next LT Pro"/>
              <a:cs typeface="Arial"/>
            </a:endParaRPr>
          </a:p>
          <a:p>
            <a:pPr>
              <a:lnSpc>
                <a:spcPct val="100000"/>
              </a:lnSpc>
            </a:pPr>
            <a:r>
              <a:rPr lang="fr-CA" sz="2400" dirty="0">
                <a:latin typeface="Avenir Next LT Pro"/>
                <a:cs typeface="Arial"/>
              </a:rPr>
              <a:t>Présentation des plans d’étage</a:t>
            </a:r>
          </a:p>
          <a:p>
            <a:endParaRPr lang="fr-CA">
              <a:latin typeface="Avenir Next LT Pro" panose="020B0504020202020204" pitchFamily="34" charset="0"/>
            </a:endParaRPr>
          </a:p>
        </p:txBody>
      </p:sp>
    </p:spTree>
    <p:extLst>
      <p:ext uri="{BB962C8B-B14F-4D97-AF65-F5344CB8AC3E}">
        <p14:creationId xmlns:p14="http://schemas.microsoft.com/office/powerpoint/2010/main" val="19741110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0E10D66A-7EF9-68E5-FEBF-B919052AB473}"/>
              </a:ext>
            </a:extLst>
          </p:cNvPr>
          <p:cNvSpPr txBox="1"/>
          <p:nvPr/>
        </p:nvSpPr>
        <p:spPr>
          <a:xfrm>
            <a:off x="9502934" y="850107"/>
            <a:ext cx="2026938" cy="2508379"/>
          </a:xfrm>
          <a:prstGeom prst="rect">
            <a:avLst/>
          </a:prstGeom>
          <a:solidFill>
            <a:schemeClr val="accent6">
              <a:lumMod val="60000"/>
              <a:lumOff val="40000"/>
            </a:schemeClr>
          </a:solidFill>
        </p:spPr>
        <p:txBody>
          <a:bodyPr wrap="square" rtlCol="0">
            <a:spAutoFit/>
          </a:bodyPr>
          <a:lstStyle/>
          <a:p>
            <a:pPr>
              <a:spcAft>
                <a:spcPts val="600"/>
              </a:spcAft>
            </a:pPr>
            <a:r>
              <a:rPr lang="fr-FR" sz="1050" dirty="0">
                <a:highlight>
                  <a:srgbClr val="FFFF00"/>
                </a:highlight>
                <a:latin typeface="Avenir Next LT Pro" panose="020B0504020202020204" pitchFamily="34" charset="0"/>
                <a:cs typeface="Arial" panose="020B0604020202020204" pitchFamily="34" charset="0"/>
              </a:rPr>
              <a:t>Assurez-vous d’ajuster ce tableau pour refléter l'équipe de projet intégrée de votre projet.</a:t>
            </a:r>
          </a:p>
          <a:p>
            <a:pPr>
              <a:spcAft>
                <a:spcPts val="600"/>
              </a:spcAft>
            </a:pPr>
            <a:r>
              <a:rPr lang="fr-FR" sz="1050" i="1" dirty="0">
                <a:solidFill>
                  <a:schemeClr val="accent5"/>
                </a:solidFill>
                <a:latin typeface="Avenir Next LT Pro" panose="020B0504020202020204" pitchFamily="34" charset="0"/>
                <a:cs typeface="Arial" panose="020B0604020202020204" pitchFamily="34" charset="0"/>
              </a:rPr>
              <a:t>Supprimez ou ajoutez des cases si nécessaire, mais assurez-vous que les contacts représentent les contributeurs qui peuvent soutenir les canaux de rétroaction pour les gestionnaires du personnel.</a:t>
            </a:r>
          </a:p>
          <a:p>
            <a:pPr>
              <a:spcAft>
                <a:spcPts val="600"/>
              </a:spcAft>
            </a:pPr>
            <a:r>
              <a:rPr lang="fr-FR" sz="1050" i="1" dirty="0">
                <a:solidFill>
                  <a:schemeClr val="accent5"/>
                </a:solidFill>
                <a:latin typeface="Avenir Next LT Pro" panose="020B0504020202020204" pitchFamily="34" charset="0"/>
                <a:cs typeface="Arial" panose="020B0604020202020204" pitchFamily="34" charset="0"/>
              </a:rPr>
              <a:t>Supprimez cette case une fois que vous avez personnalisé l'organigramme du projet</a:t>
            </a:r>
            <a:r>
              <a:rPr lang="fr-FR" sz="1050" dirty="0">
                <a:solidFill>
                  <a:schemeClr val="accent5"/>
                </a:solidFill>
                <a:latin typeface="Avenir Next LT Pro" panose="020B0504020202020204" pitchFamily="34" charset="0"/>
                <a:cs typeface="Arial" panose="020B0604020202020204" pitchFamily="34" charset="0"/>
              </a:rPr>
              <a:t>.</a:t>
            </a:r>
            <a:endParaRPr lang="fr-CA" sz="1050" dirty="0">
              <a:solidFill>
                <a:schemeClr val="accent5"/>
              </a:solidFill>
              <a:latin typeface="Avenir Next LT Pro" panose="020B05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E76A006-A88C-7775-D081-19ADDA543051}"/>
              </a:ext>
            </a:extLst>
          </p:cNvPr>
          <p:cNvSpPr/>
          <p:nvPr/>
        </p:nvSpPr>
        <p:spPr>
          <a:xfrm>
            <a:off x="4369703" y="1046049"/>
            <a:ext cx="1800224"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Parrain exécutif</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5" name="Rectangle 4">
            <a:extLst>
              <a:ext uri="{FF2B5EF4-FFF2-40B4-BE49-F238E27FC236}">
                <a16:creationId xmlns:a16="http://schemas.microsoft.com/office/drawing/2014/main" id="{E49E85BF-07E5-7D2A-A377-65F8F0A4D174}"/>
              </a:ext>
            </a:extLst>
          </p:cNvPr>
          <p:cNvSpPr/>
          <p:nvPr/>
        </p:nvSpPr>
        <p:spPr>
          <a:xfrm>
            <a:off x="4375291" y="1915908"/>
            <a:ext cx="1794636"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Parrain du projet</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6" name="Rectangle 5">
            <a:extLst>
              <a:ext uri="{FF2B5EF4-FFF2-40B4-BE49-F238E27FC236}">
                <a16:creationId xmlns:a16="http://schemas.microsoft.com/office/drawing/2014/main" id="{01EB58F6-7A49-06DE-7814-A099B5A42E9B}"/>
              </a:ext>
            </a:extLst>
          </p:cNvPr>
          <p:cNvSpPr/>
          <p:nvPr/>
        </p:nvSpPr>
        <p:spPr>
          <a:xfrm>
            <a:off x="2689066" y="2648061"/>
            <a:ext cx="1666876"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00">
                <a:solidFill>
                  <a:schemeClr val="tx1"/>
                </a:solidFill>
                <a:latin typeface="Avenir Next LT Pro" panose="020B0504020202020204" pitchFamily="34" charset="0"/>
                <a:cs typeface="Arial" panose="020B0604020202020204" pitchFamily="34" charset="0"/>
              </a:rPr>
              <a:t>Gestionnaire du projet</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7" name="Rectangle 6">
            <a:extLst>
              <a:ext uri="{FF2B5EF4-FFF2-40B4-BE49-F238E27FC236}">
                <a16:creationId xmlns:a16="http://schemas.microsoft.com/office/drawing/2014/main" id="{D99EB5FA-69E1-1F66-4248-806CA49364A6}"/>
              </a:ext>
            </a:extLst>
          </p:cNvPr>
          <p:cNvSpPr/>
          <p:nvPr/>
        </p:nvSpPr>
        <p:spPr>
          <a:xfrm>
            <a:off x="803415" y="3629736"/>
            <a:ext cx="348614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Représentants des secteurs habilitants</a:t>
            </a:r>
          </a:p>
        </p:txBody>
      </p:sp>
      <p:sp>
        <p:nvSpPr>
          <p:cNvPr id="8" name="Rectangle 7">
            <a:extLst>
              <a:ext uri="{FF2B5EF4-FFF2-40B4-BE49-F238E27FC236}">
                <a16:creationId xmlns:a16="http://schemas.microsoft.com/office/drawing/2014/main" id="{9818476E-E0A9-48CE-478C-6F778079CD2F}"/>
              </a:ext>
            </a:extLst>
          </p:cNvPr>
          <p:cNvSpPr/>
          <p:nvPr/>
        </p:nvSpPr>
        <p:spPr>
          <a:xfrm>
            <a:off x="803415"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Ressources humaines</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9" name="Rectangle 8">
            <a:extLst>
              <a:ext uri="{FF2B5EF4-FFF2-40B4-BE49-F238E27FC236}">
                <a16:creationId xmlns:a16="http://schemas.microsoft.com/office/drawing/2014/main" id="{F78C044D-40EA-EEF9-11BB-C984027BEF7B}"/>
              </a:ext>
            </a:extLst>
          </p:cNvPr>
          <p:cNvSpPr/>
          <p:nvPr/>
        </p:nvSpPr>
        <p:spPr>
          <a:xfrm>
            <a:off x="2622690"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TI</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10" name="Rectangle 9">
            <a:extLst>
              <a:ext uri="{FF2B5EF4-FFF2-40B4-BE49-F238E27FC236}">
                <a16:creationId xmlns:a16="http://schemas.microsoft.com/office/drawing/2014/main" id="{4D495591-C072-267D-A0B8-8F0CEA078E5F}"/>
              </a:ext>
            </a:extLst>
          </p:cNvPr>
          <p:cNvSpPr/>
          <p:nvPr/>
        </p:nvSpPr>
        <p:spPr>
          <a:xfrm>
            <a:off x="803415" y="5083883"/>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Gestion de l’information</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11" name="Rectangle 10">
            <a:extLst>
              <a:ext uri="{FF2B5EF4-FFF2-40B4-BE49-F238E27FC236}">
                <a16:creationId xmlns:a16="http://schemas.microsoft.com/office/drawing/2014/main" id="{26FAF9BF-A5EC-C005-C4E9-155C700D1ACA}"/>
              </a:ext>
            </a:extLst>
          </p:cNvPr>
          <p:cNvSpPr/>
          <p:nvPr/>
        </p:nvSpPr>
        <p:spPr>
          <a:xfrm>
            <a:off x="2622685" y="5083882"/>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Sécurité</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12" name="Rectangle 11">
            <a:extLst>
              <a:ext uri="{FF2B5EF4-FFF2-40B4-BE49-F238E27FC236}">
                <a16:creationId xmlns:a16="http://schemas.microsoft.com/office/drawing/2014/main" id="{19F14419-8D4C-AD57-E9A3-74D2873E3416}"/>
              </a:ext>
            </a:extLst>
          </p:cNvPr>
          <p:cNvSpPr/>
          <p:nvPr/>
        </p:nvSpPr>
        <p:spPr>
          <a:xfrm>
            <a:off x="6261239" y="2648061"/>
            <a:ext cx="1666876"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00">
                <a:solidFill>
                  <a:schemeClr val="tx1"/>
                </a:solidFill>
                <a:latin typeface="Avenir Next LT Pro" panose="020B0504020202020204" pitchFamily="34" charset="0"/>
                <a:cs typeface="Arial" panose="020B0604020202020204" pitchFamily="34" charset="0"/>
              </a:rPr>
              <a:t>Gestionnaire du changement</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13" name="Rectangle 12">
            <a:extLst>
              <a:ext uri="{FF2B5EF4-FFF2-40B4-BE49-F238E27FC236}">
                <a16:creationId xmlns:a16="http://schemas.microsoft.com/office/drawing/2014/main" id="{0C7BC4A3-AD45-4F24-2A3F-BC2C4D6E28C7}"/>
              </a:ext>
            </a:extLst>
          </p:cNvPr>
          <p:cNvSpPr/>
          <p:nvPr/>
        </p:nvSpPr>
        <p:spPr>
          <a:xfrm>
            <a:off x="6261240" y="3629736"/>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Réseau d’agents du changement</a:t>
            </a:r>
          </a:p>
        </p:txBody>
      </p:sp>
      <p:cxnSp>
        <p:nvCxnSpPr>
          <p:cNvPr id="20" name="Connector: Elbow 2">
            <a:extLst>
              <a:ext uri="{FF2B5EF4-FFF2-40B4-BE49-F238E27FC236}">
                <a16:creationId xmlns:a16="http://schemas.microsoft.com/office/drawing/2014/main" id="{036D899B-5CE7-DC71-5A78-073EAC8A74AA}"/>
              </a:ext>
              <a:ext uri="{C183D7F6-B498-43B3-948B-1728B52AA6E4}">
                <adec:decorative xmlns:adec="http://schemas.microsoft.com/office/drawing/2017/decorative" val="1"/>
              </a:ext>
            </a:extLst>
          </p:cNvPr>
          <p:cNvCxnSpPr>
            <a:cxnSpLocks/>
            <a:stCxn id="5" idx="1"/>
            <a:endCxn id="6" idx="0"/>
          </p:cNvCxnSpPr>
          <p:nvPr/>
        </p:nvCxnSpPr>
        <p:spPr>
          <a:xfrm rot="10800000" flipV="1">
            <a:off x="3522505" y="2215945"/>
            <a:ext cx="852787"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Connector: Elbow 3">
            <a:extLst>
              <a:ext uri="{FF2B5EF4-FFF2-40B4-BE49-F238E27FC236}">
                <a16:creationId xmlns:a16="http://schemas.microsoft.com/office/drawing/2014/main" id="{8CCF46D6-8DA0-F7B2-2858-FCCB96CF90CF}"/>
              </a:ext>
              <a:ext uri="{C183D7F6-B498-43B3-948B-1728B52AA6E4}">
                <adec:decorative xmlns:adec="http://schemas.microsoft.com/office/drawing/2017/decorative" val="1"/>
              </a:ext>
            </a:extLst>
          </p:cNvPr>
          <p:cNvCxnSpPr>
            <a:cxnSpLocks/>
            <a:stCxn id="5" idx="3"/>
            <a:endCxn id="12" idx="0"/>
          </p:cNvCxnSpPr>
          <p:nvPr/>
        </p:nvCxnSpPr>
        <p:spPr>
          <a:xfrm>
            <a:off x="6169927" y="2215946"/>
            <a:ext cx="924750"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4">
            <a:extLst>
              <a:ext uri="{FF2B5EF4-FFF2-40B4-BE49-F238E27FC236}">
                <a16:creationId xmlns:a16="http://schemas.microsoft.com/office/drawing/2014/main" id="{85CF9A8D-8C0E-8545-DFCB-661B14CD5D68}"/>
              </a:ext>
              <a:ext uri="{C183D7F6-B498-43B3-948B-1728B52AA6E4}">
                <adec:decorative xmlns:adec="http://schemas.microsoft.com/office/drawing/2017/decorative" val="1"/>
              </a:ext>
            </a:extLst>
          </p:cNvPr>
          <p:cNvCxnSpPr>
            <a:cxnSpLocks/>
            <a:stCxn id="12" idx="2"/>
          </p:cNvCxnSpPr>
          <p:nvPr/>
        </p:nvCxnSpPr>
        <p:spPr>
          <a:xfrm>
            <a:off x="7094677"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5">
            <a:extLst>
              <a:ext uri="{FF2B5EF4-FFF2-40B4-BE49-F238E27FC236}">
                <a16:creationId xmlns:a16="http://schemas.microsoft.com/office/drawing/2014/main" id="{A5BA9561-D451-5BC2-DAA6-3078B190415D}"/>
              </a:ext>
              <a:ext uri="{C183D7F6-B498-43B3-948B-1728B52AA6E4}">
                <adec:decorative xmlns:adec="http://schemas.microsoft.com/office/drawing/2017/decorative" val="1"/>
              </a:ext>
            </a:extLst>
          </p:cNvPr>
          <p:cNvCxnSpPr>
            <a:cxnSpLocks/>
          </p:cNvCxnSpPr>
          <p:nvPr/>
        </p:nvCxnSpPr>
        <p:spPr>
          <a:xfrm>
            <a:off x="3432313"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0503506-DBDF-DF7B-1B11-52ACF423EB67}"/>
              </a:ext>
              <a:ext uri="{C183D7F6-B498-43B3-948B-1728B52AA6E4}">
                <adec:decorative xmlns:adec="http://schemas.microsoft.com/office/drawing/2017/decorative" val="1"/>
              </a:ext>
            </a:extLst>
          </p:cNvPr>
          <p:cNvSpPr/>
          <p:nvPr/>
        </p:nvSpPr>
        <p:spPr>
          <a:xfrm>
            <a:off x="727215" y="4306014"/>
            <a:ext cx="3648075" cy="1543049"/>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venir Next LT Pro" panose="020B0504020202020204" pitchFamily="34" charset="0"/>
            </a:endParaRPr>
          </a:p>
        </p:txBody>
      </p:sp>
      <p:cxnSp>
        <p:nvCxnSpPr>
          <p:cNvPr id="26" name="Straight Connector 21">
            <a:extLst>
              <a:ext uri="{FF2B5EF4-FFF2-40B4-BE49-F238E27FC236}">
                <a16:creationId xmlns:a16="http://schemas.microsoft.com/office/drawing/2014/main" id="{BA4BA79C-22B2-BCF5-7E90-FD998936D686}"/>
              </a:ext>
              <a:ext uri="{C183D7F6-B498-43B3-948B-1728B52AA6E4}">
                <adec:decorative xmlns:adec="http://schemas.microsoft.com/office/drawing/2017/decorative" val="1"/>
              </a:ext>
            </a:extLst>
          </p:cNvPr>
          <p:cNvCxnSpPr>
            <a:cxnSpLocks/>
            <a:stCxn id="6" idx="3"/>
            <a:endCxn id="12" idx="1"/>
          </p:cNvCxnSpPr>
          <p:nvPr/>
        </p:nvCxnSpPr>
        <p:spPr>
          <a:xfrm>
            <a:off x="4355942" y="2948099"/>
            <a:ext cx="190529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3A147D5C-E851-2E6D-E859-AB51639C3312}"/>
              </a:ext>
              <a:ext uri="{C183D7F6-B498-43B3-948B-1728B52AA6E4}">
                <adec:decorative xmlns:adec="http://schemas.microsoft.com/office/drawing/2017/decorative" val="1"/>
              </a:ext>
            </a:extLst>
          </p:cNvPr>
          <p:cNvCxnSpPr>
            <a:cxnSpLocks/>
            <a:stCxn id="4" idx="2"/>
            <a:endCxn id="5" idx="0"/>
          </p:cNvCxnSpPr>
          <p:nvPr/>
        </p:nvCxnSpPr>
        <p:spPr>
          <a:xfrm>
            <a:off x="5269815" y="1646124"/>
            <a:ext cx="2794" cy="2697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52A7F02-354A-61FE-DCDB-6B8C31A14401}"/>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15" name="Title 1">
            <a:extLst>
              <a:ext uri="{FF2B5EF4-FFF2-40B4-BE49-F238E27FC236}">
                <a16:creationId xmlns:a16="http://schemas.microsoft.com/office/drawing/2014/main" id="{13F0BF4F-73C5-2F9F-136C-CFF6BD88F2AC}"/>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L’équipe de projet / Gouvernance</a:t>
            </a:r>
            <a:endParaRPr lang="en-US">
              <a:solidFill>
                <a:schemeClr val="bg1"/>
              </a:solidFill>
            </a:endParaRPr>
          </a:p>
        </p:txBody>
      </p:sp>
      <p:pic>
        <p:nvPicPr>
          <p:cNvPr id="16" name="Content Placeholder 10">
            <a:extLst>
              <a:ext uri="{FF2B5EF4-FFF2-40B4-BE49-F238E27FC236}">
                <a16:creationId xmlns:a16="http://schemas.microsoft.com/office/drawing/2014/main" id="{97072149-9AC4-A6F4-FA19-0EB6D316B83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98251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261" y="541065"/>
            <a:ext cx="11006345" cy="484370"/>
          </a:xfrm>
          <a:prstGeom prst="rect">
            <a:avLst/>
          </a:prstGeom>
        </p:spPr>
        <p:txBody>
          <a:bodyPr/>
          <a:lstStyle/>
          <a:p>
            <a:r>
              <a:rPr lang="fr-CA" dirty="0">
                <a:solidFill>
                  <a:schemeClr val="accent5"/>
                </a:solidFill>
                <a:latin typeface="Arial Rounded MT Bold" panose="020F0704030504030204" pitchFamily="34" charset="0"/>
              </a:rPr>
              <a:t>Comment utiliser ce document</a:t>
            </a:r>
            <a:endParaRPr lang="en-CA" dirty="0">
              <a:solidFill>
                <a:schemeClr val="accent5"/>
              </a:solidFill>
              <a:latin typeface="Arial Rounded MT Bold" panose="020F0704030504030204" pitchFamily="34" charset="0"/>
            </a:endParaRPr>
          </a:p>
        </p:txBody>
      </p:sp>
      <p:sp>
        <p:nvSpPr>
          <p:cNvPr id="11" name="TextBox 7">
            <a:extLst>
              <a:ext uri="{FF2B5EF4-FFF2-40B4-BE49-F238E27FC236}">
                <a16:creationId xmlns:a16="http://schemas.microsoft.com/office/drawing/2014/main" id="{94CCB357-7FB8-EB08-9143-D81C7CE22629}"/>
              </a:ext>
            </a:extLst>
          </p:cNvPr>
          <p:cNvSpPr txBox="1"/>
          <p:nvPr/>
        </p:nvSpPr>
        <p:spPr>
          <a:xfrm>
            <a:off x="3002973" y="0"/>
            <a:ext cx="7162800" cy="400110"/>
          </a:xfrm>
          <a:prstGeom prst="rect">
            <a:avLst/>
          </a:prstGeom>
          <a:noFill/>
        </p:spPr>
        <p:txBody>
          <a:bodyPr wrap="square">
            <a:spAutoFit/>
          </a:bodyPr>
          <a:lstStyle/>
          <a:p>
            <a:r>
              <a:rPr lang="fr-CA" sz="2000" b="1" i="1">
                <a:solidFill>
                  <a:srgbClr val="FF0000"/>
                </a:solidFill>
                <a:latin typeface="Calibri Light" panose="020F0302020204030204" pitchFamily="34" charset="0"/>
                <a:cs typeface="Calibri Light" panose="020F0302020204030204" pitchFamily="34" charset="0"/>
              </a:rPr>
              <a:t>Instructions – Retirez cette page avant d’utiliser la présentation</a:t>
            </a:r>
          </a:p>
        </p:txBody>
      </p:sp>
      <p:sp>
        <p:nvSpPr>
          <p:cNvPr id="12" name="TextBox 6">
            <a:extLst>
              <a:ext uri="{FF2B5EF4-FFF2-40B4-BE49-F238E27FC236}">
                <a16:creationId xmlns:a16="http://schemas.microsoft.com/office/drawing/2014/main" id="{2D690B8C-A8EF-79B2-D625-8B16CC8A0AB7}"/>
              </a:ext>
            </a:extLst>
          </p:cNvPr>
          <p:cNvSpPr txBox="1"/>
          <p:nvPr/>
        </p:nvSpPr>
        <p:spPr>
          <a:xfrm>
            <a:off x="160020" y="1074950"/>
            <a:ext cx="11921491" cy="4247317"/>
          </a:xfrm>
          <a:prstGeom prst="rect">
            <a:avLst/>
          </a:prstGeom>
          <a:noFill/>
        </p:spPr>
        <p:txBody>
          <a:bodyPr wrap="square" lIns="91440" tIns="45720" rIns="91440" bIns="45720" rtlCol="0" anchor="t">
            <a:spAutoFit/>
          </a:bodyPr>
          <a:lstStyle/>
          <a:p>
            <a:r>
              <a:rPr lang="fr-CA" sz="1600" dirty="0">
                <a:latin typeface="Calibri Light"/>
                <a:cs typeface="Calibri Light"/>
              </a:rPr>
              <a:t>Ce document vise à fournir aux employés des renseignements sur la vision du projet, les principes de conception du Milieu de travail GC, la façon dont ils pourront participer et se préparer à participer aux activités de mobilisation liées à la conception ou autres.</a:t>
            </a:r>
          </a:p>
          <a:p>
            <a:endParaRPr lang="fr-CA" sz="1000" dirty="0">
              <a:latin typeface="Calibri Light"/>
              <a:cs typeface="Calibri Light"/>
            </a:endParaRPr>
          </a:p>
          <a:p>
            <a:pPr marL="457200" indent="-457200">
              <a:buFont typeface="+mj-lt"/>
              <a:buAutoNum type="arabicPeriod"/>
            </a:pPr>
            <a:r>
              <a:rPr lang="fr-CA" sz="1600" dirty="0">
                <a:latin typeface="Calibri Light"/>
                <a:cs typeface="Calibri Light"/>
              </a:rPr>
              <a:t>Organisez une réunion avec votre expert-conseil en gestion du changement de SPAC afin de discuter de la meilleure façon pour diffuser ou présenter le contenu de ce document à vos employés.</a:t>
            </a:r>
          </a:p>
          <a:p>
            <a:pPr marL="457200" indent="-457200">
              <a:buFont typeface="+mj-lt"/>
              <a:buAutoNum type="arabicPeriod"/>
            </a:pPr>
            <a:r>
              <a:rPr lang="fr-CA" sz="1600" dirty="0">
                <a:latin typeface="Calibri Light" panose="020F0302020204030204" pitchFamily="34" charset="0"/>
                <a:cs typeface="Calibri Light" panose="020F0302020204030204" pitchFamily="34" charset="0"/>
              </a:rPr>
              <a:t>Ce document doit être utilisé après </a:t>
            </a:r>
            <a:r>
              <a:rPr lang="fr-CA" sz="1600" b="1" dirty="0">
                <a:latin typeface="Calibri Light" panose="020F0302020204030204" pitchFamily="34" charset="0"/>
                <a:cs typeface="Calibri Light" panose="020F0302020204030204" pitchFamily="34" charset="0"/>
              </a:rPr>
              <a:t>l’annonce du projet </a:t>
            </a:r>
            <a:r>
              <a:rPr lang="fr-CA" sz="1600" dirty="0">
                <a:latin typeface="Calibri Light" panose="020F0302020204030204" pitchFamily="34" charset="0"/>
                <a:cs typeface="Calibri Light" panose="020F0302020204030204" pitchFamily="34" charset="0"/>
              </a:rPr>
              <a:t>aux employés et </a:t>
            </a:r>
            <a:r>
              <a:rPr lang="fr-CA" sz="1600" b="1" dirty="0">
                <a:latin typeface="Calibri Light" panose="020F0302020204030204" pitchFamily="34" charset="0"/>
                <a:cs typeface="Calibri Light" panose="020F0302020204030204" pitchFamily="34" charset="0"/>
              </a:rPr>
              <a:t>avant le lancement des activités de mobilisation. </a:t>
            </a:r>
          </a:p>
          <a:p>
            <a:pPr marL="457200" indent="-457200">
              <a:buFont typeface="+mj-lt"/>
              <a:buAutoNum type="arabicPeriod"/>
            </a:pPr>
            <a:r>
              <a:rPr lang="fr-CA" sz="1600" dirty="0">
                <a:latin typeface="Calibri Light"/>
                <a:cs typeface="Calibri Light"/>
              </a:rPr>
              <a:t>Vous devrez adapter le contenu et ajouter quelques renseignements. Certaines diapositives indiquent les éléments qui doivent être adaptés à votre propre organisation. Vous pouvez également ajouter tout renseignement que votre organisation souhaite communiquer à ses employés. Le contenu de ce document a été créé par SPAC aux fins d’usage dans le cadre de votre projet de transformation du milieu de travail. Nous vous recommandons de l’intégrer à votre propre modèle de marque.</a:t>
            </a:r>
          </a:p>
          <a:p>
            <a:pPr marL="342900" indent="-342900">
              <a:buFont typeface="+mj-lt"/>
              <a:buAutoNum type="arabicPeriod"/>
            </a:pPr>
            <a:r>
              <a:rPr lang="fr-CA" sz="1600" dirty="0">
                <a:latin typeface="Calibri Light"/>
                <a:cs typeface="Calibri Light"/>
              </a:rPr>
              <a:t>  Afin d'offrir une présentation bilingue à votre personnel, nous vous recommandons de présenter les diapositives en alternant le   </a:t>
            </a:r>
            <a:endParaRPr lang="fr-CA" sz="1600" dirty="0">
              <a:latin typeface="Calibri Light" panose="020F0302020204030204" pitchFamily="34" charset="0"/>
              <a:cs typeface="Calibri Light" panose="020F0302020204030204" pitchFamily="34" charset="0"/>
            </a:endParaRPr>
          </a:p>
          <a:p>
            <a:r>
              <a:rPr lang="fr-CA" sz="1600" dirty="0">
                <a:latin typeface="Calibri Light" panose="020F0302020204030204" pitchFamily="34" charset="0"/>
                <a:cs typeface="Calibri Light" panose="020F0302020204030204" pitchFamily="34" charset="0"/>
              </a:rPr>
              <a:t>          français et l’anglais. </a:t>
            </a:r>
          </a:p>
          <a:p>
            <a:endParaRPr lang="fr-CA" sz="1000" dirty="0">
              <a:latin typeface="Calibri Light" panose="020F0302020204030204" pitchFamily="34" charset="0"/>
              <a:cs typeface="Calibri Light" panose="020F0302020204030204" pitchFamily="34" charset="0"/>
            </a:endParaRPr>
          </a:p>
          <a:p>
            <a:r>
              <a:rPr lang="fr-CA" sz="1600" dirty="0">
                <a:latin typeface="Calibri Light" panose="020F0302020204030204" pitchFamily="34" charset="0"/>
                <a:cs typeface="Calibri Light" panose="020F0302020204030204" pitchFamily="34" charset="0"/>
              </a:rPr>
              <a:t>L’animation </a:t>
            </a:r>
            <a:r>
              <a:rPr lang="fr-CA" sz="1600" b="1" dirty="0">
                <a:latin typeface="Calibri Light" panose="020F0302020204030204" pitchFamily="34" charset="0"/>
                <a:cs typeface="Calibri Light" panose="020F0302020204030204" pitchFamily="34" charset="0"/>
                <a:hlinkClick r:id="rId2"/>
              </a:rPr>
              <a:t>Une journée dans mon MTAA</a:t>
            </a:r>
            <a:r>
              <a:rPr lang="fr-CA" sz="1600" b="1" dirty="0">
                <a:latin typeface="Calibri Light" panose="020F0302020204030204" pitchFamily="34" charset="0"/>
                <a:cs typeface="Calibri Light" panose="020F0302020204030204" pitchFamily="34" charset="0"/>
              </a:rPr>
              <a:t> </a:t>
            </a:r>
            <a:r>
              <a:rPr lang="fr-CA" sz="1600" dirty="0">
                <a:latin typeface="Calibri Light" panose="020F0302020204030204" pitchFamily="34" charset="0"/>
                <a:cs typeface="Calibri Light" panose="020F0302020204030204" pitchFamily="34" charset="0"/>
              </a:rPr>
              <a:t>est aussi disponible en complément à ce document. </a:t>
            </a:r>
            <a:r>
              <a:rPr lang="fr-FR" sz="1600" dirty="0">
                <a:latin typeface="Calibri Light" panose="020F0302020204030204" pitchFamily="34" charset="0"/>
                <a:cs typeface="Calibri Light" panose="020F0302020204030204" pitchFamily="34" charset="0"/>
              </a:rPr>
              <a:t>Cette animation suit un membre du personnel qui montre comment il utilise les divers points de travail disponibles dans un Milieu de travail axé sur les activités (MTAA) pour répondre à ses préférences et appuyer différentes tâches tout au long d'une journée.</a:t>
            </a:r>
            <a:endParaRPr lang="fr-CA" sz="1600" dirty="0">
              <a:latin typeface="Calibri Light" panose="020F0302020204030204" pitchFamily="34" charset="0"/>
              <a:cs typeface="Calibri Light" panose="020F0302020204030204" pitchFamily="34" charset="0"/>
            </a:endParaRPr>
          </a:p>
          <a:p>
            <a:endParaRPr lang="fr-CA" sz="1000" b="1" dirty="0">
              <a:latin typeface="Calibri Light" panose="020F0302020204030204" pitchFamily="34" charset="0"/>
              <a:cs typeface="Calibri Light" panose="020F0302020204030204" pitchFamily="34" charset="0"/>
            </a:endParaRPr>
          </a:p>
          <a:p>
            <a:r>
              <a:rPr lang="fr-CA" sz="1600" b="1" dirty="0">
                <a:latin typeface="Calibri Light" panose="020F0302020204030204" pitchFamily="34" charset="0"/>
                <a:cs typeface="Calibri Light" panose="020F0302020204030204" pitchFamily="34" charset="0"/>
              </a:rPr>
              <a:t>*La version anglaise de ce document est disponible ici : </a:t>
            </a:r>
            <a:r>
              <a:rPr lang="fr-CA" sz="1600" dirty="0">
                <a:latin typeface="Calibri Light" panose="020F0302020204030204" pitchFamily="34" charset="0"/>
                <a:cs typeface="Calibri Light" panose="020F0302020204030204" pitchFamily="34" charset="0"/>
                <a:hlinkClick r:id="rId3"/>
              </a:rPr>
              <a:t>Version ANG</a:t>
            </a:r>
            <a:endParaRPr lang="fr-CA" sz="1600" dirty="0">
              <a:latin typeface="Calibri Light" panose="020F0302020204030204" pitchFamily="34" charset="0"/>
              <a:cs typeface="Calibri Light" panose="020F0302020204030204" pitchFamily="34" charset="0"/>
            </a:endParaRPr>
          </a:p>
        </p:txBody>
      </p:sp>
      <p:sp>
        <p:nvSpPr>
          <p:cNvPr id="3" name="TextBox 9">
            <a:extLst>
              <a:ext uri="{FF2B5EF4-FFF2-40B4-BE49-F238E27FC236}">
                <a16:creationId xmlns:a16="http://schemas.microsoft.com/office/drawing/2014/main" id="{AB7E5807-0D6E-CFD5-1D17-AC6D225E8A5F}"/>
              </a:ext>
            </a:extLst>
          </p:cNvPr>
          <p:cNvSpPr txBox="1"/>
          <p:nvPr/>
        </p:nvSpPr>
        <p:spPr>
          <a:xfrm>
            <a:off x="110489" y="5399371"/>
            <a:ext cx="11971022" cy="1191816"/>
          </a:xfrm>
          <a:prstGeom prst="roundRect">
            <a:avLst/>
          </a:prstGeom>
          <a:noFill/>
          <a:ln w="28575">
            <a:solidFill>
              <a:schemeClr val="accent4"/>
            </a:solidFill>
          </a:ln>
        </p:spPr>
        <p:txBody>
          <a:bodyPr wrap="square" lIns="91440" tIns="45720" rIns="91440" bIns="45720" rtlCol="0" anchor="t">
            <a:spAutoFit/>
          </a:bodyPr>
          <a:lstStyle/>
          <a:p>
            <a:r>
              <a:rPr lang="fr-CA" sz="1600" b="1" dirty="0">
                <a:latin typeface="Calibri Light" panose="020F0302020204030204" pitchFamily="34" charset="0"/>
                <a:cs typeface="Calibri Light" panose="020F0302020204030204" pitchFamily="34" charset="0"/>
              </a:rPr>
              <a:t>Conseils et astuces</a:t>
            </a:r>
          </a:p>
          <a:p>
            <a:pPr marL="285750" indent="-285750">
              <a:buFont typeface="Arial" panose="020B0604020202020204" pitchFamily="34" charset="0"/>
              <a:buChar char="•"/>
            </a:pPr>
            <a:r>
              <a:rPr lang="fr-CA" sz="1600" dirty="0">
                <a:latin typeface="Calibri Light"/>
                <a:cs typeface="Calibri Light"/>
              </a:rPr>
              <a:t>Veillez à ce que les employés aient accès aux renseignements dès la fin de la séance, soit sur un espace partagé, soit sur une page intranet. </a:t>
            </a:r>
            <a:endParaRPr lang="fr-CA" sz="16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A" sz="1600" dirty="0">
                <a:latin typeface="Calibri Light" panose="020F0302020204030204" pitchFamily="34" charset="0"/>
                <a:cs typeface="Calibri Light" panose="020F0302020204030204" pitchFamily="34" charset="0"/>
              </a:rPr>
              <a:t>Fournissez des messages clés et des renseignements généraux sur le projet à tous les gestionnaires afin qu’ils soient bien outillés pour répondre aux questions que leurs employés pourraient se poser. </a:t>
            </a:r>
          </a:p>
        </p:txBody>
      </p:sp>
    </p:spTree>
    <p:extLst>
      <p:ext uri="{BB962C8B-B14F-4D97-AF65-F5344CB8AC3E}">
        <p14:creationId xmlns:p14="http://schemas.microsoft.com/office/powerpoint/2010/main" val="63815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202-F20A-63C7-1F06-0A55C7BCB12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834877" y="3111241"/>
            <a:ext cx="8354108" cy="291464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EBB8E63-8A3C-8A67-7F63-2398723A81CA}"/>
              </a:ext>
            </a:extLst>
          </p:cNvPr>
          <p:cNvSpPr txBox="1"/>
          <p:nvPr/>
        </p:nvSpPr>
        <p:spPr>
          <a:xfrm>
            <a:off x="508759" y="899956"/>
            <a:ext cx="5952014" cy="2169825"/>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fr-CA" sz="2000" dirty="0">
                <a:latin typeface="Avenir Next LT Pro"/>
              </a:rPr>
              <a:t>Vaste gamme de points de travail et d’installations sans place assignée</a:t>
            </a:r>
          </a:p>
          <a:p>
            <a:pPr marL="285750" indent="-285750">
              <a:spcAft>
                <a:spcPts val="600"/>
              </a:spcAft>
              <a:buFont typeface="Arial" panose="020B0604020202020204" pitchFamily="34" charset="0"/>
              <a:buChar char="•"/>
            </a:pPr>
            <a:r>
              <a:rPr lang="fr-CA" sz="2000" dirty="0">
                <a:latin typeface="Avenir Next LT Pro"/>
              </a:rPr>
              <a:t>Système convivial de réservation</a:t>
            </a:r>
          </a:p>
          <a:p>
            <a:pPr marL="285750" indent="-285750">
              <a:spcAft>
                <a:spcPts val="600"/>
              </a:spcAft>
              <a:buFont typeface="Arial" panose="020B0604020202020204" pitchFamily="34" charset="0"/>
              <a:buChar char="•"/>
            </a:pPr>
            <a:r>
              <a:rPr lang="fr-CA" sz="2000" dirty="0">
                <a:latin typeface="Avenir Next LT Pro"/>
              </a:rPr>
              <a:t>Environnement Wi-Fi</a:t>
            </a:r>
          </a:p>
          <a:p>
            <a:pPr marL="285750" indent="-285750">
              <a:spcAft>
                <a:spcPts val="600"/>
              </a:spcAft>
              <a:buFont typeface="Arial" panose="020B0604020202020204" pitchFamily="34" charset="0"/>
              <a:buChar char="•"/>
            </a:pPr>
            <a:r>
              <a:rPr lang="fr-CA" sz="2000" dirty="0">
                <a:latin typeface="Avenir Next LT Pro"/>
              </a:rPr>
              <a:t>Trois zones distinctes (tranquille, transition et interactive</a:t>
            </a:r>
          </a:p>
        </p:txBody>
      </p:sp>
      <p:sp>
        <p:nvSpPr>
          <p:cNvPr id="5" name="ZoneTexte 4">
            <a:extLst>
              <a:ext uri="{FF2B5EF4-FFF2-40B4-BE49-F238E27FC236}">
                <a16:creationId xmlns:a16="http://schemas.microsoft.com/office/drawing/2014/main" id="{644E98F3-EFF4-B8D5-47A3-6791D411A87C}"/>
              </a:ext>
            </a:extLst>
          </p:cNvPr>
          <p:cNvSpPr txBox="1"/>
          <p:nvPr/>
        </p:nvSpPr>
        <p:spPr>
          <a:xfrm>
            <a:off x="6325497" y="902412"/>
            <a:ext cx="5739696" cy="221599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sz="2000">
                <a:latin typeface="Avenir Next LT Pro" panose="020B0504020202020204" pitchFamily="34" charset="0"/>
              </a:rPr>
              <a:t>Équipement audiovisuel adapté au modèle hybride</a:t>
            </a:r>
          </a:p>
          <a:p>
            <a:pPr marL="285750" indent="-285750">
              <a:spcAft>
                <a:spcPts val="600"/>
              </a:spcAft>
              <a:buFont typeface="Arial" panose="020B0604020202020204" pitchFamily="34" charset="0"/>
              <a:buChar char="•"/>
            </a:pPr>
            <a:r>
              <a:rPr lang="fr-CA" sz="2000">
                <a:latin typeface="Avenir Next LT Pro" panose="020B0504020202020204" pitchFamily="34" charset="0"/>
              </a:rPr>
              <a:t>Espaces accessibles </a:t>
            </a:r>
          </a:p>
          <a:p>
            <a:pPr marL="285750" indent="-285750">
              <a:spcAft>
                <a:spcPts val="600"/>
              </a:spcAft>
              <a:buFont typeface="Arial" panose="020B0604020202020204" pitchFamily="34" charset="0"/>
              <a:buChar char="•"/>
            </a:pPr>
            <a:r>
              <a:rPr lang="fr-CA" sz="2000">
                <a:latin typeface="Avenir Next LT Pro" panose="020B0504020202020204" pitchFamily="34" charset="0"/>
              </a:rPr>
              <a:t>Points de travail ergonomiques</a:t>
            </a:r>
          </a:p>
          <a:p>
            <a:pPr marL="285750" indent="-285750">
              <a:spcAft>
                <a:spcPts val="600"/>
              </a:spcAft>
              <a:buFont typeface="Arial" panose="020B0604020202020204" pitchFamily="34" charset="0"/>
              <a:buChar char="•"/>
            </a:pPr>
            <a:r>
              <a:rPr lang="fr-CA" sz="2000">
                <a:latin typeface="Avenir Next LT Pro" panose="020B0504020202020204" pitchFamily="34" charset="0"/>
              </a:rPr>
              <a:t>Conception inspirante et inclusive</a:t>
            </a:r>
          </a:p>
          <a:p>
            <a:endParaRPr lang="en-CA">
              <a:latin typeface="Avenir Next LT Pro" panose="020B0504020202020204" pitchFamily="34" charset="0"/>
            </a:endParaRPr>
          </a:p>
        </p:txBody>
      </p:sp>
      <p:sp>
        <p:nvSpPr>
          <p:cNvPr id="6" name="Rectangle 5">
            <a:extLst>
              <a:ext uri="{FF2B5EF4-FFF2-40B4-BE49-F238E27FC236}">
                <a16:creationId xmlns:a16="http://schemas.microsoft.com/office/drawing/2014/main" id="{8DA59243-0200-E06F-CC9F-88314C83A07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F3C48778-E634-E4CD-AD24-6C22955C5B7E}"/>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Notre projet : En bref</a:t>
            </a:r>
            <a:endParaRPr lang="en-US">
              <a:solidFill>
                <a:schemeClr val="bg1"/>
              </a:solidFill>
            </a:endParaRPr>
          </a:p>
        </p:txBody>
      </p:sp>
      <p:pic>
        <p:nvPicPr>
          <p:cNvPr id="8" name="Content Placeholder 10">
            <a:extLst>
              <a:ext uri="{FF2B5EF4-FFF2-40B4-BE49-F238E27FC236}">
                <a16:creationId xmlns:a16="http://schemas.microsoft.com/office/drawing/2014/main" id="{DE4FA575-6557-5BC2-D0FA-C69E0CD329E2}"/>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8506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que 3" descr="Adresse de courrier avec un remplissage uni">
            <a:extLst>
              <a:ext uri="{FF2B5EF4-FFF2-40B4-BE49-F238E27FC236}">
                <a16:creationId xmlns:a16="http://schemas.microsoft.com/office/drawing/2014/main" id="{81BA4891-81C0-F06D-D9DA-902995A579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5017" y="4064980"/>
            <a:ext cx="914400" cy="914400"/>
          </a:xfrm>
          <a:prstGeom prst="rect">
            <a:avLst/>
          </a:prstGeom>
        </p:spPr>
      </p:pic>
      <p:pic>
        <p:nvPicPr>
          <p:cNvPr id="6" name="Graphique 5" descr="Internet avec un remplissage uni">
            <a:extLst>
              <a:ext uri="{FF2B5EF4-FFF2-40B4-BE49-F238E27FC236}">
                <a16:creationId xmlns:a16="http://schemas.microsoft.com/office/drawing/2014/main" id="{91386FD0-F04F-710B-A546-56FBA92B48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353" y="2630909"/>
            <a:ext cx="1195728" cy="1195728"/>
          </a:xfrm>
          <a:prstGeom prst="rect">
            <a:avLst/>
          </a:prstGeom>
        </p:spPr>
      </p:pic>
      <p:sp>
        <p:nvSpPr>
          <p:cNvPr id="7" name="ZoneTexte 6">
            <a:extLst>
              <a:ext uri="{FF2B5EF4-FFF2-40B4-BE49-F238E27FC236}">
                <a16:creationId xmlns:a16="http://schemas.microsoft.com/office/drawing/2014/main" id="{1E9CE3B5-D644-CCAA-8F57-07138B20D130}"/>
              </a:ext>
            </a:extLst>
          </p:cNvPr>
          <p:cNvSpPr txBox="1"/>
          <p:nvPr/>
        </p:nvSpPr>
        <p:spPr>
          <a:xfrm>
            <a:off x="2134916" y="3044107"/>
            <a:ext cx="8424227" cy="461665"/>
          </a:xfrm>
          <a:prstGeom prst="rect">
            <a:avLst/>
          </a:prstGeom>
          <a:noFill/>
        </p:spPr>
        <p:txBody>
          <a:bodyPr wrap="square" lIns="91440" tIns="45720" rIns="91440" bIns="45720" rtlCol="0" anchor="t">
            <a:spAutoFit/>
          </a:bodyPr>
          <a:lstStyle/>
          <a:p>
            <a:r>
              <a:rPr lang="fr-CA" sz="2400" dirty="0">
                <a:latin typeface="Avenir Next LT Pro"/>
              </a:rPr>
              <a:t>Visitez la page (</a:t>
            </a:r>
            <a:r>
              <a:rPr lang="fr-CA" sz="2400" dirty="0">
                <a:highlight>
                  <a:srgbClr val="FFFF00"/>
                </a:highlight>
                <a:latin typeface="Avenir Next LT Pro"/>
              </a:rPr>
              <a:t>insérez l’hyperlien vers votre intranet)</a:t>
            </a:r>
            <a:endParaRPr lang="en-CA" sz="2400" dirty="0">
              <a:highlight>
                <a:srgbClr val="FFFF00"/>
              </a:highlight>
              <a:latin typeface="Avenir Next LT Pro"/>
            </a:endParaRPr>
          </a:p>
        </p:txBody>
      </p:sp>
      <p:sp>
        <p:nvSpPr>
          <p:cNvPr id="8" name="ZoneTexte 7">
            <a:extLst>
              <a:ext uri="{FF2B5EF4-FFF2-40B4-BE49-F238E27FC236}">
                <a16:creationId xmlns:a16="http://schemas.microsoft.com/office/drawing/2014/main" id="{EEAD125D-8193-7B31-CACC-4D533B19F69A}"/>
              </a:ext>
            </a:extLst>
          </p:cNvPr>
          <p:cNvSpPr txBox="1"/>
          <p:nvPr/>
        </p:nvSpPr>
        <p:spPr>
          <a:xfrm>
            <a:off x="2047829" y="4425531"/>
            <a:ext cx="6183085" cy="461665"/>
          </a:xfrm>
          <a:prstGeom prst="rect">
            <a:avLst/>
          </a:prstGeom>
          <a:noFill/>
        </p:spPr>
        <p:txBody>
          <a:bodyPr wrap="square" lIns="91440" tIns="45720" rIns="91440" bIns="45720" rtlCol="0" anchor="t">
            <a:spAutoFit/>
          </a:bodyPr>
          <a:lstStyle/>
          <a:p>
            <a:r>
              <a:rPr lang="fr-CA" sz="2400" dirty="0">
                <a:latin typeface="Avenir Next LT Pro"/>
              </a:rPr>
              <a:t>Écrivez-nous à </a:t>
            </a:r>
            <a:r>
              <a:rPr lang="fr-CA" sz="2400" dirty="0">
                <a:highlight>
                  <a:srgbClr val="FFFF00"/>
                </a:highlight>
                <a:latin typeface="Avenir Next LT Pro"/>
              </a:rPr>
              <a:t>(insérez l’adresse courriel)</a:t>
            </a:r>
            <a:endParaRPr lang="en-CA" sz="2400" dirty="0">
              <a:highlight>
                <a:srgbClr val="FFFF00"/>
              </a:highlight>
              <a:latin typeface="Avenir Next LT Pro"/>
            </a:endParaRPr>
          </a:p>
        </p:txBody>
      </p:sp>
      <p:pic>
        <p:nvPicPr>
          <p:cNvPr id="10" name="Graphique 9" descr="Journal avec un remplissage uni">
            <a:extLst>
              <a:ext uri="{FF2B5EF4-FFF2-40B4-BE49-F238E27FC236}">
                <a16:creationId xmlns:a16="http://schemas.microsoft.com/office/drawing/2014/main" id="{41CEA330-66F9-76F8-DED0-5D83BDF00F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5017" y="1365622"/>
            <a:ext cx="914400" cy="914400"/>
          </a:xfrm>
          <a:prstGeom prst="rect">
            <a:avLst/>
          </a:prstGeom>
        </p:spPr>
      </p:pic>
      <p:sp>
        <p:nvSpPr>
          <p:cNvPr id="11" name="ZoneTexte 10">
            <a:extLst>
              <a:ext uri="{FF2B5EF4-FFF2-40B4-BE49-F238E27FC236}">
                <a16:creationId xmlns:a16="http://schemas.microsoft.com/office/drawing/2014/main" id="{B4D28429-F98C-0F12-FDCD-CACF96CF7AB6}"/>
              </a:ext>
            </a:extLst>
          </p:cNvPr>
          <p:cNvSpPr txBox="1"/>
          <p:nvPr/>
        </p:nvSpPr>
        <p:spPr>
          <a:xfrm>
            <a:off x="2047829" y="1638156"/>
            <a:ext cx="6183085" cy="461665"/>
          </a:xfrm>
          <a:prstGeom prst="rect">
            <a:avLst/>
          </a:prstGeom>
          <a:noFill/>
        </p:spPr>
        <p:txBody>
          <a:bodyPr wrap="square" rtlCol="0">
            <a:spAutoFit/>
          </a:bodyPr>
          <a:lstStyle/>
          <a:p>
            <a:r>
              <a:rPr lang="fr-CA" sz="2400">
                <a:latin typeface="Avenir Next LT Pro" panose="020B0504020202020204" pitchFamily="34" charset="0"/>
              </a:rPr>
              <a:t>Lisez notre infolettre </a:t>
            </a:r>
            <a:endParaRPr lang="en-CA" sz="2400">
              <a:latin typeface="Avenir Next LT Pro" panose="020B0504020202020204" pitchFamily="34" charset="0"/>
            </a:endParaRPr>
          </a:p>
        </p:txBody>
      </p:sp>
      <p:sp>
        <p:nvSpPr>
          <p:cNvPr id="3" name="Rectangle 2">
            <a:extLst>
              <a:ext uri="{FF2B5EF4-FFF2-40B4-BE49-F238E27FC236}">
                <a16:creationId xmlns:a16="http://schemas.microsoft.com/office/drawing/2014/main" id="{EBE78047-6987-ED96-1278-C4935CDBC30A}"/>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270A34B3-42AE-DAAE-1CF0-8195F840EE9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Restez informés!</a:t>
            </a:r>
            <a:endParaRPr lang="en-US">
              <a:solidFill>
                <a:schemeClr val="bg1"/>
              </a:solidFill>
            </a:endParaRPr>
          </a:p>
        </p:txBody>
      </p:sp>
      <p:pic>
        <p:nvPicPr>
          <p:cNvPr id="9" name="Content Placeholder 10">
            <a:extLst>
              <a:ext uri="{FF2B5EF4-FFF2-40B4-BE49-F238E27FC236}">
                <a16:creationId xmlns:a16="http://schemas.microsoft.com/office/drawing/2014/main" id="{95AFD353-3E3F-608C-E194-DBCBBB6F64B8}"/>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38924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2204331-2F4E-FCAB-22CC-97F4C23887FE}"/>
              </a:ext>
            </a:extLst>
          </p:cNvPr>
          <p:cNvSpPr txBox="1"/>
          <p:nvPr/>
        </p:nvSpPr>
        <p:spPr>
          <a:xfrm>
            <a:off x="488358" y="1024720"/>
            <a:ext cx="6986753" cy="4370427"/>
          </a:xfrm>
          <a:prstGeom prst="rect">
            <a:avLst/>
          </a:prstGeom>
          <a:noFill/>
        </p:spPr>
        <p:txBody>
          <a:bodyPr wrap="square" lIns="91440" tIns="45720" rIns="91440" bIns="45720" rtlCol="0" anchor="t">
            <a:spAutoFit/>
          </a:bodyPr>
          <a:lstStyle/>
          <a:p>
            <a:r>
              <a:rPr lang="fr-CA" b="1" dirty="0">
                <a:latin typeface="Avenir Next LT Pro"/>
              </a:rPr>
              <a:t>Ce rôle consiste à :</a:t>
            </a:r>
          </a:p>
          <a:p>
            <a:endParaRPr lang="fr-CA" sz="2000" dirty="0">
              <a:latin typeface="Avenir Next LT Pro" panose="020B0504020202020204" pitchFamily="34" charset="0"/>
            </a:endParaRPr>
          </a:p>
          <a:p>
            <a:pPr marL="285750" indent="-285750">
              <a:spcAft>
                <a:spcPts val="1200"/>
              </a:spcAft>
              <a:buFont typeface="Arial" panose="020B0604020202020204" pitchFamily="34" charset="0"/>
              <a:buChar char="•"/>
            </a:pPr>
            <a:r>
              <a:rPr lang="fr-CA" sz="2000" dirty="0">
                <a:latin typeface="Avenir Next LT Pro"/>
              </a:rPr>
              <a:t>Participer à des rencontres d’information sur le projet dans le but de pouvoir la partager avec vos collègues</a:t>
            </a:r>
          </a:p>
          <a:p>
            <a:pPr marL="285750" indent="-285750">
              <a:spcAft>
                <a:spcPts val="1200"/>
              </a:spcAft>
              <a:buFont typeface="Arial" panose="020B0604020202020204" pitchFamily="34" charset="0"/>
              <a:buChar char="•"/>
            </a:pPr>
            <a:r>
              <a:rPr lang="fr-CA" sz="2000" dirty="0">
                <a:latin typeface="Avenir Next LT Pro"/>
              </a:rPr>
              <a:t>Soulever des préoccupations et enjeux à l’équipe de projet</a:t>
            </a:r>
          </a:p>
          <a:p>
            <a:pPr marL="285750" indent="-285750">
              <a:spcAft>
                <a:spcPts val="1200"/>
              </a:spcAft>
              <a:buFont typeface="Arial" panose="020B0604020202020204" pitchFamily="34" charset="0"/>
              <a:buChar char="•"/>
            </a:pPr>
            <a:r>
              <a:rPr lang="fr-CA" sz="2000" dirty="0">
                <a:latin typeface="Avenir Next LT Pro"/>
              </a:rPr>
              <a:t>Appuyer l’intégration du nouveau milieu de travail et les apprentissages connexes</a:t>
            </a:r>
          </a:p>
          <a:p>
            <a:pPr marL="285750" indent="-285750">
              <a:spcAft>
                <a:spcPts val="1200"/>
              </a:spcAft>
              <a:buFont typeface="Arial" panose="020B0604020202020204" pitchFamily="34" charset="0"/>
              <a:buChar char="•"/>
            </a:pPr>
            <a:r>
              <a:rPr lang="fr-CA" sz="2000" dirty="0">
                <a:latin typeface="Avenir Next LT Pro"/>
              </a:rPr>
              <a:t>Montrer l’exemple en adoptant les nouvelles façons de travailler</a:t>
            </a:r>
          </a:p>
          <a:p>
            <a:r>
              <a:rPr lang="fr-CA" sz="2000" b="1" dirty="0">
                <a:latin typeface="Avenir Next LT Pro"/>
              </a:rPr>
              <a:t>Temps requis </a:t>
            </a:r>
            <a:r>
              <a:rPr lang="fr-CA" sz="2000" dirty="0">
                <a:latin typeface="Avenir Next LT Pro"/>
              </a:rPr>
              <a:t>: entre 5 et 10 heures par mois</a:t>
            </a:r>
          </a:p>
          <a:p>
            <a:r>
              <a:rPr lang="fr-CA" sz="2000" b="1" dirty="0">
                <a:latin typeface="Avenir Next LT Pro"/>
              </a:rPr>
              <a:t>Contactez</a:t>
            </a:r>
            <a:r>
              <a:rPr lang="fr-CA" sz="2000" dirty="0">
                <a:latin typeface="Avenir Next LT Pro"/>
              </a:rPr>
              <a:t> </a:t>
            </a:r>
            <a:r>
              <a:rPr lang="fr-CA" sz="2000" dirty="0">
                <a:highlight>
                  <a:srgbClr val="FFFF00"/>
                </a:highlight>
                <a:latin typeface="Avenir Next LT Pro"/>
              </a:rPr>
              <a:t>[nom]</a:t>
            </a:r>
            <a:r>
              <a:rPr lang="fr-CA" sz="2000" dirty="0">
                <a:latin typeface="Avenir Next LT Pro"/>
              </a:rPr>
              <a:t> pour joindre le groupe!</a:t>
            </a:r>
          </a:p>
        </p:txBody>
      </p:sp>
      <p:pic>
        <p:nvPicPr>
          <p:cNvPr id="4" name="Image 3" descr="Une image contenant personne, habits, Visage humain, intérieur&#10;&#10;Description générée automatiquement">
            <a:extLst>
              <a:ext uri="{FF2B5EF4-FFF2-40B4-BE49-F238E27FC236}">
                <a16:creationId xmlns:a16="http://schemas.microsoft.com/office/drawing/2014/main" id="{7CBE8185-E59F-3A90-384D-34C3034AD0F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1723"/>
          <a:stretch/>
        </p:blipFill>
        <p:spPr>
          <a:xfrm>
            <a:off x="7963469" y="705645"/>
            <a:ext cx="4228531" cy="5422199"/>
          </a:xfrm>
          <a:prstGeom prst="rect">
            <a:avLst/>
          </a:prstGeom>
        </p:spPr>
      </p:pic>
      <p:sp>
        <p:nvSpPr>
          <p:cNvPr id="5" name="Rectangle 4">
            <a:extLst>
              <a:ext uri="{FF2B5EF4-FFF2-40B4-BE49-F238E27FC236}">
                <a16:creationId xmlns:a16="http://schemas.microsoft.com/office/drawing/2014/main" id="{BA2C44C7-C10D-D339-7580-FA864643E1E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72F9A6E3-85DA-87C5-092C-E736B2F5A42A}"/>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chemeClr val="bg1"/>
                </a:solidFill>
                <a:latin typeface="Arial"/>
                <a:cs typeface="Arial"/>
              </a:rPr>
              <a:t>Annexe : Nous sommes à la recherche d'agents de changement!</a:t>
            </a:r>
            <a:endParaRPr lang="en-US" dirty="0">
              <a:solidFill>
                <a:schemeClr val="bg1"/>
              </a:solidFill>
              <a:latin typeface="Arial"/>
              <a:cs typeface="Arial"/>
            </a:endParaRPr>
          </a:p>
        </p:txBody>
      </p:sp>
      <p:pic>
        <p:nvPicPr>
          <p:cNvPr id="7" name="Content Placeholder 10">
            <a:extLst>
              <a:ext uri="{FF2B5EF4-FFF2-40B4-BE49-F238E27FC236}">
                <a16:creationId xmlns:a16="http://schemas.microsoft.com/office/drawing/2014/main" id="{AF786EE4-29DE-2413-E845-DDE1F78B1FD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3321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451765" y="1852616"/>
            <a:ext cx="11186053" cy="3063677"/>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1600" b="1" dirty="0">
                <a:latin typeface="Avenir Next LT Pro"/>
                <a:cs typeface="Arial"/>
              </a:rPr>
              <a:t>Qui :</a:t>
            </a:r>
            <a:r>
              <a:rPr lang="fr-CA" sz="1600" dirty="0">
                <a:latin typeface="Avenir Next LT Pro"/>
                <a:cs typeface="Arial"/>
              </a:rPr>
              <a:t> Le sondage sera distribué à tous les employés qui seront affectés à cet espace.</a:t>
            </a:r>
          </a:p>
          <a:p>
            <a:pPr marL="0" indent="0">
              <a:buNone/>
            </a:pPr>
            <a:r>
              <a:rPr lang="fr-CA" sz="1600" b="1" dirty="0">
                <a:latin typeface="Avenir Next LT Pro"/>
                <a:cs typeface="Arial"/>
              </a:rPr>
              <a:t>Quand : </a:t>
            </a:r>
            <a:r>
              <a:rPr lang="fr-CA" sz="1600" dirty="0">
                <a:latin typeface="Avenir Next LT Pro"/>
                <a:cs typeface="Arial"/>
              </a:rPr>
              <a:t>Vous recevrez le lien du sondage dans un courriel qui vous sera envoyé par </a:t>
            </a:r>
            <a:r>
              <a:rPr lang="fr-CA" sz="1600" dirty="0">
                <a:highlight>
                  <a:srgbClr val="FFFF00"/>
                </a:highlight>
                <a:latin typeface="Avenir Next LT Pro"/>
                <a:cs typeface="Arial"/>
              </a:rPr>
              <a:t>[nom]. </a:t>
            </a:r>
            <a:r>
              <a:rPr lang="fr-CA" sz="1600" dirty="0">
                <a:latin typeface="Avenir Next LT Pro"/>
                <a:cs typeface="Arial"/>
              </a:rPr>
              <a:t>Vous disposerez de </a:t>
            </a:r>
            <a:r>
              <a:rPr lang="fr-CA" sz="1600" dirty="0">
                <a:highlight>
                  <a:srgbClr val="FFFF00"/>
                </a:highlight>
                <a:latin typeface="Avenir Next LT Pro"/>
                <a:cs typeface="Arial"/>
              </a:rPr>
              <a:t>cinq [5] </a:t>
            </a:r>
            <a:r>
              <a:rPr lang="fr-CA" sz="1600" dirty="0">
                <a:latin typeface="Avenir Next LT Pro"/>
                <a:cs typeface="Arial"/>
              </a:rPr>
              <a:t>jours pour répondre au sondage en ligne. Il ne faut que cinq minutes pour y répondre!  </a:t>
            </a:r>
            <a:endParaRPr lang="fr-CA" sz="1600" dirty="0">
              <a:latin typeface="Avenir Next LT Pro" panose="020B0504020202020204" pitchFamily="34" charset="0"/>
            </a:endParaRPr>
          </a:p>
          <a:p>
            <a:pPr marL="0" indent="0">
              <a:buNone/>
            </a:pPr>
            <a:r>
              <a:rPr lang="fr-CA" sz="1600" b="1" dirty="0">
                <a:latin typeface="Avenir Next LT Pro"/>
                <a:cs typeface="Arial"/>
              </a:rPr>
              <a:t>Comment</a:t>
            </a:r>
            <a:r>
              <a:rPr lang="fr-CA" sz="1600" dirty="0">
                <a:latin typeface="Avenir Next LT Pro"/>
                <a:cs typeface="Arial"/>
              </a:rPr>
              <a:t> </a:t>
            </a:r>
            <a:r>
              <a:rPr lang="fr-CA" sz="1600" b="1" dirty="0">
                <a:latin typeface="Avenir Next LT Pro"/>
                <a:cs typeface="Arial"/>
              </a:rPr>
              <a:t>puis-je me préparer :</a:t>
            </a:r>
            <a:r>
              <a:rPr lang="fr-CA" sz="1600" dirty="0">
                <a:latin typeface="Avenir Next LT Pro"/>
                <a:cs typeface="Arial"/>
              </a:rPr>
              <a:t> Pensez à votre futur espace de travail et à vos nouvelles méthodes de travail dans le cadre d’un modèle de travail hybride. On vous demandera de fournir des renseignements sur vos activités professionnelles, vos fonctions et les activités que vous avez l’intention d’effectuer dans un environnement de bureau doté de technologies de l’information et adapté aux préférences et aux diverses tâches des employés. </a:t>
            </a:r>
            <a:endParaRPr lang="fr-CA" sz="1600" dirty="0">
              <a:latin typeface="Avenir Next LT Pro" panose="020B0504020202020204" pitchFamily="34" charset="0"/>
            </a:endParaRPr>
          </a:p>
        </p:txBody>
      </p:sp>
      <p:sp>
        <p:nvSpPr>
          <p:cNvPr id="5" name="TextBox 5">
            <a:extLst>
              <a:ext uri="{FF2B5EF4-FFF2-40B4-BE49-F238E27FC236}">
                <a16:creationId xmlns:a16="http://schemas.microsoft.com/office/drawing/2014/main" id="{4787B37E-B02B-A3F8-3BAE-9A48D8F13595}"/>
              </a:ext>
            </a:extLst>
          </p:cNvPr>
          <p:cNvSpPr txBox="1"/>
          <p:nvPr/>
        </p:nvSpPr>
        <p:spPr>
          <a:xfrm>
            <a:off x="554182" y="1292697"/>
            <a:ext cx="11573980" cy="400110"/>
          </a:xfrm>
          <a:prstGeom prst="rect">
            <a:avLst/>
          </a:prstGeom>
          <a:noFill/>
        </p:spPr>
        <p:txBody>
          <a:bodyPr wrap="square">
            <a:spAutoFit/>
          </a:bodyPr>
          <a:lstStyle/>
          <a:p>
            <a:pPr marL="0" indent="0">
              <a:buNone/>
            </a:pPr>
            <a:r>
              <a:rPr lang="fr-CA" sz="2000" b="1" dirty="0">
                <a:solidFill>
                  <a:schemeClr val="accent2">
                    <a:lumMod val="75000"/>
                  </a:schemeClr>
                </a:solidFill>
                <a:latin typeface="Avenir Next LT Pro" panose="020B0504020202020204" pitchFamily="34" charset="0"/>
                <a:cs typeface="Arial" panose="020B0604020202020204" pitchFamily="34" charset="0"/>
              </a:rPr>
              <a:t>Répondez au sondage sur la conception</a:t>
            </a:r>
          </a:p>
        </p:txBody>
      </p:sp>
      <p:pic>
        <p:nvPicPr>
          <p:cNvPr id="8" name="Graphic 6" descr="Clipboard Checked with solid fill">
            <a:extLst>
              <a:ext uri="{FF2B5EF4-FFF2-40B4-BE49-F238E27FC236}">
                <a16:creationId xmlns:a16="http://schemas.microsoft.com/office/drawing/2014/main" id="{762222DF-1FD7-5268-33EA-17613B36F36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2499" y="1175278"/>
            <a:ext cx="597433" cy="597433"/>
          </a:xfrm>
          <a:prstGeom prst="rect">
            <a:avLst/>
          </a:prstGeom>
        </p:spPr>
      </p:pic>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latin typeface="Arial"/>
                <a:cs typeface="Arial"/>
              </a:rPr>
              <a:t>Annexe : Préparez-vous à participer</a:t>
            </a:r>
            <a:endParaRPr lang="en-US">
              <a:solidFill>
                <a:schemeClr val="bg1"/>
              </a:solidFill>
              <a:latin typeface="Arial"/>
              <a:cs typeface="Arial"/>
            </a:endParaRPr>
          </a:p>
        </p:txBody>
      </p:sp>
    </p:spTree>
    <p:extLst>
      <p:ext uri="{BB962C8B-B14F-4D97-AF65-F5344CB8AC3E}">
        <p14:creationId xmlns:p14="http://schemas.microsoft.com/office/powerpoint/2010/main" val="424018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664411" y="1691383"/>
            <a:ext cx="6828111" cy="3728578"/>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CA" sz="1600" b="1" dirty="0">
                <a:latin typeface="Avenir Next LT Pro"/>
                <a:cs typeface="Arial"/>
              </a:rPr>
              <a:t>Quoi : </a:t>
            </a:r>
            <a:r>
              <a:rPr lang="fr-CA" sz="1600" dirty="0">
                <a:latin typeface="Avenir Next LT Pro"/>
                <a:cs typeface="Arial"/>
              </a:rPr>
              <a:t>Participez à la conception </a:t>
            </a:r>
            <a:r>
              <a:rPr lang="fr-CA" sz="1600" dirty="0">
                <a:highlight>
                  <a:srgbClr val="FFFF00"/>
                </a:highlight>
                <a:latin typeface="Avenir Next LT Pro"/>
                <a:cs typeface="Arial"/>
              </a:rPr>
              <a:t>[nom du projet]</a:t>
            </a:r>
            <a:r>
              <a:rPr lang="fr-CA" sz="1600" dirty="0">
                <a:latin typeface="Avenir Next LT Pro"/>
                <a:cs typeface="Arial"/>
              </a:rPr>
              <a:t> en votant pour l’une des trois planches de tendances proposées. Vous contribuerez ainsi à choisir les couleurs et les finitions de votre futur milieu de travail! </a:t>
            </a:r>
            <a:r>
              <a:rPr lang="fr-CA" sz="1600" b="1" dirty="0">
                <a:solidFill>
                  <a:schemeClr val="accent2">
                    <a:lumMod val="75000"/>
                  </a:schemeClr>
                </a:solidFill>
                <a:latin typeface="Avenir Next LT Pro"/>
                <a:cs typeface="Arial"/>
              </a:rPr>
              <a:t> </a:t>
            </a:r>
            <a:endParaRPr lang="fr-CA" sz="1600" b="1" dirty="0">
              <a:solidFill>
                <a:schemeClr val="accent2">
                  <a:lumMod val="75000"/>
                </a:schemeClr>
              </a:solidFill>
              <a:latin typeface="Avenir Next LT Pro" panose="020B0504020202020204" pitchFamily="34" charset="0"/>
            </a:endParaRPr>
          </a:p>
          <a:p>
            <a:pPr marL="0" indent="0" algn="just">
              <a:buNone/>
            </a:pPr>
            <a:r>
              <a:rPr lang="fr-CA" sz="1600" b="1" dirty="0">
                <a:latin typeface="Avenir Next LT Pro"/>
                <a:cs typeface="Arial"/>
              </a:rPr>
              <a:t>Qui :</a:t>
            </a:r>
            <a:r>
              <a:rPr lang="fr-CA" sz="1600" dirty="0">
                <a:latin typeface="Avenir Next LT Pro"/>
                <a:cs typeface="Arial"/>
              </a:rPr>
              <a:t> Le sondage sera acheminé à tous les employés qui seront affectés à cet espace.</a:t>
            </a:r>
          </a:p>
          <a:p>
            <a:pPr marL="0" indent="0" algn="just">
              <a:buFont typeface="Arial" panose="020B0604020202020204" pitchFamily="34" charset="0"/>
              <a:buNone/>
            </a:pPr>
            <a:r>
              <a:rPr lang="fr-CA" sz="1600" b="1" dirty="0">
                <a:latin typeface="Avenir Next LT Pro"/>
                <a:cs typeface="Arial"/>
              </a:rPr>
              <a:t>Quand : </a:t>
            </a:r>
            <a:r>
              <a:rPr lang="fr-CA" sz="1600" dirty="0">
                <a:latin typeface="Avenir Next LT Pro"/>
                <a:cs typeface="Arial"/>
              </a:rPr>
              <a:t>Vous recevrez le lien du sondage dans un courriel qui vous sera envoyé par </a:t>
            </a:r>
            <a:r>
              <a:rPr lang="fr-CA" sz="1600" dirty="0">
                <a:highlight>
                  <a:srgbClr val="FFFF00"/>
                </a:highlight>
                <a:latin typeface="Avenir Next LT Pro"/>
                <a:cs typeface="Arial"/>
              </a:rPr>
              <a:t>[nom]</a:t>
            </a:r>
            <a:r>
              <a:rPr lang="fr-CA" sz="1600" dirty="0">
                <a:latin typeface="Avenir Next LT Pro"/>
                <a:cs typeface="Arial"/>
              </a:rPr>
              <a:t>. Vous disposerez de </a:t>
            </a:r>
            <a:r>
              <a:rPr lang="fr-CA" sz="1600" dirty="0">
                <a:highlight>
                  <a:srgbClr val="FFFF00"/>
                </a:highlight>
                <a:latin typeface="Avenir Next LT Pro"/>
                <a:cs typeface="Arial"/>
              </a:rPr>
              <a:t>cinq [5]</a:t>
            </a:r>
            <a:r>
              <a:rPr lang="fr-CA" sz="1600" dirty="0">
                <a:latin typeface="Avenir Next LT Pro"/>
                <a:cs typeface="Arial"/>
              </a:rPr>
              <a:t> jours pour répondre au sondage en ligne.</a:t>
            </a:r>
          </a:p>
        </p:txBody>
      </p:sp>
      <p:sp>
        <p:nvSpPr>
          <p:cNvPr id="5" name="TextBox 5">
            <a:extLst>
              <a:ext uri="{FF2B5EF4-FFF2-40B4-BE49-F238E27FC236}">
                <a16:creationId xmlns:a16="http://schemas.microsoft.com/office/drawing/2014/main" id="{4787B37E-B02B-A3F8-3BAE-9A48D8F13595}"/>
              </a:ext>
            </a:extLst>
          </p:cNvPr>
          <p:cNvSpPr txBox="1"/>
          <p:nvPr/>
        </p:nvSpPr>
        <p:spPr>
          <a:xfrm>
            <a:off x="1000571" y="1058457"/>
            <a:ext cx="6157582" cy="400110"/>
          </a:xfrm>
          <a:prstGeom prst="rect">
            <a:avLst/>
          </a:prstGeom>
          <a:noFill/>
        </p:spPr>
        <p:txBody>
          <a:bodyPr wrap="square" lIns="91440" tIns="45720" rIns="91440" bIns="45720" anchor="t">
            <a:spAutoFit/>
          </a:bodyPr>
          <a:lstStyle/>
          <a:p>
            <a:pPr marL="0" indent="0" algn="ctr">
              <a:buNone/>
            </a:pPr>
            <a:r>
              <a:rPr lang="fr-CA" sz="2000" b="1" dirty="0">
                <a:solidFill>
                  <a:schemeClr val="accent2">
                    <a:lumMod val="75000"/>
                  </a:schemeClr>
                </a:solidFill>
                <a:latin typeface="Avenir Next LT Pro"/>
                <a:cs typeface="Arial"/>
              </a:rPr>
              <a:t>Choisissez votre planche de tendances favorite!</a:t>
            </a:r>
          </a:p>
        </p:txBody>
      </p:sp>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chemeClr val="bg1"/>
                </a:solidFill>
                <a:latin typeface="Arial"/>
                <a:cs typeface="Arial"/>
              </a:rPr>
              <a:t>Annexe : Préparez-vous à participer</a:t>
            </a:r>
            <a:endParaRPr lang="en-US" dirty="0">
              <a:solidFill>
                <a:schemeClr val="bg1"/>
              </a:solidFill>
              <a:latin typeface="Arial"/>
              <a:cs typeface="Arial"/>
            </a:endParaRPr>
          </a:p>
        </p:txBody>
      </p:sp>
      <p:pic>
        <p:nvPicPr>
          <p:cNvPr id="10" name="Picture 6">
            <a:extLst>
              <a:ext uri="{FF2B5EF4-FFF2-40B4-BE49-F238E27FC236}">
                <a16:creationId xmlns:a16="http://schemas.microsoft.com/office/drawing/2014/main" id="{E80742A4-FB18-5564-1174-2DCB57D7C96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04913" y="1008799"/>
            <a:ext cx="2791604" cy="1603903"/>
          </a:xfrm>
          <a:prstGeom prst="rect">
            <a:avLst/>
          </a:prstGeom>
        </p:spPr>
      </p:pic>
      <p:pic>
        <p:nvPicPr>
          <p:cNvPr id="13" name="Picture 9">
            <a:extLst>
              <a:ext uri="{FF2B5EF4-FFF2-40B4-BE49-F238E27FC236}">
                <a16:creationId xmlns:a16="http://schemas.microsoft.com/office/drawing/2014/main" id="{31873974-855D-68D9-939A-B5BF023A98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22470" y="2612702"/>
            <a:ext cx="2774046" cy="1603903"/>
          </a:xfrm>
          <a:prstGeom prst="rect">
            <a:avLst/>
          </a:prstGeom>
        </p:spPr>
      </p:pic>
      <p:pic>
        <p:nvPicPr>
          <p:cNvPr id="16" name="Picture 12">
            <a:extLst>
              <a:ext uri="{FF2B5EF4-FFF2-40B4-BE49-F238E27FC236}">
                <a16:creationId xmlns:a16="http://schemas.microsoft.com/office/drawing/2014/main" id="{14D44B65-13B2-414A-691D-3BFDD26DD6F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622470" y="4216605"/>
            <a:ext cx="2794193" cy="1609698"/>
          </a:xfrm>
          <a:prstGeom prst="rect">
            <a:avLst/>
          </a:prstGeom>
        </p:spPr>
      </p:pic>
    </p:spTree>
    <p:extLst>
      <p:ext uri="{BB962C8B-B14F-4D97-AF65-F5344CB8AC3E}">
        <p14:creationId xmlns:p14="http://schemas.microsoft.com/office/powerpoint/2010/main" val="352408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5">
            <a:extLst>
              <a:ext uri="{FF2B5EF4-FFF2-40B4-BE49-F238E27FC236}">
                <a16:creationId xmlns:a16="http://schemas.microsoft.com/office/drawing/2014/main" id="{519BF327-85F6-13E5-4C0E-EF4B7D303821}"/>
              </a:ext>
            </a:extLst>
          </p:cNvPr>
          <p:cNvSpPr/>
          <p:nvPr/>
        </p:nvSpPr>
        <p:spPr>
          <a:xfrm>
            <a:off x="2733121" y="716928"/>
            <a:ext cx="9458879" cy="129907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Comprenez la nature du changement et la nécessité du changement.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Quels avantages tirerez-vous de ce changement?</a:t>
            </a:r>
          </a:p>
        </p:txBody>
      </p:sp>
      <p:sp>
        <p:nvSpPr>
          <p:cNvPr id="13" name="Freeform: Shape 15">
            <a:extLst>
              <a:ext uri="{FF2B5EF4-FFF2-40B4-BE49-F238E27FC236}">
                <a16:creationId xmlns:a16="http://schemas.microsoft.com/office/drawing/2014/main" id="{71FEBA9F-89E3-A936-824D-83648439BB68}"/>
              </a:ext>
            </a:extLst>
          </p:cNvPr>
          <p:cNvSpPr/>
          <p:nvPr/>
        </p:nvSpPr>
        <p:spPr>
          <a:xfrm>
            <a:off x="2733121" y="207216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Faites-vous entendre et influencez l’avenir de votre nouveau milieu de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Participez et soutenez le changement.</a:t>
            </a:r>
          </a:p>
        </p:txBody>
      </p:sp>
      <p:sp>
        <p:nvSpPr>
          <p:cNvPr id="14" name="Freeform: Shape 18">
            <a:extLst>
              <a:ext uri="{FF2B5EF4-FFF2-40B4-BE49-F238E27FC236}">
                <a16:creationId xmlns:a16="http://schemas.microsoft.com/office/drawing/2014/main" id="{17C20301-E68E-C6B9-1C3A-1699B093F7EE}"/>
              </a:ext>
            </a:extLst>
          </p:cNvPr>
          <p:cNvSpPr/>
          <p:nvPr/>
        </p:nvSpPr>
        <p:spPr>
          <a:xfrm>
            <a:off x="2733121" y="340318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Accédez à des ressources sur la façon de changer, d’acquérir de nouvelles compétences et d’apprendre de nouveaux comportements.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Préparez-vous aux nouvelles façons de travailler.</a:t>
            </a:r>
          </a:p>
        </p:txBody>
      </p:sp>
      <p:sp>
        <p:nvSpPr>
          <p:cNvPr id="15" name="Freeform: Shape 21">
            <a:extLst>
              <a:ext uri="{FF2B5EF4-FFF2-40B4-BE49-F238E27FC236}">
                <a16:creationId xmlns:a16="http://schemas.microsoft.com/office/drawing/2014/main" id="{B1E1752C-88C2-42A4-7D92-ADBF4E93CA8E}"/>
              </a:ext>
            </a:extLst>
          </p:cNvPr>
          <p:cNvSpPr/>
          <p:nvPr/>
        </p:nvSpPr>
        <p:spPr>
          <a:xfrm>
            <a:off x="2733121" y="4734200"/>
            <a:ext cx="9458879" cy="1315527"/>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FFFFFF"/>
                </a:solidFill>
                <a:uLnTx/>
                <a:uFillTx/>
                <a:latin typeface="Avenir Next LT Pro" panose="020B0504020202020204" pitchFamily="34" charset="0"/>
              </a:rPr>
              <a:t>Utilisez vos nouvelles connaissances, compétences et comportements pour adopter la nouvelle façon de travailler.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FFFFFF"/>
                </a:solidFill>
                <a:uLnTx/>
                <a:uFillTx/>
                <a:latin typeface="Avenir Next LT Pro" panose="020B0504020202020204" pitchFamily="34" charset="0"/>
              </a:rPr>
              <a:t>Célébrez votre parcours du changement.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Avenir Next LT Pro" panose="020B0504020202020204" pitchFamily="34" charset="0"/>
            </a:endParaRPr>
          </a:p>
        </p:txBody>
      </p:sp>
      <p:grpSp>
        <p:nvGrpSpPr>
          <p:cNvPr id="16" name="Group 2">
            <a:extLst>
              <a:ext uri="{FF2B5EF4-FFF2-40B4-BE49-F238E27FC236}">
                <a16:creationId xmlns:a16="http://schemas.microsoft.com/office/drawing/2014/main" id="{50145B39-E0E9-EC7F-20CC-76174F80C010}"/>
              </a:ext>
            </a:extLst>
          </p:cNvPr>
          <p:cNvGrpSpPr/>
          <p:nvPr/>
        </p:nvGrpSpPr>
        <p:grpSpPr>
          <a:xfrm>
            <a:off x="242826" y="1658522"/>
            <a:ext cx="2490295" cy="1938992"/>
            <a:chOff x="244627" y="1503926"/>
            <a:chExt cx="2383915" cy="2108758"/>
          </a:xfrm>
        </p:grpSpPr>
        <p:sp>
          <p:nvSpPr>
            <p:cNvPr id="17" name="Freeform: Shape 8">
              <a:extLst>
                <a:ext uri="{FF2B5EF4-FFF2-40B4-BE49-F238E27FC236}">
                  <a16:creationId xmlns:a16="http://schemas.microsoft.com/office/drawing/2014/main" id="{7D939ECE-363D-481E-7532-2F8A6D2D24CD}"/>
                </a:ext>
              </a:extLst>
            </p:cNvPr>
            <p:cNvSpPr/>
            <p:nvPr/>
          </p:nvSpPr>
          <p:spPr>
            <a:xfrm>
              <a:off x="802651" y="1953780"/>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i="0" u="none" strike="noStrike" cap="none" normalizeH="0" baseline="0" noProof="0">
                  <a:ln>
                    <a:noFill/>
                  </a:ln>
                  <a:solidFill>
                    <a:srgbClr val="77797C">
                      <a:lumMod val="50000"/>
                    </a:srgbClr>
                  </a:solidFill>
                  <a:uLnTx/>
                  <a:uFillTx/>
                  <a:latin typeface="Avenir Next LT Pro" panose="020B0504020202020204" pitchFamily="34" charset="0"/>
                </a:rPr>
                <a:t>Participez</a:t>
              </a:r>
            </a:p>
          </p:txBody>
        </p:sp>
        <p:sp>
          <p:nvSpPr>
            <p:cNvPr id="18" name="TextBox 38">
              <a:extLst>
                <a:ext uri="{FF2B5EF4-FFF2-40B4-BE49-F238E27FC236}">
                  <a16:creationId xmlns:a16="http://schemas.microsoft.com/office/drawing/2014/main" id="{AB17B00E-5C53-05F1-5706-C48BC420C470}"/>
                </a:ext>
              </a:extLst>
            </p:cNvPr>
            <p:cNvSpPr txBox="1"/>
            <p:nvPr/>
          </p:nvSpPr>
          <p:spPr>
            <a:xfrm>
              <a:off x="244627" y="1503926"/>
              <a:ext cx="400058"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0" b="1" i="0" u="none" strike="noStrike" cap="none" normalizeH="0" baseline="0" noProof="0">
                  <a:ln>
                    <a:noFill/>
                  </a:ln>
                  <a:solidFill>
                    <a:srgbClr val="4CB6A0">
                      <a:lumMod val="60000"/>
                      <a:lumOff val="40000"/>
                    </a:srgbClr>
                  </a:solidFill>
                  <a:uLnTx/>
                  <a:uFillTx/>
                  <a:latin typeface="Bahnschrift Condensed" panose="020B0502040204020203" pitchFamily="34" charset="0"/>
                  <a:ea typeface="+mn-ea"/>
                  <a:cs typeface="Aharoni" panose="02010803020104030203" pitchFamily="2" charset="-79"/>
                </a:rPr>
                <a:t>2</a:t>
              </a:r>
            </a:p>
          </p:txBody>
        </p:sp>
        <p:pic>
          <p:nvPicPr>
            <p:cNvPr id="19" name="Graphic 4" descr="Chat outline">
              <a:extLst>
                <a:ext uri="{FF2B5EF4-FFF2-40B4-BE49-F238E27FC236}">
                  <a16:creationId xmlns:a16="http://schemas.microsoft.com/office/drawing/2014/main" id="{CB72B81F-8C9F-1098-BED1-64EC5B15CA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20" name="Group 3">
            <a:extLst>
              <a:ext uri="{FF2B5EF4-FFF2-40B4-BE49-F238E27FC236}">
                <a16:creationId xmlns:a16="http://schemas.microsoft.com/office/drawing/2014/main" id="{AF315416-0F71-F6D5-A1C1-143D5325B92E}"/>
              </a:ext>
            </a:extLst>
          </p:cNvPr>
          <p:cNvGrpSpPr/>
          <p:nvPr/>
        </p:nvGrpSpPr>
        <p:grpSpPr>
          <a:xfrm>
            <a:off x="187444" y="3029601"/>
            <a:ext cx="2545674" cy="1938992"/>
            <a:chOff x="223544" y="2875005"/>
            <a:chExt cx="2436928" cy="2108758"/>
          </a:xfrm>
        </p:grpSpPr>
        <p:sp>
          <p:nvSpPr>
            <p:cNvPr id="21" name="Freeform: Shape 10">
              <a:extLst>
                <a:ext uri="{FF2B5EF4-FFF2-40B4-BE49-F238E27FC236}">
                  <a16:creationId xmlns:a16="http://schemas.microsoft.com/office/drawing/2014/main" id="{14D9AE76-06B2-7505-CA07-A827577CE5D2}"/>
                </a:ext>
              </a:extLst>
            </p:cNvPr>
            <p:cNvSpPr/>
            <p:nvPr/>
          </p:nvSpPr>
          <p:spPr>
            <a:xfrm>
              <a:off x="834581" y="3281293"/>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i="0" u="none" strike="noStrike" cap="none" normalizeH="0" baseline="0" noProof="0">
                  <a:ln>
                    <a:noFill/>
                  </a:ln>
                  <a:solidFill>
                    <a:srgbClr val="FFFFFF"/>
                  </a:solidFill>
                  <a:uLnTx/>
                  <a:uFillTx/>
                  <a:latin typeface="Avenir Next LT Pro" panose="020B0504020202020204" pitchFamily="34" charset="0"/>
                </a:rPr>
                <a:t>Équipez-vous</a:t>
              </a:r>
            </a:p>
          </p:txBody>
        </p:sp>
        <p:sp>
          <p:nvSpPr>
            <p:cNvPr id="22" name="TextBox 39">
              <a:extLst>
                <a:ext uri="{FF2B5EF4-FFF2-40B4-BE49-F238E27FC236}">
                  <a16:creationId xmlns:a16="http://schemas.microsoft.com/office/drawing/2014/main" id="{40BD5980-1051-CE72-D2D1-EBF0EE05E814}"/>
                </a:ext>
              </a:extLst>
            </p:cNvPr>
            <p:cNvSpPr txBox="1"/>
            <p:nvPr/>
          </p:nvSpPr>
          <p:spPr>
            <a:xfrm>
              <a:off x="223544" y="2875005"/>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0" b="1" i="0" u="none" strike="noStrike" cap="none" normalizeH="0" baseline="0" noProof="0">
                  <a:ln>
                    <a:noFill/>
                  </a:ln>
                  <a:solidFill>
                    <a:srgbClr val="4CB6A0">
                      <a:lumMod val="75000"/>
                    </a:srgbClr>
                  </a:solidFill>
                  <a:uLnTx/>
                  <a:uFillTx/>
                  <a:latin typeface="Bahnschrift Condensed" panose="020B0502040204020203" pitchFamily="34" charset="0"/>
                  <a:ea typeface="+mn-ea"/>
                  <a:cs typeface="Aharoni" panose="02010803020104030203" pitchFamily="2" charset="-79"/>
                </a:rPr>
                <a:t>3</a:t>
              </a:r>
            </a:p>
          </p:txBody>
        </p:sp>
        <p:pic>
          <p:nvPicPr>
            <p:cNvPr id="23" name="Graphic 9" descr="Teacher outline">
              <a:extLst>
                <a:ext uri="{FF2B5EF4-FFF2-40B4-BE49-F238E27FC236}">
                  <a16:creationId xmlns:a16="http://schemas.microsoft.com/office/drawing/2014/main" id="{F8BCD8AA-4C67-804B-201C-60D86372D0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6256" y="3684492"/>
              <a:ext cx="914400" cy="914400"/>
            </a:xfrm>
            <a:prstGeom prst="rect">
              <a:avLst/>
            </a:prstGeom>
          </p:spPr>
        </p:pic>
      </p:grpSp>
      <p:grpSp>
        <p:nvGrpSpPr>
          <p:cNvPr id="24" name="Group 7">
            <a:extLst>
              <a:ext uri="{FF2B5EF4-FFF2-40B4-BE49-F238E27FC236}">
                <a16:creationId xmlns:a16="http://schemas.microsoft.com/office/drawing/2014/main" id="{871FA799-2A20-C0EE-B3D0-E40FF982498D}"/>
              </a:ext>
            </a:extLst>
          </p:cNvPr>
          <p:cNvGrpSpPr/>
          <p:nvPr/>
        </p:nvGrpSpPr>
        <p:grpSpPr>
          <a:xfrm>
            <a:off x="187441" y="4358595"/>
            <a:ext cx="2795433" cy="1938992"/>
            <a:chOff x="191007" y="4200314"/>
            <a:chExt cx="2676018" cy="2108758"/>
          </a:xfrm>
        </p:grpSpPr>
        <p:sp>
          <p:nvSpPr>
            <p:cNvPr id="25" name="Freeform: Shape 12">
              <a:extLst>
                <a:ext uri="{FF2B5EF4-FFF2-40B4-BE49-F238E27FC236}">
                  <a16:creationId xmlns:a16="http://schemas.microsoft.com/office/drawing/2014/main" id="{010E503A-F496-DA50-8195-6329B8B3C776}"/>
                </a:ext>
              </a:extLst>
            </p:cNvPr>
            <p:cNvSpPr/>
            <p:nvPr/>
          </p:nvSpPr>
          <p:spPr>
            <a:xfrm>
              <a:off x="822296" y="4608805"/>
              <a:ext cx="1810344" cy="1430706"/>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i="0" u="none" strike="noStrike" cap="none" normalizeH="0" baseline="0" noProof="0">
                  <a:ln>
                    <a:noFill/>
                  </a:ln>
                  <a:solidFill>
                    <a:srgbClr val="FFFFFF"/>
                  </a:solidFill>
                  <a:uLnTx/>
                  <a:uFillTx/>
                  <a:latin typeface="Avenir Next LT Pro" panose="020B0504020202020204" pitchFamily="34" charset="0"/>
                </a:rPr>
                <a:t>Lancez-vous et célébrez!</a:t>
              </a:r>
            </a:p>
          </p:txBody>
        </p:sp>
        <p:sp>
          <p:nvSpPr>
            <p:cNvPr id="26" name="TextBox 40">
              <a:extLst>
                <a:ext uri="{FF2B5EF4-FFF2-40B4-BE49-F238E27FC236}">
                  <a16:creationId xmlns:a16="http://schemas.microsoft.com/office/drawing/2014/main" id="{58C07190-6B4F-FB29-6CB7-DD4CE82C8D73}"/>
                </a:ext>
              </a:extLst>
            </p:cNvPr>
            <p:cNvSpPr txBox="1"/>
            <p:nvPr/>
          </p:nvSpPr>
          <p:spPr>
            <a:xfrm>
              <a:off x="191007" y="4200314"/>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0" b="1" i="0" u="none" strike="noStrike" cap="none" normalizeH="0" baseline="0" noProof="0">
                  <a:ln>
                    <a:noFill/>
                  </a:ln>
                  <a:solidFill>
                    <a:srgbClr val="4CB6A0">
                      <a:lumMod val="50000"/>
                    </a:srgbClr>
                  </a:solidFill>
                  <a:uLnTx/>
                  <a:uFillTx/>
                  <a:latin typeface="Bahnschrift Condensed" panose="020B0502040204020203" pitchFamily="34" charset="0"/>
                  <a:ea typeface="+mn-ea"/>
                  <a:cs typeface="Aharoni" panose="02010803020104030203" pitchFamily="2" charset="-79"/>
                </a:rPr>
                <a:t>4</a:t>
              </a:r>
            </a:p>
          </p:txBody>
        </p:sp>
        <p:pic>
          <p:nvPicPr>
            <p:cNvPr id="27" name="Graphic 13" descr="Aspiration outline">
              <a:extLst>
                <a:ext uri="{FF2B5EF4-FFF2-40B4-BE49-F238E27FC236}">
                  <a16:creationId xmlns:a16="http://schemas.microsoft.com/office/drawing/2014/main" id="{C8860603-89F9-16CB-381C-1FD2130800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28" name="Group 1">
            <a:extLst>
              <a:ext uri="{FF2B5EF4-FFF2-40B4-BE49-F238E27FC236}">
                <a16:creationId xmlns:a16="http://schemas.microsoft.com/office/drawing/2014/main" id="{1B532E14-30A7-B6B0-8EDD-001407C071F0}"/>
              </a:ext>
            </a:extLst>
          </p:cNvPr>
          <p:cNvGrpSpPr/>
          <p:nvPr/>
        </p:nvGrpSpPr>
        <p:grpSpPr>
          <a:xfrm>
            <a:off x="199355" y="354166"/>
            <a:ext cx="2533765" cy="1938992"/>
            <a:chOff x="207113" y="205412"/>
            <a:chExt cx="2425527" cy="2108759"/>
          </a:xfrm>
        </p:grpSpPr>
        <p:sp>
          <p:nvSpPr>
            <p:cNvPr id="29" name="Freeform: Shape 6">
              <a:extLst>
                <a:ext uri="{FF2B5EF4-FFF2-40B4-BE49-F238E27FC236}">
                  <a16:creationId xmlns:a16="http://schemas.microsoft.com/office/drawing/2014/main" id="{064E5A67-8054-8B07-22B9-ADD10D252D3C}"/>
                </a:ext>
              </a:extLst>
            </p:cNvPr>
            <p:cNvSpPr/>
            <p:nvPr/>
          </p:nvSpPr>
          <p:spPr>
            <a:xfrm>
              <a:off x="822297" y="626266"/>
              <a:ext cx="1810343" cy="138648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i="0" u="none" strike="noStrike" cap="none" normalizeH="0" baseline="0" noProof="0">
                  <a:ln>
                    <a:noFill/>
                  </a:ln>
                  <a:solidFill>
                    <a:srgbClr val="77797C">
                      <a:lumMod val="50000"/>
                    </a:srgbClr>
                  </a:solidFill>
                  <a:uLnTx/>
                  <a:uFillTx/>
                  <a:latin typeface="Avenir Next LT Pro" panose="020B0504020202020204" pitchFamily="34" charset="0"/>
                </a:rPr>
                <a:t>Apprenez</a:t>
              </a:r>
            </a:p>
          </p:txBody>
        </p:sp>
        <p:sp>
          <p:nvSpPr>
            <p:cNvPr id="30" name="TextBox 35">
              <a:extLst>
                <a:ext uri="{FF2B5EF4-FFF2-40B4-BE49-F238E27FC236}">
                  <a16:creationId xmlns:a16="http://schemas.microsoft.com/office/drawing/2014/main" id="{29B0091D-966A-5737-F00D-9D122F3275F6}"/>
                </a:ext>
              </a:extLst>
            </p:cNvPr>
            <p:cNvSpPr txBox="1"/>
            <p:nvPr/>
          </p:nvSpPr>
          <p:spPr>
            <a:xfrm>
              <a:off x="207113" y="205412"/>
              <a:ext cx="413530" cy="21087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0" b="1" i="0" u="none" strike="noStrike" cap="none" normalizeH="0" baseline="0" noProof="0">
                  <a:ln>
                    <a:noFill/>
                  </a:ln>
                  <a:solidFill>
                    <a:srgbClr val="4CB6A0">
                      <a:lumMod val="40000"/>
                      <a:lumOff val="60000"/>
                    </a:srgbClr>
                  </a:solidFill>
                  <a:uLnTx/>
                  <a:uFillTx/>
                  <a:latin typeface="Bahnschrift Condensed" panose="020B0502040204020203" pitchFamily="34" charset="0"/>
                  <a:ea typeface="+mn-ea"/>
                  <a:cs typeface="Aharoni" panose="02010803020104030203" pitchFamily="2" charset="-79"/>
                </a:rPr>
                <a:t>1</a:t>
              </a:r>
            </a:p>
          </p:txBody>
        </p:sp>
        <p:pic>
          <p:nvPicPr>
            <p:cNvPr id="31" name="Graphic 16" descr="Brain in head outline">
              <a:extLst>
                <a:ext uri="{FF2B5EF4-FFF2-40B4-BE49-F238E27FC236}">
                  <a16:creationId xmlns:a16="http://schemas.microsoft.com/office/drawing/2014/main" id="{8C26DCD9-FD2C-93F3-C8EF-E3C86DA8EE74}"/>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sp>
        <p:nvSpPr>
          <p:cNvPr id="7" name="Rectangle 6">
            <a:extLst>
              <a:ext uri="{FF2B5EF4-FFF2-40B4-BE49-F238E27FC236}">
                <a16:creationId xmlns:a16="http://schemas.microsoft.com/office/drawing/2014/main" id="{545EA19F-223F-CA9E-46AD-B6DE7560DD5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Content Placeholder 10">
            <a:extLst>
              <a:ext uri="{FF2B5EF4-FFF2-40B4-BE49-F238E27FC236}">
                <a16:creationId xmlns:a16="http://schemas.microsoft.com/office/drawing/2014/main" id="{A2F32B2F-3AEE-807A-D64D-34302649154A}"/>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4595CE36-9C59-94DD-1D0D-E158BB3BA82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2400">
                <a:solidFill>
                  <a:schemeClr val="bg1"/>
                </a:solidFill>
              </a:rPr>
              <a:t>Annexe : </a:t>
            </a:r>
            <a:r>
              <a:rPr lang="fr-FR" sz="2400">
                <a:solidFill>
                  <a:schemeClr val="bg1"/>
                </a:solidFill>
              </a:rPr>
              <a:t>Feuille de route des employés vers le futur milieu de travail</a:t>
            </a:r>
            <a:endParaRPr lang="en-US" sz="2400">
              <a:solidFill>
                <a:schemeClr val="bg1"/>
              </a:solidFill>
            </a:endParaRPr>
          </a:p>
        </p:txBody>
      </p:sp>
    </p:spTree>
    <p:extLst>
      <p:ext uri="{BB962C8B-B14F-4D97-AF65-F5344CB8AC3E}">
        <p14:creationId xmlns:p14="http://schemas.microsoft.com/office/powerpoint/2010/main" val="38054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9">
            <a:extLst>
              <a:ext uri="{FF2B5EF4-FFF2-40B4-BE49-F238E27FC236}">
                <a16:creationId xmlns:a16="http://schemas.microsoft.com/office/drawing/2014/main" id="{CE411F61-33A2-B5A9-CB50-007A9EF46A71}"/>
              </a:ext>
            </a:extLst>
          </p:cNvPr>
          <p:cNvSpPr/>
          <p:nvPr/>
        </p:nvSpPr>
        <p:spPr>
          <a:xfrm>
            <a:off x="2733121" y="72100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kumimoji="0" lang="fr-CA" sz="2000" i="0" u="none" strike="noStrike" cap="none" normalizeH="0" baseline="0" noProof="0">
                <a:ln>
                  <a:noFill/>
                </a:ln>
                <a:solidFill>
                  <a:schemeClr val="tx2">
                    <a:lumMod val="50000"/>
                  </a:schemeClr>
                </a:solidFill>
                <a:uLnTx/>
                <a:uFillTx/>
                <a:latin typeface="Avenir Next LT Pro" panose="020B0504020202020204" pitchFamily="34" charset="0"/>
              </a:rPr>
              <a:t>Séance d’information ouverte avec les employés</a:t>
            </a:r>
          </a:p>
        </p:txBody>
      </p:sp>
      <p:sp>
        <p:nvSpPr>
          <p:cNvPr id="5" name="Freeform: Shape 20">
            <a:extLst>
              <a:ext uri="{FF2B5EF4-FFF2-40B4-BE49-F238E27FC236}">
                <a16:creationId xmlns:a16="http://schemas.microsoft.com/office/drawing/2014/main" id="{C0D26C83-5AB3-D134-8DA4-4D57C164D260}"/>
              </a:ext>
            </a:extLst>
          </p:cNvPr>
          <p:cNvSpPr/>
          <p:nvPr/>
        </p:nvSpPr>
        <p:spPr>
          <a:xfrm>
            <a:off x="5803679"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fr-CA" sz="2000">
                <a:solidFill>
                  <a:schemeClr val="tx2">
                    <a:lumMod val="50000"/>
                  </a:schemeClr>
                </a:solidFill>
                <a:latin typeface="Avenir Next LT Pro" panose="020B0504020202020204" pitchFamily="34" charset="0"/>
              </a:rPr>
              <a:t>Questions fréquentes</a:t>
            </a:r>
          </a:p>
        </p:txBody>
      </p:sp>
      <p:sp>
        <p:nvSpPr>
          <p:cNvPr id="6" name="Freeform: Shape 22">
            <a:extLst>
              <a:ext uri="{FF2B5EF4-FFF2-40B4-BE49-F238E27FC236}">
                <a16:creationId xmlns:a16="http://schemas.microsoft.com/office/drawing/2014/main" id="{5BC31E72-4596-978B-54B8-9DBD7EC5959C}"/>
              </a:ext>
            </a:extLst>
          </p:cNvPr>
          <p:cNvSpPr/>
          <p:nvPr/>
        </p:nvSpPr>
        <p:spPr>
          <a:xfrm>
            <a:off x="8874237"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latin typeface="Avenir Next LT Pro" panose="020B0504020202020204" pitchFamily="34" charset="0"/>
              </a:rPr>
              <a:t>Infolettre ou plateformes d’information</a:t>
            </a:r>
          </a:p>
        </p:txBody>
      </p:sp>
      <p:sp>
        <p:nvSpPr>
          <p:cNvPr id="7" name="Freeform: Shape 23">
            <a:extLst>
              <a:ext uri="{FF2B5EF4-FFF2-40B4-BE49-F238E27FC236}">
                <a16:creationId xmlns:a16="http://schemas.microsoft.com/office/drawing/2014/main" id="{3919E1D4-DC0A-9A6C-3DD0-66E5C459B744}"/>
              </a:ext>
            </a:extLst>
          </p:cNvPr>
          <p:cNvSpPr/>
          <p:nvPr/>
        </p:nvSpPr>
        <p:spPr>
          <a:xfrm>
            <a:off x="2733121" y="208536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tx2">
                    <a:lumMod val="50000"/>
                  </a:schemeClr>
                </a:solidFill>
                <a:uLnTx/>
                <a:uFillTx/>
                <a:latin typeface="Avenir Next LT Pro" panose="020B0504020202020204" pitchFamily="34" charset="0"/>
              </a:rPr>
              <a:t>Sondage sur la conception</a:t>
            </a:r>
          </a:p>
        </p:txBody>
      </p:sp>
      <p:sp>
        <p:nvSpPr>
          <p:cNvPr id="8" name="Freeform: Shape 24">
            <a:extLst>
              <a:ext uri="{FF2B5EF4-FFF2-40B4-BE49-F238E27FC236}">
                <a16:creationId xmlns:a16="http://schemas.microsoft.com/office/drawing/2014/main" id="{9FBF1EE5-9454-9168-7967-3DF0D651DC73}"/>
              </a:ext>
            </a:extLst>
          </p:cNvPr>
          <p:cNvSpPr/>
          <p:nvPr/>
        </p:nvSpPr>
        <p:spPr>
          <a:xfrm>
            <a:off x="5803679" y="2085365"/>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latin typeface="Avenir Next LT Pro" panose="020B0504020202020204" pitchFamily="34" charset="0"/>
              </a:rPr>
              <a:t>Dénomination des salles de rencontre</a:t>
            </a:r>
            <a:endParaRPr kumimoji="0" lang="fr-CA" sz="2000" i="0" u="none" strike="noStrike" cap="none" normalizeH="0" baseline="0" noProof="0">
              <a:ln>
                <a:noFill/>
              </a:ln>
              <a:solidFill>
                <a:schemeClr val="tx2">
                  <a:lumMod val="50000"/>
                </a:schemeClr>
              </a:solidFill>
              <a:uLnTx/>
              <a:uFillTx/>
              <a:latin typeface="Avenir Next LT Pro" panose="020B0504020202020204" pitchFamily="34" charset="0"/>
            </a:endParaRPr>
          </a:p>
        </p:txBody>
      </p:sp>
      <p:sp>
        <p:nvSpPr>
          <p:cNvPr id="9" name="Freeform: Shape 25">
            <a:extLst>
              <a:ext uri="{FF2B5EF4-FFF2-40B4-BE49-F238E27FC236}">
                <a16:creationId xmlns:a16="http://schemas.microsoft.com/office/drawing/2014/main" id="{F335C065-40EB-1835-E3B1-159F7DC786EA}"/>
              </a:ext>
            </a:extLst>
          </p:cNvPr>
          <p:cNvSpPr/>
          <p:nvPr/>
        </p:nvSpPr>
        <p:spPr>
          <a:xfrm>
            <a:off x="8874237" y="2085366"/>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fr-CA" sz="2000">
                <a:solidFill>
                  <a:schemeClr val="tx2">
                    <a:lumMod val="50000"/>
                  </a:schemeClr>
                </a:solidFill>
                <a:latin typeface="Avenir Next LT Pro"/>
              </a:rPr>
              <a:t>Vote pour les planches de tendance</a:t>
            </a:r>
            <a:endParaRPr lang="fr-FR">
              <a:solidFill>
                <a:schemeClr val="tx2">
                  <a:lumMod val="50000"/>
                </a:schemeClr>
              </a:solidFill>
            </a:endParaRPr>
          </a:p>
        </p:txBody>
      </p:sp>
      <p:sp>
        <p:nvSpPr>
          <p:cNvPr id="10" name="Freeform: Shape 26">
            <a:extLst>
              <a:ext uri="{FF2B5EF4-FFF2-40B4-BE49-F238E27FC236}">
                <a16:creationId xmlns:a16="http://schemas.microsoft.com/office/drawing/2014/main" id="{51D82642-D726-19B7-9867-743C59828DF2}"/>
              </a:ext>
            </a:extLst>
          </p:cNvPr>
          <p:cNvSpPr/>
          <p:nvPr/>
        </p:nvSpPr>
        <p:spPr>
          <a:xfrm>
            <a:off x="2733121" y="3460237"/>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latin typeface="Avenir Next LT Pro" panose="020B0504020202020204" pitchFamily="34" charset="0"/>
              </a:rPr>
              <a:t>Nouveaux outils et formation</a:t>
            </a:r>
          </a:p>
        </p:txBody>
      </p:sp>
      <p:sp>
        <p:nvSpPr>
          <p:cNvPr id="11" name="Freeform: Shape 27">
            <a:extLst>
              <a:ext uri="{FF2B5EF4-FFF2-40B4-BE49-F238E27FC236}">
                <a16:creationId xmlns:a16="http://schemas.microsoft.com/office/drawing/2014/main" id="{F9DF2496-521B-7E89-34F2-CB7EE7994577}"/>
              </a:ext>
            </a:extLst>
          </p:cNvPr>
          <p:cNvSpPr/>
          <p:nvPr/>
        </p:nvSpPr>
        <p:spPr>
          <a:xfrm>
            <a:off x="5803679" y="346023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eaLnBrk="1" fontAlgn="auto" hangingPunct="1">
              <a:spcBef>
                <a:spcPts val="0"/>
              </a:spcBef>
              <a:spcAft>
                <a:spcPts val="0"/>
              </a:spcAft>
              <a:defRPr/>
            </a:pPr>
            <a:r>
              <a:rPr lang="fr-CA" sz="2000">
                <a:solidFill>
                  <a:schemeClr val="tx2">
                    <a:lumMod val="50000"/>
                  </a:schemeClr>
                </a:solidFill>
                <a:latin typeface="Avenir Next LT Pro" panose="020B0504020202020204" pitchFamily="34" charset="0"/>
              </a:rPr>
              <a:t>Présentation « Une journée dans la vie »</a:t>
            </a:r>
          </a:p>
        </p:txBody>
      </p:sp>
      <p:sp>
        <p:nvSpPr>
          <p:cNvPr id="12" name="Freeform: Shape 28">
            <a:extLst>
              <a:ext uri="{FF2B5EF4-FFF2-40B4-BE49-F238E27FC236}">
                <a16:creationId xmlns:a16="http://schemas.microsoft.com/office/drawing/2014/main" id="{A9F3D213-85C0-5827-1920-C444CF441C6E}"/>
              </a:ext>
            </a:extLst>
          </p:cNvPr>
          <p:cNvSpPr/>
          <p:nvPr/>
        </p:nvSpPr>
        <p:spPr>
          <a:xfrm>
            <a:off x="8874237" y="3460238"/>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latin typeface="Avenir Next LT Pro" panose="020B0504020202020204" pitchFamily="34" charset="0"/>
              </a:rPr>
              <a:t>Boîte à outils des employés</a:t>
            </a:r>
          </a:p>
        </p:txBody>
      </p:sp>
      <p:sp>
        <p:nvSpPr>
          <p:cNvPr id="13" name="Freeform: Shape 29">
            <a:extLst>
              <a:ext uri="{FF2B5EF4-FFF2-40B4-BE49-F238E27FC236}">
                <a16:creationId xmlns:a16="http://schemas.microsoft.com/office/drawing/2014/main" id="{036E976A-F3CA-FA8A-CCA7-F1AD612E37CB}"/>
              </a:ext>
            </a:extLst>
          </p:cNvPr>
          <p:cNvSpPr/>
          <p:nvPr/>
        </p:nvSpPr>
        <p:spPr>
          <a:xfrm>
            <a:off x="2733121" y="482985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latin typeface="Avenir Next LT Pro" panose="020B0504020202020204" pitchFamily="34" charset="0"/>
              </a:rPr>
              <a:t>Visite</a:t>
            </a:r>
            <a:r>
              <a:rPr kumimoji="0" lang="fr-CA" sz="2000" i="0" u="none" strike="noStrike" cap="none" normalizeH="0" noProof="0">
                <a:ln>
                  <a:noFill/>
                </a:ln>
                <a:solidFill>
                  <a:schemeClr val="bg1"/>
                </a:solidFill>
                <a:uLnTx/>
                <a:uFillTx/>
                <a:latin typeface="Avenir Next LT Pro" panose="020B0504020202020204" pitchFamily="34" charset="0"/>
              </a:rPr>
              <a:t> de </a:t>
            </a:r>
            <a:r>
              <a:rPr kumimoji="0" lang="fr-CA" sz="2000" i="0" u="none" strike="noStrike" cap="none" normalizeH="0" baseline="0" noProof="0">
                <a:ln>
                  <a:noFill/>
                </a:ln>
                <a:solidFill>
                  <a:schemeClr val="bg1"/>
                </a:solidFill>
                <a:uLnTx/>
                <a:uFillTx/>
                <a:latin typeface="Avenir Next LT Pro" panose="020B0504020202020204" pitchFamily="34" charset="0"/>
              </a:rPr>
              <a:t>l’espace modernisé</a:t>
            </a:r>
          </a:p>
        </p:txBody>
      </p:sp>
      <p:sp>
        <p:nvSpPr>
          <p:cNvPr id="14" name="Freeform: Shape 30">
            <a:extLst>
              <a:ext uri="{FF2B5EF4-FFF2-40B4-BE49-F238E27FC236}">
                <a16:creationId xmlns:a16="http://schemas.microsoft.com/office/drawing/2014/main" id="{C9F93101-E05B-F1ED-AC3F-5C6A53C717B5}"/>
              </a:ext>
            </a:extLst>
          </p:cNvPr>
          <p:cNvSpPr/>
          <p:nvPr/>
        </p:nvSpPr>
        <p:spPr>
          <a:xfrm>
            <a:off x="5803679"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latin typeface="Avenir Next LT Pro" panose="020B0504020202020204" pitchFamily="34" charset="0"/>
              </a:rPr>
              <a:t>Ouverture de l’espace</a:t>
            </a:r>
          </a:p>
        </p:txBody>
      </p:sp>
      <p:sp>
        <p:nvSpPr>
          <p:cNvPr id="15" name="Freeform: Shape 31">
            <a:extLst>
              <a:ext uri="{FF2B5EF4-FFF2-40B4-BE49-F238E27FC236}">
                <a16:creationId xmlns:a16="http://schemas.microsoft.com/office/drawing/2014/main" id="{F71D93C1-7175-CE16-08F7-B4D674756164}"/>
              </a:ext>
            </a:extLst>
          </p:cNvPr>
          <p:cNvSpPr/>
          <p:nvPr/>
        </p:nvSpPr>
        <p:spPr>
          <a:xfrm>
            <a:off x="8874237"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latin typeface="Avenir Next LT Pro" panose="020B0504020202020204" pitchFamily="34" charset="0"/>
              </a:rPr>
              <a:t>Sondage de rétroaction</a:t>
            </a:r>
          </a:p>
        </p:txBody>
      </p:sp>
      <p:grpSp>
        <p:nvGrpSpPr>
          <p:cNvPr id="16" name="Group 32">
            <a:extLst>
              <a:ext uri="{FF2B5EF4-FFF2-40B4-BE49-F238E27FC236}">
                <a16:creationId xmlns:a16="http://schemas.microsoft.com/office/drawing/2014/main" id="{C5C22005-0887-66CD-0CAB-D7903C2A5C53}"/>
              </a:ext>
            </a:extLst>
          </p:cNvPr>
          <p:cNvGrpSpPr/>
          <p:nvPr/>
        </p:nvGrpSpPr>
        <p:grpSpPr>
          <a:xfrm>
            <a:off x="186488" y="1631426"/>
            <a:ext cx="2446152" cy="1938992"/>
            <a:chOff x="186488" y="1536689"/>
            <a:chExt cx="2446152" cy="1938992"/>
          </a:xfrm>
        </p:grpSpPr>
        <p:sp>
          <p:nvSpPr>
            <p:cNvPr id="17" name="Freeform: Shape 33">
              <a:extLst>
                <a:ext uri="{FF2B5EF4-FFF2-40B4-BE49-F238E27FC236}">
                  <a16:creationId xmlns:a16="http://schemas.microsoft.com/office/drawing/2014/main" id="{68AE11B6-8281-7746-9CF8-AC04DCE2F7C0}"/>
                </a:ext>
              </a:extLst>
            </p:cNvPr>
            <p:cNvSpPr/>
            <p:nvPr/>
          </p:nvSpPr>
          <p:spPr>
            <a:xfrm>
              <a:off x="822296" y="1995884"/>
              <a:ext cx="1810344" cy="1208339"/>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a:solidFill>
                    <a:schemeClr val="tx2">
                      <a:lumMod val="50000"/>
                    </a:schemeClr>
                  </a:solidFill>
                  <a:latin typeface="Avenir Next LT Pro" panose="020B0504020202020204" pitchFamily="34" charset="0"/>
                </a:rPr>
                <a:t>Participez</a:t>
              </a:r>
            </a:p>
          </p:txBody>
        </p:sp>
        <p:sp>
          <p:nvSpPr>
            <p:cNvPr id="18" name="TextBox 36">
              <a:extLst>
                <a:ext uri="{FF2B5EF4-FFF2-40B4-BE49-F238E27FC236}">
                  <a16:creationId xmlns:a16="http://schemas.microsoft.com/office/drawing/2014/main" id="{7D0991C9-3920-36D4-CC18-A6A9C18D1769}"/>
                </a:ext>
              </a:extLst>
            </p:cNvPr>
            <p:cNvSpPr txBox="1"/>
            <p:nvPr/>
          </p:nvSpPr>
          <p:spPr>
            <a:xfrm>
              <a:off x="186488" y="1536689"/>
              <a:ext cx="477341" cy="1938992"/>
            </a:xfrm>
            <a:prstGeom prst="rect">
              <a:avLst/>
            </a:prstGeom>
            <a:noFill/>
          </p:spPr>
          <p:txBody>
            <a:bodyPr wrap="square">
              <a:spAutoFit/>
            </a:bodyPr>
            <a:lstStyle/>
            <a:p>
              <a:pPr algn="ctr">
                <a:defRPr/>
              </a:pPr>
              <a:r>
                <a:rPr lang="fr-CA" sz="12000" b="1">
                  <a:solidFill>
                    <a:schemeClr val="accent2">
                      <a:lumMod val="60000"/>
                      <a:lumOff val="40000"/>
                    </a:schemeClr>
                  </a:solidFill>
                  <a:latin typeface="Bahnschrift Condensed" panose="020B0502040204020203" pitchFamily="34" charset="0"/>
                  <a:cs typeface="Aharoni" panose="02010803020104030203" pitchFamily="2" charset="-79"/>
                </a:rPr>
                <a:t>2</a:t>
              </a:r>
            </a:p>
          </p:txBody>
        </p:sp>
        <p:pic>
          <p:nvPicPr>
            <p:cNvPr id="19" name="Graphic 37" descr="Chat outline">
              <a:extLst>
                <a:ext uri="{FF2B5EF4-FFF2-40B4-BE49-F238E27FC236}">
                  <a16:creationId xmlns:a16="http://schemas.microsoft.com/office/drawing/2014/main" id="{31F851B8-E3E1-529E-B028-8FFD8EE28C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466" y="2345239"/>
              <a:ext cx="914400" cy="914400"/>
            </a:xfrm>
            <a:prstGeom prst="rect">
              <a:avLst/>
            </a:prstGeom>
          </p:spPr>
        </p:pic>
      </p:grpSp>
      <p:grpSp>
        <p:nvGrpSpPr>
          <p:cNvPr id="20" name="Group 41">
            <a:extLst>
              <a:ext uri="{FF2B5EF4-FFF2-40B4-BE49-F238E27FC236}">
                <a16:creationId xmlns:a16="http://schemas.microsoft.com/office/drawing/2014/main" id="{A9795BB4-EA23-A952-B39A-1D12B52600A7}"/>
              </a:ext>
            </a:extLst>
          </p:cNvPr>
          <p:cNvGrpSpPr/>
          <p:nvPr/>
        </p:nvGrpSpPr>
        <p:grpSpPr>
          <a:xfrm>
            <a:off x="223518" y="3055952"/>
            <a:ext cx="2409122" cy="1938992"/>
            <a:chOff x="223518" y="2961215"/>
            <a:chExt cx="2409122" cy="1938992"/>
          </a:xfrm>
        </p:grpSpPr>
        <p:sp>
          <p:nvSpPr>
            <p:cNvPr id="21" name="Freeform: Shape 42">
              <a:extLst>
                <a:ext uri="{FF2B5EF4-FFF2-40B4-BE49-F238E27FC236}">
                  <a16:creationId xmlns:a16="http://schemas.microsoft.com/office/drawing/2014/main" id="{777A718E-E904-037C-D071-DB08632F63B0}"/>
                </a:ext>
              </a:extLst>
            </p:cNvPr>
            <p:cNvSpPr/>
            <p:nvPr/>
          </p:nvSpPr>
          <p:spPr>
            <a:xfrm>
              <a:off x="822296" y="3365500"/>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a:latin typeface="Avenir Next LT Pro" panose="020B0504020202020204" pitchFamily="34" charset="0"/>
                </a:rPr>
                <a:t>Équipez-vous</a:t>
              </a:r>
            </a:p>
          </p:txBody>
        </p:sp>
        <p:sp>
          <p:nvSpPr>
            <p:cNvPr id="22" name="TextBox 43">
              <a:extLst>
                <a:ext uri="{FF2B5EF4-FFF2-40B4-BE49-F238E27FC236}">
                  <a16:creationId xmlns:a16="http://schemas.microsoft.com/office/drawing/2014/main" id="{0708EA97-D3D0-4204-D380-2E81C8F061C0}"/>
                </a:ext>
              </a:extLst>
            </p:cNvPr>
            <p:cNvSpPr txBox="1"/>
            <p:nvPr/>
          </p:nvSpPr>
          <p:spPr>
            <a:xfrm>
              <a:off x="223518" y="2961215"/>
              <a:ext cx="477341" cy="1938992"/>
            </a:xfrm>
            <a:prstGeom prst="rect">
              <a:avLst/>
            </a:prstGeom>
            <a:noFill/>
          </p:spPr>
          <p:txBody>
            <a:bodyPr wrap="square">
              <a:spAutoFit/>
            </a:bodyPr>
            <a:lstStyle/>
            <a:p>
              <a:pPr algn="ctr">
                <a:defRPr/>
              </a:pPr>
              <a:r>
                <a:rPr lang="fr-CA" sz="12000" b="1">
                  <a:solidFill>
                    <a:schemeClr val="accent2">
                      <a:lumMod val="75000"/>
                    </a:schemeClr>
                  </a:solidFill>
                  <a:latin typeface="Bahnschrift Condensed" panose="020B0502040204020203" pitchFamily="34" charset="0"/>
                  <a:cs typeface="Aharoni" panose="02010803020104030203" pitchFamily="2" charset="-79"/>
                </a:rPr>
                <a:t>3</a:t>
              </a:r>
            </a:p>
          </p:txBody>
        </p:sp>
        <p:pic>
          <p:nvPicPr>
            <p:cNvPr id="23" name="Graphic 44" descr="Teacher outline">
              <a:extLst>
                <a:ext uri="{FF2B5EF4-FFF2-40B4-BE49-F238E27FC236}">
                  <a16:creationId xmlns:a16="http://schemas.microsoft.com/office/drawing/2014/main" id="{78AD0EEB-6E80-DF84-85A5-D5A09E5444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256" y="3684492"/>
              <a:ext cx="914400" cy="914400"/>
            </a:xfrm>
            <a:prstGeom prst="rect">
              <a:avLst/>
            </a:prstGeom>
          </p:spPr>
        </p:pic>
      </p:grpSp>
      <p:grpSp>
        <p:nvGrpSpPr>
          <p:cNvPr id="24" name="Group 45">
            <a:extLst>
              <a:ext uri="{FF2B5EF4-FFF2-40B4-BE49-F238E27FC236}">
                <a16:creationId xmlns:a16="http://schemas.microsoft.com/office/drawing/2014/main" id="{6CC1DEBB-6462-679C-3DF1-D0E4D18F0E0B}"/>
              </a:ext>
            </a:extLst>
          </p:cNvPr>
          <p:cNvGrpSpPr/>
          <p:nvPr/>
        </p:nvGrpSpPr>
        <p:grpSpPr>
          <a:xfrm>
            <a:off x="184163" y="4467153"/>
            <a:ext cx="2682862" cy="1938992"/>
            <a:chOff x="184163" y="4372416"/>
            <a:chExt cx="2682862" cy="1938992"/>
          </a:xfrm>
        </p:grpSpPr>
        <p:sp>
          <p:nvSpPr>
            <p:cNvPr id="25" name="Freeform: Shape 46">
              <a:extLst>
                <a:ext uri="{FF2B5EF4-FFF2-40B4-BE49-F238E27FC236}">
                  <a16:creationId xmlns:a16="http://schemas.microsoft.com/office/drawing/2014/main" id="{1DFC6713-EB55-C88B-4846-1C02F8F072B2}"/>
                </a:ext>
              </a:extLst>
            </p:cNvPr>
            <p:cNvSpPr/>
            <p:nvPr/>
          </p:nvSpPr>
          <p:spPr>
            <a:xfrm>
              <a:off x="822296" y="4735116"/>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a:latin typeface="Avenir Next LT Pro" panose="020B0504020202020204" pitchFamily="34" charset="0"/>
                </a:rPr>
                <a:t>Lancez-vous et célébrez!</a:t>
              </a:r>
            </a:p>
          </p:txBody>
        </p:sp>
        <p:sp>
          <p:nvSpPr>
            <p:cNvPr id="26" name="TextBox 47">
              <a:extLst>
                <a:ext uri="{FF2B5EF4-FFF2-40B4-BE49-F238E27FC236}">
                  <a16:creationId xmlns:a16="http://schemas.microsoft.com/office/drawing/2014/main" id="{04AFB075-E4AD-9D6C-B4FF-E870DD778B82}"/>
                </a:ext>
              </a:extLst>
            </p:cNvPr>
            <p:cNvSpPr txBox="1"/>
            <p:nvPr/>
          </p:nvSpPr>
          <p:spPr>
            <a:xfrm>
              <a:off x="184163" y="4372416"/>
              <a:ext cx="477341" cy="1938992"/>
            </a:xfrm>
            <a:prstGeom prst="rect">
              <a:avLst/>
            </a:prstGeom>
            <a:noFill/>
          </p:spPr>
          <p:txBody>
            <a:bodyPr wrap="square">
              <a:spAutoFit/>
            </a:bodyPr>
            <a:lstStyle/>
            <a:p>
              <a:pPr algn="ctr">
                <a:defRPr/>
              </a:pPr>
              <a:r>
                <a:rPr lang="fr-CA" sz="12000" b="1">
                  <a:solidFill>
                    <a:schemeClr val="accent2">
                      <a:lumMod val="50000"/>
                    </a:schemeClr>
                  </a:solidFill>
                  <a:latin typeface="Bahnschrift Condensed" panose="020B0502040204020203" pitchFamily="34" charset="0"/>
                  <a:cs typeface="Aharoni" panose="02010803020104030203" pitchFamily="2" charset="-79"/>
                </a:rPr>
                <a:t>4</a:t>
              </a:r>
            </a:p>
          </p:txBody>
        </p:sp>
        <p:pic>
          <p:nvPicPr>
            <p:cNvPr id="27" name="Graphic 48" descr="Aspiration outline">
              <a:extLst>
                <a:ext uri="{FF2B5EF4-FFF2-40B4-BE49-F238E27FC236}">
                  <a16:creationId xmlns:a16="http://schemas.microsoft.com/office/drawing/2014/main" id="{032E5CCF-C205-EE31-4837-3BCB0E3E02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2625" y="5110763"/>
              <a:ext cx="914400" cy="914400"/>
            </a:xfrm>
            <a:prstGeom prst="rect">
              <a:avLst/>
            </a:prstGeom>
          </p:spPr>
        </p:pic>
      </p:grpSp>
      <p:grpSp>
        <p:nvGrpSpPr>
          <p:cNvPr id="28" name="Group 49">
            <a:extLst>
              <a:ext uri="{FF2B5EF4-FFF2-40B4-BE49-F238E27FC236}">
                <a16:creationId xmlns:a16="http://schemas.microsoft.com/office/drawing/2014/main" id="{628F165B-4CEF-A890-C9C6-B330B8BE139E}"/>
              </a:ext>
            </a:extLst>
          </p:cNvPr>
          <p:cNvGrpSpPr/>
          <p:nvPr/>
        </p:nvGrpSpPr>
        <p:grpSpPr>
          <a:xfrm>
            <a:off x="184487" y="282012"/>
            <a:ext cx="2448153" cy="1938992"/>
            <a:chOff x="184487" y="187275"/>
            <a:chExt cx="2448153" cy="1938992"/>
          </a:xfrm>
        </p:grpSpPr>
        <p:sp>
          <p:nvSpPr>
            <p:cNvPr id="29" name="Freeform: Shape 50">
              <a:extLst>
                <a:ext uri="{FF2B5EF4-FFF2-40B4-BE49-F238E27FC236}">
                  <a16:creationId xmlns:a16="http://schemas.microsoft.com/office/drawing/2014/main" id="{8B22DA77-0F3F-9B05-E522-264C5BEBE5BF}"/>
                </a:ext>
              </a:extLst>
            </p:cNvPr>
            <p:cNvSpPr/>
            <p:nvPr/>
          </p:nvSpPr>
          <p:spPr>
            <a:xfrm>
              <a:off x="822297" y="626266"/>
              <a:ext cx="1810343"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lvl="0" indent="0" algn="ctr" defTabSz="1822450">
                <a:lnSpc>
                  <a:spcPct val="90000"/>
                </a:lnSpc>
                <a:spcBef>
                  <a:spcPct val="0"/>
                </a:spcBef>
                <a:spcAft>
                  <a:spcPct val="35000"/>
                </a:spcAft>
                <a:buNone/>
              </a:pPr>
              <a:r>
                <a:rPr lang="fr-CA" sz="2000">
                  <a:solidFill>
                    <a:schemeClr val="tx2">
                      <a:lumMod val="50000"/>
                    </a:schemeClr>
                  </a:solidFill>
                  <a:latin typeface="Avenir Next LT Pro" panose="020B0504020202020204" pitchFamily="34" charset="0"/>
                </a:rPr>
                <a:t>Apprenez</a:t>
              </a:r>
            </a:p>
          </p:txBody>
        </p:sp>
        <p:sp>
          <p:nvSpPr>
            <p:cNvPr id="30" name="TextBox 51">
              <a:extLst>
                <a:ext uri="{FF2B5EF4-FFF2-40B4-BE49-F238E27FC236}">
                  <a16:creationId xmlns:a16="http://schemas.microsoft.com/office/drawing/2014/main" id="{E7A7C315-DD87-787F-D0F2-C8570170261A}"/>
                </a:ext>
              </a:extLst>
            </p:cNvPr>
            <p:cNvSpPr txBox="1"/>
            <p:nvPr/>
          </p:nvSpPr>
          <p:spPr>
            <a:xfrm>
              <a:off x="184487" y="187275"/>
              <a:ext cx="477341" cy="1938992"/>
            </a:xfrm>
            <a:prstGeom prst="rect">
              <a:avLst/>
            </a:prstGeom>
            <a:noFill/>
          </p:spPr>
          <p:txBody>
            <a:bodyPr wrap="square">
              <a:spAutoFit/>
            </a:bodyPr>
            <a:lstStyle/>
            <a:p>
              <a:pPr algn="ctr">
                <a:defRPr/>
              </a:pPr>
              <a:r>
                <a:rPr lang="fr-CA" sz="12000" b="1">
                  <a:solidFill>
                    <a:schemeClr val="accent2">
                      <a:lumMod val="40000"/>
                      <a:lumOff val="60000"/>
                    </a:schemeClr>
                  </a:solidFill>
                  <a:latin typeface="Bahnschrift Condensed" panose="020B0502040204020203" pitchFamily="34" charset="0"/>
                  <a:cs typeface="Aharoni" panose="02010803020104030203" pitchFamily="2" charset="-79"/>
                </a:rPr>
                <a:t>1</a:t>
              </a:r>
            </a:p>
          </p:txBody>
        </p:sp>
        <p:pic>
          <p:nvPicPr>
            <p:cNvPr id="31" name="Graphic 52" descr="Brain in head outline">
              <a:extLst>
                <a:ext uri="{FF2B5EF4-FFF2-40B4-BE49-F238E27FC236}">
                  <a16:creationId xmlns:a16="http://schemas.microsoft.com/office/drawing/2014/main" id="{E9204F8E-F2BC-66D4-E95B-53F3A4163235}"/>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9638" y="1003529"/>
              <a:ext cx="885030" cy="885030"/>
            </a:xfrm>
            <a:prstGeom prst="rect">
              <a:avLst/>
            </a:prstGeom>
          </p:spPr>
        </p:pic>
      </p:grpSp>
      <p:pic>
        <p:nvPicPr>
          <p:cNvPr id="32" name="Picture 35" descr="solo-purpleman.png">
            <a:extLst>
              <a:ext uri="{FF2B5EF4-FFF2-40B4-BE49-F238E27FC236}">
                <a16:creationId xmlns:a16="http://schemas.microsoft.com/office/drawing/2014/main" id="{5C7E37AA-C8AB-1AB1-E31E-1B19D332E68E}"/>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67289" y="60279"/>
            <a:ext cx="477342" cy="479671"/>
          </a:xfrm>
          <a:prstGeom prst="rect">
            <a:avLst/>
          </a:prstGeom>
          <a:effectLst>
            <a:glow rad="228600">
              <a:schemeClr val="accent2">
                <a:alpha val="40000"/>
              </a:schemeClr>
            </a:glow>
          </a:effectLst>
        </p:spPr>
      </p:pic>
      <p:sp>
        <p:nvSpPr>
          <p:cNvPr id="3" name="Rectangle 2">
            <a:extLst>
              <a:ext uri="{FF2B5EF4-FFF2-40B4-BE49-F238E27FC236}">
                <a16:creationId xmlns:a16="http://schemas.microsoft.com/office/drawing/2014/main" id="{DC895408-9140-B0CC-A8D0-4D51C843494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3" name="Content Placeholder 10">
            <a:extLst>
              <a:ext uri="{FF2B5EF4-FFF2-40B4-BE49-F238E27FC236}">
                <a16:creationId xmlns:a16="http://schemas.microsoft.com/office/drawing/2014/main" id="{BDC16FD5-FE67-B798-F1A3-B82623D0002D}"/>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34" name="Title 1">
            <a:extLst>
              <a:ext uri="{FF2B5EF4-FFF2-40B4-BE49-F238E27FC236}">
                <a16:creationId xmlns:a16="http://schemas.microsoft.com/office/drawing/2014/main" id="{784EF6B7-22C6-D990-1045-19D65C251230}"/>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chemeClr val="bg1"/>
                </a:solidFill>
              </a:rPr>
              <a:t>Annexe : </a:t>
            </a:r>
            <a:r>
              <a:rPr lang="fr-FR" dirty="0">
                <a:solidFill>
                  <a:schemeClr val="bg1"/>
                </a:solidFill>
              </a:rPr>
              <a:t>Feuille de route de l’employé – Aperçu des activités</a:t>
            </a:r>
            <a:endParaRPr lang="en-US" dirty="0">
              <a:solidFill>
                <a:schemeClr val="bg1"/>
              </a:solidFill>
            </a:endParaRPr>
          </a:p>
        </p:txBody>
      </p:sp>
    </p:spTree>
    <p:extLst>
      <p:ext uri="{BB962C8B-B14F-4D97-AF65-F5344CB8AC3E}">
        <p14:creationId xmlns:p14="http://schemas.microsoft.com/office/powerpoint/2010/main" val="945305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5CD43C08-8E61-023B-5A53-0D8AC1237FE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205644" y="3346320"/>
            <a:ext cx="2140866" cy="1985841"/>
          </a:xfrm>
          <a:prstGeom prst="rect">
            <a:avLst/>
          </a:prstGeom>
        </p:spPr>
      </p:pic>
      <p:pic>
        <p:nvPicPr>
          <p:cNvPr id="4" name="Picture 18">
            <a:extLst>
              <a:ext uri="{FF2B5EF4-FFF2-40B4-BE49-F238E27FC236}">
                <a16:creationId xmlns:a16="http://schemas.microsoft.com/office/drawing/2014/main" id="{FDA3F9CB-203E-98D8-E4EC-FF3ED514E7B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90835" y="3149544"/>
            <a:ext cx="1111282" cy="2231171"/>
          </a:xfrm>
          <a:prstGeom prst="rect">
            <a:avLst/>
          </a:prstGeom>
        </p:spPr>
      </p:pic>
      <p:pic>
        <p:nvPicPr>
          <p:cNvPr id="5" name="Picture 4">
            <a:extLst>
              <a:ext uri="{FF2B5EF4-FFF2-40B4-BE49-F238E27FC236}">
                <a16:creationId xmlns:a16="http://schemas.microsoft.com/office/drawing/2014/main" id="{AA7FCCFB-37DF-777B-77E7-2709BC82C36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582193" y="1038152"/>
            <a:ext cx="1858421" cy="1734288"/>
          </a:xfrm>
          <a:prstGeom prst="rect">
            <a:avLst/>
          </a:prstGeom>
        </p:spPr>
      </p:pic>
      <p:pic>
        <p:nvPicPr>
          <p:cNvPr id="6" name="Picture 22">
            <a:extLst>
              <a:ext uri="{FF2B5EF4-FFF2-40B4-BE49-F238E27FC236}">
                <a16:creationId xmlns:a16="http://schemas.microsoft.com/office/drawing/2014/main" id="{D3448F0C-7252-99A0-39EE-B4AECD2CC9B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49993" y="917869"/>
            <a:ext cx="2055651" cy="1716565"/>
          </a:xfrm>
          <a:prstGeom prst="rect">
            <a:avLst/>
          </a:prstGeom>
        </p:spPr>
      </p:pic>
      <p:pic>
        <p:nvPicPr>
          <p:cNvPr id="7" name="Picture 6">
            <a:extLst>
              <a:ext uri="{FF2B5EF4-FFF2-40B4-BE49-F238E27FC236}">
                <a16:creationId xmlns:a16="http://schemas.microsoft.com/office/drawing/2014/main" id="{8AC209E2-5CBA-A35A-55A1-84979AE4ACBD}"/>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6691501" y="3855878"/>
            <a:ext cx="2683648" cy="1384091"/>
          </a:xfrm>
          <a:prstGeom prst="rect">
            <a:avLst/>
          </a:prstGeom>
        </p:spPr>
      </p:pic>
      <p:pic>
        <p:nvPicPr>
          <p:cNvPr id="8" name="Picture 24">
            <a:extLst>
              <a:ext uri="{FF2B5EF4-FFF2-40B4-BE49-F238E27FC236}">
                <a16:creationId xmlns:a16="http://schemas.microsoft.com/office/drawing/2014/main" id="{A71F8058-8562-7D26-EF58-75A54D7647EF}"/>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9962629" y="3596902"/>
            <a:ext cx="1858017" cy="1902044"/>
          </a:xfrm>
          <a:prstGeom prst="rect">
            <a:avLst/>
          </a:prstGeom>
        </p:spPr>
      </p:pic>
      <p:pic>
        <p:nvPicPr>
          <p:cNvPr id="9" name="Picture 16">
            <a:extLst>
              <a:ext uri="{FF2B5EF4-FFF2-40B4-BE49-F238E27FC236}">
                <a16:creationId xmlns:a16="http://schemas.microsoft.com/office/drawing/2014/main" id="{A95EAE85-D8C2-C75E-0FA0-58C00AE737B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411789" y="1071367"/>
            <a:ext cx="2268041" cy="1596167"/>
          </a:xfrm>
          <a:prstGeom prst="rect">
            <a:avLst/>
          </a:prstGeom>
        </p:spPr>
      </p:pic>
      <p:pic>
        <p:nvPicPr>
          <p:cNvPr id="10" name="Picture 20">
            <a:extLst>
              <a:ext uri="{FF2B5EF4-FFF2-40B4-BE49-F238E27FC236}">
                <a16:creationId xmlns:a16="http://schemas.microsoft.com/office/drawing/2014/main" id="{F1C964A3-6D5E-918D-593D-0F180F552887}"/>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620481" y="3323296"/>
            <a:ext cx="1926994" cy="2120652"/>
          </a:xfrm>
          <a:prstGeom prst="rect">
            <a:avLst/>
          </a:prstGeom>
        </p:spPr>
      </p:pic>
      <p:pic>
        <p:nvPicPr>
          <p:cNvPr id="11" name="Picture 8">
            <a:extLst>
              <a:ext uri="{FF2B5EF4-FFF2-40B4-BE49-F238E27FC236}">
                <a16:creationId xmlns:a16="http://schemas.microsoft.com/office/drawing/2014/main" id="{8307C87F-D59E-0916-DD12-A2FE86D67A1F}"/>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b="-117"/>
          <a:stretch/>
        </p:blipFill>
        <p:spPr>
          <a:xfrm>
            <a:off x="4721679" y="975748"/>
            <a:ext cx="2195181" cy="1876852"/>
          </a:xfrm>
          <a:prstGeom prst="rect">
            <a:avLst/>
          </a:prstGeom>
        </p:spPr>
      </p:pic>
      <p:pic>
        <p:nvPicPr>
          <p:cNvPr id="12" name="Picture 26">
            <a:extLst>
              <a:ext uri="{FF2B5EF4-FFF2-40B4-BE49-F238E27FC236}">
                <a16:creationId xmlns:a16="http://schemas.microsoft.com/office/drawing/2014/main" id="{0893A3F1-0511-61A9-A009-B36C226B95E0}"/>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7069074" y="790808"/>
            <a:ext cx="2055651" cy="2049790"/>
          </a:xfrm>
          <a:prstGeom prst="rect">
            <a:avLst/>
          </a:prstGeom>
        </p:spPr>
      </p:pic>
      <p:sp>
        <p:nvSpPr>
          <p:cNvPr id="13" name="Rectangle 12">
            <a:extLst>
              <a:ext uri="{FF2B5EF4-FFF2-40B4-BE49-F238E27FC236}">
                <a16:creationId xmlns:a16="http://schemas.microsoft.com/office/drawing/2014/main" id="{CF7DBE81-5330-3862-DBE5-9A98EADEDFD6}"/>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Title 1">
            <a:extLst>
              <a:ext uri="{FF2B5EF4-FFF2-40B4-BE49-F238E27FC236}">
                <a16:creationId xmlns:a16="http://schemas.microsoft.com/office/drawing/2014/main" id="{4AD3C163-FF06-875E-A410-724A7D818BF2}"/>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err="1">
                <a:solidFill>
                  <a:schemeClr val="bg1"/>
                </a:solidFill>
                <a:latin typeface="Arial"/>
                <a:cs typeface="Arial"/>
              </a:rPr>
              <a:t>Annexe</a:t>
            </a:r>
            <a:r>
              <a:rPr lang="en-US" dirty="0">
                <a:solidFill>
                  <a:schemeClr val="bg1"/>
                </a:solidFill>
                <a:latin typeface="Arial"/>
                <a:cs typeface="Arial"/>
              </a:rPr>
              <a:t> : La conception du MTGC : </a:t>
            </a:r>
            <a:r>
              <a:rPr lang="fr-CA" dirty="0">
                <a:solidFill>
                  <a:schemeClr val="bg1"/>
                </a:solidFill>
                <a:latin typeface="Arial"/>
                <a:cs typeface="Arial"/>
              </a:rPr>
              <a:t>Points de travail individuels</a:t>
            </a:r>
            <a:endParaRPr lang="en-US" dirty="0">
              <a:solidFill>
                <a:schemeClr val="bg1"/>
              </a:solidFill>
              <a:latin typeface="Arial"/>
              <a:cs typeface="Arial"/>
            </a:endParaRPr>
          </a:p>
        </p:txBody>
      </p:sp>
      <p:pic>
        <p:nvPicPr>
          <p:cNvPr id="15" name="Content Placeholder 10">
            <a:extLst>
              <a:ext uri="{FF2B5EF4-FFF2-40B4-BE49-F238E27FC236}">
                <a16:creationId xmlns:a16="http://schemas.microsoft.com/office/drawing/2014/main" id="{6ED7416B-1E77-EF51-4470-27A37C062DEF}"/>
              </a:ext>
              <a:ext uri="{C183D7F6-B498-43B3-948B-1728B52AA6E4}">
                <adec:decorative xmlns:adec="http://schemas.microsoft.com/office/drawing/2017/decorative" val="1"/>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C7011CF1-6CD8-67EE-111D-AE532E250818}"/>
              </a:ext>
            </a:extLst>
          </p:cNvPr>
          <p:cNvSpPr txBox="1"/>
          <p:nvPr/>
        </p:nvSpPr>
        <p:spPr>
          <a:xfrm>
            <a:off x="7239321" y="5468578"/>
            <a:ext cx="1769284" cy="338554"/>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Poste de travail</a:t>
            </a:r>
            <a:endParaRPr lang="en-CA" sz="1600" b="1">
              <a:solidFill>
                <a:srgbClr val="6E9F96"/>
              </a:solidFill>
              <a:latin typeface="Avenir Next LT Pro" panose="020B0504020202020204" pitchFamily="34" charset="0"/>
            </a:endParaRPr>
          </a:p>
        </p:txBody>
      </p:sp>
      <p:sp>
        <p:nvSpPr>
          <p:cNvPr id="16" name="ZoneTexte 15">
            <a:extLst>
              <a:ext uri="{FF2B5EF4-FFF2-40B4-BE49-F238E27FC236}">
                <a16:creationId xmlns:a16="http://schemas.microsoft.com/office/drawing/2014/main" id="{980C9861-6921-7ECD-A1DB-56E98A968DF2}"/>
              </a:ext>
            </a:extLst>
          </p:cNvPr>
          <p:cNvSpPr txBox="1"/>
          <p:nvPr/>
        </p:nvSpPr>
        <p:spPr>
          <a:xfrm>
            <a:off x="4934628" y="2696509"/>
            <a:ext cx="1769284" cy="338554"/>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Poste de travail</a:t>
            </a:r>
            <a:endParaRPr lang="en-CA" sz="1600" b="1">
              <a:solidFill>
                <a:srgbClr val="6E9F96"/>
              </a:solidFill>
              <a:latin typeface="Avenir Next LT Pro" panose="020B0504020202020204" pitchFamily="34" charset="0"/>
            </a:endParaRPr>
          </a:p>
        </p:txBody>
      </p:sp>
      <p:sp>
        <p:nvSpPr>
          <p:cNvPr id="17" name="ZoneTexte 16">
            <a:extLst>
              <a:ext uri="{FF2B5EF4-FFF2-40B4-BE49-F238E27FC236}">
                <a16:creationId xmlns:a16="http://schemas.microsoft.com/office/drawing/2014/main" id="{30B3AA75-2036-DFAA-38C3-83454C9878E5}"/>
              </a:ext>
            </a:extLst>
          </p:cNvPr>
          <p:cNvSpPr txBox="1"/>
          <p:nvPr/>
        </p:nvSpPr>
        <p:spPr>
          <a:xfrm>
            <a:off x="7069075" y="2699843"/>
            <a:ext cx="1974284" cy="338554"/>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Capsule de travail</a:t>
            </a:r>
            <a:endParaRPr lang="en-CA" sz="1600" b="1">
              <a:solidFill>
                <a:srgbClr val="6E9F96"/>
              </a:solidFill>
              <a:latin typeface="Avenir Next LT Pro" panose="020B0504020202020204" pitchFamily="34" charset="0"/>
            </a:endParaRPr>
          </a:p>
        </p:txBody>
      </p:sp>
      <p:sp>
        <p:nvSpPr>
          <p:cNvPr id="18" name="ZoneTexte 17">
            <a:extLst>
              <a:ext uri="{FF2B5EF4-FFF2-40B4-BE49-F238E27FC236}">
                <a16:creationId xmlns:a16="http://schemas.microsoft.com/office/drawing/2014/main" id="{0D02ED3A-CE97-E3FB-039B-67DD5972D5D2}"/>
              </a:ext>
            </a:extLst>
          </p:cNvPr>
          <p:cNvSpPr txBox="1"/>
          <p:nvPr/>
        </p:nvSpPr>
        <p:spPr>
          <a:xfrm>
            <a:off x="2088862" y="2699045"/>
            <a:ext cx="2797108" cy="338554"/>
          </a:xfrm>
          <a:prstGeom prst="rect">
            <a:avLst/>
          </a:prstGeom>
          <a:noFill/>
        </p:spPr>
        <p:txBody>
          <a:bodyPr wrap="square" rtlCol="0">
            <a:spAutoFit/>
          </a:bodyPr>
          <a:lstStyle/>
          <a:p>
            <a:pPr algn="ctr"/>
            <a:r>
              <a:rPr lang="fr-CA" sz="1600" b="1" dirty="0">
                <a:solidFill>
                  <a:srgbClr val="6E9F96"/>
                </a:solidFill>
                <a:latin typeface="Avenir Next LT Pro" panose="020B0504020202020204" pitchFamily="34" charset="0"/>
              </a:rPr>
              <a:t>Salle de concentration</a:t>
            </a:r>
            <a:endParaRPr lang="en-CA" sz="1600" b="1" dirty="0">
              <a:solidFill>
                <a:srgbClr val="6E9F96"/>
              </a:solidFill>
              <a:latin typeface="Avenir Next LT Pro" panose="020B0504020202020204" pitchFamily="34" charset="0"/>
            </a:endParaRPr>
          </a:p>
        </p:txBody>
      </p:sp>
      <p:sp>
        <p:nvSpPr>
          <p:cNvPr id="19" name="ZoneTexte 18">
            <a:extLst>
              <a:ext uri="{FF2B5EF4-FFF2-40B4-BE49-F238E27FC236}">
                <a16:creationId xmlns:a16="http://schemas.microsoft.com/office/drawing/2014/main" id="{80966265-661B-95BC-6DE0-B580C4C9B42F}"/>
              </a:ext>
            </a:extLst>
          </p:cNvPr>
          <p:cNvSpPr txBox="1"/>
          <p:nvPr/>
        </p:nvSpPr>
        <p:spPr>
          <a:xfrm>
            <a:off x="79692" y="2696195"/>
            <a:ext cx="2326589" cy="338554"/>
          </a:xfrm>
          <a:prstGeom prst="rect">
            <a:avLst/>
          </a:prstGeom>
          <a:noFill/>
        </p:spPr>
        <p:txBody>
          <a:bodyPr wrap="square" rtlCol="0">
            <a:spAutoFit/>
          </a:bodyPr>
          <a:lstStyle/>
          <a:p>
            <a:r>
              <a:rPr lang="fr-CA" sz="1600" b="1" dirty="0">
                <a:solidFill>
                  <a:srgbClr val="6E9F96"/>
                </a:solidFill>
                <a:latin typeface="Avenir Next LT Pro" panose="020B0504020202020204" pitchFamily="34" charset="0"/>
              </a:rPr>
              <a:t>Point de transition</a:t>
            </a:r>
            <a:endParaRPr lang="en-CA" sz="1600" b="1" dirty="0">
              <a:solidFill>
                <a:srgbClr val="6E9F96"/>
              </a:solidFill>
              <a:latin typeface="Avenir Next LT Pro" panose="020B0504020202020204" pitchFamily="34" charset="0"/>
            </a:endParaRPr>
          </a:p>
        </p:txBody>
      </p:sp>
      <p:sp>
        <p:nvSpPr>
          <p:cNvPr id="20" name="ZoneTexte 19">
            <a:extLst>
              <a:ext uri="{FF2B5EF4-FFF2-40B4-BE49-F238E27FC236}">
                <a16:creationId xmlns:a16="http://schemas.microsoft.com/office/drawing/2014/main" id="{6C9B3B4D-62A2-E188-CF9D-FD9CCB9C4F45}"/>
              </a:ext>
            </a:extLst>
          </p:cNvPr>
          <p:cNvSpPr txBox="1"/>
          <p:nvPr/>
        </p:nvSpPr>
        <p:spPr>
          <a:xfrm>
            <a:off x="9705545" y="2696195"/>
            <a:ext cx="1974284" cy="338554"/>
          </a:xfrm>
          <a:prstGeom prst="rect">
            <a:avLst/>
          </a:prstGeom>
          <a:noFill/>
        </p:spPr>
        <p:txBody>
          <a:bodyPr wrap="square" rtlCol="0">
            <a:spAutoFit/>
          </a:bodyPr>
          <a:lstStyle/>
          <a:p>
            <a:r>
              <a:rPr lang="fr-CA" sz="1600" b="1" dirty="0">
                <a:solidFill>
                  <a:srgbClr val="6E9F96"/>
                </a:solidFill>
                <a:latin typeface="Avenir Next LT Pro" panose="020B0504020202020204" pitchFamily="34" charset="0"/>
              </a:rPr>
              <a:t>Salle d’étude</a:t>
            </a:r>
            <a:endParaRPr lang="en-CA" sz="1600" b="1" dirty="0">
              <a:solidFill>
                <a:srgbClr val="6E9F96"/>
              </a:solidFill>
              <a:latin typeface="Avenir Next LT Pro" panose="020B0504020202020204" pitchFamily="34" charset="0"/>
            </a:endParaRPr>
          </a:p>
        </p:txBody>
      </p:sp>
      <p:sp>
        <p:nvSpPr>
          <p:cNvPr id="21" name="ZoneTexte 20">
            <a:extLst>
              <a:ext uri="{FF2B5EF4-FFF2-40B4-BE49-F238E27FC236}">
                <a16:creationId xmlns:a16="http://schemas.microsoft.com/office/drawing/2014/main" id="{1307B372-645F-9A86-7B3B-DC6A47D651B0}"/>
              </a:ext>
            </a:extLst>
          </p:cNvPr>
          <p:cNvSpPr txBox="1"/>
          <p:nvPr/>
        </p:nvSpPr>
        <p:spPr>
          <a:xfrm>
            <a:off x="79692" y="5355356"/>
            <a:ext cx="2250886" cy="584775"/>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Cabine téléphonique</a:t>
            </a:r>
            <a:endParaRPr lang="en-CA" sz="1600" b="1">
              <a:solidFill>
                <a:srgbClr val="6E9F96"/>
              </a:solidFill>
              <a:latin typeface="Avenir Next LT Pro" panose="020B0504020202020204" pitchFamily="34" charset="0"/>
            </a:endParaRPr>
          </a:p>
        </p:txBody>
      </p:sp>
      <p:sp>
        <p:nvSpPr>
          <p:cNvPr id="22" name="ZoneTexte 21">
            <a:extLst>
              <a:ext uri="{FF2B5EF4-FFF2-40B4-BE49-F238E27FC236}">
                <a16:creationId xmlns:a16="http://schemas.microsoft.com/office/drawing/2014/main" id="{14CD3E4D-6DA0-395F-8ECE-C45164D884C3}"/>
              </a:ext>
            </a:extLst>
          </p:cNvPr>
          <p:cNvSpPr txBox="1"/>
          <p:nvPr/>
        </p:nvSpPr>
        <p:spPr>
          <a:xfrm>
            <a:off x="2330578" y="5365043"/>
            <a:ext cx="1769284" cy="338554"/>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Poste de travail</a:t>
            </a:r>
            <a:endParaRPr lang="en-CA" sz="1600" b="1">
              <a:solidFill>
                <a:srgbClr val="6E9F96"/>
              </a:solidFill>
              <a:latin typeface="Avenir Next LT Pro" panose="020B0504020202020204" pitchFamily="34" charset="0"/>
            </a:endParaRPr>
          </a:p>
        </p:txBody>
      </p:sp>
      <p:sp>
        <p:nvSpPr>
          <p:cNvPr id="23" name="ZoneTexte 22">
            <a:extLst>
              <a:ext uri="{FF2B5EF4-FFF2-40B4-BE49-F238E27FC236}">
                <a16:creationId xmlns:a16="http://schemas.microsoft.com/office/drawing/2014/main" id="{C3A5079C-E200-2962-16E2-A6F67770BD98}"/>
              </a:ext>
            </a:extLst>
          </p:cNvPr>
          <p:cNvSpPr txBox="1"/>
          <p:nvPr/>
        </p:nvSpPr>
        <p:spPr>
          <a:xfrm>
            <a:off x="4679934" y="5345467"/>
            <a:ext cx="2250886" cy="584775"/>
          </a:xfrm>
          <a:prstGeom prst="rect">
            <a:avLst/>
          </a:prstGeom>
          <a:noFill/>
        </p:spPr>
        <p:txBody>
          <a:bodyPr wrap="square" rtlCol="0">
            <a:spAutoFit/>
          </a:bodyPr>
          <a:lstStyle/>
          <a:p>
            <a:r>
              <a:rPr lang="fr-CA" sz="1600" b="1" dirty="0">
                <a:solidFill>
                  <a:srgbClr val="6E9F96"/>
                </a:solidFill>
                <a:latin typeface="Avenir Next LT Pro" panose="020B0504020202020204" pitchFamily="34" charset="0"/>
              </a:rPr>
              <a:t>Cabine téléphonique</a:t>
            </a:r>
            <a:endParaRPr lang="en-CA" sz="1600" b="1" dirty="0">
              <a:solidFill>
                <a:srgbClr val="6E9F96"/>
              </a:solidFill>
              <a:latin typeface="Avenir Next LT Pro" panose="020B0504020202020204" pitchFamily="34" charset="0"/>
            </a:endParaRPr>
          </a:p>
        </p:txBody>
      </p:sp>
      <p:sp>
        <p:nvSpPr>
          <p:cNvPr id="24" name="ZoneTexte 23">
            <a:extLst>
              <a:ext uri="{FF2B5EF4-FFF2-40B4-BE49-F238E27FC236}">
                <a16:creationId xmlns:a16="http://schemas.microsoft.com/office/drawing/2014/main" id="{233F378C-FDFC-60EB-FA4F-F8EC5785BD9F}"/>
              </a:ext>
            </a:extLst>
          </p:cNvPr>
          <p:cNvSpPr txBox="1"/>
          <p:nvPr/>
        </p:nvSpPr>
        <p:spPr>
          <a:xfrm>
            <a:off x="9507220" y="5443948"/>
            <a:ext cx="2832687" cy="338554"/>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Capsule de concentration</a:t>
            </a:r>
            <a:endParaRPr lang="en-CA" sz="1600" b="1">
              <a:solidFill>
                <a:srgbClr val="6E9F96"/>
              </a:solidFill>
              <a:latin typeface="Avenir Next LT Pro" panose="020B0504020202020204" pitchFamily="34" charset="0"/>
            </a:endParaRPr>
          </a:p>
        </p:txBody>
      </p:sp>
    </p:spTree>
    <p:extLst>
      <p:ext uri="{BB962C8B-B14F-4D97-AF65-F5344CB8AC3E}">
        <p14:creationId xmlns:p14="http://schemas.microsoft.com/office/powerpoint/2010/main" val="271482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3">
            <a:extLst>
              <a:ext uri="{FF2B5EF4-FFF2-40B4-BE49-F238E27FC236}">
                <a16:creationId xmlns:a16="http://schemas.microsoft.com/office/drawing/2014/main" id="{84C76C90-E7BF-3BE5-671B-C37112E2FD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00399" y="1442293"/>
            <a:ext cx="2018211" cy="1566721"/>
          </a:xfrm>
          <a:prstGeom prst="rect">
            <a:avLst/>
          </a:prstGeom>
        </p:spPr>
      </p:pic>
      <p:pic>
        <p:nvPicPr>
          <p:cNvPr id="4" name="Picture 21">
            <a:extLst>
              <a:ext uri="{FF2B5EF4-FFF2-40B4-BE49-F238E27FC236}">
                <a16:creationId xmlns:a16="http://schemas.microsoft.com/office/drawing/2014/main" id="{228B25E5-D644-D47C-5524-5F5D14F89B6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910"/>
          <a:stretch/>
        </p:blipFill>
        <p:spPr>
          <a:xfrm>
            <a:off x="79692" y="1166409"/>
            <a:ext cx="2690856" cy="2028085"/>
          </a:xfrm>
          <a:prstGeom prst="rect">
            <a:avLst/>
          </a:prstGeom>
        </p:spPr>
      </p:pic>
      <p:pic>
        <p:nvPicPr>
          <p:cNvPr id="5" name="Picture 19">
            <a:extLst>
              <a:ext uri="{FF2B5EF4-FFF2-40B4-BE49-F238E27FC236}">
                <a16:creationId xmlns:a16="http://schemas.microsoft.com/office/drawing/2014/main" id="{87ADCF8F-9A75-9260-982E-43730D04923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170"/>
          <a:stretch/>
        </p:blipFill>
        <p:spPr>
          <a:xfrm>
            <a:off x="3727992" y="3788130"/>
            <a:ext cx="2617257" cy="1772994"/>
          </a:xfrm>
          <a:prstGeom prst="rect">
            <a:avLst/>
          </a:prstGeom>
        </p:spPr>
      </p:pic>
      <p:pic>
        <p:nvPicPr>
          <p:cNvPr id="6" name="Picture 25">
            <a:extLst>
              <a:ext uri="{FF2B5EF4-FFF2-40B4-BE49-F238E27FC236}">
                <a16:creationId xmlns:a16="http://schemas.microsoft.com/office/drawing/2014/main" id="{00F62F5C-1945-3F09-D553-8AFC1421D6B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430693" y="1176482"/>
            <a:ext cx="2294175" cy="1994772"/>
          </a:xfrm>
          <a:prstGeom prst="rect">
            <a:avLst/>
          </a:prstGeom>
        </p:spPr>
      </p:pic>
      <p:pic>
        <p:nvPicPr>
          <p:cNvPr id="8" name="Picture 29">
            <a:extLst>
              <a:ext uri="{FF2B5EF4-FFF2-40B4-BE49-F238E27FC236}">
                <a16:creationId xmlns:a16="http://schemas.microsoft.com/office/drawing/2014/main" id="{AD44FECE-7821-374D-933A-835BC122E44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338985" y="3389234"/>
            <a:ext cx="2946732" cy="2356556"/>
          </a:xfrm>
          <a:prstGeom prst="rect">
            <a:avLst/>
          </a:prstGeom>
        </p:spPr>
      </p:pic>
      <p:pic>
        <p:nvPicPr>
          <p:cNvPr id="9" name="Picture 31">
            <a:extLst>
              <a:ext uri="{FF2B5EF4-FFF2-40B4-BE49-F238E27FC236}">
                <a16:creationId xmlns:a16="http://schemas.microsoft.com/office/drawing/2014/main" id="{4B2DAAC2-F4C8-6B07-8534-0552F86CC39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48289" y="3868905"/>
            <a:ext cx="2755563" cy="1718403"/>
          </a:xfrm>
          <a:prstGeom prst="rect">
            <a:avLst/>
          </a:prstGeom>
        </p:spPr>
      </p:pic>
      <p:pic>
        <p:nvPicPr>
          <p:cNvPr id="10" name="Picture 33">
            <a:extLst>
              <a:ext uri="{FF2B5EF4-FFF2-40B4-BE49-F238E27FC236}">
                <a16:creationId xmlns:a16="http://schemas.microsoft.com/office/drawing/2014/main" id="{C4D79D0A-936E-FEA3-EDA5-FF085E3CAC4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660509" y="1257968"/>
            <a:ext cx="3174398" cy="2099808"/>
          </a:xfrm>
          <a:prstGeom prst="rect">
            <a:avLst/>
          </a:prstGeom>
        </p:spPr>
      </p:pic>
      <p:sp>
        <p:nvSpPr>
          <p:cNvPr id="7" name="Rectangle 6">
            <a:extLst>
              <a:ext uri="{FF2B5EF4-FFF2-40B4-BE49-F238E27FC236}">
                <a16:creationId xmlns:a16="http://schemas.microsoft.com/office/drawing/2014/main" id="{AFAA0054-5B72-09A4-3B76-05B6E5266EE0}"/>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itle 1">
            <a:extLst>
              <a:ext uri="{FF2B5EF4-FFF2-40B4-BE49-F238E27FC236}">
                <a16:creationId xmlns:a16="http://schemas.microsoft.com/office/drawing/2014/main" id="{F1CBEDCB-04D0-09C2-01E6-FFEEE5508FF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err="1">
                <a:solidFill>
                  <a:schemeClr val="bg1"/>
                </a:solidFill>
                <a:latin typeface="Arial"/>
                <a:cs typeface="Arial"/>
              </a:rPr>
              <a:t>Annexe</a:t>
            </a:r>
            <a:r>
              <a:rPr lang="en-US" dirty="0">
                <a:solidFill>
                  <a:schemeClr val="bg1"/>
                </a:solidFill>
                <a:latin typeface="Arial"/>
                <a:cs typeface="Arial"/>
              </a:rPr>
              <a:t> : La conception du MTGC : </a:t>
            </a:r>
            <a:r>
              <a:rPr lang="fr-CA" dirty="0">
                <a:solidFill>
                  <a:schemeClr val="bg1"/>
                </a:solidFill>
                <a:latin typeface="Arial"/>
                <a:cs typeface="Arial"/>
              </a:rPr>
              <a:t>Points de travail collaboratifs</a:t>
            </a:r>
            <a:endParaRPr lang="en-US" dirty="0">
              <a:solidFill>
                <a:schemeClr val="bg1"/>
              </a:solidFill>
              <a:latin typeface="Arial"/>
              <a:cs typeface="Arial"/>
            </a:endParaRPr>
          </a:p>
        </p:txBody>
      </p:sp>
      <p:pic>
        <p:nvPicPr>
          <p:cNvPr id="12" name="Content Placeholder 10">
            <a:extLst>
              <a:ext uri="{FF2B5EF4-FFF2-40B4-BE49-F238E27FC236}">
                <a16:creationId xmlns:a16="http://schemas.microsoft.com/office/drawing/2014/main" id="{6B0004A5-F01B-8659-BE92-31D3EFDCC189}"/>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347F4171-0836-91A0-CBDF-7AA2A422215C}"/>
              </a:ext>
            </a:extLst>
          </p:cNvPr>
          <p:cNvSpPr txBox="1"/>
          <p:nvPr/>
        </p:nvSpPr>
        <p:spPr>
          <a:xfrm>
            <a:off x="597704" y="3171254"/>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Zone d’équipe</a:t>
            </a:r>
            <a:endParaRPr lang="en-CA" b="1">
              <a:solidFill>
                <a:srgbClr val="6E9F96"/>
              </a:solidFill>
              <a:latin typeface="Avenir Next LT Pro" panose="020B0504020202020204" pitchFamily="34" charset="0"/>
            </a:endParaRPr>
          </a:p>
        </p:txBody>
      </p:sp>
      <p:sp>
        <p:nvSpPr>
          <p:cNvPr id="13" name="ZoneTexte 12">
            <a:extLst>
              <a:ext uri="{FF2B5EF4-FFF2-40B4-BE49-F238E27FC236}">
                <a16:creationId xmlns:a16="http://schemas.microsoft.com/office/drawing/2014/main" id="{1856612A-885E-3E7C-AF4D-8D057206B1B0}"/>
              </a:ext>
            </a:extLst>
          </p:cNvPr>
          <p:cNvSpPr txBox="1"/>
          <p:nvPr/>
        </p:nvSpPr>
        <p:spPr>
          <a:xfrm>
            <a:off x="3727992" y="3157475"/>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Enclave</a:t>
            </a:r>
            <a:endParaRPr lang="en-CA" b="1">
              <a:solidFill>
                <a:srgbClr val="6E9F96"/>
              </a:solidFill>
              <a:latin typeface="Avenir Next LT Pro" panose="020B0504020202020204" pitchFamily="34" charset="0"/>
            </a:endParaRPr>
          </a:p>
        </p:txBody>
      </p:sp>
      <p:sp>
        <p:nvSpPr>
          <p:cNvPr id="14" name="ZoneTexte 13">
            <a:extLst>
              <a:ext uri="{FF2B5EF4-FFF2-40B4-BE49-F238E27FC236}">
                <a16:creationId xmlns:a16="http://schemas.microsoft.com/office/drawing/2014/main" id="{E3E9C2D6-972B-3EAA-FBF3-3BB33506298D}"/>
              </a:ext>
            </a:extLst>
          </p:cNvPr>
          <p:cNvSpPr txBox="1"/>
          <p:nvPr/>
        </p:nvSpPr>
        <p:spPr>
          <a:xfrm>
            <a:off x="6419123" y="3086616"/>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Salle de travail</a:t>
            </a:r>
            <a:endParaRPr lang="en-CA" b="1">
              <a:solidFill>
                <a:srgbClr val="6E9F96"/>
              </a:solidFill>
              <a:latin typeface="Avenir Next LT Pro" panose="020B0504020202020204" pitchFamily="34" charset="0"/>
            </a:endParaRPr>
          </a:p>
        </p:txBody>
      </p:sp>
      <p:sp>
        <p:nvSpPr>
          <p:cNvPr id="15" name="ZoneTexte 14">
            <a:extLst>
              <a:ext uri="{FF2B5EF4-FFF2-40B4-BE49-F238E27FC236}">
                <a16:creationId xmlns:a16="http://schemas.microsoft.com/office/drawing/2014/main" id="{4019B1AD-86C3-96C7-CF45-408DA037AC49}"/>
              </a:ext>
            </a:extLst>
          </p:cNvPr>
          <p:cNvSpPr txBox="1"/>
          <p:nvPr/>
        </p:nvSpPr>
        <p:spPr>
          <a:xfrm>
            <a:off x="9549411" y="3047604"/>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Point de discussion</a:t>
            </a:r>
            <a:endParaRPr lang="en-CA" b="1">
              <a:solidFill>
                <a:srgbClr val="6E9F96"/>
              </a:solidFill>
              <a:latin typeface="Avenir Next LT Pro" panose="020B0504020202020204" pitchFamily="34" charset="0"/>
            </a:endParaRPr>
          </a:p>
        </p:txBody>
      </p:sp>
      <p:sp>
        <p:nvSpPr>
          <p:cNvPr id="16" name="ZoneTexte 15">
            <a:extLst>
              <a:ext uri="{FF2B5EF4-FFF2-40B4-BE49-F238E27FC236}">
                <a16:creationId xmlns:a16="http://schemas.microsoft.com/office/drawing/2014/main" id="{00FAED27-44E9-97F7-396F-4295A6BCBA84}"/>
              </a:ext>
            </a:extLst>
          </p:cNvPr>
          <p:cNvSpPr txBox="1"/>
          <p:nvPr/>
        </p:nvSpPr>
        <p:spPr>
          <a:xfrm>
            <a:off x="8085566" y="5579661"/>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Salle de projet</a:t>
            </a:r>
            <a:endParaRPr lang="en-CA" b="1">
              <a:solidFill>
                <a:srgbClr val="6E9F96"/>
              </a:solidFill>
              <a:latin typeface="Avenir Next LT Pro" panose="020B0504020202020204" pitchFamily="34" charset="0"/>
            </a:endParaRPr>
          </a:p>
        </p:txBody>
      </p:sp>
      <p:sp>
        <p:nvSpPr>
          <p:cNvPr id="17" name="ZoneTexte 16">
            <a:extLst>
              <a:ext uri="{FF2B5EF4-FFF2-40B4-BE49-F238E27FC236}">
                <a16:creationId xmlns:a16="http://schemas.microsoft.com/office/drawing/2014/main" id="{42E8FA60-17DB-F3BB-2A1E-DDACE49490E2}"/>
              </a:ext>
            </a:extLst>
          </p:cNvPr>
          <p:cNvSpPr txBox="1"/>
          <p:nvPr/>
        </p:nvSpPr>
        <p:spPr>
          <a:xfrm>
            <a:off x="4548172" y="5561124"/>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Salon</a:t>
            </a:r>
            <a:endParaRPr lang="en-CA" b="1">
              <a:solidFill>
                <a:srgbClr val="6E9F96"/>
              </a:solidFill>
              <a:latin typeface="Avenir Next LT Pro" panose="020B0504020202020204" pitchFamily="34" charset="0"/>
            </a:endParaRPr>
          </a:p>
        </p:txBody>
      </p:sp>
      <p:sp>
        <p:nvSpPr>
          <p:cNvPr id="18" name="ZoneTexte 17">
            <a:extLst>
              <a:ext uri="{FF2B5EF4-FFF2-40B4-BE49-F238E27FC236}">
                <a16:creationId xmlns:a16="http://schemas.microsoft.com/office/drawing/2014/main" id="{77137FCD-3CEF-95E6-8DC9-80085935B314}"/>
              </a:ext>
            </a:extLst>
          </p:cNvPr>
          <p:cNvSpPr txBox="1"/>
          <p:nvPr/>
        </p:nvSpPr>
        <p:spPr>
          <a:xfrm>
            <a:off x="541216" y="5533512"/>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Salle de réunion</a:t>
            </a:r>
            <a:endParaRPr lang="en-CA" b="1">
              <a:solidFill>
                <a:srgbClr val="6E9F96"/>
              </a:solidFill>
              <a:latin typeface="Avenir Next LT Pro" panose="020B0504020202020204" pitchFamily="34" charset="0"/>
            </a:endParaRPr>
          </a:p>
        </p:txBody>
      </p:sp>
    </p:spTree>
    <p:extLst>
      <p:ext uri="{BB962C8B-B14F-4D97-AF65-F5344CB8AC3E}">
        <p14:creationId xmlns:p14="http://schemas.microsoft.com/office/powerpoint/2010/main" val="169207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30855-F32A-2F21-A43E-C7859C107EED}"/>
              </a:ext>
            </a:extLst>
          </p:cNvPr>
          <p:cNvSpPr>
            <a:spLocks noGrp="1"/>
          </p:cNvSpPr>
          <p:nvPr>
            <p:ph type="title" idx="4294967295"/>
          </p:nvPr>
        </p:nvSpPr>
        <p:spPr>
          <a:xfrm>
            <a:off x="413375" y="1038024"/>
            <a:ext cx="5251701" cy="490972"/>
          </a:xfrm>
          <a:prstGeom prst="rect">
            <a:avLst/>
          </a:prstGeom>
        </p:spPr>
        <p:txBody>
          <a:bodyPr lIns="91440" tIns="45720" rIns="91440" bIns="45720" anchor="t"/>
          <a:lstStyle/>
          <a:p>
            <a:r>
              <a:rPr lang="fr-CA" b="0" dirty="0">
                <a:latin typeface="Avenir Next LT Pro" panose="020B0504020202020204" pitchFamily="34" charset="0"/>
                <a:cs typeface="Arial"/>
              </a:rPr>
              <a:t>Pour plusieurs d’entre vous...</a:t>
            </a:r>
            <a:endParaRPr lang="en-CA" b="0" dirty="0">
              <a:latin typeface="Avenir Next LT Pro" panose="020B0504020202020204" pitchFamily="34" charset="0"/>
              <a:cs typeface="Arial"/>
            </a:endParaRPr>
          </a:p>
        </p:txBody>
      </p:sp>
      <p:sp>
        <p:nvSpPr>
          <p:cNvPr id="3" name="Rectangle 2">
            <a:extLst>
              <a:ext uri="{FF2B5EF4-FFF2-40B4-BE49-F238E27FC236}">
                <a16:creationId xmlns:a16="http://schemas.microsoft.com/office/drawing/2014/main" id="{52628C8E-2231-D75D-DC5C-D20A9447151B}"/>
              </a:ext>
            </a:extLst>
          </p:cNvPr>
          <p:cNvSpPr/>
          <p:nvPr/>
        </p:nvSpPr>
        <p:spPr>
          <a:xfrm>
            <a:off x="4595687" y="2145724"/>
            <a:ext cx="6271357" cy="3496244"/>
          </a:xfrm>
          <a:prstGeom prst="rect">
            <a:avLst/>
          </a:prstGeom>
          <a:gradFill flip="none" rotWithShape="1">
            <a:gsLst>
              <a:gs pos="39000">
                <a:schemeClr val="accent1">
                  <a:lumMod val="40000"/>
                  <a:lumOff val="60000"/>
                  <a:alpha val="74000"/>
                </a:schemeClr>
              </a:gs>
              <a:gs pos="69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venir Next LT Pro" panose="020B0504020202020204" pitchFamily="34" charset="0"/>
            </a:endParaRPr>
          </a:p>
        </p:txBody>
      </p:sp>
      <p:sp>
        <p:nvSpPr>
          <p:cNvPr id="4" name="Rectangle 3">
            <a:extLst>
              <a:ext uri="{FF2B5EF4-FFF2-40B4-BE49-F238E27FC236}">
                <a16:creationId xmlns:a16="http://schemas.microsoft.com/office/drawing/2014/main" id="{19B31DB0-C597-F594-91DC-9C9C85FA390A}"/>
              </a:ext>
            </a:extLst>
          </p:cNvPr>
          <p:cNvSpPr/>
          <p:nvPr/>
        </p:nvSpPr>
        <p:spPr>
          <a:xfrm>
            <a:off x="1465177" y="2140118"/>
            <a:ext cx="3055234" cy="3501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venir Next LT Pro" panose="020B0504020202020204" pitchFamily="34" charset="0"/>
            </a:endParaRPr>
          </a:p>
        </p:txBody>
      </p:sp>
      <p:sp>
        <p:nvSpPr>
          <p:cNvPr id="6" name="TextBox 5">
            <a:extLst>
              <a:ext uri="{FF2B5EF4-FFF2-40B4-BE49-F238E27FC236}">
                <a16:creationId xmlns:a16="http://schemas.microsoft.com/office/drawing/2014/main" id="{A8144399-86E6-8F9C-F0B6-E79E7948C6B7}"/>
              </a:ext>
            </a:extLst>
          </p:cNvPr>
          <p:cNvSpPr txBox="1"/>
          <p:nvPr/>
        </p:nvSpPr>
        <p:spPr>
          <a:xfrm>
            <a:off x="3146819" y="1707994"/>
            <a:ext cx="2805546" cy="369332"/>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a:ln>
                  <a:noFill/>
                </a:ln>
                <a:solidFill>
                  <a:srgbClr val="C00000"/>
                </a:solidFill>
                <a:uLnTx/>
                <a:uFillTx/>
                <a:latin typeface="Avenir Next LT Pro" panose="020B0504020202020204" pitchFamily="34" charset="0"/>
                <a:cs typeface="Calibri"/>
              </a:rPr>
              <a:t>Mars 2020</a:t>
            </a:r>
            <a:endParaRPr lang="fr-CA" sz="1800" b="1" i="0" u="none" strike="noStrike" cap="none" normalizeH="0" baseline="0" noProof="0">
              <a:ln>
                <a:noFill/>
              </a:ln>
              <a:solidFill>
                <a:srgbClr val="C00000"/>
              </a:solidFill>
              <a:uLnTx/>
              <a:uFillTx/>
              <a:latin typeface="Avenir Next LT Pro" panose="020B0504020202020204" pitchFamily="34" charset="0"/>
              <a:cs typeface="Calibri"/>
            </a:endParaRPr>
          </a:p>
        </p:txBody>
      </p:sp>
      <p:grpSp>
        <p:nvGrpSpPr>
          <p:cNvPr id="7" name="Group 12">
            <a:extLst>
              <a:ext uri="{FF2B5EF4-FFF2-40B4-BE49-F238E27FC236}">
                <a16:creationId xmlns:a16="http://schemas.microsoft.com/office/drawing/2014/main" id="{7ABDD0FF-BFF5-9508-4275-26ECD5682839}"/>
              </a:ext>
            </a:extLst>
          </p:cNvPr>
          <p:cNvGrpSpPr/>
          <p:nvPr/>
        </p:nvGrpSpPr>
        <p:grpSpPr>
          <a:xfrm>
            <a:off x="1347503" y="2276510"/>
            <a:ext cx="3268231" cy="3064920"/>
            <a:chOff x="-140576" y="2290088"/>
            <a:chExt cx="3268231" cy="3188773"/>
          </a:xfrm>
        </p:grpSpPr>
        <p:pic>
          <p:nvPicPr>
            <p:cNvPr id="8" name="Picture Placeholder 23">
              <a:extLst>
                <a:ext uri="{FF2B5EF4-FFF2-40B4-BE49-F238E27FC236}">
                  <a16:creationId xmlns:a16="http://schemas.microsoft.com/office/drawing/2014/main" id="{3D3DC855-FB4D-1225-F66E-9DE42EEEB2E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55962" y="4457149"/>
              <a:ext cx="1289599" cy="1021712"/>
            </a:xfrm>
            <a:prstGeom prst="rect">
              <a:avLst/>
            </a:prstGeom>
          </p:spPr>
        </p:pic>
        <p:sp>
          <p:nvSpPr>
            <p:cNvPr id="9" name="TextBox 15">
              <a:extLst>
                <a:ext uri="{FF2B5EF4-FFF2-40B4-BE49-F238E27FC236}">
                  <a16:creationId xmlns:a16="http://schemas.microsoft.com/office/drawing/2014/main" id="{D43E8409-5C7F-A546-C40D-AB4CA6ED7482}"/>
                </a:ext>
              </a:extLst>
            </p:cNvPr>
            <p:cNvSpPr txBox="1"/>
            <p:nvPr/>
          </p:nvSpPr>
          <p:spPr>
            <a:xfrm>
              <a:off x="-140576" y="2290088"/>
              <a:ext cx="3268231" cy="1889262"/>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2000" b="1" i="0" u="none" strike="noStrike" cap="none" normalizeH="0" baseline="0" noProof="0" dirty="0">
                  <a:ln>
                    <a:noFill/>
                  </a:ln>
                  <a:solidFill>
                    <a:srgbClr val="17455C"/>
                  </a:solidFill>
                  <a:uLnTx/>
                  <a:uFillTx/>
                  <a:latin typeface="Avenir Next LT Pro" panose="020B0504020202020204" pitchFamily="34" charset="0"/>
                  <a:cs typeface="Calibri Light"/>
                </a:rPr>
                <a:t>Travail = Milieu de travail</a:t>
              </a:r>
              <a:endParaRPr lang="fr-CA" sz="2000" b="1" i="0" u="none" strike="noStrike" cap="none" normalizeH="0" baseline="0" noProof="0" dirty="0">
                <a:ln>
                  <a:noFill/>
                </a:ln>
                <a:solidFill>
                  <a:srgbClr val="17455C"/>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Statique et conforme</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Individuel</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Interactions sociales en personne</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grpSp>
      <p:grpSp>
        <p:nvGrpSpPr>
          <p:cNvPr id="10" name="Group 17">
            <a:extLst>
              <a:ext uri="{FF2B5EF4-FFF2-40B4-BE49-F238E27FC236}">
                <a16:creationId xmlns:a16="http://schemas.microsoft.com/office/drawing/2014/main" id="{8AB89DF7-0916-33B3-1C83-17D5E3DFD359}"/>
              </a:ext>
            </a:extLst>
          </p:cNvPr>
          <p:cNvGrpSpPr/>
          <p:nvPr/>
        </p:nvGrpSpPr>
        <p:grpSpPr>
          <a:xfrm>
            <a:off x="4743923" y="2246506"/>
            <a:ext cx="2697964" cy="3168311"/>
            <a:chOff x="3690069" y="2292148"/>
            <a:chExt cx="2697964" cy="2164661"/>
          </a:xfrm>
        </p:grpSpPr>
        <p:pic>
          <p:nvPicPr>
            <p:cNvPr id="11" name="Picture 19">
              <a:extLst>
                <a:ext uri="{FF2B5EF4-FFF2-40B4-BE49-F238E27FC236}">
                  <a16:creationId xmlns:a16="http://schemas.microsoft.com/office/drawing/2014/main" id="{381DD8E7-A36A-9F20-CDC7-4BB8678B516A}"/>
                </a:ext>
              </a:extLst>
            </p:cNvPr>
            <p:cNvPicPr>
              <a:picLocks noChangeAspect="1"/>
            </p:cNvPicPr>
            <p:nvPr/>
          </p:nvPicPr>
          <p:blipFill rotWithShape="1">
            <a:blip r:embed="rId4" cstate="screen">
              <a:clrChange>
                <a:clrFrom>
                  <a:srgbClr val="E2E1DF"/>
                </a:clrFrom>
                <a:clrTo>
                  <a:srgbClr val="E2E1DF">
                    <a:alpha val="0"/>
                  </a:srgbClr>
                </a:clrTo>
              </a:clrChange>
              <a:biLevel thresh="50000"/>
              <a:extLst>
                <a:ext uri="{28A0092B-C50C-407E-A947-70E740481C1C}">
                  <a14:useLocalDpi xmlns:a14="http://schemas.microsoft.com/office/drawing/2010/main" val="0"/>
                </a:ext>
              </a:extLst>
            </a:blip>
            <a:srcRect/>
            <a:stretch/>
          </p:blipFill>
          <p:spPr>
            <a:xfrm>
              <a:off x="4381567" y="3735726"/>
              <a:ext cx="1173908" cy="721083"/>
            </a:xfrm>
            <a:prstGeom prst="ellipse">
              <a:avLst/>
            </a:prstGeom>
          </p:spPr>
        </p:pic>
        <p:sp>
          <p:nvSpPr>
            <p:cNvPr id="12" name="TextBox 20">
              <a:extLst>
                <a:ext uri="{FF2B5EF4-FFF2-40B4-BE49-F238E27FC236}">
                  <a16:creationId xmlns:a16="http://schemas.microsoft.com/office/drawing/2014/main" id="{943C51BB-FACE-500A-EAA0-7287E7BAD21C}"/>
                </a:ext>
              </a:extLst>
            </p:cNvPr>
            <p:cNvSpPr txBox="1"/>
            <p:nvPr/>
          </p:nvSpPr>
          <p:spPr>
            <a:xfrm>
              <a:off x="3690069" y="2292148"/>
              <a:ext cx="2697964" cy="1030371"/>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2000" b="1" i="0" u="none" strike="noStrike" cap="none" normalizeH="0" baseline="0" noProof="0" dirty="0">
                  <a:ln>
                    <a:noFill/>
                  </a:ln>
                  <a:solidFill>
                    <a:srgbClr val="18853F"/>
                  </a:solidFill>
                  <a:uLnTx/>
                  <a:uFillTx/>
                  <a:latin typeface="Avenir Next LT Pro" panose="020B0504020202020204" pitchFamily="34" charset="0"/>
                  <a:cs typeface="Calibri Light"/>
                </a:rPr>
                <a:t>Travail = Maison</a:t>
              </a:r>
              <a:endParaRPr lang="fr-CA" sz="2000" b="1" i="0" u="none" strike="noStrike" cap="none" normalizeH="0" baseline="0" noProof="0" dirty="0">
                <a:ln>
                  <a:noFill/>
                </a:ln>
                <a:solidFill>
                  <a:srgbClr val="18853F"/>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Conciliation travail-vie personnelle</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Virtuel et numérique</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Efficacité</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grpSp>
      <p:cxnSp>
        <p:nvCxnSpPr>
          <p:cNvPr id="13" name="Straight Arrow Connector 25">
            <a:extLst>
              <a:ext uri="{FF2B5EF4-FFF2-40B4-BE49-F238E27FC236}">
                <a16:creationId xmlns:a16="http://schemas.microsoft.com/office/drawing/2014/main" id="{CED0BC9A-179C-424A-DF6E-A33A3EE37937}"/>
              </a:ext>
            </a:extLst>
          </p:cNvPr>
          <p:cNvCxnSpPr>
            <a:cxnSpLocks/>
          </p:cNvCxnSpPr>
          <p:nvPr/>
        </p:nvCxnSpPr>
        <p:spPr>
          <a:xfrm>
            <a:off x="1549844" y="2045638"/>
            <a:ext cx="9483019"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27">
            <a:extLst>
              <a:ext uri="{FF2B5EF4-FFF2-40B4-BE49-F238E27FC236}">
                <a16:creationId xmlns:a16="http://schemas.microsoft.com/office/drawing/2014/main" id="{96E4590F-8CC2-8FA7-BEFE-DB6D41F1DAA9}"/>
              </a:ext>
            </a:extLst>
          </p:cNvPr>
          <p:cNvCxnSpPr>
            <a:cxnSpLocks/>
          </p:cNvCxnSpPr>
          <p:nvPr/>
        </p:nvCxnSpPr>
        <p:spPr>
          <a:xfrm flipV="1">
            <a:off x="4549592" y="2145724"/>
            <a:ext cx="0" cy="34962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a16="http://schemas.microsoft.com/office/drawing/2014/main" id="{A3F97FD6-AA95-20B7-AC71-956255E59E59}"/>
              </a:ext>
            </a:extLst>
          </p:cNvPr>
          <p:cNvSpPr txBox="1"/>
          <p:nvPr/>
        </p:nvSpPr>
        <p:spPr>
          <a:xfrm>
            <a:off x="7507756" y="2280333"/>
            <a:ext cx="3138473" cy="1231106"/>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rPr>
              <a:t>Travail = Hybride</a:t>
            </a:r>
            <a:endParaRPr lang="fr-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Choisir le meilleur des deux</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algn="ctr" defTabSz="800100" eaLnBrk="0" fontAlgn="base" hangingPunct="0">
              <a:spcBef>
                <a:spcPct val="0"/>
              </a:spcBef>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Responsabilisation</a:t>
            </a:r>
            <a:r>
              <a:rPr lang="fr-CA" dirty="0">
                <a:solidFill>
                  <a:srgbClr val="000000"/>
                </a:solidFill>
                <a:latin typeface="Avenir Next LT Pro" panose="020B0504020202020204" pitchFamily="34" charset="0"/>
                <a:cs typeface="Calibri Light"/>
              </a:rPr>
              <a:t> </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Fonctionnalité</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pic>
        <p:nvPicPr>
          <p:cNvPr id="16" name="Graphic 10" descr="Wireless with solid fill">
            <a:extLst>
              <a:ext uri="{FF2B5EF4-FFF2-40B4-BE49-F238E27FC236}">
                <a16:creationId xmlns:a16="http://schemas.microsoft.com/office/drawing/2014/main" id="{F1067630-12DA-01B5-3831-9ACBA8C168C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46024">
            <a:off x="8583345" y="3854083"/>
            <a:ext cx="779078" cy="779078"/>
          </a:xfrm>
          <a:prstGeom prst="rect">
            <a:avLst/>
          </a:prstGeom>
        </p:spPr>
      </p:pic>
      <p:sp>
        <p:nvSpPr>
          <p:cNvPr id="18" name="Arrow: Chevron 44">
            <a:extLst>
              <a:ext uri="{FF2B5EF4-FFF2-40B4-BE49-F238E27FC236}">
                <a16:creationId xmlns:a16="http://schemas.microsoft.com/office/drawing/2014/main" id="{28BA6C26-1F77-8162-6E8F-73EBEB5EE9F9}"/>
              </a:ext>
            </a:extLst>
          </p:cNvPr>
          <p:cNvSpPr/>
          <p:nvPr/>
        </p:nvSpPr>
        <p:spPr>
          <a:xfrm rot="5400000">
            <a:off x="8833803" y="1823135"/>
            <a:ext cx="254289" cy="318247"/>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000000"/>
              </a:solidFill>
              <a:effectLst/>
              <a:uLnTx/>
              <a:uFillTx/>
              <a:latin typeface="Avenir Next LT Pro" panose="020B0504020202020204" pitchFamily="34" charset="0"/>
            </a:endParaRPr>
          </a:p>
        </p:txBody>
      </p:sp>
      <p:sp>
        <p:nvSpPr>
          <p:cNvPr id="19" name="TextBox 51">
            <a:extLst>
              <a:ext uri="{FF2B5EF4-FFF2-40B4-BE49-F238E27FC236}">
                <a16:creationId xmlns:a16="http://schemas.microsoft.com/office/drawing/2014/main" id="{E5691C98-64E6-FE06-C29C-81AE9C42042B}"/>
              </a:ext>
            </a:extLst>
          </p:cNvPr>
          <p:cNvSpPr txBox="1"/>
          <p:nvPr/>
        </p:nvSpPr>
        <p:spPr>
          <a:xfrm>
            <a:off x="1599719" y="1734126"/>
            <a:ext cx="1342053" cy="338554"/>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000000"/>
                </a:solidFill>
                <a:uLnTx/>
                <a:uFillTx/>
                <a:latin typeface="Avenir Next LT Pro" panose="020B0504020202020204" pitchFamily="34" charset="0"/>
                <a:cs typeface="Calibri"/>
              </a:rPr>
              <a:t>2020</a:t>
            </a:r>
            <a:endParaRPr lang="fr-CA" sz="1600" b="1" i="0" u="none" strike="noStrike" cap="none" normalizeH="0" baseline="0" noProof="0" dirty="0">
              <a:ln>
                <a:noFill/>
              </a:ln>
              <a:solidFill>
                <a:srgbClr val="000000"/>
              </a:solidFill>
              <a:uLnTx/>
              <a:uFillTx/>
              <a:latin typeface="Avenir Next LT Pro" panose="020B0504020202020204" pitchFamily="34" charset="0"/>
              <a:cs typeface="Calibri"/>
            </a:endParaRPr>
          </a:p>
        </p:txBody>
      </p:sp>
      <p:pic>
        <p:nvPicPr>
          <p:cNvPr id="21" name="Picture Placeholder 23">
            <a:extLst>
              <a:ext uri="{FF2B5EF4-FFF2-40B4-BE49-F238E27FC236}">
                <a16:creationId xmlns:a16="http://schemas.microsoft.com/office/drawing/2014/main" id="{D8847766-152D-1210-CF72-B0B2444B361E}"/>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8960948" y="4403236"/>
            <a:ext cx="1173908" cy="930052"/>
          </a:xfrm>
          <a:prstGeom prst="rect">
            <a:avLst/>
          </a:prstGeom>
        </p:spPr>
      </p:pic>
      <p:pic>
        <p:nvPicPr>
          <p:cNvPr id="22" name="Picture 32">
            <a:extLst>
              <a:ext uri="{FF2B5EF4-FFF2-40B4-BE49-F238E27FC236}">
                <a16:creationId xmlns:a16="http://schemas.microsoft.com/office/drawing/2014/main" id="{84517F0C-7F3F-5E64-53AC-53A33AB697AF}"/>
              </a:ext>
            </a:extLst>
          </p:cNvPr>
          <p:cNvPicPr>
            <a:picLocks noChangeAspect="1"/>
          </p:cNvPicPr>
          <p:nvPr/>
        </p:nvPicPr>
        <p:blipFill rotWithShape="1">
          <a:blip r:embed="rId8" cstate="screen">
            <a:clrChange>
              <a:clrFrom>
                <a:srgbClr val="E2E1DF"/>
              </a:clrFrom>
              <a:clrTo>
                <a:srgbClr val="E2E1DF">
                  <a:alpha val="0"/>
                </a:srgbClr>
              </a:clrTo>
            </a:clrChange>
            <a:biLevel thresh="50000"/>
            <a:extLst>
              <a:ext uri="{28A0092B-C50C-407E-A947-70E740481C1C}">
                <a14:useLocalDpi xmlns:a14="http://schemas.microsoft.com/office/drawing/2010/main" val="0"/>
              </a:ext>
            </a:extLst>
          </a:blip>
          <a:srcRect/>
          <a:stretch/>
        </p:blipFill>
        <p:spPr>
          <a:xfrm>
            <a:off x="7880285" y="4527767"/>
            <a:ext cx="1126604" cy="909956"/>
          </a:xfrm>
          <a:prstGeom prst="ellipse">
            <a:avLst/>
          </a:prstGeom>
        </p:spPr>
      </p:pic>
      <p:sp>
        <p:nvSpPr>
          <p:cNvPr id="24" name="TextBox 43">
            <a:extLst>
              <a:ext uri="{FF2B5EF4-FFF2-40B4-BE49-F238E27FC236}">
                <a16:creationId xmlns:a16="http://schemas.microsoft.com/office/drawing/2014/main" id="{5264BBD9-3574-F958-82F5-B2BC8E5B63E9}"/>
              </a:ext>
            </a:extLst>
          </p:cNvPr>
          <p:cNvSpPr txBox="1"/>
          <p:nvPr/>
        </p:nvSpPr>
        <p:spPr>
          <a:xfrm>
            <a:off x="6707423" y="1238615"/>
            <a:ext cx="4507047" cy="646331"/>
          </a:xfrm>
          <a:prstGeom prst="rect">
            <a:avLst/>
          </a:prstGeom>
          <a:noFill/>
        </p:spPr>
        <p:txBody>
          <a:bodyPr wrap="square" lIns="91440" tIns="45720" rIns="91440" bIns="45720" rtlCol="0" anchor="t">
            <a:spAutoFit/>
          </a:bodyPr>
          <a:lstStyle/>
          <a:p>
            <a:pPr algn="ctr" eaLnBrk="0" fontAlgn="base" hangingPunct="0">
              <a:spcBef>
                <a:spcPct val="0"/>
              </a:spcBef>
              <a:spcAft>
                <a:spcPct val="0"/>
              </a:spcAft>
              <a:defRPr/>
            </a:pPr>
            <a:r>
              <a:rPr lang="fr-CA" b="1" dirty="0">
                <a:solidFill>
                  <a:srgbClr val="4CB6A0"/>
                </a:solidFill>
                <a:highlight>
                  <a:srgbClr val="FFFF00"/>
                </a:highlight>
                <a:latin typeface="Avenir Next LT Pro" panose="020B0504020202020204" pitchFamily="34" charset="0"/>
                <a:cs typeface="Calibri"/>
              </a:rPr>
              <a:t>[N</a:t>
            </a:r>
            <a:r>
              <a:rPr kumimoji="0" lang="fr-CA" b="1" i="0" u="none" strike="noStrike" cap="none" normalizeH="0" baseline="0" noProof="0" dirty="0">
                <a:ln>
                  <a:noFill/>
                </a:ln>
                <a:solidFill>
                  <a:srgbClr val="4CB6A0"/>
                </a:solidFill>
                <a:highlight>
                  <a:srgbClr val="FFFF00"/>
                </a:highlight>
                <a:uLnTx/>
                <a:uFillTx/>
                <a:latin typeface="Avenir Next LT Pro" panose="020B0504020202020204" pitchFamily="34" charset="0"/>
                <a:cs typeface="Calibri"/>
              </a:rPr>
              <a:t>om de votre projet</a:t>
            </a:r>
            <a:r>
              <a:rPr lang="fr-CA" dirty="0">
                <a:highlight>
                  <a:srgbClr val="FFFF00"/>
                </a:highlight>
                <a:latin typeface="Avenir Next LT Pro" panose="020B0504020202020204" pitchFamily="34" charset="0"/>
                <a:cs typeface="Calibri"/>
              </a:rPr>
              <a:t> </a:t>
            </a:r>
            <a:endParaRPr lang="fr-CA" b="1" i="0" u="none" strike="noStrike" cap="none" normalizeH="0" baseline="0" noProof="0" dirty="0">
              <a:ln>
                <a:noFill/>
              </a:ln>
              <a:highlight>
                <a:srgbClr val="FFFF00"/>
              </a:highlight>
              <a:uLnTx/>
              <a:uFillTx/>
              <a:latin typeface="Avenir Next LT Pro" panose="020B0504020202020204" pitchFamily="34" charset="0"/>
              <a:cs typeface="Calibri" panose="020F0502020204030204" pitchFamily="34" charset="0"/>
            </a:endParaRPr>
          </a:p>
          <a:p>
            <a:pPr algn="ctr" eaLnBrk="0" fontAlgn="base" hangingPunct="0">
              <a:spcBef>
                <a:spcPct val="0"/>
              </a:spcBef>
              <a:spcAft>
                <a:spcPct val="0"/>
              </a:spcAft>
              <a:defRPr/>
            </a:pPr>
            <a:r>
              <a:rPr lang="fr-CA" b="1" dirty="0">
                <a:solidFill>
                  <a:srgbClr val="4CB6A0"/>
                </a:solidFill>
                <a:highlight>
                  <a:srgbClr val="FFFF00"/>
                </a:highlight>
                <a:latin typeface="Avenir Next LT Pro" panose="020B0504020202020204" pitchFamily="34" charset="0"/>
                <a:cs typeface="Calibri"/>
              </a:rPr>
              <a:t>Mois et année] </a:t>
            </a:r>
          </a:p>
        </p:txBody>
      </p:sp>
      <p:sp>
        <p:nvSpPr>
          <p:cNvPr id="5" name="Rectangle 4">
            <a:extLst>
              <a:ext uri="{FF2B5EF4-FFF2-40B4-BE49-F238E27FC236}">
                <a16:creationId xmlns:a16="http://schemas.microsoft.com/office/drawing/2014/main" id="{29D9F0CF-8ED6-4D81-73B8-8604A87E66A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Title 1">
            <a:extLst>
              <a:ext uri="{FF2B5EF4-FFF2-40B4-BE49-F238E27FC236}">
                <a16:creationId xmlns:a16="http://schemas.microsoft.com/office/drawing/2014/main" id="{485D1850-4DB6-48AF-666C-35E98924449D}"/>
              </a:ext>
            </a:extLst>
          </p:cNvPr>
          <p:cNvSpPr txBox="1">
            <a:spLocks/>
          </p:cNvSpPr>
          <p:nvPr/>
        </p:nvSpPr>
        <p:spPr>
          <a:xfrm>
            <a:off x="192824" y="102885"/>
            <a:ext cx="559994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a:solidFill>
                  <a:schemeClr val="bg1"/>
                </a:solidFill>
                <a:ea typeface="+mn-ea"/>
              </a:rPr>
              <a:t>Contexte</a:t>
            </a:r>
          </a:p>
        </p:txBody>
      </p:sp>
      <p:pic>
        <p:nvPicPr>
          <p:cNvPr id="20" name="Content Placeholder 10">
            <a:extLst>
              <a:ext uri="{FF2B5EF4-FFF2-40B4-BE49-F238E27FC236}">
                <a16:creationId xmlns:a16="http://schemas.microsoft.com/office/drawing/2014/main" id="{BAD493E1-9B4E-6B69-BCD5-9DBF74B7204F}"/>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87542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Lst>
          </p:cNvPr>
          <p:cNvSpPr txBox="1">
            <a:spLocks/>
          </p:cNvSpPr>
          <p:nvPr/>
        </p:nvSpPr>
        <p:spPr>
          <a:xfrm>
            <a:off x="386862" y="1585101"/>
            <a:ext cx="6715315" cy="3636219"/>
          </a:xfrm>
          <a:prstGeom prst="rect">
            <a:avLst/>
          </a:prstGeom>
        </p:spPr>
        <p:txBody>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4" name="ZoneTexte 3">
            <a:extLst>
              <a:ext uri="{FF2B5EF4-FFF2-40B4-BE49-F238E27FC236}">
                <a16:creationId xmlns:a16="http://schemas.microsoft.com/office/drawing/2014/main" id="{AE7F71C1-015A-5148-E256-C620E4B7B08F}"/>
              </a:ext>
            </a:extLst>
          </p:cNvPr>
          <p:cNvSpPr txBox="1"/>
          <p:nvPr/>
        </p:nvSpPr>
        <p:spPr>
          <a:xfrm>
            <a:off x="386862" y="1585101"/>
            <a:ext cx="6313403" cy="646331"/>
          </a:xfrm>
          <a:prstGeom prst="rect">
            <a:avLst/>
          </a:prstGeom>
          <a:noFill/>
        </p:spPr>
        <p:txBody>
          <a:bodyPr wrap="square" rtlCol="0">
            <a:spAutoFit/>
          </a:bodyPr>
          <a:lstStyle/>
          <a:p>
            <a:r>
              <a:rPr lang="fr-CA">
                <a:highlight>
                  <a:srgbClr val="FFFF00"/>
                </a:highlight>
                <a:latin typeface="Avenir Next LT Pro" panose="020B0504020202020204" pitchFamily="34" charset="0"/>
              </a:rPr>
              <a:t>Insérez votre vision, incluant les espaces visés par cette modernisation.</a:t>
            </a:r>
            <a:endParaRPr lang="en-CA">
              <a:highlight>
                <a:srgbClr val="FFFF00"/>
              </a:highlight>
              <a:latin typeface="Avenir Next LT Pro" panose="020B0504020202020204" pitchFamily="34" charset="0"/>
            </a:endParaRPr>
          </a:p>
        </p:txBody>
      </p:sp>
      <p:sp>
        <p:nvSpPr>
          <p:cNvPr id="6" name="Rectangle 5">
            <a:extLst>
              <a:ext uri="{FF2B5EF4-FFF2-40B4-BE49-F238E27FC236}">
                <a16:creationId xmlns:a16="http://schemas.microsoft.com/office/drawing/2014/main" id="{B3A02975-1683-6E9F-8B7E-312D96CCB64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71DEFA2A-C909-FF84-A630-833F44D1F93D}"/>
              </a:ext>
            </a:extLst>
          </p:cNvPr>
          <p:cNvSpPr txBox="1">
            <a:spLocks/>
          </p:cNvSpPr>
          <p:nvPr/>
        </p:nvSpPr>
        <p:spPr>
          <a:xfrm>
            <a:off x="206500" y="101910"/>
            <a:ext cx="6895677"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pPr>
            <a:r>
              <a:rPr lang="fr-CA">
                <a:solidFill>
                  <a:schemeClr val="bg1"/>
                </a:solidFill>
                <a:ea typeface="+mn-ea"/>
              </a:rPr>
              <a:t>Notre vision</a:t>
            </a:r>
          </a:p>
        </p:txBody>
      </p:sp>
      <p:pic>
        <p:nvPicPr>
          <p:cNvPr id="8" name="Content Placeholder 10">
            <a:extLst>
              <a:ext uri="{FF2B5EF4-FFF2-40B4-BE49-F238E27FC236}">
                <a16:creationId xmlns:a16="http://schemas.microsoft.com/office/drawing/2014/main" id="{BA8515AB-776F-592C-D58D-4DAE83DA017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DA8B00B6-BE7D-750E-1EE5-7D41CCDD35C6}"/>
              </a:ext>
            </a:extLst>
          </p:cNvPr>
          <p:cNvSpPr txBox="1"/>
          <p:nvPr/>
        </p:nvSpPr>
        <p:spPr>
          <a:xfrm>
            <a:off x="8401723" y="1585101"/>
            <a:ext cx="3222406" cy="1031051"/>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fr-FR" sz="1400">
                <a:highlight>
                  <a:srgbClr val="FFFF00"/>
                </a:highlight>
                <a:latin typeface="Avenir Next LT Pro"/>
                <a:cs typeface="Arial"/>
              </a:rPr>
              <a:t>Insérez une image de votre immeuble ou de vos bureaux</a:t>
            </a:r>
          </a:p>
          <a:p>
            <a:pPr>
              <a:spcAft>
                <a:spcPts val="600"/>
              </a:spcAft>
            </a:pPr>
            <a:r>
              <a:rPr lang="fr-FR" sz="1400" i="1">
                <a:solidFill>
                  <a:schemeClr val="accent5"/>
                </a:solidFill>
                <a:latin typeface="Avenir Next LT Pro" panose="020B0504020202020204" pitchFamily="34" charset="0"/>
                <a:cs typeface="Arial" panose="020B0604020202020204" pitchFamily="34" charset="0"/>
              </a:rPr>
              <a:t>Supprimez cette case une fois que vous avez personnalisé la page.</a:t>
            </a:r>
            <a:endParaRPr lang="fr-CA" sz="1400">
              <a:solidFill>
                <a:schemeClr val="accent5"/>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130043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9753758"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a:solidFill>
                  <a:schemeClr val="bg1"/>
                </a:solidFill>
                <a:latin typeface="Arial"/>
                <a:cs typeface="Arial"/>
              </a:rPr>
              <a:t>Le Milieu de travail GC : axé sur les activités</a:t>
            </a:r>
            <a:endParaRPr lang="fr-CA">
              <a:solidFill>
                <a:schemeClr val="bg1"/>
              </a:solidFill>
              <a:latin typeface="Arial"/>
              <a:ea typeface="+mn-ea"/>
              <a:cs typeface="Arial"/>
            </a:endParaRP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pic>
        <p:nvPicPr>
          <p:cNvPr id="2" name="Média en ligne 1" title="Qu’est-ce qu’un milieu de travail axé sur les activités?">
            <a:hlinkClick r:id="" action="ppaction://media"/>
            <a:extLst>
              <a:ext uri="{FF2B5EF4-FFF2-40B4-BE49-F238E27FC236}">
                <a16:creationId xmlns:a16="http://schemas.microsoft.com/office/drawing/2014/main" id="{153C7F1A-7C51-87B1-E64A-F693E76CFF73}"/>
              </a:ext>
            </a:extLst>
          </p:cNvPr>
          <p:cNvPicPr>
            <a:picLocks noRot="1" noChangeAspect="1"/>
          </p:cNvPicPr>
          <p:nvPr>
            <a:videoFile r:link="rId1"/>
          </p:nvPr>
        </p:nvPicPr>
        <p:blipFill>
          <a:blip r:embed="rId5"/>
          <a:stretch>
            <a:fillRect/>
          </a:stretch>
        </p:blipFill>
        <p:spPr>
          <a:xfrm>
            <a:off x="847344" y="813959"/>
            <a:ext cx="10497312" cy="5930981"/>
          </a:xfrm>
          <a:prstGeom prst="rect">
            <a:avLst/>
          </a:prstGeom>
        </p:spPr>
      </p:pic>
    </p:spTree>
    <p:extLst>
      <p:ext uri="{BB962C8B-B14F-4D97-AF65-F5344CB8AC3E}">
        <p14:creationId xmlns:p14="http://schemas.microsoft.com/office/powerpoint/2010/main" val="3723075748"/>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Lst>
          </p:cNvPr>
          <p:cNvSpPr txBox="1">
            <a:spLocks/>
          </p:cNvSpPr>
          <p:nvPr/>
        </p:nvSpPr>
        <p:spPr>
          <a:xfrm>
            <a:off x="214200" y="1129652"/>
            <a:ext cx="7643108" cy="4362933"/>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a:lnSpc>
                <a:spcPct val="100000"/>
              </a:lnSpc>
              <a:spcBef>
                <a:spcPts val="1200"/>
              </a:spcBef>
            </a:pPr>
            <a:r>
              <a:rPr lang="fr-CA" sz="2200" dirty="0">
                <a:latin typeface="Avenir Next LT Pro" panose="020B0504020202020204" pitchFamily="34" charset="0"/>
                <a:cs typeface="Arial"/>
              </a:rPr>
              <a:t>Continuer à s’adapter aux nouvelles façons de travailler et d’interagir, adoptées pendant et après la pandémie. </a:t>
            </a:r>
            <a:endParaRPr lang="fr-CA" sz="2200" dirty="0">
              <a:latin typeface="Avenir Next LT Pro" panose="020B0504020202020204" pitchFamily="34" charset="0"/>
            </a:endParaRPr>
          </a:p>
          <a:p>
            <a:pPr marL="215900">
              <a:lnSpc>
                <a:spcPct val="100000"/>
              </a:lnSpc>
              <a:spcBef>
                <a:spcPts val="1200"/>
              </a:spcBef>
            </a:pPr>
            <a:r>
              <a:rPr lang="fr-CA" sz="2200" dirty="0">
                <a:latin typeface="Avenir Next LT Pro" panose="020B0504020202020204" pitchFamily="34" charset="0"/>
                <a:cs typeface="Arial"/>
              </a:rPr>
              <a:t>Proposer des espaces qui correspondent davantage aux activités de collaboration et aux besoins liés au travail de concentration.</a:t>
            </a:r>
          </a:p>
          <a:p>
            <a:pPr marL="215900">
              <a:lnSpc>
                <a:spcPct val="100000"/>
              </a:lnSpc>
              <a:spcBef>
                <a:spcPts val="1200"/>
              </a:spcBef>
            </a:pPr>
            <a:r>
              <a:rPr lang="fr-CA" sz="2200" dirty="0">
                <a:latin typeface="Avenir Next LT Pro" panose="020B0504020202020204" pitchFamily="34" charset="0"/>
                <a:cs typeface="Arial"/>
              </a:rPr>
              <a:t>Améliorer notre expérience dans le modèle de travail hybride, notamment au moyen d’innovations technologiques.</a:t>
            </a:r>
          </a:p>
          <a:p>
            <a:pPr marL="215900">
              <a:lnSpc>
                <a:spcPct val="100000"/>
              </a:lnSpc>
              <a:spcBef>
                <a:spcPts val="1200"/>
              </a:spcBef>
            </a:pPr>
            <a:r>
              <a:rPr lang="fr-CA" sz="2200" dirty="0">
                <a:latin typeface="Avenir Next LT Pro" panose="020B0504020202020204" pitchFamily="34" charset="0"/>
                <a:cs typeface="Arial"/>
              </a:rPr>
              <a:t>Offrir un milieu de travail plus accessible et inclusif, en conformité avec la Loi canadienne sur l’accessibilité.</a:t>
            </a:r>
          </a:p>
          <a:p>
            <a:pPr marL="215900">
              <a:lnSpc>
                <a:spcPct val="100000"/>
              </a:lnSpc>
              <a:spcBef>
                <a:spcPts val="1200"/>
              </a:spcBef>
            </a:pPr>
            <a:r>
              <a:rPr lang="fr-CA" sz="2200" dirty="0">
                <a:latin typeface="Avenir Next LT Pro" panose="020B0504020202020204" pitchFamily="34" charset="0"/>
                <a:cs typeface="Arial"/>
              </a:rPr>
              <a:t>Favoriser la santé et le bien-être au travail.</a:t>
            </a:r>
          </a:p>
          <a:p>
            <a:pPr>
              <a:lnSpc>
                <a:spcPct val="100000"/>
              </a:lnSpc>
            </a:pPr>
            <a:endParaRPr lang="fr-CA" sz="2400" dirty="0">
              <a:latin typeface="Avenir Next LT Pro" panose="020B0504020202020204" pitchFamily="34" charset="0"/>
            </a:endParaRPr>
          </a:p>
        </p:txBody>
      </p:sp>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803361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a:solidFill>
                  <a:schemeClr val="bg1"/>
                </a:solidFill>
                <a:latin typeface="Arial"/>
                <a:cs typeface="Arial"/>
              </a:rPr>
              <a:t>Pourquoi mener ce projet?</a:t>
            </a:r>
            <a:endParaRPr lang="fr-CA">
              <a:solidFill>
                <a:schemeClr val="bg1"/>
              </a:solidFill>
              <a:latin typeface="Arial"/>
              <a:ea typeface="+mn-ea"/>
              <a:cs typeface="Arial"/>
            </a:endParaRP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2034AE6A-3FF4-E311-8981-99A29CD066F7}"/>
              </a:ext>
            </a:extLst>
          </p:cNvPr>
          <p:cNvSpPr txBox="1"/>
          <p:nvPr/>
        </p:nvSpPr>
        <p:spPr>
          <a:xfrm>
            <a:off x="8022689" y="933190"/>
            <a:ext cx="3566650" cy="1461939"/>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fr-FR" sz="1400">
                <a:highlight>
                  <a:srgbClr val="FFFF00"/>
                </a:highlight>
                <a:latin typeface="Avenir Next LT Pro"/>
                <a:cs typeface="Arial"/>
              </a:rPr>
              <a:t>N’hésitez pas à personnaliser les énoncés pour faire le lien avec le mandat, les valeurs ou les objectifs de votre organisation.</a:t>
            </a:r>
          </a:p>
          <a:p>
            <a:pPr>
              <a:spcAft>
                <a:spcPts val="600"/>
              </a:spcAft>
            </a:pPr>
            <a:r>
              <a:rPr lang="fr-FR" sz="1400" i="1">
                <a:solidFill>
                  <a:schemeClr val="accent5"/>
                </a:solidFill>
                <a:latin typeface="Avenir Next LT Pro" panose="020B0504020202020204" pitchFamily="34" charset="0"/>
                <a:cs typeface="Arial" panose="020B0604020202020204" pitchFamily="34" charset="0"/>
              </a:rPr>
              <a:t>Supprimez cette case une fois que vous avez personnalisé la page.</a:t>
            </a:r>
            <a:endParaRPr lang="fr-CA" sz="1400">
              <a:solidFill>
                <a:schemeClr val="accent5"/>
              </a:solidFill>
              <a:latin typeface="Avenir Next LT Pro" panose="020B0504020202020204" pitchFamily="34" charset="0"/>
              <a:cs typeface="Arial" panose="020B0604020202020204" pitchFamily="34" charset="0"/>
            </a:endParaRPr>
          </a:p>
        </p:txBody>
      </p:sp>
      <p:sp>
        <p:nvSpPr>
          <p:cNvPr id="4" name="TextBox 31">
            <a:extLst>
              <a:ext uri="{FF2B5EF4-FFF2-40B4-BE49-F238E27FC236}">
                <a16:creationId xmlns:a16="http://schemas.microsoft.com/office/drawing/2014/main" id="{C89D73A1-C15B-072B-0727-71888D670ED3}"/>
              </a:ext>
            </a:extLst>
          </p:cNvPr>
          <p:cNvSpPr txBox="1"/>
          <p:nvPr/>
        </p:nvSpPr>
        <p:spPr>
          <a:xfrm>
            <a:off x="8022688" y="2614177"/>
            <a:ext cx="3566649" cy="1615827"/>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fr-FR" sz="1400" dirty="0">
                <a:highlight>
                  <a:srgbClr val="FFFF00"/>
                </a:highlight>
                <a:latin typeface="Avenir Next LT Pro"/>
                <a:cs typeface="Arial"/>
              </a:rPr>
              <a:t>Insérez une image de votre immeuble ou de vos bureaux</a:t>
            </a:r>
          </a:p>
          <a:p>
            <a:pPr>
              <a:spcAft>
                <a:spcPts val="600"/>
              </a:spcAft>
            </a:pPr>
            <a:endParaRPr lang="fr-FR" sz="1400" dirty="0">
              <a:highlight>
                <a:srgbClr val="FFFF00"/>
              </a:highlight>
              <a:latin typeface="Avenir Next LT Pro"/>
              <a:cs typeface="Arial"/>
            </a:endParaRPr>
          </a:p>
          <a:p>
            <a:pPr>
              <a:spcAft>
                <a:spcPts val="600"/>
              </a:spcAft>
            </a:pPr>
            <a:endParaRPr lang="fr-FR" sz="1400" dirty="0">
              <a:highlight>
                <a:srgbClr val="FFFF00"/>
              </a:highlight>
              <a:latin typeface="Avenir Next LT Pro"/>
              <a:cs typeface="Arial"/>
            </a:endParaRPr>
          </a:p>
          <a:p>
            <a:pPr>
              <a:spcAft>
                <a:spcPts val="600"/>
              </a:spcAft>
            </a:pPr>
            <a:r>
              <a:rPr lang="fr-FR" sz="1400" i="1" dirty="0">
                <a:solidFill>
                  <a:schemeClr val="accent5"/>
                </a:solidFill>
                <a:latin typeface="Avenir Next LT Pro" panose="020B0504020202020204" pitchFamily="34" charset="0"/>
                <a:cs typeface="Arial" panose="020B0604020202020204" pitchFamily="34" charset="0"/>
              </a:rPr>
              <a:t>Supprimez cette case une fois que vous avez personnalisé la page.</a:t>
            </a:r>
            <a:endParaRPr lang="fr-CA" sz="1400" dirty="0">
              <a:solidFill>
                <a:schemeClr val="accent5"/>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245421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TAA-slide_FR">
            <a:extLst>
              <a:ext uri="{FF2B5EF4-FFF2-40B4-BE49-F238E27FC236}">
                <a16:creationId xmlns:a16="http://schemas.microsoft.com/office/drawing/2014/main" id="{CC71C5B5-D35E-9DF8-5FC6-605F4D0DA4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6610" y="1192765"/>
            <a:ext cx="7604094" cy="4249737"/>
          </a:xfrm>
          <a:prstGeom prst="rect">
            <a:avLst/>
          </a:prstGeom>
          <a:noFill/>
          <a:ln>
            <a:noFill/>
          </a:ln>
        </p:spPr>
      </p:pic>
      <p:sp>
        <p:nvSpPr>
          <p:cNvPr id="4" name="Rectangle 3">
            <a:extLst>
              <a:ext uri="{FF2B5EF4-FFF2-40B4-BE49-F238E27FC236}">
                <a16:creationId xmlns:a16="http://schemas.microsoft.com/office/drawing/2014/main" id="{D012F00E-A665-1E7E-601D-7113188C268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2A6F2094-1404-909E-F7F9-3FDA88E283DE}"/>
              </a:ext>
            </a:extLst>
          </p:cNvPr>
          <p:cNvSpPr txBox="1">
            <a:spLocks/>
          </p:cNvSpPr>
          <p:nvPr/>
        </p:nvSpPr>
        <p:spPr>
          <a:xfrm>
            <a:off x="147828" y="65878"/>
            <a:ext cx="11007852"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a:solidFill>
                  <a:schemeClr val="bg1"/>
                </a:solidFill>
              </a:rPr>
              <a:t>Le milieu de travail axé sur les activités</a:t>
            </a:r>
            <a:endParaRPr lang="fr-CA">
              <a:solidFill>
                <a:schemeClr val="bg1"/>
              </a:solidFill>
              <a:ea typeface="+mn-ea"/>
            </a:endParaRPr>
          </a:p>
        </p:txBody>
      </p:sp>
      <p:pic>
        <p:nvPicPr>
          <p:cNvPr id="6" name="Content Placeholder 10">
            <a:extLst>
              <a:ext uri="{FF2B5EF4-FFF2-40B4-BE49-F238E27FC236}">
                <a16:creationId xmlns:a16="http://schemas.microsoft.com/office/drawing/2014/main" id="{B32F0550-03C9-CFC2-D4E8-6C34C5FF308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11585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39">
            <a:extLst>
              <a:ext uri="{FF2B5EF4-FFF2-40B4-BE49-F238E27FC236}">
                <a16:creationId xmlns:a16="http://schemas.microsoft.com/office/drawing/2014/main" id="{E32D8329-6182-FD93-1D72-7F8EAD1DA12F}"/>
              </a:ext>
            </a:extLst>
          </p:cNvPr>
          <p:cNvGrpSpPr/>
          <p:nvPr/>
        </p:nvGrpSpPr>
        <p:grpSpPr>
          <a:xfrm>
            <a:off x="-1118010" y="614995"/>
            <a:ext cx="13259135" cy="5958305"/>
            <a:chOff x="-1390261" y="314097"/>
            <a:chExt cx="13259135" cy="5958305"/>
          </a:xfrm>
        </p:grpSpPr>
        <p:sp>
          <p:nvSpPr>
            <p:cNvPr id="21" name="Rectangle 20">
              <a:extLst>
                <a:ext uri="{FF2B5EF4-FFF2-40B4-BE49-F238E27FC236}">
                  <a16:creationId xmlns:a16="http://schemas.microsoft.com/office/drawing/2014/main" id="{A7E08F41-1656-3468-5398-56BEB5892873}"/>
                </a:ext>
              </a:extLst>
            </p:cNvPr>
            <p:cNvSpPr/>
            <p:nvPr/>
          </p:nvSpPr>
          <p:spPr>
            <a:xfrm>
              <a:off x="8388108" y="2000884"/>
              <a:ext cx="233378" cy="871176"/>
            </a:xfrm>
            <a:prstGeom prst="rect">
              <a:avLst/>
            </a:prstGeom>
            <a:solidFill>
              <a:srgbClr val="A7D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82AFD652-7C06-C79C-FA6A-D256257C1DF2}"/>
                </a:ext>
              </a:extLst>
            </p:cNvPr>
            <p:cNvSpPr/>
            <p:nvPr/>
          </p:nvSpPr>
          <p:spPr>
            <a:xfrm>
              <a:off x="8545759" y="2001526"/>
              <a:ext cx="3323115" cy="866911"/>
            </a:xfrm>
            <a:prstGeom prst="rect">
              <a:avLst/>
            </a:prstGeom>
            <a:solidFill>
              <a:srgbClr val="A7DF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38">
              <a:extLst>
                <a:ext uri="{FF2B5EF4-FFF2-40B4-BE49-F238E27FC236}">
                  <a16:creationId xmlns:a16="http://schemas.microsoft.com/office/drawing/2014/main" id="{21EBA3A4-8C4A-419D-F6E4-4A8DBC7F8D5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90261" y="314097"/>
              <a:ext cx="9617900" cy="5958305"/>
            </a:xfrm>
            <a:prstGeom prst="rect">
              <a:avLst/>
            </a:prstGeom>
          </p:spPr>
        </p:pic>
      </p:grpSp>
      <p:grpSp>
        <p:nvGrpSpPr>
          <p:cNvPr id="25" name="Group 53">
            <a:extLst>
              <a:ext uri="{FF2B5EF4-FFF2-40B4-BE49-F238E27FC236}">
                <a16:creationId xmlns:a16="http://schemas.microsoft.com/office/drawing/2014/main" id="{673B77B6-CF75-FA02-9879-3908DDF7131D}"/>
              </a:ext>
            </a:extLst>
          </p:cNvPr>
          <p:cNvGrpSpPr/>
          <p:nvPr/>
        </p:nvGrpSpPr>
        <p:grpSpPr>
          <a:xfrm>
            <a:off x="-1099564" y="619098"/>
            <a:ext cx="13258800" cy="5958304"/>
            <a:chOff x="-1390261" y="314097"/>
            <a:chExt cx="13258800" cy="5958304"/>
          </a:xfrm>
        </p:grpSpPr>
        <p:sp>
          <p:nvSpPr>
            <p:cNvPr id="26" name="Rectangle 25">
              <a:extLst>
                <a:ext uri="{FF2B5EF4-FFF2-40B4-BE49-F238E27FC236}">
                  <a16:creationId xmlns:a16="http://schemas.microsoft.com/office/drawing/2014/main" id="{D8A3709F-D5BA-C8D3-88E9-9A5B065E8DBA}"/>
                </a:ext>
              </a:extLst>
            </p:cNvPr>
            <p:cNvSpPr/>
            <p:nvPr/>
          </p:nvSpPr>
          <p:spPr>
            <a:xfrm>
              <a:off x="8388108" y="3092602"/>
              <a:ext cx="233378" cy="871176"/>
            </a:xfrm>
            <a:prstGeom prst="rect">
              <a:avLst/>
            </a:prstGeom>
            <a:solidFill>
              <a:srgbClr val="FEF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8CDFA729-4C68-D4E1-02E9-2B06A756777E}"/>
                </a:ext>
              </a:extLst>
            </p:cNvPr>
            <p:cNvSpPr/>
            <p:nvPr/>
          </p:nvSpPr>
          <p:spPr>
            <a:xfrm>
              <a:off x="8550340" y="3097518"/>
              <a:ext cx="3318199" cy="866260"/>
            </a:xfrm>
            <a:prstGeom prst="rect">
              <a:avLst/>
            </a:prstGeom>
            <a:solidFill>
              <a:srgbClr val="FEF5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52">
              <a:extLst>
                <a:ext uri="{FF2B5EF4-FFF2-40B4-BE49-F238E27FC236}">
                  <a16:creationId xmlns:a16="http://schemas.microsoft.com/office/drawing/2014/main" id="{E4C46ED6-B473-BD68-3BA3-3B48547526E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390261" y="314097"/>
              <a:ext cx="9634382" cy="5958304"/>
            </a:xfrm>
            <a:prstGeom prst="rect">
              <a:avLst/>
            </a:prstGeom>
          </p:spPr>
        </p:pic>
      </p:grpSp>
      <p:grpSp>
        <p:nvGrpSpPr>
          <p:cNvPr id="30" name="Group 56">
            <a:extLst>
              <a:ext uri="{FF2B5EF4-FFF2-40B4-BE49-F238E27FC236}">
                <a16:creationId xmlns:a16="http://schemas.microsoft.com/office/drawing/2014/main" id="{0B6FB4D4-12DB-9475-65CC-7E27D853D839}"/>
              </a:ext>
            </a:extLst>
          </p:cNvPr>
          <p:cNvGrpSpPr/>
          <p:nvPr/>
        </p:nvGrpSpPr>
        <p:grpSpPr>
          <a:xfrm>
            <a:off x="-1092621" y="610892"/>
            <a:ext cx="13219199" cy="5958304"/>
            <a:chOff x="-1388760" y="109040"/>
            <a:chExt cx="13219199" cy="5958304"/>
          </a:xfrm>
        </p:grpSpPr>
        <p:sp>
          <p:nvSpPr>
            <p:cNvPr id="31" name="Rectangle 30">
              <a:extLst>
                <a:ext uri="{FF2B5EF4-FFF2-40B4-BE49-F238E27FC236}">
                  <a16:creationId xmlns:a16="http://schemas.microsoft.com/office/drawing/2014/main" id="{7100E202-5719-80CD-8092-1AD4C29CFEB6}"/>
                </a:ext>
              </a:extLst>
            </p:cNvPr>
            <p:cNvSpPr/>
            <p:nvPr/>
          </p:nvSpPr>
          <p:spPr>
            <a:xfrm>
              <a:off x="8366490" y="4040476"/>
              <a:ext cx="233378" cy="871176"/>
            </a:xfrm>
            <a:prstGeom prst="rect">
              <a:avLst/>
            </a:prstGeom>
            <a:solidFill>
              <a:srgbClr val="EDB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0625F11B-A69F-A101-143D-B4B7CBBC3015}"/>
                </a:ext>
              </a:extLst>
            </p:cNvPr>
            <p:cNvSpPr/>
            <p:nvPr/>
          </p:nvSpPr>
          <p:spPr>
            <a:xfrm>
              <a:off x="8583386" y="4040476"/>
              <a:ext cx="3247053" cy="871176"/>
            </a:xfrm>
            <a:prstGeom prst="rect">
              <a:avLst/>
            </a:prstGeom>
            <a:solidFill>
              <a:srgbClr val="EDB1F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4" name="Picture 55" descr="A picture containing text, electronics&#10;&#10;Description automatically generated">
              <a:extLst>
                <a:ext uri="{FF2B5EF4-FFF2-40B4-BE49-F238E27FC236}">
                  <a16:creationId xmlns:a16="http://schemas.microsoft.com/office/drawing/2014/main" id="{4E793F24-3F3F-A096-6700-B42139FCC4A3}"/>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388760" y="109040"/>
              <a:ext cx="9610418" cy="5958304"/>
            </a:xfrm>
            <a:prstGeom prst="rect">
              <a:avLst/>
            </a:prstGeom>
          </p:spPr>
        </p:pic>
      </p:grpSp>
      <p:sp>
        <p:nvSpPr>
          <p:cNvPr id="42" name="ZoneTexte 41">
            <a:extLst>
              <a:ext uri="{FF2B5EF4-FFF2-40B4-BE49-F238E27FC236}">
                <a16:creationId xmlns:a16="http://schemas.microsoft.com/office/drawing/2014/main" id="{0494C5BF-688A-6C6E-EE5D-A6CF22FC93E9}"/>
              </a:ext>
            </a:extLst>
          </p:cNvPr>
          <p:cNvSpPr txBox="1"/>
          <p:nvPr/>
        </p:nvSpPr>
        <p:spPr>
          <a:xfrm>
            <a:off x="9051388" y="2526296"/>
            <a:ext cx="2947757" cy="461665"/>
          </a:xfrm>
          <a:prstGeom prst="rect">
            <a:avLst/>
          </a:prstGeom>
          <a:noFill/>
        </p:spPr>
        <p:txBody>
          <a:bodyPr wrap="square" rtlCol="0">
            <a:spAutoFit/>
          </a:bodyPr>
          <a:lstStyle/>
          <a:p>
            <a:r>
              <a:rPr lang="fr-CA" sz="2400" b="1" dirty="0">
                <a:latin typeface="Avenir Next LT Pro" panose="020B0504020202020204" pitchFamily="34" charset="0"/>
              </a:rPr>
              <a:t>Zone tranquille</a:t>
            </a:r>
            <a:endParaRPr lang="en-CA" sz="2400" b="1" dirty="0">
              <a:latin typeface="Avenir Next LT Pro" panose="020B0504020202020204" pitchFamily="34" charset="0"/>
            </a:endParaRPr>
          </a:p>
        </p:txBody>
      </p:sp>
      <p:sp>
        <p:nvSpPr>
          <p:cNvPr id="43" name="ZoneTexte 42">
            <a:extLst>
              <a:ext uri="{FF2B5EF4-FFF2-40B4-BE49-F238E27FC236}">
                <a16:creationId xmlns:a16="http://schemas.microsoft.com/office/drawing/2014/main" id="{A15C5ACA-A24D-CAC6-F8DD-06C02796E029}"/>
              </a:ext>
            </a:extLst>
          </p:cNvPr>
          <p:cNvSpPr txBox="1"/>
          <p:nvPr/>
        </p:nvSpPr>
        <p:spPr>
          <a:xfrm>
            <a:off x="9061831" y="3582841"/>
            <a:ext cx="2947757" cy="461665"/>
          </a:xfrm>
          <a:prstGeom prst="rect">
            <a:avLst/>
          </a:prstGeom>
          <a:noFill/>
        </p:spPr>
        <p:txBody>
          <a:bodyPr wrap="square" rtlCol="0">
            <a:spAutoFit/>
          </a:bodyPr>
          <a:lstStyle/>
          <a:p>
            <a:r>
              <a:rPr lang="fr-CA" sz="2400" b="1">
                <a:latin typeface="Avenir Next LT Pro" panose="020B0504020202020204" pitchFamily="34" charset="0"/>
              </a:rPr>
              <a:t>Zone de transition</a:t>
            </a:r>
            <a:endParaRPr lang="en-CA" sz="2400" b="1">
              <a:latin typeface="Avenir Next LT Pro" panose="020B0504020202020204" pitchFamily="34" charset="0"/>
            </a:endParaRPr>
          </a:p>
        </p:txBody>
      </p:sp>
      <p:sp>
        <p:nvSpPr>
          <p:cNvPr id="44" name="ZoneTexte 43">
            <a:extLst>
              <a:ext uri="{FF2B5EF4-FFF2-40B4-BE49-F238E27FC236}">
                <a16:creationId xmlns:a16="http://schemas.microsoft.com/office/drawing/2014/main" id="{E8338385-6B73-5CDE-FF4A-E6FE5A5B520C}"/>
              </a:ext>
            </a:extLst>
          </p:cNvPr>
          <p:cNvSpPr txBox="1"/>
          <p:nvPr/>
        </p:nvSpPr>
        <p:spPr>
          <a:xfrm>
            <a:off x="9070072" y="4747083"/>
            <a:ext cx="2947757" cy="461665"/>
          </a:xfrm>
          <a:prstGeom prst="rect">
            <a:avLst/>
          </a:prstGeom>
          <a:noFill/>
        </p:spPr>
        <p:txBody>
          <a:bodyPr wrap="square" rtlCol="0">
            <a:spAutoFit/>
          </a:bodyPr>
          <a:lstStyle/>
          <a:p>
            <a:r>
              <a:rPr lang="fr-CA" sz="2400" b="1">
                <a:latin typeface="Avenir Next LT Pro" panose="020B0504020202020204" pitchFamily="34" charset="0"/>
              </a:rPr>
              <a:t>Zone interactive</a:t>
            </a:r>
            <a:endParaRPr lang="en-CA" sz="2400" b="1">
              <a:latin typeface="Avenir Next LT Pro" panose="020B0504020202020204" pitchFamily="34" charset="0"/>
            </a:endParaRPr>
          </a:p>
        </p:txBody>
      </p:sp>
      <p:sp>
        <p:nvSpPr>
          <p:cNvPr id="3" name="Rectangle 2">
            <a:extLst>
              <a:ext uri="{FF2B5EF4-FFF2-40B4-BE49-F238E27FC236}">
                <a16:creationId xmlns:a16="http://schemas.microsoft.com/office/drawing/2014/main" id="{D1962C5E-6EF0-E9D6-425F-6C5A3B7912E5}"/>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itle 1">
            <a:extLst>
              <a:ext uri="{FF2B5EF4-FFF2-40B4-BE49-F238E27FC236}">
                <a16:creationId xmlns:a16="http://schemas.microsoft.com/office/drawing/2014/main" id="{2E04A01A-E764-A485-DE77-ECAD0B53FE2E}"/>
              </a:ext>
            </a:extLst>
          </p:cNvPr>
          <p:cNvSpPr txBox="1">
            <a:spLocks/>
          </p:cNvSpPr>
          <p:nvPr/>
        </p:nvSpPr>
        <p:spPr>
          <a:xfrm>
            <a:off x="132332"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La conception du MTGC : </a:t>
            </a:r>
            <a:r>
              <a:rPr lang="fr-CA" dirty="0">
                <a:solidFill>
                  <a:schemeClr val="bg1"/>
                </a:solidFill>
              </a:rPr>
              <a:t>Zonage</a:t>
            </a:r>
            <a:endParaRPr lang="en-US" dirty="0">
              <a:solidFill>
                <a:schemeClr val="bg1"/>
              </a:solidFill>
            </a:endParaRPr>
          </a:p>
        </p:txBody>
      </p:sp>
      <p:pic>
        <p:nvPicPr>
          <p:cNvPr id="5" name="Content Placeholder 10">
            <a:extLst>
              <a:ext uri="{FF2B5EF4-FFF2-40B4-BE49-F238E27FC236}">
                <a16:creationId xmlns:a16="http://schemas.microsoft.com/office/drawing/2014/main" id="{F679BACC-7D61-9057-BE7D-140D452540FE}"/>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034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768DEC-6CC0-EFDE-991D-E4A56971F4FE}"/>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Content Placeholder 10">
            <a:extLst>
              <a:ext uri="{FF2B5EF4-FFF2-40B4-BE49-F238E27FC236}">
                <a16:creationId xmlns:a16="http://schemas.microsoft.com/office/drawing/2014/main" id="{986009D6-500E-0865-3482-1E5CF4D1214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pic>
        <p:nvPicPr>
          <p:cNvPr id="4" name="Image 3" descr="Une image contenant intérieur, sol, Immeuble de bureaux, mur&#10;&#10;Description générée automatiquement">
            <a:extLst>
              <a:ext uri="{FF2B5EF4-FFF2-40B4-BE49-F238E27FC236}">
                <a16:creationId xmlns:a16="http://schemas.microsoft.com/office/drawing/2014/main" id="{E7CFD22C-9271-E904-C2A2-9E8F00000AE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82599" y="1116469"/>
            <a:ext cx="3076202" cy="227079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2">
            <a:extLst>
              <a:ext uri="{FF2B5EF4-FFF2-40B4-BE49-F238E27FC236}">
                <a16:creationId xmlns:a16="http://schemas.microsoft.com/office/drawing/2014/main" id="{1D62C0E3-C671-DD5A-6A2D-3B8B8EAC12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8238854" y="1116469"/>
            <a:ext cx="2720648"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intérieur, meubles, sol, mur&#10;&#10;Description générée automatiquement">
            <a:extLst>
              <a:ext uri="{FF2B5EF4-FFF2-40B4-BE49-F238E27FC236}">
                <a16:creationId xmlns:a16="http://schemas.microsoft.com/office/drawing/2014/main" id="{0AC14E1B-D0B1-FC62-123F-1DDFCAA493C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182599" y="3532161"/>
            <a:ext cx="3082551" cy="2209369"/>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sol, meubles, intérieur, mur&#10;&#10;Description générée automatiquement">
            <a:extLst>
              <a:ext uri="{FF2B5EF4-FFF2-40B4-BE49-F238E27FC236}">
                <a16:creationId xmlns:a16="http://schemas.microsoft.com/office/drawing/2014/main" id="{C5D78113-1989-30E8-D0C1-B62811586074}"/>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502492" y="1116469"/>
            <a:ext cx="3499020"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308DC12B-95EC-ABBC-3F4C-1AA242690253}"/>
              </a:ext>
            </a:extLst>
          </p:cNvPr>
          <p:cNvSpPr txBox="1"/>
          <p:nvPr/>
        </p:nvSpPr>
        <p:spPr>
          <a:xfrm>
            <a:off x="126808" y="114100"/>
            <a:ext cx="6201621"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fr-CA" dirty="0"/>
              <a:t>Concentration </a:t>
            </a:r>
            <a:r>
              <a:rPr lang="en-CA" dirty="0"/>
              <a:t>• </a:t>
            </a:r>
            <a:r>
              <a:rPr lang="fr-CA" dirty="0"/>
              <a:t>Confidentialité</a:t>
            </a:r>
            <a:endParaRPr lang="en-CA" dirty="0"/>
          </a:p>
        </p:txBody>
      </p:sp>
    </p:spTree>
    <p:extLst>
      <p:ext uri="{BB962C8B-B14F-4D97-AF65-F5344CB8AC3E}">
        <p14:creationId xmlns:p14="http://schemas.microsoft.com/office/powerpoint/2010/main" val="2459335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121</TotalTime>
  <Words>3666</Words>
  <Application>Microsoft Office PowerPoint</Application>
  <PresentationFormat>Widescreen</PresentationFormat>
  <Paragraphs>335</Paragraphs>
  <Slides>28</Slides>
  <Notes>24</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0" baseType="lpstr">
      <vt:lpstr>Arial</vt:lpstr>
      <vt:lpstr>Arial Rounded MT Bold</vt:lpstr>
      <vt:lpstr>Avenir Next LT Pro</vt:lpstr>
      <vt:lpstr>Avenir Next LT Pro Demi</vt:lpstr>
      <vt:lpstr>Bahnschrift Condensed</vt:lpstr>
      <vt:lpstr>Calibri</vt:lpstr>
      <vt:lpstr>Calibri Light</vt:lpstr>
      <vt:lpstr>Georgia</vt:lpstr>
      <vt:lpstr>Symbol</vt:lpstr>
      <vt:lpstr>Times New Roman</vt:lpstr>
      <vt:lpstr>Office Theme</vt:lpstr>
      <vt:lpstr>think-cell Slide</vt:lpstr>
      <vt:lpstr>PowerPoint Presentation</vt:lpstr>
      <vt:lpstr>Comment utiliser ce document</vt:lpstr>
      <vt:lpstr>Pour plusieurs d’entre vous...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247</cp:revision>
  <dcterms:created xsi:type="dcterms:W3CDTF">2018-01-23T15:59:12Z</dcterms:created>
  <dcterms:modified xsi:type="dcterms:W3CDTF">2023-10-12T15:10:27Z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2023-07-18T14:37:44Z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43cbf08c-8c13-44d1-9d74-611871093eb2</vt:lpwstr>
  </property>
  <property fmtid="{D5CDD505-2E9C-101B-9397-08002B2CF9AE}" pid="8" name="MSIP_Label_834ed4f5-eae4-40c7-82be-b1cdf720a1b9_ContentBits">
    <vt:lpwstr>1</vt:lpwstr>
  </property>
  <property fmtid="{D5CDD505-2E9C-101B-9397-08002B2CF9AE}" pid="9" name="ClassificationContentMarkingHeaderLocations">
    <vt:lpwstr>Office Theme:3</vt:lpwstr>
  </property>
  <property fmtid="{D5CDD505-2E9C-101B-9397-08002B2CF9AE}" pid="10" name="ClassificationContentMarkingHeaderText">
    <vt:lpwstr>UNCLASSIFIED - NON CLASSIFIÉ</vt:lpwstr>
  </property>
</Properties>
</file>